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958" r:id="rId6"/>
    <p:sldMasterId id="2147483971" r:id="rId7"/>
    <p:sldMasterId id="2147483989" r:id="rId8"/>
  </p:sldMasterIdLst>
  <p:notesMasterIdLst>
    <p:notesMasterId r:id="rId77"/>
  </p:notesMasterIdLst>
  <p:handoutMasterIdLst>
    <p:handoutMasterId r:id="rId78"/>
  </p:handoutMasterIdLst>
  <p:sldIdLst>
    <p:sldId id="350" r:id="rId9"/>
    <p:sldId id="351" r:id="rId10"/>
    <p:sldId id="407" r:id="rId11"/>
    <p:sldId id="409" r:id="rId12"/>
    <p:sldId id="355" r:id="rId13"/>
    <p:sldId id="359" r:id="rId14"/>
    <p:sldId id="360" r:id="rId15"/>
    <p:sldId id="383" r:id="rId16"/>
    <p:sldId id="381" r:id="rId17"/>
    <p:sldId id="394" r:id="rId18"/>
    <p:sldId id="376" r:id="rId19"/>
    <p:sldId id="377" r:id="rId20"/>
    <p:sldId id="378" r:id="rId21"/>
    <p:sldId id="379" r:id="rId22"/>
    <p:sldId id="380" r:id="rId23"/>
    <p:sldId id="385" r:id="rId24"/>
    <p:sldId id="386" r:id="rId25"/>
    <p:sldId id="387" r:id="rId26"/>
    <p:sldId id="388" r:id="rId27"/>
    <p:sldId id="389" r:id="rId28"/>
    <p:sldId id="390" r:id="rId29"/>
    <p:sldId id="395" r:id="rId30"/>
    <p:sldId id="391" r:id="rId31"/>
    <p:sldId id="392" r:id="rId32"/>
    <p:sldId id="393" r:id="rId33"/>
    <p:sldId id="396" r:id="rId34"/>
    <p:sldId id="397" r:id="rId35"/>
    <p:sldId id="398" r:id="rId36"/>
    <p:sldId id="399" r:id="rId37"/>
    <p:sldId id="400" r:id="rId38"/>
    <p:sldId id="401" r:id="rId39"/>
    <p:sldId id="402" r:id="rId40"/>
    <p:sldId id="403" r:id="rId41"/>
    <p:sldId id="404" r:id="rId42"/>
    <p:sldId id="405" r:id="rId43"/>
    <p:sldId id="410" r:id="rId44"/>
    <p:sldId id="352" r:id="rId45"/>
    <p:sldId id="316" r:id="rId46"/>
    <p:sldId id="317" r:id="rId47"/>
    <p:sldId id="306" r:id="rId48"/>
    <p:sldId id="299" r:id="rId49"/>
    <p:sldId id="293" r:id="rId50"/>
    <p:sldId id="309" r:id="rId51"/>
    <p:sldId id="303" r:id="rId52"/>
    <p:sldId id="345" r:id="rId53"/>
    <p:sldId id="346" r:id="rId54"/>
    <p:sldId id="347" r:id="rId55"/>
    <p:sldId id="308" r:id="rId56"/>
    <p:sldId id="305" r:id="rId57"/>
    <p:sldId id="314" r:id="rId58"/>
    <p:sldId id="356" r:id="rId59"/>
    <p:sldId id="300" r:id="rId60"/>
    <p:sldId id="301" r:id="rId61"/>
    <p:sldId id="302" r:id="rId62"/>
    <p:sldId id="318" r:id="rId63"/>
    <p:sldId id="319" r:id="rId64"/>
    <p:sldId id="357" r:id="rId65"/>
    <p:sldId id="349" r:id="rId66"/>
    <p:sldId id="348" r:id="rId67"/>
    <p:sldId id="337" r:id="rId68"/>
    <p:sldId id="344" r:id="rId69"/>
    <p:sldId id="338" r:id="rId70"/>
    <p:sldId id="341" r:id="rId71"/>
    <p:sldId id="340" r:id="rId72"/>
    <p:sldId id="339" r:id="rId73"/>
    <p:sldId id="343" r:id="rId74"/>
    <p:sldId id="358" r:id="rId75"/>
    <p:sldId id="354" r:id="rId76"/>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150942E2-15AC-4504-9E90-4C0C81D4A526}">
          <p14:sldIdLst>
            <p14:sldId id="350"/>
            <p14:sldId id="351"/>
            <p14:sldId id="407"/>
            <p14:sldId id="409"/>
            <p14:sldId id="355"/>
            <p14:sldId id="359"/>
            <p14:sldId id="360"/>
            <p14:sldId id="383"/>
            <p14:sldId id="381"/>
            <p14:sldId id="394"/>
            <p14:sldId id="376"/>
            <p14:sldId id="377"/>
            <p14:sldId id="378"/>
            <p14:sldId id="379"/>
            <p14:sldId id="380"/>
            <p14:sldId id="385"/>
            <p14:sldId id="386"/>
            <p14:sldId id="387"/>
            <p14:sldId id="388"/>
            <p14:sldId id="389"/>
            <p14:sldId id="390"/>
            <p14:sldId id="395"/>
            <p14:sldId id="391"/>
            <p14:sldId id="392"/>
            <p14:sldId id="393"/>
            <p14:sldId id="396"/>
            <p14:sldId id="397"/>
            <p14:sldId id="398"/>
            <p14:sldId id="399"/>
            <p14:sldId id="400"/>
            <p14:sldId id="401"/>
            <p14:sldId id="402"/>
            <p14:sldId id="403"/>
            <p14:sldId id="404"/>
            <p14:sldId id="405"/>
            <p14:sldId id="410"/>
            <p14:sldId id="352"/>
            <p14:sldId id="316"/>
            <p14:sldId id="317"/>
            <p14:sldId id="306"/>
            <p14:sldId id="299"/>
            <p14:sldId id="293"/>
            <p14:sldId id="309"/>
            <p14:sldId id="303"/>
            <p14:sldId id="345"/>
            <p14:sldId id="346"/>
            <p14:sldId id="347"/>
            <p14:sldId id="308"/>
            <p14:sldId id="305"/>
            <p14:sldId id="314"/>
            <p14:sldId id="356"/>
            <p14:sldId id="300"/>
            <p14:sldId id="301"/>
            <p14:sldId id="302"/>
          </p14:sldIdLst>
        </p14:section>
        <p14:section name="Untitled Section" id="{A066A727-C986-4764-8EE1-E2F023F2F224}">
          <p14:sldIdLst>
            <p14:sldId id="318"/>
            <p14:sldId id="319"/>
            <p14:sldId id="357"/>
            <p14:sldId id="349"/>
            <p14:sldId id="348"/>
            <p14:sldId id="337"/>
            <p14:sldId id="344"/>
            <p14:sldId id="338"/>
            <p14:sldId id="341"/>
            <p14:sldId id="340"/>
            <p14:sldId id="339"/>
            <p14:sldId id="343"/>
            <p14:sldId id="358"/>
            <p14:sldId id="354"/>
          </p14:sldIdLst>
        </p14:section>
      </p14:sectionLst>
    </p:ext>
    <p:ext uri="{EFAFB233-063F-42B5-8137-9DF3F51BA10A}">
      <p15:sldGuideLst xmlns:p15="http://schemas.microsoft.com/office/powerpoint/2012/main">
        <p15:guide id="1" orient="horz" pos="1758">
          <p15:clr>
            <a:srgbClr val="A4A3A4"/>
          </p15:clr>
        </p15:guide>
        <p15:guide id="2" orient="horz" pos="3725">
          <p15:clr>
            <a:srgbClr val="A4A3A4"/>
          </p15:clr>
        </p15:guide>
        <p15:guide id="3" pos="340">
          <p15:clr>
            <a:srgbClr val="A4A3A4"/>
          </p15:clr>
        </p15:guide>
        <p15:guide id="4" pos="537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 Natalie (DEFRA)" initials="AN(" lastIdx="5" clrIdx="0"/>
  <p:cmAuthor id="2" name="Emily Webber" initials="" lastIdx="1" clrIdx="1"/>
  <p:cmAuthor id="3" name="Paul, Alistair" initials="PA" lastIdx="1" clrIdx="2">
    <p:extLst>
      <p:ext uri="{19B8F6BF-5375-455C-9EA6-DF929625EA0E}">
        <p15:presenceInfo xmlns:p15="http://schemas.microsoft.com/office/powerpoint/2012/main" userId="S-1-5-21-2460336825-3585246265-3150112067-182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41"/>
    <a:srgbClr val="CBE3CF"/>
    <a:srgbClr val="E7F2E8"/>
    <a:srgbClr val="FFFF00"/>
    <a:srgbClr val="41C0F0"/>
    <a:srgbClr val="8FB521"/>
    <a:srgbClr val="FFD500"/>
    <a:srgbClr val="8FBF21"/>
    <a:srgbClr val="81B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64093" autoAdjust="0"/>
  </p:normalViewPr>
  <p:slideViewPr>
    <p:cSldViewPr snapToGrid="0">
      <p:cViewPr varScale="1">
        <p:scale>
          <a:sx n="47" d="100"/>
          <a:sy n="47" d="100"/>
        </p:scale>
        <p:origin x="1764" y="60"/>
      </p:cViewPr>
      <p:guideLst>
        <p:guide orient="horz" pos="1758"/>
        <p:guide orient="horz" pos="3725"/>
        <p:guide pos="340"/>
        <p:guide pos="537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3.xml"/><Relationship Id="rId82"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10-25T09:47:24.909" idx="1">
    <p:pos x="6000" y="0"/>
    <p:text>Dom to add a new pic</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eaLnBrk="0" hangingPunct="0">
              <a:defRPr sz="1200">
                <a:cs typeface="+mn-cs"/>
              </a:defRPr>
            </a:lvl1pPr>
          </a:lstStyle>
          <a:p>
            <a:pPr>
              <a:defRPr/>
            </a:pPr>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eaLnBrk="0" hangingPunct="0">
              <a:defRPr sz="1200">
                <a:cs typeface="+mn-cs"/>
              </a:defRPr>
            </a:lvl1pPr>
          </a:lstStyle>
          <a:p>
            <a:pPr>
              <a:defRPr/>
            </a:pPr>
            <a:fld id="{73422214-D8FC-4621-8D50-8BFBE9B9061A}" type="datetimeFigureOut">
              <a:rPr lang="en-GB"/>
              <a:pPr>
                <a:defRPr/>
              </a:pPr>
              <a:t>04/07/2018</a:t>
            </a:fld>
            <a:endParaRPr lang="en-GB"/>
          </a:p>
        </p:txBody>
      </p:sp>
      <p:sp>
        <p:nvSpPr>
          <p:cNvPr id="4" name="Footer Placeholder 3"/>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eaLnBrk="0" hangingPunct="0">
              <a:defRPr sz="1200">
                <a:cs typeface="+mn-cs"/>
              </a:defRPr>
            </a:lvl1pPr>
          </a:lstStyle>
          <a:p>
            <a:pPr>
              <a:defRPr/>
            </a:pPr>
            <a:endParaRPr lang="en-GB"/>
          </a:p>
        </p:txBody>
      </p:sp>
    </p:spTree>
    <p:extLst>
      <p:ext uri="{BB962C8B-B14F-4D97-AF65-F5344CB8AC3E}">
        <p14:creationId xmlns:p14="http://schemas.microsoft.com/office/powerpoint/2010/main" val="239331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eaLnBrk="0" hangingPunct="0">
              <a:defRPr sz="1200">
                <a:cs typeface="+mn-cs"/>
              </a:defRPr>
            </a:lvl1pPr>
          </a:lstStyle>
          <a:p>
            <a:pPr>
              <a:defRPr/>
            </a:pPr>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eaLnBrk="0" hangingPunct="0">
              <a:defRPr sz="1200">
                <a:cs typeface="+mn-cs"/>
              </a:defRPr>
            </a:lvl1pPr>
          </a:lstStyle>
          <a:p>
            <a:pPr>
              <a:defRPr/>
            </a:pPr>
            <a:fld id="{5D3734BB-88F7-4822-A64D-B8775B208585}" type="datetimeFigureOut">
              <a:rPr lang="en-GB"/>
              <a:pPr>
                <a:defRPr/>
              </a:pPr>
              <a:t>04/07/2018</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0" hangingPunct="0">
              <a:defRPr sz="1200">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63F71A5A-A2B8-4236-9451-8CB9D639093B}" type="slidenum">
              <a:rPr lang="en-GB" altLang="en-US"/>
              <a:pPr>
                <a:defRPr/>
              </a:pPr>
              <a:t>‹#›</a:t>
            </a:fld>
            <a:endParaRPr lang="en-GB" altLang="en-US"/>
          </a:p>
        </p:txBody>
      </p:sp>
    </p:spTree>
    <p:extLst>
      <p:ext uri="{BB962C8B-B14F-4D97-AF65-F5344CB8AC3E}">
        <p14:creationId xmlns:p14="http://schemas.microsoft.com/office/powerpoint/2010/main" val="39708603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67316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biggest challenge</a:t>
            </a:r>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solidFill>
                  <a:srgbClr val="000000"/>
                </a:solidFill>
              </a:rPr>
              <a:pPr>
                <a:defRPr/>
              </a:pPr>
              <a:t>29</a:t>
            </a:fld>
            <a:endParaRPr lang="en-US">
              <a:solidFill>
                <a:srgbClr val="000000"/>
              </a:solidFill>
            </a:endParaRPr>
          </a:p>
        </p:txBody>
      </p:sp>
    </p:spTree>
    <p:extLst>
      <p:ext uri="{BB962C8B-B14F-4D97-AF65-F5344CB8AC3E}">
        <p14:creationId xmlns:p14="http://schemas.microsoft.com/office/powerpoint/2010/main" val="288219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just area but depth</a:t>
            </a:r>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solidFill>
                  <a:srgbClr val="000000"/>
                </a:solidFill>
              </a:rPr>
              <a:pPr>
                <a:defRPr/>
              </a:pPr>
              <a:t>30</a:t>
            </a:fld>
            <a:endParaRPr lang="en-US">
              <a:solidFill>
                <a:srgbClr val="000000"/>
              </a:solidFill>
            </a:endParaRPr>
          </a:p>
        </p:txBody>
      </p:sp>
    </p:spTree>
    <p:extLst>
      <p:ext uri="{BB962C8B-B14F-4D97-AF65-F5344CB8AC3E}">
        <p14:creationId xmlns:p14="http://schemas.microsoft.com/office/powerpoint/2010/main" val="24124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Modus operandi</a:t>
            </a:r>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37258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amazon can do</a:t>
            </a:r>
            <a:r>
              <a:rPr lang="en-GB" baseline="0" dirty="0" smtClean="0"/>
              <a:t> it!</a:t>
            </a:r>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629982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34</a:t>
            </a:fld>
            <a:endParaRPr lang="en-GB" altLang="en-US"/>
          </a:p>
        </p:txBody>
      </p:sp>
    </p:spTree>
    <p:extLst>
      <p:ext uri="{BB962C8B-B14F-4D97-AF65-F5344CB8AC3E}">
        <p14:creationId xmlns:p14="http://schemas.microsoft.com/office/powerpoint/2010/main" val="187521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36</a:t>
            </a:fld>
            <a:endParaRPr lang="en-GB" altLang="en-US"/>
          </a:p>
        </p:txBody>
      </p:sp>
    </p:spTree>
    <p:extLst>
      <p:ext uri="{BB962C8B-B14F-4D97-AF65-F5344CB8AC3E}">
        <p14:creationId xmlns:p14="http://schemas.microsoft.com/office/powerpoint/2010/main" val="183089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sure if this is needed</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38</a:t>
            </a:fld>
            <a:endParaRPr lang="en-GB" altLang="en-US"/>
          </a:p>
        </p:txBody>
      </p:sp>
    </p:spTree>
    <p:extLst>
      <p:ext uri="{BB962C8B-B14F-4D97-AF65-F5344CB8AC3E}">
        <p14:creationId xmlns:p14="http://schemas.microsoft.com/office/powerpoint/2010/main" val="2413575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why waste</a:t>
            </a:r>
            <a:r>
              <a:rPr lang="en-GB" baseline="0" dirty="0" smtClean="0"/>
              <a:t> tracking? </a:t>
            </a:r>
          </a:p>
          <a:p>
            <a:endParaRPr lang="en-GB" baseline="0" dirty="0" smtClean="0"/>
          </a:p>
          <a:p>
            <a:r>
              <a:rPr lang="en-GB" baseline="0" dirty="0" smtClean="0"/>
              <a:t>It doesn’t sound very glamorous does it?</a:t>
            </a:r>
          </a:p>
          <a:p>
            <a:endParaRPr lang="en-GB" baseline="0" dirty="0" smtClean="0"/>
          </a:p>
          <a:p>
            <a:r>
              <a:rPr lang="en-GB" baseline="0" dirty="0" smtClean="0"/>
              <a:t>Have you thought about how it sounds to your friends?</a:t>
            </a:r>
          </a:p>
          <a:p>
            <a:endParaRPr lang="en-GB" baseline="0" dirty="0" smtClean="0"/>
          </a:p>
          <a:p>
            <a:r>
              <a:rPr lang="en-GB" baseline="0" dirty="0" smtClean="0"/>
              <a:t>I’m working on a project to track stuff that we throw away because we don’t have a use for it</a:t>
            </a:r>
          </a:p>
          <a:p>
            <a:endParaRPr lang="en-GB" baseline="0" dirty="0" smtClean="0"/>
          </a:p>
          <a:p>
            <a:r>
              <a:rPr lang="en-GB" baseline="0" dirty="0" smtClean="0"/>
              <a:t>To which the response is surely: why are you tracking stuff we don’t have a use for?</a:t>
            </a:r>
          </a:p>
          <a:p>
            <a:endParaRPr lang="en-GB" baseline="0" dirty="0" smtClean="0"/>
          </a:p>
          <a:p>
            <a:r>
              <a:rPr lang="en-GB" baseline="0" dirty="0" smtClean="0"/>
              <a:t>It sounds pointless, but it is actually quite the opposite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39</a:t>
            </a:fld>
            <a:endParaRPr lang="en-GB" altLang="en-US"/>
          </a:p>
        </p:txBody>
      </p:sp>
    </p:spTree>
    <p:extLst>
      <p:ext uri="{BB962C8B-B14F-4D97-AF65-F5344CB8AC3E}">
        <p14:creationId xmlns:p14="http://schemas.microsoft.com/office/powerpoint/2010/main" val="1122013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Because</a:t>
            </a:r>
            <a:r>
              <a:rPr lang="en-GB" sz="1200" kern="1200" baseline="0" dirty="0" smtClean="0">
                <a:solidFill>
                  <a:schemeClr val="tx1"/>
                </a:solidFill>
                <a:effectLst/>
                <a:latin typeface="+mn-lt"/>
                <a:ea typeface="+mn-ea"/>
                <a:cs typeface="+mn-cs"/>
              </a:rPr>
              <a:t> answering this question……..</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Is both difficult and important.</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It is difficult because there are lots of types of waste, we deal with waste in lots of different ways, but we don’t record this accurately or consistently </a:t>
            </a:r>
          </a:p>
          <a:p>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effectLst/>
                <a:latin typeface="+mn-lt"/>
                <a:ea typeface="+mn-ea"/>
                <a:cs typeface="+mn-cs"/>
              </a:rPr>
              <a:t>And it is important because </a:t>
            </a:r>
            <a:r>
              <a:rPr lang="en-GB" sz="1200" kern="1200" dirty="0" smtClean="0">
                <a:solidFill>
                  <a:schemeClr val="tx1"/>
                </a:solidFill>
                <a:effectLst/>
                <a:latin typeface="+mn-lt"/>
                <a:ea typeface="+mn-ea"/>
                <a:cs typeface="+mn-cs"/>
              </a:rPr>
              <a:t>how we manage our waste effects</a:t>
            </a:r>
            <a:r>
              <a:rPr lang="en-GB" sz="1200" kern="1200" baseline="0" dirty="0" smtClean="0">
                <a:solidFill>
                  <a:schemeClr val="tx1"/>
                </a:solidFill>
                <a:effectLst/>
                <a:latin typeface="+mn-lt"/>
                <a:ea typeface="+mn-ea"/>
                <a:cs typeface="+mn-cs"/>
              </a:rPr>
              <a:t> our environment, our economy and society </a:t>
            </a:r>
            <a:endParaRPr lang="en-GB" sz="1200" kern="120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40</a:t>
            </a:fld>
            <a:endParaRPr lang="en-GB" altLang="en-US"/>
          </a:p>
        </p:txBody>
      </p:sp>
    </p:spTree>
    <p:extLst>
      <p:ext uri="{BB962C8B-B14F-4D97-AF65-F5344CB8AC3E}">
        <p14:creationId xmlns:p14="http://schemas.microsoft.com/office/powerpoint/2010/main" val="2965847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we manage waste in the wrong way</a:t>
            </a:r>
            <a:r>
              <a:rPr lang="en-GB" sz="1200" kern="1200" baseline="0" dirty="0" smtClean="0">
                <a:solidFill>
                  <a:schemeClr val="tx1"/>
                </a:solidFill>
                <a:effectLst/>
                <a:latin typeface="+mn-lt"/>
                <a:ea typeface="+mn-ea"/>
                <a:cs typeface="+mn-cs"/>
              </a:rPr>
              <a:t> it</a:t>
            </a:r>
            <a:r>
              <a:rPr lang="en-GB" sz="1200" kern="1200" dirty="0" smtClean="0">
                <a:solidFill>
                  <a:schemeClr val="tx1"/>
                </a:solidFill>
                <a:effectLst/>
                <a:latin typeface="+mn-lt"/>
                <a:ea typeface="+mn-ea"/>
                <a:cs typeface="+mn-cs"/>
              </a:rPr>
              <a:t> can cause harm in many forms: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this country poorly</a:t>
            </a:r>
            <a:r>
              <a:rPr lang="en-GB" sz="1200" kern="1200" baseline="0" dirty="0" smtClean="0">
                <a:solidFill>
                  <a:schemeClr val="tx1"/>
                </a:solidFill>
                <a:effectLst/>
                <a:latin typeface="+mn-lt"/>
                <a:ea typeface="+mn-ea"/>
                <a:cs typeface="+mn-cs"/>
              </a:rPr>
              <a:t> or illegally managed waste creates fly infestations, dust, odour, air and water pollution.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It severely effects local housing, business and infrastructure.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It can be a cause of large scale fires or pollution incidents.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1200" kern="1200" dirty="0" smtClean="0">
                <a:solidFill>
                  <a:srgbClr val="FF0000"/>
                </a:solidFill>
                <a:effectLst/>
                <a:latin typeface="+mn-lt"/>
                <a:ea typeface="+mn-ea"/>
                <a:cs typeface="+mn-cs"/>
              </a:rPr>
              <a:t>Give example, </a:t>
            </a:r>
            <a:r>
              <a:rPr lang="en-GB" sz="1200" kern="1200" dirty="0" err="1" smtClean="0">
                <a:solidFill>
                  <a:srgbClr val="FF0000"/>
                </a:solidFill>
                <a:effectLst/>
                <a:latin typeface="+mn-lt"/>
                <a:ea typeface="+mn-ea"/>
                <a:cs typeface="+mn-cs"/>
              </a:rPr>
              <a:t>eg</a:t>
            </a:r>
            <a:r>
              <a:rPr lang="en-GB" sz="1200" kern="1200" dirty="0" smtClean="0">
                <a:solidFill>
                  <a:srgbClr val="FF0000"/>
                </a:solidFill>
                <a:effectLst/>
                <a:latin typeface="+mn-lt"/>
                <a:ea typeface="+mn-ea"/>
                <a:cs typeface="+mn-cs"/>
              </a:rPr>
              <a:t> waste fire,  – with reference to picture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GB"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effectLst/>
                <a:latin typeface="+mn-lt"/>
                <a:ea typeface="+mn-ea"/>
                <a:cs typeface="+mn-cs"/>
              </a:rPr>
              <a:t>Estimates suggest the cost to the economy of illegal waste activities run to several hundreds of millions of pounds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And of course outside of this country there are often less strict controls and this harm can be magnified – as the imagery of plastic waste in our oceans shows.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41</a:t>
            </a:fld>
            <a:endParaRPr lang="en-GB" altLang="en-US"/>
          </a:p>
        </p:txBody>
      </p:sp>
    </p:spTree>
    <p:extLst>
      <p:ext uri="{BB962C8B-B14F-4D97-AF65-F5344CB8AC3E}">
        <p14:creationId xmlns:p14="http://schemas.microsoft.com/office/powerpoint/2010/main" val="386445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77" name="Shape 77"/>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649071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But it is also important</a:t>
            </a:r>
            <a:r>
              <a:rPr lang="en-GB" sz="1200" kern="1200" baseline="0" dirty="0" smtClean="0">
                <a:solidFill>
                  <a:schemeClr val="tx1"/>
                </a:solidFill>
                <a:effectLst/>
                <a:latin typeface="+mn-lt"/>
                <a:ea typeface="+mn-ea"/>
                <a:cs typeface="+mn-cs"/>
              </a:rPr>
              <a:t> to understand what happens to our waste when it is thrown away because we</a:t>
            </a:r>
            <a:r>
              <a:rPr lang="en-GB" sz="1200" kern="1200" dirty="0" smtClean="0">
                <a:solidFill>
                  <a:schemeClr val="tx1"/>
                </a:solidFill>
                <a:effectLst/>
                <a:latin typeface="+mn-lt"/>
                <a:ea typeface="+mn-ea"/>
                <a:cs typeface="+mn-cs"/>
              </a:rPr>
              <a:t> can create value from it as</a:t>
            </a:r>
            <a:r>
              <a:rPr lang="en-GB" sz="1200" kern="1200" baseline="0" dirty="0" smtClean="0">
                <a:solidFill>
                  <a:schemeClr val="tx1"/>
                </a:solidFill>
                <a:effectLst/>
                <a:latin typeface="+mn-lt"/>
                <a:ea typeface="+mn-ea"/>
                <a:cs typeface="+mn-cs"/>
              </a:rPr>
              <a:t> a resource</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We all know this really:</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Paper and glass can be recycled</a:t>
            </a:r>
          </a:p>
          <a:p>
            <a:pPr marL="171450" marR="0" lvl="0" indent="-171450" algn="l" defTabSz="914400" rtl="0" eaLnBrk="0" fontAlgn="base" latinLnBrk="0" hangingPunct="0">
              <a:lnSpc>
                <a:spcPct val="100000"/>
              </a:lnSpc>
              <a:spcBef>
                <a:spcPts val="0"/>
              </a:spcBef>
              <a:spcAft>
                <a:spcPts val="0"/>
              </a:spcAft>
              <a:buClrTx/>
              <a:buSzTx/>
              <a:buFontTx/>
              <a:buChar char="-"/>
              <a:tabLst/>
              <a:defRPr/>
            </a:pPr>
            <a:endParaRPr lang="en-GB" sz="1200" kern="1200" baseline="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Food waste can be turned into compost </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Waste electronics contain many valuable components </a:t>
            </a:r>
          </a:p>
          <a:p>
            <a:pPr marL="171450" marR="0" lvl="0" indent="-171450" algn="l" defTabSz="914400" rtl="0" eaLnBrk="0" fontAlgn="base" latinLnBrk="0" hangingPunct="0">
              <a:lnSpc>
                <a:spcPct val="100000"/>
              </a:lnSpc>
              <a:spcBef>
                <a:spcPts val="0"/>
              </a:spcBef>
              <a:spcAft>
                <a:spcPts val="0"/>
              </a:spcAft>
              <a:buClrTx/>
              <a:buSzTx/>
              <a:buFontTx/>
              <a:buChar char="-"/>
              <a:tabLst/>
              <a:defRPr/>
            </a:pPr>
            <a:endParaRPr lang="en-GB" sz="1200" kern="1200" baseline="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Even waste that can’t be turned into secondary materials can be burned to generate energy </a:t>
            </a:r>
          </a:p>
          <a:p>
            <a:pPr marL="171450" marR="0" lvl="0" indent="-171450" algn="l" defTabSz="914400" rtl="0" eaLnBrk="0" fontAlgn="base" latinLnBrk="0" hangingPunct="0">
              <a:lnSpc>
                <a:spcPct val="100000"/>
              </a:lnSpc>
              <a:spcBef>
                <a:spcPts val="0"/>
              </a:spcBef>
              <a:spcAft>
                <a:spcPts val="0"/>
              </a:spcAft>
              <a:buClrTx/>
              <a:buSzTx/>
              <a:buFontTx/>
              <a:buChar char="-"/>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[summary sentence w/r to strategy or chief scientists report]</a:t>
            </a:r>
          </a:p>
          <a:p>
            <a:pPr marL="0" lvl="0" indent="0" rtl="0">
              <a:spcBef>
                <a:spcPts val="0"/>
              </a:spcBef>
              <a:spcAft>
                <a:spcPts val="0"/>
              </a:spcAft>
              <a:buNone/>
            </a:pPr>
            <a:endParaRPr dirty="0"/>
          </a:p>
        </p:txBody>
      </p:sp>
    </p:spTree>
    <p:extLst>
      <p:ext uri="{BB962C8B-B14F-4D97-AF65-F5344CB8AC3E}">
        <p14:creationId xmlns:p14="http://schemas.microsoft.com/office/powerpoint/2010/main" val="3848077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lots of different</a:t>
            </a:r>
            <a:r>
              <a:rPr lang="en-GB" baseline="0" dirty="0" smtClean="0"/>
              <a:t> policy approaches governments can take to minimise the harm and maximise the value of waste</a:t>
            </a:r>
          </a:p>
          <a:p>
            <a:endParaRPr lang="en-GB" baseline="0" dirty="0" smtClean="0"/>
          </a:p>
          <a:p>
            <a:r>
              <a:rPr lang="en-GB" dirty="0" smtClean="0"/>
              <a:t>But key to any of them is having the right data</a:t>
            </a:r>
          </a:p>
          <a:p>
            <a:endParaRPr lang="en-GB" dirty="0" smtClean="0"/>
          </a:p>
          <a:p>
            <a:r>
              <a:rPr lang="en-GB" dirty="0" smtClean="0"/>
              <a:t>Or as recent report</a:t>
            </a:r>
            <a:r>
              <a:rPr lang="en-GB" baseline="0" dirty="0" smtClean="0"/>
              <a:t> from the </a:t>
            </a:r>
            <a:r>
              <a:rPr lang="en-GB" baseline="0" dirty="0" err="1" smtClean="0"/>
              <a:t>Gov</a:t>
            </a:r>
            <a:r>
              <a:rPr lang="en-GB" baseline="0" dirty="0" smtClean="0"/>
              <a:t> Chief Scientific adviser puts it…</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43</a:t>
            </a:fld>
            <a:endParaRPr lang="en-GB" altLang="en-US"/>
          </a:p>
        </p:txBody>
      </p:sp>
    </p:spTree>
    <p:extLst>
      <p:ext uri="{BB962C8B-B14F-4D97-AF65-F5344CB8AC3E}">
        <p14:creationId xmlns:p14="http://schemas.microsoft.com/office/powerpoint/2010/main" val="410405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Specifically, the building</a:t>
            </a:r>
            <a:r>
              <a:rPr lang="en-GB" baseline="0" dirty="0" smtClean="0"/>
              <a:t> blocks of data we need are:</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We have this information for some wastes for some points in the waste chain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But what if we had it for all wastes – each point in the chain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If we could join up– or track – waste like this, it could help government, regulators and businesses</a:t>
            </a:r>
            <a:endParaRPr lang="en-GB" dirty="0" smtClean="0"/>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44</a:t>
            </a:fld>
            <a:endParaRPr lang="en-GB" altLang="en-US"/>
          </a:p>
        </p:txBody>
      </p:sp>
    </p:spTree>
    <p:extLst>
      <p:ext uri="{BB962C8B-B14F-4D97-AF65-F5344CB8AC3E}">
        <p14:creationId xmlns:p14="http://schemas.microsoft.com/office/powerpoint/2010/main" val="1174318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is because the same core data set can help us to answer a lot of policy questions.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we know where waste comes from, where it goes to and what is done to it we can answer questions like</a:t>
            </a:r>
          </a:p>
          <a:p>
            <a:pPr lvl="0"/>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Are we meeting our legal recycling targets?</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we have enough waste processing infrastructure capacity?</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What markets are emerging for waste materials?</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Are we collecting the right amount of landfill tax?</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45</a:t>
            </a:fld>
            <a:endParaRPr lang="en-GB" altLang="en-US"/>
          </a:p>
        </p:txBody>
      </p:sp>
    </p:spTree>
    <p:extLst>
      <p:ext uri="{BB962C8B-B14F-4D97-AF65-F5344CB8AC3E}">
        <p14:creationId xmlns:p14="http://schemas.microsoft.com/office/powerpoint/2010/main" val="820307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pPr lvl="0"/>
            <a:r>
              <a:rPr lang="en-GB" sz="1200" kern="1200" dirty="0" smtClean="0">
                <a:solidFill>
                  <a:schemeClr val="tx1"/>
                </a:solidFill>
                <a:effectLst/>
                <a:latin typeface="+mn-lt"/>
                <a:ea typeface="+mn-ea"/>
                <a:cs typeface="+mn-cs"/>
              </a:rPr>
              <a:t>Similarly this information would be a vital enforcement tool for regulators</a:t>
            </a:r>
            <a:r>
              <a:rPr lang="en-GB" sz="1200" kern="1200" baseline="0" dirty="0" smtClean="0">
                <a:solidFill>
                  <a:schemeClr val="tx1"/>
                </a:solidFill>
                <a:effectLst/>
                <a:latin typeface="+mn-lt"/>
                <a:ea typeface="+mn-ea"/>
                <a:cs typeface="+mn-cs"/>
              </a:rPr>
              <a:t> </a:t>
            </a:r>
          </a:p>
          <a:p>
            <a:pPr lvl="0"/>
            <a:endParaRPr lang="en-GB" sz="1200" kern="1200" baseline="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It can help us tackle waste crime by identifying where</a:t>
            </a:r>
          </a:p>
          <a:p>
            <a:pPr lvl="0"/>
            <a:endParaRPr lang="en-GB"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Waste disappears or doesn’t reach next stage (illegal dumping)</a:t>
            </a:r>
          </a:p>
          <a:p>
            <a:pPr marL="457200" lvl="1"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Waste description changes (landfill tax avoidance)</a:t>
            </a:r>
          </a:p>
          <a:p>
            <a:pPr marL="457200" lvl="1"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Strange patterns of transfers (fraud schemes)</a:t>
            </a:r>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46</a:t>
            </a:fld>
            <a:endParaRPr lang="en-GB" altLang="en-US"/>
          </a:p>
        </p:txBody>
      </p:sp>
    </p:spTree>
    <p:extLst>
      <p:ext uri="{BB962C8B-B14F-4D97-AF65-F5344CB8AC3E}">
        <p14:creationId xmlns:p14="http://schemas.microsoft.com/office/powerpoint/2010/main" val="1668594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47</a:t>
            </a:fld>
            <a:endParaRPr lang="en-GB" altLang="en-US"/>
          </a:p>
        </p:txBody>
      </p:sp>
    </p:spTree>
    <p:extLst>
      <p:ext uri="{BB962C8B-B14F-4D97-AF65-F5344CB8AC3E}">
        <p14:creationId xmlns:p14="http://schemas.microsoft.com/office/powerpoint/2010/main" val="3668215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this is our challenge…</a:t>
            </a:r>
          </a:p>
          <a:p>
            <a:endParaRPr lang="en-GB" dirty="0" smtClean="0"/>
          </a:p>
          <a:p>
            <a:r>
              <a:rPr lang="en-GB" dirty="0" smtClean="0"/>
              <a:t>Just to unpack this statement</a:t>
            </a:r>
            <a:r>
              <a:rPr lang="en-GB" baseline="0" dirty="0" smtClean="0"/>
              <a:t> </a:t>
            </a:r>
            <a:r>
              <a:rPr lang="en-GB" dirty="0" smtClean="0"/>
              <a:t>slightly.</a:t>
            </a:r>
          </a:p>
          <a:p>
            <a:endParaRPr lang="en-GB" dirty="0" smtClean="0"/>
          </a:p>
          <a:p>
            <a:r>
              <a:rPr lang="en-GB" baseline="0" dirty="0" smtClean="0"/>
              <a:t>The Solution needs to enable businesses to record or collect the most useful data on movements of the waste they handle</a:t>
            </a:r>
          </a:p>
          <a:p>
            <a:endParaRPr lang="en-GB" baseline="0" dirty="0" smtClean="0"/>
          </a:p>
          <a:p>
            <a:r>
              <a:rPr lang="en-GB" baseline="0" dirty="0" smtClean="0"/>
              <a:t>I distinguish between record and collect because some businesses will have their own systems that do this. We don’t want to replace those systems but they need to share some of the data they collect with us   [reword]</a:t>
            </a:r>
          </a:p>
          <a:p>
            <a:endParaRPr lang="en-GB" baseline="0" dirty="0" smtClean="0"/>
          </a:p>
          <a:p>
            <a:r>
              <a:rPr lang="en-GB" baseline="0" dirty="0" smtClean="0"/>
              <a:t>This data needs to be available in a usable form for the business, the regulatory and government, and we will want to consider opportunities for open data</a:t>
            </a:r>
          </a:p>
          <a:p>
            <a:endParaRPr lang="en-GB" baseline="0" dirty="0" smtClean="0"/>
          </a:p>
          <a:p>
            <a:r>
              <a:rPr lang="en-GB" baseline="0" dirty="0" smtClean="0"/>
              <a:t>Because we think this is crucial to </a:t>
            </a:r>
            <a:r>
              <a:rPr lang="en-GB" sz="1200" kern="1200" dirty="0" smtClean="0">
                <a:solidFill>
                  <a:schemeClr val="tx1"/>
                </a:solidFill>
                <a:effectLst/>
                <a:latin typeface="+mn-lt"/>
                <a:ea typeface="+mn-ea"/>
                <a:cs typeface="+mn-cs"/>
              </a:rPr>
              <a:t>effective waste regulation and policy, and to helping drive improved business productivity and investment</a:t>
            </a:r>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48</a:t>
            </a:fld>
            <a:endParaRPr lang="en-GB" altLang="en-US"/>
          </a:p>
        </p:txBody>
      </p:sp>
    </p:spTree>
    <p:extLst>
      <p:ext uri="{BB962C8B-B14F-4D97-AF65-F5344CB8AC3E}">
        <p14:creationId xmlns:p14="http://schemas.microsoft.com/office/powerpoint/2010/main" val="821549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a:t>
            </a:r>
            <a:r>
              <a:rPr lang="en-GB" baseline="0" dirty="0" smtClean="0"/>
              <a:t> importance of this is reflected in key UK government strategies</a:t>
            </a:r>
          </a:p>
          <a:p>
            <a:endParaRPr lang="en-GB" baseline="0" dirty="0" smtClean="0"/>
          </a:p>
          <a:p>
            <a:r>
              <a:rPr lang="en-GB" dirty="0" smtClean="0"/>
              <a:t>For the UK government this</a:t>
            </a:r>
            <a:r>
              <a:rPr lang="en-GB" baseline="0" dirty="0" smtClean="0"/>
              <a:t> </a:t>
            </a:r>
            <a:r>
              <a:rPr lang="en-GB" baseline="0" dirty="0" err="1" smtClean="0"/>
              <a:t>Govtech</a:t>
            </a:r>
            <a:r>
              <a:rPr lang="en-GB" baseline="0" dirty="0" smtClean="0"/>
              <a:t> challenge </a:t>
            </a:r>
            <a:r>
              <a:rPr lang="en-GB" dirty="0" smtClean="0"/>
              <a:t>delivers</a:t>
            </a:r>
            <a:r>
              <a:rPr lang="en-GB" baseline="0" dirty="0" smtClean="0"/>
              <a:t> commitments in 25yr Env Plan and Industrial strategy to…”work with…</a:t>
            </a:r>
          </a:p>
          <a:p>
            <a:endParaRPr lang="en-GB" baseline="0" dirty="0" smtClean="0"/>
          </a:p>
          <a:p>
            <a:r>
              <a:rPr lang="en-GB" baseline="0" dirty="0" smtClean="0"/>
              <a:t>It also supports commitments we are looking at developing in the forthcoming UK Government resources and waste strategy planned for later this year </a:t>
            </a:r>
          </a:p>
          <a:p>
            <a:endParaRPr lang="en-GB" baseline="0" dirty="0" smtClean="0"/>
          </a:p>
          <a:p>
            <a:r>
              <a:rPr lang="en-GB" baseline="0" dirty="0" smtClean="0"/>
              <a:t>So waste tracking joins up priorities across government in relation to xyz</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49</a:t>
            </a:fld>
            <a:endParaRPr lang="en-GB" altLang="en-US"/>
          </a:p>
        </p:txBody>
      </p:sp>
    </p:spTree>
    <p:extLst>
      <p:ext uri="{BB962C8B-B14F-4D97-AF65-F5344CB8AC3E}">
        <p14:creationId xmlns:p14="http://schemas.microsoft.com/office/powerpoint/2010/main" val="3112122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challenge also builds on discovery work conducted by the four nations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At different times over the last couple of years different governments and agencies across NI, Wales, England and Scotland have taken a lead in looking at this challenge</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We have done some initial work looking at user needs, data requirements, legacy systems and so on</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We are very aware that many companies work at a UK level, and we think the greatest benefits stem from developing a solution that could work for all four nations so we would like to work in partnership on this</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lvl="0" indent="0" rtl="0">
              <a:spcBef>
                <a:spcPts val="0"/>
              </a:spcBef>
              <a:spcAft>
                <a:spcPts val="0"/>
              </a:spcAft>
              <a:buNone/>
            </a:pPr>
            <a:endParaRPr dirty="0"/>
          </a:p>
        </p:txBody>
      </p:sp>
    </p:spTree>
    <p:extLst>
      <p:ext uri="{BB962C8B-B14F-4D97-AF65-F5344CB8AC3E}">
        <p14:creationId xmlns:p14="http://schemas.microsoft.com/office/powerpoint/2010/main" val="1335436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produce 200m tonnes of waste a year in the UK</a:t>
            </a:r>
          </a:p>
          <a:p>
            <a:endParaRPr lang="en-GB" dirty="0" smtClean="0"/>
          </a:p>
          <a:p>
            <a:r>
              <a:rPr lang="en-GB" dirty="0" smtClean="0"/>
              <a:t>That means a solution is going to need to record and store a large number of waste</a:t>
            </a:r>
            <a:r>
              <a:rPr lang="en-GB" baseline="0" dirty="0" smtClean="0"/>
              <a:t> transactions</a:t>
            </a:r>
          </a:p>
          <a:p>
            <a:endParaRPr lang="en-GB" baseline="0" dirty="0" smtClean="0"/>
          </a:p>
          <a:p>
            <a:r>
              <a:rPr lang="en-GB" baseline="0" dirty="0" smtClean="0"/>
              <a:t>Previous estimates have suggested that under the current system of regulations businesses generate over 25m notes to record the transfer of both hazardous and non-hazardous waste each year</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52</a:t>
            </a:fld>
            <a:endParaRPr lang="en-GB" altLang="en-US"/>
          </a:p>
        </p:txBody>
      </p:sp>
    </p:spTree>
    <p:extLst>
      <p:ext uri="{BB962C8B-B14F-4D97-AF65-F5344CB8AC3E}">
        <p14:creationId xmlns:p14="http://schemas.microsoft.com/office/powerpoint/2010/main" val="461569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83" name="Shape 8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fld id="{00000000-1234-1234-1234-123412341234}" type="slidenum">
              <a:rPr lang="en-US"/>
              <a:pPr/>
              <a:t>7</a:t>
            </a:fld>
            <a:endParaRPr/>
          </a:p>
        </p:txBody>
      </p:sp>
    </p:spTree>
    <p:extLst>
      <p:ext uri="{BB962C8B-B14F-4D97-AF65-F5344CB8AC3E}">
        <p14:creationId xmlns:p14="http://schemas.microsoft.com/office/powerpoint/2010/main" val="1549987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waste comes from many different sources</a:t>
            </a:r>
          </a:p>
          <a:p>
            <a:endParaRPr lang="en-GB" baseline="0" dirty="0" smtClean="0"/>
          </a:p>
          <a:p>
            <a:r>
              <a:rPr lang="en-GB" baseline="0" dirty="0" smtClean="0"/>
              <a:t>So this is factory waste</a:t>
            </a:r>
          </a:p>
          <a:p>
            <a:endParaRPr lang="en-GB" baseline="0" dirty="0" smtClean="0"/>
          </a:p>
          <a:p>
            <a:r>
              <a:rPr lang="en-GB" baseline="0" dirty="0" smtClean="0"/>
              <a:t>But waste also comes from:</a:t>
            </a:r>
          </a:p>
          <a:p>
            <a:endParaRPr lang="en-GB" baseline="0" dirty="0" smtClean="0"/>
          </a:p>
          <a:p>
            <a:pPr marL="171450" indent="-171450">
              <a:buFontTx/>
              <a:buChar char="-"/>
            </a:pPr>
            <a:r>
              <a:rPr lang="en-GB" baseline="0" dirty="0" smtClean="0"/>
              <a:t>Kerbside collections</a:t>
            </a:r>
          </a:p>
          <a:p>
            <a:pPr marL="171450" indent="-171450">
              <a:buFontTx/>
              <a:buChar char="-"/>
            </a:pPr>
            <a:r>
              <a:rPr lang="en-GB" baseline="0" dirty="0" smtClean="0"/>
              <a:t>Collection points </a:t>
            </a:r>
          </a:p>
          <a:p>
            <a:pPr marL="171450" indent="-171450">
              <a:buFontTx/>
              <a:buChar char="-"/>
            </a:pPr>
            <a:r>
              <a:rPr lang="en-GB" baseline="0" dirty="0" smtClean="0"/>
              <a:t>Council recycling centres (tips)</a:t>
            </a:r>
          </a:p>
          <a:p>
            <a:pPr marL="171450" indent="-171450">
              <a:buFontTx/>
              <a:buChar char="-"/>
            </a:pPr>
            <a:r>
              <a:rPr lang="en-GB" baseline="0" dirty="0" smtClean="0"/>
              <a:t>Offices and shops </a:t>
            </a:r>
          </a:p>
          <a:p>
            <a:pPr marL="171450" indent="-171450">
              <a:buFontTx/>
              <a:buChar char="-"/>
            </a:pPr>
            <a:endParaRPr lang="en-GB" baseline="0" dirty="0" smtClean="0"/>
          </a:p>
          <a:p>
            <a:pPr marL="0" indent="0">
              <a:buFontTx/>
              <a:buNone/>
            </a:pPr>
            <a:r>
              <a:rPr lang="en-GB" baseline="0" dirty="0" smtClean="0"/>
              <a:t>And it is collected in different ways, directly by councils, by companies operating on their behalf or purely through commercial arrangements between businesses and waste companies </a:t>
            </a:r>
          </a:p>
          <a:p>
            <a:pPr marL="0" indent="0">
              <a:buFontTx/>
              <a:buNone/>
            </a:pPr>
            <a:endParaRPr lang="en-GB" baseline="0" dirty="0" smtClean="0"/>
          </a:p>
          <a:p>
            <a:pPr marL="0" indent="0">
              <a:buFontTx/>
              <a:buNone/>
            </a:pPr>
            <a:r>
              <a:rPr lang="en-GB" baseline="0" dirty="0" smtClean="0"/>
              <a:t>We are interested in covering all waste streams, so we can household waste and commercial waste</a:t>
            </a:r>
          </a:p>
          <a:p>
            <a:pPr marL="171450" indent="-171450">
              <a:buFontTx/>
              <a:buChar char="-"/>
            </a:pPr>
            <a:endParaRPr lang="en-GB" baseline="0" dirty="0" smtClean="0"/>
          </a:p>
          <a:p>
            <a:pPr marL="171450" indent="-171450">
              <a:buFontTx/>
              <a:buChar char="-"/>
            </a:pPr>
            <a:endParaRPr lang="en-GB" baseline="0" dirty="0" smtClean="0"/>
          </a:p>
          <a:p>
            <a:pPr marL="171450" indent="-171450">
              <a:buFontTx/>
              <a:buChar char="-"/>
            </a:pPr>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53</a:t>
            </a:fld>
            <a:endParaRPr lang="en-GB" altLang="en-US"/>
          </a:p>
        </p:txBody>
      </p:sp>
    </p:spTree>
    <p:extLst>
      <p:ext uri="{BB962C8B-B14F-4D97-AF65-F5344CB8AC3E}">
        <p14:creationId xmlns:p14="http://schemas.microsoft.com/office/powerpoint/2010/main" val="2223267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lots of types of waste</a:t>
            </a:r>
          </a:p>
          <a:p>
            <a:endParaRPr lang="en-GB" dirty="0" smtClean="0"/>
          </a:p>
          <a:p>
            <a:r>
              <a:rPr lang="en-GB" dirty="0" smtClean="0"/>
              <a:t>And</a:t>
            </a:r>
            <a:r>
              <a:rPr lang="en-GB" baseline="0" dirty="0" smtClean="0"/>
              <a:t> they can be described by:</a:t>
            </a:r>
          </a:p>
          <a:p>
            <a:r>
              <a:rPr lang="en-GB" baseline="0" dirty="0" smtClean="0"/>
              <a:t>	- their origin</a:t>
            </a:r>
          </a:p>
          <a:p>
            <a:r>
              <a:rPr lang="en-GB" baseline="0" dirty="0" smtClean="0"/>
              <a:t>	- material</a:t>
            </a:r>
          </a:p>
          <a:p>
            <a:r>
              <a:rPr lang="en-GB" baseline="0" dirty="0" smtClean="0"/>
              <a:t>	- physical and chemical properties </a:t>
            </a:r>
          </a:p>
          <a:p>
            <a:endParaRPr lang="en-GB" baseline="0" dirty="0" smtClean="0"/>
          </a:p>
          <a:p>
            <a:r>
              <a:rPr lang="en-GB" baseline="0" dirty="0" smtClean="0"/>
              <a:t>In the UK there are xx codes for describing waste according to EU rules </a:t>
            </a:r>
          </a:p>
          <a:p>
            <a:endParaRPr lang="en-GB" baseline="0" dirty="0" smtClean="0"/>
          </a:p>
          <a:p>
            <a:r>
              <a:rPr lang="en-GB" baseline="0" dirty="0" smtClean="0"/>
              <a:t>But that makes describe waste difficult and technical. People often get waste descriptions wrong</a:t>
            </a:r>
          </a:p>
          <a:p>
            <a:endParaRPr lang="en-GB" baseline="0" dirty="0" smtClean="0"/>
          </a:p>
          <a:p>
            <a:r>
              <a:rPr lang="en-GB" baseline="0" dirty="0" smtClean="0"/>
              <a:t>We can have the best waste tracking system in the world but it will be useless if the information users record is inaccurate or of poor quality </a:t>
            </a:r>
          </a:p>
          <a:p>
            <a:endParaRPr lang="en-GB" baseline="0" dirty="0" smtClean="0"/>
          </a:p>
          <a:p>
            <a:r>
              <a:rPr lang="en-GB" baseline="0" dirty="0" smtClean="0"/>
              <a:t>So the solution needs to design in ways of supporting good quality and accurate record keeping</a:t>
            </a:r>
          </a:p>
          <a:p>
            <a:endParaRPr lang="en-GB" baseline="0" dirty="0" smtClean="0"/>
          </a:p>
          <a:p>
            <a:r>
              <a:rPr lang="en-GB" baseline="0" dirty="0" smtClean="0"/>
              <a:t>It also needs to provide assurance mechanism and analytics that help users identify when this is not happening or things are going wrong </a:t>
            </a:r>
            <a:endParaRPr lang="en-GB" dirty="0" smtClean="0"/>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54</a:t>
            </a:fld>
            <a:endParaRPr lang="en-GB" altLang="en-US"/>
          </a:p>
        </p:txBody>
      </p:sp>
    </p:spTree>
    <p:extLst>
      <p:ext uri="{BB962C8B-B14F-4D97-AF65-F5344CB8AC3E}">
        <p14:creationId xmlns:p14="http://schemas.microsoft.com/office/powerpoint/2010/main" val="1800357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because there are lots of types of waste there are lots of ways of dealing with it</a:t>
            </a:r>
          </a:p>
          <a:p>
            <a:endParaRPr lang="en-GB" dirty="0" smtClean="0"/>
          </a:p>
          <a:p>
            <a:r>
              <a:rPr lang="en-GB" dirty="0" smtClean="0"/>
              <a:t>Whereas</a:t>
            </a:r>
            <a:r>
              <a:rPr lang="en-GB" baseline="0" dirty="0" smtClean="0"/>
              <a:t> once waste ended up in the local landfill, waste chains now are complex and have international dimensions</a:t>
            </a:r>
          </a:p>
          <a:p>
            <a:endParaRPr lang="en-GB" baseline="0" dirty="0" smtClean="0"/>
          </a:p>
          <a:p>
            <a:r>
              <a:rPr lang="en-GB" baseline="0" dirty="0" smtClean="0"/>
              <a:t>Give example</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55</a:t>
            </a:fld>
            <a:endParaRPr lang="en-GB" altLang="en-US"/>
          </a:p>
        </p:txBody>
      </p:sp>
    </p:spTree>
    <p:extLst>
      <p:ext uri="{BB962C8B-B14F-4D97-AF65-F5344CB8AC3E}">
        <p14:creationId xmlns:p14="http://schemas.microsoft.com/office/powerpoint/2010/main" val="754827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a:t>
            </a:r>
            <a:r>
              <a:rPr lang="en-GB" baseline="0" dirty="0" smtClean="0"/>
              <a:t> even relatively simple waste chains are difficult to fully trace</a:t>
            </a:r>
          </a:p>
          <a:p>
            <a:endParaRPr lang="en-GB" baseline="0" dirty="0" smtClean="0"/>
          </a:p>
          <a:p>
            <a:r>
              <a:rPr lang="en-GB" baseline="0" dirty="0" smtClean="0"/>
              <a:t>This is a mechanical treatment facility it takes in truckloads of mixed waste from households and businesses</a:t>
            </a:r>
          </a:p>
          <a:p>
            <a:endParaRPr lang="en-GB" baseline="0" dirty="0" smtClean="0"/>
          </a:p>
          <a:p>
            <a:r>
              <a:rPr lang="en-GB" baseline="0" dirty="0" smtClean="0"/>
              <a:t>It then essentially sorts that waste. </a:t>
            </a:r>
          </a:p>
          <a:p>
            <a:endParaRPr lang="en-GB" baseline="0" dirty="0" smtClean="0"/>
          </a:p>
          <a:p>
            <a:r>
              <a:rPr lang="en-GB" baseline="0" dirty="0" smtClean="0"/>
              <a:t>Some goes to an incinerator to be burned</a:t>
            </a:r>
          </a:p>
          <a:p>
            <a:endParaRPr lang="en-GB" baseline="0" dirty="0" smtClean="0"/>
          </a:p>
          <a:p>
            <a:r>
              <a:rPr lang="en-GB" baseline="0" dirty="0" smtClean="0"/>
              <a:t>Some goes to landfill</a:t>
            </a:r>
          </a:p>
          <a:p>
            <a:endParaRPr lang="en-GB" baseline="0" dirty="0" smtClean="0"/>
          </a:p>
          <a:p>
            <a:r>
              <a:rPr lang="en-GB" baseline="0" dirty="0" smtClean="0"/>
              <a:t>Some is recovered for recycling </a:t>
            </a:r>
          </a:p>
          <a:p>
            <a:endParaRPr lang="en-GB" baseline="0" dirty="0" smtClean="0"/>
          </a:p>
          <a:p>
            <a:r>
              <a:rPr lang="en-GB" baseline="0" dirty="0" smtClean="0"/>
              <a:t>This waste is out of its container, it is mixed around. Waste from the same source may end up in three different destinations</a:t>
            </a:r>
          </a:p>
          <a:p>
            <a:endParaRPr lang="en-GB" baseline="0" dirty="0" smtClean="0"/>
          </a:p>
          <a:p>
            <a:r>
              <a:rPr lang="en-GB" baseline="0" dirty="0" smtClean="0"/>
              <a:t>So a solution to the challenge needs to accommodate that. Identify the best way of giving certainty of initial destination and a good idea of final destination within the realms of possibility </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56</a:t>
            </a:fld>
            <a:endParaRPr lang="en-GB" altLang="en-US"/>
          </a:p>
        </p:txBody>
      </p:sp>
    </p:spTree>
    <p:extLst>
      <p:ext uri="{BB962C8B-B14F-4D97-AF65-F5344CB8AC3E}">
        <p14:creationId xmlns:p14="http://schemas.microsoft.com/office/powerpoint/2010/main" val="827999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To draft – key themes from user research</a:t>
            </a:r>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58</a:t>
            </a:fld>
            <a:endParaRPr lang="en-GB" altLang="en-US"/>
          </a:p>
        </p:txBody>
      </p:sp>
    </p:spTree>
    <p:extLst>
      <p:ext uri="{BB962C8B-B14F-4D97-AF65-F5344CB8AC3E}">
        <p14:creationId xmlns:p14="http://schemas.microsoft.com/office/powerpoint/2010/main" val="2201685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To draft – key themes from user research </a:t>
            </a:r>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59</a:t>
            </a:fld>
            <a:endParaRPr lang="en-GB" altLang="en-US"/>
          </a:p>
        </p:txBody>
      </p:sp>
    </p:spTree>
    <p:extLst>
      <p:ext uri="{BB962C8B-B14F-4D97-AF65-F5344CB8AC3E}">
        <p14:creationId xmlns:p14="http://schemas.microsoft.com/office/powerpoint/2010/main" val="3076382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smtClean="0"/>
              <a:t>Check with innovate </a:t>
            </a:r>
            <a:r>
              <a:rPr lang="en-GB" sz="2800" dirty="0" err="1" smtClean="0"/>
              <a:t>uk</a:t>
            </a:r>
            <a:r>
              <a:rPr lang="en-GB" sz="2800" dirty="0" smtClean="0"/>
              <a:t> - Proposal for all or part of the service?</a:t>
            </a:r>
          </a:p>
          <a:p>
            <a:pPr lvl="1"/>
            <a:r>
              <a:rPr lang="en-GB" sz="2400" dirty="0" smtClean="0"/>
              <a:t>Collection, submission, analytics, access</a:t>
            </a:r>
          </a:p>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60</a:t>
            </a:fld>
            <a:endParaRPr lang="en-GB" altLang="en-US"/>
          </a:p>
        </p:txBody>
      </p:sp>
    </p:spTree>
    <p:extLst>
      <p:ext uri="{BB962C8B-B14F-4D97-AF65-F5344CB8AC3E}">
        <p14:creationId xmlns:p14="http://schemas.microsoft.com/office/powerpoint/2010/main" val="866735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point on R&amp;D spend – how it</a:t>
            </a:r>
            <a:r>
              <a:rPr lang="en-GB" baseline="0" dirty="0" smtClean="0"/>
              <a:t> can fit with bidders existing IT – need to check this with Innovate UK</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61</a:t>
            </a:fld>
            <a:endParaRPr lang="en-GB" altLang="en-US"/>
          </a:p>
        </p:txBody>
      </p:sp>
    </p:spTree>
    <p:extLst>
      <p:ext uri="{BB962C8B-B14F-4D97-AF65-F5344CB8AC3E}">
        <p14:creationId xmlns:p14="http://schemas.microsoft.com/office/powerpoint/2010/main" val="2723849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waste transfer</a:t>
            </a:r>
            <a:r>
              <a:rPr lang="en-GB" baseline="0" dirty="0" smtClean="0"/>
              <a:t> notes and </a:t>
            </a:r>
            <a:r>
              <a:rPr lang="en-GB" baseline="0" dirty="0" err="1" smtClean="0"/>
              <a:t>haz</a:t>
            </a:r>
            <a:r>
              <a:rPr lang="en-GB" baseline="0" dirty="0" smtClean="0"/>
              <a:t> waste consignment notes </a:t>
            </a:r>
            <a:endParaRPr lang="en-GB" dirty="0" smtClean="0"/>
          </a:p>
          <a:p>
            <a:endParaRPr lang="en-GB" dirty="0" smtClean="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62</a:t>
            </a:fld>
            <a:endParaRPr lang="en-GB" altLang="en-US"/>
          </a:p>
        </p:txBody>
      </p:sp>
    </p:spTree>
    <p:extLst>
      <p:ext uri="{BB962C8B-B14F-4D97-AF65-F5344CB8AC3E}">
        <p14:creationId xmlns:p14="http://schemas.microsoft.com/office/powerpoint/2010/main" val="428593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in particular</a:t>
            </a:r>
            <a:r>
              <a:rPr lang="en-GB" baseline="0" dirty="0" smtClean="0"/>
              <a:t> the EU circular economy package </a:t>
            </a:r>
          </a:p>
          <a:p>
            <a:endParaRPr lang="en-GB" baseline="0" dirty="0" smtClean="0"/>
          </a:p>
          <a:p>
            <a:r>
              <a:rPr lang="en-GB" baseline="0" dirty="0" smtClean="0"/>
              <a:t>Good test of future proofing </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63</a:t>
            </a:fld>
            <a:endParaRPr lang="en-GB" altLang="en-US"/>
          </a:p>
        </p:txBody>
      </p:sp>
    </p:spTree>
    <p:extLst>
      <p:ext uri="{BB962C8B-B14F-4D97-AF65-F5344CB8AC3E}">
        <p14:creationId xmlns:p14="http://schemas.microsoft.com/office/powerpoint/2010/main" val="117035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54154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challenge is purposely called waste tracking, not resource and waste tracking.</a:t>
            </a:r>
          </a:p>
          <a:p>
            <a:endParaRPr lang="en-GB" dirty="0" smtClean="0"/>
          </a:p>
          <a:p>
            <a:r>
              <a:rPr lang="en-GB" dirty="0" smtClean="0"/>
              <a:t>Tracking</a:t>
            </a:r>
            <a:r>
              <a:rPr lang="en-GB" baseline="0" dirty="0" smtClean="0"/>
              <a:t> waste in itself is a big enough challenge without expanding that to all material resources </a:t>
            </a:r>
          </a:p>
          <a:p>
            <a:endParaRPr lang="en-GB" baseline="0" dirty="0" smtClean="0"/>
          </a:p>
          <a:p>
            <a:r>
              <a:rPr lang="en-GB" baseline="0" dirty="0" smtClean="0"/>
              <a:t>And we are interested in waste, in its own right, for sound regulatory and policy purposes – such as tackling waste crime</a:t>
            </a:r>
            <a:endParaRPr lang="en-GB" dirty="0" smtClean="0"/>
          </a:p>
          <a:p>
            <a:endParaRPr lang="en-GB" dirty="0" smtClean="0"/>
          </a:p>
          <a:p>
            <a:r>
              <a:rPr lang="en-GB" dirty="0" smtClean="0"/>
              <a:t>BUT</a:t>
            </a:r>
            <a:r>
              <a:rPr lang="en-GB" baseline="0" dirty="0" smtClean="0"/>
              <a:t> some companies have come to use and said. I want complete traceability of my product from the point it comes on the market. That’s because I think I’m going to have pay for that products disposal as part of a producer responsibility scheme. </a:t>
            </a:r>
          </a:p>
          <a:p>
            <a:endParaRPr lang="en-GB" baseline="0" dirty="0" smtClean="0"/>
          </a:p>
          <a:p>
            <a:r>
              <a:rPr lang="en-GB" baseline="0" dirty="0" smtClean="0"/>
              <a:t>And at the other end of the waste chain the trail for us often goes cold when waste ceases to be a waste and becomes a secondary material</a:t>
            </a:r>
          </a:p>
          <a:p>
            <a:endParaRPr lang="en-GB" baseline="0" dirty="0" smtClean="0"/>
          </a:p>
          <a:p>
            <a:r>
              <a:rPr lang="en-GB" baseline="0" dirty="0" smtClean="0"/>
              <a:t>If you see opportunities to make these links through your solution that would be very interesting. </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64</a:t>
            </a:fld>
            <a:endParaRPr lang="en-GB" altLang="en-US"/>
          </a:p>
        </p:txBody>
      </p:sp>
    </p:spTree>
    <p:extLst>
      <p:ext uri="{BB962C8B-B14F-4D97-AF65-F5344CB8AC3E}">
        <p14:creationId xmlns:p14="http://schemas.microsoft.com/office/powerpoint/2010/main" val="292064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that waste doesn’t stop at our borders</a:t>
            </a:r>
          </a:p>
          <a:p>
            <a:endParaRPr lang="en-GB" dirty="0" smtClean="0"/>
          </a:p>
          <a:p>
            <a:r>
              <a:rPr lang="en-GB" dirty="0" smtClean="0"/>
              <a:t>Capacity to track beyond borders also would be beneficial</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65</a:t>
            </a:fld>
            <a:endParaRPr lang="en-GB" altLang="en-US"/>
          </a:p>
        </p:txBody>
      </p:sp>
    </p:spTree>
    <p:extLst>
      <p:ext uri="{BB962C8B-B14F-4D97-AF65-F5344CB8AC3E}">
        <p14:creationId xmlns:p14="http://schemas.microsoft.com/office/powerpoint/2010/main" val="3070072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Previous</a:t>
            </a:r>
            <a:r>
              <a:rPr lang="en-GB" baseline="0" dirty="0" smtClean="0"/>
              <a:t> research available </a:t>
            </a:r>
            <a:r>
              <a:rPr lang="en-GB" baseline="0" dirty="0" err="1" smtClean="0"/>
              <a:t>etc</a:t>
            </a:r>
            <a:endParaRPr lang="en-GB" baseline="0" dirty="0" smtClean="0"/>
          </a:p>
          <a:p>
            <a:endParaRPr lang="en-GB" baseline="0" dirty="0" smtClean="0"/>
          </a:p>
          <a:p>
            <a:r>
              <a:rPr lang="en-GB" baseline="0" dirty="0" smtClean="0"/>
              <a:t>All very exciting </a:t>
            </a:r>
            <a:r>
              <a:rPr lang="en-GB" baseline="0" dirty="0" err="1" smtClean="0"/>
              <a:t>etc</a:t>
            </a:r>
            <a:r>
              <a:rPr lang="en-GB" baseline="0" dirty="0" smtClean="0"/>
              <a:t> </a:t>
            </a:r>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smtClean="0"/>
              <a:pPr>
                <a:defRPr/>
              </a:pPr>
              <a:t>66</a:t>
            </a:fld>
            <a:endParaRPr lang="en-GB" altLang="en-US"/>
          </a:p>
        </p:txBody>
      </p:sp>
    </p:spTree>
    <p:extLst>
      <p:ext uri="{BB962C8B-B14F-4D97-AF65-F5344CB8AC3E}">
        <p14:creationId xmlns:p14="http://schemas.microsoft.com/office/powerpoint/2010/main" val="11707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a:solidFill>
                  <a:prstClr val="black"/>
                </a:solidFill>
              </a:rPr>
              <a:pPr>
                <a:defRPr/>
              </a:pPr>
              <a:t>10</a:t>
            </a:fld>
            <a:endParaRPr lang="en-GB" altLang="en-US">
              <a:solidFill>
                <a:prstClr val="black"/>
              </a:solidFill>
            </a:endParaRPr>
          </a:p>
        </p:txBody>
      </p:sp>
    </p:spTree>
    <p:extLst>
      <p:ext uri="{BB962C8B-B14F-4D97-AF65-F5344CB8AC3E}">
        <p14:creationId xmlns:p14="http://schemas.microsoft.com/office/powerpoint/2010/main" val="1522084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a:solidFill>
                  <a:prstClr val="black"/>
                </a:solidFill>
              </a:rPr>
              <a:pPr>
                <a:defRPr/>
              </a:pPr>
              <a:t>15</a:t>
            </a:fld>
            <a:endParaRPr lang="en-GB" altLang="en-US">
              <a:solidFill>
                <a:prstClr val="black"/>
              </a:solidFill>
            </a:endParaRPr>
          </a:p>
        </p:txBody>
      </p:sp>
    </p:spTree>
    <p:extLst>
      <p:ext uri="{BB962C8B-B14F-4D97-AF65-F5344CB8AC3E}">
        <p14:creationId xmlns:p14="http://schemas.microsoft.com/office/powerpoint/2010/main" val="1677849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3F71A5A-A2B8-4236-9451-8CB9D639093B}" type="slidenum">
              <a:rPr lang="en-GB" altLang="en-US">
                <a:solidFill>
                  <a:prstClr val="black"/>
                </a:solidFill>
              </a:rPr>
              <a:pPr>
                <a:defRPr/>
              </a:pPr>
              <a:t>22</a:t>
            </a:fld>
            <a:endParaRPr lang="en-GB" altLang="en-US">
              <a:solidFill>
                <a:prstClr val="black"/>
              </a:solidFill>
            </a:endParaRPr>
          </a:p>
        </p:txBody>
      </p:sp>
    </p:spTree>
    <p:extLst>
      <p:ext uri="{BB962C8B-B14F-4D97-AF65-F5344CB8AC3E}">
        <p14:creationId xmlns:p14="http://schemas.microsoft.com/office/powerpoint/2010/main" val="359563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Who</a:t>
            </a:r>
            <a:r>
              <a:rPr lang="en-GB" baseline="0" dirty="0" smtClean="0"/>
              <a:t> we are and what we do</a:t>
            </a:r>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pPr>
                <a:defRPr/>
              </a:pPr>
              <a:t>27</a:t>
            </a:fld>
            <a:endParaRPr lang="en-US"/>
          </a:p>
        </p:txBody>
      </p:sp>
    </p:spTree>
    <p:extLst>
      <p:ext uri="{BB962C8B-B14F-4D97-AF65-F5344CB8AC3E}">
        <p14:creationId xmlns:p14="http://schemas.microsoft.com/office/powerpoint/2010/main" val="210599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Estimated 23 million waste transactions</a:t>
            </a:r>
            <a:r>
              <a:rPr lang="en-GB" baseline="0" dirty="0" smtClean="0"/>
              <a:t> per year -mainly using paper </a:t>
            </a:r>
          </a:p>
          <a:p>
            <a:r>
              <a:rPr lang="en-GB" baseline="0" dirty="0" smtClean="0"/>
              <a:t>Our challenge: complex paper trail/numerous systems and numerous players!</a:t>
            </a:r>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solidFill>
                  <a:srgbClr val="000000"/>
                </a:solidFill>
              </a:rPr>
              <a:pPr>
                <a:defRPr/>
              </a:pPr>
              <a:t>28</a:t>
            </a:fld>
            <a:endParaRPr lang="en-US">
              <a:solidFill>
                <a:srgbClr val="000000"/>
              </a:solidFill>
            </a:endParaRPr>
          </a:p>
        </p:txBody>
      </p:sp>
    </p:spTree>
    <p:extLst>
      <p:ext uri="{BB962C8B-B14F-4D97-AF65-F5344CB8AC3E}">
        <p14:creationId xmlns:p14="http://schemas.microsoft.com/office/powerpoint/2010/main" val="4197879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Gree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735668"/>
            <a:ext cx="6081104" cy="1215495"/>
          </a:xfrm>
        </p:spPr>
        <p:txBody>
          <a:bodyPr anchor="b"/>
          <a:lstStyle>
            <a:lvl1pPr algn="l">
              <a:defRPr sz="4200">
                <a:solidFill>
                  <a:schemeClr val="bg1"/>
                </a:solidFill>
              </a:defRPr>
            </a:lvl1pPr>
          </a:lstStyle>
          <a:p>
            <a:r>
              <a:rPr lang="en-US"/>
              <a:t>Click to edit Master title style</a:t>
            </a:r>
          </a:p>
        </p:txBody>
      </p:sp>
      <p:sp>
        <p:nvSpPr>
          <p:cNvPr id="3" name="Subtitle 2"/>
          <p:cNvSpPr>
            <a:spLocks noGrp="1"/>
          </p:cNvSpPr>
          <p:nvPr>
            <p:ph type="subTitle" idx="1"/>
          </p:nvPr>
        </p:nvSpPr>
        <p:spPr>
          <a:xfrm>
            <a:off x="431800" y="3043239"/>
            <a:ext cx="6081104" cy="98689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1266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a:t>Click to edit Master title style</a:t>
            </a:r>
          </a:p>
        </p:txBody>
      </p:sp>
      <p:sp>
        <p:nvSpPr>
          <p:cNvPr id="3" name="Content Placeholder 2"/>
          <p:cNvSpPr>
            <a:spLocks noGrp="1"/>
          </p:cNvSpPr>
          <p:nvPr>
            <p:ph idx="1"/>
          </p:nvPr>
        </p:nvSpPr>
        <p:spPr>
          <a:xfrm>
            <a:off x="439738" y="1540800"/>
            <a:ext cx="6940800"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38" y="1130400"/>
            <a:ext cx="8264525" cy="300247"/>
          </a:xfrm>
        </p:spPr>
        <p:txBody>
          <a:bodyPr/>
          <a:lstStyle>
            <a:lvl1pPr marL="0" indent="0">
              <a:buNone/>
              <a:defRPr sz="2200" b="0">
                <a:solidFill>
                  <a:srgbClr val="00B050"/>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6" name="Slide Number Placeholder 5"/>
          <p:cNvSpPr>
            <a:spLocks noGrp="1"/>
          </p:cNvSpPr>
          <p:nvPr>
            <p:ph type="sldNum" sz="quarter" idx="15"/>
          </p:nvPr>
        </p:nvSpPr>
        <p:spPr/>
        <p:txBody>
          <a:bodyPr/>
          <a:lstStyle>
            <a:lvl1pPr>
              <a:defRPr/>
            </a:lvl1pPr>
          </a:lstStyle>
          <a:p>
            <a:pPr>
              <a:defRPr/>
            </a:pPr>
            <a:fld id="{660E118C-5F57-4F15-A472-5907859F227F}" type="slidenum">
              <a:rPr lang="en-GB" altLang="en-US"/>
              <a:pPr>
                <a:defRPr/>
              </a:pPr>
              <a:t>‹#›</a:t>
            </a:fld>
            <a:endParaRPr lang="en-GB" altLang="en-US"/>
          </a:p>
        </p:txBody>
      </p:sp>
    </p:spTree>
    <p:extLst>
      <p:ext uri="{BB962C8B-B14F-4D97-AF65-F5344CB8AC3E}">
        <p14:creationId xmlns:p14="http://schemas.microsoft.com/office/powerpoint/2010/main" val="4045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9738" y="1540800"/>
            <a:ext cx="4075112"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49" y="1540800"/>
            <a:ext cx="4075113"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6" name="Slide Number Placeholder 5"/>
          <p:cNvSpPr>
            <a:spLocks noGrp="1"/>
          </p:cNvSpPr>
          <p:nvPr>
            <p:ph type="sldNum" sz="quarter" idx="11"/>
          </p:nvPr>
        </p:nvSpPr>
        <p:spPr/>
        <p:txBody>
          <a:bodyPr/>
          <a:lstStyle>
            <a:lvl1pPr>
              <a:defRPr/>
            </a:lvl1pPr>
          </a:lstStyle>
          <a:p>
            <a:pPr>
              <a:defRPr/>
            </a:pPr>
            <a:fld id="{243ED478-7601-4408-B3F6-C4C01B900B3E}" type="slidenum">
              <a:rPr lang="en-GB" altLang="en-US"/>
              <a:pPr>
                <a:defRPr/>
              </a:pPr>
              <a:t>‹#›</a:t>
            </a:fld>
            <a:endParaRPr lang="en-GB" altLang="en-US"/>
          </a:p>
        </p:txBody>
      </p:sp>
    </p:spTree>
    <p:extLst>
      <p:ext uri="{BB962C8B-B14F-4D97-AF65-F5344CB8AC3E}">
        <p14:creationId xmlns:p14="http://schemas.microsoft.com/office/powerpoint/2010/main" val="381640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9200" y="471896"/>
            <a:ext cx="8265600" cy="482720"/>
          </a:xfrm>
        </p:spPr>
        <p:txBody>
          <a:bodyPr/>
          <a:lstStyle/>
          <a:p>
            <a:r>
              <a:rPr lang="en-US"/>
              <a:t>Click to edit Master title style</a:t>
            </a:r>
          </a:p>
        </p:txBody>
      </p:sp>
      <p:sp>
        <p:nvSpPr>
          <p:cNvPr id="3" name="Text Placeholder 2"/>
          <p:cNvSpPr>
            <a:spLocks noGrp="1"/>
          </p:cNvSpPr>
          <p:nvPr>
            <p:ph type="body" idx="1"/>
          </p:nvPr>
        </p:nvSpPr>
        <p:spPr>
          <a:xfrm>
            <a:off x="439200" y="1130400"/>
            <a:ext cx="4039394"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9200" y="1540800"/>
            <a:ext cx="4039394"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130400"/>
            <a:ext cx="4075650"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540800"/>
            <a:ext cx="4075650"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8" name="Slide Number Placeholder 5"/>
          <p:cNvSpPr>
            <a:spLocks noGrp="1"/>
          </p:cNvSpPr>
          <p:nvPr>
            <p:ph type="sldNum" sz="quarter" idx="11"/>
          </p:nvPr>
        </p:nvSpPr>
        <p:spPr/>
        <p:txBody>
          <a:bodyPr/>
          <a:lstStyle>
            <a:lvl1pPr>
              <a:defRPr/>
            </a:lvl1pPr>
          </a:lstStyle>
          <a:p>
            <a:pPr>
              <a:defRPr/>
            </a:pPr>
            <a:fld id="{8F891C4B-F775-4E9D-A3EE-B49CCBFA2C4F}" type="slidenum">
              <a:rPr lang="en-GB" altLang="en-US"/>
              <a:pPr>
                <a:defRPr/>
              </a:pPr>
              <a:t>‹#›</a:t>
            </a:fld>
            <a:endParaRPr lang="en-GB" altLang="en-US"/>
          </a:p>
        </p:txBody>
      </p:sp>
    </p:spTree>
    <p:extLst>
      <p:ext uri="{BB962C8B-B14F-4D97-AF65-F5344CB8AC3E}">
        <p14:creationId xmlns:p14="http://schemas.microsoft.com/office/powerpoint/2010/main" val="3715307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ide Ba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739" y="480363"/>
            <a:ext cx="2592000" cy="432000"/>
          </a:xfrm>
        </p:spPr>
        <p:txBody>
          <a:bodyPr/>
          <a:lstStyle/>
          <a:p>
            <a:r>
              <a:rPr lang="en-US"/>
              <a:t>Click to edit Master title style</a:t>
            </a:r>
          </a:p>
        </p:txBody>
      </p:sp>
      <p:sp>
        <p:nvSpPr>
          <p:cNvPr id="3" name="Content Placeholder 2"/>
          <p:cNvSpPr>
            <a:spLocks noGrp="1"/>
          </p:cNvSpPr>
          <p:nvPr>
            <p:ph sz="half" idx="1"/>
          </p:nvPr>
        </p:nvSpPr>
        <p:spPr>
          <a:xfrm>
            <a:off x="439738" y="1520825"/>
            <a:ext cx="2592000" cy="4651637"/>
          </a:xfrm>
        </p:spPr>
        <p:txBody>
          <a:bodyPr/>
          <a:lstStyle>
            <a:lvl1pPr marL="0" indent="0">
              <a:buNone/>
              <a:defRPr sz="1800"/>
            </a:lvl1pPr>
          </a:lstStyle>
          <a:p>
            <a:pPr lvl="0"/>
            <a:r>
              <a:rPr lang="en-US"/>
              <a:t>Click to edit Master text styles</a:t>
            </a:r>
          </a:p>
        </p:txBody>
      </p:sp>
      <p:sp>
        <p:nvSpPr>
          <p:cNvPr id="4" name="Content Placeholder 3"/>
          <p:cNvSpPr>
            <a:spLocks noGrp="1"/>
          </p:cNvSpPr>
          <p:nvPr>
            <p:ph sz="half" idx="2"/>
          </p:nvPr>
        </p:nvSpPr>
        <p:spPr>
          <a:xfrm>
            <a:off x="3187057" y="476251"/>
            <a:ext cx="5517206" cy="569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6" name="Slide Number Placeholder 5"/>
          <p:cNvSpPr>
            <a:spLocks noGrp="1"/>
          </p:cNvSpPr>
          <p:nvPr>
            <p:ph type="sldNum" sz="quarter" idx="11"/>
          </p:nvPr>
        </p:nvSpPr>
        <p:spPr/>
        <p:txBody>
          <a:bodyPr/>
          <a:lstStyle>
            <a:lvl1pPr>
              <a:defRPr/>
            </a:lvl1pPr>
          </a:lstStyle>
          <a:p>
            <a:pPr>
              <a:defRPr/>
            </a:pPr>
            <a:fld id="{91EA1C2E-6810-4707-820E-C93A0AD3075B}" type="slidenum">
              <a:rPr lang="en-GB" altLang="en-US"/>
              <a:pPr>
                <a:defRPr/>
              </a:pPr>
              <a:t>‹#›</a:t>
            </a:fld>
            <a:endParaRPr lang="en-GB" altLang="en-US"/>
          </a:p>
        </p:txBody>
      </p:sp>
    </p:spTree>
    <p:extLst>
      <p:ext uri="{BB962C8B-B14F-4D97-AF65-F5344CB8AC3E}">
        <p14:creationId xmlns:p14="http://schemas.microsoft.com/office/powerpoint/2010/main" val="253918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Bar Sub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200" y="479483"/>
            <a:ext cx="2592000" cy="432000"/>
          </a:xfrm>
        </p:spPr>
        <p:txBody>
          <a:bodyPr/>
          <a:lstStyle/>
          <a:p>
            <a:r>
              <a:rPr lang="en-US"/>
              <a:t>Click to edit Master title style</a:t>
            </a:r>
          </a:p>
        </p:txBody>
      </p:sp>
      <p:sp>
        <p:nvSpPr>
          <p:cNvPr id="3" name="Text Placeholder 2"/>
          <p:cNvSpPr>
            <a:spLocks noGrp="1"/>
          </p:cNvSpPr>
          <p:nvPr>
            <p:ph type="body" idx="1"/>
          </p:nvPr>
        </p:nvSpPr>
        <p:spPr>
          <a:xfrm>
            <a:off x="439200" y="1130400"/>
            <a:ext cx="2592000"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9200" y="1540800"/>
            <a:ext cx="2592000" cy="4668837"/>
          </a:xfrm>
        </p:spPr>
        <p:txBody>
          <a:bodyPr/>
          <a:lstStyle>
            <a:lvl1pPr marL="0" indent="0">
              <a:buNone/>
              <a:defRPr sz="1800"/>
            </a:lvl1pPr>
            <a:lvl2pPr>
              <a:defRPr b="1"/>
            </a:lvl2pPr>
          </a:lstStyle>
          <a:p>
            <a:pPr lvl="0"/>
            <a:r>
              <a:rPr lang="en-US"/>
              <a:t>Click to edit Master text styles</a:t>
            </a:r>
          </a:p>
        </p:txBody>
      </p:sp>
      <p:sp>
        <p:nvSpPr>
          <p:cNvPr id="6" name="Content Placeholder 5"/>
          <p:cNvSpPr>
            <a:spLocks noGrp="1"/>
          </p:cNvSpPr>
          <p:nvPr>
            <p:ph sz="quarter" idx="4"/>
          </p:nvPr>
        </p:nvSpPr>
        <p:spPr>
          <a:xfrm>
            <a:off x="3181756" y="476250"/>
            <a:ext cx="5523044" cy="5713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8" name="Slide Number Placeholder 5"/>
          <p:cNvSpPr>
            <a:spLocks noGrp="1"/>
          </p:cNvSpPr>
          <p:nvPr>
            <p:ph type="sldNum" sz="quarter" idx="11"/>
          </p:nvPr>
        </p:nvSpPr>
        <p:spPr/>
        <p:txBody>
          <a:bodyPr/>
          <a:lstStyle>
            <a:lvl1pPr>
              <a:defRPr/>
            </a:lvl1pPr>
          </a:lstStyle>
          <a:p>
            <a:pPr>
              <a:defRPr/>
            </a:pPr>
            <a:fld id="{9544702B-6FCB-46FC-B88D-39B6A5C8179F}" type="slidenum">
              <a:rPr lang="en-GB" altLang="en-US"/>
              <a:pPr>
                <a:defRPr/>
              </a:pPr>
              <a:t>‹#›</a:t>
            </a:fld>
            <a:endParaRPr lang="en-GB" altLang="en-US"/>
          </a:p>
        </p:txBody>
      </p:sp>
    </p:spTree>
    <p:extLst>
      <p:ext uri="{BB962C8B-B14F-4D97-AF65-F5344CB8AC3E}">
        <p14:creationId xmlns:p14="http://schemas.microsoft.com/office/powerpoint/2010/main" val="3949964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263" y="476250"/>
            <a:ext cx="2077200" cy="5334000"/>
          </a:xfrm>
          <a:solidFill>
            <a:schemeClr val="tx2"/>
          </a:solidFill>
        </p:spPr>
        <p:txBody>
          <a:bodyPr/>
          <a:lstStyle>
            <a:lvl1pPr marL="0" indent="0">
              <a:buNone/>
              <a:defRPr b="0">
                <a:solidFill>
                  <a:schemeClr val="bg1"/>
                </a:solidFill>
              </a:defRPr>
            </a:lvl1pPr>
          </a:lstStyle>
          <a:p>
            <a:pPr lvl="0"/>
            <a:r>
              <a:rPr lang="en-US"/>
              <a:t>Click to edit Master text styles</a:t>
            </a:r>
          </a:p>
        </p:txBody>
      </p:sp>
      <p:sp>
        <p:nvSpPr>
          <p:cNvPr id="4" name="Content Placeholder 3"/>
          <p:cNvSpPr>
            <a:spLocks noGrp="1"/>
          </p:cNvSpPr>
          <p:nvPr>
            <p:ph sz="half" idx="2"/>
          </p:nvPr>
        </p:nvSpPr>
        <p:spPr>
          <a:xfrm>
            <a:off x="2674621" y="476250"/>
            <a:ext cx="6029642" cy="5695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7" name="Slide Number Placeholder 6"/>
          <p:cNvSpPr>
            <a:spLocks noGrp="1"/>
          </p:cNvSpPr>
          <p:nvPr>
            <p:ph type="sldNum" sz="quarter" idx="11"/>
          </p:nvPr>
        </p:nvSpPr>
        <p:spPr/>
        <p:txBody>
          <a:bodyPr/>
          <a:lstStyle>
            <a:lvl1pPr>
              <a:defRPr smtClean="0"/>
            </a:lvl1pPr>
          </a:lstStyle>
          <a:p>
            <a:pPr>
              <a:defRPr/>
            </a:pPr>
            <a:fld id="{04C37070-365E-4B82-9DC2-C8BB182D92A7}" type="slidenum">
              <a:rPr lang="en-GB" altLang="en-US"/>
              <a:pPr>
                <a:defRPr/>
              </a:pPr>
              <a:t>‹#›</a:t>
            </a:fld>
            <a:endParaRPr lang="en-GB" altLang="en-US"/>
          </a:p>
        </p:txBody>
      </p:sp>
    </p:spTree>
    <p:extLst>
      <p:ext uri="{BB962C8B-B14F-4D97-AF65-F5344CB8AC3E}">
        <p14:creationId xmlns:p14="http://schemas.microsoft.com/office/powerpoint/2010/main" val="3056011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4" name="Slide Number Placeholder 5"/>
          <p:cNvSpPr>
            <a:spLocks noGrp="1"/>
          </p:cNvSpPr>
          <p:nvPr>
            <p:ph type="sldNum" sz="quarter" idx="11"/>
          </p:nvPr>
        </p:nvSpPr>
        <p:spPr/>
        <p:txBody>
          <a:bodyPr/>
          <a:lstStyle>
            <a:lvl1pPr>
              <a:defRPr/>
            </a:lvl1pPr>
          </a:lstStyle>
          <a:p>
            <a:pPr>
              <a:defRPr/>
            </a:pPr>
            <a:fld id="{E614B02A-014A-4AE6-B616-832D912C9326}" type="slidenum">
              <a:rPr lang="en-GB" altLang="en-US"/>
              <a:pPr>
                <a:defRPr/>
              </a:pPr>
              <a:t>‹#›</a:t>
            </a:fld>
            <a:endParaRPr lang="en-GB" altLang="en-US"/>
          </a:p>
        </p:txBody>
      </p:sp>
    </p:spTree>
    <p:extLst>
      <p:ext uri="{BB962C8B-B14F-4D97-AF65-F5344CB8AC3E}">
        <p14:creationId xmlns:p14="http://schemas.microsoft.com/office/powerpoint/2010/main" val="4145797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3" name="Slide Number Placeholder 5"/>
          <p:cNvSpPr>
            <a:spLocks noGrp="1"/>
          </p:cNvSpPr>
          <p:nvPr>
            <p:ph type="sldNum" sz="quarter" idx="11"/>
          </p:nvPr>
        </p:nvSpPr>
        <p:spPr/>
        <p:txBody>
          <a:bodyPr/>
          <a:lstStyle>
            <a:lvl1pPr>
              <a:defRPr/>
            </a:lvl1pPr>
          </a:lstStyle>
          <a:p>
            <a:pPr>
              <a:defRPr/>
            </a:pPr>
            <a:fld id="{2A2D3ECA-4E1D-42AB-BE72-35302F7B6ADC}" type="slidenum">
              <a:rPr lang="en-GB" altLang="en-US"/>
              <a:pPr>
                <a:defRPr/>
              </a:pPr>
              <a:t>‹#›</a:t>
            </a:fld>
            <a:endParaRPr lang="en-GB" altLang="en-US"/>
          </a:p>
        </p:txBody>
      </p:sp>
    </p:spTree>
    <p:extLst>
      <p:ext uri="{BB962C8B-B14F-4D97-AF65-F5344CB8AC3E}">
        <p14:creationId xmlns:p14="http://schemas.microsoft.com/office/powerpoint/2010/main" val="545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97736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891393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no graphics) - Gree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735668"/>
            <a:ext cx="6081104" cy="1215495"/>
          </a:xfrm>
        </p:spPr>
        <p:txBody>
          <a:bodyPr anchor="b"/>
          <a:lstStyle>
            <a:lvl1pPr algn="l">
              <a:defRPr sz="4200">
                <a:solidFill>
                  <a:schemeClr val="bg1"/>
                </a:solidFill>
              </a:defRPr>
            </a:lvl1pPr>
          </a:lstStyle>
          <a:p>
            <a:r>
              <a:rPr lang="en-US"/>
              <a:t>Click to edit Master title style</a:t>
            </a:r>
          </a:p>
        </p:txBody>
      </p:sp>
      <p:sp>
        <p:nvSpPr>
          <p:cNvPr id="3" name="Subtitle 2"/>
          <p:cNvSpPr>
            <a:spLocks noGrp="1"/>
          </p:cNvSpPr>
          <p:nvPr>
            <p:ph type="subTitle" idx="1"/>
          </p:nvPr>
        </p:nvSpPr>
        <p:spPr>
          <a:xfrm>
            <a:off x="431800" y="3043239"/>
            <a:ext cx="6081104" cy="98689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1419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179428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262091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37748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84341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73617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969084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166577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871143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9738" y="1540800"/>
            <a:ext cx="8264525" cy="4640400"/>
          </a:xfrm>
        </p:spPr>
        <p:txBody>
          <a:bodyPr/>
          <a:lstStyle>
            <a:lvl1pPr>
              <a:lnSpc>
                <a:spcPct val="9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458788" y="6356350"/>
            <a:ext cx="5675312" cy="365125"/>
          </a:xfrm>
          <a:prstGeom prst="rect">
            <a:avLst/>
          </a:prstGeom>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5" name="Slide Number Placeholder 5"/>
          <p:cNvSpPr>
            <a:spLocks noGrp="1"/>
          </p:cNvSpPr>
          <p:nvPr>
            <p:ph type="sldNum" sz="quarter" idx="11"/>
          </p:nvPr>
        </p:nvSpPr>
        <p:spPr/>
        <p:txBody>
          <a:bodyPr/>
          <a:lstStyle>
            <a:lvl1pPr>
              <a:defRPr/>
            </a:lvl1pPr>
          </a:lstStyle>
          <a:p>
            <a:pPr>
              <a:defRPr/>
            </a:pPr>
            <a:fld id="{7ABA52C0-68FD-439C-8DD9-0AF4AABF9532}" type="slidenum">
              <a:rPr lang="en-GB" altLang="en-US"/>
              <a:pPr>
                <a:defRPr/>
              </a:pPr>
              <a:t>‹#›</a:t>
            </a:fld>
            <a:endParaRPr lang="en-GB" altLang="en-US"/>
          </a:p>
        </p:txBody>
      </p:sp>
    </p:spTree>
    <p:extLst>
      <p:ext uri="{BB962C8B-B14F-4D97-AF65-F5344CB8AC3E}">
        <p14:creationId xmlns:p14="http://schemas.microsoft.com/office/powerpoint/2010/main" val="3633799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pic>
        <p:nvPicPr>
          <p:cNvPr id="15" name="Shape 15" descr="KTP PP front page.ai"/>
          <p:cNvPicPr preferRelativeResize="0"/>
          <p:nvPr/>
        </p:nvPicPr>
        <p:blipFill rotWithShape="1">
          <a:blip r:embed="rId2">
            <a:alphaModFix/>
          </a:blip>
          <a:srcRect/>
          <a:stretch/>
        </p:blipFill>
        <p:spPr>
          <a:xfrm>
            <a:off x="-25400" y="-12700"/>
            <a:ext cx="9398000" cy="7010400"/>
          </a:xfrm>
          <a:prstGeom prst="rect">
            <a:avLst/>
          </a:prstGeom>
          <a:noFill/>
          <a:ln>
            <a:noFill/>
          </a:ln>
        </p:spPr>
      </p:pic>
      <p:sp>
        <p:nvSpPr>
          <p:cNvPr id="16" name="Shape 16"/>
          <p:cNvSpPr txBox="1">
            <a:spLocks noGrp="1"/>
          </p:cNvSpPr>
          <p:nvPr>
            <p:ph type="ctrTitle"/>
          </p:nvPr>
        </p:nvSpPr>
        <p:spPr>
          <a:xfrm>
            <a:off x="463550" y="1430338"/>
            <a:ext cx="7772400" cy="14700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3103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 White">
    <p:bg>
      <p:bgPr>
        <a:solidFill>
          <a:schemeClr val="bg1">
            <a:alpha val="98822"/>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3532188" y="6215063"/>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2632075" y="6216650"/>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544513" y="6216650"/>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76650" y="6356350"/>
            <a:ext cx="9096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84475" y="6259513"/>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4688" y="6288088"/>
            <a:ext cx="1643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463" y="538163"/>
            <a:ext cx="14224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735668"/>
            <a:ext cx="6081104" cy="1215495"/>
          </a:xfrm>
        </p:spPr>
        <p:txBody>
          <a:bodyPr anchor="b"/>
          <a:lstStyle>
            <a:lvl1pPr algn="l">
              <a:defRPr sz="4200">
                <a:solidFill>
                  <a:schemeClr val="tx2"/>
                </a:solidFill>
              </a:defRPr>
            </a:lvl1pPr>
          </a:lstStyle>
          <a:p>
            <a:r>
              <a:rPr lang="en-US"/>
              <a:t>Click to edit Master title style</a:t>
            </a:r>
          </a:p>
        </p:txBody>
      </p:sp>
      <p:sp>
        <p:nvSpPr>
          <p:cNvPr id="3" name="Subtitle 2"/>
          <p:cNvSpPr>
            <a:spLocks noGrp="1"/>
          </p:cNvSpPr>
          <p:nvPr>
            <p:ph type="subTitle" idx="1"/>
          </p:nvPr>
        </p:nvSpPr>
        <p:spPr>
          <a:xfrm>
            <a:off x="431800" y="3043239"/>
            <a:ext cx="6081104" cy="986894"/>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60399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body" idx="1"/>
          </p:nvPr>
        </p:nvSpPr>
        <p:spPr>
          <a:xfrm>
            <a:off x="457200" y="2178794"/>
            <a:ext cx="8229600" cy="3726705"/>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1pPr>
            <a:lvl2pPr marL="914400" marR="0" lvl="1"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2pPr>
            <a:lvl3pPr marL="1371600" marR="0" lvl="2"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3pPr>
            <a:lvl4pPr marL="1828800" marR="0" lvl="3"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4pPr>
            <a:lvl5pPr marL="2286000" marR="0" lvl="4"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b="0" i="0" u="none" strike="noStrike" cap="none">
                <a:solidFill>
                  <a:schemeClr val="lt1"/>
                </a:solidFill>
                <a:latin typeface="Calibri"/>
                <a:ea typeface="Calibri"/>
                <a:cs typeface="Calibri"/>
                <a:sym typeface="Calibri"/>
              </a:defRPr>
            </a:lvl1pPr>
            <a:lvl2pPr marL="0" marR="0" lvl="1" indent="0" algn="ctr" rtl="0">
              <a:spcBef>
                <a:spcPts val="0"/>
              </a:spcBef>
              <a:buNone/>
              <a:defRPr sz="1000" b="0" i="0" u="none" strike="noStrike" cap="none">
                <a:solidFill>
                  <a:schemeClr val="lt1"/>
                </a:solidFill>
                <a:latin typeface="Calibri"/>
                <a:ea typeface="Calibri"/>
                <a:cs typeface="Calibri"/>
                <a:sym typeface="Calibri"/>
              </a:defRPr>
            </a:lvl2pPr>
            <a:lvl3pPr marL="0" marR="0" lvl="2" indent="0" algn="ctr" rtl="0">
              <a:spcBef>
                <a:spcPts val="0"/>
              </a:spcBef>
              <a:buNone/>
              <a:defRPr sz="1000" b="0" i="0" u="none" strike="noStrike" cap="none">
                <a:solidFill>
                  <a:schemeClr val="lt1"/>
                </a:solidFill>
                <a:latin typeface="Calibri"/>
                <a:ea typeface="Calibri"/>
                <a:cs typeface="Calibri"/>
                <a:sym typeface="Calibri"/>
              </a:defRPr>
            </a:lvl3pPr>
            <a:lvl4pPr marL="0" marR="0" lvl="3" indent="0" algn="ctr" rtl="0">
              <a:spcBef>
                <a:spcPts val="0"/>
              </a:spcBef>
              <a:buNone/>
              <a:defRPr sz="1000" b="0" i="0" u="none" strike="noStrike" cap="none">
                <a:solidFill>
                  <a:schemeClr val="lt1"/>
                </a:solidFill>
                <a:latin typeface="Calibri"/>
                <a:ea typeface="Calibri"/>
                <a:cs typeface="Calibri"/>
                <a:sym typeface="Calibri"/>
              </a:defRPr>
            </a:lvl4pPr>
            <a:lvl5pPr marL="0" marR="0" lvl="4" indent="0" algn="ctr" rtl="0">
              <a:spcBef>
                <a:spcPts val="0"/>
              </a:spcBef>
              <a:buNone/>
              <a:defRPr sz="1000" b="0" i="0" u="none" strike="noStrike" cap="none">
                <a:solidFill>
                  <a:schemeClr val="lt1"/>
                </a:solidFill>
                <a:latin typeface="Calibri"/>
                <a:ea typeface="Calibri"/>
                <a:cs typeface="Calibri"/>
                <a:sym typeface="Calibri"/>
              </a:defRPr>
            </a:lvl5pPr>
            <a:lvl6pPr marL="0" marR="0" lvl="5" indent="0" algn="ctr" rtl="0">
              <a:spcBef>
                <a:spcPts val="0"/>
              </a:spcBef>
              <a:buNone/>
              <a:defRPr sz="1000" b="0" i="0" u="none" strike="noStrike" cap="none">
                <a:solidFill>
                  <a:schemeClr val="lt1"/>
                </a:solidFill>
                <a:latin typeface="Calibri"/>
                <a:ea typeface="Calibri"/>
                <a:cs typeface="Calibri"/>
                <a:sym typeface="Calibri"/>
              </a:defRPr>
            </a:lvl6pPr>
            <a:lvl7pPr marL="0" marR="0" lvl="6" indent="0" algn="ctr" rtl="0">
              <a:spcBef>
                <a:spcPts val="0"/>
              </a:spcBef>
              <a:buNone/>
              <a:defRPr sz="1000" b="0" i="0" u="none" strike="noStrike" cap="none">
                <a:solidFill>
                  <a:schemeClr val="lt1"/>
                </a:solidFill>
                <a:latin typeface="Calibri"/>
                <a:ea typeface="Calibri"/>
                <a:cs typeface="Calibri"/>
                <a:sym typeface="Calibri"/>
              </a:defRPr>
            </a:lvl7pPr>
            <a:lvl8pPr marL="0" marR="0" lvl="7" indent="0" algn="ctr" rtl="0">
              <a:spcBef>
                <a:spcPts val="0"/>
              </a:spcBef>
              <a:buNone/>
              <a:defRPr sz="1000" b="0" i="0" u="none" strike="noStrike" cap="none">
                <a:solidFill>
                  <a:schemeClr val="lt1"/>
                </a:solidFill>
                <a:latin typeface="Calibri"/>
                <a:ea typeface="Calibri"/>
                <a:cs typeface="Calibri"/>
                <a:sym typeface="Calibri"/>
              </a:defRPr>
            </a:lvl8pPr>
            <a:lvl9pPr marL="0" marR="0" lvl="8" indent="0" algn="ctr" rtl="0">
              <a:spcBef>
                <a:spcPts val="0"/>
              </a:spcBef>
              <a:buNone/>
              <a:defRPr sz="1000" b="0" i="0" u="none" strike="noStrike" cap="none">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1687185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2 without portfolio brand">
  <p:cSld name="Title slide 2 without portfolio brand">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604" y="1310608"/>
            <a:ext cx="8228794" cy="943532"/>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dt" idx="10"/>
          </p:nvPr>
        </p:nvSpPr>
        <p:spPr>
          <a:xfrm>
            <a:off x="417286" y="5715931"/>
            <a:ext cx="2132794" cy="72380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eaLnBrk="1" fontAlgn="auto" hangingPunct="1">
              <a:buClr>
                <a:srgbClr val="000000"/>
              </a:buClr>
              <a:buFont typeface="Arial"/>
              <a:buNone/>
            </a:pPr>
            <a:endParaRPr kern="0">
              <a:solidFill>
                <a:srgbClr val="000000"/>
              </a:solidFill>
            </a:endParaRPr>
          </a:p>
        </p:txBody>
      </p:sp>
    </p:spTree>
    <p:extLst>
      <p:ext uri="{BB962C8B-B14F-4D97-AF65-F5344CB8AC3E}">
        <p14:creationId xmlns:p14="http://schemas.microsoft.com/office/powerpoint/2010/main" val="3911632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 - white, blank">
  <p:cSld name="Content slide - white, blank">
    <p:spTree>
      <p:nvGrpSpPr>
        <p:cNvPr id="1" name="Shape 24"/>
        <p:cNvGrpSpPr/>
        <p:nvPr/>
      </p:nvGrpSpPr>
      <p:grpSpPr>
        <a:xfrm>
          <a:off x="0" y="0"/>
          <a:ext cx="0" cy="0"/>
          <a:chOff x="0" y="0"/>
          <a:chExt cx="0" cy="0"/>
        </a:xfrm>
      </p:grpSpPr>
      <p:pic>
        <p:nvPicPr>
          <p:cNvPr id="25" name="Shape 25" descr="SBRI_large.jpg"/>
          <p:cNvPicPr preferRelativeResize="0"/>
          <p:nvPr/>
        </p:nvPicPr>
        <p:blipFill rotWithShape="1">
          <a:blip r:embed="rId2">
            <a:alphaModFix/>
          </a:blip>
          <a:srcRect/>
          <a:stretch/>
        </p:blipFill>
        <p:spPr>
          <a:xfrm>
            <a:off x="259821" y="339502"/>
            <a:ext cx="2419272" cy="472365"/>
          </a:xfrm>
          <a:prstGeom prst="rect">
            <a:avLst/>
          </a:prstGeom>
          <a:noFill/>
          <a:ln>
            <a:noFill/>
          </a:ln>
        </p:spPr>
      </p:pic>
    </p:spTree>
    <p:extLst>
      <p:ext uri="{BB962C8B-B14F-4D97-AF65-F5344CB8AC3E}">
        <p14:creationId xmlns:p14="http://schemas.microsoft.com/office/powerpoint/2010/main" val="3485043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 white, no image, no sub-brand">
  <p:cSld name="Title slide - white, no image, no sub-brand">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603" y="1310607"/>
            <a:ext cx="8228794" cy="943532"/>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dt" idx="10"/>
          </p:nvPr>
        </p:nvSpPr>
        <p:spPr>
          <a:xfrm>
            <a:off x="417286" y="5715840"/>
            <a:ext cx="2132794" cy="72380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eaLnBrk="1" fontAlgn="auto" hangingPunct="1">
              <a:buClr>
                <a:srgbClr val="000000"/>
              </a:buClr>
              <a:buFont typeface="Arial"/>
              <a:buNone/>
            </a:pPr>
            <a:endParaRPr kern="0">
              <a:solidFill>
                <a:srgbClr val="000000"/>
              </a:solidFill>
            </a:endParaRPr>
          </a:p>
        </p:txBody>
      </p:sp>
    </p:spTree>
    <p:extLst>
      <p:ext uri="{BB962C8B-B14F-4D97-AF65-F5344CB8AC3E}">
        <p14:creationId xmlns:p14="http://schemas.microsoft.com/office/powerpoint/2010/main" val="1678749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792B8B"/>
              </a:buClr>
              <a:buSzPts val="4000"/>
              <a:buFont typeface="Calibri"/>
              <a:buNone/>
              <a:defRPr sz="4000" b="1"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Shape 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3766117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457200" y="2170113"/>
            <a:ext cx="4038600" cy="3836987"/>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1pPr>
            <a:lvl2pPr marL="914400" marR="0" lvl="1"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2pPr>
            <a:lvl3pPr marL="1371600" marR="0" lvl="2"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3pPr>
            <a:lvl4pPr marL="1828800" marR="0" lvl="3"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4pPr>
            <a:lvl5pPr marL="2286000" marR="0" lvl="4"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2170113"/>
            <a:ext cx="4038600" cy="3836987"/>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1pPr>
            <a:lvl2pPr marL="914400" marR="0" lvl="1"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2pPr>
            <a:lvl3pPr marL="1371600" marR="0" lvl="2"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3pPr>
            <a:lvl4pPr marL="1828800" marR="0" lvl="3"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4pPr>
            <a:lvl5pPr marL="2286000" marR="0" lvl="4"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2118965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Shape 4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rgbClr val="000000"/>
              </a:buClr>
              <a:buSzPts val="2400"/>
              <a:buFont typeface="Arial"/>
              <a:buNone/>
              <a:defRPr sz="2400" b="1" i="0" u="none" strike="noStrike" cap="none">
                <a:solidFill>
                  <a:srgbClr val="000000"/>
                </a:solidFill>
                <a:latin typeface="Calibri"/>
                <a:ea typeface="Calibri"/>
                <a:cs typeface="Calibri"/>
                <a:sym typeface="Calibri"/>
              </a:defRPr>
            </a:lvl1pPr>
            <a:lvl2pPr marL="914400" marR="0" lvl="1" indent="-228600" algn="l" rtl="0">
              <a:spcBef>
                <a:spcPts val="400"/>
              </a:spcBef>
              <a:spcAft>
                <a:spcPts val="0"/>
              </a:spcAft>
              <a:buClr>
                <a:srgbClr val="792B8B"/>
              </a:buClr>
              <a:buSzPts val="2000"/>
              <a:buFont typeface="Arial"/>
              <a:buNone/>
              <a:defRPr sz="2000" b="1" i="0" u="none" strike="noStrike" cap="none">
                <a:solidFill>
                  <a:srgbClr val="792B8B"/>
                </a:solidFill>
                <a:latin typeface="Calibri"/>
                <a:ea typeface="Calibri"/>
                <a:cs typeface="Calibri"/>
                <a:sym typeface="Calibri"/>
              </a:defRPr>
            </a:lvl2pPr>
            <a:lvl3pPr marL="1371600" marR="0" lvl="2" indent="-228600" algn="l" rtl="0">
              <a:spcBef>
                <a:spcPts val="360"/>
              </a:spcBef>
              <a:spcAft>
                <a:spcPts val="0"/>
              </a:spcAft>
              <a:buClr>
                <a:srgbClr val="792B8B"/>
              </a:buClr>
              <a:buSzPts val="1800"/>
              <a:buFont typeface="Arial"/>
              <a:buNone/>
              <a:defRPr sz="1800" b="1" i="0" u="none" strike="noStrike" cap="none">
                <a:solidFill>
                  <a:srgbClr val="792B8B"/>
                </a:solidFill>
                <a:latin typeface="Calibri"/>
                <a:ea typeface="Calibri"/>
                <a:cs typeface="Calibri"/>
                <a:sym typeface="Calibri"/>
              </a:defRPr>
            </a:lvl3pPr>
            <a:lvl4pPr marL="1828800" marR="0" lvl="3" indent="-228600" algn="l" rtl="0">
              <a:spcBef>
                <a:spcPts val="320"/>
              </a:spcBef>
              <a:spcAft>
                <a:spcPts val="0"/>
              </a:spcAft>
              <a:buClr>
                <a:srgbClr val="792B8B"/>
              </a:buClr>
              <a:buSzPts val="1600"/>
              <a:buFont typeface="Arial"/>
              <a:buNone/>
              <a:defRPr sz="1600" b="1" i="0" u="none" strike="noStrike" cap="none">
                <a:solidFill>
                  <a:srgbClr val="792B8B"/>
                </a:solidFill>
                <a:latin typeface="Calibri"/>
                <a:ea typeface="Calibri"/>
                <a:cs typeface="Calibri"/>
                <a:sym typeface="Calibri"/>
              </a:defRPr>
            </a:lvl4pPr>
            <a:lvl5pPr marL="2286000" marR="0" lvl="4" indent="-228600" algn="l" rtl="0">
              <a:spcBef>
                <a:spcPts val="320"/>
              </a:spcBef>
              <a:spcAft>
                <a:spcPts val="0"/>
              </a:spcAft>
              <a:buClr>
                <a:srgbClr val="792B8B"/>
              </a:buClr>
              <a:buSzPts val="1600"/>
              <a:buFont typeface="Arial"/>
              <a:buNone/>
              <a:defRPr sz="1600" b="1" i="0" u="none" strike="noStrike" cap="none">
                <a:solidFill>
                  <a:srgbClr val="792B8B"/>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457200" y="2174875"/>
            <a:ext cx="4040188" cy="3819525"/>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1pPr>
            <a:lvl2pPr marL="914400" marR="0" lvl="1"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2pPr>
            <a:lvl3pPr marL="1371600" marR="0" lvl="2"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3pPr>
            <a:lvl4pPr marL="1828800" marR="0" lvl="3"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4pPr>
            <a:lvl5pPr marL="2286000" marR="0" lvl="4"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rgbClr val="000000"/>
              </a:buClr>
              <a:buSzPts val="2400"/>
              <a:buFont typeface="Arial"/>
              <a:buNone/>
              <a:defRPr sz="2400" b="1" i="0" u="none" strike="noStrike" cap="none">
                <a:solidFill>
                  <a:srgbClr val="000000"/>
                </a:solidFill>
                <a:latin typeface="Calibri"/>
                <a:ea typeface="Calibri"/>
                <a:cs typeface="Calibri"/>
                <a:sym typeface="Calibri"/>
              </a:defRPr>
            </a:lvl1pPr>
            <a:lvl2pPr marL="914400" marR="0" lvl="1" indent="-228600" algn="l" rtl="0">
              <a:spcBef>
                <a:spcPts val="400"/>
              </a:spcBef>
              <a:spcAft>
                <a:spcPts val="0"/>
              </a:spcAft>
              <a:buClr>
                <a:srgbClr val="792B8B"/>
              </a:buClr>
              <a:buSzPts val="2000"/>
              <a:buFont typeface="Arial"/>
              <a:buNone/>
              <a:defRPr sz="2000" b="1" i="0" u="none" strike="noStrike" cap="none">
                <a:solidFill>
                  <a:srgbClr val="792B8B"/>
                </a:solidFill>
                <a:latin typeface="Calibri"/>
                <a:ea typeface="Calibri"/>
                <a:cs typeface="Calibri"/>
                <a:sym typeface="Calibri"/>
              </a:defRPr>
            </a:lvl2pPr>
            <a:lvl3pPr marL="1371600" marR="0" lvl="2" indent="-228600" algn="l" rtl="0">
              <a:spcBef>
                <a:spcPts val="360"/>
              </a:spcBef>
              <a:spcAft>
                <a:spcPts val="0"/>
              </a:spcAft>
              <a:buClr>
                <a:srgbClr val="792B8B"/>
              </a:buClr>
              <a:buSzPts val="1800"/>
              <a:buFont typeface="Arial"/>
              <a:buNone/>
              <a:defRPr sz="1800" b="1" i="0" u="none" strike="noStrike" cap="none">
                <a:solidFill>
                  <a:srgbClr val="792B8B"/>
                </a:solidFill>
                <a:latin typeface="Calibri"/>
                <a:ea typeface="Calibri"/>
                <a:cs typeface="Calibri"/>
                <a:sym typeface="Calibri"/>
              </a:defRPr>
            </a:lvl3pPr>
            <a:lvl4pPr marL="1828800" marR="0" lvl="3" indent="-228600" algn="l" rtl="0">
              <a:spcBef>
                <a:spcPts val="320"/>
              </a:spcBef>
              <a:spcAft>
                <a:spcPts val="0"/>
              </a:spcAft>
              <a:buClr>
                <a:srgbClr val="792B8B"/>
              </a:buClr>
              <a:buSzPts val="1600"/>
              <a:buFont typeface="Arial"/>
              <a:buNone/>
              <a:defRPr sz="1600" b="1" i="0" u="none" strike="noStrike" cap="none">
                <a:solidFill>
                  <a:srgbClr val="792B8B"/>
                </a:solidFill>
                <a:latin typeface="Calibri"/>
                <a:ea typeface="Calibri"/>
                <a:cs typeface="Calibri"/>
                <a:sym typeface="Calibri"/>
              </a:defRPr>
            </a:lvl4pPr>
            <a:lvl5pPr marL="2286000" marR="0" lvl="4" indent="-228600" algn="l" rtl="0">
              <a:spcBef>
                <a:spcPts val="320"/>
              </a:spcBef>
              <a:spcAft>
                <a:spcPts val="0"/>
              </a:spcAft>
              <a:buClr>
                <a:srgbClr val="792B8B"/>
              </a:buClr>
              <a:buSzPts val="1600"/>
              <a:buFont typeface="Arial"/>
              <a:buNone/>
              <a:defRPr sz="1600" b="1" i="0" u="none" strike="noStrike" cap="none">
                <a:solidFill>
                  <a:srgbClr val="792B8B"/>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4"/>
          </p:nvPr>
        </p:nvSpPr>
        <p:spPr>
          <a:xfrm>
            <a:off x="4645025" y="2174875"/>
            <a:ext cx="4041775" cy="3819525"/>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1pPr>
            <a:lvl2pPr marL="914400" marR="0" lvl="1"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2pPr>
            <a:lvl3pPr marL="1371600" marR="0" lvl="2"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3pPr>
            <a:lvl4pPr marL="1828800" marR="0" lvl="3"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4pPr>
            <a:lvl5pPr marL="2286000" marR="0" lvl="4"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455966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Shape 47"/>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1973876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717335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rgbClr val="792B8B"/>
              </a:buClr>
              <a:buSzPts val="2000"/>
              <a:buFont typeface="Calibri"/>
              <a:buNone/>
              <a:defRPr sz="2000" b="1"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Shape 52"/>
          <p:cNvSpPr txBox="1">
            <a:spLocks noGrp="1"/>
          </p:cNvSpPr>
          <p:nvPr>
            <p:ph type="body" idx="1"/>
          </p:nvPr>
        </p:nvSpPr>
        <p:spPr>
          <a:xfrm>
            <a:off x="3575050" y="273051"/>
            <a:ext cx="5111750" cy="564515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792B8B"/>
              </a:buClr>
              <a:buSzPts val="2400"/>
              <a:buFont typeface="Arial"/>
              <a:buChar char="•"/>
              <a:defRPr sz="2400" b="0" i="0" u="none" strike="noStrike" cap="none">
                <a:solidFill>
                  <a:srgbClr val="792B8B"/>
                </a:solidFill>
                <a:latin typeface="Calibri"/>
                <a:ea typeface="Calibri"/>
                <a:cs typeface="Calibri"/>
                <a:sym typeface="Calibri"/>
              </a:defRPr>
            </a:lvl1pPr>
            <a:lvl2pPr marL="914400" marR="0" lvl="1"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2pPr>
            <a:lvl3pPr marL="1371600" marR="0" lvl="2"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3pPr>
            <a:lvl4pPr marL="1828800" marR="0" lvl="3"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4pPr>
            <a:lvl5pPr marL="2286000" marR="0" lvl="4"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457200" y="1435101"/>
            <a:ext cx="3008313" cy="4524388"/>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792B8B"/>
              </a:buClr>
              <a:buSzPts val="1400"/>
              <a:buFont typeface="Arial"/>
              <a:buNone/>
              <a:defRPr sz="1400" b="0" i="0" u="none" strike="noStrike" cap="none">
                <a:solidFill>
                  <a:srgbClr val="792B8B"/>
                </a:solidFill>
                <a:latin typeface="Calibri"/>
                <a:ea typeface="Calibri"/>
                <a:cs typeface="Calibri"/>
                <a:sym typeface="Calibri"/>
              </a:defRPr>
            </a:lvl1pPr>
            <a:lvl2pPr marL="914400" marR="0" lvl="1" indent="-228600" algn="l" rtl="0">
              <a:spcBef>
                <a:spcPts val="240"/>
              </a:spcBef>
              <a:spcAft>
                <a:spcPts val="0"/>
              </a:spcAft>
              <a:buClr>
                <a:srgbClr val="792B8B"/>
              </a:buClr>
              <a:buSzPts val="1200"/>
              <a:buFont typeface="Arial"/>
              <a:buNone/>
              <a:defRPr sz="1200" b="0" i="0" u="none" strike="noStrike" cap="none">
                <a:solidFill>
                  <a:srgbClr val="792B8B"/>
                </a:solidFill>
                <a:latin typeface="Calibri"/>
                <a:ea typeface="Calibri"/>
                <a:cs typeface="Calibri"/>
                <a:sym typeface="Calibri"/>
              </a:defRPr>
            </a:lvl2pPr>
            <a:lvl3pPr marL="1371600" marR="0" lvl="2" indent="-228600" algn="l" rtl="0">
              <a:spcBef>
                <a:spcPts val="200"/>
              </a:spcBef>
              <a:spcAft>
                <a:spcPts val="0"/>
              </a:spcAft>
              <a:buClr>
                <a:srgbClr val="792B8B"/>
              </a:buClr>
              <a:buSzPts val="1000"/>
              <a:buFont typeface="Arial"/>
              <a:buNone/>
              <a:defRPr sz="1000" b="0" i="0" u="none" strike="noStrike" cap="none">
                <a:solidFill>
                  <a:srgbClr val="792B8B"/>
                </a:solidFill>
                <a:latin typeface="Calibri"/>
                <a:ea typeface="Calibri"/>
                <a:cs typeface="Calibri"/>
                <a:sym typeface="Calibri"/>
              </a:defRPr>
            </a:lvl3pPr>
            <a:lvl4pPr marL="1828800" marR="0" lvl="3" indent="-228600" algn="l" rtl="0">
              <a:spcBef>
                <a:spcPts val="180"/>
              </a:spcBef>
              <a:spcAft>
                <a:spcPts val="0"/>
              </a:spcAft>
              <a:buClr>
                <a:srgbClr val="792B8B"/>
              </a:buClr>
              <a:buSzPts val="900"/>
              <a:buFont typeface="Arial"/>
              <a:buNone/>
              <a:defRPr sz="900" b="0" i="0" u="none" strike="noStrike" cap="none">
                <a:solidFill>
                  <a:srgbClr val="792B8B"/>
                </a:solidFill>
                <a:latin typeface="Calibri"/>
                <a:ea typeface="Calibri"/>
                <a:cs typeface="Calibri"/>
                <a:sym typeface="Calibri"/>
              </a:defRPr>
            </a:lvl4pPr>
            <a:lvl5pPr marL="2286000" marR="0" lvl="4" indent="-228600" algn="l" rtl="0">
              <a:spcBef>
                <a:spcPts val="180"/>
              </a:spcBef>
              <a:spcAft>
                <a:spcPts val="0"/>
              </a:spcAft>
              <a:buClr>
                <a:srgbClr val="792B8B"/>
              </a:buClr>
              <a:buSzPts val="900"/>
              <a:buFont typeface="Arial"/>
              <a:buNone/>
              <a:defRPr sz="900" b="0" i="0" u="none" strike="noStrike" cap="none">
                <a:solidFill>
                  <a:srgbClr val="792B8B"/>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380242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no graphics) -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0" y="538163"/>
            <a:ext cx="14224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735668"/>
            <a:ext cx="6081104" cy="1215495"/>
          </a:xfrm>
        </p:spPr>
        <p:txBody>
          <a:bodyPr anchor="b"/>
          <a:lstStyle>
            <a:lvl1pPr algn="l">
              <a:defRPr sz="4200">
                <a:solidFill>
                  <a:schemeClr val="tx2"/>
                </a:solidFill>
              </a:defRPr>
            </a:lvl1pPr>
          </a:lstStyle>
          <a:p>
            <a:r>
              <a:rPr lang="en-US"/>
              <a:t>Click to edit Master title style</a:t>
            </a:r>
          </a:p>
        </p:txBody>
      </p:sp>
      <p:sp>
        <p:nvSpPr>
          <p:cNvPr id="3" name="Subtitle 2"/>
          <p:cNvSpPr>
            <a:spLocks noGrp="1"/>
          </p:cNvSpPr>
          <p:nvPr>
            <p:ph type="subTitle" idx="1"/>
          </p:nvPr>
        </p:nvSpPr>
        <p:spPr>
          <a:xfrm>
            <a:off x="431800" y="3043239"/>
            <a:ext cx="6081104" cy="986894"/>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1210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792B8B"/>
              </a:buClr>
              <a:buSzPts val="2000"/>
              <a:buFont typeface="Calibri"/>
              <a:buNone/>
              <a:defRPr sz="2000" b="1"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Shape 5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rgbClr val="792B8B"/>
              </a:buClr>
              <a:buSzPts val="3200"/>
              <a:buFont typeface="Arial"/>
              <a:buNone/>
              <a:defRPr sz="3200" b="0" i="0" u="none" strike="noStrike" cap="none">
                <a:solidFill>
                  <a:srgbClr val="792B8B"/>
                </a:solidFill>
                <a:latin typeface="Calibri"/>
                <a:ea typeface="Calibri"/>
                <a:cs typeface="Calibri"/>
                <a:sym typeface="Calibri"/>
              </a:defRPr>
            </a:lvl1pPr>
            <a:lvl2pPr marR="0" lvl="1" algn="l" rtl="0">
              <a:spcBef>
                <a:spcPts val="560"/>
              </a:spcBef>
              <a:spcAft>
                <a:spcPts val="0"/>
              </a:spcAft>
              <a:buClr>
                <a:srgbClr val="792B8B"/>
              </a:buClr>
              <a:buSzPts val="2800"/>
              <a:buFont typeface="Arial"/>
              <a:buNone/>
              <a:defRPr sz="2800" b="0" i="0" u="none" strike="noStrike" cap="none">
                <a:solidFill>
                  <a:srgbClr val="792B8B"/>
                </a:solidFill>
                <a:latin typeface="Calibri"/>
                <a:ea typeface="Calibri"/>
                <a:cs typeface="Calibri"/>
                <a:sym typeface="Calibri"/>
              </a:defRPr>
            </a:lvl2pPr>
            <a:lvl3pPr marR="0" lvl="2" algn="l" rtl="0">
              <a:spcBef>
                <a:spcPts val="480"/>
              </a:spcBef>
              <a:spcAft>
                <a:spcPts val="0"/>
              </a:spcAft>
              <a:buClr>
                <a:srgbClr val="792B8B"/>
              </a:buClr>
              <a:buSzPts val="2400"/>
              <a:buFont typeface="Arial"/>
              <a:buNone/>
              <a:defRPr sz="2400" b="0" i="0" u="none" strike="noStrike" cap="none">
                <a:solidFill>
                  <a:srgbClr val="792B8B"/>
                </a:solidFill>
                <a:latin typeface="Calibri"/>
                <a:ea typeface="Calibri"/>
                <a:cs typeface="Calibri"/>
                <a:sym typeface="Calibri"/>
              </a:defRPr>
            </a:lvl3pPr>
            <a:lvl4pPr marR="0" lvl="3" algn="l" rtl="0">
              <a:spcBef>
                <a:spcPts val="400"/>
              </a:spcBef>
              <a:spcAft>
                <a:spcPts val="0"/>
              </a:spcAft>
              <a:buClr>
                <a:srgbClr val="792B8B"/>
              </a:buClr>
              <a:buSzPts val="2000"/>
              <a:buFont typeface="Arial"/>
              <a:buNone/>
              <a:defRPr sz="2000" b="0" i="0" u="none" strike="noStrike" cap="none">
                <a:solidFill>
                  <a:srgbClr val="792B8B"/>
                </a:solidFill>
                <a:latin typeface="Calibri"/>
                <a:ea typeface="Calibri"/>
                <a:cs typeface="Calibri"/>
                <a:sym typeface="Calibri"/>
              </a:defRPr>
            </a:lvl4pPr>
            <a:lvl5pPr marR="0" lvl="4" algn="l" rtl="0">
              <a:spcBef>
                <a:spcPts val="400"/>
              </a:spcBef>
              <a:spcAft>
                <a:spcPts val="0"/>
              </a:spcAft>
              <a:buClr>
                <a:srgbClr val="792B8B"/>
              </a:buClr>
              <a:buSzPts val="2000"/>
              <a:buFont typeface="Arial"/>
              <a:buNone/>
              <a:defRPr sz="2000" b="0" i="0" u="none" strike="noStrike" cap="none">
                <a:solidFill>
                  <a:srgbClr val="792B8B"/>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792B8B"/>
              </a:buClr>
              <a:buSzPts val="1400"/>
              <a:buFont typeface="Arial"/>
              <a:buNone/>
              <a:defRPr sz="1400" b="0" i="0" u="none" strike="noStrike" cap="none">
                <a:solidFill>
                  <a:srgbClr val="792B8B"/>
                </a:solidFill>
                <a:latin typeface="Calibri"/>
                <a:ea typeface="Calibri"/>
                <a:cs typeface="Calibri"/>
                <a:sym typeface="Calibri"/>
              </a:defRPr>
            </a:lvl1pPr>
            <a:lvl2pPr marL="914400" marR="0" lvl="1" indent="-228600" algn="l" rtl="0">
              <a:spcBef>
                <a:spcPts val="240"/>
              </a:spcBef>
              <a:spcAft>
                <a:spcPts val="0"/>
              </a:spcAft>
              <a:buClr>
                <a:srgbClr val="792B8B"/>
              </a:buClr>
              <a:buSzPts val="1200"/>
              <a:buFont typeface="Arial"/>
              <a:buNone/>
              <a:defRPr sz="1200" b="0" i="0" u="none" strike="noStrike" cap="none">
                <a:solidFill>
                  <a:srgbClr val="792B8B"/>
                </a:solidFill>
                <a:latin typeface="Calibri"/>
                <a:ea typeface="Calibri"/>
                <a:cs typeface="Calibri"/>
                <a:sym typeface="Calibri"/>
              </a:defRPr>
            </a:lvl2pPr>
            <a:lvl3pPr marL="1371600" marR="0" lvl="2" indent="-228600" algn="l" rtl="0">
              <a:spcBef>
                <a:spcPts val="200"/>
              </a:spcBef>
              <a:spcAft>
                <a:spcPts val="0"/>
              </a:spcAft>
              <a:buClr>
                <a:srgbClr val="792B8B"/>
              </a:buClr>
              <a:buSzPts val="1000"/>
              <a:buFont typeface="Arial"/>
              <a:buNone/>
              <a:defRPr sz="1000" b="0" i="0" u="none" strike="noStrike" cap="none">
                <a:solidFill>
                  <a:srgbClr val="792B8B"/>
                </a:solidFill>
                <a:latin typeface="Calibri"/>
                <a:ea typeface="Calibri"/>
                <a:cs typeface="Calibri"/>
                <a:sym typeface="Calibri"/>
              </a:defRPr>
            </a:lvl3pPr>
            <a:lvl4pPr marL="1828800" marR="0" lvl="3" indent="-228600" algn="l" rtl="0">
              <a:spcBef>
                <a:spcPts val="180"/>
              </a:spcBef>
              <a:spcAft>
                <a:spcPts val="0"/>
              </a:spcAft>
              <a:buClr>
                <a:srgbClr val="792B8B"/>
              </a:buClr>
              <a:buSzPts val="900"/>
              <a:buFont typeface="Arial"/>
              <a:buNone/>
              <a:defRPr sz="900" b="0" i="0" u="none" strike="noStrike" cap="none">
                <a:solidFill>
                  <a:srgbClr val="792B8B"/>
                </a:solidFill>
                <a:latin typeface="Calibri"/>
                <a:ea typeface="Calibri"/>
                <a:cs typeface="Calibri"/>
                <a:sym typeface="Calibri"/>
              </a:defRPr>
            </a:lvl4pPr>
            <a:lvl5pPr marL="2286000" marR="0" lvl="4" indent="-228600" algn="l" rtl="0">
              <a:spcBef>
                <a:spcPts val="180"/>
              </a:spcBef>
              <a:spcAft>
                <a:spcPts val="0"/>
              </a:spcAft>
              <a:buClr>
                <a:srgbClr val="792B8B"/>
              </a:buClr>
              <a:buSzPts val="900"/>
              <a:buFont typeface="Arial"/>
              <a:buNone/>
              <a:defRPr sz="900" b="0" i="0" u="none" strike="noStrike" cap="none">
                <a:solidFill>
                  <a:srgbClr val="792B8B"/>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2989632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Shape 62"/>
          <p:cNvSpPr txBox="1">
            <a:spLocks noGrp="1"/>
          </p:cNvSpPr>
          <p:nvPr>
            <p:ph type="body" idx="1"/>
          </p:nvPr>
        </p:nvSpPr>
        <p:spPr>
          <a:xfrm rot="5400000">
            <a:off x="2419350" y="-361949"/>
            <a:ext cx="4305300" cy="82296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792B8B"/>
              </a:buClr>
              <a:buSzPts val="2400"/>
              <a:buFont typeface="Arial"/>
              <a:buChar char="•"/>
              <a:defRPr sz="2400" b="0" i="0" u="none" strike="noStrike" cap="none">
                <a:solidFill>
                  <a:srgbClr val="792B8B"/>
                </a:solidFill>
                <a:latin typeface="Calibri"/>
                <a:ea typeface="Calibri"/>
                <a:cs typeface="Calibri"/>
                <a:sym typeface="Calibri"/>
              </a:defRPr>
            </a:lvl1pPr>
            <a:lvl2pPr marL="914400" marR="0" lvl="1"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2pPr>
            <a:lvl3pPr marL="1371600" marR="0" lvl="2"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3pPr>
            <a:lvl4pPr marL="1828800" marR="0" lvl="3"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4pPr>
            <a:lvl5pPr marL="2286000" marR="0" lvl="4"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2735644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Shape 6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792B8B"/>
              </a:buClr>
              <a:buSzPts val="2400"/>
              <a:buFont typeface="Arial"/>
              <a:buChar char="•"/>
              <a:defRPr sz="2400" b="0" i="0" u="none" strike="noStrike" cap="none">
                <a:solidFill>
                  <a:srgbClr val="792B8B"/>
                </a:solidFill>
                <a:latin typeface="Calibri"/>
                <a:ea typeface="Calibri"/>
                <a:cs typeface="Calibri"/>
                <a:sym typeface="Calibri"/>
              </a:defRPr>
            </a:lvl1pPr>
            <a:lvl2pPr marL="914400" marR="0" lvl="1"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2pPr>
            <a:lvl3pPr marL="1371600" marR="0" lvl="2"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3pPr>
            <a:lvl4pPr marL="1828800" marR="0" lvl="3"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4pPr>
            <a:lvl5pPr marL="2286000" marR="0" lvl="4"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lt1"/>
                </a:solidFill>
                <a:latin typeface="Calibri"/>
                <a:ea typeface="Calibri"/>
                <a:cs typeface="Calibri"/>
                <a:sym typeface="Calibri"/>
              </a:defRPr>
            </a:lvl1pPr>
            <a:lvl2pPr marL="0" marR="0" lvl="1" indent="0" algn="ctr" rtl="0">
              <a:spcBef>
                <a:spcPts val="0"/>
              </a:spcBef>
              <a:buNone/>
              <a:defRPr sz="1000">
                <a:solidFill>
                  <a:schemeClr val="lt1"/>
                </a:solidFill>
                <a:latin typeface="Calibri"/>
                <a:ea typeface="Calibri"/>
                <a:cs typeface="Calibri"/>
                <a:sym typeface="Calibri"/>
              </a:defRPr>
            </a:lvl2pPr>
            <a:lvl3pPr marL="0" marR="0" lvl="2" indent="0" algn="ctr" rtl="0">
              <a:spcBef>
                <a:spcPts val="0"/>
              </a:spcBef>
              <a:buNone/>
              <a:defRPr sz="1000">
                <a:solidFill>
                  <a:schemeClr val="lt1"/>
                </a:solidFill>
                <a:latin typeface="Calibri"/>
                <a:ea typeface="Calibri"/>
                <a:cs typeface="Calibri"/>
                <a:sym typeface="Calibri"/>
              </a:defRPr>
            </a:lvl3pPr>
            <a:lvl4pPr marL="0" marR="0" lvl="3" indent="0" algn="ctr" rtl="0">
              <a:spcBef>
                <a:spcPts val="0"/>
              </a:spcBef>
              <a:buNone/>
              <a:defRPr sz="1000">
                <a:solidFill>
                  <a:schemeClr val="lt1"/>
                </a:solidFill>
                <a:latin typeface="Calibri"/>
                <a:ea typeface="Calibri"/>
                <a:cs typeface="Calibri"/>
                <a:sym typeface="Calibri"/>
              </a:defRPr>
            </a:lvl4pPr>
            <a:lvl5pPr marL="0" marR="0" lvl="4" indent="0" algn="ctr" rtl="0">
              <a:spcBef>
                <a:spcPts val="0"/>
              </a:spcBef>
              <a:buNone/>
              <a:defRPr sz="1000">
                <a:solidFill>
                  <a:schemeClr val="lt1"/>
                </a:solidFill>
                <a:latin typeface="Calibri"/>
                <a:ea typeface="Calibri"/>
                <a:cs typeface="Calibri"/>
                <a:sym typeface="Calibri"/>
              </a:defRPr>
            </a:lvl5pPr>
            <a:lvl6pPr marL="0" marR="0" lvl="5" indent="0" algn="ctr" rtl="0">
              <a:spcBef>
                <a:spcPts val="0"/>
              </a:spcBef>
              <a:buNone/>
              <a:defRPr sz="1000">
                <a:solidFill>
                  <a:schemeClr val="lt1"/>
                </a:solidFill>
                <a:latin typeface="Calibri"/>
                <a:ea typeface="Calibri"/>
                <a:cs typeface="Calibri"/>
                <a:sym typeface="Calibri"/>
              </a:defRPr>
            </a:lvl6pPr>
            <a:lvl7pPr marL="0" marR="0" lvl="6" indent="0" algn="ctr" rtl="0">
              <a:spcBef>
                <a:spcPts val="0"/>
              </a:spcBef>
              <a:buNone/>
              <a:defRPr sz="1000">
                <a:solidFill>
                  <a:schemeClr val="lt1"/>
                </a:solidFill>
                <a:latin typeface="Calibri"/>
                <a:ea typeface="Calibri"/>
                <a:cs typeface="Calibri"/>
                <a:sym typeface="Calibri"/>
              </a:defRPr>
            </a:lvl7pPr>
            <a:lvl8pPr marL="0" marR="0" lvl="7" indent="0" algn="ctr" rtl="0">
              <a:spcBef>
                <a:spcPts val="0"/>
              </a:spcBef>
              <a:buNone/>
              <a:defRPr sz="1000">
                <a:solidFill>
                  <a:schemeClr val="lt1"/>
                </a:solidFill>
                <a:latin typeface="Calibri"/>
                <a:ea typeface="Calibri"/>
                <a:cs typeface="Calibri"/>
                <a:sym typeface="Calibri"/>
              </a:defRPr>
            </a:lvl8pPr>
            <a:lvl9pPr marL="0" marR="0" lvl="8" indent="0" algn="ctr" rtl="0">
              <a:spcBef>
                <a:spcPts val="0"/>
              </a:spcBef>
              <a:buNone/>
              <a:defRPr sz="1000">
                <a:solidFill>
                  <a:schemeClr val="lt1"/>
                </a:solidFill>
                <a:latin typeface="Calibri"/>
                <a:ea typeface="Calibri"/>
                <a:cs typeface="Calibri"/>
                <a:sym typeface="Calibri"/>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311836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8"/>
        <p:cNvGrpSpPr/>
        <p:nvPr/>
      </p:nvGrpSpPr>
      <p:grpSpPr>
        <a:xfrm>
          <a:off x="0" y="0"/>
          <a:ext cx="0" cy="0"/>
          <a:chOff x="0" y="0"/>
          <a:chExt cx="0" cy="0"/>
        </a:xfrm>
      </p:grpSpPr>
      <p:pic>
        <p:nvPicPr>
          <p:cNvPr id="69" name="Shape 69" descr="KTP PP page frame.ai"/>
          <p:cNvPicPr preferRelativeResize="0"/>
          <p:nvPr/>
        </p:nvPicPr>
        <p:blipFill rotWithShape="1">
          <a:blip r:embed="rId2">
            <a:alphaModFix/>
          </a:blip>
          <a:srcRect/>
          <a:stretch/>
        </p:blipFill>
        <p:spPr>
          <a:xfrm>
            <a:off x="-114300" y="-101600"/>
            <a:ext cx="9385300" cy="7073900"/>
          </a:xfrm>
          <a:prstGeom prst="rect">
            <a:avLst/>
          </a:prstGeom>
          <a:noFill/>
          <a:ln>
            <a:noFill/>
          </a:ln>
        </p:spPr>
      </p:pic>
    </p:spTree>
    <p:extLst>
      <p:ext uri="{BB962C8B-B14F-4D97-AF65-F5344CB8AC3E}">
        <p14:creationId xmlns:p14="http://schemas.microsoft.com/office/powerpoint/2010/main" val="4066682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0"/>
        <p:cNvGrpSpPr/>
        <p:nvPr/>
      </p:nvGrpSpPr>
      <p:grpSpPr>
        <a:xfrm>
          <a:off x="0" y="0"/>
          <a:ext cx="0" cy="0"/>
          <a:chOff x="0" y="0"/>
          <a:chExt cx="0" cy="0"/>
        </a:xfrm>
      </p:grpSpPr>
      <p:pic>
        <p:nvPicPr>
          <p:cNvPr id="71" name="Shape 71" descr="KTP PP page frame.ai"/>
          <p:cNvPicPr preferRelativeResize="0"/>
          <p:nvPr/>
        </p:nvPicPr>
        <p:blipFill rotWithShape="1">
          <a:blip r:embed="rId2">
            <a:alphaModFix/>
          </a:blip>
          <a:srcRect/>
          <a:stretch/>
        </p:blipFill>
        <p:spPr>
          <a:xfrm>
            <a:off x="-127000" y="-114300"/>
            <a:ext cx="9410700" cy="7073900"/>
          </a:xfrm>
          <a:prstGeom prst="rect">
            <a:avLst/>
          </a:prstGeom>
          <a:noFill/>
          <a:ln>
            <a:noFill/>
          </a:ln>
        </p:spPr>
      </p:pic>
    </p:spTree>
    <p:extLst>
      <p:ext uri="{BB962C8B-B14F-4D97-AF65-F5344CB8AC3E}">
        <p14:creationId xmlns:p14="http://schemas.microsoft.com/office/powerpoint/2010/main" val="699818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pic>
        <p:nvPicPr>
          <p:cNvPr id="73" name="Shape 73" descr="KTP PP page frame.ai"/>
          <p:cNvPicPr preferRelativeResize="0"/>
          <p:nvPr/>
        </p:nvPicPr>
        <p:blipFill rotWithShape="1">
          <a:blip r:embed="rId2">
            <a:alphaModFix/>
          </a:blip>
          <a:srcRect/>
          <a:stretch/>
        </p:blipFill>
        <p:spPr>
          <a:xfrm>
            <a:off x="-88900" y="-88900"/>
            <a:ext cx="9359900" cy="7048500"/>
          </a:xfrm>
          <a:prstGeom prst="rect">
            <a:avLst/>
          </a:prstGeom>
          <a:noFill/>
          <a:ln>
            <a:noFill/>
          </a:ln>
        </p:spPr>
      </p:pic>
    </p:spTree>
    <p:extLst>
      <p:ext uri="{BB962C8B-B14F-4D97-AF65-F5344CB8AC3E}">
        <p14:creationId xmlns:p14="http://schemas.microsoft.com/office/powerpoint/2010/main" val="4237614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962402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28928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15049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63600" y="1219200"/>
            <a:ext cx="3632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19200"/>
            <a:ext cx="3632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8921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or Statistic">
    <p:bg>
      <p:bgPr>
        <a:solidFill>
          <a:schemeClr val="tx2"/>
        </a:solidFill>
        <a:effectLst/>
      </p:bgPr>
    </p:bg>
    <p:spTree>
      <p:nvGrpSpPr>
        <p:cNvPr id="1" name=""/>
        <p:cNvGrpSpPr/>
        <p:nvPr/>
      </p:nvGrpSpPr>
      <p:grpSpPr>
        <a:xfrm>
          <a:off x="0" y="0"/>
          <a:ext cx="0" cy="0"/>
          <a:chOff x="0" y="0"/>
          <a:chExt cx="0" cy="0"/>
        </a:xfrm>
      </p:grpSpPr>
      <p:grpSp>
        <p:nvGrpSpPr>
          <p:cNvPr id="3" name="Group 16"/>
          <p:cNvGrpSpPr>
            <a:grpSpLocks/>
          </p:cNvGrpSpPr>
          <p:nvPr userDrawn="1"/>
        </p:nvGrpSpPr>
        <p:grpSpPr bwMode="auto">
          <a:xfrm>
            <a:off x="0" y="0"/>
            <a:ext cx="9144000" cy="6858000"/>
            <a:chOff x="0" y="0"/>
            <a:chExt cx="9144000" cy="6858001"/>
          </a:xfrm>
        </p:grpSpPr>
        <p:sp>
          <p:nvSpPr>
            <p:cNvPr id="4" name="Rectangle 9"/>
            <p:cNvSpPr/>
            <p:nvPr userDrawn="1"/>
          </p:nvSpPr>
          <p:spPr>
            <a:xfrm>
              <a:off x="0" y="5749926"/>
              <a:ext cx="7342188" cy="110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userDrawn="1"/>
          </p:nvSpPr>
          <p:spPr>
            <a:xfrm>
              <a:off x="7342188" y="0"/>
              <a:ext cx="180181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Isosceles Triangle 11"/>
            <p:cNvSpPr/>
            <p:nvPr userDrawn="1"/>
          </p:nvSpPr>
          <p:spPr>
            <a:xfrm rot="10800000">
              <a:off x="644525" y="5527676"/>
              <a:ext cx="727075" cy="39687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8750" y="4337050"/>
            <a:ext cx="8239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15"/>
          <p:cNvCxnSpPr/>
          <p:nvPr userDrawn="1"/>
        </p:nvCxnSpPr>
        <p:spPr>
          <a:xfrm>
            <a:off x="554038" y="6386513"/>
            <a:ext cx="814228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4338" y="1443039"/>
            <a:ext cx="6388309" cy="3948556"/>
          </a:xfrm>
        </p:spPr>
        <p:txBody>
          <a:bodyPr/>
          <a:lstStyle>
            <a:lvl1pPr>
              <a:defRPr sz="5000" b="0">
                <a:solidFill>
                  <a:schemeClr val="bg1"/>
                </a:solidFill>
              </a:defRPr>
            </a:lvl1pPr>
          </a:lstStyle>
          <a:p>
            <a:r>
              <a:rPr lang="en-US"/>
              <a:t>Click to edit Master title style</a:t>
            </a:r>
          </a:p>
        </p:txBody>
      </p:sp>
      <p:sp>
        <p:nvSpPr>
          <p:cNvPr id="9" name="Footer Placeholder 4"/>
          <p:cNvSpPr>
            <a:spLocks noGrp="1"/>
          </p:cNvSpPr>
          <p:nvPr userDrawn="1">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10" name="Slide Number Placeholder 5"/>
          <p:cNvSpPr>
            <a:spLocks noGrp="1"/>
          </p:cNvSpPr>
          <p:nvPr userDrawn="1">
            <p:ph type="sldNum" sz="quarter" idx="11"/>
          </p:nvPr>
        </p:nvSpPr>
        <p:spPr/>
        <p:txBody>
          <a:bodyPr/>
          <a:lstStyle>
            <a:lvl1pPr>
              <a:defRPr smtClean="0"/>
            </a:lvl1pPr>
          </a:lstStyle>
          <a:p>
            <a:pPr>
              <a:defRPr/>
            </a:pPr>
            <a:fld id="{7288F0AF-BFEE-499C-AE48-06DFD4B8DDC4}" type="slidenum">
              <a:rPr lang="en-GB" altLang="en-US"/>
              <a:pPr>
                <a:defRPr/>
              </a:pPr>
              <a:t>‹#›</a:t>
            </a:fld>
            <a:endParaRPr lang="en-GB" altLang="en-US"/>
          </a:p>
        </p:txBody>
      </p:sp>
    </p:spTree>
    <p:extLst>
      <p:ext uri="{BB962C8B-B14F-4D97-AF65-F5344CB8AC3E}">
        <p14:creationId xmlns:p14="http://schemas.microsoft.com/office/powerpoint/2010/main" val="391023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37121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155686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418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7461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754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391702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0" y="381000"/>
            <a:ext cx="1854200" cy="4876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63600" y="381000"/>
            <a:ext cx="54102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1656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or Statistic Outline">
    <p:spTree>
      <p:nvGrpSpPr>
        <p:cNvPr id="1" name=""/>
        <p:cNvGrpSpPr/>
        <p:nvPr/>
      </p:nvGrpSpPr>
      <p:grpSpPr>
        <a:xfrm>
          <a:off x="0" y="0"/>
          <a:ext cx="0" cy="0"/>
          <a:chOff x="0" y="0"/>
          <a:chExt cx="0" cy="0"/>
        </a:xfrm>
      </p:grpSpPr>
      <p:sp>
        <p:nvSpPr>
          <p:cNvPr id="3" name="Freeform 14"/>
          <p:cNvSpPr/>
          <p:nvPr userDrawn="1"/>
        </p:nvSpPr>
        <p:spPr>
          <a:xfrm rot="10800000">
            <a:off x="0" y="0"/>
            <a:ext cx="7340600" cy="5924550"/>
          </a:xfrm>
          <a:custGeom>
            <a:avLst/>
            <a:gdLst>
              <a:gd name="connsiteX0" fmla="*/ 7340600 w 7340600"/>
              <a:gd name="connsiteY0" fmla="*/ 5925324 h 5925324"/>
              <a:gd name="connsiteX1" fmla="*/ 0 w 7340600"/>
              <a:gd name="connsiteY1" fmla="*/ 5925324 h 5925324"/>
              <a:gd name="connsiteX2" fmla="*/ 0 w 7340600"/>
              <a:gd name="connsiteY2" fmla="*/ 174789 h 5925324"/>
              <a:gd name="connsiteX3" fmla="*/ 6172563 w 7340600"/>
              <a:gd name="connsiteY3" fmla="*/ 174789 h 5925324"/>
              <a:gd name="connsiteX4" fmla="*/ 6332537 w 7340600"/>
              <a:gd name="connsiteY4" fmla="*/ 0 h 5925324"/>
              <a:gd name="connsiteX5" fmla="*/ 6492511 w 7340600"/>
              <a:gd name="connsiteY5" fmla="*/ 174789 h 5925324"/>
              <a:gd name="connsiteX6" fmla="*/ 7340600 w 7340600"/>
              <a:gd name="connsiteY6" fmla="*/ 174789 h 592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0600" h="5925324">
                <a:moveTo>
                  <a:pt x="7340600" y="5925324"/>
                </a:moveTo>
                <a:lnTo>
                  <a:pt x="0" y="5925324"/>
                </a:lnTo>
                <a:lnTo>
                  <a:pt x="0" y="174789"/>
                </a:lnTo>
                <a:lnTo>
                  <a:pt x="6172563" y="174789"/>
                </a:lnTo>
                <a:lnTo>
                  <a:pt x="6332537" y="0"/>
                </a:lnTo>
                <a:lnTo>
                  <a:pt x="6492511" y="174789"/>
                </a:lnTo>
                <a:lnTo>
                  <a:pt x="7340600" y="174789"/>
                </a:lnTo>
                <a:close/>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8750" y="4337050"/>
            <a:ext cx="8239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15"/>
          <p:cNvCxnSpPr/>
          <p:nvPr userDrawn="1"/>
        </p:nvCxnSpPr>
        <p:spPr>
          <a:xfrm>
            <a:off x="554038" y="6386513"/>
            <a:ext cx="814228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4338" y="1443039"/>
            <a:ext cx="6388309" cy="3948556"/>
          </a:xfrm>
        </p:spPr>
        <p:txBody>
          <a:bodyPr/>
          <a:lstStyle>
            <a:lvl1pPr>
              <a:defRPr sz="5000" b="0">
                <a:solidFill>
                  <a:schemeClr val="tx2"/>
                </a:solidFill>
              </a:defRPr>
            </a:lvl1pPr>
          </a:lstStyle>
          <a:p>
            <a:r>
              <a:rPr lang="en-US"/>
              <a:t>Click to edit Master title style</a:t>
            </a:r>
          </a:p>
        </p:txBody>
      </p:sp>
      <p:sp>
        <p:nvSpPr>
          <p:cNvPr id="6" name="Footer Placeholder 4"/>
          <p:cNvSpPr>
            <a:spLocks noGrp="1"/>
          </p:cNvSpPr>
          <p:nvPr userDrawn="1">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7" name="Slide Number Placeholder 5"/>
          <p:cNvSpPr>
            <a:spLocks noGrp="1"/>
          </p:cNvSpPr>
          <p:nvPr userDrawn="1">
            <p:ph type="sldNum" sz="quarter" idx="11"/>
          </p:nvPr>
        </p:nvSpPr>
        <p:spPr/>
        <p:txBody>
          <a:bodyPr/>
          <a:lstStyle>
            <a:lvl1pPr>
              <a:defRPr smtClean="0"/>
            </a:lvl1pPr>
          </a:lstStyle>
          <a:p>
            <a:pPr>
              <a:defRPr/>
            </a:pPr>
            <a:fld id="{FD8BE4D6-1396-4DBD-B644-1E516A646201}" type="slidenum">
              <a:rPr lang="en-GB" altLang="en-US"/>
              <a:pPr>
                <a:defRPr/>
              </a:pPr>
              <a:t>‹#›</a:t>
            </a:fld>
            <a:endParaRPr lang="en-GB" altLang="en-US"/>
          </a:p>
        </p:txBody>
      </p:sp>
    </p:spTree>
    <p:extLst>
      <p:ext uri="{BB962C8B-B14F-4D97-AF65-F5344CB8AC3E}">
        <p14:creationId xmlns:p14="http://schemas.microsoft.com/office/powerpoint/2010/main" val="36523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9738" y="1540800"/>
            <a:ext cx="8264525" cy="4640400"/>
          </a:xfrm>
        </p:spPr>
        <p:txBody>
          <a:bodyPr/>
          <a:lstStyle>
            <a:lvl1pPr>
              <a:lnSpc>
                <a:spcPct val="9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5" name="Slide Number Placeholder 5"/>
          <p:cNvSpPr>
            <a:spLocks noGrp="1"/>
          </p:cNvSpPr>
          <p:nvPr>
            <p:ph type="sldNum" sz="quarter" idx="11"/>
          </p:nvPr>
        </p:nvSpPr>
        <p:spPr/>
        <p:txBody>
          <a:bodyPr/>
          <a:lstStyle>
            <a:lvl1pPr>
              <a:defRPr/>
            </a:lvl1pPr>
          </a:lstStyle>
          <a:p>
            <a:pPr>
              <a:defRPr/>
            </a:pPr>
            <a:fld id="{7ABA52C0-68FD-439C-8DD9-0AF4AABF9532}" type="slidenum">
              <a:rPr lang="en-GB" altLang="en-US"/>
              <a:pPr>
                <a:defRPr/>
              </a:pPr>
              <a:t>‹#›</a:t>
            </a:fld>
            <a:endParaRPr lang="en-GB" altLang="en-US"/>
          </a:p>
        </p:txBody>
      </p:sp>
    </p:spTree>
    <p:extLst>
      <p:ext uri="{BB962C8B-B14F-4D97-AF65-F5344CB8AC3E}">
        <p14:creationId xmlns:p14="http://schemas.microsoft.com/office/powerpoint/2010/main" val="3141136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F41"/>
                </a:solidFill>
              </a:defRPr>
            </a:lvl1pPr>
          </a:lstStyle>
          <a:p>
            <a:r>
              <a:rPr lang="en-US"/>
              <a:t>Click to edit Master title style</a:t>
            </a:r>
          </a:p>
        </p:txBody>
      </p:sp>
      <p:sp>
        <p:nvSpPr>
          <p:cNvPr id="3" name="Content Placeholder 2"/>
          <p:cNvSpPr>
            <a:spLocks noGrp="1"/>
          </p:cNvSpPr>
          <p:nvPr>
            <p:ph idx="1"/>
          </p:nvPr>
        </p:nvSpPr>
        <p:spPr>
          <a:xfrm>
            <a:off x="439738" y="1540800"/>
            <a:ext cx="8264525"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38" y="1129554"/>
            <a:ext cx="8264525" cy="300247"/>
          </a:xfrm>
        </p:spPr>
        <p:txBody>
          <a:bodyPr/>
          <a:lstStyle>
            <a:lvl1pPr marL="0" indent="0">
              <a:buNone/>
              <a:defRPr sz="2200" b="0">
                <a:solidFill>
                  <a:srgbClr val="00AF41"/>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6" name="Slide Number Placeholder 5"/>
          <p:cNvSpPr>
            <a:spLocks noGrp="1"/>
          </p:cNvSpPr>
          <p:nvPr>
            <p:ph type="sldNum" sz="quarter" idx="15"/>
          </p:nvPr>
        </p:nvSpPr>
        <p:spPr/>
        <p:txBody>
          <a:bodyPr/>
          <a:lstStyle>
            <a:lvl1pPr>
              <a:defRPr/>
            </a:lvl1pPr>
          </a:lstStyle>
          <a:p>
            <a:pPr>
              <a:defRPr/>
            </a:pPr>
            <a:fld id="{07925C64-41EB-4277-8360-2A266A7536C2}" type="slidenum">
              <a:rPr lang="en-GB" altLang="en-US"/>
              <a:pPr>
                <a:defRPr/>
              </a:pPr>
              <a:t>‹#›</a:t>
            </a:fld>
            <a:endParaRPr lang="en-GB" altLang="en-US"/>
          </a:p>
        </p:txBody>
      </p:sp>
    </p:spTree>
    <p:extLst>
      <p:ext uri="{BB962C8B-B14F-4D97-AF65-F5344CB8AC3E}">
        <p14:creationId xmlns:p14="http://schemas.microsoft.com/office/powerpoint/2010/main" val="292405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9738" y="1540800"/>
            <a:ext cx="6940800" cy="4640400"/>
          </a:xfrm>
        </p:spPr>
        <p:txBody>
          <a:bodyPr/>
          <a:lstStyle>
            <a:lvl1pPr>
              <a:lnSpc>
                <a:spcPct val="9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GB" dirty="0" smtClean="0"/>
              <a:t>DDTS EU Exit Programme </a:t>
            </a:r>
            <a:r>
              <a:rPr lang="en-GB" dirty="0" err="1" smtClean="0"/>
              <a:t>Onboarding</a:t>
            </a:r>
            <a:r>
              <a:rPr lang="en-GB" dirty="0" smtClean="0"/>
              <a:t> Pack</a:t>
            </a:r>
            <a:endParaRPr lang="en-GB" dirty="0"/>
          </a:p>
        </p:txBody>
      </p:sp>
      <p:sp>
        <p:nvSpPr>
          <p:cNvPr id="5" name="Slide Number Placeholder 5"/>
          <p:cNvSpPr>
            <a:spLocks noGrp="1"/>
          </p:cNvSpPr>
          <p:nvPr>
            <p:ph type="sldNum" sz="quarter" idx="11"/>
          </p:nvPr>
        </p:nvSpPr>
        <p:spPr/>
        <p:txBody>
          <a:bodyPr/>
          <a:lstStyle>
            <a:lvl1pPr>
              <a:defRPr/>
            </a:lvl1pPr>
          </a:lstStyle>
          <a:p>
            <a:pPr>
              <a:defRPr/>
            </a:pPr>
            <a:fld id="{FA00CCA4-2B25-4BFA-9202-61A30E49BE76}" type="slidenum">
              <a:rPr lang="en-GB" altLang="en-US"/>
              <a:pPr>
                <a:defRPr/>
              </a:pPr>
              <a:t>‹#›</a:t>
            </a:fld>
            <a:endParaRPr lang="en-GB" altLang="en-US"/>
          </a:p>
        </p:txBody>
      </p:sp>
    </p:spTree>
    <p:extLst>
      <p:ext uri="{BB962C8B-B14F-4D97-AF65-F5344CB8AC3E}">
        <p14:creationId xmlns:p14="http://schemas.microsoft.com/office/powerpoint/2010/main" val="344179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6.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39738" y="466725"/>
            <a:ext cx="82645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39738" y="1539875"/>
            <a:ext cx="826452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58788" y="6356350"/>
            <a:ext cx="5675312"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Arial" panose="020B0604020202020204" pitchFamily="34" charset="0"/>
                <a:cs typeface="Arial" panose="020B0604020202020204" pitchFamily="34" charset="0"/>
              </a:defRPr>
            </a:lvl1pPr>
          </a:lstStyle>
          <a:p>
            <a:pPr>
              <a:defRPr/>
            </a:pPr>
            <a:r>
              <a:rPr lang="en-GB"/>
              <a:t>Text in footer</a:t>
            </a:r>
          </a:p>
        </p:txBody>
      </p:sp>
      <p:sp>
        <p:nvSpPr>
          <p:cNvPr id="6" name="Slide Number Placeholder 5"/>
          <p:cNvSpPr>
            <a:spLocks noGrp="1"/>
          </p:cNvSpPr>
          <p:nvPr>
            <p:ph type="sldNum" sz="quarter" idx="4"/>
          </p:nvPr>
        </p:nvSpPr>
        <p:spPr>
          <a:xfrm>
            <a:off x="8391525" y="6356350"/>
            <a:ext cx="4111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chemeClr val="tx2"/>
                </a:solidFill>
                <a:latin typeface="Arial" panose="020B0604020202020204" pitchFamily="34" charset="0"/>
              </a:defRPr>
            </a:lvl1pPr>
          </a:lstStyle>
          <a:p>
            <a:pPr>
              <a:defRPr/>
            </a:pPr>
            <a:fld id="{042F8342-31D0-4FAD-86DE-E2B1EB31B5BE}" type="slidenum">
              <a:rPr lang="en-GB" altLang="en-US"/>
              <a:pPr>
                <a:defRPr/>
              </a:pPr>
              <a:t>‹#›</a:t>
            </a:fld>
            <a:endParaRPr lang="en-GB" altLang="en-US"/>
          </a:p>
        </p:txBody>
      </p:sp>
      <p:cxnSp>
        <p:nvCxnSpPr>
          <p:cNvPr id="10" name="Straight Connector 9"/>
          <p:cNvCxnSpPr/>
          <p:nvPr/>
        </p:nvCxnSpPr>
        <p:spPr>
          <a:xfrm>
            <a:off x="554038" y="6386513"/>
            <a:ext cx="8142287" cy="0"/>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57" r:id="rId15"/>
    <p:sldLayoutId id="2147483949" r:id="rId16"/>
    <p:sldLayoutId id="2147483950" r:id="rId17"/>
  </p:sldLayoutIdLst>
  <p:hf hdr="0" dt="0"/>
  <p:txStyles>
    <p:titleStyle>
      <a:lvl1pPr algn="l" rtl="0" eaLnBrk="1" fontAlgn="base" hangingPunct="1">
        <a:lnSpc>
          <a:spcPct val="90000"/>
        </a:lnSpc>
        <a:spcBef>
          <a:spcPct val="0"/>
        </a:spcBef>
        <a:spcAft>
          <a:spcPct val="0"/>
        </a:spcAft>
        <a:defRPr sz="3200" kern="1200">
          <a:solidFill>
            <a:schemeClr val="tx2"/>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3200">
          <a:solidFill>
            <a:schemeClr val="tx2"/>
          </a:solidFill>
          <a:latin typeface="Arial" charset="0"/>
          <a:cs typeface="Arial" charset="0"/>
        </a:defRPr>
      </a:lvl2pPr>
      <a:lvl3pPr algn="l" rtl="0" eaLnBrk="1" fontAlgn="base" hangingPunct="1">
        <a:lnSpc>
          <a:spcPct val="90000"/>
        </a:lnSpc>
        <a:spcBef>
          <a:spcPct val="0"/>
        </a:spcBef>
        <a:spcAft>
          <a:spcPct val="0"/>
        </a:spcAft>
        <a:defRPr sz="3200">
          <a:solidFill>
            <a:schemeClr val="tx2"/>
          </a:solidFill>
          <a:latin typeface="Arial" charset="0"/>
          <a:cs typeface="Arial" charset="0"/>
        </a:defRPr>
      </a:lvl3pPr>
      <a:lvl4pPr algn="l" rtl="0" eaLnBrk="1" fontAlgn="base" hangingPunct="1">
        <a:lnSpc>
          <a:spcPct val="90000"/>
        </a:lnSpc>
        <a:spcBef>
          <a:spcPct val="0"/>
        </a:spcBef>
        <a:spcAft>
          <a:spcPct val="0"/>
        </a:spcAft>
        <a:defRPr sz="3200">
          <a:solidFill>
            <a:schemeClr val="tx2"/>
          </a:solidFill>
          <a:latin typeface="Arial" charset="0"/>
          <a:cs typeface="Arial" charset="0"/>
        </a:defRPr>
      </a:lvl4pPr>
      <a:lvl5pPr algn="l" rtl="0" eaLnBrk="1" fontAlgn="base" hangingPunct="1">
        <a:lnSpc>
          <a:spcPct val="90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000" kern="1200">
          <a:solidFill>
            <a:srgbClr val="595959"/>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kern="1200">
          <a:solidFill>
            <a:srgbClr val="595959"/>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595959"/>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2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eaLnBrk="1" fontAlgn="auto" hangingPunct="1">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eaLnBrk="1" fontAlgn="auto" hangingPunct="1">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575274153"/>
      </p:ext>
    </p:extLst>
  </p:cSld>
  <p:clrMap bg1="lt1" tx1="dk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KTP PP page frame.ai"/>
          <p:cNvPicPr preferRelativeResize="0"/>
          <p:nvPr/>
        </p:nvPicPr>
        <p:blipFill rotWithShape="1">
          <a:blip r:embed="rId19">
            <a:alphaModFix/>
          </a:blip>
          <a:srcRect/>
          <a:stretch/>
        </p:blipFill>
        <p:spPr>
          <a:xfrm>
            <a:off x="-31360" y="0"/>
            <a:ext cx="9277733" cy="6881737"/>
          </a:xfrm>
          <a:prstGeom prst="rect">
            <a:avLst/>
          </a:prstGeom>
          <a:noFill/>
          <a:ln>
            <a:noFill/>
          </a:ln>
        </p:spPr>
      </p:pic>
      <p:sp>
        <p:nvSpPr>
          <p:cNvPr id="11" name="Shape 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92B8B"/>
              </a:buClr>
              <a:buSzPts val="3200"/>
              <a:buFont typeface="Calibri"/>
              <a:buNone/>
              <a:defRPr sz="3200" b="0" i="0" u="none" strike="noStrike" cap="none">
                <a:solidFill>
                  <a:srgbClr val="792B8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Shape 12"/>
          <p:cNvSpPr txBox="1">
            <a:spLocks noGrp="1"/>
          </p:cNvSpPr>
          <p:nvPr>
            <p:ph type="body" idx="1"/>
          </p:nvPr>
        </p:nvSpPr>
        <p:spPr>
          <a:xfrm>
            <a:off x="457200" y="2170113"/>
            <a:ext cx="8229600" cy="3798887"/>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rgbClr val="792B8B"/>
              </a:buClr>
              <a:buSzPts val="2000"/>
              <a:buFont typeface="Arial"/>
              <a:buChar char="•"/>
              <a:defRPr sz="2000" b="0" i="0" u="none" strike="noStrike" cap="none">
                <a:solidFill>
                  <a:srgbClr val="792B8B"/>
                </a:solidFill>
                <a:latin typeface="Calibri"/>
                <a:ea typeface="Calibri"/>
                <a:cs typeface="Calibri"/>
                <a:sym typeface="Calibri"/>
              </a:defRPr>
            </a:lvl1pPr>
            <a:lvl2pPr marL="914400" marR="0" lvl="1" indent="-342900" algn="l" rtl="0">
              <a:spcBef>
                <a:spcPts val="360"/>
              </a:spcBef>
              <a:spcAft>
                <a:spcPts val="0"/>
              </a:spcAft>
              <a:buClr>
                <a:srgbClr val="792B8B"/>
              </a:buClr>
              <a:buSzPts val="1800"/>
              <a:buFont typeface="Arial"/>
              <a:buChar char="–"/>
              <a:defRPr sz="1800" b="0" i="0" u="none" strike="noStrike" cap="none">
                <a:solidFill>
                  <a:srgbClr val="792B8B"/>
                </a:solidFill>
                <a:latin typeface="Calibri"/>
                <a:ea typeface="Calibri"/>
                <a:cs typeface="Calibri"/>
                <a:sym typeface="Calibri"/>
              </a:defRPr>
            </a:lvl2pPr>
            <a:lvl3pPr marL="1371600" marR="0" lvl="2" indent="-330200" algn="l" rtl="0">
              <a:spcBef>
                <a:spcPts val="320"/>
              </a:spcBef>
              <a:spcAft>
                <a:spcPts val="0"/>
              </a:spcAft>
              <a:buClr>
                <a:srgbClr val="792B8B"/>
              </a:buClr>
              <a:buSzPts val="1600"/>
              <a:buFont typeface="Arial"/>
              <a:buChar char="•"/>
              <a:defRPr sz="1600" b="0" i="0" u="none" strike="noStrike" cap="none">
                <a:solidFill>
                  <a:srgbClr val="792B8B"/>
                </a:solidFill>
                <a:latin typeface="Calibri"/>
                <a:ea typeface="Calibri"/>
                <a:cs typeface="Calibri"/>
                <a:sym typeface="Calibri"/>
              </a:defRPr>
            </a:lvl3pPr>
            <a:lvl4pPr marL="1828800" marR="0" lvl="3"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4pPr>
            <a:lvl5pPr marL="2286000" marR="0" lvl="4" indent="-317500" algn="l" rtl="0">
              <a:spcBef>
                <a:spcPts val="280"/>
              </a:spcBef>
              <a:spcAft>
                <a:spcPts val="0"/>
              </a:spcAft>
              <a:buClr>
                <a:srgbClr val="792B8B"/>
              </a:buClr>
              <a:buSzPts val="1400"/>
              <a:buFont typeface="Arial"/>
              <a:buChar char="»"/>
              <a:defRPr sz="1400" b="0" i="0" u="none" strike="noStrike" cap="none">
                <a:solidFill>
                  <a:srgbClr val="792B8B"/>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8597900" y="6356350"/>
            <a:ext cx="4826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b="0" i="0" u="none" strike="noStrike" cap="none">
                <a:solidFill>
                  <a:schemeClr val="lt1"/>
                </a:solidFill>
                <a:latin typeface="Calibri"/>
                <a:ea typeface="Calibri"/>
                <a:cs typeface="Calibri"/>
                <a:sym typeface="Calibri"/>
              </a:defRPr>
            </a:lvl1pPr>
            <a:lvl2pPr marL="0" marR="0" lvl="1" indent="0" algn="ctr" rtl="0">
              <a:spcBef>
                <a:spcPts val="0"/>
              </a:spcBef>
              <a:buNone/>
              <a:defRPr sz="1000" b="0" i="0" u="none" strike="noStrike" cap="none">
                <a:solidFill>
                  <a:schemeClr val="lt1"/>
                </a:solidFill>
                <a:latin typeface="Calibri"/>
                <a:ea typeface="Calibri"/>
                <a:cs typeface="Calibri"/>
                <a:sym typeface="Calibri"/>
              </a:defRPr>
            </a:lvl2pPr>
            <a:lvl3pPr marL="0" marR="0" lvl="2" indent="0" algn="ctr" rtl="0">
              <a:spcBef>
                <a:spcPts val="0"/>
              </a:spcBef>
              <a:buNone/>
              <a:defRPr sz="1000" b="0" i="0" u="none" strike="noStrike" cap="none">
                <a:solidFill>
                  <a:schemeClr val="lt1"/>
                </a:solidFill>
                <a:latin typeface="Calibri"/>
                <a:ea typeface="Calibri"/>
                <a:cs typeface="Calibri"/>
                <a:sym typeface="Calibri"/>
              </a:defRPr>
            </a:lvl3pPr>
            <a:lvl4pPr marL="0" marR="0" lvl="3" indent="0" algn="ctr" rtl="0">
              <a:spcBef>
                <a:spcPts val="0"/>
              </a:spcBef>
              <a:buNone/>
              <a:defRPr sz="1000" b="0" i="0" u="none" strike="noStrike" cap="none">
                <a:solidFill>
                  <a:schemeClr val="lt1"/>
                </a:solidFill>
                <a:latin typeface="Calibri"/>
                <a:ea typeface="Calibri"/>
                <a:cs typeface="Calibri"/>
                <a:sym typeface="Calibri"/>
              </a:defRPr>
            </a:lvl4pPr>
            <a:lvl5pPr marL="0" marR="0" lvl="4" indent="0" algn="ctr" rtl="0">
              <a:spcBef>
                <a:spcPts val="0"/>
              </a:spcBef>
              <a:buNone/>
              <a:defRPr sz="1000" b="0" i="0" u="none" strike="noStrike" cap="none">
                <a:solidFill>
                  <a:schemeClr val="lt1"/>
                </a:solidFill>
                <a:latin typeface="Calibri"/>
                <a:ea typeface="Calibri"/>
                <a:cs typeface="Calibri"/>
                <a:sym typeface="Calibri"/>
              </a:defRPr>
            </a:lvl5pPr>
            <a:lvl6pPr marL="0" marR="0" lvl="5" indent="0" algn="ctr" rtl="0">
              <a:spcBef>
                <a:spcPts val="0"/>
              </a:spcBef>
              <a:buNone/>
              <a:defRPr sz="1000" b="0" i="0" u="none" strike="noStrike" cap="none">
                <a:solidFill>
                  <a:schemeClr val="lt1"/>
                </a:solidFill>
                <a:latin typeface="Calibri"/>
                <a:ea typeface="Calibri"/>
                <a:cs typeface="Calibri"/>
                <a:sym typeface="Calibri"/>
              </a:defRPr>
            </a:lvl6pPr>
            <a:lvl7pPr marL="0" marR="0" lvl="6" indent="0" algn="ctr" rtl="0">
              <a:spcBef>
                <a:spcPts val="0"/>
              </a:spcBef>
              <a:buNone/>
              <a:defRPr sz="1000" b="0" i="0" u="none" strike="noStrike" cap="none">
                <a:solidFill>
                  <a:schemeClr val="lt1"/>
                </a:solidFill>
                <a:latin typeface="Calibri"/>
                <a:ea typeface="Calibri"/>
                <a:cs typeface="Calibri"/>
                <a:sym typeface="Calibri"/>
              </a:defRPr>
            </a:lvl7pPr>
            <a:lvl8pPr marL="0" marR="0" lvl="7" indent="0" algn="ctr" rtl="0">
              <a:spcBef>
                <a:spcPts val="0"/>
              </a:spcBef>
              <a:buNone/>
              <a:defRPr sz="1000" b="0" i="0" u="none" strike="noStrike" cap="none">
                <a:solidFill>
                  <a:schemeClr val="lt1"/>
                </a:solidFill>
                <a:latin typeface="Calibri"/>
                <a:ea typeface="Calibri"/>
                <a:cs typeface="Calibri"/>
                <a:sym typeface="Calibri"/>
              </a:defRPr>
            </a:lvl8pPr>
            <a:lvl9pPr marL="0" marR="0" lvl="8" indent="0" algn="ctr" rtl="0">
              <a:spcBef>
                <a:spcPts val="0"/>
              </a:spcBef>
              <a:buNone/>
              <a:defRPr sz="1000" b="0" i="0" u="none" strike="noStrike" cap="none">
                <a:solidFill>
                  <a:schemeClr val="lt1"/>
                </a:solidFill>
                <a:latin typeface="Calibri"/>
                <a:ea typeface="Calibri"/>
                <a:cs typeface="Calibri"/>
                <a:sym typeface="Calibri"/>
              </a:defRPr>
            </a:lvl9pPr>
          </a:lstStyle>
          <a:p>
            <a:pPr eaLnBrk="1" fontAlgn="auto" hangingPunct="1">
              <a:spcAft>
                <a:spcPts val="0"/>
              </a:spcAft>
              <a:buClr>
                <a:srgbClr val="000000"/>
              </a:buClr>
              <a:buFont typeface="Arial"/>
              <a:buNone/>
            </a:pPr>
            <a:fld id="{00000000-1234-1234-1234-123412341234}" type="slidenum">
              <a:rPr lang="en-US" kern="0">
                <a:solidFill>
                  <a:srgbClr val="FFFFFF"/>
                </a:solidFill>
              </a:rPr>
              <a:pPr eaLnBrk="1" fontAlgn="auto" hangingPunct="1">
                <a:spcAft>
                  <a:spcPts val="0"/>
                </a:spcAft>
                <a:buClr>
                  <a:srgbClr val="000000"/>
                </a:buClr>
                <a:buFont typeface="Arial"/>
                <a:buNone/>
              </a:pPr>
              <a:t>‹#›</a:t>
            </a:fld>
            <a:endParaRPr kern="0">
              <a:solidFill>
                <a:srgbClr val="FFFFFF"/>
              </a:solidFill>
            </a:endParaRPr>
          </a:p>
        </p:txBody>
      </p:sp>
    </p:spTree>
    <p:extLst>
      <p:ext uri="{BB962C8B-B14F-4D97-AF65-F5344CB8AC3E}">
        <p14:creationId xmlns:p14="http://schemas.microsoft.com/office/powerpoint/2010/main" val="525730767"/>
      </p:ext>
    </p:extLst>
  </p:cSld>
  <p:clrMap bg1="lt1" tx1="dk1" bg2="dk2"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876300" y="381000"/>
            <a:ext cx="7391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21"/>
          <p:cNvSpPr>
            <a:spLocks noGrp="1" noChangeArrowheads="1"/>
          </p:cNvSpPr>
          <p:nvPr>
            <p:ph type="body" idx="1"/>
          </p:nvPr>
        </p:nvSpPr>
        <p:spPr bwMode="auto">
          <a:xfrm>
            <a:off x="863600" y="1219200"/>
            <a:ext cx="74168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29" name="Straight Connector 7"/>
          <p:cNvCxnSpPr>
            <a:cxnSpLocks noChangeShapeType="1"/>
          </p:cNvCxnSpPr>
          <p:nvPr userDrawn="1"/>
        </p:nvCxnSpPr>
        <p:spPr bwMode="auto">
          <a:xfrm>
            <a:off x="228600" y="5486400"/>
            <a:ext cx="8686800" cy="1588"/>
          </a:xfrm>
          <a:prstGeom prst="line">
            <a:avLst/>
          </a:prstGeom>
          <a:noFill/>
          <a:ln w="38100">
            <a:solidFill>
              <a:srgbClr val="029434"/>
            </a:solidFill>
            <a:round/>
            <a:headEnd/>
            <a:tailEnd/>
          </a:ln>
        </p:spPr>
      </p:cxnSp>
      <p:pic>
        <p:nvPicPr>
          <p:cNvPr id="9" name="Picture 8" descr="NIEA Logo.png"/>
          <p:cNvPicPr>
            <a:picLocks noChangeAspect="1"/>
          </p:cNvPicPr>
          <p:nvPr userDrawn="1"/>
        </p:nvPicPr>
        <p:blipFill>
          <a:blip r:embed="rId13" cstate="print"/>
          <a:stretch>
            <a:fillRect/>
          </a:stretch>
        </p:blipFill>
        <p:spPr>
          <a:xfrm>
            <a:off x="838200" y="5867401"/>
            <a:ext cx="2976471" cy="650386"/>
          </a:xfrm>
          <a:prstGeom prst="rect">
            <a:avLst/>
          </a:prstGeom>
        </p:spPr>
      </p:pic>
      <p:pic>
        <p:nvPicPr>
          <p:cNvPr id="10" name="Picture 9" descr="Agency Statement.png"/>
          <p:cNvPicPr>
            <a:picLocks noChangeAspect="1"/>
          </p:cNvPicPr>
          <p:nvPr userDrawn="1"/>
        </p:nvPicPr>
        <p:blipFill>
          <a:blip r:embed="rId14" cstate="print"/>
          <a:stretch>
            <a:fillRect/>
          </a:stretch>
        </p:blipFill>
        <p:spPr>
          <a:xfrm>
            <a:off x="5257800" y="5791200"/>
            <a:ext cx="3018107" cy="757171"/>
          </a:xfrm>
          <a:prstGeom prst="rect">
            <a:avLst/>
          </a:prstGeom>
        </p:spPr>
      </p:pic>
    </p:spTree>
    <p:extLst>
      <p:ext uri="{BB962C8B-B14F-4D97-AF65-F5344CB8AC3E}">
        <p14:creationId xmlns:p14="http://schemas.microsoft.com/office/powerpoint/2010/main" val="265855806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co.uk/url?sa=i&amp;rct=j&amp;q=&amp;esrc=s&amp;source=images&amp;cd=&amp;cad=rja&amp;uact=8&amp;ved=0ahUKEwjwrL68ha7PAhVoD8AKHeTUAaoQjRwIBw&amp;url=http://www.authenticcommunication.nl/en/directors-network-netherlands-the-next-frontier/&amp;psig=AFQjCNGUt9IVTLfm2RdATve9GtPn_dn6aA&amp;ust=1475013994154507" TargetMode="Externa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ctrTitle"/>
          </p:nvPr>
        </p:nvSpPr>
        <p:spPr>
          <a:xfrm>
            <a:off x="431800" y="2079908"/>
            <a:ext cx="6081713" cy="2095852"/>
          </a:xfrm>
        </p:spPr>
        <p:txBody>
          <a:bodyPr/>
          <a:lstStyle/>
          <a:p>
            <a:pPr eaLnBrk="1" hangingPunct="1"/>
            <a:r>
              <a:rPr lang="en-GB" altLang="en-US" sz="5400" dirty="0" smtClean="0">
                <a:latin typeface="Calibri" panose="020F0502020204030204" pitchFamily="34" charset="0"/>
              </a:rPr>
              <a:t/>
            </a:r>
            <a:br>
              <a:rPr lang="en-GB" altLang="en-US" sz="5400" dirty="0" smtClean="0">
                <a:latin typeface="Calibri" panose="020F0502020204030204" pitchFamily="34" charset="0"/>
              </a:rPr>
            </a:br>
            <a:r>
              <a:rPr lang="en-GB" altLang="en-US" sz="5400" dirty="0">
                <a:latin typeface="Calibri" panose="020F0502020204030204" pitchFamily="34" charset="0"/>
              </a:rPr>
              <a:t/>
            </a:r>
            <a:br>
              <a:rPr lang="en-GB" altLang="en-US" sz="5400" dirty="0">
                <a:latin typeface="Calibri" panose="020F0502020204030204" pitchFamily="34" charset="0"/>
              </a:rPr>
            </a:br>
            <a:r>
              <a:rPr lang="en-GB" altLang="en-US" sz="5400" dirty="0" smtClean="0">
                <a:latin typeface="Calibri" panose="020F0502020204030204" pitchFamily="34" charset="0"/>
              </a:rPr>
              <a:t/>
            </a:r>
            <a:br>
              <a:rPr lang="en-GB" altLang="en-US" sz="5400" dirty="0" smtClean="0">
                <a:latin typeface="Calibri" panose="020F0502020204030204" pitchFamily="34" charset="0"/>
              </a:rPr>
            </a:br>
            <a:r>
              <a:rPr lang="en-GB" altLang="en-US" sz="5400" dirty="0">
                <a:latin typeface="Calibri" panose="020F0502020204030204" pitchFamily="34" charset="0"/>
              </a:rPr>
              <a:t/>
            </a:r>
            <a:br>
              <a:rPr lang="en-GB" altLang="en-US" sz="5400" dirty="0">
                <a:latin typeface="Calibri" panose="020F0502020204030204" pitchFamily="34" charset="0"/>
              </a:rPr>
            </a:br>
            <a:r>
              <a:rPr lang="en-GB" altLang="en-US" sz="5400" b="1" dirty="0" smtClean="0">
                <a:latin typeface="Calibri" panose="020F0502020204030204" pitchFamily="34" charset="0"/>
              </a:rPr>
              <a:t>Smart Waste Tracking Challenge event</a:t>
            </a:r>
            <a:endParaRPr lang="en-GB" altLang="en-US" sz="5400" b="1" dirty="0">
              <a:latin typeface="Calibri" panose="020F0502020204030204" pitchFamily="34" charset="0"/>
            </a:endParaRPr>
          </a:p>
        </p:txBody>
      </p:sp>
      <p:sp>
        <p:nvSpPr>
          <p:cNvPr id="12291" name="Subtitle 4"/>
          <p:cNvSpPr>
            <a:spLocks noGrp="1"/>
          </p:cNvSpPr>
          <p:nvPr>
            <p:ph type="subTitle" idx="1"/>
          </p:nvPr>
        </p:nvSpPr>
        <p:spPr>
          <a:xfrm>
            <a:off x="431800" y="3388008"/>
            <a:ext cx="6959600" cy="987425"/>
          </a:xfrm>
        </p:spPr>
        <p:txBody>
          <a:bodyPr/>
          <a:lstStyle/>
          <a:p>
            <a:pPr eaLnBrk="1" hangingPunct="1"/>
            <a:endParaRPr lang="en-GB" altLang="en-US" sz="3600" dirty="0" smtClean="0">
              <a:latin typeface="Calibri" panose="020F0502020204030204" pitchFamily="34" charset="0"/>
            </a:endParaRPr>
          </a:p>
          <a:p>
            <a:pPr eaLnBrk="1" hangingPunct="1"/>
            <a:endParaRPr lang="en-GB" altLang="en-US" sz="2800" dirty="0" smtClean="0"/>
          </a:p>
          <a:p>
            <a:pPr eaLnBrk="1" hangingPunct="1"/>
            <a:r>
              <a:rPr lang="en-GB" altLang="en-US" sz="2800" smtClean="0">
                <a:latin typeface="Calibri" panose="020F0502020204030204" pitchFamily="34" charset="0"/>
              </a:rPr>
              <a:t>29 </a:t>
            </a:r>
            <a:r>
              <a:rPr lang="en-GB" altLang="en-US" sz="2800" dirty="0" smtClean="0">
                <a:latin typeface="Calibri" panose="020F0502020204030204" pitchFamily="34" charset="0"/>
              </a:rPr>
              <a:t>June 2018 </a:t>
            </a:r>
            <a:endParaRPr lang="en-GB" altLang="en-US" sz="2800" dirty="0">
              <a:latin typeface="Calibri" panose="020F0502020204030204" pitchFamily="34" charset="0"/>
            </a:endParaRPr>
          </a:p>
        </p:txBody>
      </p:sp>
      <p:sp>
        <p:nvSpPr>
          <p:cNvPr id="2" name="TextBox 1"/>
          <p:cNvSpPr txBox="1"/>
          <p:nvPr/>
        </p:nvSpPr>
        <p:spPr>
          <a:xfrm>
            <a:off x="5843588" y="5786438"/>
            <a:ext cx="2314575" cy="461665"/>
          </a:xfrm>
          <a:prstGeom prst="rect">
            <a:avLst/>
          </a:prstGeom>
          <a:noFill/>
        </p:spPr>
        <p:txBody>
          <a:bodyPr wrap="square" rtlCol="0">
            <a:spAutoFit/>
          </a:bodyPr>
          <a:lstStyle/>
          <a:p>
            <a:r>
              <a:rPr lang="en-GB" sz="2400" dirty="0" smtClean="0">
                <a:solidFill>
                  <a:prstClr val="white"/>
                </a:solidFill>
                <a:latin typeface="Arial" panose="020B0604020202020204" pitchFamily="34" charset="0"/>
              </a:rPr>
              <a:t>@</a:t>
            </a:r>
            <a:r>
              <a:rPr lang="en-GB" sz="2400" dirty="0" err="1" smtClean="0">
                <a:solidFill>
                  <a:prstClr val="white"/>
                </a:solidFill>
                <a:latin typeface="Arial" panose="020B0604020202020204" pitchFamily="34" charset="0"/>
              </a:rPr>
              <a:t>defradigital</a:t>
            </a:r>
            <a:endParaRPr lang="en-GB" sz="2400" dirty="0">
              <a:solidFill>
                <a:prstClr val="white"/>
              </a:solidFill>
              <a:latin typeface="Arial" panose="020B0604020202020204" pitchFamily="34" charset="0"/>
            </a:endParaRPr>
          </a:p>
        </p:txBody>
      </p:sp>
    </p:spTree>
    <p:extLst>
      <p:ext uri="{BB962C8B-B14F-4D97-AF65-F5344CB8AC3E}">
        <p14:creationId xmlns:p14="http://schemas.microsoft.com/office/powerpoint/2010/main" val="4196922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endParaRPr>
          </a:p>
          <a:p>
            <a:pPr>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894080" y="1056640"/>
            <a:ext cx="7396480" cy="4897119"/>
          </a:xfrm>
          <a:prstGeom prst="rect">
            <a:avLst/>
          </a:prstGeom>
          <a:noFill/>
          <a:ln>
            <a:noFill/>
          </a:ln>
        </p:spPr>
        <p:txBody>
          <a:bodyPr spcFirstLastPara="1" wrap="square" lIns="91425" tIns="91425" rIns="91425" bIns="91425" anchor="t" anchorCtr="0">
            <a:noAutofit/>
          </a:bodyPr>
          <a:lstStyle/>
          <a:p>
            <a:endParaRPr lang="en-GB" sz="5400" b="1" dirty="0" smtClean="0">
              <a:solidFill>
                <a:schemeClr val="bg1"/>
              </a:solidFill>
              <a:ea typeface="Calibri"/>
              <a:cs typeface="Calibri"/>
              <a:sym typeface="Calibri"/>
            </a:endParaRPr>
          </a:p>
          <a:p>
            <a:pPr algn="ctr"/>
            <a:r>
              <a:rPr lang="en-GB" sz="5400" b="1" dirty="0" smtClean="0">
                <a:solidFill>
                  <a:schemeClr val="bg1"/>
                </a:solidFill>
                <a:ea typeface="Calibri"/>
                <a:cs typeface="Calibri"/>
                <a:sym typeface="Calibri"/>
              </a:rPr>
              <a:t>What is the </a:t>
            </a:r>
          </a:p>
          <a:p>
            <a:pPr algn="ctr"/>
            <a:r>
              <a:rPr lang="en-GB" sz="5400" b="1" dirty="0" smtClean="0">
                <a:solidFill>
                  <a:schemeClr val="bg1"/>
                </a:solidFill>
                <a:ea typeface="Calibri"/>
                <a:cs typeface="Calibri"/>
                <a:sym typeface="Calibri"/>
              </a:rPr>
              <a:t>Small </a:t>
            </a:r>
            <a:r>
              <a:rPr lang="en-GB" sz="5400" b="1" dirty="0">
                <a:solidFill>
                  <a:schemeClr val="bg1"/>
                </a:solidFill>
                <a:ea typeface="Calibri"/>
                <a:cs typeface="Calibri"/>
                <a:sym typeface="Calibri"/>
              </a:rPr>
              <a:t>Business Research Initiative (SBRI</a:t>
            </a:r>
            <a:r>
              <a:rPr lang="en-GB" sz="5400" b="1" dirty="0" smtClean="0">
                <a:solidFill>
                  <a:schemeClr val="bg1"/>
                </a:solidFill>
                <a:ea typeface="Calibri"/>
                <a:cs typeface="Calibri"/>
                <a:sym typeface="Calibri"/>
              </a:rPr>
              <a:t>)?</a:t>
            </a:r>
            <a:endParaRPr lang="en-GB" sz="5400" b="1" dirty="0" smtClean="0">
              <a:solidFill>
                <a:schemeClr val="bg1"/>
              </a:solidFill>
            </a:endParaRPr>
          </a:p>
        </p:txBody>
      </p:sp>
    </p:spTree>
    <p:extLst>
      <p:ext uri="{BB962C8B-B14F-4D97-AF65-F5344CB8AC3E}">
        <p14:creationId xmlns:p14="http://schemas.microsoft.com/office/powerpoint/2010/main" val="3720657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SBRI Overview</a:t>
            </a:r>
            <a:r>
              <a:rPr lang="en-GB" b="1" dirty="0"/>
              <a:t/>
            </a:r>
            <a:br>
              <a:rPr lang="en-GB" b="1" dirty="0"/>
            </a:br>
            <a:endParaRPr lang="en-GB" dirty="0"/>
          </a:p>
        </p:txBody>
      </p:sp>
      <p:sp>
        <p:nvSpPr>
          <p:cNvPr id="3" name="Content Placeholder 2"/>
          <p:cNvSpPr>
            <a:spLocks noGrp="1"/>
          </p:cNvSpPr>
          <p:nvPr>
            <p:ph idx="1"/>
          </p:nvPr>
        </p:nvSpPr>
        <p:spPr/>
        <p:txBody>
          <a:bodyPr/>
          <a:lstStyle/>
          <a:p>
            <a:pPr marL="342900" lvl="0">
              <a:lnSpc>
                <a:spcPct val="80000"/>
              </a:lnSpc>
              <a:buClr>
                <a:srgbClr val="792B8B"/>
              </a:buClr>
              <a:buSzPts val="1168"/>
              <a:buNone/>
            </a:pPr>
            <a:r>
              <a:rPr lang="en-GB" sz="3600" dirty="0" smtClean="0">
                <a:solidFill>
                  <a:schemeClr val="bg2"/>
                </a:solidFill>
                <a:latin typeface="Calibri" panose="020F0502020204030204" pitchFamily="34" charset="0"/>
                <a:ea typeface="Calibri"/>
                <a:cs typeface="Calibri"/>
                <a:sym typeface="Calibri"/>
              </a:rPr>
              <a:t>   The Small </a:t>
            </a:r>
            <a:r>
              <a:rPr lang="en-GB" sz="3600" dirty="0">
                <a:solidFill>
                  <a:schemeClr val="bg2"/>
                </a:solidFill>
                <a:latin typeface="Calibri" panose="020F0502020204030204" pitchFamily="34" charset="0"/>
                <a:ea typeface="Calibri"/>
                <a:cs typeface="Calibri"/>
                <a:sym typeface="Calibri"/>
              </a:rPr>
              <a:t>Business Research </a:t>
            </a:r>
            <a:r>
              <a:rPr lang="en-GB" sz="3600" dirty="0" smtClean="0">
                <a:solidFill>
                  <a:schemeClr val="bg2"/>
                </a:solidFill>
                <a:latin typeface="Calibri" panose="020F0502020204030204" pitchFamily="34" charset="0"/>
                <a:ea typeface="Calibri"/>
                <a:cs typeface="Calibri"/>
                <a:sym typeface="Calibri"/>
              </a:rPr>
              <a:t>Initiative (SBRI) is a structured process enabling the public sector to engage with innovate suppliers:</a:t>
            </a:r>
            <a:endParaRPr lang="en-GB" sz="3600" dirty="0">
              <a:solidFill>
                <a:schemeClr val="bg2"/>
              </a:solidFill>
              <a:latin typeface="Calibri" panose="020F0502020204030204" pitchFamily="34" charset="0"/>
              <a:ea typeface="Calibri"/>
              <a:cs typeface="Calibri"/>
              <a:sym typeface="Calibri"/>
            </a:endParaRPr>
          </a:p>
          <a:p>
            <a:pPr marL="342900" lvl="0">
              <a:lnSpc>
                <a:spcPct val="80000"/>
              </a:lnSpc>
              <a:buClr>
                <a:srgbClr val="792B8B"/>
              </a:buClr>
              <a:buSzPts val="1168"/>
              <a:buNone/>
            </a:pPr>
            <a:endParaRPr lang="en-GB" sz="3600" dirty="0">
              <a:solidFill>
                <a:schemeClr val="bg2"/>
              </a:solidFill>
              <a:latin typeface="Calibri" panose="020F0502020204030204" pitchFamily="34" charset="0"/>
              <a:ea typeface="Calibri"/>
              <a:cs typeface="Calibri"/>
              <a:sym typeface="Calibri"/>
            </a:endParaRPr>
          </a:p>
          <a:p>
            <a:pPr marL="971513" lvl="2" indent="-571500">
              <a:lnSpc>
                <a:spcPct val="80000"/>
              </a:lnSpc>
              <a:spcBef>
                <a:spcPts val="609"/>
              </a:spcBef>
              <a:buClrTx/>
              <a:buSzPts val="2031"/>
              <a:buFont typeface="Arial" panose="020B0604020202020204" pitchFamily="34" charset="0"/>
              <a:buChar char="•"/>
            </a:pPr>
            <a:r>
              <a:rPr lang="en-GB" sz="3600" dirty="0" smtClean="0">
                <a:solidFill>
                  <a:schemeClr val="bg2"/>
                </a:solidFill>
                <a:latin typeface="Calibri" panose="020F0502020204030204" pitchFamily="34" charset="0"/>
                <a:ea typeface="Calibri"/>
                <a:cs typeface="Calibri"/>
                <a:sym typeface="Calibri"/>
              </a:rPr>
              <a:t>Helping fulfil objectives</a:t>
            </a:r>
            <a:endParaRPr lang="en-GB" sz="3600" dirty="0">
              <a:solidFill>
                <a:schemeClr val="bg2"/>
              </a:solidFill>
              <a:latin typeface="Calibri" panose="020F0502020204030204" pitchFamily="34" charset="0"/>
            </a:endParaRPr>
          </a:p>
          <a:p>
            <a:pPr marL="971513" lvl="2" indent="-571500">
              <a:lnSpc>
                <a:spcPct val="80000"/>
              </a:lnSpc>
              <a:spcBef>
                <a:spcPts val="609"/>
              </a:spcBef>
              <a:buClrTx/>
              <a:buSzPts val="2031"/>
              <a:buFont typeface="Arial" panose="020B0604020202020204" pitchFamily="34" charset="0"/>
              <a:buChar char="•"/>
            </a:pPr>
            <a:r>
              <a:rPr lang="en-GB" sz="3600" dirty="0" smtClean="0">
                <a:solidFill>
                  <a:schemeClr val="bg2"/>
                </a:solidFill>
                <a:latin typeface="Calibri" panose="020F0502020204030204" pitchFamily="34" charset="0"/>
                <a:ea typeface="Calibri"/>
                <a:cs typeface="Calibri"/>
                <a:sym typeface="Calibri"/>
              </a:rPr>
              <a:t>Accelerating commercialisation </a:t>
            </a:r>
            <a:r>
              <a:rPr lang="en-GB" sz="3600" dirty="0">
                <a:solidFill>
                  <a:schemeClr val="bg2"/>
                </a:solidFill>
                <a:latin typeface="Calibri" panose="020F0502020204030204" pitchFamily="34" charset="0"/>
                <a:ea typeface="Calibri"/>
                <a:cs typeface="Calibri"/>
                <a:sym typeface="Calibri"/>
              </a:rPr>
              <a:t>of </a:t>
            </a:r>
            <a:r>
              <a:rPr lang="en-GB" sz="3600" dirty="0" smtClean="0">
                <a:solidFill>
                  <a:schemeClr val="bg2"/>
                </a:solidFill>
                <a:latin typeface="Calibri" panose="020F0502020204030204" pitchFamily="34" charset="0"/>
                <a:ea typeface="Calibri"/>
                <a:cs typeface="Calibri"/>
                <a:sym typeface="Calibri"/>
              </a:rPr>
              <a:t>ideas</a:t>
            </a:r>
            <a:endParaRPr lang="en-GB" sz="3600" dirty="0">
              <a:solidFill>
                <a:schemeClr val="bg2"/>
              </a:solidFill>
              <a:latin typeface="Calibri" panose="020F0502020204030204" pitchFamily="34" charset="0"/>
            </a:endParaRPr>
          </a:p>
          <a:p>
            <a:pPr marL="971513" lvl="2" indent="-571500">
              <a:lnSpc>
                <a:spcPct val="80000"/>
              </a:lnSpc>
              <a:spcBef>
                <a:spcPts val="609"/>
              </a:spcBef>
              <a:buClrTx/>
              <a:buSzPts val="2031"/>
              <a:buFont typeface="Arial" panose="020B0604020202020204" pitchFamily="34" charset="0"/>
              <a:buChar char="•"/>
            </a:pPr>
            <a:r>
              <a:rPr lang="en-GB" sz="3600" dirty="0" smtClean="0">
                <a:solidFill>
                  <a:schemeClr val="bg2"/>
                </a:solidFill>
                <a:latin typeface="Calibri" panose="020F0502020204030204" pitchFamily="34" charset="0"/>
                <a:ea typeface="Calibri"/>
                <a:cs typeface="Calibri"/>
                <a:sym typeface="Calibri"/>
              </a:rPr>
              <a:t>Supporting </a:t>
            </a:r>
            <a:r>
              <a:rPr lang="en-GB" sz="3600" dirty="0">
                <a:solidFill>
                  <a:schemeClr val="bg2"/>
                </a:solidFill>
                <a:latin typeface="Calibri" panose="020F0502020204030204" pitchFamily="34" charset="0"/>
                <a:ea typeface="Calibri"/>
                <a:cs typeface="Calibri"/>
                <a:sym typeface="Calibri"/>
              </a:rPr>
              <a:t>the development </a:t>
            </a:r>
            <a:r>
              <a:rPr lang="en-GB" sz="3600" dirty="0" smtClean="0">
                <a:solidFill>
                  <a:schemeClr val="bg2"/>
                </a:solidFill>
                <a:latin typeface="Calibri" panose="020F0502020204030204" pitchFamily="34" charset="0"/>
                <a:ea typeface="Calibri"/>
                <a:cs typeface="Calibri"/>
                <a:sym typeface="Calibri"/>
              </a:rPr>
              <a:t>of innovative companies</a:t>
            </a:r>
            <a:endParaRPr lang="en-GB" sz="3600" dirty="0">
              <a:solidFill>
                <a:schemeClr val="bg2"/>
              </a:solidFill>
              <a:latin typeface="Calibri" panose="020F0502020204030204" pitchFamily="34" charset="0"/>
            </a:endParaRPr>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11</a:t>
            </a:fld>
            <a:endParaRPr lang="en-GB" altLang="en-US">
              <a:solidFill>
                <a:srgbClr val="595959"/>
              </a:solidFill>
            </a:endParaRPr>
          </a:p>
        </p:txBody>
      </p:sp>
    </p:spTree>
    <p:extLst>
      <p:ext uri="{BB962C8B-B14F-4D97-AF65-F5344CB8AC3E}">
        <p14:creationId xmlns:p14="http://schemas.microsoft.com/office/powerpoint/2010/main" val="3492906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SBRI key features</a:t>
            </a:r>
            <a:r>
              <a:rPr lang="en-GB" b="1" dirty="0"/>
              <a:t/>
            </a:r>
            <a:br>
              <a:rPr lang="en-GB" b="1" dirty="0"/>
            </a:br>
            <a:endParaRPr lang="en-GB" dirty="0"/>
          </a:p>
        </p:txBody>
      </p:sp>
      <p:sp>
        <p:nvSpPr>
          <p:cNvPr id="3" name="Content Placeholder 2"/>
          <p:cNvSpPr>
            <a:spLocks noGrp="1"/>
          </p:cNvSpPr>
          <p:nvPr>
            <p:ph idx="1"/>
          </p:nvPr>
        </p:nvSpPr>
        <p:spPr/>
        <p:txBody>
          <a:bodyPr/>
          <a:lstStyle/>
          <a:p>
            <a:pPr marL="0" lvl="0" indent="0">
              <a:lnSpc>
                <a:spcPct val="80000"/>
              </a:lnSpc>
              <a:buClr>
                <a:srgbClr val="792B8B"/>
              </a:buClr>
              <a:buSzPts val="2200"/>
              <a:buNone/>
            </a:pPr>
            <a:r>
              <a:rPr lang="en-GB" sz="3600" dirty="0" smtClean="0">
                <a:solidFill>
                  <a:schemeClr val="bg2"/>
                </a:solidFill>
                <a:latin typeface="Calibri" panose="020F0502020204030204" pitchFamily="34" charset="0"/>
                <a:ea typeface="Calibri"/>
                <a:cs typeface="Calibri"/>
                <a:sym typeface="Calibri"/>
              </a:rPr>
              <a:t>Development Contracts:</a:t>
            </a:r>
          </a:p>
          <a:p>
            <a:pPr marL="0" lvl="0" indent="0">
              <a:lnSpc>
                <a:spcPct val="80000"/>
              </a:lnSpc>
              <a:buClr>
                <a:srgbClr val="792B8B"/>
              </a:buClr>
              <a:buSzPts val="2200"/>
              <a:buNone/>
            </a:pPr>
            <a:endParaRPr lang="en-GB" sz="3600" dirty="0">
              <a:solidFill>
                <a:schemeClr val="bg2"/>
              </a:solidFill>
              <a:latin typeface="Calibri" panose="020F0502020204030204" pitchFamily="34" charset="0"/>
            </a:endParaRPr>
          </a:p>
          <a:p>
            <a:pPr marL="742917" lvl="1" indent="-342867">
              <a:lnSpc>
                <a:spcPct val="80000"/>
              </a:lnSpc>
              <a:spcBef>
                <a:spcPts val="540"/>
              </a:spcBef>
              <a:buClrTx/>
              <a:buSzPts val="1800"/>
              <a:buFont typeface="Arial"/>
              <a:buChar char="•"/>
            </a:pPr>
            <a:r>
              <a:rPr lang="en-GB" sz="3600" dirty="0">
                <a:solidFill>
                  <a:schemeClr val="bg2"/>
                </a:solidFill>
                <a:latin typeface="Calibri" panose="020F0502020204030204" pitchFamily="34" charset="0"/>
                <a:ea typeface="Calibri"/>
                <a:cs typeface="Calibri"/>
                <a:sym typeface="Calibri"/>
              </a:rPr>
              <a:t>100% funded R&amp;D (procurement contract</a:t>
            </a:r>
            <a:r>
              <a:rPr lang="en-GB" sz="3600" dirty="0" smtClean="0">
                <a:solidFill>
                  <a:schemeClr val="bg2"/>
                </a:solidFill>
                <a:latin typeface="Calibri" panose="020F0502020204030204" pitchFamily="34" charset="0"/>
                <a:ea typeface="Calibri"/>
                <a:cs typeface="Calibri"/>
                <a:sym typeface="Calibri"/>
              </a:rPr>
              <a:t>)</a:t>
            </a:r>
          </a:p>
          <a:p>
            <a:pPr marL="400050" lvl="1" indent="0">
              <a:lnSpc>
                <a:spcPct val="80000"/>
              </a:lnSpc>
              <a:spcBef>
                <a:spcPts val="540"/>
              </a:spcBef>
              <a:buClrTx/>
              <a:buSzPts val="1800"/>
              <a:buNone/>
            </a:pPr>
            <a:endParaRPr lang="en-GB" sz="3600" dirty="0">
              <a:solidFill>
                <a:schemeClr val="bg2"/>
              </a:solidFill>
              <a:latin typeface="Calibri" panose="020F0502020204030204" pitchFamily="34" charset="0"/>
            </a:endParaRPr>
          </a:p>
          <a:p>
            <a:pPr marL="742917" lvl="1" indent="-342867">
              <a:lnSpc>
                <a:spcPct val="80000"/>
              </a:lnSpc>
              <a:spcBef>
                <a:spcPts val="540"/>
              </a:spcBef>
              <a:buClrTx/>
              <a:buSzPts val="1800"/>
              <a:buFont typeface="Arial"/>
              <a:buChar char="•"/>
            </a:pPr>
            <a:r>
              <a:rPr lang="en-GB" sz="3600" dirty="0">
                <a:solidFill>
                  <a:schemeClr val="bg2"/>
                </a:solidFill>
                <a:latin typeface="Calibri" panose="020F0502020204030204" pitchFamily="34" charset="0"/>
                <a:ea typeface="Calibri"/>
                <a:cs typeface="Calibri"/>
                <a:sym typeface="Calibri"/>
              </a:rPr>
              <a:t>UK implementation of EU </a:t>
            </a:r>
            <a:endParaRPr lang="en-GB" sz="3600" dirty="0" smtClean="0">
              <a:solidFill>
                <a:schemeClr val="bg2"/>
              </a:solidFill>
              <a:latin typeface="Calibri" panose="020F0502020204030204" pitchFamily="34" charset="0"/>
              <a:ea typeface="Calibri"/>
              <a:cs typeface="Calibri"/>
              <a:sym typeface="Calibri"/>
            </a:endParaRPr>
          </a:p>
          <a:p>
            <a:pPr marL="400050" lvl="1" indent="0">
              <a:lnSpc>
                <a:spcPct val="80000"/>
              </a:lnSpc>
              <a:spcBef>
                <a:spcPts val="540"/>
              </a:spcBef>
              <a:buClrTx/>
              <a:buSzPts val="1800"/>
              <a:buNone/>
            </a:pPr>
            <a:r>
              <a:rPr lang="en-GB" sz="3600" dirty="0" smtClean="0">
                <a:solidFill>
                  <a:schemeClr val="bg2"/>
                </a:solidFill>
                <a:latin typeface="Calibri" panose="020F0502020204030204" pitchFamily="34" charset="0"/>
                <a:ea typeface="Calibri"/>
                <a:cs typeface="Calibri"/>
                <a:sym typeface="Calibri"/>
              </a:rPr>
              <a:t>    pre-commercial procurement</a:t>
            </a:r>
          </a:p>
          <a:p>
            <a:pPr marL="400050" lvl="1" indent="0">
              <a:lnSpc>
                <a:spcPct val="80000"/>
              </a:lnSpc>
              <a:spcBef>
                <a:spcPts val="540"/>
              </a:spcBef>
              <a:buClrTx/>
              <a:buSzPts val="1800"/>
              <a:buNone/>
            </a:pPr>
            <a:endParaRPr lang="en-GB" sz="3600" dirty="0">
              <a:solidFill>
                <a:schemeClr val="bg2"/>
              </a:solidFill>
              <a:latin typeface="Calibri" panose="020F0502020204030204" pitchFamily="34" charset="0"/>
            </a:endParaRPr>
          </a:p>
          <a:p>
            <a:pPr marL="742917" lvl="1" indent="-342867">
              <a:lnSpc>
                <a:spcPct val="80000"/>
              </a:lnSpc>
              <a:spcBef>
                <a:spcPts val="540"/>
              </a:spcBef>
              <a:buClrTx/>
              <a:buSzPts val="1800"/>
              <a:buFont typeface="Arial"/>
              <a:buChar char="•"/>
            </a:pPr>
            <a:r>
              <a:rPr lang="en-GB" sz="3600" dirty="0">
                <a:solidFill>
                  <a:schemeClr val="bg2"/>
                </a:solidFill>
                <a:latin typeface="Calibri" panose="020F0502020204030204" pitchFamily="34" charset="0"/>
                <a:ea typeface="Calibri"/>
                <a:cs typeface="Calibri"/>
                <a:sym typeface="Calibri"/>
              </a:rPr>
              <a:t>Deliverable based for R&amp;D </a:t>
            </a:r>
            <a:r>
              <a:rPr lang="en-GB" sz="3600" dirty="0" smtClean="0">
                <a:solidFill>
                  <a:schemeClr val="bg2"/>
                </a:solidFill>
                <a:latin typeface="Calibri" panose="020F0502020204030204" pitchFamily="34" charset="0"/>
                <a:ea typeface="Calibri"/>
                <a:cs typeface="Calibri"/>
                <a:sym typeface="Calibri"/>
              </a:rPr>
              <a:t>services</a:t>
            </a:r>
            <a:endParaRPr lang="en-GB" sz="3600" dirty="0">
              <a:solidFill>
                <a:schemeClr val="bg2"/>
              </a:solidFill>
              <a:latin typeface="Calibri" panose="020F0502020204030204" pitchFamily="34" charset="0"/>
            </a:endParaRPr>
          </a:p>
          <a:p>
            <a:pPr marL="400050" lvl="1" indent="0">
              <a:lnSpc>
                <a:spcPct val="80000"/>
              </a:lnSpc>
              <a:spcBef>
                <a:spcPts val="660"/>
              </a:spcBef>
              <a:buClr>
                <a:srgbClr val="792B8B"/>
              </a:buClr>
              <a:buSzPts val="2200"/>
              <a:buNone/>
            </a:pPr>
            <a:endParaRPr lang="en-GB" sz="3600" dirty="0">
              <a:solidFill>
                <a:schemeClr val="tx1"/>
              </a:solidFill>
              <a:latin typeface="Calibri" panose="020F0502020204030204" pitchFamily="34" charset="0"/>
              <a:ea typeface="Calibri"/>
              <a:cs typeface="Calibri"/>
              <a:sym typeface="Calibri"/>
            </a:endParaRPr>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12</a:t>
            </a:fld>
            <a:endParaRPr lang="en-GB" altLang="en-US">
              <a:solidFill>
                <a:srgbClr val="595959"/>
              </a:solidFill>
            </a:endParaRPr>
          </a:p>
        </p:txBody>
      </p:sp>
    </p:spTree>
    <p:extLst>
      <p:ext uri="{BB962C8B-B14F-4D97-AF65-F5344CB8AC3E}">
        <p14:creationId xmlns:p14="http://schemas.microsoft.com/office/powerpoint/2010/main" val="3724434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00B050"/>
                </a:solidFill>
                <a:latin typeface="Calibri" panose="020F0502020204030204" pitchFamily="34" charset="0"/>
              </a:rPr>
              <a:t>SBRI key </a:t>
            </a:r>
            <a:r>
              <a:rPr lang="en-GB" sz="3600" b="1" dirty="0" smtClean="0">
                <a:solidFill>
                  <a:srgbClr val="00B050"/>
                </a:solidFill>
                <a:latin typeface="Calibri" panose="020F0502020204030204" pitchFamily="34" charset="0"/>
              </a:rPr>
              <a:t>features cont.</a:t>
            </a:r>
            <a:r>
              <a:rPr lang="en-GB" b="1" dirty="0"/>
              <a:t/>
            </a:r>
            <a:br>
              <a:rPr lang="en-GB" b="1" dirty="0"/>
            </a:br>
            <a:endParaRPr lang="en-GB" dirty="0"/>
          </a:p>
        </p:txBody>
      </p:sp>
      <p:sp>
        <p:nvSpPr>
          <p:cNvPr id="3" name="Content Placeholder 2"/>
          <p:cNvSpPr>
            <a:spLocks noGrp="1"/>
          </p:cNvSpPr>
          <p:nvPr>
            <p:ph idx="1"/>
          </p:nvPr>
        </p:nvSpPr>
        <p:spPr/>
        <p:txBody>
          <a:bodyPr/>
          <a:lstStyle/>
          <a:p>
            <a:pPr marL="0" indent="0">
              <a:buNone/>
            </a:pPr>
            <a:endParaRPr lang="en-GB" dirty="0">
              <a:solidFill>
                <a:schemeClr val="bg2"/>
              </a:solidFill>
            </a:endParaRPr>
          </a:p>
          <a:p>
            <a:pPr marL="0" lvl="0" indent="0">
              <a:lnSpc>
                <a:spcPct val="80000"/>
              </a:lnSpc>
              <a:spcBef>
                <a:spcPts val="660"/>
              </a:spcBef>
              <a:buClr>
                <a:srgbClr val="792B8B"/>
              </a:buClr>
              <a:buSzPts val="2200"/>
              <a:buNone/>
            </a:pPr>
            <a:r>
              <a:rPr lang="en-GB" sz="3600" dirty="0">
                <a:solidFill>
                  <a:schemeClr val="bg2"/>
                </a:solidFill>
                <a:latin typeface="Calibri" panose="020F0502020204030204" pitchFamily="34" charset="0"/>
                <a:ea typeface="Calibri"/>
                <a:cs typeface="Calibri"/>
                <a:sym typeface="Calibri"/>
              </a:rPr>
              <a:t>Contract with </a:t>
            </a:r>
            <a:r>
              <a:rPr lang="en-GB" sz="3600" dirty="0" smtClean="0">
                <a:solidFill>
                  <a:schemeClr val="bg2"/>
                </a:solidFill>
                <a:latin typeface="Calibri" panose="020F0502020204030204" pitchFamily="34" charset="0"/>
                <a:ea typeface="Calibri"/>
                <a:cs typeface="Calibri"/>
                <a:sym typeface="Calibri"/>
              </a:rPr>
              <a:t>prime supplier</a:t>
            </a:r>
            <a:endParaRPr lang="en-GB" sz="3600" dirty="0">
              <a:solidFill>
                <a:schemeClr val="bg2"/>
              </a:solidFill>
              <a:latin typeface="Calibri" panose="020F0502020204030204" pitchFamily="34" charset="0"/>
            </a:endParaRPr>
          </a:p>
          <a:p>
            <a:pPr marL="742917" lvl="1" indent="-342867">
              <a:lnSpc>
                <a:spcPct val="80000"/>
              </a:lnSpc>
              <a:spcBef>
                <a:spcPts val="540"/>
              </a:spcBef>
              <a:buClrTx/>
              <a:buSzPts val="1800"/>
              <a:buFont typeface="Arial"/>
              <a:buChar char="•"/>
            </a:pPr>
            <a:r>
              <a:rPr lang="en-GB" sz="3600" dirty="0" smtClean="0">
                <a:solidFill>
                  <a:schemeClr val="bg2"/>
                </a:solidFill>
                <a:latin typeface="Calibri" panose="020F0502020204030204" pitchFamily="34" charset="0"/>
                <a:ea typeface="Calibri"/>
                <a:cs typeface="Calibri"/>
                <a:sym typeface="Calibri"/>
              </a:rPr>
              <a:t>Who </a:t>
            </a:r>
            <a:r>
              <a:rPr lang="en-GB" sz="3600" dirty="0">
                <a:solidFill>
                  <a:schemeClr val="bg2"/>
                </a:solidFill>
                <a:latin typeface="Calibri" panose="020F0502020204030204" pitchFamily="34" charset="0"/>
                <a:ea typeface="Calibri"/>
                <a:cs typeface="Calibri"/>
                <a:sym typeface="Calibri"/>
              </a:rPr>
              <a:t>may choose to sub </a:t>
            </a:r>
            <a:r>
              <a:rPr lang="en-GB" sz="3600" dirty="0" smtClean="0">
                <a:solidFill>
                  <a:schemeClr val="bg2"/>
                </a:solidFill>
                <a:latin typeface="Calibri" panose="020F0502020204030204" pitchFamily="34" charset="0"/>
                <a:ea typeface="Calibri"/>
                <a:cs typeface="Calibri"/>
                <a:sym typeface="Calibri"/>
              </a:rPr>
              <a:t>contract, </a:t>
            </a:r>
            <a:r>
              <a:rPr lang="en-GB" sz="3600" dirty="0">
                <a:solidFill>
                  <a:schemeClr val="bg2"/>
                </a:solidFill>
                <a:latin typeface="Calibri" panose="020F0502020204030204" pitchFamily="34" charset="0"/>
                <a:ea typeface="Calibri"/>
                <a:cs typeface="Calibri"/>
                <a:sym typeface="Calibri"/>
              </a:rPr>
              <a:t>but </a:t>
            </a:r>
            <a:r>
              <a:rPr lang="en-GB" sz="3600" dirty="0" smtClean="0">
                <a:solidFill>
                  <a:schemeClr val="bg2"/>
                </a:solidFill>
                <a:latin typeface="Calibri" panose="020F0502020204030204" pitchFamily="34" charset="0"/>
                <a:ea typeface="Calibri"/>
                <a:cs typeface="Calibri"/>
                <a:sym typeface="Calibri"/>
              </a:rPr>
              <a:t>remain </a:t>
            </a:r>
            <a:r>
              <a:rPr lang="en-GB" sz="3600" dirty="0">
                <a:solidFill>
                  <a:schemeClr val="bg2"/>
                </a:solidFill>
                <a:latin typeface="Calibri" panose="020F0502020204030204" pitchFamily="34" charset="0"/>
                <a:ea typeface="Calibri"/>
                <a:cs typeface="Calibri"/>
                <a:sym typeface="Calibri"/>
              </a:rPr>
              <a:t>accountable</a:t>
            </a:r>
            <a:endParaRPr lang="en-GB" sz="3600" dirty="0">
              <a:solidFill>
                <a:schemeClr val="bg2"/>
              </a:solidFill>
              <a:latin typeface="Calibri" panose="020F0502020204030204" pitchFamily="34" charset="0"/>
            </a:endParaRPr>
          </a:p>
          <a:p>
            <a:pPr marL="800023" lvl="1" indent="-203167">
              <a:lnSpc>
                <a:spcPct val="80000"/>
              </a:lnSpc>
              <a:spcBef>
                <a:spcPts val="660"/>
              </a:spcBef>
              <a:buClrTx/>
              <a:buSzPts val="2200"/>
              <a:buNone/>
            </a:pPr>
            <a:endParaRPr lang="en-GB" sz="3600" dirty="0">
              <a:solidFill>
                <a:schemeClr val="bg2"/>
              </a:solidFill>
              <a:latin typeface="Calibri" panose="020F0502020204030204" pitchFamily="34" charset="0"/>
              <a:ea typeface="Calibri"/>
              <a:cs typeface="Calibri"/>
              <a:sym typeface="Calibri"/>
            </a:endParaRPr>
          </a:p>
          <a:p>
            <a:pPr marL="0" lvl="0" indent="0">
              <a:lnSpc>
                <a:spcPct val="80000"/>
              </a:lnSpc>
              <a:spcBef>
                <a:spcPts val="660"/>
              </a:spcBef>
              <a:buClrTx/>
              <a:buSzPts val="2200"/>
              <a:buNone/>
            </a:pPr>
            <a:r>
              <a:rPr lang="en-GB" sz="3600" dirty="0">
                <a:solidFill>
                  <a:schemeClr val="bg2"/>
                </a:solidFill>
                <a:latin typeface="Calibri" panose="020F0502020204030204" pitchFamily="34" charset="0"/>
                <a:ea typeface="Calibri"/>
                <a:cs typeface="Calibri"/>
                <a:sym typeface="Calibri"/>
              </a:rPr>
              <a:t>IP rests with </a:t>
            </a:r>
            <a:r>
              <a:rPr lang="en-GB" sz="3600" dirty="0" smtClean="0">
                <a:solidFill>
                  <a:schemeClr val="bg2"/>
                </a:solidFill>
                <a:latin typeface="Calibri" panose="020F0502020204030204" pitchFamily="34" charset="0"/>
                <a:ea typeface="Calibri"/>
                <a:cs typeface="Calibri"/>
                <a:sym typeface="Calibri"/>
              </a:rPr>
              <a:t>supplier</a:t>
            </a:r>
            <a:endParaRPr lang="en-GB" sz="3600" dirty="0">
              <a:solidFill>
                <a:schemeClr val="bg2"/>
              </a:solidFill>
              <a:latin typeface="Calibri" panose="020F0502020204030204" pitchFamily="34" charset="0"/>
            </a:endParaRPr>
          </a:p>
          <a:p>
            <a:pPr marL="742917" lvl="1" indent="-342867">
              <a:lnSpc>
                <a:spcPct val="80000"/>
              </a:lnSpc>
              <a:spcBef>
                <a:spcPts val="540"/>
              </a:spcBef>
              <a:buClrTx/>
              <a:buSzPts val="1800"/>
              <a:buFont typeface="Arial"/>
              <a:buChar char="•"/>
            </a:pPr>
            <a:r>
              <a:rPr lang="en-GB" sz="3600" dirty="0">
                <a:solidFill>
                  <a:schemeClr val="bg2"/>
                </a:solidFill>
                <a:latin typeface="Calibri" panose="020F0502020204030204" pitchFamily="34" charset="0"/>
                <a:ea typeface="Calibri"/>
                <a:cs typeface="Calibri"/>
                <a:sym typeface="Calibri"/>
              </a:rPr>
              <a:t>Certain usage rights with </a:t>
            </a:r>
            <a:r>
              <a:rPr lang="en-GB" sz="3600" dirty="0" smtClean="0">
                <a:solidFill>
                  <a:schemeClr val="bg2"/>
                </a:solidFill>
                <a:latin typeface="Calibri" panose="020F0502020204030204" pitchFamily="34" charset="0"/>
                <a:ea typeface="Calibri"/>
                <a:cs typeface="Calibri"/>
                <a:sym typeface="Calibri"/>
              </a:rPr>
              <a:t>public sector </a:t>
            </a:r>
            <a:r>
              <a:rPr lang="en-GB" sz="3600" dirty="0">
                <a:solidFill>
                  <a:schemeClr val="bg2"/>
                </a:solidFill>
                <a:latin typeface="Calibri" panose="020F0502020204030204" pitchFamily="34" charset="0"/>
                <a:ea typeface="Calibri"/>
                <a:cs typeface="Calibri"/>
                <a:sym typeface="Calibri"/>
              </a:rPr>
              <a:t>– </a:t>
            </a:r>
            <a:r>
              <a:rPr lang="en-GB" sz="3600" dirty="0" smtClean="0">
                <a:solidFill>
                  <a:schemeClr val="bg2"/>
                </a:solidFill>
                <a:latin typeface="Calibri" panose="020F0502020204030204" pitchFamily="34" charset="0"/>
                <a:ea typeface="Calibri"/>
                <a:cs typeface="Calibri"/>
                <a:sym typeface="Calibri"/>
              </a:rPr>
              <a:t>companies encouraged </a:t>
            </a:r>
            <a:r>
              <a:rPr lang="en-GB" sz="3600" dirty="0">
                <a:solidFill>
                  <a:schemeClr val="bg2"/>
                </a:solidFill>
                <a:latin typeface="Calibri" panose="020F0502020204030204" pitchFamily="34" charset="0"/>
                <a:ea typeface="Calibri"/>
                <a:cs typeface="Calibri"/>
                <a:sym typeface="Calibri"/>
              </a:rPr>
              <a:t>to exploit IP &amp;</a:t>
            </a:r>
            <a:r>
              <a:rPr lang="en-GB" sz="3600" dirty="0" smtClean="0">
                <a:solidFill>
                  <a:schemeClr val="bg2"/>
                </a:solidFill>
                <a:latin typeface="Calibri" panose="020F0502020204030204" pitchFamily="34" charset="0"/>
                <a:ea typeface="Calibri"/>
                <a:cs typeface="Calibri"/>
                <a:sym typeface="Calibri"/>
              </a:rPr>
              <a:t> </a:t>
            </a:r>
            <a:r>
              <a:rPr lang="en-GB" sz="3600" dirty="0">
                <a:solidFill>
                  <a:schemeClr val="bg2"/>
                </a:solidFill>
                <a:latin typeface="Calibri" panose="020F0502020204030204" pitchFamily="34" charset="0"/>
                <a:ea typeface="Calibri"/>
                <a:cs typeface="Calibri"/>
                <a:sym typeface="Calibri"/>
              </a:rPr>
              <a:t>will be assessed on this </a:t>
            </a:r>
            <a:r>
              <a:rPr lang="en-GB" sz="3600" dirty="0" smtClean="0">
                <a:solidFill>
                  <a:schemeClr val="bg2"/>
                </a:solidFill>
                <a:latin typeface="Calibri" panose="020F0502020204030204" pitchFamily="34" charset="0"/>
                <a:ea typeface="Calibri"/>
                <a:cs typeface="Calibri"/>
                <a:sym typeface="Calibri"/>
              </a:rPr>
              <a:t>basis</a:t>
            </a:r>
            <a:endParaRPr lang="en-GB" sz="3600" dirty="0">
              <a:solidFill>
                <a:schemeClr val="bg2"/>
              </a:solidFill>
              <a:latin typeface="Calibri" panose="020F0502020204030204" pitchFamily="34" charset="0"/>
            </a:endParaRPr>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13</a:t>
            </a:fld>
            <a:endParaRPr lang="en-GB" altLang="en-US">
              <a:solidFill>
                <a:srgbClr val="595959"/>
              </a:solidFill>
            </a:endParaRPr>
          </a:p>
        </p:txBody>
      </p:sp>
    </p:spTree>
    <p:extLst>
      <p:ext uri="{BB962C8B-B14F-4D97-AF65-F5344CB8AC3E}">
        <p14:creationId xmlns:p14="http://schemas.microsoft.com/office/powerpoint/2010/main" val="2918298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Eligibility</a:t>
            </a:r>
            <a:r>
              <a:rPr lang="en-GB" b="1" dirty="0"/>
              <a:t/>
            </a:r>
            <a:br>
              <a:rPr lang="en-GB" b="1" dirty="0"/>
            </a:br>
            <a:endParaRPr lang="en-GB" dirty="0"/>
          </a:p>
        </p:txBody>
      </p:sp>
      <p:sp>
        <p:nvSpPr>
          <p:cNvPr id="3" name="Content Placeholder 2"/>
          <p:cNvSpPr>
            <a:spLocks noGrp="1"/>
          </p:cNvSpPr>
          <p:nvPr>
            <p:ph idx="1"/>
          </p:nvPr>
        </p:nvSpPr>
        <p:spPr/>
        <p:txBody>
          <a:bodyPr/>
          <a:lstStyle/>
          <a:p>
            <a:pPr marL="571500" indent="-571500">
              <a:buClrTx/>
              <a:buSzPts val="2000"/>
              <a:buFont typeface="Arial" panose="020B0604020202020204" pitchFamily="34" charset="0"/>
              <a:buChar char="•"/>
            </a:pPr>
            <a:r>
              <a:rPr lang="en-GB" sz="3600" dirty="0" smtClean="0">
                <a:solidFill>
                  <a:schemeClr val="bg2"/>
                </a:solidFill>
                <a:latin typeface="Calibri" panose="020F0502020204030204" pitchFamily="34" charset="0"/>
                <a:ea typeface="Calibri"/>
                <a:cs typeface="Calibri"/>
                <a:sym typeface="Calibri"/>
              </a:rPr>
              <a:t>Open </a:t>
            </a:r>
            <a:r>
              <a:rPr lang="en-GB" sz="3600" dirty="0">
                <a:solidFill>
                  <a:schemeClr val="bg2"/>
                </a:solidFill>
                <a:latin typeface="Calibri" panose="020F0502020204030204" pitchFamily="34" charset="0"/>
                <a:ea typeface="Calibri"/>
                <a:cs typeface="Calibri"/>
                <a:sym typeface="Calibri"/>
              </a:rPr>
              <a:t>to all </a:t>
            </a:r>
            <a:r>
              <a:rPr lang="en-GB" sz="3600" dirty="0" smtClean="0">
                <a:solidFill>
                  <a:schemeClr val="bg2"/>
                </a:solidFill>
                <a:latin typeface="Calibri" panose="020F0502020204030204" pitchFamily="34" charset="0"/>
                <a:ea typeface="Calibri"/>
                <a:cs typeface="Calibri"/>
                <a:sym typeface="Calibri"/>
              </a:rPr>
              <a:t>organisations - no </a:t>
            </a:r>
            <a:r>
              <a:rPr lang="en-GB" sz="3600" dirty="0">
                <a:solidFill>
                  <a:schemeClr val="bg2"/>
                </a:solidFill>
                <a:latin typeface="Calibri" panose="020F0502020204030204" pitchFamily="34" charset="0"/>
                <a:ea typeface="Calibri"/>
                <a:cs typeface="Calibri"/>
                <a:sym typeface="Calibri"/>
              </a:rPr>
              <a:t>limit on </a:t>
            </a:r>
            <a:r>
              <a:rPr lang="en-GB" sz="3600" dirty="0" smtClean="0">
                <a:solidFill>
                  <a:schemeClr val="bg2"/>
                </a:solidFill>
                <a:latin typeface="Calibri" panose="020F0502020204030204" pitchFamily="34" charset="0"/>
                <a:ea typeface="Calibri"/>
                <a:cs typeface="Calibri"/>
                <a:sym typeface="Calibri"/>
              </a:rPr>
              <a:t>size </a:t>
            </a:r>
            <a:r>
              <a:rPr lang="en-GB" sz="3600" dirty="0">
                <a:solidFill>
                  <a:schemeClr val="bg2"/>
                </a:solidFill>
                <a:latin typeface="Calibri" panose="020F0502020204030204" pitchFamily="34" charset="0"/>
                <a:ea typeface="Calibri"/>
                <a:cs typeface="Calibri"/>
                <a:sym typeface="Calibri"/>
              </a:rPr>
              <a:t>or type of </a:t>
            </a:r>
            <a:r>
              <a:rPr lang="en-GB" sz="3600" dirty="0" smtClean="0">
                <a:solidFill>
                  <a:schemeClr val="bg2"/>
                </a:solidFill>
                <a:latin typeface="Calibri" panose="020F0502020204030204" pitchFamily="34" charset="0"/>
                <a:ea typeface="Calibri"/>
                <a:cs typeface="Calibri"/>
                <a:sym typeface="Calibri"/>
              </a:rPr>
              <a:t>company</a:t>
            </a:r>
          </a:p>
          <a:p>
            <a:pPr marL="0" indent="0">
              <a:buClrTx/>
              <a:buSzPts val="2000"/>
              <a:buNone/>
            </a:pPr>
            <a:endParaRPr lang="en-GB" sz="3600" dirty="0">
              <a:solidFill>
                <a:schemeClr val="bg2"/>
              </a:solidFill>
              <a:latin typeface="Calibri" panose="020F0502020204030204" pitchFamily="34" charset="0"/>
            </a:endParaRPr>
          </a:p>
          <a:p>
            <a:pPr marL="571500" lvl="0" indent="-571500">
              <a:spcBef>
                <a:spcPts val="400"/>
              </a:spcBef>
              <a:buClrTx/>
              <a:buSzPts val="2000"/>
              <a:buFont typeface="Arial" panose="020B0604020202020204" pitchFamily="34" charset="0"/>
              <a:buChar char="•"/>
            </a:pPr>
            <a:r>
              <a:rPr lang="en-GB" sz="3600" dirty="0">
                <a:solidFill>
                  <a:schemeClr val="bg2"/>
                </a:solidFill>
                <a:latin typeface="Calibri" panose="020F0502020204030204" pitchFamily="34" charset="0"/>
                <a:ea typeface="Calibri"/>
                <a:cs typeface="Calibri"/>
                <a:sym typeface="Calibri"/>
              </a:rPr>
              <a:t>Open to companies not currently engaged in the </a:t>
            </a:r>
            <a:r>
              <a:rPr lang="en-GB" sz="3600" dirty="0" smtClean="0">
                <a:solidFill>
                  <a:schemeClr val="bg2"/>
                </a:solidFill>
                <a:latin typeface="Calibri" panose="020F0502020204030204" pitchFamily="34" charset="0"/>
                <a:ea typeface="Calibri"/>
                <a:cs typeface="Calibri"/>
                <a:sym typeface="Calibri"/>
              </a:rPr>
              <a:t>sector</a:t>
            </a:r>
          </a:p>
          <a:p>
            <a:pPr marL="0" lvl="0" indent="0">
              <a:spcBef>
                <a:spcPts val="400"/>
              </a:spcBef>
              <a:buClrTx/>
              <a:buSzPts val="2000"/>
              <a:buNone/>
            </a:pPr>
            <a:endParaRPr lang="en-GB" sz="3600" dirty="0">
              <a:solidFill>
                <a:schemeClr val="bg2"/>
              </a:solidFill>
              <a:latin typeface="Calibri" panose="020F0502020204030204" pitchFamily="34" charset="0"/>
            </a:endParaRPr>
          </a:p>
          <a:p>
            <a:pPr marL="571500" lvl="0" indent="-571500">
              <a:spcBef>
                <a:spcPts val="400"/>
              </a:spcBef>
              <a:buClrTx/>
              <a:buSzPts val="2000"/>
              <a:buFont typeface="Arial" panose="020B0604020202020204" pitchFamily="34" charset="0"/>
              <a:buChar char="•"/>
            </a:pPr>
            <a:r>
              <a:rPr lang="en-GB" sz="3600" dirty="0">
                <a:solidFill>
                  <a:schemeClr val="bg2"/>
                </a:solidFill>
                <a:latin typeface="Calibri" panose="020F0502020204030204" pitchFamily="34" charset="0"/>
                <a:ea typeface="Calibri"/>
                <a:cs typeface="Calibri"/>
                <a:sym typeface="Calibri"/>
              </a:rPr>
              <a:t>Research organisations </a:t>
            </a:r>
            <a:r>
              <a:rPr lang="en-GB" sz="3600" dirty="0" smtClean="0">
                <a:solidFill>
                  <a:schemeClr val="bg2"/>
                </a:solidFill>
                <a:latin typeface="Calibri" panose="020F0502020204030204" pitchFamily="34" charset="0"/>
                <a:ea typeface="Calibri"/>
                <a:cs typeface="Calibri"/>
                <a:sym typeface="Calibri"/>
              </a:rPr>
              <a:t>can </a:t>
            </a:r>
            <a:r>
              <a:rPr lang="en-GB" sz="3600" dirty="0">
                <a:solidFill>
                  <a:schemeClr val="bg2"/>
                </a:solidFill>
                <a:latin typeface="Calibri" panose="020F0502020204030204" pitchFamily="34" charset="0"/>
                <a:ea typeface="Calibri"/>
                <a:cs typeface="Calibri"/>
                <a:sym typeface="Calibri"/>
              </a:rPr>
              <a:t>also apply, </a:t>
            </a:r>
            <a:r>
              <a:rPr lang="en-GB" sz="3600" dirty="0" smtClean="0">
                <a:solidFill>
                  <a:schemeClr val="bg2"/>
                </a:solidFill>
                <a:latin typeface="Calibri" panose="020F0502020204030204" pitchFamily="34" charset="0"/>
                <a:ea typeface="Calibri"/>
                <a:cs typeface="Calibri"/>
                <a:sym typeface="Calibri"/>
              </a:rPr>
              <a:t>but must </a:t>
            </a:r>
            <a:r>
              <a:rPr lang="en-GB" sz="3600" dirty="0">
                <a:solidFill>
                  <a:schemeClr val="bg2"/>
                </a:solidFill>
                <a:latin typeface="Calibri" panose="020F0502020204030204" pitchFamily="34" charset="0"/>
                <a:ea typeface="Calibri"/>
                <a:cs typeface="Calibri"/>
                <a:sym typeface="Calibri"/>
              </a:rPr>
              <a:t>demonstrate a route to market</a:t>
            </a:r>
          </a:p>
          <a:p>
            <a:pPr marL="114300" indent="0">
              <a:buNone/>
            </a:pPr>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14</a:t>
            </a:fld>
            <a:endParaRPr lang="en-GB" altLang="en-US">
              <a:solidFill>
                <a:srgbClr val="595959"/>
              </a:solidFill>
            </a:endParaRPr>
          </a:p>
        </p:txBody>
      </p:sp>
    </p:spTree>
    <p:extLst>
      <p:ext uri="{BB962C8B-B14F-4D97-AF65-F5344CB8AC3E}">
        <p14:creationId xmlns:p14="http://schemas.microsoft.com/office/powerpoint/2010/main" val="3579904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endParaRPr>
          </a:p>
          <a:p>
            <a:pPr>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2500650" y="1200149"/>
            <a:ext cx="3875400" cy="4089500"/>
          </a:xfrm>
          <a:prstGeom prst="rect">
            <a:avLst/>
          </a:prstGeom>
          <a:noFill/>
          <a:ln>
            <a:noFill/>
          </a:ln>
        </p:spPr>
        <p:txBody>
          <a:bodyPr spcFirstLastPara="1" wrap="square" lIns="91425" tIns="91425" rIns="91425" bIns="91425" anchor="t" anchorCtr="0">
            <a:noAutofit/>
          </a:bodyPr>
          <a:lstStyle/>
          <a:p>
            <a:endParaRPr lang="en-GB" sz="5400" b="1" dirty="0" smtClean="0">
              <a:solidFill>
                <a:srgbClr val="FFFFFF"/>
              </a:solidFill>
            </a:endParaRPr>
          </a:p>
          <a:p>
            <a:pPr algn="ctr"/>
            <a:r>
              <a:rPr lang="en-GB" sz="5400" b="1" dirty="0" smtClean="0">
                <a:solidFill>
                  <a:srgbClr val="FFFFFF"/>
                </a:solidFill>
              </a:rPr>
              <a:t>Application process </a:t>
            </a:r>
            <a:endParaRPr lang="en-GB" sz="5400" b="1" dirty="0">
              <a:solidFill>
                <a:srgbClr val="FFFFFF"/>
              </a:solidFill>
            </a:endParaRPr>
          </a:p>
        </p:txBody>
      </p:sp>
    </p:spTree>
    <p:extLst>
      <p:ext uri="{BB962C8B-B14F-4D97-AF65-F5344CB8AC3E}">
        <p14:creationId xmlns:p14="http://schemas.microsoft.com/office/powerpoint/2010/main" val="2173998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Competition overview</a:t>
            </a:r>
            <a:r>
              <a:rPr lang="en-GB" b="1" dirty="0"/>
              <a:t/>
            </a:r>
            <a:br>
              <a:rPr lang="en-GB" b="1" dirty="0"/>
            </a:br>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16</a:t>
            </a:fld>
            <a:endParaRPr lang="en-GB" altLang="en-US">
              <a:solidFill>
                <a:srgbClr val="595959"/>
              </a:solidFill>
            </a:endParaRPr>
          </a:p>
        </p:txBody>
      </p:sp>
      <p:sp>
        <p:nvSpPr>
          <p:cNvPr id="7" name="Shape 152"/>
          <p:cNvSpPr/>
          <p:nvPr/>
        </p:nvSpPr>
        <p:spPr>
          <a:xfrm>
            <a:off x="259821" y="1587541"/>
            <a:ext cx="8662737" cy="4400106"/>
          </a:xfrm>
          <a:prstGeom prst="rect">
            <a:avLst/>
          </a:prstGeom>
          <a:solidFill>
            <a:srgbClr val="D3BCD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endParaRPr sz="1143" kern="0">
              <a:solidFill>
                <a:srgbClr val="FFFFFF"/>
              </a:solidFill>
              <a:latin typeface="Calibri"/>
              <a:ea typeface="Calibri"/>
              <a:cs typeface="Calibri"/>
              <a:sym typeface="Calibri"/>
            </a:endParaRPr>
          </a:p>
        </p:txBody>
      </p:sp>
      <p:grpSp>
        <p:nvGrpSpPr>
          <p:cNvPr id="8" name="Shape 154"/>
          <p:cNvGrpSpPr/>
          <p:nvPr/>
        </p:nvGrpSpPr>
        <p:grpSpPr>
          <a:xfrm>
            <a:off x="6280961" y="1875266"/>
            <a:ext cx="2207653" cy="3838422"/>
            <a:chOff x="0" y="0"/>
            <a:chExt cx="2207653" cy="3838422"/>
          </a:xfrm>
        </p:grpSpPr>
        <p:sp>
          <p:nvSpPr>
            <p:cNvPr id="9" name="Shape 155"/>
            <p:cNvSpPr/>
            <p:nvPr/>
          </p:nvSpPr>
          <p:spPr>
            <a:xfrm>
              <a:off x="0" y="2317736"/>
              <a:ext cx="2207653" cy="1520686"/>
            </a:xfrm>
            <a:prstGeom prst="rect">
              <a:avLst/>
            </a:prstGeom>
            <a:solidFill>
              <a:srgbClr val="792B8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0" name="Shape 156"/>
            <p:cNvSpPr txBox="1"/>
            <p:nvPr/>
          </p:nvSpPr>
          <p:spPr>
            <a:xfrm>
              <a:off x="0" y="2317736"/>
              <a:ext cx="2207653" cy="1520686"/>
            </a:xfrm>
            <a:prstGeom prst="rect">
              <a:avLst/>
            </a:prstGeom>
            <a:noFill/>
            <a:ln>
              <a:noFill/>
            </a:ln>
          </p:spPr>
          <p:txBody>
            <a:bodyPr spcFirstLastPara="1" wrap="square" lIns="142225" tIns="142225" rIns="142225" bIns="142225" anchor="ctr" anchorCtr="0">
              <a:noAutofit/>
            </a:bodyPr>
            <a:lstStyle/>
            <a:p>
              <a:pPr algn="ctr" eaLnBrk="1" fontAlgn="auto" hangingPunct="1">
                <a:lnSpc>
                  <a:spcPct val="90000"/>
                </a:lnSpc>
                <a:spcBef>
                  <a:spcPts val="0"/>
                </a:spcBef>
                <a:spcAft>
                  <a:spcPts val="0"/>
                </a:spcAft>
                <a:buClr>
                  <a:srgbClr val="000000"/>
                </a:buClr>
                <a:buFont typeface="Arial"/>
                <a:buNone/>
              </a:pPr>
              <a:r>
                <a:rPr lang="en-US" sz="2000" kern="0">
                  <a:solidFill>
                    <a:srgbClr val="FFFFFF"/>
                  </a:solidFill>
                  <a:latin typeface="Calibri"/>
                  <a:ea typeface="Calibri"/>
                  <a:cs typeface="Calibri"/>
                  <a:sym typeface="Calibri"/>
                </a:rPr>
                <a:t>Assessment and moderation panel</a:t>
              </a:r>
              <a:endParaRPr sz="2000" kern="0">
                <a:solidFill>
                  <a:srgbClr val="FFFFFF"/>
                </a:solidFill>
                <a:latin typeface="Calibri"/>
                <a:ea typeface="Calibri"/>
                <a:cs typeface="Calibri"/>
                <a:sym typeface="Calibri"/>
              </a:endParaRPr>
            </a:p>
          </p:txBody>
        </p:sp>
        <p:sp>
          <p:nvSpPr>
            <p:cNvPr id="11" name="Shape 157"/>
            <p:cNvSpPr/>
            <p:nvPr/>
          </p:nvSpPr>
          <p:spPr>
            <a:xfrm rot="10800000">
              <a:off x="0" y="0"/>
              <a:ext cx="2207653" cy="2338815"/>
            </a:xfrm>
            <a:prstGeom prst="upArrowCallout">
              <a:avLst>
                <a:gd name="adj1" fmla="val 25000"/>
                <a:gd name="adj2" fmla="val 25000"/>
                <a:gd name="adj3" fmla="val 25000"/>
                <a:gd name="adj4" fmla="val 64977"/>
              </a:avLst>
            </a:prstGeom>
            <a:solidFill>
              <a:srgbClr val="792B8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2" name="Shape 158"/>
            <p:cNvSpPr txBox="1"/>
            <p:nvPr/>
          </p:nvSpPr>
          <p:spPr>
            <a:xfrm>
              <a:off x="0" y="0"/>
              <a:ext cx="2207653" cy="1519692"/>
            </a:xfrm>
            <a:prstGeom prst="rect">
              <a:avLst/>
            </a:prstGeom>
            <a:noFill/>
            <a:ln>
              <a:noFill/>
            </a:ln>
          </p:spPr>
          <p:txBody>
            <a:bodyPr spcFirstLastPara="1" wrap="square" lIns="142225" tIns="142225" rIns="142225" bIns="142225" anchor="ctr" anchorCtr="0">
              <a:noAutofit/>
            </a:bodyPr>
            <a:lstStyle/>
            <a:p>
              <a:pPr algn="ctr" eaLnBrk="1" fontAlgn="auto" hangingPunct="1">
                <a:lnSpc>
                  <a:spcPct val="90000"/>
                </a:lnSpc>
                <a:spcBef>
                  <a:spcPts val="0"/>
                </a:spcBef>
                <a:spcAft>
                  <a:spcPts val="0"/>
                </a:spcAft>
                <a:buClr>
                  <a:srgbClr val="000000"/>
                </a:buClr>
                <a:buFont typeface="Arial"/>
                <a:buNone/>
              </a:pPr>
              <a:r>
                <a:rPr lang="en-US" sz="2000" kern="0" dirty="0">
                  <a:solidFill>
                    <a:srgbClr val="FFFFFF"/>
                  </a:solidFill>
                  <a:latin typeface="Calibri"/>
                  <a:ea typeface="Calibri"/>
                  <a:cs typeface="Calibri"/>
                  <a:sym typeface="Calibri"/>
                </a:rPr>
                <a:t>Submit your application</a:t>
              </a:r>
              <a:endParaRPr sz="2000" kern="0" dirty="0">
                <a:solidFill>
                  <a:srgbClr val="FFFFFF"/>
                </a:solidFill>
                <a:latin typeface="Calibri"/>
                <a:ea typeface="Calibri"/>
                <a:cs typeface="Calibri"/>
                <a:sym typeface="Calibri"/>
              </a:endParaRPr>
            </a:p>
          </p:txBody>
        </p:sp>
      </p:grpSp>
      <p:graphicFrame>
        <p:nvGraphicFramePr>
          <p:cNvPr id="13" name="Shape 159"/>
          <p:cNvGraphicFramePr/>
          <p:nvPr/>
        </p:nvGraphicFramePr>
        <p:xfrm>
          <a:off x="701071" y="1846288"/>
          <a:ext cx="3913550" cy="3615200"/>
        </p:xfrm>
        <a:graphic>
          <a:graphicData uri="http://schemas.openxmlformats.org/drawingml/2006/table">
            <a:tbl>
              <a:tblPr>
                <a:noFill/>
              </a:tblPr>
              <a:tblGrid>
                <a:gridCol w="1395525"/>
                <a:gridCol w="1213500"/>
                <a:gridCol w="1304525"/>
              </a:tblGrid>
              <a:tr h="94937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dk1"/>
                        </a:buClr>
                        <a:buSzPts val="1400"/>
                        <a:buFont typeface="Calibri"/>
                        <a:buNone/>
                      </a:pPr>
                      <a:endParaRPr sz="1400" b="1" i="0" u="none" strike="noStrike" cap="none" dirty="0">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792B8B">
                        <a:alpha val="7098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Arial"/>
                          <a:ea typeface="Arial"/>
                          <a:cs typeface="Arial"/>
                          <a:sym typeface="Arial"/>
                        </a:rPr>
                        <a:t>Phase 1 (Feasibility)</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792B8B">
                        <a:alpha val="7098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Arial"/>
                          <a:ea typeface="Arial"/>
                          <a:cs typeface="Arial"/>
                          <a:sym typeface="Arial"/>
                        </a:rPr>
                        <a:t>Phase 2 (Prototype Development &amp; Testing)</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792B8B">
                        <a:alpha val="70980"/>
                      </a:srgbClr>
                    </a:solidFill>
                  </a:tcPr>
                </a:tc>
              </a:tr>
              <a:tr h="6671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Type of Competition</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SBRI</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c hMerge="1">
                  <a:txBody>
                    <a:bodyPr/>
                    <a:lstStyle/>
                    <a:p>
                      <a:endParaRPr lang="en-US"/>
                    </a:p>
                  </a:txBody>
                  <a:tcPr/>
                </a:tc>
              </a:tr>
              <a:tr h="47377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Project composition</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dirty="0">
                          <a:solidFill>
                            <a:schemeClr val="dk1"/>
                          </a:solidFill>
                          <a:latin typeface="Arial"/>
                          <a:ea typeface="Arial"/>
                          <a:cs typeface="Arial"/>
                          <a:sym typeface="Arial"/>
                        </a:rPr>
                        <a:t>Prime Supplier</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c hMerge="1">
                  <a:txBody>
                    <a:bodyPr/>
                    <a:lstStyle/>
                    <a:p>
                      <a:endParaRPr lang="en-US"/>
                    </a:p>
                  </a:txBody>
                  <a:tcPr/>
                </a:tc>
              </a:tr>
              <a:tr h="66407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Project Size (inc VAT)</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Up to £50K</a:t>
                      </a:r>
                      <a:endParaRPr/>
                    </a:p>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(inc VAT)</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dirty="0">
                          <a:solidFill>
                            <a:schemeClr val="dk1"/>
                          </a:solidFill>
                          <a:latin typeface="Arial"/>
                          <a:ea typeface="Arial"/>
                          <a:cs typeface="Arial"/>
                          <a:sym typeface="Arial"/>
                        </a:rPr>
                        <a:t>Up to £500K (</a:t>
                      </a:r>
                      <a:r>
                        <a:rPr lang="en-US" sz="1400" b="0" i="0" u="none" strike="noStrike" cap="none" dirty="0" err="1">
                          <a:solidFill>
                            <a:schemeClr val="dk1"/>
                          </a:solidFill>
                          <a:latin typeface="Arial"/>
                          <a:ea typeface="Arial"/>
                          <a:cs typeface="Arial"/>
                          <a:sym typeface="Arial"/>
                        </a:rPr>
                        <a:t>inc</a:t>
                      </a:r>
                      <a:r>
                        <a:rPr lang="en-US" sz="1400" b="0" i="0" u="none" strike="noStrike" cap="none" dirty="0">
                          <a:solidFill>
                            <a:schemeClr val="dk1"/>
                          </a:solidFill>
                          <a:latin typeface="Arial"/>
                          <a:ea typeface="Arial"/>
                          <a:cs typeface="Arial"/>
                          <a:sym typeface="Arial"/>
                        </a:rPr>
                        <a:t> VAT) (anticipated)</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r>
              <a:tr h="74902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Anticipated Project length</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Up to 3 months</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dirty="0">
                          <a:solidFill>
                            <a:schemeClr val="dk1"/>
                          </a:solidFill>
                          <a:latin typeface="Arial"/>
                          <a:ea typeface="Arial"/>
                          <a:cs typeface="Arial"/>
                          <a:sym typeface="Arial"/>
                        </a:rPr>
                        <a:t>Up to 12 months </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FFFFF">
                        <a:alpha val="45882"/>
                      </a:srgbClr>
                    </a:solidFill>
                  </a:tcPr>
                </a:tc>
              </a:tr>
            </a:tbl>
          </a:graphicData>
        </a:graphic>
      </p:graphicFrame>
    </p:spTree>
    <p:extLst>
      <p:ext uri="{BB962C8B-B14F-4D97-AF65-F5344CB8AC3E}">
        <p14:creationId xmlns:p14="http://schemas.microsoft.com/office/powerpoint/2010/main" val="2760304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Competition page</a:t>
            </a:r>
            <a:r>
              <a:rPr lang="en-GB" b="1" dirty="0"/>
              <a:t/>
            </a:r>
            <a:br>
              <a:rPr lang="en-GB" b="1" dirty="0"/>
            </a:br>
            <a:endParaRPr lang="en-GB" dirty="0"/>
          </a:p>
        </p:txBody>
      </p:sp>
      <p:sp>
        <p:nvSpPr>
          <p:cNvPr id="3" name="Content Placeholder 2"/>
          <p:cNvSpPr>
            <a:spLocks noGrp="1"/>
          </p:cNvSpPr>
          <p:nvPr>
            <p:ph idx="1"/>
          </p:nvPr>
        </p:nvSpPr>
        <p:spPr/>
        <p:txBody>
          <a:bodyPr/>
          <a:lstStyle/>
          <a:p>
            <a:pPr marL="0" indent="0">
              <a:buNone/>
            </a:pPr>
            <a:endParaRPr lang="en-GB" dirty="0"/>
          </a:p>
          <a:p>
            <a:pPr marL="114300" indent="0">
              <a:buNone/>
            </a:pPr>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17</a:t>
            </a:fld>
            <a:endParaRPr lang="en-GB" altLang="en-US">
              <a:solidFill>
                <a:srgbClr val="595959"/>
              </a:solidFill>
            </a:endParaRPr>
          </a:p>
        </p:txBody>
      </p:sp>
      <p:pic>
        <p:nvPicPr>
          <p:cNvPr id="6" name="Shape 166"/>
          <p:cNvPicPr preferRelativeResize="0"/>
          <p:nvPr/>
        </p:nvPicPr>
        <p:blipFill rotWithShape="1">
          <a:blip r:embed="rId2">
            <a:alphaModFix/>
          </a:blip>
          <a:srcRect/>
          <a:stretch/>
        </p:blipFill>
        <p:spPr>
          <a:xfrm>
            <a:off x="457201" y="1657475"/>
            <a:ext cx="7614285" cy="3481481"/>
          </a:xfrm>
          <a:prstGeom prst="rect">
            <a:avLst/>
          </a:prstGeom>
          <a:noFill/>
          <a:ln>
            <a:noFill/>
          </a:ln>
        </p:spPr>
      </p:pic>
      <p:pic>
        <p:nvPicPr>
          <p:cNvPr id="7" name="Shape 168"/>
          <p:cNvPicPr preferRelativeResize="0"/>
          <p:nvPr/>
        </p:nvPicPr>
        <p:blipFill rotWithShape="1">
          <a:blip r:embed="rId3">
            <a:alphaModFix/>
          </a:blip>
          <a:srcRect/>
          <a:stretch/>
        </p:blipFill>
        <p:spPr>
          <a:xfrm>
            <a:off x="364577" y="5917705"/>
            <a:ext cx="2030413" cy="512686"/>
          </a:xfrm>
          <a:prstGeom prst="rect">
            <a:avLst/>
          </a:prstGeom>
          <a:noFill/>
          <a:ln>
            <a:noFill/>
          </a:ln>
        </p:spPr>
      </p:pic>
      <p:pic>
        <p:nvPicPr>
          <p:cNvPr id="8" name="Shape 169"/>
          <p:cNvPicPr preferRelativeResize="0"/>
          <p:nvPr/>
        </p:nvPicPr>
        <p:blipFill rotWithShape="1">
          <a:blip r:embed="rId4">
            <a:alphaModFix/>
          </a:blip>
          <a:srcRect/>
          <a:stretch/>
        </p:blipFill>
        <p:spPr>
          <a:xfrm>
            <a:off x="5696184" y="5783294"/>
            <a:ext cx="1925638" cy="612685"/>
          </a:xfrm>
          <a:prstGeom prst="rect">
            <a:avLst/>
          </a:prstGeom>
          <a:noFill/>
          <a:ln>
            <a:noFill/>
          </a:ln>
        </p:spPr>
      </p:pic>
      <p:sp>
        <p:nvSpPr>
          <p:cNvPr id="9" name="Shape 171"/>
          <p:cNvSpPr/>
          <p:nvPr/>
        </p:nvSpPr>
        <p:spPr>
          <a:xfrm>
            <a:off x="457201" y="3484224"/>
            <a:ext cx="1887931" cy="991922"/>
          </a:xfrm>
          <a:prstGeom prst="ellipse">
            <a:avLst/>
          </a:prstGeom>
          <a:solidFill>
            <a:srgbClr val="935B87">
              <a:alpha val="20000"/>
            </a:srgbClr>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0625" tIns="45300" rIns="90625" bIns="45300" anchor="ctr" anchorCtr="0">
            <a:noAutofit/>
          </a:bodyPr>
          <a:lstStyle/>
          <a:p>
            <a:pPr algn="ctr" eaLnBrk="1" fontAlgn="auto" hangingPunct="1">
              <a:spcBef>
                <a:spcPts val="0"/>
              </a:spcBef>
              <a:spcAft>
                <a:spcPts val="0"/>
              </a:spcAft>
              <a:buClr>
                <a:srgbClr val="000000"/>
              </a:buClr>
              <a:buFont typeface="Arial"/>
              <a:buNone/>
            </a:pPr>
            <a:endParaRPr sz="1143"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20829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Application submission process </a:t>
            </a:r>
            <a:r>
              <a:rPr lang="en-GB" b="1" dirty="0"/>
              <a:t/>
            </a:r>
            <a:br>
              <a:rPr lang="en-GB" b="1" dirty="0"/>
            </a:br>
            <a:endParaRPr lang="en-GB" dirty="0"/>
          </a:p>
        </p:txBody>
      </p:sp>
      <p:sp>
        <p:nvSpPr>
          <p:cNvPr id="3" name="Content Placeholder 2"/>
          <p:cNvSpPr>
            <a:spLocks noGrp="1"/>
          </p:cNvSpPr>
          <p:nvPr>
            <p:ph idx="1"/>
          </p:nvPr>
        </p:nvSpPr>
        <p:spPr/>
        <p:txBody>
          <a:bodyPr/>
          <a:lstStyle/>
          <a:p>
            <a:pPr marL="0" indent="0">
              <a:buNone/>
            </a:pPr>
            <a:endParaRPr lang="en-GB" dirty="0"/>
          </a:p>
          <a:p>
            <a:pPr marL="114300" indent="0">
              <a:buNone/>
            </a:pPr>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18</a:t>
            </a:fld>
            <a:endParaRPr lang="en-GB" altLang="en-US">
              <a:solidFill>
                <a:srgbClr val="595959"/>
              </a:solidFill>
            </a:endParaRPr>
          </a:p>
        </p:txBody>
      </p:sp>
      <p:sp>
        <p:nvSpPr>
          <p:cNvPr id="6" name="Shape 179"/>
          <p:cNvSpPr/>
          <p:nvPr/>
        </p:nvSpPr>
        <p:spPr>
          <a:xfrm>
            <a:off x="3276868" y="3491348"/>
            <a:ext cx="5362164" cy="357996"/>
          </a:xfrm>
          <a:prstGeom prst="roundRect">
            <a:avLst>
              <a:gd name="adj" fmla="val 16667"/>
            </a:avLst>
          </a:prstGeom>
          <a:solidFill>
            <a:srgbClr val="D3BCDA"/>
          </a:solidFill>
          <a:ln w="9525" cap="flat" cmpd="sng">
            <a:solidFill>
              <a:srgbClr val="792B8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eaLnBrk="1" fontAlgn="auto" hangingPunct="1">
              <a:spcBef>
                <a:spcPts val="0"/>
              </a:spcBef>
              <a:spcAft>
                <a:spcPts val="0"/>
              </a:spcAft>
              <a:buClr>
                <a:srgbClr val="000000"/>
              </a:buClr>
              <a:buFont typeface="Arial"/>
              <a:buNone/>
            </a:pPr>
            <a:r>
              <a:rPr lang="en-US" sz="1524" b="1" kern="0">
                <a:solidFill>
                  <a:srgbClr val="000000"/>
                </a:solidFill>
                <a:latin typeface="Calibri"/>
                <a:ea typeface="Calibri"/>
                <a:cs typeface="Calibri"/>
                <a:sym typeface="Calibri"/>
              </a:rPr>
              <a:t>Take your time, use all space provided</a:t>
            </a:r>
            <a:endParaRPr sz="1400" kern="0">
              <a:solidFill>
                <a:srgbClr val="000000"/>
              </a:solidFill>
              <a:latin typeface="Arial"/>
              <a:cs typeface="Arial"/>
              <a:sym typeface="Arial"/>
            </a:endParaRPr>
          </a:p>
        </p:txBody>
      </p:sp>
      <p:sp>
        <p:nvSpPr>
          <p:cNvPr id="7" name="Shape 181"/>
          <p:cNvSpPr/>
          <p:nvPr/>
        </p:nvSpPr>
        <p:spPr>
          <a:xfrm>
            <a:off x="1074642" y="3421064"/>
            <a:ext cx="1819305" cy="498564"/>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a:solidFill>
                  <a:srgbClr val="FFFFFF"/>
                </a:solidFill>
                <a:latin typeface="Calibri"/>
                <a:ea typeface="Calibri"/>
                <a:cs typeface="Calibri"/>
                <a:sym typeface="Calibri"/>
              </a:rPr>
              <a:t>COMPLETE documents</a:t>
            </a:r>
            <a:endParaRPr sz="1400" kern="0">
              <a:solidFill>
                <a:srgbClr val="000000"/>
              </a:solidFill>
              <a:latin typeface="Arial"/>
              <a:cs typeface="Arial"/>
              <a:sym typeface="Arial"/>
            </a:endParaRPr>
          </a:p>
        </p:txBody>
      </p:sp>
      <p:sp>
        <p:nvSpPr>
          <p:cNvPr id="8" name="Shape 182"/>
          <p:cNvSpPr/>
          <p:nvPr/>
        </p:nvSpPr>
        <p:spPr>
          <a:xfrm>
            <a:off x="3276868" y="2489072"/>
            <a:ext cx="5362164" cy="608592"/>
          </a:xfrm>
          <a:prstGeom prst="roundRect">
            <a:avLst>
              <a:gd name="adj" fmla="val 16667"/>
            </a:avLst>
          </a:prstGeom>
          <a:solidFill>
            <a:srgbClr val="D3BCDA"/>
          </a:solidFill>
          <a:ln w="9525" cap="flat" cmpd="sng">
            <a:solidFill>
              <a:srgbClr val="792B8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eaLnBrk="1" fontAlgn="auto" hangingPunct="1">
              <a:spcBef>
                <a:spcPts val="0"/>
              </a:spcBef>
              <a:spcAft>
                <a:spcPts val="0"/>
              </a:spcAft>
              <a:buClr>
                <a:srgbClr val="000000"/>
              </a:buClr>
              <a:buFont typeface="Arial"/>
              <a:buNone/>
            </a:pPr>
            <a:r>
              <a:rPr lang="en-US" sz="1524" b="1" kern="0" dirty="0">
                <a:solidFill>
                  <a:srgbClr val="000000"/>
                </a:solidFill>
                <a:latin typeface="Calibri"/>
                <a:ea typeface="Calibri"/>
                <a:cs typeface="Calibri"/>
                <a:sym typeface="Calibri"/>
              </a:rPr>
              <a:t>- Brief, ITT, Guidance..</a:t>
            </a:r>
            <a:r>
              <a:rPr lang="en-US" sz="1524" b="1" kern="0" dirty="0" err="1">
                <a:solidFill>
                  <a:srgbClr val="000000"/>
                </a:solidFill>
                <a:latin typeface="Calibri"/>
                <a:ea typeface="Calibri"/>
                <a:cs typeface="Calibri"/>
                <a:sym typeface="Calibri"/>
              </a:rPr>
              <a:t>etc</a:t>
            </a:r>
            <a:endParaRPr sz="1524" b="1" kern="0" dirty="0">
              <a:solidFill>
                <a:srgbClr val="000000"/>
              </a:solidFill>
              <a:latin typeface="Calibri"/>
              <a:ea typeface="Calibri"/>
              <a:cs typeface="Calibri"/>
              <a:sym typeface="Calibri"/>
            </a:endParaRPr>
          </a:p>
        </p:txBody>
      </p:sp>
      <p:sp>
        <p:nvSpPr>
          <p:cNvPr id="9" name="Shape 184"/>
          <p:cNvSpPr/>
          <p:nvPr/>
        </p:nvSpPr>
        <p:spPr>
          <a:xfrm>
            <a:off x="1074642" y="2544087"/>
            <a:ext cx="1819305" cy="498564"/>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a:solidFill>
                  <a:srgbClr val="FFFFFF"/>
                </a:solidFill>
                <a:latin typeface="Calibri"/>
                <a:ea typeface="Calibri"/>
                <a:cs typeface="Calibri"/>
                <a:sym typeface="Calibri"/>
              </a:rPr>
              <a:t>DOWNLOAD documents</a:t>
            </a:r>
            <a:endParaRPr sz="1400" kern="0">
              <a:solidFill>
                <a:srgbClr val="000000"/>
              </a:solidFill>
              <a:latin typeface="Arial"/>
              <a:cs typeface="Arial"/>
              <a:sym typeface="Arial"/>
            </a:endParaRPr>
          </a:p>
        </p:txBody>
      </p:sp>
      <p:sp>
        <p:nvSpPr>
          <p:cNvPr id="10" name="Shape 185"/>
          <p:cNvSpPr/>
          <p:nvPr/>
        </p:nvSpPr>
        <p:spPr>
          <a:xfrm>
            <a:off x="3276868" y="4313312"/>
            <a:ext cx="5362164" cy="357996"/>
          </a:xfrm>
          <a:prstGeom prst="roundRect">
            <a:avLst>
              <a:gd name="adj" fmla="val 16667"/>
            </a:avLst>
          </a:prstGeom>
          <a:solidFill>
            <a:srgbClr val="D3BCDA"/>
          </a:solidFill>
          <a:ln w="9525" cap="flat" cmpd="sng">
            <a:solidFill>
              <a:srgbClr val="792B8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eaLnBrk="1" fontAlgn="auto" hangingPunct="1">
              <a:spcBef>
                <a:spcPts val="0"/>
              </a:spcBef>
              <a:spcAft>
                <a:spcPts val="0"/>
              </a:spcAft>
              <a:buClr>
                <a:srgbClr val="000000"/>
              </a:buClr>
              <a:buFont typeface="Arial"/>
              <a:buNone/>
            </a:pPr>
            <a:r>
              <a:rPr lang="en-US" sz="1524" b="1" kern="0">
                <a:solidFill>
                  <a:srgbClr val="000000"/>
                </a:solidFill>
                <a:latin typeface="Calibri"/>
                <a:ea typeface="Calibri"/>
                <a:cs typeface="Calibri"/>
                <a:sym typeface="Calibri"/>
              </a:rPr>
              <a:t>Don’t leave it to the last minute. Do it early!</a:t>
            </a:r>
            <a:endParaRPr sz="1400" kern="0">
              <a:solidFill>
                <a:srgbClr val="000000"/>
              </a:solidFill>
              <a:latin typeface="Arial"/>
              <a:cs typeface="Arial"/>
              <a:sym typeface="Arial"/>
            </a:endParaRPr>
          </a:p>
        </p:txBody>
      </p:sp>
      <p:sp>
        <p:nvSpPr>
          <p:cNvPr id="11" name="Shape 187"/>
          <p:cNvSpPr/>
          <p:nvPr/>
        </p:nvSpPr>
        <p:spPr>
          <a:xfrm>
            <a:off x="1074642" y="4243027"/>
            <a:ext cx="1819305" cy="498564"/>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a:solidFill>
                  <a:srgbClr val="FFFFFF"/>
                </a:solidFill>
                <a:latin typeface="Calibri"/>
                <a:ea typeface="Calibri"/>
                <a:cs typeface="Calibri"/>
                <a:sym typeface="Calibri"/>
              </a:rPr>
              <a:t>UPLOAD documents</a:t>
            </a:r>
            <a:endParaRPr sz="1400" kern="0">
              <a:solidFill>
                <a:srgbClr val="000000"/>
              </a:solidFill>
              <a:latin typeface="Arial"/>
              <a:cs typeface="Arial"/>
              <a:sym typeface="Arial"/>
            </a:endParaRPr>
          </a:p>
        </p:txBody>
      </p:sp>
      <p:sp>
        <p:nvSpPr>
          <p:cNvPr id="12" name="Shape 188"/>
          <p:cNvSpPr/>
          <p:nvPr/>
        </p:nvSpPr>
        <p:spPr>
          <a:xfrm>
            <a:off x="3276868" y="5135278"/>
            <a:ext cx="5362164" cy="357996"/>
          </a:xfrm>
          <a:prstGeom prst="roundRect">
            <a:avLst>
              <a:gd name="adj" fmla="val 16667"/>
            </a:avLst>
          </a:prstGeom>
          <a:solidFill>
            <a:srgbClr val="D3BCDA"/>
          </a:solidFill>
          <a:ln w="9525" cap="flat" cmpd="sng">
            <a:solidFill>
              <a:srgbClr val="792B8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eaLnBrk="1" fontAlgn="auto" hangingPunct="1">
              <a:spcBef>
                <a:spcPts val="0"/>
              </a:spcBef>
              <a:spcAft>
                <a:spcPts val="0"/>
              </a:spcAft>
              <a:buClr>
                <a:srgbClr val="000000"/>
              </a:buClr>
              <a:buFont typeface="Arial"/>
              <a:buNone/>
            </a:pPr>
            <a:r>
              <a:rPr lang="en-US" sz="1524" b="1" kern="0">
                <a:solidFill>
                  <a:srgbClr val="000000"/>
                </a:solidFill>
                <a:latin typeface="Calibri"/>
                <a:ea typeface="Calibri"/>
                <a:cs typeface="Calibri"/>
                <a:sym typeface="Calibri"/>
              </a:rPr>
              <a:t>On date provided</a:t>
            </a:r>
            <a:endParaRPr sz="1400" kern="0">
              <a:solidFill>
                <a:srgbClr val="000000"/>
              </a:solidFill>
              <a:latin typeface="Arial"/>
              <a:cs typeface="Arial"/>
              <a:sym typeface="Arial"/>
            </a:endParaRPr>
          </a:p>
        </p:txBody>
      </p:sp>
      <p:sp>
        <p:nvSpPr>
          <p:cNvPr id="13" name="Shape 190"/>
          <p:cNvSpPr/>
          <p:nvPr/>
        </p:nvSpPr>
        <p:spPr>
          <a:xfrm>
            <a:off x="1074642" y="5064992"/>
            <a:ext cx="1819305" cy="498564"/>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a:solidFill>
                  <a:srgbClr val="FFFFFF"/>
                </a:solidFill>
                <a:latin typeface="Calibri"/>
                <a:ea typeface="Calibri"/>
                <a:cs typeface="Calibri"/>
                <a:sym typeface="Calibri"/>
              </a:rPr>
              <a:t>NOTIFICATION received</a:t>
            </a:r>
            <a:endParaRPr sz="1400" kern="0">
              <a:solidFill>
                <a:srgbClr val="000000"/>
              </a:solidFill>
              <a:latin typeface="Arial"/>
              <a:cs typeface="Arial"/>
              <a:sym typeface="Arial"/>
            </a:endParaRPr>
          </a:p>
        </p:txBody>
      </p:sp>
      <p:sp>
        <p:nvSpPr>
          <p:cNvPr id="14" name="Shape 191"/>
          <p:cNvSpPr/>
          <p:nvPr/>
        </p:nvSpPr>
        <p:spPr>
          <a:xfrm>
            <a:off x="3276868" y="5821819"/>
            <a:ext cx="5362164" cy="608592"/>
          </a:xfrm>
          <a:prstGeom prst="roundRect">
            <a:avLst>
              <a:gd name="adj" fmla="val 16667"/>
            </a:avLst>
          </a:prstGeom>
          <a:solidFill>
            <a:srgbClr val="D3BCDA"/>
          </a:solidFill>
          <a:ln w="9525" cap="flat" cmpd="sng">
            <a:solidFill>
              <a:srgbClr val="792B8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eaLnBrk="1" fontAlgn="auto" hangingPunct="1">
              <a:spcBef>
                <a:spcPts val="0"/>
              </a:spcBef>
              <a:spcAft>
                <a:spcPts val="0"/>
              </a:spcAft>
              <a:buClr>
                <a:srgbClr val="000000"/>
              </a:buClr>
              <a:buFont typeface="Arial"/>
              <a:buNone/>
            </a:pPr>
            <a:r>
              <a:rPr lang="en-US" sz="1524" b="1" kern="0">
                <a:solidFill>
                  <a:srgbClr val="000000"/>
                </a:solidFill>
                <a:latin typeface="Calibri"/>
                <a:ea typeface="Calibri"/>
                <a:cs typeface="Calibri"/>
                <a:sym typeface="Calibri"/>
              </a:rPr>
              <a:t>Within 4 weeks of receiving your notification</a:t>
            </a:r>
            <a:endParaRPr sz="1400" kern="0">
              <a:solidFill>
                <a:srgbClr val="000000"/>
              </a:solidFill>
              <a:latin typeface="Arial"/>
              <a:cs typeface="Arial"/>
              <a:sym typeface="Arial"/>
            </a:endParaRPr>
          </a:p>
        </p:txBody>
      </p:sp>
      <p:sp>
        <p:nvSpPr>
          <p:cNvPr id="15" name="Shape 196"/>
          <p:cNvSpPr/>
          <p:nvPr/>
        </p:nvSpPr>
        <p:spPr>
          <a:xfrm>
            <a:off x="1074642" y="1750202"/>
            <a:ext cx="1819305" cy="415471"/>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a:solidFill>
                  <a:srgbClr val="FFFFFF"/>
                </a:solidFill>
                <a:latin typeface="Calibri"/>
                <a:ea typeface="Calibri"/>
                <a:cs typeface="Calibri"/>
                <a:sym typeface="Calibri"/>
              </a:rPr>
              <a:t>REGISTER</a:t>
            </a:r>
            <a:endParaRPr sz="1400" kern="0">
              <a:solidFill>
                <a:srgbClr val="000000"/>
              </a:solidFill>
              <a:latin typeface="Arial"/>
              <a:cs typeface="Arial"/>
              <a:sym typeface="Arial"/>
            </a:endParaRPr>
          </a:p>
        </p:txBody>
      </p:sp>
      <p:sp>
        <p:nvSpPr>
          <p:cNvPr id="16" name="Shape 197"/>
          <p:cNvSpPr/>
          <p:nvPr/>
        </p:nvSpPr>
        <p:spPr>
          <a:xfrm>
            <a:off x="3276868" y="1778940"/>
            <a:ext cx="5362164" cy="357996"/>
          </a:xfrm>
          <a:prstGeom prst="roundRect">
            <a:avLst>
              <a:gd name="adj" fmla="val 16667"/>
            </a:avLst>
          </a:prstGeom>
          <a:solidFill>
            <a:srgbClr val="D3BCDA"/>
          </a:solidFill>
          <a:ln w="9525" cap="flat" cmpd="sng">
            <a:solidFill>
              <a:srgbClr val="792B8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eaLnBrk="1" fontAlgn="auto" hangingPunct="1">
              <a:spcBef>
                <a:spcPts val="0"/>
              </a:spcBef>
              <a:spcAft>
                <a:spcPts val="0"/>
              </a:spcAft>
              <a:buClr>
                <a:srgbClr val="000000"/>
              </a:buClr>
              <a:buFont typeface="Arial"/>
              <a:buNone/>
            </a:pPr>
            <a:r>
              <a:rPr lang="en-US" sz="1524" b="1" kern="0">
                <a:solidFill>
                  <a:srgbClr val="000000"/>
                </a:solidFill>
                <a:latin typeface="Calibri"/>
                <a:ea typeface="Calibri"/>
                <a:cs typeface="Calibri"/>
                <a:sym typeface="Calibri"/>
              </a:rPr>
              <a:t>Via competition website</a:t>
            </a:r>
            <a:endParaRPr sz="1400" kern="0">
              <a:solidFill>
                <a:srgbClr val="000000"/>
              </a:solidFill>
              <a:latin typeface="Arial"/>
              <a:cs typeface="Arial"/>
              <a:sym typeface="Arial"/>
            </a:endParaRPr>
          </a:p>
        </p:txBody>
      </p:sp>
      <p:sp>
        <p:nvSpPr>
          <p:cNvPr id="17" name="Shape 195"/>
          <p:cNvSpPr/>
          <p:nvPr/>
        </p:nvSpPr>
        <p:spPr>
          <a:xfrm>
            <a:off x="500124" y="1750203"/>
            <a:ext cx="478761" cy="415469"/>
          </a:xfrm>
          <a:prstGeom prst="star8">
            <a:avLst>
              <a:gd name="adj" fmla="val 37500"/>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dirty="0">
                <a:solidFill>
                  <a:srgbClr val="FF0000"/>
                </a:solidFill>
                <a:latin typeface="Calibri"/>
                <a:ea typeface="Calibri"/>
                <a:cs typeface="Calibri"/>
                <a:sym typeface="Calibri"/>
              </a:rPr>
              <a:t>1</a:t>
            </a:r>
            <a:endParaRPr sz="1400" kern="0" dirty="0">
              <a:solidFill>
                <a:srgbClr val="000000"/>
              </a:solidFill>
              <a:latin typeface="Arial"/>
              <a:cs typeface="Arial"/>
              <a:sym typeface="Arial"/>
            </a:endParaRPr>
          </a:p>
        </p:txBody>
      </p:sp>
      <p:sp>
        <p:nvSpPr>
          <p:cNvPr id="18" name="Shape 183"/>
          <p:cNvSpPr/>
          <p:nvPr/>
        </p:nvSpPr>
        <p:spPr>
          <a:xfrm>
            <a:off x="500124" y="2585633"/>
            <a:ext cx="478761" cy="415469"/>
          </a:xfrm>
          <a:prstGeom prst="star8">
            <a:avLst>
              <a:gd name="adj" fmla="val 37500"/>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dirty="0">
                <a:solidFill>
                  <a:srgbClr val="FF0000"/>
                </a:solidFill>
                <a:latin typeface="Calibri"/>
                <a:ea typeface="Calibri"/>
                <a:cs typeface="Calibri"/>
                <a:sym typeface="Calibri"/>
              </a:rPr>
              <a:t>2</a:t>
            </a:r>
            <a:endParaRPr sz="1400" kern="0" dirty="0">
              <a:solidFill>
                <a:srgbClr val="000000"/>
              </a:solidFill>
              <a:latin typeface="Arial"/>
              <a:cs typeface="Arial"/>
              <a:sym typeface="Arial"/>
            </a:endParaRPr>
          </a:p>
        </p:txBody>
      </p:sp>
      <p:sp>
        <p:nvSpPr>
          <p:cNvPr id="19" name="Shape 180"/>
          <p:cNvSpPr/>
          <p:nvPr/>
        </p:nvSpPr>
        <p:spPr>
          <a:xfrm>
            <a:off x="500124" y="3462610"/>
            <a:ext cx="478761" cy="415469"/>
          </a:xfrm>
          <a:prstGeom prst="star8">
            <a:avLst>
              <a:gd name="adj" fmla="val 37500"/>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dirty="0">
                <a:solidFill>
                  <a:srgbClr val="FF0000"/>
                </a:solidFill>
                <a:latin typeface="Calibri"/>
                <a:ea typeface="Calibri"/>
                <a:cs typeface="Calibri"/>
                <a:sym typeface="Calibri"/>
              </a:rPr>
              <a:t>3</a:t>
            </a:r>
            <a:endParaRPr sz="1400" kern="0" dirty="0">
              <a:solidFill>
                <a:srgbClr val="000000"/>
              </a:solidFill>
              <a:latin typeface="Arial"/>
              <a:cs typeface="Arial"/>
              <a:sym typeface="Arial"/>
            </a:endParaRPr>
          </a:p>
        </p:txBody>
      </p:sp>
      <p:sp>
        <p:nvSpPr>
          <p:cNvPr id="20" name="Shape 186"/>
          <p:cNvSpPr/>
          <p:nvPr/>
        </p:nvSpPr>
        <p:spPr>
          <a:xfrm>
            <a:off x="500124" y="4284575"/>
            <a:ext cx="478761" cy="415469"/>
          </a:xfrm>
          <a:prstGeom prst="star8">
            <a:avLst>
              <a:gd name="adj" fmla="val 37500"/>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dirty="0">
                <a:solidFill>
                  <a:srgbClr val="FF0000"/>
                </a:solidFill>
                <a:latin typeface="Calibri"/>
                <a:ea typeface="Calibri"/>
                <a:cs typeface="Calibri"/>
                <a:sym typeface="Calibri"/>
              </a:rPr>
              <a:t>4</a:t>
            </a:r>
            <a:endParaRPr sz="1400" kern="0" dirty="0">
              <a:solidFill>
                <a:srgbClr val="000000"/>
              </a:solidFill>
              <a:latin typeface="Arial"/>
              <a:cs typeface="Arial"/>
              <a:sym typeface="Arial"/>
            </a:endParaRPr>
          </a:p>
        </p:txBody>
      </p:sp>
      <p:sp>
        <p:nvSpPr>
          <p:cNvPr id="21" name="Shape 189"/>
          <p:cNvSpPr/>
          <p:nvPr/>
        </p:nvSpPr>
        <p:spPr>
          <a:xfrm>
            <a:off x="500124" y="5106539"/>
            <a:ext cx="478761" cy="415469"/>
          </a:xfrm>
          <a:prstGeom prst="star8">
            <a:avLst>
              <a:gd name="adj" fmla="val 37500"/>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550" tIns="28750" rIns="57550" bIns="28750" anchor="ctr" anchorCtr="0">
            <a:noAutofit/>
          </a:bodyPr>
          <a:lstStyle/>
          <a:p>
            <a:pPr algn="ctr" eaLnBrk="1" fontAlgn="auto" hangingPunct="1">
              <a:spcBef>
                <a:spcPts val="0"/>
              </a:spcBef>
              <a:spcAft>
                <a:spcPts val="0"/>
              </a:spcAft>
              <a:buClr>
                <a:srgbClr val="000000"/>
              </a:buClr>
              <a:buFont typeface="Arial"/>
              <a:buNone/>
            </a:pPr>
            <a:r>
              <a:rPr lang="en-US" sz="1397" b="1" kern="0">
                <a:solidFill>
                  <a:srgbClr val="FF0000"/>
                </a:solidFill>
                <a:latin typeface="Calibri"/>
                <a:ea typeface="Calibri"/>
                <a:cs typeface="Calibri"/>
                <a:sym typeface="Calibri"/>
              </a:rPr>
              <a:t>5</a:t>
            </a:r>
            <a:endParaRPr sz="1400" kern="0">
              <a:solidFill>
                <a:srgbClr val="000000"/>
              </a:solidFill>
              <a:latin typeface="Arial"/>
              <a:cs typeface="Arial"/>
              <a:sym typeface="Arial"/>
            </a:endParaRPr>
          </a:p>
        </p:txBody>
      </p:sp>
      <p:grpSp>
        <p:nvGrpSpPr>
          <p:cNvPr id="22" name="Shape 192"/>
          <p:cNvGrpSpPr/>
          <p:nvPr/>
        </p:nvGrpSpPr>
        <p:grpSpPr>
          <a:xfrm>
            <a:off x="500125" y="5886957"/>
            <a:ext cx="2393823" cy="498564"/>
            <a:chOff x="500034" y="4786320"/>
            <a:chExt cx="1785950" cy="428628"/>
          </a:xfrm>
        </p:grpSpPr>
        <p:sp>
          <p:nvSpPr>
            <p:cNvPr id="23" name="Shape 193"/>
            <p:cNvSpPr/>
            <p:nvPr/>
          </p:nvSpPr>
          <p:spPr>
            <a:xfrm>
              <a:off x="500034" y="4822040"/>
              <a:ext cx="357187" cy="357188"/>
            </a:xfrm>
            <a:prstGeom prst="star8">
              <a:avLst>
                <a:gd name="adj" fmla="val 37500"/>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r>
                <a:rPr lang="en-US" sz="1397" b="1" kern="0">
                  <a:solidFill>
                    <a:srgbClr val="FF0000"/>
                  </a:solidFill>
                  <a:latin typeface="Calibri"/>
                  <a:ea typeface="Calibri"/>
                  <a:cs typeface="Calibri"/>
                  <a:sym typeface="Calibri"/>
                </a:rPr>
                <a:t>6</a:t>
              </a:r>
              <a:endParaRPr sz="1400" kern="0">
                <a:solidFill>
                  <a:srgbClr val="000000"/>
                </a:solidFill>
                <a:latin typeface="Arial"/>
                <a:cs typeface="Arial"/>
                <a:sym typeface="Arial"/>
              </a:endParaRPr>
            </a:p>
          </p:txBody>
        </p:sp>
        <p:sp>
          <p:nvSpPr>
            <p:cNvPr id="24" name="Shape 194"/>
            <p:cNvSpPr/>
            <p:nvPr/>
          </p:nvSpPr>
          <p:spPr>
            <a:xfrm>
              <a:off x="928662" y="4786320"/>
              <a:ext cx="1357322" cy="428628"/>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r>
                <a:rPr lang="en-US" sz="1397" b="1" kern="0">
                  <a:solidFill>
                    <a:srgbClr val="FFFFFF"/>
                  </a:solidFill>
                  <a:latin typeface="Calibri"/>
                  <a:ea typeface="Calibri"/>
                  <a:cs typeface="Calibri"/>
                  <a:sym typeface="Calibri"/>
                </a:rPr>
                <a:t>FEEDBACK received</a:t>
              </a: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1604815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
            </a:r>
            <a:br>
              <a:rPr lang="en-GB" b="1" dirty="0"/>
            </a:br>
            <a:endParaRPr lang="en-GB" dirty="0"/>
          </a:p>
        </p:txBody>
      </p:sp>
      <p:sp>
        <p:nvSpPr>
          <p:cNvPr id="3" name="Content Placeholder 2"/>
          <p:cNvSpPr>
            <a:spLocks noGrp="1"/>
          </p:cNvSpPr>
          <p:nvPr>
            <p:ph idx="1"/>
          </p:nvPr>
        </p:nvSpPr>
        <p:spPr/>
        <p:txBody>
          <a:bodyPr/>
          <a:lstStyle/>
          <a:p>
            <a:pPr marL="0" lvl="0" indent="0">
              <a:buClr>
                <a:srgbClr val="792B8B"/>
              </a:buClr>
              <a:buSzPts val="1968"/>
              <a:buNone/>
            </a:pPr>
            <a:r>
              <a:rPr lang="en-GB" sz="3200" dirty="0">
                <a:solidFill>
                  <a:schemeClr val="bg2"/>
                </a:solidFill>
                <a:latin typeface="Calibri" panose="020F0502020204030204" pitchFamily="34" charset="0"/>
                <a:ea typeface="Calibri"/>
                <a:cs typeface="Calibri"/>
                <a:sym typeface="Calibri"/>
              </a:rPr>
              <a:t>F</a:t>
            </a:r>
            <a:r>
              <a:rPr lang="en-GB" sz="3200" dirty="0" smtClean="0">
                <a:solidFill>
                  <a:schemeClr val="bg2"/>
                </a:solidFill>
                <a:latin typeface="Calibri" panose="020F0502020204030204" pitchFamily="34" charset="0"/>
                <a:ea typeface="Calibri"/>
                <a:cs typeface="Calibri"/>
                <a:sym typeface="Calibri"/>
              </a:rPr>
              <a:t>irst </a:t>
            </a:r>
            <a:r>
              <a:rPr lang="en-GB" sz="3200" b="1" dirty="0">
                <a:solidFill>
                  <a:schemeClr val="bg2"/>
                </a:solidFill>
                <a:latin typeface="Calibri" panose="020F0502020204030204" pitchFamily="34" charset="0"/>
                <a:ea typeface="Calibri"/>
                <a:cs typeface="Calibri"/>
                <a:sym typeface="Calibri"/>
              </a:rPr>
              <a:t>REGISTER </a:t>
            </a:r>
            <a:r>
              <a:rPr lang="en-GB" sz="3200" dirty="0">
                <a:solidFill>
                  <a:schemeClr val="bg2"/>
                </a:solidFill>
                <a:latin typeface="Calibri" panose="020F0502020204030204" pitchFamily="34" charset="0"/>
                <a:ea typeface="Calibri"/>
                <a:cs typeface="Calibri"/>
                <a:sym typeface="Calibri"/>
              </a:rPr>
              <a:t>for the </a:t>
            </a:r>
            <a:r>
              <a:rPr lang="en-GB" sz="3200" dirty="0" smtClean="0">
                <a:solidFill>
                  <a:schemeClr val="bg2"/>
                </a:solidFill>
                <a:latin typeface="Calibri" panose="020F0502020204030204" pitchFamily="34" charset="0"/>
                <a:ea typeface="Calibri"/>
                <a:cs typeface="Calibri"/>
                <a:sym typeface="Calibri"/>
              </a:rPr>
              <a:t>competition</a:t>
            </a:r>
            <a:r>
              <a:rPr lang="en-GB" sz="3200" dirty="0">
                <a:solidFill>
                  <a:schemeClr val="bg2"/>
                </a:solidFill>
                <a:latin typeface="Calibri" panose="020F0502020204030204" pitchFamily="34" charset="0"/>
                <a:ea typeface="Calibri"/>
                <a:cs typeface="Calibri"/>
                <a:sym typeface="Calibri"/>
              </a:rPr>
              <a:t> </a:t>
            </a:r>
            <a:r>
              <a:rPr lang="en-GB" sz="3200" b="1" i="1" dirty="0" smtClean="0">
                <a:solidFill>
                  <a:schemeClr val="bg2"/>
                </a:solidFill>
                <a:latin typeface="Calibri" panose="020F0502020204030204" pitchFamily="34" charset="0"/>
                <a:ea typeface="Calibri"/>
                <a:cs typeface="Calibri"/>
                <a:sym typeface="Calibri"/>
              </a:rPr>
              <a:t>(Registration </a:t>
            </a:r>
            <a:r>
              <a:rPr lang="en-GB" sz="3200" b="1" i="1" dirty="0">
                <a:solidFill>
                  <a:schemeClr val="bg2"/>
                </a:solidFill>
                <a:latin typeface="Calibri" panose="020F0502020204030204" pitchFamily="34" charset="0"/>
                <a:ea typeface="Calibri"/>
                <a:cs typeface="Calibri"/>
                <a:sym typeface="Calibri"/>
              </a:rPr>
              <a:t>ends 1 week prior to the competition close)</a:t>
            </a:r>
            <a:endParaRPr lang="en-GB" sz="3200" dirty="0">
              <a:solidFill>
                <a:schemeClr val="bg2"/>
              </a:solidFill>
              <a:latin typeface="Calibri" panose="020F0502020204030204" pitchFamily="34" charset="0"/>
            </a:endParaRPr>
          </a:p>
          <a:p>
            <a:pPr marL="342900" lvl="0" indent="-217932">
              <a:spcBef>
                <a:spcPts val="394"/>
              </a:spcBef>
              <a:buClr>
                <a:srgbClr val="792B8B"/>
              </a:buClr>
              <a:buSzPts val="1968"/>
              <a:buNone/>
            </a:pPr>
            <a:endParaRPr lang="en-GB" sz="3200" b="1" i="1" dirty="0">
              <a:solidFill>
                <a:schemeClr val="bg2"/>
              </a:solidFill>
              <a:latin typeface="Calibri" panose="020F0502020204030204" pitchFamily="34" charset="0"/>
              <a:ea typeface="Calibri"/>
              <a:cs typeface="Calibri"/>
              <a:sym typeface="Calibri"/>
            </a:endParaRPr>
          </a:p>
          <a:p>
            <a:pPr marL="0" lvl="0" indent="0">
              <a:spcBef>
                <a:spcPts val="394"/>
              </a:spcBef>
              <a:buClr>
                <a:srgbClr val="792B8B"/>
              </a:buClr>
              <a:buSzPts val="1968"/>
              <a:buNone/>
            </a:pPr>
            <a:r>
              <a:rPr lang="en-GB" sz="3200" dirty="0">
                <a:solidFill>
                  <a:schemeClr val="bg2"/>
                </a:solidFill>
                <a:latin typeface="Calibri" panose="020F0502020204030204" pitchFamily="34" charset="0"/>
                <a:ea typeface="Calibri"/>
                <a:cs typeface="Calibri"/>
                <a:sym typeface="Calibri"/>
              </a:rPr>
              <a:t>You will receive an email with your </a:t>
            </a:r>
            <a:r>
              <a:rPr lang="en-GB" sz="3200" b="1" dirty="0">
                <a:solidFill>
                  <a:schemeClr val="bg2"/>
                </a:solidFill>
                <a:latin typeface="Calibri" panose="020F0502020204030204" pitchFamily="34" charset="0"/>
                <a:ea typeface="Calibri"/>
                <a:cs typeface="Calibri"/>
                <a:sym typeface="Calibri"/>
              </a:rPr>
              <a:t>username</a:t>
            </a:r>
            <a:r>
              <a:rPr lang="en-GB" sz="3200" dirty="0">
                <a:solidFill>
                  <a:schemeClr val="bg2"/>
                </a:solidFill>
                <a:latin typeface="Calibri" panose="020F0502020204030204" pitchFamily="34" charset="0"/>
                <a:ea typeface="Calibri"/>
                <a:cs typeface="Calibri"/>
                <a:sym typeface="Calibri"/>
              </a:rPr>
              <a:t> </a:t>
            </a:r>
            <a:r>
              <a:rPr lang="en-GB" sz="3200" dirty="0" smtClean="0">
                <a:solidFill>
                  <a:schemeClr val="bg2"/>
                </a:solidFill>
                <a:latin typeface="Calibri" panose="020F0502020204030204" pitchFamily="34" charset="0"/>
                <a:ea typeface="Calibri"/>
                <a:cs typeface="Calibri"/>
                <a:sym typeface="Calibri"/>
              </a:rPr>
              <a:t>&amp; </a:t>
            </a:r>
            <a:r>
              <a:rPr lang="en-GB" sz="3200" b="1" dirty="0" smtClean="0">
                <a:solidFill>
                  <a:schemeClr val="bg2"/>
                </a:solidFill>
                <a:latin typeface="Calibri" panose="020F0502020204030204" pitchFamily="34" charset="0"/>
                <a:ea typeface="Calibri"/>
                <a:cs typeface="Calibri"/>
                <a:sym typeface="Calibri"/>
              </a:rPr>
              <a:t>password</a:t>
            </a:r>
            <a:r>
              <a:rPr lang="en-GB" sz="3200" dirty="0">
                <a:solidFill>
                  <a:schemeClr val="bg2"/>
                </a:solidFill>
                <a:latin typeface="Calibri" panose="020F0502020204030204" pitchFamily="34" charset="0"/>
                <a:ea typeface="Calibri"/>
                <a:cs typeface="Calibri"/>
                <a:sym typeface="Calibri"/>
              </a:rPr>
              <a:t>,</a:t>
            </a:r>
            <a:r>
              <a:rPr lang="en-GB" sz="3200" dirty="0" smtClean="0">
                <a:solidFill>
                  <a:schemeClr val="bg2"/>
                </a:solidFill>
                <a:latin typeface="Calibri" panose="020F0502020204030204" pitchFamily="34" charset="0"/>
                <a:ea typeface="Calibri"/>
                <a:cs typeface="Calibri"/>
                <a:sym typeface="Calibri"/>
              </a:rPr>
              <a:t> a </a:t>
            </a:r>
            <a:r>
              <a:rPr lang="en-GB" sz="3200" dirty="0">
                <a:solidFill>
                  <a:schemeClr val="bg2"/>
                </a:solidFill>
                <a:latin typeface="Calibri" panose="020F0502020204030204" pitchFamily="34" charset="0"/>
                <a:ea typeface="Calibri"/>
                <a:cs typeface="Calibri"/>
                <a:sym typeface="Calibri"/>
              </a:rPr>
              <a:t>link to the secure upload </a:t>
            </a:r>
            <a:r>
              <a:rPr lang="en-GB" sz="3200" dirty="0" smtClean="0">
                <a:solidFill>
                  <a:schemeClr val="bg2"/>
                </a:solidFill>
                <a:latin typeface="Calibri" panose="020F0502020204030204" pitchFamily="34" charset="0"/>
                <a:ea typeface="Calibri"/>
                <a:cs typeface="Calibri"/>
                <a:sym typeface="Calibri"/>
              </a:rPr>
              <a:t>area, your </a:t>
            </a:r>
            <a:r>
              <a:rPr lang="en-GB" sz="3200" dirty="0">
                <a:solidFill>
                  <a:schemeClr val="bg2"/>
                </a:solidFill>
                <a:latin typeface="Calibri" panose="020F0502020204030204" pitchFamily="34" charset="0"/>
                <a:ea typeface="Calibri"/>
                <a:cs typeface="Calibri"/>
                <a:sym typeface="Calibri"/>
              </a:rPr>
              <a:t>application form </a:t>
            </a:r>
            <a:r>
              <a:rPr lang="en-GB" sz="3200" dirty="0" smtClean="0">
                <a:solidFill>
                  <a:schemeClr val="bg2"/>
                </a:solidFill>
                <a:latin typeface="Calibri" panose="020F0502020204030204" pitchFamily="34" charset="0"/>
                <a:ea typeface="Calibri"/>
                <a:cs typeface="Calibri"/>
                <a:sym typeface="Calibri"/>
              </a:rPr>
              <a:t>&amp; </a:t>
            </a:r>
            <a:r>
              <a:rPr lang="en-GB" sz="3200" i="1" dirty="0">
                <a:solidFill>
                  <a:schemeClr val="bg2"/>
                </a:solidFill>
                <a:latin typeface="Calibri" panose="020F0502020204030204" pitchFamily="34" charset="0"/>
                <a:ea typeface="Calibri"/>
                <a:cs typeface="Calibri"/>
                <a:sym typeface="Calibri"/>
              </a:rPr>
              <a:t>unique</a:t>
            </a:r>
            <a:r>
              <a:rPr lang="en-GB" sz="3200" dirty="0">
                <a:solidFill>
                  <a:schemeClr val="bg2"/>
                </a:solidFill>
                <a:latin typeface="Calibri" panose="020F0502020204030204" pitchFamily="34" charset="0"/>
                <a:ea typeface="Calibri"/>
                <a:cs typeface="Calibri"/>
                <a:sym typeface="Calibri"/>
              </a:rPr>
              <a:t> application </a:t>
            </a:r>
            <a:r>
              <a:rPr lang="en-GB" sz="3200" dirty="0" smtClean="0">
                <a:solidFill>
                  <a:schemeClr val="bg2"/>
                </a:solidFill>
                <a:latin typeface="Calibri" panose="020F0502020204030204" pitchFamily="34" charset="0"/>
                <a:ea typeface="Calibri"/>
                <a:cs typeface="Calibri"/>
                <a:sym typeface="Calibri"/>
              </a:rPr>
              <a:t>number</a:t>
            </a:r>
            <a:endParaRPr lang="en-GB" sz="3200" dirty="0">
              <a:solidFill>
                <a:schemeClr val="bg2"/>
              </a:solidFill>
              <a:latin typeface="Calibri" panose="020F0502020204030204" pitchFamily="34" charset="0"/>
            </a:endParaRPr>
          </a:p>
          <a:p>
            <a:pPr marL="342900" lvl="0" indent="-217932">
              <a:spcBef>
                <a:spcPts val="394"/>
              </a:spcBef>
              <a:buClr>
                <a:srgbClr val="792B8B"/>
              </a:buClr>
              <a:buSzPts val="1968"/>
              <a:buNone/>
            </a:pPr>
            <a:endParaRPr lang="en-GB" sz="3200" dirty="0">
              <a:solidFill>
                <a:schemeClr val="bg2"/>
              </a:solidFill>
              <a:latin typeface="Calibri" panose="020F0502020204030204" pitchFamily="34" charset="0"/>
              <a:ea typeface="Calibri"/>
              <a:cs typeface="Calibri"/>
              <a:sym typeface="Calibri"/>
            </a:endParaRPr>
          </a:p>
          <a:p>
            <a:pPr marL="344434" lvl="0" indent="-344434">
              <a:spcBef>
                <a:spcPts val="648"/>
              </a:spcBef>
              <a:buClr>
                <a:srgbClr val="792B8B"/>
              </a:buClr>
              <a:buNone/>
            </a:pPr>
            <a:r>
              <a:rPr lang="en-GB" sz="3200" dirty="0" smtClean="0">
                <a:solidFill>
                  <a:schemeClr val="bg2"/>
                </a:solidFill>
                <a:latin typeface="Calibri" panose="020F0502020204030204" pitchFamily="34" charset="0"/>
                <a:ea typeface="Calibri"/>
                <a:cs typeface="Calibri"/>
                <a:sym typeface="Calibri"/>
              </a:rPr>
              <a:t>For </a:t>
            </a:r>
            <a:r>
              <a:rPr lang="en-GB" sz="3200" dirty="0">
                <a:solidFill>
                  <a:schemeClr val="bg2"/>
                </a:solidFill>
                <a:latin typeface="Calibri" panose="020F0502020204030204" pitchFamily="34" charset="0"/>
                <a:ea typeface="Calibri"/>
                <a:cs typeface="Calibri"/>
                <a:sym typeface="Calibri"/>
              </a:rPr>
              <a:t>multiple projects </a:t>
            </a:r>
            <a:r>
              <a:rPr lang="en-GB" sz="3200" dirty="0" smtClean="0">
                <a:solidFill>
                  <a:schemeClr val="bg2"/>
                </a:solidFill>
                <a:latin typeface="Calibri" panose="020F0502020204030204" pitchFamily="34" charset="0"/>
                <a:ea typeface="Calibri"/>
                <a:cs typeface="Calibri"/>
                <a:sym typeface="Calibri"/>
              </a:rPr>
              <a:t>(differentiated proposals) contact the </a:t>
            </a:r>
            <a:r>
              <a:rPr lang="en-GB" sz="3200" dirty="0">
                <a:solidFill>
                  <a:schemeClr val="bg2"/>
                </a:solidFill>
                <a:latin typeface="Calibri" panose="020F0502020204030204" pitchFamily="34" charset="0"/>
                <a:ea typeface="Calibri"/>
                <a:cs typeface="Calibri"/>
                <a:sym typeface="Calibri"/>
              </a:rPr>
              <a:t>support </a:t>
            </a:r>
            <a:r>
              <a:rPr lang="en-GB" sz="3200" dirty="0" smtClean="0">
                <a:solidFill>
                  <a:schemeClr val="bg2"/>
                </a:solidFill>
                <a:latin typeface="Calibri" panose="020F0502020204030204" pitchFamily="34" charset="0"/>
                <a:ea typeface="Calibri"/>
                <a:cs typeface="Calibri"/>
                <a:sym typeface="Calibri"/>
              </a:rPr>
              <a:t>team (support@innovateuk.gov.uk)</a:t>
            </a:r>
            <a:endParaRPr lang="en-GB" sz="3200" dirty="0" smtClean="0">
              <a:solidFill>
                <a:schemeClr val="bg2"/>
              </a:solidFill>
              <a:latin typeface="Calibri" panose="020F0502020204030204" pitchFamily="34" charset="0"/>
            </a:endParaRPr>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19</a:t>
            </a:fld>
            <a:endParaRPr lang="en-GB" altLang="en-US">
              <a:solidFill>
                <a:srgbClr val="595959"/>
              </a:solidFill>
            </a:endParaRPr>
          </a:p>
        </p:txBody>
      </p:sp>
      <p:pic>
        <p:nvPicPr>
          <p:cNvPr id="6" name="Shape 205"/>
          <p:cNvPicPr preferRelativeResize="0"/>
          <p:nvPr/>
        </p:nvPicPr>
        <p:blipFill rotWithShape="1">
          <a:blip r:embed="rId2">
            <a:alphaModFix/>
          </a:blip>
          <a:srcRect/>
          <a:stretch/>
        </p:blipFill>
        <p:spPr>
          <a:xfrm>
            <a:off x="311700" y="630751"/>
            <a:ext cx="2935288" cy="744427"/>
          </a:xfrm>
          <a:prstGeom prst="rect">
            <a:avLst/>
          </a:prstGeom>
          <a:noFill/>
          <a:ln>
            <a:noFill/>
          </a:ln>
        </p:spPr>
      </p:pic>
    </p:spTree>
    <p:extLst>
      <p:ext uri="{BB962C8B-B14F-4D97-AF65-F5344CB8AC3E}">
        <p14:creationId xmlns:p14="http://schemas.microsoft.com/office/powerpoint/2010/main" val="120728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91440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dirty="0">
              <a:solidFill>
                <a:srgbClr val="000000"/>
              </a:solidFill>
            </a:endParaRPr>
          </a:p>
        </p:txBody>
      </p:sp>
      <p:sp>
        <p:nvSpPr>
          <p:cNvPr id="6" name="TextBox 5"/>
          <p:cNvSpPr txBox="1"/>
          <p:nvPr/>
        </p:nvSpPr>
        <p:spPr>
          <a:xfrm>
            <a:off x="5843588" y="5786438"/>
            <a:ext cx="2314575" cy="461665"/>
          </a:xfrm>
          <a:prstGeom prst="rect">
            <a:avLst/>
          </a:prstGeom>
          <a:noFill/>
        </p:spPr>
        <p:txBody>
          <a:bodyPr wrap="square" rtlCol="0">
            <a:spAutoFit/>
          </a:bodyPr>
          <a:lstStyle/>
          <a:p>
            <a:r>
              <a:rPr lang="en-GB" sz="2400" dirty="0" smtClean="0">
                <a:solidFill>
                  <a:srgbClr val="FFFFFF"/>
                </a:solidFill>
                <a:latin typeface="Arial" panose="020B0604020202020204" pitchFamily="34" charset="0"/>
              </a:rPr>
              <a:t>@</a:t>
            </a:r>
            <a:r>
              <a:rPr lang="en-GB" sz="2400" dirty="0" err="1" smtClean="0">
                <a:solidFill>
                  <a:srgbClr val="FFFFFF"/>
                </a:solidFill>
                <a:latin typeface="Arial" panose="020B0604020202020204" pitchFamily="34" charset="0"/>
              </a:rPr>
              <a:t>defradigital</a:t>
            </a:r>
            <a:endParaRPr lang="en-GB" sz="2400" dirty="0">
              <a:solidFill>
                <a:srgbClr val="FFFFFF"/>
              </a:solidFill>
              <a:latin typeface="Arial" panose="020B0604020202020204" pitchFamily="34" charset="0"/>
            </a:endParaRPr>
          </a:p>
        </p:txBody>
      </p:sp>
      <p:sp>
        <p:nvSpPr>
          <p:cNvPr id="7" name="Title 3"/>
          <p:cNvSpPr txBox="1">
            <a:spLocks/>
          </p:cNvSpPr>
          <p:nvPr/>
        </p:nvSpPr>
        <p:spPr>
          <a:xfrm>
            <a:off x="431800" y="20799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
        <p:nvSpPr>
          <p:cNvPr id="8" name="Title 3"/>
          <p:cNvSpPr txBox="1">
            <a:spLocks/>
          </p:cNvSpPr>
          <p:nvPr/>
        </p:nvSpPr>
        <p:spPr>
          <a:xfrm>
            <a:off x="584200" y="22323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b="1" kern="0" smtClean="0">
                <a:solidFill>
                  <a:srgbClr val="FFFFFF"/>
                </a:solidFill>
                <a:latin typeface="Calibri" panose="020F0502020204030204" pitchFamily="34" charset="0"/>
              </a:rPr>
              <a:t>Harriet </a:t>
            </a:r>
            <a:r>
              <a:rPr lang="en-GB" altLang="en-US" sz="5400" b="1" kern="0" dirty="0" smtClean="0">
                <a:solidFill>
                  <a:srgbClr val="FFFFFF"/>
                </a:solidFill>
                <a:latin typeface="Calibri" panose="020F0502020204030204" pitchFamily="34" charset="0"/>
              </a:rPr>
              <a:t>Green</a:t>
            </a:r>
          </a:p>
          <a:p>
            <a:pPr eaLnBrk="1" fontAlgn="auto" hangingPunct="1"/>
            <a:endParaRPr lang="en-GB" altLang="en-US" sz="5400" kern="0" dirty="0">
              <a:solidFill>
                <a:srgbClr val="FFFFFF"/>
              </a:solidFill>
              <a:latin typeface="Calibri" panose="020F0502020204030204" pitchFamily="34" charset="0"/>
            </a:endParaRPr>
          </a:p>
          <a:p>
            <a:pPr eaLnBrk="1" fontAlgn="auto" hangingPunct="1"/>
            <a:r>
              <a:rPr lang="en-GB" altLang="en-US" sz="3600" kern="0" dirty="0" smtClean="0">
                <a:solidFill>
                  <a:srgbClr val="FFFFFF"/>
                </a:solidFill>
                <a:latin typeface="Calibri" panose="020F0502020204030204" pitchFamily="34" charset="0"/>
              </a:rPr>
              <a:t>Chief Technology Officer </a:t>
            </a:r>
          </a:p>
          <a:p>
            <a:pPr eaLnBrk="1" fontAlgn="auto" hangingPunct="1"/>
            <a:r>
              <a:rPr lang="en-GB" altLang="en-US" sz="3600" kern="0" dirty="0" smtClean="0">
                <a:solidFill>
                  <a:srgbClr val="FFFFFF"/>
                </a:solidFill>
                <a:latin typeface="Calibri" panose="020F0502020204030204" pitchFamily="34" charset="0"/>
              </a:rPr>
              <a:t>Defra</a:t>
            </a: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Tree>
    <p:extLst>
      <p:ext uri="{BB962C8B-B14F-4D97-AF65-F5344CB8AC3E}">
        <p14:creationId xmlns:p14="http://schemas.microsoft.com/office/powerpoint/2010/main" val="402832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
            </a:r>
            <a:br>
              <a:rPr lang="en-GB" b="1" dirty="0"/>
            </a:br>
            <a:endParaRPr lang="en-GB" dirty="0"/>
          </a:p>
        </p:txBody>
      </p:sp>
      <p:sp>
        <p:nvSpPr>
          <p:cNvPr id="3" name="Content Placeholder 2"/>
          <p:cNvSpPr>
            <a:spLocks noGrp="1"/>
          </p:cNvSpPr>
          <p:nvPr>
            <p:ph idx="1"/>
          </p:nvPr>
        </p:nvSpPr>
        <p:spPr/>
        <p:txBody>
          <a:bodyPr/>
          <a:lstStyle/>
          <a:p>
            <a:pPr marL="114300" indent="0">
              <a:buNone/>
            </a:pPr>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20</a:t>
            </a:fld>
            <a:endParaRPr lang="en-GB" altLang="en-US">
              <a:solidFill>
                <a:srgbClr val="595959"/>
              </a:solidFill>
            </a:endParaRPr>
          </a:p>
        </p:txBody>
      </p:sp>
      <p:pic>
        <p:nvPicPr>
          <p:cNvPr id="6" name="Shape 213"/>
          <p:cNvPicPr preferRelativeResize="0"/>
          <p:nvPr/>
        </p:nvPicPr>
        <p:blipFill rotWithShape="1">
          <a:blip r:embed="rId2">
            <a:alphaModFix/>
          </a:blip>
          <a:srcRect/>
          <a:stretch/>
        </p:blipFill>
        <p:spPr>
          <a:xfrm>
            <a:off x="311700" y="593367"/>
            <a:ext cx="3051175" cy="957123"/>
          </a:xfrm>
          <a:prstGeom prst="rect">
            <a:avLst/>
          </a:prstGeom>
          <a:noFill/>
          <a:ln>
            <a:noFill/>
          </a:ln>
        </p:spPr>
      </p:pic>
      <p:sp>
        <p:nvSpPr>
          <p:cNvPr id="4" name="Rectangle 3"/>
          <p:cNvSpPr/>
          <p:nvPr/>
        </p:nvSpPr>
        <p:spPr>
          <a:xfrm>
            <a:off x="812800" y="974514"/>
            <a:ext cx="7659658" cy="5198859"/>
          </a:xfrm>
          <a:prstGeom prst="rect">
            <a:avLst/>
          </a:prstGeom>
        </p:spPr>
        <p:txBody>
          <a:bodyPr wrap="square">
            <a:spAutoFit/>
          </a:bodyPr>
          <a:lstStyle/>
          <a:p>
            <a:pPr marL="342900" lvl="0" indent="-342900" eaLnBrk="1" fontAlgn="auto" hangingPunct="1">
              <a:spcBef>
                <a:spcPts val="0"/>
              </a:spcBef>
              <a:spcAft>
                <a:spcPts val="0"/>
              </a:spcAft>
              <a:buClr>
                <a:srgbClr val="792B8B"/>
              </a:buClr>
              <a:buSzPts val="2000"/>
              <a:buFont typeface="Arial"/>
              <a:buChar char="•"/>
            </a:pPr>
            <a:endParaRPr lang="en-GB" sz="2000" kern="0" dirty="0" smtClean="0">
              <a:solidFill>
                <a:srgbClr val="792B8B"/>
              </a:solidFill>
              <a:latin typeface="Calibri"/>
              <a:ea typeface="Calibri"/>
              <a:cs typeface="Calibri"/>
              <a:sym typeface="Calibri"/>
            </a:endParaRPr>
          </a:p>
          <a:p>
            <a:pPr marL="342900" lvl="0" indent="-342900" eaLnBrk="1" fontAlgn="auto" hangingPunct="1">
              <a:spcBef>
                <a:spcPts val="0"/>
              </a:spcBef>
              <a:spcAft>
                <a:spcPts val="0"/>
              </a:spcAft>
              <a:buClr>
                <a:srgbClr val="792B8B"/>
              </a:buClr>
              <a:buSzPts val="2000"/>
              <a:buFont typeface="Arial"/>
              <a:buChar char="•"/>
            </a:pPr>
            <a:endParaRPr lang="en-GB" sz="2000" kern="0" dirty="0">
              <a:solidFill>
                <a:srgbClr val="792B8B"/>
              </a:solidFill>
              <a:latin typeface="Calibri"/>
              <a:ea typeface="Calibri"/>
              <a:cs typeface="Calibri"/>
              <a:sym typeface="Calibri"/>
            </a:endParaRPr>
          </a:p>
          <a:p>
            <a:pPr marL="342900" lvl="0" indent="-342900" eaLnBrk="1" fontAlgn="auto" hangingPunct="1">
              <a:spcBef>
                <a:spcPts val="0"/>
              </a:spcBef>
              <a:spcAft>
                <a:spcPts val="0"/>
              </a:spcAft>
              <a:buClr>
                <a:srgbClr val="792B8B"/>
              </a:buClr>
              <a:buSzPts val="2000"/>
              <a:buFont typeface="Arial"/>
              <a:buChar char="•"/>
            </a:pPr>
            <a:endParaRPr lang="en-GB" sz="2000" kern="0" dirty="0" smtClean="0">
              <a:solidFill>
                <a:srgbClr val="792B8B"/>
              </a:solidFill>
              <a:latin typeface="Calibri"/>
              <a:ea typeface="Calibri"/>
              <a:cs typeface="Calibri"/>
              <a:sym typeface="Calibri"/>
            </a:endParaRPr>
          </a:p>
          <a:p>
            <a:pPr lvl="0" eaLnBrk="1" fontAlgn="auto" hangingPunct="1">
              <a:spcBef>
                <a:spcPts val="0"/>
              </a:spcBef>
              <a:spcAft>
                <a:spcPts val="0"/>
              </a:spcAft>
              <a:buSzPts val="2000"/>
            </a:pPr>
            <a:r>
              <a:rPr lang="en-GB" sz="3200" kern="0" dirty="0" smtClean="0">
                <a:solidFill>
                  <a:schemeClr val="bg2"/>
                </a:solidFill>
                <a:latin typeface="Calibri"/>
                <a:ea typeface="Calibri"/>
                <a:cs typeface="Calibri"/>
                <a:sym typeface="Calibri"/>
              </a:rPr>
              <a:t>Notification </a:t>
            </a:r>
            <a:r>
              <a:rPr lang="en-GB" sz="3200" kern="0" dirty="0">
                <a:solidFill>
                  <a:schemeClr val="bg2"/>
                </a:solidFill>
                <a:latin typeface="Calibri"/>
                <a:ea typeface="Calibri"/>
                <a:cs typeface="Calibri"/>
                <a:sym typeface="Calibri"/>
              </a:rPr>
              <a:t>of award will be received </a:t>
            </a:r>
            <a:r>
              <a:rPr lang="en-GB" sz="3200" kern="0" dirty="0" smtClean="0">
                <a:solidFill>
                  <a:schemeClr val="bg2"/>
                </a:solidFill>
                <a:latin typeface="Calibri"/>
                <a:ea typeface="Calibri"/>
                <a:cs typeface="Calibri"/>
                <a:sym typeface="Calibri"/>
              </a:rPr>
              <a:t>on</a:t>
            </a:r>
          </a:p>
          <a:p>
            <a:pPr lvl="0" eaLnBrk="1" fontAlgn="auto" hangingPunct="1">
              <a:spcBef>
                <a:spcPts val="0"/>
              </a:spcBef>
              <a:spcAft>
                <a:spcPts val="0"/>
              </a:spcAft>
              <a:buSzPts val="2000"/>
            </a:pPr>
            <a:r>
              <a:rPr lang="en-GB" sz="3200" kern="0" dirty="0" smtClean="0">
                <a:solidFill>
                  <a:schemeClr val="bg2"/>
                </a:solidFill>
                <a:latin typeface="Calibri"/>
                <a:ea typeface="Calibri"/>
                <a:cs typeface="Calibri"/>
                <a:sym typeface="Calibri"/>
              </a:rPr>
              <a:t>30 September 2018</a:t>
            </a:r>
            <a:endParaRPr lang="en-GB" sz="3200" kern="0" dirty="0">
              <a:solidFill>
                <a:schemeClr val="bg2"/>
              </a:solidFill>
              <a:latin typeface="Calibri"/>
              <a:sym typeface="Calibri"/>
            </a:endParaRPr>
          </a:p>
          <a:p>
            <a:pPr marL="342900" lvl="0" indent="-342900" eaLnBrk="1" fontAlgn="auto" hangingPunct="1">
              <a:spcBef>
                <a:spcPts val="400"/>
              </a:spcBef>
              <a:spcAft>
                <a:spcPts val="0"/>
              </a:spcAft>
              <a:buSzPts val="2000"/>
            </a:pPr>
            <a:r>
              <a:rPr lang="en-GB" sz="3200" b="1" kern="0" dirty="0">
                <a:solidFill>
                  <a:schemeClr val="bg2"/>
                </a:solidFill>
                <a:latin typeface="Calibri"/>
                <a:ea typeface="Calibri"/>
                <a:cs typeface="Calibri"/>
                <a:sym typeface="Calibri"/>
              </a:rPr>
              <a:t>For successful projects:</a:t>
            </a:r>
            <a:endParaRPr lang="en-GB" sz="3200" kern="0" dirty="0">
              <a:solidFill>
                <a:schemeClr val="bg2"/>
              </a:solidFill>
              <a:latin typeface="Calibri"/>
              <a:sym typeface="Calibri"/>
            </a:endParaRPr>
          </a:p>
          <a:p>
            <a:pPr marL="342900" lvl="0" indent="-342900" eaLnBrk="1" fontAlgn="auto" hangingPunct="1">
              <a:spcBef>
                <a:spcPts val="483"/>
              </a:spcBef>
              <a:spcAft>
                <a:spcPts val="0"/>
              </a:spcAft>
              <a:buSzPts val="2413"/>
              <a:buFont typeface="Arial"/>
              <a:buChar char="•"/>
            </a:pPr>
            <a:r>
              <a:rPr lang="en-GB" sz="3200" kern="0" dirty="0">
                <a:solidFill>
                  <a:schemeClr val="bg2"/>
                </a:solidFill>
                <a:latin typeface="Calibri"/>
                <a:ea typeface="Calibri"/>
                <a:cs typeface="Calibri"/>
                <a:sym typeface="Calibri"/>
              </a:rPr>
              <a:t>Financial project cost review and viability checks undertaken</a:t>
            </a:r>
            <a:endParaRPr lang="en-GB" sz="3200" kern="0" dirty="0">
              <a:solidFill>
                <a:schemeClr val="bg2"/>
              </a:solidFill>
              <a:latin typeface="Calibri"/>
              <a:sym typeface="Calibri"/>
            </a:endParaRPr>
          </a:p>
          <a:p>
            <a:pPr marL="342900" lvl="0" indent="-342900" eaLnBrk="1" fontAlgn="auto" hangingPunct="1">
              <a:spcBef>
                <a:spcPts val="483"/>
              </a:spcBef>
              <a:spcAft>
                <a:spcPts val="0"/>
              </a:spcAft>
              <a:buSzPts val="2413"/>
              <a:buFont typeface="Arial"/>
              <a:buChar char="•"/>
            </a:pPr>
            <a:r>
              <a:rPr lang="en-GB" sz="3200" kern="0" dirty="0">
                <a:solidFill>
                  <a:schemeClr val="bg2"/>
                </a:solidFill>
                <a:latin typeface="Calibri"/>
                <a:ea typeface="Calibri"/>
                <a:cs typeface="Calibri"/>
                <a:sym typeface="Calibri"/>
              </a:rPr>
              <a:t>Contracts </a:t>
            </a:r>
            <a:r>
              <a:rPr lang="en-GB" sz="3200" kern="0" dirty="0" smtClean="0">
                <a:solidFill>
                  <a:schemeClr val="bg2"/>
                </a:solidFill>
                <a:latin typeface="Calibri"/>
                <a:ea typeface="Calibri"/>
                <a:cs typeface="Calibri"/>
                <a:sym typeface="Calibri"/>
              </a:rPr>
              <a:t>issued 2 </a:t>
            </a:r>
            <a:r>
              <a:rPr lang="en-GB" sz="3200" kern="0" dirty="0">
                <a:solidFill>
                  <a:schemeClr val="bg2"/>
                </a:solidFill>
                <a:latin typeface="Calibri"/>
                <a:ea typeface="Calibri"/>
                <a:cs typeface="Calibri"/>
                <a:sym typeface="Calibri"/>
              </a:rPr>
              <a:t>weeks after notification</a:t>
            </a:r>
            <a:endParaRPr lang="en-GB" sz="3200" kern="0" dirty="0">
              <a:solidFill>
                <a:schemeClr val="bg2"/>
              </a:solidFill>
              <a:latin typeface="Calibri"/>
              <a:sym typeface="Calibri"/>
            </a:endParaRPr>
          </a:p>
          <a:p>
            <a:pPr marL="342900" lvl="0" indent="-342900" eaLnBrk="1" fontAlgn="auto" hangingPunct="1">
              <a:spcBef>
                <a:spcPts val="483"/>
              </a:spcBef>
              <a:spcAft>
                <a:spcPts val="0"/>
              </a:spcAft>
              <a:buSzPts val="2413"/>
              <a:buFont typeface="Arial"/>
              <a:buChar char="•"/>
            </a:pPr>
            <a:r>
              <a:rPr lang="en-GB" sz="3200" kern="0" dirty="0" smtClean="0">
                <a:solidFill>
                  <a:schemeClr val="bg2"/>
                </a:solidFill>
                <a:latin typeface="Calibri"/>
                <a:ea typeface="Calibri"/>
                <a:cs typeface="Calibri"/>
                <a:sym typeface="Calibri"/>
              </a:rPr>
              <a:t>Project can </a:t>
            </a:r>
            <a:r>
              <a:rPr lang="en-GB" sz="3200" kern="0" dirty="0">
                <a:solidFill>
                  <a:schemeClr val="bg2"/>
                </a:solidFill>
                <a:latin typeface="Calibri"/>
                <a:ea typeface="Calibri"/>
                <a:cs typeface="Calibri"/>
                <a:sym typeface="Calibri"/>
              </a:rPr>
              <a:t>not start until </a:t>
            </a:r>
            <a:r>
              <a:rPr lang="en-GB" sz="3200" kern="0" dirty="0" smtClean="0">
                <a:solidFill>
                  <a:schemeClr val="bg2"/>
                </a:solidFill>
                <a:latin typeface="Calibri"/>
                <a:ea typeface="Calibri"/>
                <a:cs typeface="Calibri"/>
                <a:sym typeface="Calibri"/>
              </a:rPr>
              <a:t>received </a:t>
            </a:r>
            <a:r>
              <a:rPr lang="en-GB" sz="3200" kern="0" dirty="0">
                <a:solidFill>
                  <a:schemeClr val="bg2"/>
                </a:solidFill>
                <a:latin typeface="Calibri"/>
                <a:ea typeface="Calibri"/>
                <a:cs typeface="Calibri"/>
                <a:sym typeface="Calibri"/>
              </a:rPr>
              <a:t>and returned signed acceptance of </a:t>
            </a:r>
            <a:r>
              <a:rPr lang="en-GB" sz="3200" kern="0" dirty="0" smtClean="0">
                <a:solidFill>
                  <a:schemeClr val="bg2"/>
                </a:solidFill>
                <a:latin typeface="Calibri"/>
                <a:ea typeface="Calibri"/>
                <a:cs typeface="Calibri"/>
                <a:sym typeface="Calibri"/>
              </a:rPr>
              <a:t>contract</a:t>
            </a:r>
            <a:endParaRPr lang="en-GB" sz="3200" kern="0" dirty="0">
              <a:solidFill>
                <a:schemeClr val="bg2"/>
              </a:solidFill>
              <a:latin typeface="Calibri"/>
              <a:sym typeface="Calibri"/>
            </a:endParaRPr>
          </a:p>
        </p:txBody>
      </p:sp>
    </p:spTree>
    <p:extLst>
      <p:ext uri="{BB962C8B-B14F-4D97-AF65-F5344CB8AC3E}">
        <p14:creationId xmlns:p14="http://schemas.microsoft.com/office/powerpoint/2010/main" val="317336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
            </a:r>
            <a:br>
              <a:rPr lang="en-GB" b="1" dirty="0"/>
            </a:br>
            <a:endParaRPr lang="en-GB" dirty="0"/>
          </a:p>
        </p:txBody>
      </p:sp>
      <p:sp>
        <p:nvSpPr>
          <p:cNvPr id="3" name="Content Placeholder 2"/>
          <p:cNvSpPr>
            <a:spLocks noGrp="1"/>
          </p:cNvSpPr>
          <p:nvPr>
            <p:ph idx="1"/>
          </p:nvPr>
        </p:nvSpPr>
        <p:spPr/>
        <p:txBody>
          <a:bodyPr/>
          <a:lstStyle/>
          <a:p>
            <a:pPr marL="0" indent="0">
              <a:buNone/>
            </a:pPr>
            <a:endParaRPr lang="en-GB" dirty="0"/>
          </a:p>
          <a:p>
            <a:pPr marL="114300" indent="0">
              <a:buNone/>
            </a:pPr>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21</a:t>
            </a:fld>
            <a:endParaRPr lang="en-GB" altLang="en-US">
              <a:solidFill>
                <a:srgbClr val="595959"/>
              </a:solidFill>
            </a:endParaRPr>
          </a:p>
        </p:txBody>
      </p:sp>
      <p:pic>
        <p:nvPicPr>
          <p:cNvPr id="6" name="Shape 222"/>
          <p:cNvPicPr preferRelativeResize="0"/>
          <p:nvPr/>
        </p:nvPicPr>
        <p:blipFill rotWithShape="1">
          <a:blip r:embed="rId2">
            <a:alphaModFix/>
          </a:blip>
          <a:srcRect/>
          <a:stretch/>
        </p:blipFill>
        <p:spPr>
          <a:xfrm>
            <a:off x="813119" y="2493291"/>
            <a:ext cx="5981700" cy="3871742"/>
          </a:xfrm>
          <a:prstGeom prst="rect">
            <a:avLst/>
          </a:prstGeom>
          <a:noFill/>
          <a:ln>
            <a:noFill/>
          </a:ln>
        </p:spPr>
      </p:pic>
      <p:pic>
        <p:nvPicPr>
          <p:cNvPr id="7" name="Shape 220"/>
          <p:cNvPicPr preferRelativeResize="0"/>
          <p:nvPr/>
        </p:nvPicPr>
        <p:blipFill rotWithShape="1">
          <a:blip r:embed="rId3">
            <a:alphaModFix/>
          </a:blip>
          <a:srcRect/>
          <a:stretch/>
        </p:blipFill>
        <p:spPr>
          <a:xfrm>
            <a:off x="311700" y="668098"/>
            <a:ext cx="2783037" cy="872702"/>
          </a:xfrm>
          <a:prstGeom prst="rect">
            <a:avLst/>
          </a:prstGeom>
          <a:noFill/>
          <a:ln>
            <a:noFill/>
          </a:ln>
        </p:spPr>
      </p:pic>
      <p:sp>
        <p:nvSpPr>
          <p:cNvPr id="4" name="Rectangle 3"/>
          <p:cNvSpPr/>
          <p:nvPr/>
        </p:nvSpPr>
        <p:spPr>
          <a:xfrm>
            <a:off x="439738" y="1625871"/>
            <a:ext cx="8032720" cy="830997"/>
          </a:xfrm>
          <a:prstGeom prst="rect">
            <a:avLst/>
          </a:prstGeom>
        </p:spPr>
        <p:txBody>
          <a:bodyPr wrap="square">
            <a:spAutoFit/>
          </a:bodyPr>
          <a:lstStyle/>
          <a:p>
            <a:pPr lvl="0" eaLnBrk="1" fontAlgn="auto" hangingPunct="1">
              <a:spcBef>
                <a:spcPts val="0"/>
              </a:spcBef>
              <a:spcAft>
                <a:spcPts val="0"/>
              </a:spcAft>
              <a:buClr>
                <a:srgbClr val="000000"/>
              </a:buClr>
            </a:pPr>
            <a:r>
              <a:rPr lang="en-GB" sz="2400" kern="0" dirty="0">
                <a:solidFill>
                  <a:srgbClr val="000000"/>
                </a:solidFill>
                <a:latin typeface="Calibri"/>
                <a:ea typeface="Calibri"/>
                <a:cs typeface="Calibri"/>
                <a:sym typeface="Calibri"/>
              </a:rPr>
              <a:t>Issued</a:t>
            </a:r>
            <a:r>
              <a:rPr lang="en-GB" sz="1968" kern="0" dirty="0">
                <a:solidFill>
                  <a:srgbClr val="000000"/>
                </a:solidFill>
                <a:latin typeface="Calibri"/>
                <a:ea typeface="Calibri"/>
                <a:cs typeface="Calibri"/>
                <a:sym typeface="Calibri"/>
              </a:rPr>
              <a:t> </a:t>
            </a:r>
            <a:r>
              <a:rPr lang="en-GB" sz="2400" kern="0" dirty="0" smtClean="0">
                <a:solidFill>
                  <a:srgbClr val="000000"/>
                </a:solidFill>
                <a:latin typeface="Calibri"/>
                <a:ea typeface="Calibri"/>
                <a:cs typeface="Calibri"/>
                <a:sym typeface="Calibri"/>
              </a:rPr>
              <a:t>within </a:t>
            </a:r>
            <a:r>
              <a:rPr lang="en-GB" sz="2400" kern="0" dirty="0">
                <a:solidFill>
                  <a:srgbClr val="000000"/>
                </a:solidFill>
                <a:latin typeface="Calibri"/>
                <a:ea typeface="Calibri"/>
                <a:cs typeface="Calibri"/>
                <a:sym typeface="Calibri"/>
              </a:rPr>
              <a:t>approximately 4 weeks of receiving your notification</a:t>
            </a:r>
            <a:endParaRPr lang="en-GB" sz="2400" kern="0" dirty="0">
              <a:solidFill>
                <a:srgbClr val="000000"/>
              </a:solidFill>
              <a:latin typeface="Arial"/>
              <a:cs typeface="Arial"/>
              <a:sym typeface="Arial"/>
            </a:endParaRPr>
          </a:p>
        </p:txBody>
      </p:sp>
    </p:spTree>
    <p:extLst>
      <p:ext uri="{BB962C8B-B14F-4D97-AF65-F5344CB8AC3E}">
        <p14:creationId xmlns:p14="http://schemas.microsoft.com/office/powerpoint/2010/main" val="2233445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endParaRPr>
          </a:p>
          <a:p>
            <a:pPr>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2500650" y="1200149"/>
            <a:ext cx="3875400" cy="4089500"/>
          </a:xfrm>
          <a:prstGeom prst="rect">
            <a:avLst/>
          </a:prstGeom>
          <a:noFill/>
          <a:ln>
            <a:noFill/>
          </a:ln>
        </p:spPr>
        <p:txBody>
          <a:bodyPr spcFirstLastPara="1" wrap="square" lIns="91425" tIns="91425" rIns="91425" bIns="91425" anchor="t" anchorCtr="0">
            <a:noAutofit/>
          </a:bodyPr>
          <a:lstStyle/>
          <a:p>
            <a:endParaRPr lang="en-GB" sz="5400" b="1" dirty="0" smtClean="0">
              <a:solidFill>
                <a:srgbClr val="FFFFFF"/>
              </a:solidFill>
            </a:endParaRPr>
          </a:p>
          <a:p>
            <a:pPr algn="ctr"/>
            <a:r>
              <a:rPr lang="en-GB" sz="5400" b="1" dirty="0" smtClean="0">
                <a:solidFill>
                  <a:srgbClr val="FFFFFF"/>
                </a:solidFill>
              </a:rPr>
              <a:t>Important hints &amp; tips</a:t>
            </a:r>
            <a:endParaRPr lang="en-GB" sz="5400" b="1" dirty="0">
              <a:solidFill>
                <a:srgbClr val="FFFFFF"/>
              </a:solidFill>
            </a:endParaRPr>
          </a:p>
        </p:txBody>
      </p:sp>
    </p:spTree>
    <p:extLst>
      <p:ext uri="{BB962C8B-B14F-4D97-AF65-F5344CB8AC3E}">
        <p14:creationId xmlns:p14="http://schemas.microsoft.com/office/powerpoint/2010/main" val="374674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Things to note</a:t>
            </a:r>
            <a:r>
              <a:rPr lang="en-GB" b="1" dirty="0"/>
              <a:t/>
            </a:r>
            <a:br>
              <a:rPr lang="en-GB" b="1" dirty="0"/>
            </a:br>
            <a:endParaRPr lang="en-GB" dirty="0"/>
          </a:p>
        </p:txBody>
      </p:sp>
      <p:sp>
        <p:nvSpPr>
          <p:cNvPr id="3" name="Content Placeholder 2"/>
          <p:cNvSpPr>
            <a:spLocks noGrp="1"/>
          </p:cNvSpPr>
          <p:nvPr>
            <p:ph idx="1"/>
          </p:nvPr>
        </p:nvSpPr>
        <p:spPr>
          <a:xfrm>
            <a:off x="439738" y="1117600"/>
            <a:ext cx="8264525" cy="5063600"/>
          </a:xfrm>
        </p:spPr>
        <p:txBody>
          <a:bodyPr/>
          <a:lstStyle/>
          <a:p>
            <a:pPr marL="114300" indent="0">
              <a:buNone/>
            </a:pPr>
            <a:endParaRPr lang="en-GB" sz="2800" dirty="0" smtClean="0"/>
          </a:p>
          <a:p>
            <a:pPr marL="342900" lvl="0">
              <a:buClrTx/>
              <a:buSzPts val="2000"/>
              <a:buFont typeface="Arial"/>
              <a:buChar char="•"/>
            </a:pPr>
            <a:r>
              <a:rPr lang="en-GB" sz="3600" dirty="0" smtClean="0">
                <a:solidFill>
                  <a:schemeClr val="bg2"/>
                </a:solidFill>
                <a:latin typeface="Calibri"/>
                <a:ea typeface="Calibri"/>
                <a:cs typeface="Calibri"/>
                <a:sym typeface="Calibri"/>
              </a:rPr>
              <a:t>Applications </a:t>
            </a:r>
            <a:r>
              <a:rPr lang="en-GB" sz="3600" dirty="0">
                <a:solidFill>
                  <a:schemeClr val="bg2"/>
                </a:solidFill>
                <a:latin typeface="Calibri"/>
                <a:ea typeface="Calibri"/>
                <a:cs typeface="Calibri"/>
                <a:sym typeface="Calibri"/>
              </a:rPr>
              <a:t>must </a:t>
            </a:r>
            <a:r>
              <a:rPr lang="en-GB" sz="3600" dirty="0" smtClean="0">
                <a:solidFill>
                  <a:schemeClr val="bg2"/>
                </a:solidFill>
                <a:latin typeface="Calibri"/>
                <a:ea typeface="Calibri"/>
                <a:cs typeface="Calibri"/>
                <a:sym typeface="Calibri"/>
              </a:rPr>
              <a:t>be fully </a:t>
            </a:r>
            <a:r>
              <a:rPr lang="en-GB" sz="3600" dirty="0">
                <a:solidFill>
                  <a:schemeClr val="bg2"/>
                </a:solidFill>
                <a:latin typeface="Calibri"/>
                <a:ea typeface="Calibri"/>
                <a:cs typeface="Calibri"/>
                <a:sym typeface="Calibri"/>
              </a:rPr>
              <a:t>complete </a:t>
            </a:r>
            <a:endParaRPr lang="en-GB" sz="3600" dirty="0" smtClean="0">
              <a:solidFill>
                <a:schemeClr val="bg2"/>
              </a:solidFill>
              <a:latin typeface="Calibri"/>
              <a:ea typeface="Calibri"/>
              <a:cs typeface="Calibri"/>
              <a:sym typeface="Calibri"/>
            </a:endParaRPr>
          </a:p>
          <a:p>
            <a:pPr marL="342900" lvl="0">
              <a:buClrTx/>
              <a:buSzPts val="2000"/>
              <a:buFont typeface="Arial"/>
              <a:buChar char="•"/>
            </a:pPr>
            <a:r>
              <a:rPr lang="en-GB" sz="3600" dirty="0" smtClean="0">
                <a:solidFill>
                  <a:schemeClr val="bg2"/>
                </a:solidFill>
                <a:latin typeface="Calibri"/>
                <a:ea typeface="Calibri"/>
                <a:cs typeface="Calibri"/>
                <a:sym typeface="Calibri"/>
              </a:rPr>
              <a:t>Any size/ type </a:t>
            </a:r>
            <a:r>
              <a:rPr lang="en-GB" sz="3600" dirty="0">
                <a:solidFill>
                  <a:schemeClr val="bg2"/>
                </a:solidFill>
                <a:latin typeface="Calibri"/>
                <a:ea typeface="Calibri"/>
                <a:cs typeface="Calibri"/>
                <a:sym typeface="Calibri"/>
              </a:rPr>
              <a:t>of organisation is eligible</a:t>
            </a:r>
            <a:endParaRPr lang="en-GB" sz="3600" dirty="0">
              <a:solidFill>
                <a:schemeClr val="bg2"/>
              </a:solidFill>
            </a:endParaRPr>
          </a:p>
          <a:p>
            <a:pPr marL="742950" lvl="1" indent="-285750">
              <a:spcBef>
                <a:spcPts val="360"/>
              </a:spcBef>
              <a:buClrTx/>
              <a:buSzPts val="1800"/>
              <a:buFont typeface="Arial"/>
              <a:buChar char="–"/>
            </a:pPr>
            <a:r>
              <a:rPr lang="en-GB" sz="3600" dirty="0">
                <a:solidFill>
                  <a:schemeClr val="bg2"/>
                </a:solidFill>
                <a:latin typeface="Calibri"/>
                <a:ea typeface="Calibri"/>
                <a:cs typeface="Calibri"/>
                <a:sym typeface="Calibri"/>
              </a:rPr>
              <a:t>E</a:t>
            </a:r>
            <a:r>
              <a:rPr lang="en-GB" sz="3600" dirty="0" smtClean="0">
                <a:solidFill>
                  <a:schemeClr val="bg2"/>
                </a:solidFill>
                <a:latin typeface="Calibri"/>
                <a:ea typeface="Calibri"/>
                <a:cs typeface="Calibri"/>
                <a:sym typeface="Calibri"/>
              </a:rPr>
              <a:t>nsure route </a:t>
            </a:r>
            <a:r>
              <a:rPr lang="en-GB" sz="3600" dirty="0">
                <a:solidFill>
                  <a:schemeClr val="bg2"/>
                </a:solidFill>
                <a:latin typeface="Calibri"/>
                <a:ea typeface="Calibri"/>
                <a:cs typeface="Calibri"/>
                <a:sym typeface="Calibri"/>
              </a:rPr>
              <a:t>to market </a:t>
            </a:r>
            <a:r>
              <a:rPr lang="en-GB" sz="3600" dirty="0" smtClean="0">
                <a:solidFill>
                  <a:schemeClr val="bg2"/>
                </a:solidFill>
                <a:latin typeface="Calibri"/>
                <a:ea typeface="Calibri"/>
                <a:cs typeface="Calibri"/>
                <a:sym typeface="Calibri"/>
              </a:rPr>
              <a:t>is demonstrated</a:t>
            </a:r>
            <a:endParaRPr lang="en-GB" sz="3600" dirty="0">
              <a:solidFill>
                <a:schemeClr val="bg2"/>
              </a:solidFill>
            </a:endParaRPr>
          </a:p>
          <a:p>
            <a:pPr marL="342900" lvl="0">
              <a:spcBef>
                <a:spcPts val="400"/>
              </a:spcBef>
              <a:buClrTx/>
              <a:buSzPts val="2000"/>
              <a:buFont typeface="Arial"/>
              <a:buChar char="•"/>
            </a:pPr>
            <a:r>
              <a:rPr lang="en-GB" sz="3600" dirty="0">
                <a:solidFill>
                  <a:schemeClr val="bg2"/>
                </a:solidFill>
                <a:latin typeface="Calibri"/>
                <a:ea typeface="Calibri"/>
                <a:cs typeface="Calibri"/>
                <a:sym typeface="Calibri"/>
              </a:rPr>
              <a:t>C</a:t>
            </a:r>
            <a:r>
              <a:rPr lang="en-GB" sz="3600" dirty="0" smtClean="0">
                <a:solidFill>
                  <a:schemeClr val="bg2"/>
                </a:solidFill>
                <a:latin typeface="Calibri"/>
                <a:ea typeface="Calibri"/>
                <a:cs typeface="Calibri"/>
                <a:sym typeface="Calibri"/>
              </a:rPr>
              <a:t>ontract </a:t>
            </a:r>
            <a:r>
              <a:rPr lang="en-GB" sz="3600" dirty="0">
                <a:solidFill>
                  <a:schemeClr val="bg2"/>
                </a:solidFill>
                <a:latin typeface="Calibri"/>
                <a:ea typeface="Calibri"/>
                <a:cs typeface="Calibri"/>
                <a:sym typeface="Calibri"/>
              </a:rPr>
              <a:t>values quoted </a:t>
            </a:r>
            <a:r>
              <a:rPr lang="en-GB" sz="3600" dirty="0" smtClean="0">
                <a:solidFill>
                  <a:schemeClr val="bg2"/>
                </a:solidFill>
                <a:latin typeface="Calibri"/>
                <a:ea typeface="Calibri"/>
                <a:cs typeface="Calibri"/>
                <a:sym typeface="Calibri"/>
              </a:rPr>
              <a:t>should include VAT</a:t>
            </a:r>
            <a:endParaRPr lang="en-GB" sz="3600" dirty="0">
              <a:solidFill>
                <a:schemeClr val="bg2"/>
              </a:solidFill>
            </a:endParaRPr>
          </a:p>
          <a:p>
            <a:pPr marL="342900" lvl="0">
              <a:spcBef>
                <a:spcPts val="400"/>
              </a:spcBef>
              <a:buClrTx/>
              <a:buSzPts val="2000"/>
              <a:buFont typeface="Arial"/>
              <a:buChar char="•"/>
            </a:pPr>
            <a:r>
              <a:rPr lang="en-GB" sz="3600" dirty="0">
                <a:solidFill>
                  <a:schemeClr val="bg2"/>
                </a:solidFill>
                <a:latin typeface="Calibri"/>
                <a:ea typeface="Calibri"/>
                <a:cs typeface="Calibri"/>
                <a:sym typeface="Calibri"/>
              </a:rPr>
              <a:t>Fair </a:t>
            </a:r>
            <a:r>
              <a:rPr lang="en-GB" sz="3600" dirty="0" smtClean="0">
                <a:solidFill>
                  <a:schemeClr val="bg2"/>
                </a:solidFill>
                <a:latin typeface="Calibri"/>
                <a:ea typeface="Calibri"/>
                <a:cs typeface="Calibri"/>
                <a:sym typeface="Calibri"/>
              </a:rPr>
              <a:t>market value</a:t>
            </a:r>
            <a:endParaRPr lang="en-GB" sz="3600" dirty="0">
              <a:solidFill>
                <a:schemeClr val="bg2"/>
              </a:solidFill>
            </a:endParaRPr>
          </a:p>
          <a:p>
            <a:pPr marL="342900" lvl="0">
              <a:spcBef>
                <a:spcPts val="400"/>
              </a:spcBef>
              <a:buClrTx/>
              <a:buSzPts val="2000"/>
              <a:buFont typeface="Arial"/>
              <a:buChar char="•"/>
            </a:pPr>
            <a:r>
              <a:rPr lang="en-GB" sz="3600" dirty="0">
                <a:solidFill>
                  <a:schemeClr val="bg2"/>
                </a:solidFill>
                <a:latin typeface="Calibri"/>
                <a:ea typeface="Calibri"/>
                <a:cs typeface="Calibri"/>
                <a:sym typeface="Calibri"/>
              </a:rPr>
              <a:t>The contract </a:t>
            </a:r>
            <a:r>
              <a:rPr lang="en-GB" sz="3600" dirty="0" err="1" smtClean="0">
                <a:solidFill>
                  <a:schemeClr val="bg2"/>
                </a:solidFill>
                <a:latin typeface="Calibri"/>
                <a:ea typeface="Calibri"/>
                <a:cs typeface="Calibri"/>
                <a:sym typeface="Calibri"/>
              </a:rPr>
              <a:t>Ts&amp;Cs</a:t>
            </a:r>
            <a:r>
              <a:rPr lang="en-GB" sz="3600" dirty="0" smtClean="0">
                <a:solidFill>
                  <a:schemeClr val="bg2"/>
                </a:solidFill>
                <a:latin typeface="Calibri"/>
                <a:ea typeface="Calibri"/>
                <a:cs typeface="Calibri"/>
                <a:sym typeface="Calibri"/>
              </a:rPr>
              <a:t> are </a:t>
            </a:r>
            <a:r>
              <a:rPr lang="en-GB" sz="3600" dirty="0">
                <a:solidFill>
                  <a:schemeClr val="bg2"/>
                </a:solidFill>
                <a:latin typeface="Calibri"/>
                <a:ea typeface="Calibri"/>
                <a:cs typeface="Calibri"/>
                <a:sym typeface="Calibri"/>
              </a:rPr>
              <a:t>not negotiable</a:t>
            </a:r>
            <a:endParaRPr lang="en-GB" sz="3600" dirty="0">
              <a:solidFill>
                <a:schemeClr val="bg2"/>
              </a:solidFill>
            </a:endParaRPr>
          </a:p>
          <a:p>
            <a:pPr marL="342900" lvl="0">
              <a:spcBef>
                <a:spcPts val="400"/>
              </a:spcBef>
              <a:buClrTx/>
              <a:buSzPts val="2000"/>
              <a:buFont typeface="Arial"/>
              <a:buChar char="•"/>
            </a:pPr>
            <a:r>
              <a:rPr lang="en-GB" sz="3600" dirty="0">
                <a:solidFill>
                  <a:schemeClr val="bg2"/>
                </a:solidFill>
                <a:latin typeface="Calibri"/>
                <a:ea typeface="Calibri"/>
                <a:cs typeface="Calibri"/>
                <a:sym typeface="Calibri"/>
              </a:rPr>
              <a:t>Appropriate </a:t>
            </a:r>
            <a:r>
              <a:rPr lang="en-GB" sz="3600" dirty="0" smtClean="0">
                <a:solidFill>
                  <a:schemeClr val="bg2"/>
                </a:solidFill>
                <a:latin typeface="Calibri"/>
                <a:ea typeface="Calibri"/>
                <a:cs typeface="Calibri"/>
                <a:sym typeface="Calibri"/>
              </a:rPr>
              <a:t>level </a:t>
            </a:r>
            <a:r>
              <a:rPr lang="en-GB" sz="3600" dirty="0">
                <a:solidFill>
                  <a:schemeClr val="bg2"/>
                </a:solidFill>
                <a:latin typeface="Calibri"/>
                <a:ea typeface="Calibri"/>
                <a:cs typeface="Calibri"/>
                <a:sym typeface="Calibri"/>
              </a:rPr>
              <a:t>of </a:t>
            </a:r>
            <a:r>
              <a:rPr lang="en-GB" sz="3600" dirty="0" smtClean="0">
                <a:solidFill>
                  <a:schemeClr val="bg2"/>
                </a:solidFill>
                <a:latin typeface="Calibri"/>
                <a:ea typeface="Calibri"/>
                <a:cs typeface="Calibri"/>
                <a:sym typeface="Calibri"/>
              </a:rPr>
              <a:t>due diligence</a:t>
            </a:r>
            <a:endParaRPr lang="en-GB" sz="3600" dirty="0">
              <a:solidFill>
                <a:schemeClr val="bg2"/>
              </a:solidFill>
            </a:endParaRPr>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23</a:t>
            </a:fld>
            <a:endParaRPr lang="en-GB" altLang="en-US">
              <a:solidFill>
                <a:srgbClr val="595959"/>
              </a:solidFill>
            </a:endParaRPr>
          </a:p>
        </p:txBody>
      </p:sp>
    </p:spTree>
    <p:extLst>
      <p:ext uri="{BB962C8B-B14F-4D97-AF65-F5344CB8AC3E}">
        <p14:creationId xmlns:p14="http://schemas.microsoft.com/office/powerpoint/2010/main" val="3883624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Application assessment</a:t>
            </a:r>
            <a:r>
              <a:rPr lang="en-GB" b="1" dirty="0"/>
              <a:t/>
            </a:r>
            <a:br>
              <a:rPr lang="en-GB" b="1" dirty="0"/>
            </a:br>
            <a:endParaRPr lang="en-GB" dirty="0"/>
          </a:p>
        </p:txBody>
      </p:sp>
      <p:sp>
        <p:nvSpPr>
          <p:cNvPr id="3" name="Content Placeholder 2"/>
          <p:cNvSpPr>
            <a:spLocks noGrp="1"/>
          </p:cNvSpPr>
          <p:nvPr>
            <p:ph idx="1"/>
          </p:nvPr>
        </p:nvSpPr>
        <p:spPr/>
        <p:txBody>
          <a:bodyPr/>
          <a:lstStyle/>
          <a:p>
            <a:pPr marL="114300" indent="0">
              <a:buNone/>
            </a:pPr>
            <a:endParaRPr lang="en-GB" sz="3600" dirty="0" smtClean="0">
              <a:latin typeface="Calibri" panose="020F0502020204030204" pitchFamily="34" charset="0"/>
            </a:endParaRPr>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24</a:t>
            </a:fld>
            <a:endParaRPr lang="en-GB" altLang="en-US">
              <a:solidFill>
                <a:srgbClr val="595959"/>
              </a:solidFill>
            </a:endParaRPr>
          </a:p>
        </p:txBody>
      </p:sp>
      <p:sp>
        <p:nvSpPr>
          <p:cNvPr id="6" name="Shape 238"/>
          <p:cNvSpPr/>
          <p:nvPr/>
        </p:nvSpPr>
        <p:spPr>
          <a:xfrm>
            <a:off x="439739" y="2996970"/>
            <a:ext cx="4572000" cy="3368063"/>
          </a:xfrm>
          <a:prstGeom prst="rect">
            <a:avLst/>
          </a:prstGeom>
          <a:solidFill>
            <a:srgbClr val="D3BCDA"/>
          </a:solidFill>
          <a:ln w="25400" cap="flat" cmpd="sng">
            <a:solidFill>
              <a:srgbClr val="EEECE1"/>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chemeClr val="bg2"/>
                </a:solidFill>
                <a:effectLst/>
                <a:uLnTx/>
                <a:uFillTx/>
                <a:latin typeface="Calibri"/>
                <a:ea typeface="Calibri"/>
                <a:cs typeface="Calibri"/>
                <a:sym typeface="Calibri"/>
              </a:rPr>
              <a:t>What do they look for?</a:t>
            </a:r>
            <a:endParaRPr kumimoji="0" sz="2800" b="1" i="0" u="none" strike="noStrike" kern="0" cap="none" spc="0" normalizeH="0" baseline="0" noProof="0" dirty="0" smtClean="0">
              <a:ln>
                <a:noFill/>
              </a:ln>
              <a:solidFill>
                <a:schemeClr val="bg2"/>
              </a:solidFill>
              <a:effectLst/>
              <a:uLnTx/>
              <a:uFillTx/>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431959" marR="0" lvl="0" indent="-431959" defTabSz="914400" eaLnBrk="1" fontAlgn="auto" latinLnBrk="0" hangingPunct="1">
              <a:lnSpc>
                <a:spcPct val="100000"/>
              </a:lnSpc>
              <a:spcBef>
                <a:spcPts val="0"/>
              </a:spcBef>
              <a:spcAft>
                <a:spcPts val="0"/>
              </a:spcAft>
              <a:buSzPts val="1587"/>
              <a:buFont typeface="Arial"/>
              <a:buChar char="•"/>
              <a:tabLst/>
              <a:defRPr/>
            </a:pPr>
            <a:r>
              <a:rPr kumimoji="0" lang="en-US" sz="2400" i="0" u="none" strike="noStrike" kern="0" cap="none" spc="0" normalizeH="0" baseline="0" noProof="0" dirty="0" smtClean="0">
                <a:ln>
                  <a:noFill/>
                </a:ln>
                <a:solidFill>
                  <a:schemeClr val="bg2"/>
                </a:solidFill>
                <a:effectLst/>
                <a:uLnTx/>
                <a:uFillTx/>
                <a:latin typeface="Calibri"/>
                <a:ea typeface="Calibri"/>
                <a:cs typeface="Calibri"/>
                <a:sym typeface="Calibri"/>
              </a:rPr>
              <a:t>Clear and concise answers</a:t>
            </a:r>
            <a:endParaRPr kumimoji="0" sz="2400" i="0" u="none" strike="noStrike" kern="0" cap="none" spc="0" normalizeH="0" baseline="0" noProof="0" dirty="0" smtClean="0">
              <a:ln>
                <a:noFill/>
              </a:ln>
              <a:solidFill>
                <a:schemeClr val="bg2"/>
              </a:solidFill>
              <a:effectLst/>
              <a:uLnTx/>
              <a:uFillTx/>
              <a:latin typeface="Arial"/>
              <a:cs typeface="Arial"/>
              <a:sym typeface="Arial"/>
            </a:endParaRPr>
          </a:p>
          <a:p>
            <a:pPr marL="431959" marR="0" lvl="0" indent="-431959" defTabSz="914400" eaLnBrk="1" fontAlgn="auto" latinLnBrk="0" hangingPunct="1">
              <a:lnSpc>
                <a:spcPct val="100000"/>
              </a:lnSpc>
              <a:spcBef>
                <a:spcPts val="200"/>
              </a:spcBef>
              <a:spcAft>
                <a:spcPts val="0"/>
              </a:spcAft>
              <a:buSzPts val="1587"/>
              <a:buFont typeface="Arial"/>
              <a:buChar char="•"/>
              <a:tabLst/>
              <a:defRPr/>
            </a:pPr>
            <a:r>
              <a:rPr lang="en-US" sz="2400" kern="0" dirty="0">
                <a:solidFill>
                  <a:schemeClr val="bg2"/>
                </a:solidFill>
                <a:latin typeface="Calibri"/>
                <a:ea typeface="Calibri"/>
                <a:cs typeface="Calibri"/>
                <a:sym typeface="Calibri"/>
              </a:rPr>
              <a:t>R</a:t>
            </a:r>
            <a:r>
              <a:rPr kumimoji="0" lang="en-US" sz="2400" i="0" u="none" strike="noStrike" kern="0" cap="none" spc="0" normalizeH="0" baseline="0" noProof="0" dirty="0" err="1" smtClean="0">
                <a:ln>
                  <a:noFill/>
                </a:ln>
                <a:solidFill>
                  <a:schemeClr val="bg2"/>
                </a:solidFill>
                <a:effectLst/>
                <a:uLnTx/>
                <a:uFillTx/>
                <a:latin typeface="Calibri"/>
                <a:ea typeface="Calibri"/>
                <a:cs typeface="Calibri"/>
                <a:sym typeface="Calibri"/>
              </a:rPr>
              <a:t>ight</a:t>
            </a:r>
            <a:r>
              <a:rPr kumimoji="0" lang="en-US" sz="2400" i="0" u="none" strike="noStrike" kern="0" cap="none" spc="0" normalizeH="0" baseline="0" noProof="0" dirty="0" smtClean="0">
                <a:ln>
                  <a:noFill/>
                </a:ln>
                <a:solidFill>
                  <a:schemeClr val="bg2"/>
                </a:solidFill>
                <a:effectLst/>
                <a:uLnTx/>
                <a:uFillTx/>
                <a:latin typeface="Calibri"/>
                <a:ea typeface="Calibri"/>
                <a:cs typeface="Calibri"/>
                <a:sym typeface="Calibri"/>
              </a:rPr>
              <a:t> amount of information</a:t>
            </a:r>
          </a:p>
          <a:p>
            <a:pPr marL="431959" marR="0" lvl="0" indent="-431959" defTabSz="914400" eaLnBrk="1" fontAlgn="auto" latinLnBrk="0" hangingPunct="1">
              <a:lnSpc>
                <a:spcPct val="100000"/>
              </a:lnSpc>
              <a:spcBef>
                <a:spcPts val="200"/>
              </a:spcBef>
              <a:spcAft>
                <a:spcPts val="0"/>
              </a:spcAft>
              <a:buSzPts val="1587"/>
              <a:buFont typeface="Arial"/>
              <a:buChar char="•"/>
              <a:tabLst/>
              <a:defRPr/>
            </a:pPr>
            <a:r>
              <a:rPr kumimoji="0" lang="en-US" sz="2400" i="0" u="none" strike="noStrike" kern="0" cap="none" spc="0" normalizeH="0" baseline="0" noProof="0" dirty="0" smtClean="0">
                <a:ln>
                  <a:noFill/>
                </a:ln>
                <a:solidFill>
                  <a:schemeClr val="bg2"/>
                </a:solidFill>
                <a:effectLst/>
                <a:uLnTx/>
                <a:uFillTx/>
                <a:latin typeface="Calibri"/>
                <a:ea typeface="Calibri"/>
                <a:cs typeface="Calibri"/>
                <a:sym typeface="Calibri"/>
              </a:rPr>
              <a:t>Quantification and justification </a:t>
            </a:r>
            <a:endParaRPr kumimoji="0" sz="2400" i="0" u="none" strike="noStrike" kern="0" cap="none" spc="0" normalizeH="0" baseline="0" noProof="0" dirty="0" smtClean="0">
              <a:ln>
                <a:noFill/>
              </a:ln>
              <a:solidFill>
                <a:schemeClr val="bg2"/>
              </a:solidFill>
              <a:effectLst/>
              <a:uLnTx/>
              <a:uFillTx/>
              <a:latin typeface="Arial"/>
              <a:cs typeface="Arial"/>
              <a:sym typeface="Arial"/>
            </a:endParaRPr>
          </a:p>
          <a:p>
            <a:pPr marL="431959" marR="0" lvl="0" indent="-431959" defTabSz="914400" eaLnBrk="1" fontAlgn="auto" latinLnBrk="0" hangingPunct="1">
              <a:lnSpc>
                <a:spcPct val="100000"/>
              </a:lnSpc>
              <a:spcBef>
                <a:spcPts val="200"/>
              </a:spcBef>
              <a:spcAft>
                <a:spcPts val="0"/>
              </a:spcAft>
              <a:buSzPts val="1587"/>
              <a:buFont typeface="Arial"/>
              <a:buChar char="•"/>
              <a:tabLst/>
              <a:defRPr/>
            </a:pPr>
            <a:r>
              <a:rPr kumimoji="0" lang="en-US" sz="2400" i="0" u="none" strike="noStrike" kern="0" cap="none" spc="0" normalizeH="0" baseline="0" noProof="0" dirty="0" smtClean="0">
                <a:ln>
                  <a:noFill/>
                </a:ln>
                <a:solidFill>
                  <a:schemeClr val="bg2"/>
                </a:solidFill>
                <a:effectLst/>
                <a:uLnTx/>
                <a:uFillTx/>
                <a:latin typeface="Calibri"/>
                <a:ea typeface="Calibri"/>
                <a:cs typeface="Calibri"/>
                <a:sym typeface="Calibri"/>
              </a:rPr>
              <a:t>The right people with the right bright idea and the means to exploit its potential </a:t>
            </a:r>
            <a:endParaRPr kumimoji="0" sz="2400" i="0" u="none" strike="noStrike" kern="0" cap="none" spc="0" normalizeH="0" baseline="0" noProof="0" dirty="0" smtClean="0">
              <a:ln>
                <a:noFill/>
              </a:ln>
              <a:solidFill>
                <a:schemeClr val="bg2"/>
              </a:solidFill>
              <a:effectLst/>
              <a:uLnTx/>
              <a:uFillTx/>
              <a:latin typeface="Arial"/>
              <a:cs typeface="Arial"/>
              <a:sym typeface="Arial"/>
            </a:endParaRPr>
          </a:p>
        </p:txBody>
      </p:sp>
      <p:pic>
        <p:nvPicPr>
          <p:cNvPr id="7" name="Shape 240"/>
          <p:cNvPicPr preferRelativeResize="0"/>
          <p:nvPr/>
        </p:nvPicPr>
        <p:blipFill rotWithShape="1">
          <a:blip r:embed="rId2">
            <a:alphaModFix/>
          </a:blip>
          <a:srcRect l="11082" t="23787" r="61772" b="6110"/>
          <a:stretch/>
        </p:blipFill>
        <p:spPr>
          <a:xfrm>
            <a:off x="5500049" y="2996970"/>
            <a:ext cx="3084394" cy="3184230"/>
          </a:xfrm>
          <a:prstGeom prst="rect">
            <a:avLst/>
          </a:prstGeom>
          <a:noFill/>
          <a:ln>
            <a:noFill/>
          </a:ln>
        </p:spPr>
      </p:pic>
      <p:sp>
        <p:nvSpPr>
          <p:cNvPr id="8" name="Shape 241"/>
          <p:cNvSpPr/>
          <p:nvPr/>
        </p:nvSpPr>
        <p:spPr>
          <a:xfrm>
            <a:off x="6728346" y="2020077"/>
            <a:ext cx="545910" cy="900621"/>
          </a:xfrm>
          <a:prstGeom prst="upArrow">
            <a:avLst>
              <a:gd name="adj1" fmla="val 50000"/>
              <a:gd name="adj2" fmla="val 50000"/>
            </a:avLst>
          </a:prstGeom>
          <a:solidFill>
            <a:srgbClr val="631A75"/>
          </a:solidFill>
          <a:ln w="9525" cap="flat" cmpd="sng">
            <a:solidFill>
              <a:srgbClr val="FFFF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143" b="0" i="0" u="none" strike="noStrike" kern="0" cap="none" spc="0" normalizeH="0" baseline="0" noProof="0" smtClean="0">
              <a:ln>
                <a:noFill/>
              </a:ln>
              <a:solidFill>
                <a:srgbClr val="FFFFFF"/>
              </a:solidFill>
              <a:effectLst/>
              <a:uLnTx/>
              <a:uFillTx/>
              <a:latin typeface="Calibri"/>
              <a:ea typeface="Calibri"/>
              <a:cs typeface="Calibri"/>
              <a:sym typeface="Calibri"/>
            </a:endParaRPr>
          </a:p>
        </p:txBody>
      </p:sp>
      <p:pic>
        <p:nvPicPr>
          <p:cNvPr id="9" name="Shape 239" descr="assessors.jpeg"/>
          <p:cNvPicPr preferRelativeResize="0"/>
          <p:nvPr/>
        </p:nvPicPr>
        <p:blipFill rotWithShape="1">
          <a:blip r:embed="rId3">
            <a:alphaModFix/>
          </a:blip>
          <a:srcRect b="49446"/>
          <a:stretch/>
        </p:blipFill>
        <p:spPr>
          <a:xfrm>
            <a:off x="5500049" y="1133102"/>
            <a:ext cx="3084394" cy="914265"/>
          </a:xfrm>
          <a:prstGeom prst="rect">
            <a:avLst/>
          </a:prstGeom>
          <a:noFill/>
          <a:ln>
            <a:noFill/>
          </a:ln>
        </p:spPr>
      </p:pic>
      <p:sp>
        <p:nvSpPr>
          <p:cNvPr id="4" name="Rectangle 3"/>
          <p:cNvSpPr/>
          <p:nvPr/>
        </p:nvSpPr>
        <p:spPr>
          <a:xfrm>
            <a:off x="439738" y="1796694"/>
            <a:ext cx="4572000" cy="954107"/>
          </a:xfrm>
          <a:prstGeom prst="rect">
            <a:avLst/>
          </a:prstGeom>
        </p:spPr>
        <p:txBody>
          <a:bodyPr>
            <a:spAutoFit/>
          </a:bodyPr>
          <a:lstStyle/>
          <a:p>
            <a:r>
              <a:rPr lang="en-GB" sz="2800" b="1" dirty="0">
                <a:solidFill>
                  <a:schemeClr val="bg2"/>
                </a:solidFill>
              </a:rPr>
              <a:t>All applications are assessed by selected </a:t>
            </a:r>
            <a:r>
              <a:rPr lang="en-GB" sz="2800" b="1" dirty="0" smtClean="0">
                <a:solidFill>
                  <a:schemeClr val="bg2"/>
                </a:solidFill>
              </a:rPr>
              <a:t>reviewers</a:t>
            </a:r>
            <a:endParaRPr lang="en-GB" sz="2800" b="1" dirty="0">
              <a:solidFill>
                <a:schemeClr val="bg2"/>
              </a:solidFill>
            </a:endParaRPr>
          </a:p>
        </p:txBody>
      </p:sp>
    </p:spTree>
    <p:extLst>
      <p:ext uri="{BB962C8B-B14F-4D97-AF65-F5344CB8AC3E}">
        <p14:creationId xmlns:p14="http://schemas.microsoft.com/office/powerpoint/2010/main" val="2271221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Key dates</a:t>
            </a:r>
            <a:r>
              <a:rPr lang="en-GB" b="1" dirty="0"/>
              <a:t/>
            </a:r>
            <a:br>
              <a:rPr lang="en-GB" b="1" dirty="0"/>
            </a:br>
            <a:endParaRPr lang="en-GB" dirty="0"/>
          </a:p>
        </p:txBody>
      </p:sp>
      <p:sp>
        <p:nvSpPr>
          <p:cNvPr id="3" name="Content Placeholder 2"/>
          <p:cNvSpPr>
            <a:spLocks noGrp="1"/>
          </p:cNvSpPr>
          <p:nvPr>
            <p:ph idx="1"/>
          </p:nvPr>
        </p:nvSpPr>
        <p:spPr/>
        <p:txBody>
          <a:bodyPr/>
          <a:lstStyle/>
          <a:p>
            <a:pPr marL="114300" indent="0">
              <a:buNone/>
            </a:pPr>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25</a:t>
            </a:fld>
            <a:endParaRPr lang="en-GB" altLang="en-US">
              <a:solidFill>
                <a:srgbClr val="595959"/>
              </a:solidFill>
            </a:endParaRPr>
          </a:p>
        </p:txBody>
      </p:sp>
      <p:graphicFrame>
        <p:nvGraphicFramePr>
          <p:cNvPr id="6" name="Shape 249"/>
          <p:cNvGraphicFramePr/>
          <p:nvPr>
            <p:extLst>
              <p:ext uri="{D42A27DB-BD31-4B8C-83A1-F6EECF244321}">
                <p14:modId xmlns:p14="http://schemas.microsoft.com/office/powerpoint/2010/main" val="1708034732"/>
              </p:ext>
            </p:extLst>
          </p:nvPr>
        </p:nvGraphicFramePr>
        <p:xfrm>
          <a:off x="275301" y="1889760"/>
          <a:ext cx="8465800" cy="4475274"/>
        </p:xfrm>
        <a:graphic>
          <a:graphicData uri="http://schemas.openxmlformats.org/drawingml/2006/table">
            <a:tbl>
              <a:tblPr>
                <a:noFill/>
              </a:tblPr>
              <a:tblGrid>
                <a:gridCol w="5025875"/>
                <a:gridCol w="3439925"/>
              </a:tblGrid>
              <a:tr h="64766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15000"/>
                        </a:lnSpc>
                        <a:spcBef>
                          <a:spcPts val="0"/>
                        </a:spcBef>
                        <a:spcAft>
                          <a:spcPts val="0"/>
                        </a:spcAft>
                        <a:buNone/>
                      </a:pPr>
                      <a:r>
                        <a:rPr lang="en-US" sz="3200" b="1" u="none" strike="noStrike" cap="none" dirty="0">
                          <a:solidFill>
                            <a:schemeClr val="lt1"/>
                          </a:solidFill>
                          <a:latin typeface="Calibri"/>
                          <a:ea typeface="Calibri"/>
                          <a:cs typeface="Calibri"/>
                          <a:sym typeface="Calibri"/>
                        </a:rPr>
                        <a:t>Phase 1: Feasibility Studies</a:t>
                      </a:r>
                      <a:endParaRPr sz="3200" b="1"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631A7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15000"/>
                        </a:lnSpc>
                        <a:spcBef>
                          <a:spcPts val="0"/>
                        </a:spcBef>
                        <a:spcAft>
                          <a:spcPts val="0"/>
                        </a:spcAft>
                        <a:buNone/>
                      </a:pPr>
                      <a:endParaRPr sz="280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631A75"/>
                    </a:solidFill>
                  </a:tcPr>
                </a:tc>
              </a:tr>
              <a:tr h="5223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u="none" strike="noStrike" cap="none" dirty="0">
                          <a:solidFill>
                            <a:schemeClr val="bg2"/>
                          </a:solidFill>
                          <a:latin typeface="Calibri"/>
                          <a:ea typeface="Calibri"/>
                          <a:cs typeface="Calibri"/>
                          <a:sym typeface="Calibri"/>
                        </a:rPr>
                        <a:t>Open </a:t>
                      </a:r>
                      <a:r>
                        <a:rPr lang="en-US" sz="2800" u="none" strike="noStrike" cap="none" dirty="0" smtClean="0">
                          <a:solidFill>
                            <a:schemeClr val="bg2"/>
                          </a:solidFill>
                          <a:latin typeface="Calibri"/>
                          <a:ea typeface="Calibri"/>
                          <a:cs typeface="Calibri"/>
                          <a:sym typeface="Calibri"/>
                        </a:rPr>
                        <a:t>date</a:t>
                      </a:r>
                      <a:endParaRPr sz="2800" u="none" strike="noStrike" cap="none"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spcBef>
                          <a:spcPts val="0"/>
                        </a:spcBef>
                        <a:spcAft>
                          <a:spcPts val="0"/>
                        </a:spcAft>
                        <a:buNone/>
                      </a:pPr>
                      <a:r>
                        <a:rPr lang="en-US" sz="2800" b="1" u="none" strike="noStrike" cap="none" dirty="0" smtClean="0">
                          <a:solidFill>
                            <a:schemeClr val="bg2"/>
                          </a:solidFill>
                          <a:latin typeface="Calibri"/>
                          <a:ea typeface="Calibri"/>
                          <a:cs typeface="Calibri"/>
                          <a:sym typeface="Calibri"/>
                        </a:rPr>
                        <a:t>11</a:t>
                      </a:r>
                      <a:r>
                        <a:rPr lang="en-US" sz="2800" b="1" u="none" strike="noStrike" cap="none" baseline="0" dirty="0" smtClean="0">
                          <a:solidFill>
                            <a:schemeClr val="bg2"/>
                          </a:solidFill>
                          <a:latin typeface="Calibri"/>
                          <a:ea typeface="Calibri"/>
                          <a:cs typeface="Calibri"/>
                          <a:sym typeface="Calibri"/>
                        </a:rPr>
                        <a:t> June </a:t>
                      </a:r>
                      <a:r>
                        <a:rPr lang="en-US" sz="2800" b="1" u="none" strike="noStrike" cap="none" dirty="0" smtClean="0">
                          <a:solidFill>
                            <a:schemeClr val="bg2"/>
                          </a:solidFill>
                          <a:latin typeface="Calibri"/>
                          <a:ea typeface="Calibri"/>
                          <a:cs typeface="Calibri"/>
                          <a:sym typeface="Calibri"/>
                        </a:rPr>
                        <a:t>2018</a:t>
                      </a:r>
                      <a:endParaRPr sz="2800" b="1"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r>
              <a:tr h="5223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dirty="0">
                          <a:solidFill>
                            <a:schemeClr val="bg2"/>
                          </a:solidFill>
                          <a:latin typeface="Calibri"/>
                          <a:ea typeface="Calibri"/>
                          <a:cs typeface="Calibri"/>
                          <a:sym typeface="Calibri"/>
                        </a:rPr>
                        <a:t>Applicant </a:t>
                      </a:r>
                      <a:r>
                        <a:rPr lang="en-US" sz="2800" dirty="0" smtClean="0">
                          <a:solidFill>
                            <a:schemeClr val="bg2"/>
                          </a:solidFill>
                          <a:latin typeface="Calibri"/>
                          <a:ea typeface="Calibri"/>
                          <a:cs typeface="Calibri"/>
                          <a:sym typeface="Calibri"/>
                        </a:rPr>
                        <a:t>briefing</a:t>
                      </a:r>
                      <a:endParaRPr sz="2800"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spcBef>
                          <a:spcPts val="0"/>
                        </a:spcBef>
                        <a:spcAft>
                          <a:spcPts val="0"/>
                        </a:spcAft>
                        <a:buNone/>
                      </a:pPr>
                      <a:r>
                        <a:rPr lang="en-US" sz="2800" b="1" dirty="0" smtClean="0">
                          <a:solidFill>
                            <a:schemeClr val="bg2"/>
                          </a:solidFill>
                          <a:latin typeface="Calibri"/>
                          <a:ea typeface="Calibri"/>
                          <a:cs typeface="Calibri"/>
                          <a:sym typeface="Calibri"/>
                        </a:rPr>
                        <a:t>29</a:t>
                      </a:r>
                      <a:r>
                        <a:rPr lang="en-US" sz="2800" b="1" baseline="0" dirty="0" smtClean="0">
                          <a:solidFill>
                            <a:schemeClr val="bg2"/>
                          </a:solidFill>
                          <a:latin typeface="Calibri"/>
                          <a:ea typeface="Calibri"/>
                          <a:cs typeface="Calibri"/>
                          <a:sym typeface="Calibri"/>
                        </a:rPr>
                        <a:t> June</a:t>
                      </a:r>
                      <a:r>
                        <a:rPr lang="en-US" sz="2800" b="1" dirty="0" smtClean="0">
                          <a:solidFill>
                            <a:schemeClr val="bg2"/>
                          </a:solidFill>
                          <a:latin typeface="Calibri"/>
                          <a:ea typeface="Calibri"/>
                          <a:cs typeface="Calibri"/>
                          <a:sym typeface="Calibri"/>
                        </a:rPr>
                        <a:t> </a:t>
                      </a:r>
                      <a:r>
                        <a:rPr lang="en-US" sz="2800" b="1" dirty="0">
                          <a:solidFill>
                            <a:schemeClr val="bg2"/>
                          </a:solidFill>
                          <a:latin typeface="Calibri"/>
                          <a:ea typeface="Calibri"/>
                          <a:cs typeface="Calibri"/>
                          <a:sym typeface="Calibri"/>
                        </a:rPr>
                        <a:t>2018</a:t>
                      </a:r>
                      <a:endParaRPr sz="2800" b="1"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r>
              <a:tr h="5223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b="1" dirty="0" smtClean="0">
                          <a:solidFill>
                            <a:schemeClr val="bg2"/>
                          </a:solidFill>
                          <a:latin typeface="Calibri"/>
                          <a:ea typeface="Calibri"/>
                          <a:cs typeface="Calibri"/>
                          <a:sym typeface="Calibri"/>
                        </a:rPr>
                        <a:t>Registration closes</a:t>
                      </a:r>
                      <a:endParaRPr sz="2800"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b="1" dirty="0">
                          <a:solidFill>
                            <a:schemeClr val="bg2"/>
                          </a:solidFill>
                          <a:latin typeface="Calibri"/>
                          <a:ea typeface="Calibri"/>
                          <a:cs typeface="Calibri"/>
                          <a:sym typeface="Calibri"/>
                        </a:rPr>
                        <a:t>Noon </a:t>
                      </a:r>
                      <a:r>
                        <a:rPr lang="en-US" sz="2800" b="1" dirty="0" smtClean="0">
                          <a:solidFill>
                            <a:schemeClr val="bg2"/>
                          </a:solidFill>
                          <a:latin typeface="Calibri"/>
                          <a:ea typeface="Calibri"/>
                          <a:cs typeface="Calibri"/>
                          <a:sym typeface="Calibri"/>
                        </a:rPr>
                        <a:t>18 July </a:t>
                      </a:r>
                      <a:r>
                        <a:rPr lang="en-US" sz="2800" b="1" dirty="0">
                          <a:solidFill>
                            <a:schemeClr val="bg2"/>
                          </a:solidFill>
                          <a:latin typeface="Calibri"/>
                          <a:ea typeface="Calibri"/>
                          <a:cs typeface="Calibri"/>
                          <a:sym typeface="Calibri"/>
                        </a:rPr>
                        <a:t>2018</a:t>
                      </a:r>
                      <a:endParaRPr sz="2800"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r>
              <a:tr h="69325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b="1" dirty="0" smtClean="0">
                          <a:solidFill>
                            <a:schemeClr val="bg2"/>
                          </a:solidFill>
                          <a:latin typeface="Calibri"/>
                          <a:ea typeface="Calibri"/>
                          <a:cs typeface="Calibri"/>
                          <a:sym typeface="Calibri"/>
                        </a:rPr>
                        <a:t>Competition closes</a:t>
                      </a:r>
                      <a:endParaRPr sz="2800"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b="1" dirty="0">
                          <a:solidFill>
                            <a:schemeClr val="bg2"/>
                          </a:solidFill>
                          <a:latin typeface="Calibri"/>
                          <a:ea typeface="Calibri"/>
                          <a:cs typeface="Calibri"/>
                          <a:sym typeface="Calibri"/>
                        </a:rPr>
                        <a:t>Noon </a:t>
                      </a:r>
                      <a:r>
                        <a:rPr lang="en-US" sz="2800" b="1" dirty="0" smtClean="0">
                          <a:solidFill>
                            <a:schemeClr val="bg2"/>
                          </a:solidFill>
                          <a:latin typeface="Calibri"/>
                          <a:ea typeface="Calibri"/>
                          <a:cs typeface="Calibri"/>
                          <a:sym typeface="Calibri"/>
                        </a:rPr>
                        <a:t>25 July </a:t>
                      </a:r>
                      <a:r>
                        <a:rPr lang="en-US" sz="2800" b="1" dirty="0">
                          <a:solidFill>
                            <a:schemeClr val="bg2"/>
                          </a:solidFill>
                          <a:latin typeface="Calibri"/>
                          <a:ea typeface="Calibri"/>
                          <a:cs typeface="Calibri"/>
                          <a:sym typeface="Calibri"/>
                        </a:rPr>
                        <a:t>2018</a:t>
                      </a:r>
                      <a:endParaRPr sz="2800"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r>
              <a:tr h="5223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dirty="0">
                          <a:solidFill>
                            <a:schemeClr val="bg2"/>
                          </a:solidFill>
                          <a:latin typeface="Calibri"/>
                          <a:ea typeface="Calibri"/>
                          <a:cs typeface="Calibri"/>
                          <a:sym typeface="Calibri"/>
                        </a:rPr>
                        <a:t>Applicants </a:t>
                      </a:r>
                      <a:r>
                        <a:rPr lang="en-US" sz="2800" dirty="0" smtClean="0">
                          <a:solidFill>
                            <a:schemeClr val="bg2"/>
                          </a:solidFill>
                          <a:latin typeface="Calibri"/>
                          <a:ea typeface="Calibri"/>
                          <a:cs typeface="Calibri"/>
                          <a:sym typeface="Calibri"/>
                        </a:rPr>
                        <a:t>notified </a:t>
                      </a:r>
                      <a:r>
                        <a:rPr lang="en-US" sz="2800" dirty="0">
                          <a:solidFill>
                            <a:schemeClr val="bg2"/>
                          </a:solidFill>
                          <a:latin typeface="Calibri"/>
                          <a:ea typeface="Calibri"/>
                          <a:cs typeface="Calibri"/>
                          <a:sym typeface="Calibri"/>
                        </a:rPr>
                        <a:t>of </a:t>
                      </a:r>
                      <a:r>
                        <a:rPr lang="en-US" sz="2800" dirty="0" smtClean="0">
                          <a:solidFill>
                            <a:schemeClr val="bg2"/>
                          </a:solidFill>
                          <a:latin typeface="Calibri"/>
                          <a:ea typeface="Calibri"/>
                          <a:cs typeface="Calibri"/>
                          <a:sym typeface="Calibri"/>
                        </a:rPr>
                        <a:t>decision</a:t>
                      </a:r>
                      <a:endParaRPr sz="2800"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spcBef>
                          <a:spcPts val="0"/>
                        </a:spcBef>
                        <a:spcAft>
                          <a:spcPts val="0"/>
                        </a:spcAft>
                        <a:buNone/>
                      </a:pPr>
                      <a:r>
                        <a:rPr lang="en-US" sz="2800" b="1" dirty="0" smtClean="0">
                          <a:solidFill>
                            <a:schemeClr val="bg2"/>
                          </a:solidFill>
                          <a:latin typeface="Calibri"/>
                          <a:ea typeface="Calibri"/>
                          <a:cs typeface="Calibri"/>
                          <a:sym typeface="Calibri"/>
                        </a:rPr>
                        <a:t>30 September 2018</a:t>
                      </a:r>
                      <a:endParaRPr sz="2800" b="1"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r>
              <a:tr h="5223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b="0" dirty="0">
                          <a:solidFill>
                            <a:schemeClr val="bg2"/>
                          </a:solidFill>
                          <a:latin typeface="Calibri"/>
                          <a:ea typeface="Calibri"/>
                          <a:cs typeface="Calibri"/>
                          <a:sym typeface="Calibri"/>
                        </a:rPr>
                        <a:t>Phase 1 </a:t>
                      </a:r>
                      <a:r>
                        <a:rPr lang="en-US" sz="2800" b="0" dirty="0" smtClean="0">
                          <a:solidFill>
                            <a:schemeClr val="bg2"/>
                          </a:solidFill>
                          <a:latin typeface="Calibri"/>
                          <a:ea typeface="Calibri"/>
                          <a:cs typeface="Calibri"/>
                          <a:sym typeface="Calibri"/>
                        </a:rPr>
                        <a:t>contracts awarded</a:t>
                      </a:r>
                      <a:endParaRPr sz="2800" b="0"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spcBef>
                          <a:spcPts val="0"/>
                        </a:spcBef>
                        <a:spcAft>
                          <a:spcPts val="0"/>
                        </a:spcAft>
                        <a:buNone/>
                      </a:pPr>
                      <a:r>
                        <a:rPr lang="en-US" sz="2800" b="1" dirty="0" smtClean="0">
                          <a:solidFill>
                            <a:schemeClr val="bg2"/>
                          </a:solidFill>
                          <a:latin typeface="Calibri"/>
                          <a:ea typeface="Calibri"/>
                          <a:cs typeface="Calibri"/>
                          <a:sym typeface="Calibri"/>
                        </a:rPr>
                        <a:t>31 October </a:t>
                      </a:r>
                      <a:r>
                        <a:rPr lang="en-US" sz="2800" b="1" dirty="0">
                          <a:solidFill>
                            <a:schemeClr val="bg2"/>
                          </a:solidFill>
                          <a:latin typeface="Calibri"/>
                          <a:ea typeface="Calibri"/>
                          <a:cs typeface="Calibri"/>
                          <a:sym typeface="Calibri"/>
                        </a:rPr>
                        <a:t>2018</a:t>
                      </a:r>
                      <a:endParaRPr sz="2800" b="1"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r>
              <a:tr h="5223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lnSpc>
                          <a:spcPct val="115000"/>
                        </a:lnSpc>
                        <a:spcBef>
                          <a:spcPts val="0"/>
                        </a:spcBef>
                        <a:spcAft>
                          <a:spcPts val="0"/>
                        </a:spcAft>
                        <a:buNone/>
                      </a:pPr>
                      <a:r>
                        <a:rPr lang="en-US" sz="2800" b="0" dirty="0">
                          <a:solidFill>
                            <a:schemeClr val="bg2"/>
                          </a:solidFill>
                          <a:latin typeface="Calibri"/>
                          <a:ea typeface="Calibri"/>
                          <a:cs typeface="Calibri"/>
                          <a:sym typeface="Calibri"/>
                        </a:rPr>
                        <a:t>Feedback </a:t>
                      </a:r>
                      <a:r>
                        <a:rPr lang="en-US" sz="2800" b="0" dirty="0" smtClean="0">
                          <a:solidFill>
                            <a:schemeClr val="bg2"/>
                          </a:solidFill>
                          <a:latin typeface="Calibri"/>
                          <a:ea typeface="Calibri"/>
                          <a:cs typeface="Calibri"/>
                          <a:sym typeface="Calibri"/>
                        </a:rPr>
                        <a:t>provided</a:t>
                      </a:r>
                      <a:endParaRPr sz="2800" b="0"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rtl="0">
                        <a:spcBef>
                          <a:spcPts val="0"/>
                        </a:spcBef>
                        <a:spcAft>
                          <a:spcPts val="0"/>
                        </a:spcAft>
                        <a:buNone/>
                      </a:pPr>
                      <a:r>
                        <a:rPr lang="en-US" sz="2800" b="1" dirty="0" smtClean="0">
                          <a:solidFill>
                            <a:schemeClr val="bg2"/>
                          </a:solidFill>
                          <a:latin typeface="Calibri"/>
                          <a:ea typeface="Calibri"/>
                          <a:cs typeface="Calibri"/>
                          <a:sym typeface="Calibri"/>
                        </a:rPr>
                        <a:t>31</a:t>
                      </a:r>
                      <a:r>
                        <a:rPr lang="en-US" sz="2800" b="1" baseline="0" dirty="0" smtClean="0">
                          <a:solidFill>
                            <a:schemeClr val="bg2"/>
                          </a:solidFill>
                          <a:latin typeface="Calibri"/>
                          <a:ea typeface="Calibri"/>
                          <a:cs typeface="Calibri"/>
                          <a:sym typeface="Calibri"/>
                        </a:rPr>
                        <a:t> O</a:t>
                      </a:r>
                      <a:r>
                        <a:rPr lang="en-US" sz="2800" b="1" dirty="0" smtClean="0">
                          <a:solidFill>
                            <a:schemeClr val="bg2"/>
                          </a:solidFill>
                          <a:latin typeface="Calibri"/>
                          <a:ea typeface="Calibri"/>
                          <a:cs typeface="Calibri"/>
                          <a:sym typeface="Calibri"/>
                        </a:rPr>
                        <a:t>ctober </a:t>
                      </a:r>
                      <a:r>
                        <a:rPr lang="en-US" sz="2800" b="1" dirty="0">
                          <a:solidFill>
                            <a:schemeClr val="bg2"/>
                          </a:solidFill>
                          <a:latin typeface="Calibri"/>
                          <a:ea typeface="Calibri"/>
                          <a:cs typeface="Calibri"/>
                          <a:sym typeface="Calibri"/>
                        </a:rPr>
                        <a:t>2018</a:t>
                      </a:r>
                      <a:endParaRPr sz="2800" b="1" dirty="0">
                        <a:solidFill>
                          <a:schemeClr val="bg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lnTlToBr w="12700" cmpd="sng">
                      <a:noFill/>
                      <a:prstDash val="solid"/>
                    </a:lnTlToBr>
                    <a:lnBlToTr w="12700" cmpd="sng">
                      <a:noFill/>
                      <a:prstDash val="solid"/>
                    </a:lnBlToTr>
                    <a:solidFill>
                      <a:srgbClr val="D3BCDA"/>
                    </a:solidFill>
                  </a:tcPr>
                </a:tc>
              </a:tr>
            </a:tbl>
          </a:graphicData>
        </a:graphic>
      </p:graphicFrame>
    </p:spTree>
    <p:extLst>
      <p:ext uri="{BB962C8B-B14F-4D97-AF65-F5344CB8AC3E}">
        <p14:creationId xmlns:p14="http://schemas.microsoft.com/office/powerpoint/2010/main" val="3300625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91440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dirty="0">
              <a:solidFill>
                <a:srgbClr val="000000"/>
              </a:solidFill>
            </a:endParaRPr>
          </a:p>
        </p:txBody>
      </p:sp>
      <p:sp>
        <p:nvSpPr>
          <p:cNvPr id="7" name="Title 3"/>
          <p:cNvSpPr txBox="1">
            <a:spLocks/>
          </p:cNvSpPr>
          <p:nvPr/>
        </p:nvSpPr>
        <p:spPr>
          <a:xfrm>
            <a:off x="431800" y="20799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
        <p:nvSpPr>
          <p:cNvPr id="8" name="Title 3"/>
          <p:cNvSpPr txBox="1">
            <a:spLocks/>
          </p:cNvSpPr>
          <p:nvPr/>
        </p:nvSpPr>
        <p:spPr>
          <a:xfrm>
            <a:off x="584200" y="22323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b="1" kern="0" dirty="0" smtClean="0">
                <a:solidFill>
                  <a:srgbClr val="FFFFFF"/>
                </a:solidFill>
                <a:latin typeface="Calibri" panose="020F0502020204030204" pitchFamily="34" charset="0"/>
              </a:rPr>
              <a:t>Allison Townley</a:t>
            </a:r>
          </a:p>
          <a:p>
            <a:pPr eaLnBrk="1" fontAlgn="auto" hangingPunct="1"/>
            <a:endParaRPr lang="en-GB" altLang="en-US" sz="5400" kern="0" dirty="0">
              <a:solidFill>
                <a:srgbClr val="FFFFFF"/>
              </a:solidFill>
              <a:latin typeface="Calibri" panose="020F0502020204030204" pitchFamily="34" charset="0"/>
            </a:endParaRPr>
          </a:p>
          <a:p>
            <a:pPr eaLnBrk="1" fontAlgn="auto" hangingPunct="1"/>
            <a:r>
              <a:rPr lang="en-GB" altLang="en-US" sz="3600" kern="0" dirty="0" smtClean="0">
                <a:solidFill>
                  <a:srgbClr val="FFFFFF"/>
                </a:solidFill>
                <a:latin typeface="Calibri" panose="020F0502020204030204" pitchFamily="34" charset="0"/>
              </a:rPr>
              <a:t>Head of Control &amp; Data Management, Regulation Unit Northern Ireland Environment Agency</a:t>
            </a:r>
          </a:p>
          <a:p>
            <a:pPr eaLnBrk="1" fontAlgn="auto" hangingPunct="1"/>
            <a:endParaRPr lang="en-GB" altLang="en-US" sz="3600" kern="0" dirty="0" smtClean="0">
              <a:solidFill>
                <a:srgbClr val="FFFFFF"/>
              </a:solidFill>
              <a:latin typeface="Calibri" panose="020F0502020204030204" pitchFamily="34" charset="0"/>
            </a:endParaRPr>
          </a:p>
          <a:p>
            <a:pPr eaLnBrk="1" fontAlgn="auto" hangingPunct="1"/>
            <a:endParaRPr lang="en-GB" altLang="en-US" sz="5400" kern="0" dirty="0">
              <a:solidFill>
                <a:srgbClr val="FFFFFF"/>
              </a:solidFill>
              <a:latin typeface="Calibri" panose="020F0502020204030204" pitchFamily="34" charset="0"/>
            </a:endParaRPr>
          </a:p>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Tree>
    <p:extLst>
      <p:ext uri="{BB962C8B-B14F-4D97-AF65-F5344CB8AC3E}">
        <p14:creationId xmlns:p14="http://schemas.microsoft.com/office/powerpoint/2010/main" val="3402583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7200" y="711201"/>
            <a:ext cx="6022323" cy="5673326"/>
          </a:xfrm>
        </p:spPr>
      </p:pic>
      <p:sp>
        <p:nvSpPr>
          <p:cNvPr id="5" name="Title 1"/>
          <p:cNvSpPr txBox="1">
            <a:spLocks/>
          </p:cNvSpPr>
          <p:nvPr/>
        </p:nvSpPr>
        <p:spPr bwMode="auto">
          <a:xfrm>
            <a:off x="7027193" y="3137746"/>
            <a:ext cx="2815233"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r>
              <a:rPr lang="en-GB" kern="0" dirty="0" smtClean="0"/>
              <a:t>                      </a:t>
            </a:r>
            <a:r>
              <a:rPr lang="en-GB" kern="0" dirty="0" smtClean="0">
                <a:solidFill>
                  <a:schemeClr val="tx1"/>
                </a:solidFill>
              </a:rPr>
              <a:t/>
            </a:r>
            <a:br>
              <a:rPr lang="en-GB" kern="0" dirty="0" smtClean="0">
                <a:solidFill>
                  <a:schemeClr val="tx1"/>
                </a:solidFill>
              </a:rPr>
            </a:br>
            <a:r>
              <a:rPr lang="en-GB" kern="0" dirty="0" smtClean="0">
                <a:solidFill>
                  <a:schemeClr val="tx1"/>
                </a:solidFill>
              </a:rPr>
              <a:t>                                                           Environment Agency</a:t>
            </a:r>
            <a:endParaRPr lang="en-GB" kern="0" dirty="0"/>
          </a:p>
        </p:txBody>
      </p:sp>
      <p:sp>
        <p:nvSpPr>
          <p:cNvPr id="7" name="Title 1"/>
          <p:cNvSpPr txBox="1">
            <a:spLocks/>
          </p:cNvSpPr>
          <p:nvPr/>
        </p:nvSpPr>
        <p:spPr bwMode="auto">
          <a:xfrm>
            <a:off x="5906945" y="1026368"/>
            <a:ext cx="2815233"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r>
              <a:rPr lang="en-GB" kern="0" dirty="0" smtClean="0"/>
              <a:t>                      </a:t>
            </a:r>
            <a:r>
              <a:rPr lang="en-GB" kern="0" dirty="0" smtClean="0">
                <a:solidFill>
                  <a:schemeClr val="tx1"/>
                </a:solidFill>
              </a:rPr>
              <a:t/>
            </a:r>
            <a:br>
              <a:rPr lang="en-GB" kern="0" dirty="0" smtClean="0">
                <a:solidFill>
                  <a:schemeClr val="tx1"/>
                </a:solidFill>
              </a:rPr>
            </a:br>
            <a:r>
              <a:rPr lang="en-GB" kern="0" dirty="0" smtClean="0">
                <a:solidFill>
                  <a:schemeClr val="tx1"/>
                </a:solidFill>
              </a:rPr>
              <a:t>                                                     Scottish Environment Protection Agency</a:t>
            </a:r>
            <a:endParaRPr lang="en-GB" kern="0" dirty="0"/>
          </a:p>
        </p:txBody>
      </p:sp>
      <p:sp>
        <p:nvSpPr>
          <p:cNvPr id="8" name="Title 1"/>
          <p:cNvSpPr txBox="1">
            <a:spLocks/>
          </p:cNvSpPr>
          <p:nvPr/>
        </p:nvSpPr>
        <p:spPr bwMode="auto">
          <a:xfrm>
            <a:off x="498533" y="2341962"/>
            <a:ext cx="2815233"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r>
              <a:rPr lang="en-GB" kern="0" dirty="0" smtClean="0"/>
              <a:t>                      </a:t>
            </a:r>
            <a:r>
              <a:rPr lang="en-GB" kern="0" dirty="0" smtClean="0">
                <a:solidFill>
                  <a:schemeClr val="tx1"/>
                </a:solidFill>
              </a:rPr>
              <a:t/>
            </a:r>
            <a:br>
              <a:rPr lang="en-GB" kern="0" dirty="0" smtClean="0">
                <a:solidFill>
                  <a:schemeClr val="tx1"/>
                </a:solidFill>
              </a:rPr>
            </a:br>
            <a:r>
              <a:rPr lang="en-GB" kern="0" dirty="0" smtClean="0">
                <a:solidFill>
                  <a:schemeClr val="tx1"/>
                </a:solidFill>
              </a:rPr>
              <a:t>                                                     Northern Ireland Environment Agency</a:t>
            </a:r>
            <a:endParaRPr lang="en-GB" kern="0" dirty="0"/>
          </a:p>
        </p:txBody>
      </p:sp>
      <p:sp>
        <p:nvSpPr>
          <p:cNvPr id="9" name="Title 1"/>
          <p:cNvSpPr txBox="1">
            <a:spLocks/>
          </p:cNvSpPr>
          <p:nvPr/>
        </p:nvSpPr>
        <p:spPr bwMode="auto">
          <a:xfrm>
            <a:off x="2771800" y="5157192"/>
            <a:ext cx="2909714"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r>
              <a:rPr lang="en-GB" kern="0" dirty="0" smtClean="0"/>
              <a:t>                      </a:t>
            </a:r>
            <a:r>
              <a:rPr lang="en-GB" kern="0" dirty="0" smtClean="0">
                <a:solidFill>
                  <a:schemeClr val="tx1"/>
                </a:solidFill>
              </a:rPr>
              <a:t/>
            </a:r>
            <a:br>
              <a:rPr lang="en-GB" kern="0" dirty="0" smtClean="0">
                <a:solidFill>
                  <a:schemeClr val="tx1"/>
                </a:solidFill>
              </a:rPr>
            </a:br>
            <a:r>
              <a:rPr lang="en-GB" kern="0" dirty="0" smtClean="0">
                <a:solidFill>
                  <a:schemeClr val="tx1"/>
                </a:solidFill>
              </a:rPr>
              <a:t>                                                     Natural </a:t>
            </a:r>
          </a:p>
          <a:p>
            <a:r>
              <a:rPr lang="en-GB" kern="0" dirty="0" smtClean="0">
                <a:solidFill>
                  <a:schemeClr val="tx1"/>
                </a:solidFill>
              </a:rPr>
              <a:t>Resources</a:t>
            </a:r>
          </a:p>
          <a:p>
            <a:r>
              <a:rPr lang="en-GB" kern="0" dirty="0" smtClean="0">
                <a:solidFill>
                  <a:schemeClr val="tx1"/>
                </a:solidFill>
              </a:rPr>
              <a:t>Wales </a:t>
            </a:r>
            <a:endParaRPr lang="en-GB" kern="0" dirty="0"/>
          </a:p>
        </p:txBody>
      </p:sp>
      <p:sp>
        <p:nvSpPr>
          <p:cNvPr id="11" name="Title 1"/>
          <p:cNvSpPr txBox="1">
            <a:spLocks/>
          </p:cNvSpPr>
          <p:nvPr/>
        </p:nvSpPr>
        <p:spPr bwMode="auto">
          <a:xfrm>
            <a:off x="500865" y="172347"/>
            <a:ext cx="2815233"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r>
              <a:rPr lang="en-GB" kern="0" dirty="0" smtClean="0"/>
              <a:t>                      </a:t>
            </a:r>
            <a:r>
              <a:rPr lang="en-GB" kern="0" dirty="0" smtClean="0">
                <a:solidFill>
                  <a:schemeClr val="tx1"/>
                </a:solidFill>
              </a:rPr>
              <a:t/>
            </a:r>
            <a:br>
              <a:rPr lang="en-GB" kern="0" dirty="0" smtClean="0">
                <a:solidFill>
                  <a:schemeClr val="tx1"/>
                </a:solidFill>
              </a:rPr>
            </a:br>
            <a:r>
              <a:rPr lang="en-GB" kern="0" dirty="0" smtClean="0">
                <a:solidFill>
                  <a:schemeClr val="tx1"/>
                </a:solidFill>
              </a:rPr>
              <a:t>                                                     </a:t>
            </a:r>
            <a:r>
              <a:rPr lang="en-GB" kern="0" dirty="0" smtClean="0">
                <a:solidFill>
                  <a:srgbClr val="333399"/>
                </a:solidFill>
              </a:rPr>
              <a:t>THE FOUR UK ENVIRONMENT AGENCIES</a:t>
            </a:r>
            <a:endParaRPr lang="en-GB" kern="0" dirty="0">
              <a:solidFill>
                <a:srgbClr val="333399"/>
              </a:solidFill>
            </a:endParaRPr>
          </a:p>
        </p:txBody>
      </p:sp>
    </p:spTree>
    <p:extLst>
      <p:ext uri="{BB962C8B-B14F-4D97-AF65-F5344CB8AC3E}">
        <p14:creationId xmlns:p14="http://schemas.microsoft.com/office/powerpoint/2010/main" val="3929392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664" y="-1173"/>
            <a:ext cx="9410700" cy="1325563"/>
          </a:xfrm>
        </p:spPr>
        <p:txBody>
          <a:bodyPr>
            <a:normAutofit/>
          </a:bodyPr>
          <a:lstStyle/>
          <a:p>
            <a:r>
              <a:rPr lang="en-GB" sz="3600" dirty="0" smtClean="0">
                <a:solidFill>
                  <a:srgbClr val="00AF41"/>
                </a:solidFill>
                <a:latin typeface="Calibri" panose="020F0502020204030204" pitchFamily="34" charset="0"/>
              </a:rPr>
              <a:t>Administrative burden</a:t>
            </a:r>
            <a:endParaRPr lang="en-GB" sz="3600" dirty="0">
              <a:solidFill>
                <a:srgbClr val="00AF41"/>
              </a:solidFill>
              <a:latin typeface="Calibri" panose="020F0502020204030204"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64" y="1484784"/>
            <a:ext cx="4011932" cy="310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libertaliadehatali.files.wordpress.com/2014/05/jones_storage-585x3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0156" y="980951"/>
            <a:ext cx="4258217" cy="2227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recordsmanagement.tab.com/wp-content/uploads/2012/07/imaging-paper_files_to_electroni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5783" y="3236476"/>
            <a:ext cx="4258217" cy="218825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4169224" y="1971823"/>
            <a:ext cx="582930" cy="308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endParaRPr>
          </a:p>
        </p:txBody>
      </p:sp>
      <p:sp>
        <p:nvSpPr>
          <p:cNvPr id="9" name="Right Arrow 8"/>
          <p:cNvSpPr/>
          <p:nvPr/>
        </p:nvSpPr>
        <p:spPr>
          <a:xfrm>
            <a:off x="4169224" y="3861048"/>
            <a:ext cx="582930" cy="308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endParaRPr>
          </a:p>
        </p:txBody>
      </p:sp>
    </p:spTree>
    <p:extLst>
      <p:ext uri="{BB962C8B-B14F-4D97-AF65-F5344CB8AC3E}">
        <p14:creationId xmlns:p14="http://schemas.microsoft.com/office/powerpoint/2010/main" val="2480019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260137\AppData\Local\Microsoft\Windows\Temporary Internet Files\Content.Outlook\BSXUIEA9\Site overview.jpg"/>
          <p:cNvPicPr>
            <a:picLocks noChangeAspect="1" noChangeArrowheads="1"/>
          </p:cNvPicPr>
          <p:nvPr/>
        </p:nvPicPr>
        <p:blipFill>
          <a:blip r:embed="rId3" cstate="print"/>
          <a:srcRect/>
          <a:stretch>
            <a:fillRect/>
          </a:stretch>
        </p:blipFill>
        <p:spPr bwMode="auto">
          <a:xfrm>
            <a:off x="251520" y="1052736"/>
            <a:ext cx="6120680" cy="4331766"/>
          </a:xfrm>
          <a:prstGeom prst="rect">
            <a:avLst/>
          </a:prstGeom>
          <a:noFill/>
        </p:spPr>
      </p:pic>
      <p:sp>
        <p:nvSpPr>
          <p:cNvPr id="2" name="Rectangle 1"/>
          <p:cNvSpPr/>
          <p:nvPr/>
        </p:nvSpPr>
        <p:spPr>
          <a:xfrm>
            <a:off x="251521" y="188640"/>
            <a:ext cx="5785188" cy="646331"/>
          </a:xfrm>
          <a:prstGeom prst="rect">
            <a:avLst/>
          </a:prstGeom>
        </p:spPr>
        <p:txBody>
          <a:bodyPr wrap="square">
            <a:spAutoFit/>
          </a:bodyPr>
          <a:lstStyle/>
          <a:p>
            <a:r>
              <a:rPr lang="en-GB" sz="3600" b="1" dirty="0">
                <a:solidFill>
                  <a:srgbClr val="00AF41"/>
                </a:solidFill>
              </a:rPr>
              <a:t>Illegal Waste Site - </a:t>
            </a:r>
            <a:r>
              <a:rPr lang="en-GB" sz="3600" b="1" dirty="0" err="1">
                <a:solidFill>
                  <a:srgbClr val="00AF41"/>
                </a:solidFill>
              </a:rPr>
              <a:t>Mobouy</a:t>
            </a:r>
            <a:endParaRPr lang="en-GB" sz="3600" dirty="0">
              <a:solidFill>
                <a:srgbClr val="00AF41"/>
              </a:solidFill>
              <a:cs typeface="+mn-cs"/>
            </a:endParaRPr>
          </a:p>
        </p:txBody>
      </p:sp>
      <p:sp>
        <p:nvSpPr>
          <p:cNvPr id="4" name="Rectangle 3"/>
          <p:cNvSpPr/>
          <p:nvPr/>
        </p:nvSpPr>
        <p:spPr>
          <a:xfrm>
            <a:off x="6372200" y="1556792"/>
            <a:ext cx="2771800" cy="3046988"/>
          </a:xfrm>
          <a:prstGeom prst="rect">
            <a:avLst/>
          </a:prstGeom>
        </p:spPr>
        <p:txBody>
          <a:bodyPr wrap="square">
            <a:spAutoFit/>
          </a:bodyPr>
          <a:lstStyle/>
          <a:p>
            <a:endParaRPr lang="en-GB" sz="2400" dirty="0" smtClean="0">
              <a:solidFill>
                <a:schemeClr val="tx1">
                  <a:lumMod val="65000"/>
                  <a:lumOff val="35000"/>
                </a:schemeClr>
              </a:solidFill>
              <a:cs typeface="+mn-cs"/>
            </a:endParaRPr>
          </a:p>
          <a:p>
            <a:r>
              <a:rPr lang="en-GB" sz="2800" dirty="0" smtClean="0">
                <a:solidFill>
                  <a:schemeClr val="tx1">
                    <a:lumMod val="65000"/>
                    <a:lumOff val="35000"/>
                  </a:schemeClr>
                </a:solidFill>
                <a:cs typeface="+mn-cs"/>
              </a:rPr>
              <a:t>Waste </a:t>
            </a:r>
            <a:r>
              <a:rPr lang="en-GB" sz="2800" dirty="0">
                <a:solidFill>
                  <a:schemeClr val="tx1">
                    <a:lumMod val="65000"/>
                    <a:lumOff val="35000"/>
                  </a:schemeClr>
                </a:solidFill>
                <a:cs typeface="+mn-cs"/>
              </a:rPr>
              <a:t>crime is not just damaging the environment; it is damaging </a:t>
            </a:r>
            <a:r>
              <a:rPr lang="en-GB" sz="2800" dirty="0" smtClean="0">
                <a:solidFill>
                  <a:schemeClr val="tx1">
                    <a:lumMod val="65000"/>
                    <a:lumOff val="35000"/>
                  </a:schemeClr>
                </a:solidFill>
                <a:cs typeface="+mn-cs"/>
              </a:rPr>
              <a:t>our economy.</a:t>
            </a:r>
            <a:endParaRPr lang="en-GB" sz="2800" dirty="0">
              <a:solidFill>
                <a:schemeClr val="tx1">
                  <a:lumMod val="65000"/>
                  <a:lumOff val="35000"/>
                </a:schemeClr>
              </a:solidFill>
              <a:cs typeface="+mn-cs"/>
            </a:endParaRPr>
          </a:p>
        </p:txBody>
      </p:sp>
    </p:spTree>
    <p:extLst>
      <p:ext uri="{BB962C8B-B14F-4D97-AF65-F5344CB8AC3E}">
        <p14:creationId xmlns:p14="http://schemas.microsoft.com/office/powerpoint/2010/main" val="167402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6" name="Shape 106" descr="defra-logo.png"/>
          <p:cNvPicPr preferRelativeResize="0"/>
          <p:nvPr/>
        </p:nvPicPr>
        <p:blipFill>
          <a:blip r:embed="rId3">
            <a:alphaModFix/>
          </a:blip>
          <a:stretch>
            <a:fillRect/>
          </a:stretch>
        </p:blipFill>
        <p:spPr>
          <a:xfrm>
            <a:off x="318751" y="4852751"/>
            <a:ext cx="1782125" cy="913325"/>
          </a:xfrm>
          <a:prstGeom prst="rect">
            <a:avLst/>
          </a:prstGeom>
          <a:noFill/>
          <a:ln>
            <a:noFill/>
          </a:ln>
        </p:spPr>
      </p:pic>
      <p:sp>
        <p:nvSpPr>
          <p:cNvPr id="7" name="Shape 87"/>
          <p:cNvSpPr txBox="1"/>
          <p:nvPr/>
        </p:nvSpPr>
        <p:spPr>
          <a:xfrm>
            <a:off x="0" y="0"/>
            <a:ext cx="9144000" cy="6858000"/>
          </a:xfrm>
          <a:prstGeom prst="rect">
            <a:avLst/>
          </a:prstGeom>
          <a:solidFill>
            <a:srgbClr val="00A33B"/>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sz="3000"/>
          </a:p>
        </p:txBody>
      </p:sp>
      <p:sp>
        <p:nvSpPr>
          <p:cNvPr id="107" name="Shape 107"/>
          <p:cNvSpPr txBox="1"/>
          <p:nvPr/>
        </p:nvSpPr>
        <p:spPr>
          <a:xfrm>
            <a:off x="7418300" y="5557575"/>
            <a:ext cx="1624800" cy="4371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a:solidFill>
                  <a:srgbClr val="FFFFFF"/>
                </a:solidFill>
                <a:latin typeface="Helvetica Neue"/>
                <a:ea typeface="Helvetica Neue"/>
                <a:cs typeface="Helvetica Neue"/>
                <a:sym typeface="Helvetica Neue"/>
              </a:rPr>
              <a:t>@defradigital</a:t>
            </a:r>
            <a:endParaRPr>
              <a:solidFill>
                <a:srgbClr val="FFFFFF"/>
              </a:solidFill>
              <a:latin typeface="Helvetica Neue"/>
              <a:ea typeface="Helvetica Neue"/>
              <a:cs typeface="Helvetica Neue"/>
              <a:sym typeface="Helvetica Neue"/>
            </a:endParaRPr>
          </a:p>
        </p:txBody>
      </p:sp>
      <p:pic>
        <p:nvPicPr>
          <p:cNvPr id="6" name="Shape 105"/>
          <p:cNvPicPr preferRelativeResize="0"/>
          <p:nvPr/>
        </p:nvPicPr>
        <p:blipFill rotWithShape="1">
          <a:blip r:embed="rId4">
            <a:alphaModFix/>
          </a:blip>
          <a:srcRect t="24998"/>
          <a:stretch/>
        </p:blipFill>
        <p:spPr>
          <a:xfrm>
            <a:off x="2" y="907056"/>
            <a:ext cx="9143998" cy="5143499"/>
          </a:xfrm>
          <a:prstGeom prst="rect">
            <a:avLst/>
          </a:prstGeom>
          <a:noFill/>
          <a:ln>
            <a:noFill/>
          </a:ln>
        </p:spPr>
      </p:pic>
    </p:spTree>
    <p:extLst>
      <p:ext uri="{BB962C8B-B14F-4D97-AF65-F5344CB8AC3E}">
        <p14:creationId xmlns:p14="http://schemas.microsoft.com/office/powerpoint/2010/main" val="766873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1260137\AppData\Local\Microsoft\Windows\Temporary Internet Files\Content.Outlook\BSXUIEA9\Picture2.png"/>
          <p:cNvPicPr>
            <a:picLocks noChangeAspect="1" noChangeArrowheads="1"/>
          </p:cNvPicPr>
          <p:nvPr/>
        </p:nvPicPr>
        <p:blipFill>
          <a:blip r:embed="rId3" cstate="print"/>
          <a:srcRect/>
          <a:stretch>
            <a:fillRect/>
          </a:stretch>
        </p:blipFill>
        <p:spPr bwMode="auto">
          <a:xfrm>
            <a:off x="2843808" y="116632"/>
            <a:ext cx="3312368" cy="5359412"/>
          </a:xfrm>
          <a:prstGeom prst="rect">
            <a:avLst/>
          </a:prstGeom>
          <a:noFill/>
        </p:spPr>
      </p:pic>
    </p:spTree>
    <p:extLst>
      <p:ext uri="{BB962C8B-B14F-4D97-AF65-F5344CB8AC3E}">
        <p14:creationId xmlns:p14="http://schemas.microsoft.com/office/powerpoint/2010/main" val="1369060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24" y="237728"/>
            <a:ext cx="7800156" cy="762000"/>
          </a:xfrm>
        </p:spPr>
        <p:txBody>
          <a:bodyPr/>
          <a:lstStyle/>
          <a:p>
            <a:r>
              <a:rPr lang="en-GB" sz="3600" dirty="0" smtClean="0">
                <a:solidFill>
                  <a:srgbClr val="00B050"/>
                </a:solidFill>
                <a:latin typeface="Calibri" panose="020F0502020204030204" pitchFamily="34" charset="0"/>
              </a:rPr>
              <a:t>Waste </a:t>
            </a:r>
            <a:r>
              <a:rPr lang="en-GB" sz="3600" dirty="0">
                <a:solidFill>
                  <a:srgbClr val="00B050"/>
                </a:solidFill>
                <a:latin typeface="Calibri" panose="020F0502020204030204" pitchFamily="34" charset="0"/>
              </a:rPr>
              <a:t>crime volumes?</a:t>
            </a:r>
          </a:p>
        </p:txBody>
      </p:sp>
      <p:sp>
        <p:nvSpPr>
          <p:cNvPr id="5" name="Rectangle 4"/>
          <p:cNvSpPr/>
          <p:nvPr/>
        </p:nvSpPr>
        <p:spPr>
          <a:xfrm>
            <a:off x="467544" y="999728"/>
            <a:ext cx="8208912" cy="4678204"/>
          </a:xfrm>
          <a:prstGeom prst="rect">
            <a:avLst/>
          </a:prstGeom>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a:lstStyle>
          <a:p>
            <a:r>
              <a:rPr lang="en-GB" sz="2000" b="1" dirty="0" smtClean="0">
                <a:solidFill>
                  <a:schemeClr val="tx1">
                    <a:lumMod val="65000"/>
                    <a:lumOff val="35000"/>
                  </a:schemeClr>
                </a:solidFill>
                <a:latin typeface="Calibri" panose="020F0502020204030204" pitchFamily="34" charset="0"/>
              </a:rPr>
              <a:t>A snapshot of cases being dealt with by NIEA:</a:t>
            </a:r>
          </a:p>
          <a:p>
            <a:endParaRPr lang="en-GB" sz="2000" dirty="0" smtClean="0">
              <a:solidFill>
                <a:srgbClr val="000000"/>
              </a:solidFill>
              <a:latin typeface="Calibri" panose="020F0502020204030204" pitchFamily="34" charset="0"/>
            </a:endParaRPr>
          </a:p>
          <a:p>
            <a:pPr marL="342900" indent="-342900">
              <a:buFont typeface="Arial" panose="020B0604020202020204" pitchFamily="34" charset="0"/>
              <a:buChar char="•"/>
            </a:pPr>
            <a:r>
              <a:rPr lang="en-GB" sz="2000" dirty="0" smtClean="0">
                <a:solidFill>
                  <a:srgbClr val="000000"/>
                </a:solidFill>
                <a:latin typeface="Calibri" panose="020F0502020204030204" pitchFamily="34" charset="0"/>
              </a:rPr>
              <a:t> </a:t>
            </a:r>
            <a:r>
              <a:rPr lang="en-GB" dirty="0" smtClean="0">
                <a:solidFill>
                  <a:schemeClr val="tx1">
                    <a:lumMod val="65000"/>
                    <a:lumOff val="35000"/>
                  </a:schemeClr>
                </a:solidFill>
                <a:latin typeface="Calibri" panose="020F0502020204030204" pitchFamily="34" charset="0"/>
              </a:rPr>
              <a:t>73 live cases and 22 Financial Investigations</a:t>
            </a:r>
          </a:p>
          <a:p>
            <a:pPr marL="342900" indent="-342900">
              <a:buFont typeface="Arial" panose="020B0604020202020204" pitchFamily="34" charset="0"/>
              <a:buChar char="•"/>
            </a:pPr>
            <a:endParaRPr lang="en-GB" dirty="0" smtClean="0">
              <a:solidFill>
                <a:schemeClr val="tx1">
                  <a:lumMod val="65000"/>
                  <a:lumOff val="35000"/>
                </a:schemeClr>
              </a:solidFill>
              <a:latin typeface="Calibri" panose="020F0502020204030204" pitchFamily="34" charset="0"/>
            </a:endParaRPr>
          </a:p>
          <a:p>
            <a:pPr marL="342900" indent="-342900">
              <a:buFont typeface="Arial" panose="020B0604020202020204" pitchFamily="34" charset="0"/>
              <a:buChar char="•"/>
            </a:pPr>
            <a:r>
              <a:rPr lang="en-GB" dirty="0" smtClean="0">
                <a:solidFill>
                  <a:schemeClr val="tx1">
                    <a:lumMod val="65000"/>
                    <a:lumOff val="35000"/>
                  </a:schemeClr>
                </a:solidFill>
                <a:latin typeface="Calibri" panose="020F0502020204030204" pitchFamily="34" charset="0"/>
              </a:rPr>
              <a:t> Estimated 561,644 tonnes of waste illegally dumped in the above cases</a:t>
            </a:r>
          </a:p>
          <a:p>
            <a:pPr marL="342900" indent="-342900">
              <a:buFont typeface="Arial" panose="020B0604020202020204" pitchFamily="34" charset="0"/>
              <a:buChar char="•"/>
            </a:pPr>
            <a:endParaRPr lang="en-GB" dirty="0" smtClean="0">
              <a:solidFill>
                <a:schemeClr val="tx1">
                  <a:lumMod val="65000"/>
                  <a:lumOff val="35000"/>
                </a:schemeClr>
              </a:solidFill>
              <a:latin typeface="Calibri" panose="020F0502020204030204" pitchFamily="34" charset="0"/>
            </a:endParaRPr>
          </a:p>
          <a:p>
            <a:pPr marL="342900" indent="-342900">
              <a:buFont typeface="Arial" panose="020B0604020202020204" pitchFamily="34" charset="0"/>
              <a:buChar char="•"/>
            </a:pPr>
            <a:r>
              <a:rPr lang="en-GB" dirty="0" smtClean="0">
                <a:solidFill>
                  <a:schemeClr val="tx1">
                    <a:lumMod val="65000"/>
                    <a:lumOff val="35000"/>
                  </a:schemeClr>
                </a:solidFill>
                <a:latin typeface="Calibri" panose="020F0502020204030204" pitchFamily="34" charset="0"/>
              </a:rPr>
              <a:t> Average waste per site is 6,300 tonnes</a:t>
            </a:r>
          </a:p>
          <a:p>
            <a:pPr marL="342900" indent="-342900">
              <a:buFont typeface="Arial" panose="020B0604020202020204" pitchFamily="34" charset="0"/>
              <a:buChar char="•"/>
            </a:pPr>
            <a:endParaRPr lang="en-GB" dirty="0" smtClean="0">
              <a:solidFill>
                <a:schemeClr val="tx1">
                  <a:lumMod val="65000"/>
                  <a:lumOff val="35000"/>
                </a:schemeClr>
              </a:solidFill>
              <a:latin typeface="Calibri" panose="020F0502020204030204" pitchFamily="34" charset="0"/>
            </a:endParaRPr>
          </a:p>
          <a:p>
            <a:pPr marL="342900" indent="-342900">
              <a:buFont typeface="Arial" panose="020B0604020202020204" pitchFamily="34" charset="0"/>
              <a:buChar char="•"/>
            </a:pPr>
            <a:r>
              <a:rPr lang="en-GB" dirty="0" smtClean="0">
                <a:solidFill>
                  <a:schemeClr val="tx1">
                    <a:lumMod val="65000"/>
                    <a:lumOff val="35000"/>
                  </a:schemeClr>
                </a:solidFill>
                <a:latin typeface="Calibri" panose="020F0502020204030204" pitchFamily="34" charset="0"/>
              </a:rPr>
              <a:t> Average criminal benefit could reach £ </a:t>
            </a:r>
            <a:r>
              <a:rPr lang="en-GB" dirty="0" smtClean="0">
                <a:solidFill>
                  <a:schemeClr val="tx1">
                    <a:lumMod val="65000"/>
                    <a:lumOff val="35000"/>
                  </a:schemeClr>
                </a:solidFill>
                <a:latin typeface="Calibri" panose="020F0502020204030204" pitchFamily="34" charset="0"/>
                <a:cs typeface="Times New Roman"/>
              </a:rPr>
              <a:t>¾m per case</a:t>
            </a:r>
          </a:p>
          <a:p>
            <a:pPr>
              <a:buFont typeface="Arial" pitchFamily="34" charset="0"/>
              <a:buChar char="•"/>
            </a:pPr>
            <a:endParaRPr lang="en-GB" dirty="0">
              <a:solidFill>
                <a:schemeClr val="tx1">
                  <a:lumMod val="65000"/>
                  <a:lumOff val="35000"/>
                </a:schemeClr>
              </a:solidFill>
              <a:latin typeface="Calibri" panose="020F0502020204030204" pitchFamily="34" charset="0"/>
              <a:cs typeface="Times New Roman"/>
            </a:endParaRPr>
          </a:p>
          <a:p>
            <a:r>
              <a:rPr lang="en-GB" b="1" dirty="0" smtClean="0">
                <a:solidFill>
                  <a:schemeClr val="tx1">
                    <a:lumMod val="65000"/>
                    <a:lumOff val="35000"/>
                  </a:schemeClr>
                </a:solidFill>
                <a:latin typeface="Calibri" panose="020F0502020204030204" pitchFamily="34" charset="0"/>
                <a:cs typeface="Times New Roman"/>
              </a:rPr>
              <a:t>The Driver? Financial – pure &amp; simple</a:t>
            </a:r>
          </a:p>
          <a:p>
            <a:pPr>
              <a:buFontTx/>
              <a:buChar char="-"/>
            </a:pPr>
            <a:endParaRPr lang="en-GB" sz="1800" dirty="0" smtClean="0">
              <a:solidFill>
                <a:srgbClr val="000000"/>
              </a:solidFill>
              <a:latin typeface="Arial"/>
              <a:cs typeface="Times New Roman"/>
            </a:endParaRPr>
          </a:p>
        </p:txBody>
      </p:sp>
    </p:spTree>
    <p:extLst>
      <p:ext uri="{BB962C8B-B14F-4D97-AF65-F5344CB8AC3E}">
        <p14:creationId xmlns:p14="http://schemas.microsoft.com/office/powerpoint/2010/main" val="1174670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182880"/>
            <a:ext cx="8887079" cy="579120"/>
          </a:xfrm>
        </p:spPr>
        <p:txBody>
          <a:bodyPr/>
          <a:lstStyle/>
          <a:p>
            <a:r>
              <a:rPr lang="en-GB" sz="3600" dirty="0" smtClean="0">
                <a:solidFill>
                  <a:srgbClr val="00B050"/>
                </a:solidFill>
                <a:latin typeface="Calibri" panose="020F0502020204030204" pitchFamily="34" charset="0"/>
              </a:rPr>
              <a:t>Why we need a new approach?</a:t>
            </a:r>
            <a:endParaRPr lang="en-GB" sz="3600" dirty="0">
              <a:solidFill>
                <a:srgbClr val="00B050"/>
              </a:solidFill>
              <a:latin typeface="Calibri" panose="020F0502020204030204" pitchFamily="34" charset="0"/>
            </a:endParaRPr>
          </a:p>
        </p:txBody>
      </p:sp>
      <p:sp>
        <p:nvSpPr>
          <p:cNvPr id="3" name="Content Placeholder 2"/>
          <p:cNvSpPr>
            <a:spLocks noGrp="1"/>
          </p:cNvSpPr>
          <p:nvPr>
            <p:ph idx="1"/>
          </p:nvPr>
        </p:nvSpPr>
        <p:spPr>
          <a:xfrm>
            <a:off x="863600" y="1700808"/>
            <a:ext cx="7416800" cy="3268960"/>
          </a:xfrm>
        </p:spPr>
        <p:txBody>
          <a:bodyPr/>
          <a:lstStyle/>
          <a:p>
            <a:pPr>
              <a:buFont typeface="Arial" pitchFamily="34" charset="0"/>
              <a:buChar char="•"/>
            </a:pPr>
            <a:r>
              <a:rPr lang="en-GB" sz="2400" dirty="0" smtClean="0">
                <a:solidFill>
                  <a:schemeClr val="tx1">
                    <a:lumMod val="65000"/>
                    <a:lumOff val="35000"/>
                  </a:schemeClr>
                </a:solidFill>
                <a:latin typeface="Calibri" panose="020F0502020204030204" pitchFamily="34" charset="0"/>
              </a:rPr>
              <a:t>Our current datasets are too numerous and sit in isolation</a:t>
            </a:r>
          </a:p>
          <a:p>
            <a:pPr>
              <a:buFont typeface="Arial" pitchFamily="34" charset="0"/>
              <a:buChar char="•"/>
            </a:pPr>
            <a:r>
              <a:rPr lang="en-GB" sz="2400" dirty="0" smtClean="0">
                <a:solidFill>
                  <a:schemeClr val="tx1">
                    <a:lumMod val="65000"/>
                    <a:lumOff val="35000"/>
                  </a:schemeClr>
                </a:solidFill>
                <a:latin typeface="Calibri" panose="020F0502020204030204" pitchFamily="34" charset="0"/>
              </a:rPr>
              <a:t>Too much administrative burden on regulators &amp; stakeholders</a:t>
            </a:r>
          </a:p>
          <a:p>
            <a:pPr>
              <a:buFont typeface="Arial" pitchFamily="34" charset="0"/>
              <a:buChar char="•"/>
            </a:pPr>
            <a:r>
              <a:rPr lang="en-GB" sz="2400" dirty="0" smtClean="0">
                <a:solidFill>
                  <a:schemeClr val="tx1">
                    <a:lumMod val="65000"/>
                    <a:lumOff val="35000"/>
                  </a:schemeClr>
                </a:solidFill>
                <a:latin typeface="Calibri" panose="020F0502020204030204" pitchFamily="34" charset="0"/>
              </a:rPr>
              <a:t>New and more efficient ways of delivering, managing our business in a resource constrained environment. </a:t>
            </a:r>
          </a:p>
          <a:p>
            <a:pPr>
              <a:buFont typeface="Arial" pitchFamily="34" charset="0"/>
              <a:buChar char="•"/>
            </a:pPr>
            <a:r>
              <a:rPr lang="en-GB" sz="2400" dirty="0" smtClean="0">
                <a:solidFill>
                  <a:schemeClr val="tx1">
                    <a:lumMod val="65000"/>
                    <a:lumOff val="35000"/>
                  </a:schemeClr>
                </a:solidFill>
                <a:latin typeface="Calibri" panose="020F0502020204030204" pitchFamily="34" charset="0"/>
              </a:rPr>
              <a:t>Overly reliant on waste industry generated data</a:t>
            </a:r>
          </a:p>
          <a:p>
            <a:pPr>
              <a:buFont typeface="Arial" pitchFamily="34" charset="0"/>
              <a:buChar char="•"/>
            </a:pPr>
            <a:r>
              <a:rPr lang="en-GB" sz="2400" dirty="0">
                <a:solidFill>
                  <a:schemeClr val="tx1">
                    <a:lumMod val="65000"/>
                    <a:lumOff val="35000"/>
                  </a:schemeClr>
                </a:solidFill>
                <a:latin typeface="Calibri" panose="020F0502020204030204" pitchFamily="34" charset="0"/>
              </a:rPr>
              <a:t>Combat illegal activity in the whole of the industry</a:t>
            </a:r>
          </a:p>
          <a:p>
            <a:pPr>
              <a:buFont typeface="Arial" pitchFamily="34" charset="0"/>
              <a:buChar char="•"/>
            </a:pPr>
            <a:endParaRPr lang="en-GB" sz="2400" dirty="0" smtClean="0"/>
          </a:p>
        </p:txBody>
      </p:sp>
      <p:sp>
        <p:nvSpPr>
          <p:cNvPr id="4" name="TextBox 3"/>
          <p:cNvSpPr txBox="1"/>
          <p:nvPr/>
        </p:nvSpPr>
        <p:spPr>
          <a:xfrm>
            <a:off x="863600" y="788511"/>
            <a:ext cx="7056784" cy="830997"/>
          </a:xfrm>
          <a:prstGeom prst="rect">
            <a:avLst/>
          </a:prstGeom>
          <a:noFill/>
        </p:spPr>
        <p:txBody>
          <a:bodyPr wrap="square" rtlCol="0">
            <a:spAutoFit/>
          </a:bodyPr>
          <a:lstStyle/>
          <a:p>
            <a:pPr marL="361950" indent="-361950">
              <a:buFont typeface="Arial" pitchFamily="34" charset="0"/>
              <a:buChar char="•"/>
            </a:pPr>
            <a:r>
              <a:rPr lang="en-GB" sz="2400" dirty="0" smtClean="0">
                <a:solidFill>
                  <a:schemeClr val="tx1">
                    <a:lumMod val="65000"/>
                    <a:lumOff val="35000"/>
                  </a:schemeClr>
                </a:solidFill>
                <a:cs typeface="+mn-cs"/>
              </a:rPr>
              <a:t>We don’t have an accurate picture of what waste is actually out there</a:t>
            </a:r>
          </a:p>
        </p:txBody>
      </p:sp>
    </p:spTree>
    <p:extLst>
      <p:ext uri="{BB962C8B-B14F-4D97-AF65-F5344CB8AC3E}">
        <p14:creationId xmlns:p14="http://schemas.microsoft.com/office/powerpoint/2010/main" val="2092716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40" y="457200"/>
            <a:ext cx="7391400" cy="762000"/>
          </a:xfrm>
        </p:spPr>
        <p:txBody>
          <a:bodyPr/>
          <a:lstStyle/>
          <a:p>
            <a:r>
              <a:rPr lang="en-GB" sz="3600" dirty="0" smtClean="0">
                <a:solidFill>
                  <a:srgbClr val="00B050"/>
                </a:solidFill>
                <a:latin typeface="Calibri" panose="020F0502020204030204" pitchFamily="34" charset="0"/>
              </a:rPr>
              <a:t>Our approach</a:t>
            </a:r>
            <a:endParaRPr lang="en-GB" sz="3600" dirty="0">
              <a:solidFill>
                <a:srgbClr val="00B050"/>
              </a:solidFill>
              <a:latin typeface="Calibri" panose="020F0502020204030204" pitchFamily="34" charset="0"/>
            </a:endParaRPr>
          </a:p>
        </p:txBody>
      </p:sp>
      <p:sp>
        <p:nvSpPr>
          <p:cNvPr id="3" name="Content Placeholder 2"/>
          <p:cNvSpPr>
            <a:spLocks noGrp="1"/>
          </p:cNvSpPr>
          <p:nvPr>
            <p:ph idx="1"/>
          </p:nvPr>
        </p:nvSpPr>
        <p:spPr/>
        <p:txBody>
          <a:bodyPr/>
          <a:lstStyle/>
          <a:p>
            <a:pPr>
              <a:buFont typeface="Arial" pitchFamily="34" charset="0"/>
              <a:buChar char="•"/>
            </a:pPr>
            <a:r>
              <a:rPr lang="en-GB" sz="2400" dirty="0" smtClean="0">
                <a:solidFill>
                  <a:schemeClr val="tx1">
                    <a:lumMod val="65000"/>
                    <a:lumOff val="35000"/>
                  </a:schemeClr>
                </a:solidFill>
                <a:latin typeface="Calibri" panose="020F0502020204030204" pitchFamily="34" charset="0"/>
              </a:rPr>
              <a:t>A single system that will allow the live tracking of waste throughout the UK by all parties involved, including regulators</a:t>
            </a:r>
          </a:p>
          <a:p>
            <a:pPr>
              <a:buFont typeface="Arial" pitchFamily="34" charset="0"/>
              <a:buChar char="•"/>
            </a:pPr>
            <a:r>
              <a:rPr lang="en-GB" sz="2400" dirty="0" smtClean="0">
                <a:solidFill>
                  <a:schemeClr val="tx1">
                    <a:lumMod val="65000"/>
                    <a:lumOff val="35000"/>
                  </a:schemeClr>
                </a:solidFill>
                <a:latin typeface="Calibri" panose="020F0502020204030204" pitchFamily="34" charset="0"/>
              </a:rPr>
              <a:t>A simple to use interface to allow our stakeholders to record their waste movements</a:t>
            </a:r>
          </a:p>
          <a:p>
            <a:pPr>
              <a:buFont typeface="Arial" pitchFamily="34" charset="0"/>
              <a:buChar char="•"/>
            </a:pPr>
            <a:r>
              <a:rPr lang="en-GB" sz="2400" dirty="0" smtClean="0">
                <a:solidFill>
                  <a:schemeClr val="tx1">
                    <a:lumMod val="65000"/>
                    <a:lumOff val="35000"/>
                  </a:schemeClr>
                </a:solidFill>
                <a:latin typeface="Calibri" panose="020F0502020204030204" pitchFamily="34" charset="0"/>
              </a:rPr>
              <a:t>An end to producing, carrying, submitting &amp; storing all that paper</a:t>
            </a:r>
          </a:p>
          <a:p>
            <a:pPr>
              <a:buFont typeface="Arial" pitchFamily="34" charset="0"/>
              <a:buChar char="•"/>
            </a:pPr>
            <a:r>
              <a:rPr lang="en-GB" sz="2400" dirty="0" smtClean="0">
                <a:solidFill>
                  <a:schemeClr val="tx1">
                    <a:lumMod val="65000"/>
                    <a:lumOff val="35000"/>
                  </a:schemeClr>
                </a:solidFill>
                <a:latin typeface="Calibri" panose="020F0502020204030204" pitchFamily="34" charset="0"/>
              </a:rPr>
              <a:t>An end to stakeholders having to submit waste summary returns each quarter or complete waste data flow system</a:t>
            </a:r>
          </a:p>
          <a:p>
            <a:endParaRPr lang="en-GB" sz="2400" dirty="0"/>
          </a:p>
        </p:txBody>
      </p:sp>
    </p:spTree>
    <p:extLst>
      <p:ext uri="{BB962C8B-B14F-4D97-AF65-F5344CB8AC3E}">
        <p14:creationId xmlns:p14="http://schemas.microsoft.com/office/powerpoint/2010/main" val="1198372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16" y="218728"/>
            <a:ext cx="7391400" cy="762000"/>
          </a:xfrm>
        </p:spPr>
        <p:txBody>
          <a:bodyPr/>
          <a:lstStyle/>
          <a:p>
            <a:r>
              <a:rPr lang="en-GB" sz="3600" dirty="0" smtClean="0">
                <a:solidFill>
                  <a:srgbClr val="00B050"/>
                </a:solidFill>
                <a:latin typeface="Calibri" panose="020F0502020204030204" pitchFamily="34" charset="0"/>
              </a:rPr>
              <a:t>Our approach cont...</a:t>
            </a:r>
            <a:endParaRPr lang="en-GB" sz="3600" dirty="0">
              <a:solidFill>
                <a:srgbClr val="00B050"/>
              </a:solidFill>
              <a:latin typeface="Calibri" panose="020F0502020204030204" pitchFamily="34" charset="0"/>
            </a:endParaRPr>
          </a:p>
        </p:txBody>
      </p:sp>
      <p:sp>
        <p:nvSpPr>
          <p:cNvPr id="3" name="Content Placeholder 2"/>
          <p:cNvSpPr>
            <a:spLocks noGrp="1"/>
          </p:cNvSpPr>
          <p:nvPr>
            <p:ph idx="1"/>
          </p:nvPr>
        </p:nvSpPr>
        <p:spPr>
          <a:xfrm>
            <a:off x="611560" y="1198880"/>
            <a:ext cx="7920880" cy="3820448"/>
          </a:xfrm>
        </p:spPr>
        <p:txBody>
          <a:bodyPr/>
          <a:lstStyle/>
          <a:p>
            <a:pPr>
              <a:buFont typeface="Arial" pitchFamily="34" charset="0"/>
              <a:buChar char="•"/>
            </a:pPr>
            <a:r>
              <a:rPr lang="en-GB" sz="2400" dirty="0" smtClean="0">
                <a:solidFill>
                  <a:schemeClr val="tx1">
                    <a:lumMod val="65000"/>
                    <a:lumOff val="35000"/>
                  </a:schemeClr>
                </a:solidFill>
                <a:latin typeface="Calibri" panose="020F0502020204030204" pitchFamily="34" charset="0"/>
              </a:rPr>
              <a:t>Accurate reporting for all stakeholders, increased quality and integrity of data, traceability</a:t>
            </a:r>
          </a:p>
          <a:p>
            <a:pPr marL="0" indent="0"/>
            <a:endParaRPr lang="en-GB" sz="2400" dirty="0" smtClean="0">
              <a:solidFill>
                <a:schemeClr val="tx1">
                  <a:lumMod val="65000"/>
                  <a:lumOff val="35000"/>
                </a:schemeClr>
              </a:solidFill>
              <a:latin typeface="Calibri" panose="020F0502020204030204" pitchFamily="34" charset="0"/>
            </a:endParaRPr>
          </a:p>
          <a:p>
            <a:pPr>
              <a:buFont typeface="Arial" pitchFamily="34" charset="0"/>
              <a:buChar char="•"/>
            </a:pPr>
            <a:r>
              <a:rPr lang="en-GB" sz="2400" dirty="0" smtClean="0">
                <a:solidFill>
                  <a:schemeClr val="tx1">
                    <a:lumMod val="65000"/>
                    <a:lumOff val="35000"/>
                  </a:schemeClr>
                </a:solidFill>
                <a:latin typeface="Calibri" panose="020F0502020204030204" pitchFamily="34" charset="0"/>
              </a:rPr>
              <a:t>Reporting capability</a:t>
            </a:r>
          </a:p>
          <a:p>
            <a:pPr marL="0" indent="0"/>
            <a:endParaRPr lang="en-GB" sz="2400" dirty="0" smtClean="0">
              <a:solidFill>
                <a:schemeClr val="tx1">
                  <a:lumMod val="65000"/>
                  <a:lumOff val="35000"/>
                </a:schemeClr>
              </a:solidFill>
              <a:latin typeface="Calibri" panose="020F0502020204030204" pitchFamily="34" charset="0"/>
            </a:endParaRPr>
          </a:p>
          <a:p>
            <a:pPr>
              <a:buFont typeface="Arial" pitchFamily="34" charset="0"/>
              <a:buChar char="•"/>
            </a:pPr>
            <a:r>
              <a:rPr lang="en-GB" sz="2400" dirty="0" smtClean="0">
                <a:solidFill>
                  <a:schemeClr val="tx1">
                    <a:lumMod val="65000"/>
                    <a:lumOff val="35000"/>
                  </a:schemeClr>
                </a:solidFill>
                <a:latin typeface="Calibri" panose="020F0502020204030204" pitchFamily="34" charset="0"/>
              </a:rPr>
              <a:t>Mandatory system</a:t>
            </a:r>
          </a:p>
          <a:p>
            <a:pPr marL="0" indent="0"/>
            <a:endParaRPr lang="en-GB" sz="2400" dirty="0" smtClean="0">
              <a:solidFill>
                <a:schemeClr val="tx1">
                  <a:lumMod val="65000"/>
                  <a:lumOff val="35000"/>
                </a:schemeClr>
              </a:solidFill>
              <a:latin typeface="Calibri" panose="020F0502020204030204" pitchFamily="34" charset="0"/>
            </a:endParaRPr>
          </a:p>
          <a:p>
            <a:pPr>
              <a:buFont typeface="Arial" pitchFamily="34" charset="0"/>
              <a:buChar char="•"/>
            </a:pPr>
            <a:r>
              <a:rPr lang="en-GB" sz="2400" dirty="0">
                <a:solidFill>
                  <a:schemeClr val="tx1">
                    <a:lumMod val="65000"/>
                    <a:lumOff val="35000"/>
                  </a:schemeClr>
                </a:solidFill>
                <a:latin typeface="Calibri" panose="020F0502020204030204" pitchFamily="34" charset="0"/>
              </a:rPr>
              <a:t>B</a:t>
            </a:r>
            <a:r>
              <a:rPr lang="en-GB" sz="2400" dirty="0" smtClean="0">
                <a:solidFill>
                  <a:schemeClr val="tx1">
                    <a:lumMod val="65000"/>
                    <a:lumOff val="35000"/>
                  </a:schemeClr>
                </a:solidFill>
                <a:latin typeface="Calibri" panose="020F0502020204030204" pitchFamily="34" charset="0"/>
              </a:rPr>
              <a:t>ased on the movement of waste as well as the transfer of waste</a:t>
            </a:r>
          </a:p>
          <a:p>
            <a:pPr>
              <a:buFont typeface="Arial" pitchFamily="34" charset="0"/>
              <a:buChar char="•"/>
            </a:pPr>
            <a:endParaRPr lang="en-GB" sz="2400" dirty="0" smtClean="0"/>
          </a:p>
          <a:p>
            <a:pPr>
              <a:buFont typeface="Arial" pitchFamily="34" charset="0"/>
              <a:buChar char="•"/>
            </a:pPr>
            <a:endParaRPr lang="en-GB" sz="2400" dirty="0"/>
          </a:p>
        </p:txBody>
      </p:sp>
    </p:spTree>
    <p:extLst>
      <p:ext uri="{BB962C8B-B14F-4D97-AF65-F5344CB8AC3E}">
        <p14:creationId xmlns:p14="http://schemas.microsoft.com/office/powerpoint/2010/main" val="8522574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1026" name="Picture 2" descr="Image result for the next frontier">
            <a:hlinkClick r:id="rId2"/>
          </p:cNvPr>
          <p:cNvPicPr>
            <a:picLocks noChangeAspect="1" noChangeArrowheads="1"/>
          </p:cNvPicPr>
          <p:nvPr/>
        </p:nvPicPr>
        <p:blipFill>
          <a:blip r:embed="rId3" cstate="print"/>
          <a:srcRect/>
          <a:stretch>
            <a:fillRect/>
          </a:stretch>
        </p:blipFill>
        <p:spPr bwMode="auto">
          <a:xfrm>
            <a:off x="-256063" y="-198784"/>
            <a:ext cx="9400063" cy="7056784"/>
          </a:xfrm>
          <a:prstGeom prst="rect">
            <a:avLst/>
          </a:prstGeom>
          <a:noFill/>
        </p:spPr>
      </p:pic>
    </p:spTree>
    <p:extLst>
      <p:ext uri="{BB962C8B-B14F-4D97-AF65-F5344CB8AC3E}">
        <p14:creationId xmlns:p14="http://schemas.microsoft.com/office/powerpoint/2010/main" val="2719212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934720" y="406400"/>
            <a:ext cx="7233920" cy="6055360"/>
          </a:xfrm>
          <a:prstGeom prst="rect">
            <a:avLst/>
          </a:prstGeom>
          <a:noFill/>
          <a:ln>
            <a:noFill/>
          </a:ln>
        </p:spPr>
        <p:txBody>
          <a:bodyPr spcFirstLastPara="1" wrap="square" lIns="91425" tIns="91425" rIns="91425" bIns="91425" anchor="t" anchorCtr="0">
            <a:noAutofit/>
          </a:bodyPr>
          <a:lstStyle/>
          <a:p>
            <a:r>
              <a:rPr lang="en-GB" sz="3200" dirty="0" smtClean="0">
                <a:solidFill>
                  <a:schemeClr val="bg1"/>
                </a:solidFill>
              </a:rPr>
              <a:t>Need </a:t>
            </a:r>
            <a:r>
              <a:rPr lang="en-GB" sz="3200" dirty="0">
                <a:solidFill>
                  <a:schemeClr val="bg1"/>
                </a:solidFill>
              </a:rPr>
              <a:t>to meet future business and technology requirements and reflect the technological advances and opportunities becoming available now and in the future. The new system will be flexible, agile and ‘future-proofed’ to ensure we continue to comply with relevant legislation in the future and support new and more efficient ways of delivering, managing our business in a resource constrained environment.</a:t>
            </a:r>
            <a:endParaRPr lang="en-GB" sz="3200" b="1" dirty="0" smtClean="0">
              <a:solidFill>
                <a:schemeClr val="bg1"/>
              </a:solidFill>
            </a:endParaRPr>
          </a:p>
        </p:txBody>
      </p:sp>
    </p:spTree>
    <p:extLst>
      <p:ext uri="{BB962C8B-B14F-4D97-AF65-F5344CB8AC3E}">
        <p14:creationId xmlns:p14="http://schemas.microsoft.com/office/powerpoint/2010/main" val="769603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91440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dirty="0">
              <a:solidFill>
                <a:srgbClr val="000000"/>
              </a:solidFill>
            </a:endParaRPr>
          </a:p>
        </p:txBody>
      </p:sp>
      <p:sp>
        <p:nvSpPr>
          <p:cNvPr id="6" name="TextBox 5"/>
          <p:cNvSpPr txBox="1"/>
          <p:nvPr/>
        </p:nvSpPr>
        <p:spPr>
          <a:xfrm>
            <a:off x="5843588" y="5786438"/>
            <a:ext cx="2314575" cy="461665"/>
          </a:xfrm>
          <a:prstGeom prst="rect">
            <a:avLst/>
          </a:prstGeom>
          <a:noFill/>
        </p:spPr>
        <p:txBody>
          <a:bodyPr wrap="square" rtlCol="0">
            <a:spAutoFit/>
          </a:bodyPr>
          <a:lstStyle/>
          <a:p>
            <a:r>
              <a:rPr lang="en-GB" sz="2400" dirty="0" smtClean="0">
                <a:solidFill>
                  <a:srgbClr val="FFFFFF"/>
                </a:solidFill>
                <a:latin typeface="Arial" panose="020B0604020202020204" pitchFamily="34" charset="0"/>
              </a:rPr>
              <a:t>@</a:t>
            </a:r>
            <a:r>
              <a:rPr lang="en-GB" sz="2400" dirty="0" err="1" smtClean="0">
                <a:solidFill>
                  <a:srgbClr val="FFFFFF"/>
                </a:solidFill>
                <a:latin typeface="Arial" panose="020B0604020202020204" pitchFamily="34" charset="0"/>
              </a:rPr>
              <a:t>defradigital</a:t>
            </a:r>
            <a:endParaRPr lang="en-GB" sz="2400" dirty="0">
              <a:solidFill>
                <a:srgbClr val="FFFFFF"/>
              </a:solidFill>
              <a:latin typeface="Arial" panose="020B0604020202020204" pitchFamily="34" charset="0"/>
            </a:endParaRPr>
          </a:p>
        </p:txBody>
      </p:sp>
      <p:sp>
        <p:nvSpPr>
          <p:cNvPr id="7" name="Title 3"/>
          <p:cNvSpPr txBox="1">
            <a:spLocks/>
          </p:cNvSpPr>
          <p:nvPr/>
        </p:nvSpPr>
        <p:spPr>
          <a:xfrm>
            <a:off x="431800" y="20799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
        <p:nvSpPr>
          <p:cNvPr id="8" name="Title 3"/>
          <p:cNvSpPr txBox="1">
            <a:spLocks/>
          </p:cNvSpPr>
          <p:nvPr/>
        </p:nvSpPr>
        <p:spPr>
          <a:xfrm>
            <a:off x="584200" y="22323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b="1" kern="0" dirty="0" smtClean="0">
                <a:solidFill>
                  <a:srgbClr val="FFFFFF"/>
                </a:solidFill>
                <a:latin typeface="Calibri" panose="020F0502020204030204" pitchFamily="34" charset="0"/>
              </a:rPr>
              <a:t>Alistair Paul</a:t>
            </a:r>
          </a:p>
          <a:p>
            <a:pPr eaLnBrk="1" fontAlgn="auto" hangingPunct="1"/>
            <a:endParaRPr lang="en-GB" sz="5400" kern="0" dirty="0">
              <a:solidFill>
                <a:srgbClr val="FFFFFF"/>
              </a:solidFill>
              <a:latin typeface="Calibri" panose="020F0502020204030204" pitchFamily="34" charset="0"/>
            </a:endParaRPr>
          </a:p>
          <a:p>
            <a:pPr eaLnBrk="1" fontAlgn="auto" hangingPunct="1"/>
            <a:r>
              <a:rPr lang="en-GB" sz="3600" dirty="0" smtClean="0">
                <a:solidFill>
                  <a:schemeClr val="bg1"/>
                </a:solidFill>
              </a:rPr>
              <a:t>Joint </a:t>
            </a:r>
            <a:r>
              <a:rPr lang="en-GB" sz="3600" dirty="0">
                <a:solidFill>
                  <a:schemeClr val="bg1"/>
                </a:solidFill>
              </a:rPr>
              <a:t>Head </a:t>
            </a:r>
            <a:r>
              <a:rPr lang="en-GB" sz="3600" dirty="0" smtClean="0">
                <a:solidFill>
                  <a:schemeClr val="bg1"/>
                </a:solidFill>
              </a:rPr>
              <a:t>-</a:t>
            </a:r>
            <a:endParaRPr lang="en-GB" altLang="en-US" sz="3600" kern="0" dirty="0">
              <a:solidFill>
                <a:schemeClr val="bg1"/>
              </a:solidFill>
              <a:latin typeface="Calibri" panose="020F0502020204030204" pitchFamily="34" charset="0"/>
            </a:endParaRPr>
          </a:p>
          <a:p>
            <a:pPr eaLnBrk="1" fontAlgn="auto" hangingPunct="1"/>
            <a:r>
              <a:rPr lang="en-GB" sz="3600" dirty="0">
                <a:solidFill>
                  <a:schemeClr val="bg1"/>
                </a:solidFill>
              </a:rPr>
              <a:t>Waste Regulation and </a:t>
            </a:r>
            <a:r>
              <a:rPr lang="en-GB" sz="3600" dirty="0" smtClean="0">
                <a:solidFill>
                  <a:schemeClr val="bg1"/>
                </a:solidFill>
              </a:rPr>
              <a:t>Crime</a:t>
            </a:r>
          </a:p>
          <a:p>
            <a:pPr eaLnBrk="1" fontAlgn="auto" hangingPunct="1"/>
            <a:r>
              <a:rPr lang="en-GB" altLang="en-US" sz="3600" kern="0" dirty="0" smtClean="0">
                <a:solidFill>
                  <a:schemeClr val="bg1"/>
                </a:solidFill>
                <a:latin typeface="Calibri" panose="020F0502020204030204" pitchFamily="34" charset="0"/>
              </a:rPr>
              <a:t>Defra </a:t>
            </a: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Tree>
    <p:extLst>
      <p:ext uri="{BB962C8B-B14F-4D97-AF65-F5344CB8AC3E}">
        <p14:creationId xmlns:p14="http://schemas.microsoft.com/office/powerpoint/2010/main" val="10521067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What I will cover</a:t>
            </a:r>
            <a:r>
              <a:rPr lang="en-GB" b="1" dirty="0"/>
              <a:t/>
            </a:r>
            <a:br>
              <a:rPr lang="en-GB" b="1" dirty="0"/>
            </a:br>
            <a:endParaRPr lang="en-GB" dirty="0"/>
          </a:p>
        </p:txBody>
      </p:sp>
      <p:sp>
        <p:nvSpPr>
          <p:cNvPr id="3" name="Content Placeholder 2"/>
          <p:cNvSpPr>
            <a:spLocks noGrp="1"/>
          </p:cNvSpPr>
          <p:nvPr>
            <p:ph idx="1"/>
          </p:nvPr>
        </p:nvSpPr>
        <p:spPr/>
        <p:txBody>
          <a:bodyPr/>
          <a:lstStyle/>
          <a:p>
            <a:pPr marL="0" indent="0">
              <a:buNone/>
            </a:pPr>
            <a:endParaRPr lang="en-GB" dirty="0"/>
          </a:p>
          <a:p>
            <a:r>
              <a:rPr lang="en-GB" sz="3600" dirty="0" smtClean="0">
                <a:latin typeface="Calibri" panose="020F0502020204030204" pitchFamily="34" charset="0"/>
              </a:rPr>
              <a:t>Why waste?</a:t>
            </a:r>
          </a:p>
          <a:p>
            <a:pPr marL="114300" indent="0">
              <a:buNone/>
            </a:pPr>
            <a:endParaRPr lang="en-GB" sz="3600" dirty="0">
              <a:latin typeface="Calibri" panose="020F0502020204030204" pitchFamily="34" charset="0"/>
            </a:endParaRPr>
          </a:p>
          <a:p>
            <a:r>
              <a:rPr lang="en-GB" sz="3600" dirty="0" smtClean="0">
                <a:latin typeface="Calibri" panose="020F0502020204030204" pitchFamily="34" charset="0"/>
              </a:rPr>
              <a:t>What's so challenging about it?</a:t>
            </a:r>
          </a:p>
          <a:p>
            <a:endParaRPr lang="en-GB" sz="3600" dirty="0">
              <a:latin typeface="Calibri" panose="020F0502020204030204" pitchFamily="34" charset="0"/>
            </a:endParaRPr>
          </a:p>
          <a:p>
            <a:r>
              <a:rPr lang="en-GB" sz="3600" dirty="0" smtClean="0">
                <a:solidFill>
                  <a:schemeClr val="bg2"/>
                </a:solidFill>
                <a:latin typeface="Calibri" panose="020F0502020204030204" pitchFamily="34" charset="0"/>
              </a:rPr>
              <a:t>Some things </a:t>
            </a:r>
            <a:r>
              <a:rPr lang="en-GB" sz="3600" dirty="0" smtClean="0">
                <a:latin typeface="Calibri" panose="020F0502020204030204" pitchFamily="34" charset="0"/>
              </a:rPr>
              <a:t>that might help you</a:t>
            </a:r>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38</a:t>
            </a:fld>
            <a:endParaRPr lang="en-GB" altLang="en-US"/>
          </a:p>
        </p:txBody>
      </p:sp>
    </p:spTree>
    <p:extLst>
      <p:ext uri="{BB962C8B-B14F-4D97-AF65-F5344CB8AC3E}">
        <p14:creationId xmlns:p14="http://schemas.microsoft.com/office/powerpoint/2010/main" val="2914932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2500650" y="1200149"/>
            <a:ext cx="3875400" cy="4089500"/>
          </a:xfrm>
          <a:prstGeom prst="rect">
            <a:avLst/>
          </a:prstGeom>
          <a:noFill/>
          <a:ln>
            <a:noFill/>
          </a:ln>
        </p:spPr>
        <p:txBody>
          <a:bodyPr spcFirstLastPara="1" wrap="square" lIns="91425" tIns="91425" rIns="91425" bIns="91425" anchor="t" anchorCtr="0">
            <a:noAutofit/>
          </a:bodyPr>
          <a:lstStyle/>
          <a:p>
            <a:endParaRPr lang="en-GB" sz="5400" b="1" dirty="0" smtClean="0">
              <a:solidFill>
                <a:schemeClr val="bg1"/>
              </a:solidFill>
            </a:endParaRPr>
          </a:p>
          <a:p>
            <a:pPr algn="ctr"/>
            <a:r>
              <a:rPr lang="en-GB" sz="5400" b="1" dirty="0" smtClean="0">
                <a:solidFill>
                  <a:schemeClr val="bg1"/>
                </a:solidFill>
              </a:rPr>
              <a:t>Why waste tracking?</a:t>
            </a:r>
            <a:endParaRPr lang="en-GB" sz="5400" b="1" dirty="0">
              <a:solidFill>
                <a:schemeClr val="bg1"/>
              </a:solidFill>
            </a:endParaRPr>
          </a:p>
        </p:txBody>
      </p:sp>
    </p:spTree>
    <p:extLst>
      <p:ext uri="{BB962C8B-B14F-4D97-AF65-F5344CB8AC3E}">
        <p14:creationId xmlns:p14="http://schemas.microsoft.com/office/powerpoint/2010/main" val="222468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Defra Design Principles</a:t>
            </a:r>
            <a:r>
              <a:rPr lang="en-GB" b="1" dirty="0"/>
              <a:t/>
            </a:r>
            <a:br>
              <a:rPr lang="en-GB" b="1" dirty="0"/>
            </a:br>
            <a:endParaRPr lang="en-GB" dirty="0"/>
          </a:p>
        </p:txBody>
      </p:sp>
      <p:sp>
        <p:nvSpPr>
          <p:cNvPr id="3" name="Content Placeholder 2"/>
          <p:cNvSpPr>
            <a:spLocks noGrp="1"/>
          </p:cNvSpPr>
          <p:nvPr>
            <p:ph idx="1"/>
          </p:nvPr>
        </p:nvSpPr>
        <p:spPr/>
        <p:txBody>
          <a:bodyPr/>
          <a:lstStyle/>
          <a:p>
            <a:pPr marL="400050" lvl="1" indent="0">
              <a:lnSpc>
                <a:spcPct val="80000"/>
              </a:lnSpc>
              <a:spcBef>
                <a:spcPts val="660"/>
              </a:spcBef>
              <a:buClr>
                <a:srgbClr val="792B8B"/>
              </a:buClr>
              <a:buSzPts val="2200"/>
              <a:buNone/>
            </a:pPr>
            <a:endParaRPr lang="en-GB" sz="3600" dirty="0">
              <a:solidFill>
                <a:schemeClr val="tx1"/>
              </a:solidFill>
              <a:latin typeface="Calibri" panose="020F0502020204030204" pitchFamily="34" charset="0"/>
              <a:ea typeface="Calibri"/>
              <a:cs typeface="Calibri"/>
              <a:sym typeface="Calibri"/>
            </a:endParaRPr>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solidFill>
                  <a:srgbClr val="595959"/>
                </a:solidFill>
              </a:rPr>
              <a:pPr>
                <a:defRPr/>
              </a:pPr>
              <a:t>4</a:t>
            </a:fld>
            <a:endParaRPr lang="en-GB" altLang="en-US">
              <a:solidFill>
                <a:srgbClr val="595959"/>
              </a:solidFill>
            </a:endParaRPr>
          </a:p>
        </p:txBody>
      </p:sp>
      <p:sp>
        <p:nvSpPr>
          <p:cNvPr id="6" name="Rectangle 5"/>
          <p:cNvSpPr/>
          <p:nvPr/>
        </p:nvSpPr>
        <p:spPr>
          <a:xfrm>
            <a:off x="439738" y="1504377"/>
            <a:ext cx="8709458" cy="5016758"/>
          </a:xfrm>
          <a:prstGeom prst="rect">
            <a:avLst/>
          </a:prstGeom>
        </p:spPr>
        <p:txBody>
          <a:bodyPr wrap="square">
            <a:spAutoFit/>
          </a:bodyPr>
          <a:lstStyle/>
          <a:p>
            <a:pPr marL="457200" indent="-457200">
              <a:buFont typeface="Arial" panose="020B0604020202020204" pitchFamily="34" charset="0"/>
              <a:buChar char="•"/>
            </a:pPr>
            <a:r>
              <a:rPr lang="en-GB" sz="3200" b="1" dirty="0" smtClean="0">
                <a:solidFill>
                  <a:schemeClr val="bg2"/>
                </a:solidFill>
              </a:rPr>
              <a:t>Act </a:t>
            </a:r>
            <a:r>
              <a:rPr lang="en-GB" sz="3200" b="1" dirty="0">
                <a:solidFill>
                  <a:schemeClr val="bg2"/>
                </a:solidFill>
              </a:rPr>
              <a:t>together</a:t>
            </a:r>
            <a:r>
              <a:rPr lang="en-GB" sz="3200" dirty="0">
                <a:solidFill>
                  <a:schemeClr val="bg2"/>
                </a:solidFill>
              </a:rPr>
              <a:t> – collective ownership of a shared agenda</a:t>
            </a:r>
          </a:p>
          <a:p>
            <a:pPr marL="457200" indent="-457200">
              <a:buFont typeface="Arial" panose="020B0604020202020204" pitchFamily="34" charset="0"/>
              <a:buChar char="•"/>
            </a:pPr>
            <a:r>
              <a:rPr lang="en-GB" sz="3200" b="1" dirty="0" smtClean="0">
                <a:solidFill>
                  <a:schemeClr val="bg2"/>
                </a:solidFill>
              </a:rPr>
              <a:t>Make </a:t>
            </a:r>
            <a:r>
              <a:rPr lang="en-GB" sz="3200" b="1" dirty="0">
                <a:solidFill>
                  <a:schemeClr val="bg2"/>
                </a:solidFill>
              </a:rPr>
              <a:t>it simpler</a:t>
            </a:r>
            <a:r>
              <a:rPr lang="en-GB" sz="3200" dirty="0">
                <a:solidFill>
                  <a:schemeClr val="bg2"/>
                </a:solidFill>
              </a:rPr>
              <a:t> – be easier to do business with</a:t>
            </a:r>
          </a:p>
          <a:p>
            <a:pPr marL="457200" indent="-457200">
              <a:buFont typeface="Arial" panose="020B0604020202020204" pitchFamily="34" charset="0"/>
              <a:buChar char="•"/>
            </a:pPr>
            <a:r>
              <a:rPr lang="en-GB" sz="3200" dirty="0">
                <a:solidFill>
                  <a:schemeClr val="bg2"/>
                </a:solidFill>
              </a:rPr>
              <a:t>avoid duplication – adding value in the right place</a:t>
            </a:r>
          </a:p>
          <a:p>
            <a:pPr marL="457200" indent="-457200">
              <a:buFont typeface="Arial" panose="020B0604020202020204" pitchFamily="34" charset="0"/>
              <a:buChar char="•"/>
            </a:pPr>
            <a:r>
              <a:rPr lang="en-GB" sz="3200" b="1" dirty="0" smtClean="0">
                <a:solidFill>
                  <a:schemeClr val="bg2"/>
                </a:solidFill>
              </a:rPr>
              <a:t>Maximise </a:t>
            </a:r>
            <a:r>
              <a:rPr lang="en-GB" sz="3200" b="1" dirty="0">
                <a:solidFill>
                  <a:schemeClr val="bg2"/>
                </a:solidFill>
              </a:rPr>
              <a:t>impact</a:t>
            </a:r>
            <a:r>
              <a:rPr lang="en-GB" sz="3200" dirty="0">
                <a:solidFill>
                  <a:schemeClr val="bg2"/>
                </a:solidFill>
              </a:rPr>
              <a:t> – do what makes the biggest difference in the face of complexity</a:t>
            </a:r>
          </a:p>
          <a:p>
            <a:pPr marL="457200" indent="-457200">
              <a:buFont typeface="Arial" panose="020B0604020202020204" pitchFamily="34" charset="0"/>
              <a:buChar char="•"/>
            </a:pPr>
            <a:r>
              <a:rPr lang="en-GB" sz="3200" b="1" dirty="0" smtClean="0">
                <a:solidFill>
                  <a:schemeClr val="bg2"/>
                </a:solidFill>
              </a:rPr>
              <a:t>Embrace </a:t>
            </a:r>
            <a:r>
              <a:rPr lang="en-GB" sz="3200" b="1" dirty="0">
                <a:solidFill>
                  <a:schemeClr val="bg2"/>
                </a:solidFill>
              </a:rPr>
              <a:t>digital and data</a:t>
            </a:r>
            <a:r>
              <a:rPr lang="en-GB" sz="3200" dirty="0">
                <a:solidFill>
                  <a:schemeClr val="bg2"/>
                </a:solidFill>
              </a:rPr>
              <a:t> – making data-driven decisions, automating processes and deploying remote technology</a:t>
            </a:r>
          </a:p>
        </p:txBody>
      </p:sp>
    </p:spTree>
    <p:extLst>
      <p:ext uri="{BB962C8B-B14F-4D97-AF65-F5344CB8AC3E}">
        <p14:creationId xmlns:p14="http://schemas.microsoft.com/office/powerpoint/2010/main" val="18281952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87"/>
          <p:cNvSpPr txBox="1"/>
          <p:nvPr/>
        </p:nvSpPr>
        <p:spPr>
          <a:xfrm>
            <a:off x="4496400" y="0"/>
            <a:ext cx="4647600" cy="6858000"/>
          </a:xfrm>
          <a:prstGeom prst="rect">
            <a:avLst/>
          </a:prstGeom>
          <a:solidFill>
            <a:srgbClr val="00A33B"/>
          </a:solidFill>
          <a:ln>
            <a:noFill/>
          </a:ln>
        </p:spPr>
        <p:txBody>
          <a:bodyPr spcFirstLastPara="1" wrap="square" lIns="91425" tIns="91425" rIns="91425" bIns="91425" anchor="t" anchorCtr="0">
            <a:noAutofit/>
          </a:bodyPr>
          <a:lstStyle/>
          <a:p>
            <a:pPr>
              <a:spcBef>
                <a:spcPts val="0"/>
              </a:spcBef>
              <a:spcAft>
                <a:spcPts val="0"/>
              </a:spcAft>
            </a:pPr>
            <a:endParaRPr lang="en-GB" sz="3000" dirty="0">
              <a:solidFill>
                <a:srgbClr val="FFFFFF"/>
              </a:solidFill>
            </a:endParaRPr>
          </a:p>
        </p:txBody>
      </p:sp>
      <p:sp>
        <p:nvSpPr>
          <p:cNvPr id="4" name="Shape 129"/>
          <p:cNvSpPr txBox="1"/>
          <p:nvPr/>
        </p:nvSpPr>
        <p:spPr>
          <a:xfrm>
            <a:off x="4783013" y="1610475"/>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a:solidFill>
                <a:srgbClr val="FFFFFF"/>
              </a:solidFill>
            </a:endParaRPr>
          </a:p>
          <a:p>
            <a:pPr>
              <a:spcBef>
                <a:spcPts val="0"/>
              </a:spcBef>
              <a:spcAft>
                <a:spcPts val="0"/>
              </a:spcAft>
            </a:pPr>
            <a:r>
              <a:rPr lang="en-GB" sz="3600" b="1" dirty="0" smtClean="0">
                <a:solidFill>
                  <a:srgbClr val="FFFFFF"/>
                </a:solidFill>
                <a:latin typeface="Arial" panose="020B0604020202020204" pitchFamily="34" charset="0"/>
              </a:rPr>
              <a:t>What happens to waste when we throw it away?</a:t>
            </a:r>
            <a:endParaRPr sz="3600" b="1" dirty="0">
              <a:solidFill>
                <a:srgbClr val="FFFFFF"/>
              </a:solidFill>
              <a:latin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187" r="13327"/>
          <a:stretch/>
        </p:blipFill>
        <p:spPr>
          <a:xfrm>
            <a:off x="-2518611" y="-1426739"/>
            <a:ext cx="7036027" cy="8740040"/>
          </a:xfrm>
          <a:prstGeom prst="rect">
            <a:avLst/>
          </a:prstGeom>
        </p:spPr>
      </p:pic>
    </p:spTree>
    <p:extLst>
      <p:ext uri="{BB962C8B-B14F-4D97-AF65-F5344CB8AC3E}">
        <p14:creationId xmlns:p14="http://schemas.microsoft.com/office/powerpoint/2010/main" val="13679015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2"/>
          <p:cNvSpPr txBox="1"/>
          <p:nvPr/>
        </p:nvSpPr>
        <p:spPr>
          <a:xfrm>
            <a:off x="600" y="0"/>
            <a:ext cx="46476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latin typeface="Arial" panose="020B0604020202020204" pitchFamily="34" charset="0"/>
            </a:endParaRPr>
          </a:p>
        </p:txBody>
      </p:sp>
      <p:sp>
        <p:nvSpPr>
          <p:cNvPr id="7" name="Shape 113"/>
          <p:cNvSpPr txBox="1"/>
          <p:nvPr/>
        </p:nvSpPr>
        <p:spPr>
          <a:xfrm>
            <a:off x="295739" y="1201553"/>
            <a:ext cx="3255900" cy="4056900"/>
          </a:xfrm>
          <a:prstGeom prst="rect">
            <a:avLst/>
          </a:prstGeom>
          <a:no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a:solidFill>
                <a:srgbClr val="FFFFFF"/>
              </a:solidFill>
              <a:latin typeface="Arial" panose="020B0604020202020204" pitchFamily="34" charset="0"/>
            </a:endParaRPr>
          </a:p>
          <a:p>
            <a:pPr>
              <a:lnSpc>
                <a:spcPct val="115000"/>
              </a:lnSpc>
              <a:spcBef>
                <a:spcPts val="0"/>
              </a:spcBef>
              <a:spcAft>
                <a:spcPts val="0"/>
              </a:spcAft>
            </a:pPr>
            <a:endParaRPr lang="en-GB" sz="3600" dirty="0" smtClean="0">
              <a:solidFill>
                <a:srgbClr val="FFFFFF"/>
              </a:solidFill>
              <a:latin typeface="Arial" panose="020B0604020202020204" pitchFamily="34" charset="0"/>
            </a:endParaRPr>
          </a:p>
          <a:p>
            <a:pPr>
              <a:lnSpc>
                <a:spcPct val="115000"/>
              </a:lnSpc>
              <a:spcBef>
                <a:spcPts val="0"/>
              </a:spcBef>
              <a:spcAft>
                <a:spcPts val="0"/>
              </a:spcAft>
            </a:pPr>
            <a:r>
              <a:rPr lang="en-GB" sz="3600" b="1" dirty="0" smtClean="0">
                <a:solidFill>
                  <a:srgbClr val="FFFFFF"/>
                </a:solidFill>
                <a:latin typeface="Arial" panose="020B0604020202020204" pitchFamily="34" charset="0"/>
              </a:rPr>
              <a:t>Waste can cause harm…</a:t>
            </a:r>
            <a:endParaRPr sz="2200" b="1" dirty="0">
              <a:solidFill>
                <a:srgbClr val="FFFFFF"/>
              </a:solidFill>
              <a:latin typeface="Arial" panose="020B0604020202020204" pitchFamily="34" charset="0"/>
            </a:endParaRPr>
          </a:p>
        </p:txBody>
      </p:sp>
      <p:pic>
        <p:nvPicPr>
          <p:cNvPr id="4" name="Picture 2" descr="Image result for sunderland waste fire"/>
          <p:cNvPicPr>
            <a:picLocks noChangeAspect="1" noChangeArrowheads="1"/>
          </p:cNvPicPr>
          <p:nvPr/>
        </p:nvPicPr>
        <p:blipFill rotWithShape="1">
          <a:blip r:embed="rId3">
            <a:extLst>
              <a:ext uri="{28A0092B-C50C-407E-A947-70E740481C1C}">
                <a14:useLocalDpi xmlns:a14="http://schemas.microsoft.com/office/drawing/2010/main" val="0"/>
              </a:ext>
            </a:extLst>
          </a:blip>
          <a:srcRect l="13425"/>
          <a:stretch/>
        </p:blipFill>
        <p:spPr bwMode="auto">
          <a:xfrm>
            <a:off x="4653883" y="-27342"/>
            <a:ext cx="8809337" cy="688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319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4496400" y="0"/>
            <a:ext cx="4647600" cy="6858000"/>
          </a:xfrm>
          <a:prstGeom prst="rect">
            <a:avLst/>
          </a:prstGeom>
          <a:solidFill>
            <a:srgbClr val="6D3075"/>
          </a:solid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endParaRPr sz="3000" kern="0">
              <a:solidFill>
                <a:srgbClr val="000000"/>
              </a:solidFill>
              <a:latin typeface="Arial"/>
              <a:cs typeface="Arial"/>
              <a:sym typeface="Arial"/>
            </a:endParaRPr>
          </a:p>
        </p:txBody>
      </p:sp>
      <p:sp>
        <p:nvSpPr>
          <p:cNvPr id="72" name="Shape 72"/>
          <p:cNvSpPr txBox="1"/>
          <p:nvPr/>
        </p:nvSpPr>
        <p:spPr>
          <a:xfrm>
            <a:off x="4895852" y="1114425"/>
            <a:ext cx="3875400" cy="4089500"/>
          </a:xfrm>
          <a:prstGeom prst="rect">
            <a:avLst/>
          </a:prstGeom>
          <a:noFill/>
          <a:ln>
            <a:noFill/>
          </a:ln>
        </p:spPr>
        <p:txBody>
          <a:bodyPr spcFirstLastPara="1" wrap="square" lIns="91425" tIns="91425" rIns="91425" bIns="91425" anchor="t" anchorCtr="0">
            <a:noAutofit/>
          </a:bodyPr>
          <a:lstStyle/>
          <a:p>
            <a:pPr eaLnBrk="1" fontAlgn="auto" hangingPunct="1">
              <a:lnSpc>
                <a:spcPct val="115000"/>
              </a:lnSpc>
              <a:spcBef>
                <a:spcPts val="0"/>
              </a:spcBef>
              <a:spcAft>
                <a:spcPts val="0"/>
              </a:spcAft>
              <a:buClr>
                <a:srgbClr val="000000"/>
              </a:buClr>
            </a:pPr>
            <a:endParaRPr lang="en" sz="3600" kern="0" dirty="0" smtClean="0">
              <a:solidFill>
                <a:srgbClr val="FFFFFF"/>
              </a:solidFill>
              <a:latin typeface="Arial"/>
              <a:cs typeface="Arial"/>
              <a:sym typeface="Arial"/>
            </a:endParaRPr>
          </a:p>
          <a:p>
            <a:pPr eaLnBrk="1" fontAlgn="auto" hangingPunct="1">
              <a:lnSpc>
                <a:spcPct val="115000"/>
              </a:lnSpc>
              <a:spcBef>
                <a:spcPts val="0"/>
              </a:spcBef>
              <a:spcAft>
                <a:spcPts val="0"/>
              </a:spcAft>
              <a:buClr>
                <a:srgbClr val="000000"/>
              </a:buClr>
            </a:pPr>
            <a:endParaRPr lang="en" sz="3600" kern="0" dirty="0" smtClean="0">
              <a:solidFill>
                <a:srgbClr val="FFFFFF"/>
              </a:solidFill>
              <a:latin typeface="Arial"/>
              <a:cs typeface="Arial"/>
              <a:sym typeface="Arial"/>
            </a:endParaRPr>
          </a:p>
          <a:p>
            <a:pPr eaLnBrk="1" fontAlgn="auto" hangingPunct="1">
              <a:lnSpc>
                <a:spcPct val="115000"/>
              </a:lnSpc>
              <a:spcBef>
                <a:spcPts val="0"/>
              </a:spcBef>
              <a:spcAft>
                <a:spcPts val="0"/>
              </a:spcAft>
              <a:buClr>
                <a:srgbClr val="000000"/>
              </a:buClr>
            </a:pPr>
            <a:r>
              <a:rPr lang="en-GB" sz="3600" b="1" kern="0" dirty="0" smtClean="0">
                <a:solidFill>
                  <a:srgbClr val="FFFFFF"/>
                </a:solidFill>
                <a:latin typeface="Arial"/>
                <a:cs typeface="Arial"/>
                <a:sym typeface="Arial"/>
              </a:rPr>
              <a:t>…but we can also create value from waste</a:t>
            </a:r>
            <a:endParaRPr sz="3600" b="1" kern="0" dirty="0">
              <a:solidFill>
                <a:srgbClr val="FFFFFF"/>
              </a:solidFill>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591" r="26043" b="17679"/>
          <a:stretch/>
        </p:blipFill>
        <p:spPr>
          <a:xfrm>
            <a:off x="48124" y="1271198"/>
            <a:ext cx="4427621" cy="4388017"/>
          </a:xfrm>
          <a:prstGeom prst="rect">
            <a:avLst/>
          </a:prstGeom>
        </p:spPr>
      </p:pic>
    </p:spTree>
    <p:extLst>
      <p:ext uri="{BB962C8B-B14F-4D97-AF65-F5344CB8AC3E}">
        <p14:creationId xmlns:p14="http://schemas.microsoft.com/office/powerpoint/2010/main" val="1862571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63184"/>
            <a:ext cx="91440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1198880" y="1200149"/>
            <a:ext cx="6486434" cy="4089500"/>
          </a:xfrm>
          <a:prstGeom prst="rect">
            <a:avLst/>
          </a:prstGeom>
          <a:noFill/>
          <a:ln>
            <a:noFill/>
          </a:ln>
        </p:spPr>
        <p:txBody>
          <a:bodyPr spcFirstLastPara="1" wrap="square" lIns="91425" tIns="91425" rIns="91425" bIns="91425" anchor="t" anchorCtr="0">
            <a:noAutofit/>
          </a:bodyPr>
          <a:lstStyle/>
          <a:p>
            <a:r>
              <a:rPr lang="en-GB" sz="4000" b="1" dirty="0" smtClean="0">
                <a:solidFill>
                  <a:schemeClr val="bg1"/>
                </a:solidFill>
              </a:rPr>
              <a:t>“We </a:t>
            </a:r>
            <a:r>
              <a:rPr lang="en-GB" sz="4000" b="1" dirty="0">
                <a:solidFill>
                  <a:schemeClr val="bg1"/>
                </a:solidFill>
              </a:rPr>
              <a:t>need to put in place the fundamental building blocks of data gathering and analysis to ensure we know the types, amounts and quality of waste, and where it is generated and ends </a:t>
            </a:r>
            <a:r>
              <a:rPr lang="en-GB" sz="4000" b="1" dirty="0" smtClean="0">
                <a:solidFill>
                  <a:schemeClr val="bg1"/>
                </a:solidFill>
              </a:rPr>
              <a:t>up”</a:t>
            </a:r>
          </a:p>
          <a:p>
            <a:pPr algn="r"/>
            <a:r>
              <a:rPr lang="en-GB" sz="2400" b="1" dirty="0" smtClean="0">
                <a:solidFill>
                  <a:schemeClr val="bg2"/>
                </a:solidFill>
              </a:rPr>
              <a:t>From waste to resource productivity</a:t>
            </a:r>
            <a:endParaRPr lang="en-GB" sz="2400" b="1" dirty="0">
              <a:solidFill>
                <a:schemeClr val="bg2"/>
              </a:solidFill>
            </a:endParaRPr>
          </a:p>
        </p:txBody>
      </p:sp>
    </p:spTree>
    <p:extLst>
      <p:ext uri="{BB962C8B-B14F-4D97-AF65-F5344CB8AC3E}">
        <p14:creationId xmlns:p14="http://schemas.microsoft.com/office/powerpoint/2010/main" val="1996955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The building blocks of waste data</a:t>
            </a:r>
            <a:endParaRPr lang="en-GB" sz="3600" dirty="0">
              <a:latin typeface="Calibri" panose="020F0502020204030204" pitchFamily="34" charset="0"/>
            </a:endParaRPr>
          </a:p>
        </p:txBody>
      </p:sp>
      <p:sp>
        <p:nvSpPr>
          <p:cNvPr id="3" name="Content Placeholder 2"/>
          <p:cNvSpPr>
            <a:spLocks noGrp="1"/>
          </p:cNvSpPr>
          <p:nvPr>
            <p:ph idx="1"/>
          </p:nvPr>
        </p:nvSpPr>
        <p:spPr>
          <a:xfrm>
            <a:off x="311700" y="1567981"/>
            <a:ext cx="8392563" cy="4824233"/>
          </a:xfrm>
        </p:spPr>
        <p:txBody>
          <a:bodyPr/>
          <a:lstStyle/>
          <a:p>
            <a:r>
              <a:rPr lang="en-GB" sz="3600" dirty="0" smtClean="0">
                <a:solidFill>
                  <a:schemeClr val="tx1">
                    <a:lumMod val="65000"/>
                    <a:lumOff val="35000"/>
                  </a:schemeClr>
                </a:solidFill>
                <a:latin typeface="Calibri" panose="020F0502020204030204" pitchFamily="34" charset="0"/>
              </a:rPr>
              <a:t>What is it?</a:t>
            </a:r>
          </a:p>
          <a:p>
            <a:pPr marL="114300" indent="0">
              <a:buNone/>
            </a:pPr>
            <a:endParaRPr lang="en-GB" sz="3600" dirty="0" smtClean="0">
              <a:solidFill>
                <a:schemeClr val="tx1">
                  <a:lumMod val="65000"/>
                  <a:lumOff val="35000"/>
                </a:schemeClr>
              </a:solidFill>
              <a:latin typeface="Calibri" panose="020F0502020204030204" pitchFamily="34" charset="0"/>
            </a:endParaRPr>
          </a:p>
          <a:p>
            <a:r>
              <a:rPr lang="en-GB" sz="3600" dirty="0">
                <a:solidFill>
                  <a:schemeClr val="tx1">
                    <a:lumMod val="65000"/>
                    <a:lumOff val="35000"/>
                  </a:schemeClr>
                </a:solidFill>
                <a:latin typeface="Calibri" panose="020F0502020204030204" pitchFamily="34" charset="0"/>
              </a:rPr>
              <a:t>W</a:t>
            </a:r>
            <a:r>
              <a:rPr lang="en-GB" sz="3600" dirty="0" smtClean="0">
                <a:solidFill>
                  <a:schemeClr val="tx1">
                    <a:lumMod val="65000"/>
                    <a:lumOff val="35000"/>
                  </a:schemeClr>
                </a:solidFill>
                <a:latin typeface="Calibri" panose="020F0502020204030204" pitchFamily="34" charset="0"/>
              </a:rPr>
              <a:t>here does it comes from?</a:t>
            </a:r>
          </a:p>
          <a:p>
            <a:pPr marL="114300" indent="0">
              <a:buNone/>
            </a:pPr>
            <a:endParaRPr lang="en-GB" sz="3600" dirty="0" smtClean="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How much is there?</a:t>
            </a:r>
          </a:p>
          <a:p>
            <a:endParaRPr lang="en-GB" sz="3600" dirty="0" smtClean="0">
              <a:solidFill>
                <a:schemeClr val="tx1">
                  <a:lumMod val="65000"/>
                  <a:lumOff val="35000"/>
                </a:schemeClr>
              </a:solidFill>
              <a:latin typeface="Calibri" panose="020F0502020204030204" pitchFamily="34" charset="0"/>
            </a:endParaRPr>
          </a:p>
          <a:p>
            <a:r>
              <a:rPr lang="en-GB" sz="3600" dirty="0">
                <a:solidFill>
                  <a:schemeClr val="tx1">
                    <a:lumMod val="65000"/>
                    <a:lumOff val="35000"/>
                  </a:schemeClr>
                </a:solidFill>
                <a:latin typeface="Calibri" panose="020F0502020204030204" pitchFamily="34" charset="0"/>
              </a:rPr>
              <a:t>W</a:t>
            </a:r>
            <a:r>
              <a:rPr lang="en-GB" sz="3600" dirty="0" smtClean="0">
                <a:solidFill>
                  <a:schemeClr val="tx1">
                    <a:lumMod val="65000"/>
                    <a:lumOff val="35000"/>
                  </a:schemeClr>
                </a:solidFill>
                <a:latin typeface="Calibri" panose="020F0502020204030204" pitchFamily="34" charset="0"/>
              </a:rPr>
              <a:t>here does it go?</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What happens to it?</a:t>
            </a:r>
          </a:p>
          <a:p>
            <a:pPr marL="114300" indent="0">
              <a:buNone/>
            </a:pPr>
            <a:r>
              <a:rPr lang="en-GB" sz="3600" dirty="0" smtClean="0">
                <a:solidFill>
                  <a:schemeClr val="tx1">
                    <a:lumMod val="65000"/>
                    <a:lumOff val="35000"/>
                  </a:schemeClr>
                </a:solidFill>
              </a:rPr>
              <a:t>              </a:t>
            </a:r>
          </a:p>
          <a:p>
            <a:endParaRPr lang="en-GB" sz="3600" dirty="0">
              <a:solidFill>
                <a:schemeClr val="tx1">
                  <a:lumMod val="65000"/>
                  <a:lumOff val="35000"/>
                </a:schemeClr>
              </a:solidFill>
            </a:endParaRPr>
          </a:p>
          <a:p>
            <a:endParaRPr lang="en-GB" sz="3600" dirty="0" smtClean="0"/>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44</a:t>
            </a:fld>
            <a:endParaRPr lang="en-GB" altLang="en-US"/>
          </a:p>
        </p:txBody>
      </p:sp>
    </p:spTree>
    <p:extLst>
      <p:ext uri="{BB962C8B-B14F-4D97-AF65-F5344CB8AC3E}">
        <p14:creationId xmlns:p14="http://schemas.microsoft.com/office/powerpoint/2010/main" val="4127176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B050"/>
                </a:solidFill>
                <a:latin typeface="Calibri" panose="020F0502020204030204" pitchFamily="34" charset="0"/>
              </a:rPr>
              <a:t>The data can help inform policy</a:t>
            </a:r>
            <a:endParaRPr lang="en-GB" sz="3600" dirty="0">
              <a:latin typeface="Calibri" panose="020F0502020204030204" pitchFamily="34" charset="0"/>
            </a:endParaRPr>
          </a:p>
        </p:txBody>
      </p:sp>
      <p:sp>
        <p:nvSpPr>
          <p:cNvPr id="3" name="Content Placeholder 2"/>
          <p:cNvSpPr>
            <a:spLocks noGrp="1"/>
          </p:cNvSpPr>
          <p:nvPr>
            <p:ph idx="1"/>
          </p:nvPr>
        </p:nvSpPr>
        <p:spPr>
          <a:xfrm>
            <a:off x="311700" y="1567981"/>
            <a:ext cx="8392563" cy="4824233"/>
          </a:xfrm>
        </p:spPr>
        <p:txBody>
          <a:bodyPr/>
          <a:lstStyle/>
          <a:p>
            <a:r>
              <a:rPr lang="en-GB" sz="3600" dirty="0">
                <a:solidFill>
                  <a:schemeClr val="bg2"/>
                </a:solidFill>
                <a:latin typeface="Calibri" panose="020F0502020204030204" pitchFamily="34" charset="0"/>
              </a:rPr>
              <a:t>Are we </a:t>
            </a:r>
            <a:r>
              <a:rPr lang="en-GB" sz="3600" dirty="0" smtClean="0">
                <a:solidFill>
                  <a:schemeClr val="bg2"/>
                </a:solidFill>
                <a:latin typeface="Calibri" panose="020F0502020204030204" pitchFamily="34" charset="0"/>
              </a:rPr>
              <a:t>meeting recycling </a:t>
            </a:r>
            <a:r>
              <a:rPr lang="en-GB" sz="3600" dirty="0">
                <a:solidFill>
                  <a:schemeClr val="bg2"/>
                </a:solidFill>
                <a:latin typeface="Calibri" panose="020F0502020204030204" pitchFamily="34" charset="0"/>
              </a:rPr>
              <a:t>targets?</a:t>
            </a:r>
          </a:p>
          <a:p>
            <a:endParaRPr lang="en-GB" sz="3600" dirty="0">
              <a:solidFill>
                <a:schemeClr val="bg2"/>
              </a:solidFill>
              <a:latin typeface="Calibri" panose="020F0502020204030204" pitchFamily="34" charset="0"/>
            </a:endParaRPr>
          </a:p>
          <a:p>
            <a:r>
              <a:rPr lang="en-GB" sz="3600" dirty="0">
                <a:solidFill>
                  <a:schemeClr val="bg2"/>
                </a:solidFill>
                <a:latin typeface="Calibri" panose="020F0502020204030204" pitchFamily="34" charset="0"/>
              </a:rPr>
              <a:t>Do we have enough waste processing infrastructure capacity?</a:t>
            </a:r>
          </a:p>
          <a:p>
            <a:endParaRPr lang="en-GB" sz="3600" dirty="0">
              <a:solidFill>
                <a:schemeClr val="bg2"/>
              </a:solidFill>
              <a:latin typeface="Calibri" panose="020F0502020204030204" pitchFamily="34" charset="0"/>
            </a:endParaRPr>
          </a:p>
          <a:p>
            <a:r>
              <a:rPr lang="en-GB" sz="3600" dirty="0">
                <a:solidFill>
                  <a:schemeClr val="bg2"/>
                </a:solidFill>
                <a:latin typeface="Calibri" panose="020F0502020204030204" pitchFamily="34" charset="0"/>
              </a:rPr>
              <a:t>What markets are emerging for waste materials?</a:t>
            </a:r>
          </a:p>
          <a:p>
            <a:endParaRPr lang="en-GB" sz="3600" dirty="0">
              <a:solidFill>
                <a:schemeClr val="bg2"/>
              </a:solidFill>
              <a:latin typeface="Calibri" panose="020F0502020204030204" pitchFamily="34" charset="0"/>
            </a:endParaRPr>
          </a:p>
          <a:p>
            <a:r>
              <a:rPr lang="en-GB" sz="3600" dirty="0">
                <a:solidFill>
                  <a:schemeClr val="bg2"/>
                </a:solidFill>
                <a:latin typeface="Calibri" panose="020F0502020204030204" pitchFamily="34" charset="0"/>
              </a:rPr>
              <a:t>Are we collecting the right amount of landfill tax?</a:t>
            </a:r>
          </a:p>
          <a:p>
            <a:pPr marL="114300" indent="0">
              <a:buNone/>
            </a:pPr>
            <a:r>
              <a:rPr lang="en-GB" sz="3600" dirty="0" smtClean="0">
                <a:solidFill>
                  <a:schemeClr val="tx1">
                    <a:lumMod val="65000"/>
                    <a:lumOff val="35000"/>
                  </a:schemeClr>
                </a:solidFill>
              </a:rPr>
              <a:t>              </a:t>
            </a:r>
          </a:p>
          <a:p>
            <a:endParaRPr lang="en-GB" sz="3600" dirty="0">
              <a:solidFill>
                <a:schemeClr val="tx1">
                  <a:lumMod val="65000"/>
                  <a:lumOff val="35000"/>
                </a:schemeClr>
              </a:solidFill>
            </a:endParaRPr>
          </a:p>
          <a:p>
            <a:endParaRPr lang="en-GB" sz="3600" dirty="0" smtClean="0"/>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45</a:t>
            </a:fld>
            <a:endParaRPr lang="en-GB" altLang="en-US"/>
          </a:p>
        </p:txBody>
      </p:sp>
    </p:spTree>
    <p:extLst>
      <p:ext uri="{BB962C8B-B14F-4D97-AF65-F5344CB8AC3E}">
        <p14:creationId xmlns:p14="http://schemas.microsoft.com/office/powerpoint/2010/main" val="28641137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AF41"/>
                </a:solidFill>
                <a:latin typeface="Calibri" panose="020F0502020204030204" pitchFamily="34" charset="0"/>
              </a:rPr>
              <a:t>It can help us tackle waste crime</a:t>
            </a:r>
            <a:endParaRPr lang="en-GB" sz="3600" b="1" dirty="0">
              <a:solidFill>
                <a:srgbClr val="00AF41"/>
              </a:solidFill>
              <a:latin typeface="Calibri" panose="020F0502020204030204" pitchFamily="34" charset="0"/>
            </a:endParaRPr>
          </a:p>
        </p:txBody>
      </p:sp>
      <p:sp>
        <p:nvSpPr>
          <p:cNvPr id="3" name="Content Placeholder 2"/>
          <p:cNvSpPr>
            <a:spLocks noGrp="1"/>
          </p:cNvSpPr>
          <p:nvPr>
            <p:ph idx="1"/>
          </p:nvPr>
        </p:nvSpPr>
        <p:spPr>
          <a:xfrm>
            <a:off x="311700" y="1567981"/>
            <a:ext cx="8392563" cy="4824233"/>
          </a:xfrm>
        </p:spPr>
        <p:txBody>
          <a:bodyPr/>
          <a:lstStyle/>
          <a:p>
            <a:r>
              <a:rPr lang="en-GB" sz="3600" dirty="0" smtClean="0">
                <a:solidFill>
                  <a:schemeClr val="tx1">
                    <a:lumMod val="65000"/>
                    <a:lumOff val="35000"/>
                  </a:schemeClr>
                </a:solidFill>
                <a:latin typeface="Calibri" panose="020F0502020204030204" pitchFamily="34" charset="0"/>
              </a:rPr>
              <a:t>Waste disappears from the chain</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Waste descriptions change when they shouldn’t</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Timings and patterns of transfers that don’t make sense</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The wrong waste ends up in the wrong place</a:t>
            </a:r>
          </a:p>
          <a:p>
            <a:endParaRPr lang="en-GB" sz="3600" dirty="0">
              <a:solidFill>
                <a:schemeClr val="tx1">
                  <a:lumMod val="65000"/>
                  <a:lumOff val="35000"/>
                </a:schemeClr>
              </a:solidFill>
            </a:endParaRPr>
          </a:p>
          <a:p>
            <a:endParaRPr lang="en-GB" sz="3600" dirty="0">
              <a:solidFill>
                <a:schemeClr val="tx1">
                  <a:lumMod val="65000"/>
                  <a:lumOff val="35000"/>
                </a:schemeClr>
              </a:solidFill>
            </a:endParaRPr>
          </a:p>
          <a:p>
            <a:pPr marL="114300" indent="0">
              <a:buNone/>
            </a:pPr>
            <a:r>
              <a:rPr lang="en-GB" sz="3600" dirty="0" smtClean="0">
                <a:solidFill>
                  <a:schemeClr val="tx1">
                    <a:lumMod val="65000"/>
                    <a:lumOff val="35000"/>
                  </a:schemeClr>
                </a:solidFill>
              </a:rPr>
              <a:t>              </a:t>
            </a:r>
          </a:p>
          <a:p>
            <a:endParaRPr lang="en-GB" sz="3600" dirty="0">
              <a:solidFill>
                <a:schemeClr val="tx1">
                  <a:lumMod val="65000"/>
                  <a:lumOff val="35000"/>
                </a:schemeClr>
              </a:solidFill>
            </a:endParaRPr>
          </a:p>
          <a:p>
            <a:endParaRPr lang="en-GB" sz="3600" dirty="0" smtClean="0"/>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46</a:t>
            </a:fld>
            <a:endParaRPr lang="en-GB" altLang="en-US"/>
          </a:p>
        </p:txBody>
      </p:sp>
    </p:spTree>
    <p:extLst>
      <p:ext uri="{BB962C8B-B14F-4D97-AF65-F5344CB8AC3E}">
        <p14:creationId xmlns:p14="http://schemas.microsoft.com/office/powerpoint/2010/main" val="33913855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AF41"/>
                </a:solidFill>
                <a:latin typeface="Calibri" panose="020F0502020204030204" pitchFamily="34" charset="0"/>
              </a:rPr>
              <a:t>And it can support business </a:t>
            </a:r>
            <a:endParaRPr lang="en-GB" sz="3600" b="1" dirty="0">
              <a:solidFill>
                <a:srgbClr val="00AF41"/>
              </a:solidFill>
              <a:latin typeface="Calibri" panose="020F0502020204030204" pitchFamily="34" charset="0"/>
            </a:endParaRPr>
          </a:p>
        </p:txBody>
      </p:sp>
      <p:sp>
        <p:nvSpPr>
          <p:cNvPr id="3" name="Content Placeholder 2"/>
          <p:cNvSpPr>
            <a:spLocks noGrp="1"/>
          </p:cNvSpPr>
          <p:nvPr>
            <p:ph idx="1"/>
          </p:nvPr>
        </p:nvSpPr>
        <p:spPr>
          <a:xfrm>
            <a:off x="311700" y="1567981"/>
            <a:ext cx="8392563" cy="4824233"/>
          </a:xfrm>
        </p:spPr>
        <p:txBody>
          <a:bodyPr/>
          <a:lstStyle/>
          <a:p>
            <a:r>
              <a:rPr lang="en-GB" sz="3600" dirty="0" smtClean="0">
                <a:solidFill>
                  <a:schemeClr val="tx1">
                    <a:lumMod val="65000"/>
                    <a:lumOff val="35000"/>
                  </a:schemeClr>
                </a:solidFill>
                <a:latin typeface="Calibri" panose="020F0502020204030204" pitchFamily="34" charset="0"/>
              </a:rPr>
              <a:t>Visibility of waste destination</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Scope for efficiencies </a:t>
            </a:r>
          </a:p>
          <a:p>
            <a:endParaRPr lang="en-GB" sz="3600" dirty="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New markets (open data?)</a:t>
            </a:r>
          </a:p>
          <a:p>
            <a:pPr marL="114300" indent="0">
              <a:buNone/>
            </a:pPr>
            <a:endParaRPr lang="en-GB" sz="3600" dirty="0" smtClean="0">
              <a:solidFill>
                <a:schemeClr val="tx1">
                  <a:lumMod val="65000"/>
                  <a:lumOff val="35000"/>
                </a:schemeClr>
              </a:solidFill>
              <a:latin typeface="Calibri" panose="020F0502020204030204" pitchFamily="34" charset="0"/>
            </a:endParaRPr>
          </a:p>
          <a:p>
            <a:r>
              <a:rPr lang="en-GB" sz="3600" dirty="0" smtClean="0">
                <a:solidFill>
                  <a:schemeClr val="tx1">
                    <a:lumMod val="65000"/>
                    <a:lumOff val="35000"/>
                  </a:schemeClr>
                </a:solidFill>
                <a:latin typeface="Calibri" panose="020F0502020204030204" pitchFamily="34" charset="0"/>
              </a:rPr>
              <a:t>Less paperwork </a:t>
            </a:r>
            <a:endParaRPr lang="en-GB" sz="3600" dirty="0">
              <a:solidFill>
                <a:schemeClr val="tx1">
                  <a:lumMod val="65000"/>
                  <a:lumOff val="35000"/>
                </a:schemeClr>
              </a:solidFill>
              <a:latin typeface="Calibri" panose="020F0502020204030204" pitchFamily="34" charset="0"/>
            </a:endParaRPr>
          </a:p>
          <a:p>
            <a:pPr marL="114300" indent="0">
              <a:buNone/>
            </a:pPr>
            <a:r>
              <a:rPr lang="en-GB" sz="3600" dirty="0" smtClean="0">
                <a:solidFill>
                  <a:schemeClr val="tx1">
                    <a:lumMod val="65000"/>
                    <a:lumOff val="35000"/>
                  </a:schemeClr>
                </a:solidFill>
              </a:rPr>
              <a:t>              </a:t>
            </a:r>
          </a:p>
          <a:p>
            <a:endParaRPr lang="en-GB" sz="3600" dirty="0">
              <a:solidFill>
                <a:schemeClr val="tx1">
                  <a:lumMod val="65000"/>
                  <a:lumOff val="35000"/>
                </a:schemeClr>
              </a:solidFill>
            </a:endParaRPr>
          </a:p>
          <a:p>
            <a:endParaRPr lang="en-GB" sz="3600" dirty="0" smtClean="0"/>
          </a:p>
          <a:p>
            <a:endParaRPr lang="en-GB" sz="2800" dirty="0" smtClean="0"/>
          </a:p>
          <a:p>
            <a:pPr marL="0" indent="0">
              <a:buNone/>
            </a:pPr>
            <a:endParaRPr lang="en-GB" dirty="0" smtClean="0"/>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ABA52C0-68FD-439C-8DD9-0AF4AABF9532}" type="slidenum">
              <a:rPr lang="en-GB" altLang="en-US" smtClean="0"/>
              <a:pPr>
                <a:defRPr/>
              </a:pPr>
              <a:t>47</a:t>
            </a:fld>
            <a:endParaRPr lang="en-GB" altLang="en-US"/>
          </a:p>
        </p:txBody>
      </p:sp>
    </p:spTree>
    <p:extLst>
      <p:ext uri="{BB962C8B-B14F-4D97-AF65-F5344CB8AC3E}">
        <p14:creationId xmlns:p14="http://schemas.microsoft.com/office/powerpoint/2010/main" val="31437517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1300480" y="1200149"/>
            <a:ext cx="6502400" cy="4089500"/>
          </a:xfrm>
          <a:prstGeom prst="rect">
            <a:avLst/>
          </a:prstGeom>
          <a:noFill/>
          <a:ln>
            <a:noFill/>
          </a:ln>
        </p:spPr>
        <p:txBody>
          <a:bodyPr spcFirstLastPara="1" wrap="square" lIns="91425" tIns="91425" rIns="91425" bIns="91425" anchor="t" anchorCtr="0">
            <a:noAutofit/>
          </a:bodyPr>
          <a:lstStyle/>
          <a:p>
            <a:pPr algn="ctr"/>
            <a:r>
              <a:rPr lang="en-GB" sz="5400" b="1" dirty="0" smtClean="0">
                <a:solidFill>
                  <a:schemeClr val="bg1"/>
                </a:solidFill>
              </a:rPr>
              <a:t>To use innovative technology to record and track individual movements of waste through the economy</a:t>
            </a:r>
            <a:endParaRPr lang="en-GB" sz="5400" b="1" dirty="0">
              <a:solidFill>
                <a:schemeClr val="bg1"/>
              </a:solidFill>
            </a:endParaRPr>
          </a:p>
        </p:txBody>
      </p:sp>
    </p:spTree>
    <p:extLst>
      <p:ext uri="{BB962C8B-B14F-4D97-AF65-F5344CB8AC3E}">
        <p14:creationId xmlns:p14="http://schemas.microsoft.com/office/powerpoint/2010/main" val="3377447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46476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a:p>
        </p:txBody>
      </p:sp>
      <p:sp>
        <p:nvSpPr>
          <p:cNvPr id="5"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b="1" dirty="0" smtClean="0">
                <a:solidFill>
                  <a:srgbClr val="FFFFFF"/>
                </a:solidFill>
              </a:rPr>
              <a:t>“We will work </a:t>
            </a:r>
            <a:r>
              <a:rPr lang="en-GB" sz="3600" b="1" dirty="0">
                <a:solidFill>
                  <a:srgbClr val="FFFFFF"/>
                </a:solidFill>
              </a:rPr>
              <a:t>with industry to explore options to introduce </a:t>
            </a:r>
            <a:r>
              <a:rPr lang="en-GB" sz="3600" b="1" dirty="0" smtClean="0">
                <a:solidFill>
                  <a:srgbClr val="FFFFFF"/>
                </a:solidFill>
              </a:rPr>
              <a:t>electronic tracking of waste”</a:t>
            </a:r>
            <a:endParaRPr sz="3600" b="1" dirty="0">
              <a:solidFill>
                <a:srgbClr val="FFFFFF"/>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6742" r="27458"/>
          <a:stretch/>
        </p:blipFill>
        <p:spPr>
          <a:xfrm>
            <a:off x="5812971" y="3605651"/>
            <a:ext cx="2155372" cy="2986779"/>
          </a:xfrm>
          <a:prstGeom prst="rect">
            <a:avLst/>
          </a:prstGeom>
        </p:spPr>
      </p:pic>
      <p:pic>
        <p:nvPicPr>
          <p:cNvPr id="8" name="Picture 7"/>
          <p:cNvPicPr>
            <a:picLocks noChangeAspect="1"/>
          </p:cNvPicPr>
          <p:nvPr/>
        </p:nvPicPr>
        <p:blipFill>
          <a:blip r:embed="rId4"/>
          <a:stretch>
            <a:fillRect/>
          </a:stretch>
        </p:blipFill>
        <p:spPr>
          <a:xfrm>
            <a:off x="5812971" y="331381"/>
            <a:ext cx="2155372" cy="2986779"/>
          </a:xfrm>
          <a:prstGeom prst="rect">
            <a:avLst/>
          </a:prstGeom>
          <a:ln>
            <a:solidFill>
              <a:schemeClr val="bg1">
                <a:lumMod val="95000"/>
              </a:schemeClr>
            </a:solidFill>
          </a:ln>
        </p:spPr>
      </p:pic>
    </p:spTree>
    <p:extLst>
      <p:ext uri="{BB962C8B-B14F-4D97-AF65-F5344CB8AC3E}">
        <p14:creationId xmlns:p14="http://schemas.microsoft.com/office/powerpoint/2010/main" val="10567807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91440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dirty="0">
              <a:solidFill>
                <a:srgbClr val="000000"/>
              </a:solidFill>
            </a:endParaRPr>
          </a:p>
        </p:txBody>
      </p:sp>
      <p:sp>
        <p:nvSpPr>
          <p:cNvPr id="6" name="TextBox 5"/>
          <p:cNvSpPr txBox="1"/>
          <p:nvPr/>
        </p:nvSpPr>
        <p:spPr>
          <a:xfrm>
            <a:off x="5843588" y="5786438"/>
            <a:ext cx="2314575" cy="461665"/>
          </a:xfrm>
          <a:prstGeom prst="rect">
            <a:avLst/>
          </a:prstGeom>
          <a:noFill/>
        </p:spPr>
        <p:txBody>
          <a:bodyPr wrap="square" rtlCol="0">
            <a:spAutoFit/>
          </a:bodyPr>
          <a:lstStyle/>
          <a:p>
            <a:r>
              <a:rPr lang="en-GB" sz="2400" dirty="0" smtClean="0">
                <a:solidFill>
                  <a:srgbClr val="FFFFFF"/>
                </a:solidFill>
                <a:latin typeface="Arial" panose="020B0604020202020204" pitchFamily="34" charset="0"/>
              </a:rPr>
              <a:t>@</a:t>
            </a:r>
            <a:r>
              <a:rPr lang="en-GB" sz="2400" dirty="0" err="1" smtClean="0">
                <a:solidFill>
                  <a:srgbClr val="FFFFFF"/>
                </a:solidFill>
                <a:latin typeface="Arial" panose="020B0604020202020204" pitchFamily="34" charset="0"/>
              </a:rPr>
              <a:t>defradigital</a:t>
            </a:r>
            <a:endParaRPr lang="en-GB" sz="2400" dirty="0">
              <a:solidFill>
                <a:srgbClr val="FFFFFF"/>
              </a:solidFill>
              <a:latin typeface="Arial" panose="020B0604020202020204" pitchFamily="34" charset="0"/>
            </a:endParaRPr>
          </a:p>
        </p:txBody>
      </p:sp>
      <p:sp>
        <p:nvSpPr>
          <p:cNvPr id="7" name="Title 3"/>
          <p:cNvSpPr txBox="1">
            <a:spLocks/>
          </p:cNvSpPr>
          <p:nvPr/>
        </p:nvSpPr>
        <p:spPr>
          <a:xfrm>
            <a:off x="431800" y="20799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
        <p:nvSpPr>
          <p:cNvPr id="8" name="Title 3"/>
          <p:cNvSpPr txBox="1">
            <a:spLocks/>
          </p:cNvSpPr>
          <p:nvPr/>
        </p:nvSpPr>
        <p:spPr>
          <a:xfrm>
            <a:off x="584200" y="22323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b="1" kern="0" dirty="0" smtClean="0">
                <a:solidFill>
                  <a:srgbClr val="FFFFFF"/>
                </a:solidFill>
                <a:latin typeface="Calibri" panose="020F0502020204030204" pitchFamily="34" charset="0"/>
              </a:rPr>
              <a:t>Darragh Kelly</a:t>
            </a:r>
          </a:p>
          <a:p>
            <a:pPr eaLnBrk="1" fontAlgn="auto" hangingPunct="1"/>
            <a:endParaRPr lang="en-GB" altLang="en-US" sz="5400" kern="0" dirty="0">
              <a:solidFill>
                <a:srgbClr val="FFFFFF"/>
              </a:solidFill>
              <a:latin typeface="Calibri" panose="020F0502020204030204" pitchFamily="34" charset="0"/>
            </a:endParaRPr>
          </a:p>
          <a:p>
            <a:pPr eaLnBrk="1" fontAlgn="auto" hangingPunct="1"/>
            <a:r>
              <a:rPr lang="en-GB" altLang="en-US" sz="3600" kern="0" dirty="0" smtClean="0">
                <a:solidFill>
                  <a:srgbClr val="FFFFFF"/>
                </a:solidFill>
                <a:latin typeface="Calibri" panose="020F0502020204030204" pitchFamily="34" charset="0"/>
              </a:rPr>
              <a:t>Engagement Lead: Emerging Technology</a:t>
            </a:r>
          </a:p>
          <a:p>
            <a:pPr eaLnBrk="1" fontAlgn="auto" hangingPunct="1"/>
            <a:r>
              <a:rPr lang="en-GB" altLang="en-US" sz="3600" kern="0" dirty="0" smtClean="0">
                <a:solidFill>
                  <a:srgbClr val="FFFFFF"/>
                </a:solidFill>
                <a:latin typeface="Calibri" panose="020F0502020204030204" pitchFamily="34" charset="0"/>
              </a:rPr>
              <a:t>GDS Innovation</a:t>
            </a:r>
          </a:p>
          <a:p>
            <a:pPr eaLnBrk="1" fontAlgn="auto" hangingPunct="1"/>
            <a:endParaRPr lang="en-GB" altLang="en-US" sz="5400" kern="0" dirty="0">
              <a:solidFill>
                <a:srgbClr val="FFFFFF"/>
              </a:solidFill>
              <a:latin typeface="Calibri" panose="020F0502020204030204" pitchFamily="34" charset="0"/>
            </a:endParaRPr>
          </a:p>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Tree>
    <p:extLst>
      <p:ext uri="{BB962C8B-B14F-4D97-AF65-F5344CB8AC3E}">
        <p14:creationId xmlns:p14="http://schemas.microsoft.com/office/powerpoint/2010/main" val="7431777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4496400" y="0"/>
            <a:ext cx="4647600" cy="6858000"/>
          </a:xfrm>
          <a:prstGeom prst="rect">
            <a:avLst/>
          </a:prstGeom>
          <a:solidFill>
            <a:srgbClr val="6D3075"/>
          </a:solid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endParaRPr sz="3000" kern="0">
              <a:solidFill>
                <a:srgbClr val="000000"/>
              </a:solidFill>
              <a:latin typeface="Arial"/>
              <a:cs typeface="Arial"/>
              <a:sym typeface="Arial"/>
            </a:endParaRPr>
          </a:p>
        </p:txBody>
      </p:sp>
      <p:sp>
        <p:nvSpPr>
          <p:cNvPr id="72" name="Shape 72"/>
          <p:cNvSpPr txBox="1"/>
          <p:nvPr/>
        </p:nvSpPr>
        <p:spPr>
          <a:xfrm>
            <a:off x="4895852" y="1114425"/>
            <a:ext cx="3875400" cy="4089500"/>
          </a:xfrm>
          <a:prstGeom prst="rect">
            <a:avLst/>
          </a:prstGeom>
          <a:noFill/>
          <a:ln>
            <a:noFill/>
          </a:ln>
        </p:spPr>
        <p:txBody>
          <a:bodyPr spcFirstLastPara="1" wrap="square" lIns="91425" tIns="91425" rIns="91425" bIns="91425" anchor="t" anchorCtr="0">
            <a:noAutofit/>
          </a:bodyPr>
          <a:lstStyle/>
          <a:p>
            <a:pPr eaLnBrk="1" fontAlgn="auto" hangingPunct="1">
              <a:lnSpc>
                <a:spcPct val="115000"/>
              </a:lnSpc>
              <a:spcBef>
                <a:spcPts val="0"/>
              </a:spcBef>
              <a:spcAft>
                <a:spcPts val="0"/>
              </a:spcAft>
              <a:buClr>
                <a:srgbClr val="000000"/>
              </a:buClr>
            </a:pPr>
            <a:endParaRPr lang="en" sz="3600" kern="0" dirty="0" smtClean="0">
              <a:solidFill>
                <a:srgbClr val="FFFFFF"/>
              </a:solidFill>
              <a:latin typeface="Arial"/>
              <a:cs typeface="Arial"/>
              <a:sym typeface="Arial"/>
            </a:endParaRPr>
          </a:p>
          <a:p>
            <a:pPr eaLnBrk="1" fontAlgn="auto" hangingPunct="1">
              <a:lnSpc>
                <a:spcPct val="115000"/>
              </a:lnSpc>
              <a:spcBef>
                <a:spcPts val="0"/>
              </a:spcBef>
              <a:spcAft>
                <a:spcPts val="0"/>
              </a:spcAft>
              <a:buClr>
                <a:srgbClr val="000000"/>
              </a:buClr>
            </a:pPr>
            <a:endParaRPr lang="en" sz="3600" kern="0" dirty="0" smtClean="0">
              <a:solidFill>
                <a:srgbClr val="FFFFFF"/>
              </a:solidFill>
              <a:latin typeface="Arial"/>
              <a:cs typeface="Arial"/>
              <a:sym typeface="Arial"/>
            </a:endParaRPr>
          </a:p>
          <a:p>
            <a:pPr eaLnBrk="1" fontAlgn="auto" hangingPunct="1">
              <a:lnSpc>
                <a:spcPct val="115000"/>
              </a:lnSpc>
              <a:spcBef>
                <a:spcPts val="0"/>
              </a:spcBef>
              <a:spcAft>
                <a:spcPts val="0"/>
              </a:spcAft>
              <a:buClr>
                <a:srgbClr val="000000"/>
              </a:buClr>
            </a:pPr>
            <a:r>
              <a:rPr lang="en-GB" sz="3600" b="1" kern="0" dirty="0" smtClean="0">
                <a:solidFill>
                  <a:srgbClr val="FFFFFF"/>
                </a:solidFill>
                <a:latin typeface="Arial"/>
                <a:cs typeface="Arial"/>
                <a:sym typeface="Arial"/>
              </a:rPr>
              <a:t>We want this to work at a UK level </a:t>
            </a:r>
            <a:endParaRPr sz="3600" b="1" kern="0" dirty="0">
              <a:solidFill>
                <a:srgbClr val="FFFFFF"/>
              </a:solidFill>
              <a:latin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3" y="-4850"/>
            <a:ext cx="4554956" cy="7040880"/>
          </a:xfrm>
          <a:prstGeom prst="rect">
            <a:avLst/>
          </a:prstGeom>
        </p:spPr>
      </p:pic>
      <p:sp>
        <p:nvSpPr>
          <p:cNvPr id="5" name="Shape 63"/>
          <p:cNvSpPr txBox="1"/>
          <p:nvPr/>
        </p:nvSpPr>
        <p:spPr>
          <a:xfrm>
            <a:off x="4504323" y="0"/>
            <a:ext cx="4639677" cy="703603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3" name="TextBox 2"/>
          <p:cNvSpPr txBox="1"/>
          <p:nvPr/>
        </p:nvSpPr>
        <p:spPr>
          <a:xfrm>
            <a:off x="5140960" y="1686560"/>
            <a:ext cx="3190240" cy="2308324"/>
          </a:xfrm>
          <a:prstGeom prst="rect">
            <a:avLst/>
          </a:prstGeom>
          <a:noFill/>
        </p:spPr>
        <p:txBody>
          <a:bodyPr wrap="square" rtlCol="0">
            <a:spAutoFit/>
          </a:bodyPr>
          <a:lstStyle/>
          <a:p>
            <a:endParaRPr lang="en-GB" sz="3600" b="1" dirty="0" smtClean="0"/>
          </a:p>
          <a:p>
            <a:r>
              <a:rPr lang="en-GB" sz="3600" b="1" dirty="0" smtClean="0">
                <a:solidFill>
                  <a:schemeClr val="bg1"/>
                </a:solidFill>
              </a:rPr>
              <a:t>We want this to work at a UK level</a:t>
            </a:r>
            <a:endParaRPr lang="en-GB" sz="3600" b="1" dirty="0">
              <a:solidFill>
                <a:schemeClr val="bg1"/>
              </a:solidFill>
            </a:endParaRPr>
          </a:p>
        </p:txBody>
      </p:sp>
    </p:spTree>
    <p:extLst>
      <p:ext uri="{BB962C8B-B14F-4D97-AF65-F5344CB8AC3E}">
        <p14:creationId xmlns:p14="http://schemas.microsoft.com/office/powerpoint/2010/main" val="36390553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endParaRPr>
          </a:p>
          <a:p>
            <a:pPr>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2500650" y="1200149"/>
            <a:ext cx="3875400" cy="4089500"/>
          </a:xfrm>
          <a:prstGeom prst="rect">
            <a:avLst/>
          </a:prstGeom>
          <a:noFill/>
          <a:ln>
            <a:noFill/>
          </a:ln>
        </p:spPr>
        <p:txBody>
          <a:bodyPr spcFirstLastPara="1" wrap="square" lIns="91425" tIns="91425" rIns="91425" bIns="91425" anchor="t" anchorCtr="0">
            <a:noAutofit/>
          </a:bodyPr>
          <a:lstStyle/>
          <a:p>
            <a:pPr lvl="0" algn="ctr"/>
            <a:r>
              <a:rPr lang="en-GB" sz="5400" b="1" dirty="0">
                <a:solidFill>
                  <a:prstClr val="white"/>
                </a:solidFill>
              </a:rPr>
              <a:t>What is so challenging about waste tracking?</a:t>
            </a:r>
          </a:p>
        </p:txBody>
      </p:sp>
    </p:spTree>
    <p:extLst>
      <p:ext uri="{BB962C8B-B14F-4D97-AF65-F5344CB8AC3E}">
        <p14:creationId xmlns:p14="http://schemas.microsoft.com/office/powerpoint/2010/main" val="11090861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46476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386100" y="1071562"/>
            <a:ext cx="3875400" cy="4089500"/>
          </a:xfrm>
          <a:prstGeom prst="rect">
            <a:avLst/>
          </a:prstGeom>
          <a:no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GB" sz="3600" dirty="0" smtClean="0">
              <a:solidFill>
                <a:srgbClr val="FFFFFF"/>
              </a:solidFill>
              <a:latin typeface="Arial" panose="020B0604020202020204" pitchFamily="34" charset="0"/>
            </a:endParaRPr>
          </a:p>
          <a:p>
            <a:pPr lvl="0">
              <a:lnSpc>
                <a:spcPct val="115000"/>
              </a:lnSpc>
              <a:spcBef>
                <a:spcPts val="0"/>
              </a:spcBef>
              <a:spcAft>
                <a:spcPts val="0"/>
              </a:spcAft>
            </a:pPr>
            <a:endParaRPr lang="en-GB" sz="3600" dirty="0">
              <a:solidFill>
                <a:srgbClr val="FFFFFF"/>
              </a:solidFill>
              <a:latin typeface="Arial" panose="020B0604020202020204" pitchFamily="34" charset="0"/>
            </a:endParaRPr>
          </a:p>
          <a:p>
            <a:pPr lvl="0">
              <a:lnSpc>
                <a:spcPct val="115000"/>
              </a:lnSpc>
              <a:spcBef>
                <a:spcPts val="0"/>
              </a:spcBef>
              <a:spcAft>
                <a:spcPts val="0"/>
              </a:spcAft>
            </a:pPr>
            <a:r>
              <a:rPr lang="en-GB" sz="3600" b="1" dirty="0" smtClean="0">
                <a:solidFill>
                  <a:srgbClr val="FFFFFF"/>
                </a:solidFill>
                <a:latin typeface="Arial" panose="020B0604020202020204" pitchFamily="34" charset="0"/>
              </a:rPr>
              <a:t>We produce a lot of waste</a:t>
            </a:r>
            <a:endParaRPr lang="en" sz="3600" b="1" dirty="0">
              <a:solidFill>
                <a:srgbClr val="FFFFFF"/>
              </a:solidFill>
              <a:latin typeface="Arial" panose="020B0604020202020204" pitchFamily="34" charset="0"/>
            </a:endParaRPr>
          </a:p>
        </p:txBody>
      </p:sp>
      <p:pic>
        <p:nvPicPr>
          <p:cNvPr id="4" name="Content Placeholder 7"/>
          <p:cNvPicPr>
            <a:picLocks noChangeAspect="1"/>
          </p:cNvPicPr>
          <p:nvPr/>
        </p:nvPicPr>
        <p:blipFill>
          <a:blip r:embed="rId3"/>
          <a:stretch>
            <a:fillRect/>
          </a:stretch>
        </p:blipFill>
        <p:spPr>
          <a:xfrm>
            <a:off x="4647599" y="9040"/>
            <a:ext cx="4616704" cy="6848959"/>
          </a:xfrm>
          <a:prstGeom prst="rect">
            <a:avLst/>
          </a:prstGeom>
        </p:spPr>
      </p:pic>
      <p:sp>
        <p:nvSpPr>
          <p:cNvPr id="5" name="Shape 128"/>
          <p:cNvSpPr txBox="1"/>
          <p:nvPr/>
        </p:nvSpPr>
        <p:spPr>
          <a:xfrm>
            <a:off x="0" y="-42864"/>
            <a:ext cx="4647600" cy="6900864"/>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a:p>
        </p:txBody>
      </p:sp>
      <p:sp>
        <p:nvSpPr>
          <p:cNvPr id="3" name="TextBox 2"/>
          <p:cNvSpPr txBox="1"/>
          <p:nvPr/>
        </p:nvSpPr>
        <p:spPr>
          <a:xfrm>
            <a:off x="670560" y="1788160"/>
            <a:ext cx="2926080" cy="1754326"/>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We produce a lot of waste</a:t>
            </a:r>
            <a:endParaRPr lang="en-GB" sz="3600" b="1" dirty="0">
              <a:solidFill>
                <a:schemeClr val="bg1"/>
              </a:solidFill>
            </a:endParaRPr>
          </a:p>
        </p:txBody>
      </p:sp>
      <p:pic>
        <p:nvPicPr>
          <p:cNvPr id="8" name="Picture 7"/>
          <p:cNvPicPr>
            <a:picLocks noChangeAspect="1"/>
          </p:cNvPicPr>
          <p:nvPr/>
        </p:nvPicPr>
        <p:blipFill>
          <a:blip r:embed="rId4"/>
          <a:stretch>
            <a:fillRect/>
          </a:stretch>
        </p:blipFill>
        <p:spPr>
          <a:xfrm>
            <a:off x="-11778" y="-21433"/>
            <a:ext cx="4645153" cy="6879433"/>
          </a:xfrm>
          <a:prstGeom prst="rect">
            <a:avLst/>
          </a:prstGeom>
        </p:spPr>
      </p:pic>
      <p:sp>
        <p:nvSpPr>
          <p:cNvPr id="9" name="TextBox 8"/>
          <p:cNvSpPr txBox="1"/>
          <p:nvPr/>
        </p:nvSpPr>
        <p:spPr>
          <a:xfrm>
            <a:off x="656335" y="1788160"/>
            <a:ext cx="2940305" cy="1754326"/>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We produce a lot of waste</a:t>
            </a:r>
            <a:endParaRPr lang="en-GB" sz="3600" b="1" dirty="0">
              <a:solidFill>
                <a:schemeClr val="bg1"/>
              </a:solidFill>
            </a:endParaRPr>
          </a:p>
        </p:txBody>
      </p:sp>
    </p:spTree>
    <p:extLst>
      <p:ext uri="{BB962C8B-B14F-4D97-AF65-F5344CB8AC3E}">
        <p14:creationId xmlns:p14="http://schemas.microsoft.com/office/powerpoint/2010/main" val="21034406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361283"/>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Waste comes from many different sources</a:t>
            </a:r>
            <a:endParaRPr sz="3600" b="1" dirty="0">
              <a:solidFill>
                <a:srgbClr val="FFFFFF"/>
              </a:solidFill>
              <a:latin typeface="Arial" panose="020B060402020202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671" r="1"/>
          <a:stretch/>
        </p:blipFill>
        <p:spPr>
          <a:xfrm>
            <a:off x="0" y="0"/>
            <a:ext cx="4667263" cy="6858000"/>
          </a:xfrm>
          <a:prstGeom prst="rect">
            <a:avLst/>
          </a:prstGeom>
        </p:spPr>
      </p:pic>
      <p:sp>
        <p:nvSpPr>
          <p:cNvPr id="6" name="Shape 112"/>
          <p:cNvSpPr txBox="1"/>
          <p:nvPr/>
        </p:nvSpPr>
        <p:spPr>
          <a:xfrm>
            <a:off x="4496400" y="0"/>
            <a:ext cx="46476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latin typeface="Arial" panose="020B0604020202020204" pitchFamily="34" charset="0"/>
            </a:endParaRPr>
          </a:p>
        </p:txBody>
      </p:sp>
      <p:sp>
        <p:nvSpPr>
          <p:cNvPr id="2" name="TextBox 1"/>
          <p:cNvSpPr txBox="1"/>
          <p:nvPr/>
        </p:nvSpPr>
        <p:spPr>
          <a:xfrm>
            <a:off x="5120640" y="1361283"/>
            <a:ext cx="3312160" cy="2862322"/>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Waste comes from many different sources</a:t>
            </a:r>
            <a:endParaRPr lang="en-GB" sz="3600" b="1" dirty="0">
              <a:solidFill>
                <a:schemeClr val="bg1"/>
              </a:solidFill>
            </a:endParaRPr>
          </a:p>
        </p:txBody>
      </p:sp>
    </p:spTree>
    <p:extLst>
      <p:ext uri="{BB962C8B-B14F-4D97-AF65-F5344CB8AC3E}">
        <p14:creationId xmlns:p14="http://schemas.microsoft.com/office/powerpoint/2010/main" val="3099160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8"/>
          <p:cNvSpPr txBox="1"/>
          <p:nvPr/>
        </p:nvSpPr>
        <p:spPr>
          <a:xfrm>
            <a:off x="-503363" y="1032725"/>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 sz="3000" dirty="0" smtClean="0">
              <a:solidFill>
                <a:srgbClr val="FFFFFF"/>
              </a:solidFill>
            </a:endParaRPr>
          </a:p>
          <a:p>
            <a:pPr>
              <a:spcBef>
                <a:spcPts val="0"/>
              </a:spcBef>
              <a:spcAft>
                <a:spcPts val="0"/>
              </a:spcAft>
            </a:pPr>
            <a:r>
              <a:rPr lang="en" sz="3000" dirty="0" smtClean="0">
                <a:solidFill>
                  <a:srgbClr val="FFFFFF"/>
                </a:solidFill>
              </a:rPr>
              <a:t>Over to you – </a:t>
            </a:r>
          </a:p>
          <a:p>
            <a:pPr>
              <a:spcBef>
                <a:spcPts val="0"/>
              </a:spcBef>
              <a:spcAft>
                <a:spcPts val="0"/>
              </a:spcAft>
            </a:pPr>
            <a:endParaRPr lang="en" sz="3000" dirty="0">
              <a:solidFill>
                <a:srgbClr val="FFFFFF"/>
              </a:solidFill>
            </a:endParaRPr>
          </a:p>
          <a:p>
            <a:pPr>
              <a:spcBef>
                <a:spcPts val="0"/>
              </a:spcBef>
              <a:spcAft>
                <a:spcPts val="0"/>
              </a:spcAft>
            </a:pPr>
            <a:r>
              <a:rPr lang="en-GB" sz="3000" dirty="0" smtClean="0">
                <a:solidFill>
                  <a:srgbClr val="FFFFFF"/>
                </a:solidFill>
              </a:rPr>
              <a:t>T</a:t>
            </a:r>
            <a:r>
              <a:rPr lang="en" sz="3000" dirty="0" smtClean="0">
                <a:solidFill>
                  <a:srgbClr val="FFFFFF"/>
                </a:solidFill>
              </a:rPr>
              <a:t>houghts, perceptions, feelings?</a:t>
            </a:r>
          </a:p>
          <a:p>
            <a:pPr>
              <a:spcBef>
                <a:spcPts val="0"/>
              </a:spcBef>
              <a:spcAft>
                <a:spcPts val="0"/>
              </a:spcAft>
            </a:pPr>
            <a:endParaRPr lang="en" sz="3000" dirty="0">
              <a:solidFill>
                <a:srgbClr val="FFFFFF"/>
              </a:solidFill>
            </a:endParaRPr>
          </a:p>
          <a:p>
            <a:pPr>
              <a:spcBef>
                <a:spcPts val="0"/>
              </a:spcBef>
              <a:spcAft>
                <a:spcPts val="0"/>
              </a:spcAft>
            </a:pPr>
            <a:r>
              <a:rPr lang="en-GB" sz="3000" dirty="0" smtClean="0">
                <a:solidFill>
                  <a:srgbClr val="FFFFFF"/>
                </a:solidFill>
              </a:rPr>
              <a:t>T</a:t>
            </a:r>
            <a:r>
              <a:rPr lang="en" sz="3000" dirty="0" smtClean="0">
                <a:solidFill>
                  <a:srgbClr val="FFFFFF"/>
                </a:solidFill>
              </a:rPr>
              <a:t>he choices are yours.</a:t>
            </a:r>
            <a:endParaRPr sz="3000" dirty="0">
              <a:solidFill>
                <a:srgbClr val="FFFFFF"/>
              </a:solidFill>
            </a:endParaRPr>
          </a:p>
        </p:txBody>
      </p:sp>
      <p:sp>
        <p:nvSpPr>
          <p:cNvPr id="8" name="Shape 71"/>
          <p:cNvSpPr txBox="1"/>
          <p:nvPr/>
        </p:nvSpPr>
        <p:spPr>
          <a:xfrm>
            <a:off x="0" y="0"/>
            <a:ext cx="4647600" cy="6858000"/>
          </a:xfrm>
          <a:prstGeom prst="rect">
            <a:avLst/>
          </a:prstGeom>
          <a:solidFill>
            <a:srgbClr val="6D3075"/>
          </a:solid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endParaRPr sz="3000" kern="0">
              <a:solidFill>
                <a:srgbClr val="000000"/>
              </a:solidFill>
              <a:latin typeface="Arial"/>
              <a:cs typeface="Arial"/>
              <a:sym typeface="Arial"/>
            </a:endParaRPr>
          </a:p>
        </p:txBody>
      </p:sp>
      <p:sp>
        <p:nvSpPr>
          <p:cNvPr id="10"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There are lots of types of waste</a:t>
            </a:r>
            <a:endParaRPr sz="3600" b="1" dirty="0">
              <a:solidFill>
                <a:srgbClr val="FFFFFF"/>
              </a:solidFill>
              <a:latin typeface="Arial" panose="020B0604020202020204" pitchFamily="34" charset="0"/>
            </a:endParaRPr>
          </a:p>
        </p:txBody>
      </p:sp>
      <p:pic>
        <p:nvPicPr>
          <p:cNvPr id="1028" name="Picture 4" descr="Dustbin, Waste Separation, Waste, Garb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600" y="2353882"/>
            <a:ext cx="4408920" cy="185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9350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361283"/>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Waste chains are complex</a:t>
            </a:r>
            <a:endParaRPr lang="en-GB" sz="3600" b="1" dirty="0">
              <a:solidFill>
                <a:srgbClr val="FFFFFF"/>
              </a:solidFill>
              <a:latin typeface="Arial" panose="020B0604020202020204" pitchFamily="34" charset="0"/>
            </a:endParaRPr>
          </a:p>
        </p:txBody>
      </p:sp>
      <p:pic>
        <p:nvPicPr>
          <p:cNvPr id="6146" name="Picture 2" descr="tree forest branch snow winter black and white plant wood leaf frost trunk birch weather monochrome season twig bw woodland habitat monochrome photography atmospheric phenomenon plant stem woody plant"/>
          <p:cNvPicPr>
            <a:picLocks noChangeAspect="1" noChangeArrowheads="1"/>
          </p:cNvPicPr>
          <p:nvPr/>
        </p:nvPicPr>
        <p:blipFill rotWithShape="1">
          <a:blip r:embed="rId3">
            <a:extLst>
              <a:ext uri="{28A0092B-C50C-407E-A947-70E740481C1C}">
                <a14:useLocalDpi xmlns:a14="http://schemas.microsoft.com/office/drawing/2010/main" val="0"/>
              </a:ext>
            </a:extLst>
          </a:blip>
          <a:srcRect l="45880"/>
          <a:stretch/>
        </p:blipFill>
        <p:spPr bwMode="auto">
          <a:xfrm>
            <a:off x="-290945" y="0"/>
            <a:ext cx="49487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498847" y="-39267"/>
            <a:ext cx="4645153" cy="6897267"/>
          </a:xfrm>
          <a:prstGeom prst="rect">
            <a:avLst/>
          </a:prstGeom>
        </p:spPr>
      </p:pic>
      <p:sp>
        <p:nvSpPr>
          <p:cNvPr id="4" name="TextBox 3"/>
          <p:cNvSpPr txBox="1"/>
          <p:nvPr/>
        </p:nvSpPr>
        <p:spPr>
          <a:xfrm>
            <a:off x="5120640" y="1584960"/>
            <a:ext cx="3373120" cy="2308324"/>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Waste chains are complex</a:t>
            </a:r>
            <a:endParaRPr lang="en-GB" sz="3600" b="1" dirty="0">
              <a:solidFill>
                <a:schemeClr val="bg1"/>
              </a:solidFill>
            </a:endParaRPr>
          </a:p>
        </p:txBody>
      </p:sp>
    </p:spTree>
    <p:extLst>
      <p:ext uri="{BB962C8B-B14F-4D97-AF65-F5344CB8AC3E}">
        <p14:creationId xmlns:p14="http://schemas.microsoft.com/office/powerpoint/2010/main" val="38415973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46476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a:p>
        </p:txBody>
      </p:sp>
      <p:sp>
        <p:nvSpPr>
          <p:cNvPr id="5"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Waste is difficult to trace </a:t>
            </a:r>
            <a:endParaRPr sz="3600" b="1" dirty="0">
              <a:solidFill>
                <a:srgbClr val="FFFFFF"/>
              </a:solidFill>
              <a:latin typeface="Arial" panose="020B0604020202020204" pitchFamily="34" charset="0"/>
            </a:endParaRPr>
          </a:p>
        </p:txBody>
      </p:sp>
      <p:pic>
        <p:nvPicPr>
          <p:cNvPr id="6" name="Picture 2" descr="C:\Users\x926959\Pictures\1701445830.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61" t="-233" r="38876" b="-12632"/>
          <a:stretch/>
        </p:blipFill>
        <p:spPr bwMode="auto">
          <a:xfrm>
            <a:off x="4647600" y="0"/>
            <a:ext cx="4700338" cy="77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63"/>
          <p:cNvSpPr txBox="1"/>
          <p:nvPr/>
        </p:nvSpPr>
        <p:spPr>
          <a:xfrm>
            <a:off x="0" y="0"/>
            <a:ext cx="46476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2" name="TextBox 1"/>
          <p:cNvSpPr txBox="1"/>
          <p:nvPr/>
        </p:nvSpPr>
        <p:spPr>
          <a:xfrm>
            <a:off x="670560" y="1788160"/>
            <a:ext cx="3190240" cy="2308324"/>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Waste is difficult to trace</a:t>
            </a:r>
            <a:endParaRPr lang="en-GB" sz="3600" b="1" dirty="0">
              <a:solidFill>
                <a:schemeClr val="bg1"/>
              </a:solidFill>
            </a:endParaRPr>
          </a:p>
        </p:txBody>
      </p:sp>
    </p:spTree>
    <p:extLst>
      <p:ext uri="{BB962C8B-B14F-4D97-AF65-F5344CB8AC3E}">
        <p14:creationId xmlns:p14="http://schemas.microsoft.com/office/powerpoint/2010/main" val="22727918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0" y="-42864"/>
            <a:ext cx="9144000" cy="6900863"/>
          </a:xfrm>
          <a:prstGeom prst="rect">
            <a:avLst/>
          </a:prstGeom>
          <a:solidFill>
            <a:srgbClr val="FF9E16"/>
          </a:solid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endParaRPr>
          </a:p>
          <a:p>
            <a:pPr>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1605280" y="1200149"/>
            <a:ext cx="5709920" cy="4089500"/>
          </a:xfrm>
          <a:prstGeom prst="rect">
            <a:avLst/>
          </a:prstGeom>
          <a:noFill/>
          <a:ln>
            <a:noFill/>
          </a:ln>
        </p:spPr>
        <p:txBody>
          <a:bodyPr spcFirstLastPara="1" wrap="square" lIns="91425" tIns="91425" rIns="91425" bIns="91425" anchor="t" anchorCtr="0">
            <a:noAutofit/>
          </a:bodyPr>
          <a:lstStyle/>
          <a:p>
            <a:pPr lvl="0"/>
            <a:endParaRPr lang="en-GB" sz="5400" b="1" dirty="0" smtClean="0">
              <a:solidFill>
                <a:srgbClr val="FFFFFF"/>
              </a:solidFill>
            </a:endParaRPr>
          </a:p>
          <a:p>
            <a:pPr lvl="0" algn="ctr"/>
            <a:r>
              <a:rPr lang="en-GB" sz="5400" b="1" dirty="0" smtClean="0">
                <a:solidFill>
                  <a:srgbClr val="FFFFFF"/>
                </a:solidFill>
              </a:rPr>
              <a:t>Some </a:t>
            </a:r>
            <a:r>
              <a:rPr lang="en-GB" sz="5400" b="1" dirty="0">
                <a:solidFill>
                  <a:srgbClr val="FFFFFF"/>
                </a:solidFill>
              </a:rPr>
              <a:t>things that might help you</a:t>
            </a:r>
          </a:p>
        </p:txBody>
      </p:sp>
    </p:spTree>
    <p:extLst>
      <p:ext uri="{BB962C8B-B14F-4D97-AF65-F5344CB8AC3E}">
        <p14:creationId xmlns:p14="http://schemas.microsoft.com/office/powerpoint/2010/main" val="2127114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2"/>
          <p:cNvSpPr txBox="1"/>
          <p:nvPr/>
        </p:nvSpPr>
        <p:spPr>
          <a:xfrm>
            <a:off x="4496400" y="0"/>
            <a:ext cx="46476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latin typeface="Arial" panose="020B0604020202020204" pitchFamily="34" charset="0"/>
            </a:endParaRPr>
          </a:p>
        </p:txBody>
      </p:sp>
      <p:sp>
        <p:nvSpPr>
          <p:cNvPr id="7" name="Shape 113"/>
          <p:cNvSpPr txBox="1"/>
          <p:nvPr/>
        </p:nvSpPr>
        <p:spPr>
          <a:xfrm>
            <a:off x="5192250" y="1400550"/>
            <a:ext cx="3255900" cy="4056900"/>
          </a:xfrm>
          <a:prstGeom prst="rect">
            <a:avLst/>
          </a:prstGeom>
          <a:no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a:solidFill>
                <a:srgbClr val="FFFFFF"/>
              </a:solidFill>
              <a:latin typeface="Arial" panose="020B0604020202020204" pitchFamily="34" charset="0"/>
            </a:endParaRPr>
          </a:p>
          <a:p>
            <a:pPr>
              <a:lnSpc>
                <a:spcPct val="115000"/>
              </a:lnSpc>
              <a:spcBef>
                <a:spcPts val="0"/>
              </a:spcBef>
              <a:spcAft>
                <a:spcPts val="0"/>
              </a:spcAft>
            </a:pPr>
            <a:r>
              <a:rPr lang="en-GB" sz="3600" b="1" dirty="0" smtClean="0">
                <a:solidFill>
                  <a:srgbClr val="FFFFFF"/>
                </a:solidFill>
                <a:latin typeface="Arial" panose="020B0604020202020204" pitchFamily="34" charset="0"/>
              </a:rPr>
              <a:t>This is what businesses have told us</a:t>
            </a:r>
            <a:endParaRPr sz="2200" b="1" dirty="0">
              <a:solidFill>
                <a:srgbClr val="FFFFFF"/>
              </a:solidFill>
              <a:latin typeface="Arial" panose="020B0604020202020204" pitchFamily="34" charset="0"/>
            </a:endParaRPr>
          </a:p>
        </p:txBody>
      </p:sp>
      <p:sp>
        <p:nvSpPr>
          <p:cNvPr id="6" name="Rounded Rectangular Callout 5"/>
          <p:cNvSpPr/>
          <p:nvPr/>
        </p:nvSpPr>
        <p:spPr>
          <a:xfrm>
            <a:off x="2225482" y="2155086"/>
            <a:ext cx="2157265" cy="1830860"/>
          </a:xfrm>
          <a:prstGeom prst="wedgeRoundRectCallout">
            <a:avLst>
              <a:gd name="adj1" fmla="val 2737"/>
              <a:gd name="adj2" fmla="val 80904"/>
              <a:gd name="adj3" fmla="val 16667"/>
            </a:avLst>
          </a:prstGeom>
          <a:solidFill>
            <a:srgbClr val="CBE3C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Protect commercially sensitive data </a:t>
            </a:r>
            <a:endParaRPr lang="en-GB" sz="2400" b="1" dirty="0">
              <a:solidFill>
                <a:schemeClr val="tx1"/>
              </a:solidFill>
            </a:endParaRPr>
          </a:p>
        </p:txBody>
      </p:sp>
      <p:sp>
        <p:nvSpPr>
          <p:cNvPr id="8" name="Rounded Rectangular Callout 7"/>
          <p:cNvSpPr/>
          <p:nvPr/>
        </p:nvSpPr>
        <p:spPr>
          <a:xfrm>
            <a:off x="356629" y="5084622"/>
            <a:ext cx="4017586" cy="1205345"/>
          </a:xfrm>
          <a:prstGeom prst="wedgeRoundRectCallout">
            <a:avLst>
              <a:gd name="adj1" fmla="val -48181"/>
              <a:gd name="adj2" fmla="val 7926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capable </a:t>
            </a:r>
            <a:r>
              <a:rPr lang="en-GB" sz="2400" dirty="0">
                <a:solidFill>
                  <a:schemeClr val="tx1"/>
                </a:solidFill>
              </a:rPr>
              <a:t>of operating offline and in remote or sensitive locations </a:t>
            </a:r>
            <a:endParaRPr lang="en-GB" sz="2400" b="1" dirty="0">
              <a:solidFill>
                <a:schemeClr val="tx1"/>
              </a:solidFill>
            </a:endParaRPr>
          </a:p>
        </p:txBody>
      </p:sp>
      <p:sp>
        <p:nvSpPr>
          <p:cNvPr id="11" name="Rounded Rectangular Callout 10"/>
          <p:cNvSpPr/>
          <p:nvPr/>
        </p:nvSpPr>
        <p:spPr>
          <a:xfrm>
            <a:off x="204008" y="136290"/>
            <a:ext cx="4170207" cy="1686181"/>
          </a:xfrm>
          <a:prstGeom prst="wedgeRoundRectCallout">
            <a:avLst>
              <a:gd name="adj1" fmla="val -6743"/>
              <a:gd name="adj2" fmla="val 77237"/>
              <a:gd name="adj3" fmla="val 16667"/>
            </a:avLst>
          </a:prstGeom>
          <a:solidFill>
            <a:srgbClr val="C5E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F</a:t>
            </a:r>
            <a:r>
              <a:rPr lang="en-GB" sz="2400" dirty="0" smtClean="0">
                <a:solidFill>
                  <a:schemeClr val="tx1"/>
                </a:solidFill>
              </a:rPr>
              <a:t>ully </a:t>
            </a:r>
            <a:r>
              <a:rPr lang="en-GB" sz="2400" dirty="0">
                <a:solidFill>
                  <a:schemeClr val="tx1"/>
                </a:solidFill>
              </a:rPr>
              <a:t>compatible with own </a:t>
            </a:r>
            <a:r>
              <a:rPr lang="en-GB" sz="2400" dirty="0" smtClean="0">
                <a:solidFill>
                  <a:schemeClr val="tx1"/>
                </a:solidFill>
              </a:rPr>
              <a:t>business needs and </a:t>
            </a:r>
            <a:r>
              <a:rPr lang="en-GB" sz="2400" dirty="0">
                <a:solidFill>
                  <a:schemeClr val="tx1"/>
                </a:solidFill>
              </a:rPr>
              <a:t>data collection methods</a:t>
            </a:r>
          </a:p>
        </p:txBody>
      </p:sp>
      <p:sp>
        <p:nvSpPr>
          <p:cNvPr id="12" name="Rounded Rectangular Callout 11"/>
          <p:cNvSpPr/>
          <p:nvPr/>
        </p:nvSpPr>
        <p:spPr>
          <a:xfrm>
            <a:off x="169544" y="2706733"/>
            <a:ext cx="1886865" cy="1829601"/>
          </a:xfrm>
          <a:prstGeom prst="wedgeRoundRectCallout">
            <a:avLst>
              <a:gd name="adj1" fmla="val 40583"/>
              <a:gd name="adj2" fmla="val 71192"/>
              <a:gd name="adj3" fmla="val 16667"/>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A</a:t>
            </a:r>
            <a:r>
              <a:rPr lang="en-GB" sz="2400" dirty="0" smtClean="0">
                <a:solidFill>
                  <a:schemeClr val="tx1"/>
                </a:solidFill>
              </a:rPr>
              <a:t>llow </a:t>
            </a:r>
            <a:r>
              <a:rPr lang="en-GB" sz="2400" dirty="0">
                <a:solidFill>
                  <a:schemeClr val="tx1"/>
                </a:solidFill>
              </a:rPr>
              <a:t>data imports into own systems</a:t>
            </a:r>
          </a:p>
        </p:txBody>
      </p:sp>
      <p:pic>
        <p:nvPicPr>
          <p:cNvPr id="3" name="Picture 2"/>
          <p:cNvPicPr>
            <a:picLocks noChangeAspect="1"/>
          </p:cNvPicPr>
          <p:nvPr/>
        </p:nvPicPr>
        <p:blipFill>
          <a:blip r:embed="rId3"/>
          <a:stretch>
            <a:fillRect/>
          </a:stretch>
        </p:blipFill>
        <p:spPr>
          <a:xfrm>
            <a:off x="4487868" y="0"/>
            <a:ext cx="4656132" cy="6858000"/>
          </a:xfrm>
          <a:prstGeom prst="rect">
            <a:avLst/>
          </a:prstGeom>
        </p:spPr>
      </p:pic>
      <p:sp>
        <p:nvSpPr>
          <p:cNvPr id="4" name="TextBox 3"/>
          <p:cNvSpPr txBox="1"/>
          <p:nvPr/>
        </p:nvSpPr>
        <p:spPr>
          <a:xfrm>
            <a:off x="5039360" y="1400550"/>
            <a:ext cx="3408790" cy="2862322"/>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This is what businesses have told us</a:t>
            </a:r>
            <a:endParaRPr lang="en-GB" sz="3600" b="1" dirty="0">
              <a:solidFill>
                <a:schemeClr val="bg1"/>
              </a:solidFill>
            </a:endParaRPr>
          </a:p>
        </p:txBody>
      </p:sp>
    </p:spTree>
    <p:extLst>
      <p:ext uri="{BB962C8B-B14F-4D97-AF65-F5344CB8AC3E}">
        <p14:creationId xmlns:p14="http://schemas.microsoft.com/office/powerpoint/2010/main" val="3190970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632100" y="157899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This is what regulatory officers have told us</a:t>
            </a:r>
            <a:endParaRPr sz="3600" b="1" dirty="0">
              <a:solidFill>
                <a:srgbClr val="FFFFFF"/>
              </a:solidFill>
              <a:latin typeface="Arial" panose="020B0604020202020204" pitchFamily="34" charset="0"/>
            </a:endParaRPr>
          </a:p>
        </p:txBody>
      </p:sp>
      <p:sp>
        <p:nvSpPr>
          <p:cNvPr id="6" name="Rounded Rectangular Callout 5"/>
          <p:cNvSpPr/>
          <p:nvPr/>
        </p:nvSpPr>
        <p:spPr>
          <a:xfrm>
            <a:off x="4864919" y="194217"/>
            <a:ext cx="3780317" cy="1191238"/>
          </a:xfrm>
          <a:prstGeom prst="wedgeRoundRectCallout">
            <a:avLst>
              <a:gd name="adj1" fmla="val 29767"/>
              <a:gd name="adj2" fmla="val 91769"/>
              <a:gd name="adj3" fmla="val 16667"/>
            </a:avLst>
          </a:prstGeom>
          <a:solidFill>
            <a:srgbClr val="B694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a:t>
            </a:r>
            <a:r>
              <a:rPr lang="en-GB" sz="2400" dirty="0" smtClean="0">
                <a:solidFill>
                  <a:schemeClr val="tx1"/>
                </a:solidFill>
              </a:rPr>
              <a:t>mprove </a:t>
            </a:r>
            <a:r>
              <a:rPr lang="en-GB" sz="2400" dirty="0">
                <a:solidFill>
                  <a:schemeClr val="tx1"/>
                </a:solidFill>
              </a:rPr>
              <a:t>data quality with automatic validation</a:t>
            </a:r>
          </a:p>
        </p:txBody>
      </p:sp>
      <p:sp>
        <p:nvSpPr>
          <p:cNvPr id="9" name="Rounded Rectangular Callout 8"/>
          <p:cNvSpPr/>
          <p:nvPr/>
        </p:nvSpPr>
        <p:spPr>
          <a:xfrm>
            <a:off x="6948959" y="2157771"/>
            <a:ext cx="1987650" cy="1830860"/>
          </a:xfrm>
          <a:prstGeom prst="wedgeRoundRectCallout">
            <a:avLst>
              <a:gd name="adj1" fmla="val 2737"/>
              <a:gd name="adj2" fmla="val 80904"/>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Provide </a:t>
            </a:r>
            <a:r>
              <a:rPr lang="en-GB" sz="2400" dirty="0">
                <a:solidFill>
                  <a:schemeClr val="tx1"/>
                </a:solidFill>
              </a:rPr>
              <a:t>for data in real time</a:t>
            </a:r>
          </a:p>
        </p:txBody>
      </p:sp>
      <p:sp>
        <p:nvSpPr>
          <p:cNvPr id="10" name="Rounded Rectangular Callout 9"/>
          <p:cNvSpPr/>
          <p:nvPr/>
        </p:nvSpPr>
        <p:spPr>
          <a:xfrm>
            <a:off x="4703790" y="2568176"/>
            <a:ext cx="1838218" cy="1721648"/>
          </a:xfrm>
          <a:prstGeom prst="wedgeRoundRectCallout">
            <a:avLst>
              <a:gd name="adj1" fmla="val 22397"/>
              <a:gd name="adj2" fmla="val 74434"/>
              <a:gd name="adj3" fmla="val 16667"/>
            </a:avLst>
          </a:prstGeom>
          <a:solidFill>
            <a:srgbClr val="CBE3C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P</a:t>
            </a:r>
            <a:r>
              <a:rPr lang="en-GB" sz="2400" dirty="0" smtClean="0">
                <a:solidFill>
                  <a:schemeClr val="tx1"/>
                </a:solidFill>
              </a:rPr>
              <a:t>rovide </a:t>
            </a:r>
            <a:r>
              <a:rPr lang="en-GB" sz="2400" dirty="0">
                <a:solidFill>
                  <a:schemeClr val="tx1"/>
                </a:solidFill>
              </a:rPr>
              <a:t>ability to identify trends</a:t>
            </a:r>
          </a:p>
        </p:txBody>
      </p:sp>
      <p:sp>
        <p:nvSpPr>
          <p:cNvPr id="12" name="Rounded Rectangular Callout 11"/>
          <p:cNvSpPr/>
          <p:nvPr/>
        </p:nvSpPr>
        <p:spPr>
          <a:xfrm>
            <a:off x="4675560" y="5025461"/>
            <a:ext cx="4261049" cy="1028975"/>
          </a:xfrm>
          <a:prstGeom prst="wedgeRoundRectCallout">
            <a:avLst>
              <a:gd name="adj1" fmla="val 35706"/>
              <a:gd name="adj2" fmla="val 94081"/>
              <a:gd name="adj3" fmla="val 16667"/>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B</a:t>
            </a:r>
            <a:r>
              <a:rPr lang="en-GB" sz="2400" dirty="0" smtClean="0">
                <a:solidFill>
                  <a:schemeClr val="tx1"/>
                </a:solidFill>
              </a:rPr>
              <a:t>e </a:t>
            </a:r>
            <a:r>
              <a:rPr lang="en-GB" sz="2400" dirty="0">
                <a:solidFill>
                  <a:schemeClr val="tx1"/>
                </a:solidFill>
              </a:rPr>
              <a:t>simple, quick and easy to use </a:t>
            </a:r>
          </a:p>
        </p:txBody>
      </p:sp>
      <p:pic>
        <p:nvPicPr>
          <p:cNvPr id="2" name="Picture 1"/>
          <p:cNvPicPr>
            <a:picLocks noChangeAspect="1"/>
          </p:cNvPicPr>
          <p:nvPr/>
        </p:nvPicPr>
        <p:blipFill>
          <a:blip r:embed="rId3"/>
          <a:stretch>
            <a:fillRect/>
          </a:stretch>
        </p:blipFill>
        <p:spPr>
          <a:xfrm>
            <a:off x="-36043" y="0"/>
            <a:ext cx="4645153" cy="6858000"/>
          </a:xfrm>
          <a:prstGeom prst="rect">
            <a:avLst/>
          </a:prstGeom>
        </p:spPr>
      </p:pic>
      <p:sp>
        <p:nvSpPr>
          <p:cNvPr id="4" name="TextBox 3"/>
          <p:cNvSpPr txBox="1"/>
          <p:nvPr/>
        </p:nvSpPr>
        <p:spPr>
          <a:xfrm>
            <a:off x="632100" y="1097280"/>
            <a:ext cx="3188060" cy="3416320"/>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This is what regulatory officers have told us</a:t>
            </a:r>
            <a:endParaRPr lang="en-GB" sz="3600" b="1" dirty="0">
              <a:solidFill>
                <a:schemeClr val="bg1"/>
              </a:solidFill>
            </a:endParaRPr>
          </a:p>
        </p:txBody>
      </p:sp>
    </p:spTree>
    <p:extLst>
      <p:ext uri="{BB962C8B-B14F-4D97-AF65-F5344CB8AC3E}">
        <p14:creationId xmlns:p14="http://schemas.microsoft.com/office/powerpoint/2010/main" val="139095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Shape 79"/>
          <p:cNvPicPr preferRelativeResize="0"/>
          <p:nvPr/>
        </p:nvPicPr>
        <p:blipFill>
          <a:blip r:embed="rId3">
            <a:alphaModFix/>
          </a:blip>
          <a:stretch>
            <a:fillRect/>
          </a:stretch>
        </p:blipFill>
        <p:spPr>
          <a:xfrm>
            <a:off x="1389675" y="2268000"/>
            <a:ext cx="5823525" cy="2322000"/>
          </a:xfrm>
          <a:prstGeom prst="rect">
            <a:avLst/>
          </a:prstGeom>
          <a:noFill/>
          <a:ln>
            <a:noFill/>
          </a:ln>
        </p:spPr>
      </p:pic>
    </p:spTree>
    <p:extLst>
      <p:ext uri="{BB962C8B-B14F-4D97-AF65-F5344CB8AC3E}">
        <p14:creationId xmlns:p14="http://schemas.microsoft.com/office/powerpoint/2010/main" val="11093837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6"/>
          <p:cNvSpPr txBox="1"/>
          <p:nvPr/>
        </p:nvSpPr>
        <p:spPr>
          <a:xfrm>
            <a:off x="4496400" y="0"/>
            <a:ext cx="4647600" cy="6900863"/>
          </a:xfrm>
          <a:prstGeom prst="rect">
            <a:avLst/>
          </a:prstGeom>
          <a:solidFill>
            <a:srgbClr val="FF9E16"/>
          </a:solid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 sz="3600" dirty="0" smtClean="0">
              <a:solidFill>
                <a:srgbClr val="FFFFFF"/>
              </a:solidFill>
            </a:endParaRPr>
          </a:p>
          <a:p>
            <a:pPr lvl="0">
              <a:lnSpc>
                <a:spcPct val="115000"/>
              </a:lnSpc>
              <a:spcBef>
                <a:spcPts val="0"/>
              </a:spcBef>
              <a:spcAft>
                <a:spcPts val="0"/>
              </a:spcAft>
            </a:pPr>
            <a:endParaRPr lang="en" sz="3600" dirty="0">
              <a:solidFill>
                <a:srgbClr val="FFFFFF"/>
              </a:solidFill>
            </a:endParaRPr>
          </a:p>
        </p:txBody>
      </p:sp>
      <p:sp>
        <p:nvSpPr>
          <p:cNvPr id="6" name="Shape 72"/>
          <p:cNvSpPr txBox="1"/>
          <p:nvPr/>
        </p:nvSpPr>
        <p:spPr>
          <a:xfrm>
            <a:off x="5088728" y="1136876"/>
            <a:ext cx="3875400" cy="4089500"/>
          </a:xfrm>
          <a:prstGeom prst="rect">
            <a:avLst/>
          </a:prstGeom>
          <a:noFill/>
          <a:ln>
            <a:noFill/>
          </a:ln>
        </p:spPr>
        <p:txBody>
          <a:bodyPr spcFirstLastPara="1" wrap="square" lIns="91425" tIns="91425" rIns="91425" bIns="91425" anchor="t" anchorCtr="0">
            <a:noAutofit/>
          </a:bodyPr>
          <a:lstStyle/>
          <a:p>
            <a:pPr lvl="0">
              <a:lnSpc>
                <a:spcPct val="115000"/>
              </a:lnSpc>
              <a:spcBef>
                <a:spcPts val="0"/>
              </a:spcBef>
              <a:spcAft>
                <a:spcPts val="0"/>
              </a:spcAft>
            </a:pPr>
            <a:endParaRPr lang="en-GB" sz="3600" dirty="0" smtClean="0">
              <a:solidFill>
                <a:srgbClr val="FFFFFF"/>
              </a:solidFill>
              <a:latin typeface="Arial" panose="020B0604020202020204" pitchFamily="34" charset="0"/>
            </a:endParaRPr>
          </a:p>
          <a:p>
            <a:pPr lvl="0">
              <a:lnSpc>
                <a:spcPct val="115000"/>
              </a:lnSpc>
              <a:spcBef>
                <a:spcPts val="0"/>
              </a:spcBef>
              <a:spcAft>
                <a:spcPts val="0"/>
              </a:spcAft>
            </a:pPr>
            <a:r>
              <a:rPr lang="en-GB" sz="3600" b="1" dirty="0" smtClean="0">
                <a:solidFill>
                  <a:srgbClr val="FFFFFF"/>
                </a:solidFill>
                <a:latin typeface="Arial" panose="020B0604020202020204" pitchFamily="34" charset="0"/>
              </a:rPr>
              <a:t>The proposal can be for all or part of the solution</a:t>
            </a:r>
            <a:endParaRPr lang="en" sz="3600" b="1" dirty="0">
              <a:solidFill>
                <a:srgbClr val="FFFFFF"/>
              </a:solidFill>
              <a:latin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763" t="12983" b="4210"/>
          <a:stretch/>
        </p:blipFill>
        <p:spPr>
          <a:xfrm>
            <a:off x="-2810605" y="-141260"/>
            <a:ext cx="7338957" cy="7183382"/>
          </a:xfrm>
          <a:prstGeom prst="rect">
            <a:avLst/>
          </a:prstGeom>
        </p:spPr>
      </p:pic>
      <p:pic>
        <p:nvPicPr>
          <p:cNvPr id="4" name="Picture 3"/>
          <p:cNvPicPr>
            <a:picLocks noChangeAspect="1"/>
          </p:cNvPicPr>
          <p:nvPr/>
        </p:nvPicPr>
        <p:blipFill>
          <a:blip r:embed="rId4"/>
          <a:stretch>
            <a:fillRect/>
          </a:stretch>
        </p:blipFill>
        <p:spPr>
          <a:xfrm>
            <a:off x="4498847" y="0"/>
            <a:ext cx="4645153" cy="6900862"/>
          </a:xfrm>
          <a:prstGeom prst="rect">
            <a:avLst/>
          </a:prstGeom>
        </p:spPr>
      </p:pic>
      <p:sp>
        <p:nvSpPr>
          <p:cNvPr id="5" name="TextBox 4"/>
          <p:cNvSpPr txBox="1"/>
          <p:nvPr/>
        </p:nvSpPr>
        <p:spPr>
          <a:xfrm>
            <a:off x="5088728" y="1136876"/>
            <a:ext cx="3100232" cy="3416320"/>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The proposal can be for part or all of the solution</a:t>
            </a:r>
            <a:endParaRPr lang="en-GB" sz="3600" b="1" dirty="0">
              <a:solidFill>
                <a:schemeClr val="bg1"/>
              </a:solidFill>
            </a:endParaRPr>
          </a:p>
        </p:txBody>
      </p:sp>
    </p:spTree>
    <p:extLst>
      <p:ext uri="{BB962C8B-B14F-4D97-AF65-F5344CB8AC3E}">
        <p14:creationId xmlns:p14="http://schemas.microsoft.com/office/powerpoint/2010/main" val="14648032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2"/>
          <p:cNvSpPr txBox="1"/>
          <p:nvPr/>
        </p:nvSpPr>
        <p:spPr>
          <a:xfrm>
            <a:off x="0" y="0"/>
            <a:ext cx="46476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latin typeface="Arial" panose="020B0604020202020204" pitchFamily="34" charset="0"/>
            </a:endParaRPr>
          </a:p>
        </p:txBody>
      </p:sp>
      <p:sp>
        <p:nvSpPr>
          <p:cNvPr id="7" name="Shape 113"/>
          <p:cNvSpPr txBox="1"/>
          <p:nvPr/>
        </p:nvSpPr>
        <p:spPr>
          <a:xfrm>
            <a:off x="695850" y="1552950"/>
            <a:ext cx="3255900" cy="4056900"/>
          </a:xfrm>
          <a:prstGeom prst="rect">
            <a:avLst/>
          </a:prstGeom>
          <a:noFill/>
          <a:ln>
            <a:noFill/>
          </a:ln>
        </p:spPr>
        <p:txBody>
          <a:bodyPr spcFirstLastPara="1" wrap="square" lIns="91425" tIns="91425" rIns="91425" bIns="91425" anchor="t" anchorCtr="0">
            <a:noAutofit/>
          </a:bodyPr>
          <a:lstStyle/>
          <a:p>
            <a:pPr>
              <a:lnSpc>
                <a:spcPct val="115000"/>
              </a:lnSpc>
              <a:spcBef>
                <a:spcPts val="0"/>
              </a:spcBef>
              <a:spcAft>
                <a:spcPts val="0"/>
              </a:spcAft>
            </a:pPr>
            <a:endParaRPr lang="en" sz="3600" dirty="0" smtClean="0">
              <a:solidFill>
                <a:srgbClr val="FFFFFF"/>
              </a:solidFill>
              <a:latin typeface="Arial" panose="020B0604020202020204" pitchFamily="34" charset="0"/>
            </a:endParaRPr>
          </a:p>
          <a:p>
            <a:pPr>
              <a:lnSpc>
                <a:spcPct val="115000"/>
              </a:lnSpc>
              <a:spcBef>
                <a:spcPts val="0"/>
              </a:spcBef>
              <a:spcAft>
                <a:spcPts val="0"/>
              </a:spcAft>
            </a:pPr>
            <a:r>
              <a:rPr lang="en-GB" sz="3600" b="1" dirty="0" smtClean="0">
                <a:solidFill>
                  <a:srgbClr val="FFFFFF"/>
                </a:solidFill>
                <a:latin typeface="Arial" panose="020B0604020202020204" pitchFamily="34" charset="0"/>
              </a:rPr>
              <a:t>The proposal can leverage existing ideas</a:t>
            </a:r>
            <a:endParaRPr sz="2200" b="1" dirty="0">
              <a:solidFill>
                <a:srgbClr val="FFFFFF"/>
              </a:solidFill>
              <a:latin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804" r="36239" b="4671"/>
          <a:stretch/>
        </p:blipFill>
        <p:spPr>
          <a:xfrm>
            <a:off x="4646376" y="-1323473"/>
            <a:ext cx="6160168" cy="8349916"/>
          </a:xfrm>
          <a:prstGeom prst="rect">
            <a:avLst/>
          </a:prstGeom>
        </p:spPr>
      </p:pic>
      <p:pic>
        <p:nvPicPr>
          <p:cNvPr id="4" name="Picture 3"/>
          <p:cNvPicPr>
            <a:picLocks noChangeAspect="1"/>
          </p:cNvPicPr>
          <p:nvPr/>
        </p:nvPicPr>
        <p:blipFill>
          <a:blip r:embed="rId4"/>
          <a:stretch>
            <a:fillRect/>
          </a:stretch>
        </p:blipFill>
        <p:spPr>
          <a:xfrm>
            <a:off x="1223" y="-1"/>
            <a:ext cx="4645153" cy="7026444"/>
          </a:xfrm>
          <a:prstGeom prst="rect">
            <a:avLst/>
          </a:prstGeom>
        </p:spPr>
      </p:pic>
      <p:sp>
        <p:nvSpPr>
          <p:cNvPr id="5" name="TextBox 4"/>
          <p:cNvSpPr txBox="1"/>
          <p:nvPr/>
        </p:nvSpPr>
        <p:spPr>
          <a:xfrm>
            <a:off x="694626" y="1552950"/>
            <a:ext cx="3064574" cy="2308324"/>
          </a:xfrm>
          <a:prstGeom prst="rect">
            <a:avLst/>
          </a:prstGeom>
          <a:noFill/>
        </p:spPr>
        <p:txBody>
          <a:bodyPr wrap="square" rtlCol="0">
            <a:spAutoFit/>
          </a:bodyPr>
          <a:lstStyle/>
          <a:p>
            <a:endParaRPr lang="en-GB" sz="3600" b="1" dirty="0" smtClean="0">
              <a:solidFill>
                <a:schemeClr val="bg1"/>
              </a:solidFill>
            </a:endParaRPr>
          </a:p>
          <a:p>
            <a:r>
              <a:rPr lang="en-GB" sz="3600" b="1" dirty="0" smtClean="0">
                <a:solidFill>
                  <a:schemeClr val="bg1"/>
                </a:solidFill>
              </a:rPr>
              <a:t>The proposal can leverage ideas</a:t>
            </a:r>
            <a:endParaRPr lang="en-GB" sz="3600" b="1" dirty="0">
              <a:solidFill>
                <a:schemeClr val="bg1"/>
              </a:solidFill>
            </a:endParaRPr>
          </a:p>
        </p:txBody>
      </p:sp>
    </p:spTree>
    <p:extLst>
      <p:ext uri="{BB962C8B-B14F-4D97-AF65-F5344CB8AC3E}">
        <p14:creationId xmlns:p14="http://schemas.microsoft.com/office/powerpoint/2010/main" val="18490673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361283"/>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Regulations </a:t>
            </a:r>
          </a:p>
          <a:p>
            <a:pPr>
              <a:spcBef>
                <a:spcPts val="0"/>
              </a:spcBef>
              <a:spcAft>
                <a:spcPts val="0"/>
              </a:spcAft>
            </a:pPr>
            <a:r>
              <a:rPr lang="en-GB" sz="3600" b="1" dirty="0" smtClean="0">
                <a:solidFill>
                  <a:srgbClr val="FFFFFF"/>
                </a:solidFill>
                <a:latin typeface="Arial" panose="020B0604020202020204" pitchFamily="34" charset="0"/>
              </a:rPr>
              <a:t>can help</a:t>
            </a:r>
            <a:endParaRPr sz="3600" b="1" dirty="0">
              <a:solidFill>
                <a:srgbClr val="FFFFFF"/>
              </a:solidFill>
              <a:latin typeface="Arial" panose="020B0604020202020204" pitchFamily="34" charset="0"/>
            </a:endParaRPr>
          </a:p>
        </p:txBody>
      </p:sp>
      <p:pic>
        <p:nvPicPr>
          <p:cNvPr id="4" name="Picture 3"/>
          <p:cNvPicPr>
            <a:picLocks noChangeAspect="1"/>
          </p:cNvPicPr>
          <p:nvPr/>
        </p:nvPicPr>
        <p:blipFill rotWithShape="1">
          <a:blip r:embed="rId3"/>
          <a:srcRect l="23233" t="16472" r="24426" b="11283"/>
          <a:stretch/>
        </p:blipFill>
        <p:spPr>
          <a:xfrm>
            <a:off x="183839" y="2008909"/>
            <a:ext cx="4393261" cy="3409274"/>
          </a:xfrm>
          <a:prstGeom prst="rect">
            <a:avLst/>
          </a:prstGeom>
        </p:spPr>
      </p:pic>
    </p:spTree>
    <p:extLst>
      <p:ext uri="{BB962C8B-B14F-4D97-AF65-F5344CB8AC3E}">
        <p14:creationId xmlns:p14="http://schemas.microsoft.com/office/powerpoint/2010/main" val="22984850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46476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a:p>
        </p:txBody>
      </p:sp>
      <p:sp>
        <p:nvSpPr>
          <p:cNvPr id="5"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Regulations </a:t>
            </a:r>
          </a:p>
          <a:p>
            <a:pPr>
              <a:spcBef>
                <a:spcPts val="0"/>
              </a:spcBef>
              <a:spcAft>
                <a:spcPts val="0"/>
              </a:spcAft>
            </a:pPr>
            <a:r>
              <a:rPr lang="en-GB" sz="3600" b="1" dirty="0" smtClean="0">
                <a:solidFill>
                  <a:srgbClr val="FFFFFF"/>
                </a:solidFill>
                <a:latin typeface="Arial" panose="020B0604020202020204" pitchFamily="34" charset="0"/>
              </a:rPr>
              <a:t>can change </a:t>
            </a:r>
            <a:endParaRPr sz="3600" b="1" dirty="0">
              <a:solidFill>
                <a:srgbClr val="FFFFFF"/>
              </a:solidFill>
              <a:latin typeface="Arial" panose="020B0604020202020204" pitchFamily="34" charset="0"/>
            </a:endParaRPr>
          </a:p>
        </p:txBody>
      </p:sp>
      <p:pic>
        <p:nvPicPr>
          <p:cNvPr id="3074" name="Picture 2" descr="Draft Waste Enforcement (England and Wales) Regulations 2018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129" y="2308241"/>
            <a:ext cx="4317871" cy="24422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0" y="0"/>
            <a:ext cx="4626864" cy="6858000"/>
          </a:xfrm>
          <a:prstGeom prst="rect">
            <a:avLst/>
          </a:prstGeom>
        </p:spPr>
      </p:pic>
      <p:sp>
        <p:nvSpPr>
          <p:cNvPr id="3" name="TextBox 2"/>
          <p:cNvSpPr txBox="1"/>
          <p:nvPr/>
        </p:nvSpPr>
        <p:spPr>
          <a:xfrm>
            <a:off x="670560" y="1645920"/>
            <a:ext cx="3088640" cy="2308324"/>
          </a:xfrm>
          <a:prstGeom prst="rect">
            <a:avLst/>
          </a:prstGeom>
          <a:noFill/>
        </p:spPr>
        <p:txBody>
          <a:bodyPr wrap="square" rtlCol="0">
            <a:spAutoFit/>
          </a:bodyPr>
          <a:lstStyle/>
          <a:p>
            <a:endParaRPr lang="en-GB" sz="3600" b="1" dirty="0" smtClean="0">
              <a:solidFill>
                <a:schemeClr val="bg1"/>
              </a:solidFill>
            </a:endParaRPr>
          </a:p>
          <a:p>
            <a:endParaRPr lang="en-GB" sz="3600" b="1" dirty="0">
              <a:solidFill>
                <a:schemeClr val="bg1"/>
              </a:solidFill>
            </a:endParaRPr>
          </a:p>
          <a:p>
            <a:r>
              <a:rPr lang="en-GB" sz="3600" b="1" dirty="0" smtClean="0">
                <a:solidFill>
                  <a:schemeClr val="bg1"/>
                </a:solidFill>
              </a:rPr>
              <a:t>Regulations can change</a:t>
            </a:r>
            <a:endParaRPr lang="en-GB" sz="3600" b="1" dirty="0">
              <a:solidFill>
                <a:schemeClr val="bg1"/>
              </a:solidFill>
            </a:endParaRPr>
          </a:p>
        </p:txBody>
      </p:sp>
    </p:spTree>
    <p:extLst>
      <p:ext uri="{BB962C8B-B14F-4D97-AF65-F5344CB8AC3E}">
        <p14:creationId xmlns:p14="http://schemas.microsoft.com/office/powerpoint/2010/main" val="275337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361283"/>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Think about where the record starts…and ends</a:t>
            </a:r>
            <a:endParaRPr sz="3600" b="1" dirty="0">
              <a:solidFill>
                <a:srgbClr val="FFFFFF"/>
              </a:solidFill>
              <a:latin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222" t="-4333" r="43334" b="-2470"/>
          <a:stretch/>
        </p:blipFill>
        <p:spPr>
          <a:xfrm>
            <a:off x="-137160" y="-329364"/>
            <a:ext cx="4812450" cy="7377736"/>
          </a:xfrm>
          <a:prstGeom prst="rect">
            <a:avLst/>
          </a:prstGeom>
        </p:spPr>
      </p:pic>
      <p:sp>
        <p:nvSpPr>
          <p:cNvPr id="4" name="TextBox 3"/>
          <p:cNvSpPr txBox="1"/>
          <p:nvPr/>
        </p:nvSpPr>
        <p:spPr>
          <a:xfrm>
            <a:off x="297180" y="6529000"/>
            <a:ext cx="3154680" cy="230832"/>
          </a:xfrm>
          <a:prstGeom prst="rect">
            <a:avLst/>
          </a:prstGeom>
          <a:noFill/>
        </p:spPr>
        <p:txBody>
          <a:bodyPr wrap="square" rtlCol="0">
            <a:spAutoFit/>
          </a:bodyPr>
          <a:lstStyle/>
          <a:p>
            <a:r>
              <a:rPr lang="en-GB" sz="900" dirty="0">
                <a:solidFill>
                  <a:schemeClr val="bg1"/>
                </a:solidFill>
              </a:rPr>
              <a:t>http://www.yunphoto.net/en/</a:t>
            </a:r>
          </a:p>
        </p:txBody>
      </p:sp>
      <p:pic>
        <p:nvPicPr>
          <p:cNvPr id="9" name="Picture 8"/>
          <p:cNvPicPr>
            <a:picLocks noChangeAspect="1"/>
          </p:cNvPicPr>
          <p:nvPr/>
        </p:nvPicPr>
        <p:blipFill>
          <a:blip r:embed="rId4"/>
          <a:stretch>
            <a:fillRect/>
          </a:stretch>
        </p:blipFill>
        <p:spPr>
          <a:xfrm>
            <a:off x="4675290" y="0"/>
            <a:ext cx="4645153" cy="6858000"/>
          </a:xfrm>
          <a:prstGeom prst="rect">
            <a:avLst/>
          </a:prstGeom>
        </p:spPr>
      </p:pic>
      <p:sp>
        <p:nvSpPr>
          <p:cNvPr id="5" name="TextBox 4"/>
          <p:cNvSpPr txBox="1"/>
          <p:nvPr/>
        </p:nvSpPr>
        <p:spPr>
          <a:xfrm>
            <a:off x="5161280" y="1361283"/>
            <a:ext cx="3585970" cy="2862322"/>
          </a:xfrm>
          <a:prstGeom prst="rect">
            <a:avLst/>
          </a:prstGeom>
          <a:noFill/>
        </p:spPr>
        <p:txBody>
          <a:bodyPr wrap="square" rtlCol="0">
            <a:spAutoFit/>
          </a:bodyPr>
          <a:lstStyle/>
          <a:p>
            <a:endParaRPr lang="en-GB" sz="3600" b="1" dirty="0" smtClean="0">
              <a:solidFill>
                <a:schemeClr val="bg1"/>
              </a:solidFill>
            </a:endParaRPr>
          </a:p>
          <a:p>
            <a:endParaRPr lang="en-GB" sz="3600" b="1" dirty="0" smtClean="0">
              <a:solidFill>
                <a:schemeClr val="bg1"/>
              </a:solidFill>
            </a:endParaRPr>
          </a:p>
          <a:p>
            <a:r>
              <a:rPr lang="en-GB" sz="3600" b="1" dirty="0" smtClean="0">
                <a:solidFill>
                  <a:schemeClr val="bg1"/>
                </a:solidFill>
              </a:rPr>
              <a:t>Think about where the record starts…and ends</a:t>
            </a:r>
            <a:endParaRPr lang="en-GB" sz="3600" b="1" dirty="0">
              <a:solidFill>
                <a:schemeClr val="bg1"/>
              </a:solidFill>
            </a:endParaRPr>
          </a:p>
        </p:txBody>
      </p:sp>
    </p:spTree>
    <p:extLst>
      <p:ext uri="{BB962C8B-B14F-4D97-AF65-F5344CB8AC3E}">
        <p14:creationId xmlns:p14="http://schemas.microsoft.com/office/powerpoint/2010/main" val="29292922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8"/>
          <p:cNvSpPr txBox="1"/>
          <p:nvPr/>
        </p:nvSpPr>
        <p:spPr>
          <a:xfrm>
            <a:off x="-503363" y="1032725"/>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 sz="3000" dirty="0" smtClean="0">
              <a:solidFill>
                <a:srgbClr val="FFFFFF"/>
              </a:solidFill>
            </a:endParaRPr>
          </a:p>
          <a:p>
            <a:pPr>
              <a:spcBef>
                <a:spcPts val="0"/>
              </a:spcBef>
              <a:spcAft>
                <a:spcPts val="0"/>
              </a:spcAft>
            </a:pPr>
            <a:r>
              <a:rPr lang="en" sz="3000" dirty="0" smtClean="0">
                <a:solidFill>
                  <a:srgbClr val="FFFFFF"/>
                </a:solidFill>
              </a:rPr>
              <a:t>Over to you – </a:t>
            </a:r>
          </a:p>
          <a:p>
            <a:pPr>
              <a:spcBef>
                <a:spcPts val="0"/>
              </a:spcBef>
              <a:spcAft>
                <a:spcPts val="0"/>
              </a:spcAft>
            </a:pPr>
            <a:endParaRPr lang="en" sz="3000" dirty="0">
              <a:solidFill>
                <a:srgbClr val="FFFFFF"/>
              </a:solidFill>
            </a:endParaRPr>
          </a:p>
          <a:p>
            <a:pPr>
              <a:spcBef>
                <a:spcPts val="0"/>
              </a:spcBef>
              <a:spcAft>
                <a:spcPts val="0"/>
              </a:spcAft>
            </a:pPr>
            <a:r>
              <a:rPr lang="en-GB" sz="3000" dirty="0" smtClean="0">
                <a:solidFill>
                  <a:srgbClr val="FFFFFF"/>
                </a:solidFill>
              </a:rPr>
              <a:t>T</a:t>
            </a:r>
            <a:r>
              <a:rPr lang="en" sz="3000" dirty="0" smtClean="0">
                <a:solidFill>
                  <a:srgbClr val="FFFFFF"/>
                </a:solidFill>
              </a:rPr>
              <a:t>houghts, perceptions, feelings?</a:t>
            </a:r>
          </a:p>
          <a:p>
            <a:pPr>
              <a:spcBef>
                <a:spcPts val="0"/>
              </a:spcBef>
              <a:spcAft>
                <a:spcPts val="0"/>
              </a:spcAft>
            </a:pPr>
            <a:endParaRPr lang="en" sz="3000" dirty="0">
              <a:solidFill>
                <a:srgbClr val="FFFFFF"/>
              </a:solidFill>
            </a:endParaRPr>
          </a:p>
          <a:p>
            <a:pPr>
              <a:spcBef>
                <a:spcPts val="0"/>
              </a:spcBef>
              <a:spcAft>
                <a:spcPts val="0"/>
              </a:spcAft>
            </a:pPr>
            <a:r>
              <a:rPr lang="en-GB" sz="3000" dirty="0" smtClean="0">
                <a:solidFill>
                  <a:srgbClr val="FFFFFF"/>
                </a:solidFill>
              </a:rPr>
              <a:t>T</a:t>
            </a:r>
            <a:r>
              <a:rPr lang="en" sz="3000" dirty="0" smtClean="0">
                <a:solidFill>
                  <a:srgbClr val="FFFFFF"/>
                </a:solidFill>
              </a:rPr>
              <a:t>he choices are yours.</a:t>
            </a:r>
            <a:endParaRPr sz="3000" dirty="0">
              <a:solidFill>
                <a:srgbClr val="FFFFFF"/>
              </a:solidFill>
            </a:endParaRPr>
          </a:p>
        </p:txBody>
      </p:sp>
      <p:sp>
        <p:nvSpPr>
          <p:cNvPr id="8" name="Shape 71"/>
          <p:cNvSpPr txBox="1"/>
          <p:nvPr/>
        </p:nvSpPr>
        <p:spPr>
          <a:xfrm>
            <a:off x="0" y="0"/>
            <a:ext cx="4647600" cy="6858000"/>
          </a:xfrm>
          <a:prstGeom prst="rect">
            <a:avLst/>
          </a:prstGeom>
          <a:solidFill>
            <a:srgbClr val="6D3075"/>
          </a:solid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endParaRPr sz="3000" kern="0">
              <a:solidFill>
                <a:srgbClr val="000000"/>
              </a:solidFill>
              <a:latin typeface="Arial"/>
              <a:cs typeface="Arial"/>
              <a:sym typeface="Arial"/>
            </a:endParaRPr>
          </a:p>
        </p:txBody>
      </p:sp>
      <p:sp>
        <p:nvSpPr>
          <p:cNvPr id="10" name="Shape 129"/>
          <p:cNvSpPr txBox="1"/>
          <p:nvPr/>
        </p:nvSpPr>
        <p:spPr>
          <a:xfrm>
            <a:off x="396750" y="1500939"/>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Think about domestic and international movements</a:t>
            </a:r>
            <a:endParaRPr sz="3600" b="1" dirty="0">
              <a:solidFill>
                <a:srgbClr val="FFFFFF"/>
              </a:solidFill>
              <a:latin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0503" r="6730"/>
          <a:stretch/>
        </p:blipFill>
        <p:spPr>
          <a:xfrm>
            <a:off x="4627419" y="0"/>
            <a:ext cx="5430982" cy="6858000"/>
          </a:xfrm>
          <a:prstGeom prst="rect">
            <a:avLst/>
          </a:prstGeom>
        </p:spPr>
      </p:pic>
    </p:spTree>
    <p:extLst>
      <p:ext uri="{BB962C8B-B14F-4D97-AF65-F5344CB8AC3E}">
        <p14:creationId xmlns:p14="http://schemas.microsoft.com/office/powerpoint/2010/main" val="14712987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29"/>
          <p:cNvSpPr txBox="1"/>
          <p:nvPr/>
        </p:nvSpPr>
        <p:spPr>
          <a:xfrm>
            <a:off x="4893150" y="2471737"/>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3600" dirty="0" smtClean="0">
                <a:solidFill>
                  <a:srgbClr val="FFFFFF"/>
                </a:solidFill>
              </a:rPr>
              <a:t>M</a:t>
            </a:r>
            <a:r>
              <a:rPr lang="en" sz="3600" dirty="0" smtClean="0">
                <a:solidFill>
                  <a:srgbClr val="FFFFFF"/>
                </a:solidFill>
              </a:rPr>
              <a:t>oving forward – shaping ourselves and our environment to enhance our success going forward</a:t>
            </a:r>
            <a:endParaRPr sz="3600" dirty="0">
              <a:solidFill>
                <a:srgbClr val="FFFFFF"/>
              </a:solidFill>
            </a:endParaRPr>
          </a:p>
        </p:txBody>
      </p:sp>
      <p:sp>
        <p:nvSpPr>
          <p:cNvPr id="7" name="Shape 63"/>
          <p:cNvSpPr txBox="1"/>
          <p:nvPr/>
        </p:nvSpPr>
        <p:spPr>
          <a:xfrm>
            <a:off x="4657800" y="0"/>
            <a:ext cx="4486200" cy="6858000"/>
          </a:xfrm>
          <a:prstGeom prst="rect">
            <a:avLst/>
          </a:prstGeom>
          <a:solidFill>
            <a:srgbClr val="77BC1F"/>
          </a:solidFill>
          <a:ln>
            <a:noFill/>
          </a:ln>
        </p:spPr>
        <p:txBody>
          <a:bodyPr spcFirstLastPara="1" wrap="square" lIns="91425" tIns="91425" rIns="91425" bIns="91425" anchor="t" anchorCtr="0">
            <a:noAutofit/>
          </a:bodyPr>
          <a:lstStyle/>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a:p>
            <a:pPr marL="0" lvl="0" indent="0">
              <a:spcBef>
                <a:spcPts val="0"/>
              </a:spcBef>
              <a:spcAft>
                <a:spcPts val="0"/>
              </a:spcAft>
              <a:buNone/>
            </a:pPr>
            <a:endParaRPr sz="3600">
              <a:solidFill>
                <a:schemeClr val="lt1"/>
              </a:solidFill>
            </a:endParaRPr>
          </a:p>
        </p:txBody>
      </p:sp>
      <p:sp>
        <p:nvSpPr>
          <p:cNvPr id="8" name="Shape 129"/>
          <p:cNvSpPr txBox="1"/>
          <p:nvPr/>
        </p:nvSpPr>
        <p:spPr>
          <a:xfrm>
            <a:off x="4973850" y="1288051"/>
            <a:ext cx="3854100" cy="4056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lang="en-GB" sz="3600" dirty="0" smtClean="0">
              <a:solidFill>
                <a:srgbClr val="FFFFFF"/>
              </a:solidFill>
              <a:latin typeface="Arial" panose="020B0604020202020204" pitchFamily="34" charset="0"/>
            </a:endParaRPr>
          </a:p>
          <a:p>
            <a:pPr>
              <a:spcBef>
                <a:spcPts val="0"/>
              </a:spcBef>
              <a:spcAft>
                <a:spcPts val="0"/>
              </a:spcAft>
            </a:pPr>
            <a:endParaRPr lang="en-GB" sz="3600" dirty="0">
              <a:solidFill>
                <a:srgbClr val="FFFFFF"/>
              </a:solidFill>
              <a:latin typeface="Arial" panose="020B0604020202020204" pitchFamily="34" charset="0"/>
            </a:endParaRPr>
          </a:p>
          <a:p>
            <a:pPr>
              <a:spcBef>
                <a:spcPts val="0"/>
              </a:spcBef>
              <a:spcAft>
                <a:spcPts val="0"/>
              </a:spcAft>
            </a:pPr>
            <a:r>
              <a:rPr lang="en-GB" sz="3600" b="1" dirty="0" smtClean="0">
                <a:solidFill>
                  <a:srgbClr val="FFFFFF"/>
                </a:solidFill>
                <a:latin typeface="Arial" panose="020B0604020202020204" pitchFamily="34" charset="0"/>
              </a:rPr>
              <a:t>Think about how you would work with us</a:t>
            </a:r>
            <a:endParaRPr sz="3600" b="1" dirty="0">
              <a:solidFill>
                <a:srgbClr val="FFFFFF"/>
              </a:solidFill>
              <a:latin typeface="Arial" panose="020B0604020202020204" pitchFamily="34" charset="0"/>
            </a:endParaRPr>
          </a:p>
        </p:txBody>
      </p:sp>
      <p:pic>
        <p:nvPicPr>
          <p:cNvPr id="5122" name="Picture 2" descr="creative wing light group technology symbol bulb street light lamp electricity lighting energy power best team one illustration on strategy bright symmetry light fixture inspiration teamwork choose idea electric pick leadership active selection success smart choice select choosing resources light bulbs invention chosen incandescent light bulb turned on brightest switched on"/>
          <p:cNvPicPr>
            <a:picLocks noChangeAspect="1" noChangeArrowheads="1"/>
          </p:cNvPicPr>
          <p:nvPr/>
        </p:nvPicPr>
        <p:blipFill rotWithShape="1">
          <a:blip r:embed="rId3">
            <a:extLst>
              <a:ext uri="{28A0092B-C50C-407E-A947-70E740481C1C}">
                <a14:useLocalDpi xmlns:a14="http://schemas.microsoft.com/office/drawing/2010/main" val="0"/>
              </a:ext>
            </a:extLst>
          </a:blip>
          <a:srcRect l="32700" r="26330"/>
          <a:stretch/>
        </p:blipFill>
        <p:spPr bwMode="auto">
          <a:xfrm>
            <a:off x="0" y="0"/>
            <a:ext cx="46828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835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p:nvPr/>
        </p:nvSpPr>
        <p:spPr>
          <a:xfrm>
            <a:off x="0" y="0"/>
            <a:ext cx="9144000" cy="6858000"/>
          </a:xfrm>
          <a:prstGeom prst="rect">
            <a:avLst/>
          </a:prstGeom>
          <a:solidFill>
            <a:srgbClr val="007CBA"/>
          </a:solidFill>
          <a:ln>
            <a:noFill/>
          </a:ln>
        </p:spPr>
        <p:txBody>
          <a:bodyPr spcFirstLastPara="1" wrap="square" lIns="91425" tIns="91425" rIns="91425" bIns="91425" anchor="t" anchorCtr="0">
            <a:noAutofit/>
          </a:bodyPr>
          <a:lstStyle/>
          <a:p>
            <a:pPr>
              <a:spcBef>
                <a:spcPts val="0"/>
              </a:spcBef>
              <a:spcAft>
                <a:spcPts val="0"/>
              </a:spcAft>
            </a:pPr>
            <a:endParaRPr sz="3000" dirty="0">
              <a:solidFill>
                <a:srgbClr val="000000"/>
              </a:solidFill>
            </a:endParaRPr>
          </a:p>
        </p:txBody>
      </p:sp>
      <p:sp>
        <p:nvSpPr>
          <p:cNvPr id="6" name="TextBox 5"/>
          <p:cNvSpPr txBox="1"/>
          <p:nvPr/>
        </p:nvSpPr>
        <p:spPr>
          <a:xfrm>
            <a:off x="5843588" y="5786438"/>
            <a:ext cx="2314575" cy="461665"/>
          </a:xfrm>
          <a:prstGeom prst="rect">
            <a:avLst/>
          </a:prstGeom>
          <a:noFill/>
        </p:spPr>
        <p:txBody>
          <a:bodyPr wrap="square" rtlCol="0">
            <a:spAutoFit/>
          </a:bodyPr>
          <a:lstStyle/>
          <a:p>
            <a:r>
              <a:rPr lang="en-GB" sz="2400" dirty="0" smtClean="0">
                <a:solidFill>
                  <a:srgbClr val="FFFFFF"/>
                </a:solidFill>
                <a:latin typeface="Arial" panose="020B0604020202020204" pitchFamily="34" charset="0"/>
              </a:rPr>
              <a:t>@</a:t>
            </a:r>
            <a:r>
              <a:rPr lang="en-GB" sz="2400" dirty="0" err="1" smtClean="0">
                <a:solidFill>
                  <a:srgbClr val="FFFFFF"/>
                </a:solidFill>
                <a:latin typeface="Arial" panose="020B0604020202020204" pitchFamily="34" charset="0"/>
              </a:rPr>
              <a:t>defradigital</a:t>
            </a:r>
            <a:endParaRPr lang="en-GB" sz="2400" dirty="0">
              <a:solidFill>
                <a:srgbClr val="FFFFFF"/>
              </a:solidFill>
              <a:latin typeface="Arial" panose="020B0604020202020204" pitchFamily="34" charset="0"/>
            </a:endParaRPr>
          </a:p>
        </p:txBody>
      </p:sp>
      <p:sp>
        <p:nvSpPr>
          <p:cNvPr id="7" name="Title 3"/>
          <p:cNvSpPr txBox="1">
            <a:spLocks/>
          </p:cNvSpPr>
          <p:nvPr/>
        </p:nvSpPr>
        <p:spPr>
          <a:xfrm>
            <a:off x="431800" y="20799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
        <p:nvSpPr>
          <p:cNvPr id="8" name="Title 3"/>
          <p:cNvSpPr txBox="1">
            <a:spLocks/>
          </p:cNvSpPr>
          <p:nvPr/>
        </p:nvSpPr>
        <p:spPr>
          <a:xfrm>
            <a:off x="584200" y="2232308"/>
            <a:ext cx="6081713" cy="2095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spcBef>
                <a:spcPct val="0"/>
              </a:spcBef>
              <a:spcAft>
                <a:spcPct val="0"/>
              </a:spcAft>
              <a:buClrTx/>
            </a:pPr>
            <a:r>
              <a:rPr lang="en-GB" sz="5400" b="1" dirty="0">
                <a:solidFill>
                  <a:srgbClr val="FFFFFF"/>
                </a:solidFill>
                <a:latin typeface="Calibri" panose="020F0502020204030204" pitchFamily="34" charset="0"/>
                <a:ea typeface="+mn-ea"/>
                <a:cs typeface="Arial" panose="020B0604020202020204" pitchFamily="34" charset="0"/>
              </a:rPr>
              <a:t>Questions?</a:t>
            </a:r>
          </a:p>
          <a:p>
            <a:pPr eaLnBrk="1" fontAlgn="auto" hangingPunct="1"/>
            <a:endParaRPr lang="en-GB" altLang="en-US" sz="5400" kern="0" dirty="0">
              <a:solidFill>
                <a:srgbClr val="FFFFFF"/>
              </a:solidFill>
              <a:latin typeface="Calibri" panose="020F0502020204030204" pitchFamily="34" charset="0"/>
            </a:endParaRPr>
          </a:p>
          <a:p>
            <a:pPr eaLnBrk="1" fontAlgn="auto" hangingPunct="1"/>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r>
              <a:rPr lang="en-GB" altLang="en-US" sz="5400" kern="0" dirty="0" smtClean="0">
                <a:latin typeface="Calibri" panose="020F0502020204030204" pitchFamily="34" charset="0"/>
              </a:rPr>
              <a:t/>
            </a:r>
            <a:br>
              <a:rPr lang="en-GB" altLang="en-US" sz="5400" kern="0" dirty="0" smtClean="0">
                <a:latin typeface="Calibri" panose="020F0502020204030204" pitchFamily="34" charset="0"/>
              </a:rPr>
            </a:br>
            <a:endParaRPr lang="en-GB" altLang="en-US" sz="5400" kern="0" dirty="0">
              <a:latin typeface="Calibri" panose="020F0502020204030204" pitchFamily="34" charset="0"/>
            </a:endParaRPr>
          </a:p>
        </p:txBody>
      </p:sp>
    </p:spTree>
    <p:extLst>
      <p:ext uri="{BB962C8B-B14F-4D97-AF65-F5344CB8AC3E}">
        <p14:creationId xmlns:p14="http://schemas.microsoft.com/office/powerpoint/2010/main" val="17567342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87"/>
          <p:cNvSpPr txBox="1"/>
          <p:nvPr/>
        </p:nvSpPr>
        <p:spPr>
          <a:xfrm>
            <a:off x="0" y="0"/>
            <a:ext cx="9144000" cy="6858000"/>
          </a:xfrm>
          <a:prstGeom prst="rect">
            <a:avLst/>
          </a:prstGeom>
          <a:solidFill>
            <a:srgbClr val="00A33B"/>
          </a:solidFill>
          <a:ln>
            <a:noFill/>
          </a:ln>
        </p:spPr>
        <p:txBody>
          <a:bodyPr spcFirstLastPara="1" wrap="square" lIns="91425" tIns="91425" rIns="91425" bIns="91425" anchor="t" anchorCtr="0">
            <a:noAutofit/>
          </a:bodyPr>
          <a:lstStyle/>
          <a:p>
            <a:pPr>
              <a:spcBef>
                <a:spcPts val="0"/>
              </a:spcBef>
              <a:spcAft>
                <a:spcPts val="0"/>
              </a:spcAft>
            </a:pPr>
            <a:endParaRPr lang="en-GB" sz="3000" dirty="0">
              <a:solidFill>
                <a:srgbClr val="FFFFFF"/>
              </a:solidFill>
            </a:endParaRPr>
          </a:p>
        </p:txBody>
      </p:sp>
      <p:sp>
        <p:nvSpPr>
          <p:cNvPr id="4" name="Shape 129"/>
          <p:cNvSpPr txBox="1"/>
          <p:nvPr/>
        </p:nvSpPr>
        <p:spPr>
          <a:xfrm>
            <a:off x="701040" y="472440"/>
            <a:ext cx="7955280" cy="6004560"/>
          </a:xfrm>
          <a:prstGeom prst="rect">
            <a:avLst/>
          </a:prstGeom>
          <a:noFill/>
          <a:ln>
            <a:noFill/>
          </a:ln>
        </p:spPr>
        <p:txBody>
          <a:bodyPr spcFirstLastPara="1" wrap="square" lIns="91425" tIns="91425" rIns="91425" bIns="91425" anchor="t" anchorCtr="0">
            <a:noAutofit/>
          </a:bodyPr>
          <a:lstStyle/>
          <a:p>
            <a:r>
              <a:rPr lang="en-GB" sz="5400" b="1" dirty="0" smtClean="0">
                <a:solidFill>
                  <a:srgbClr val="FFFFFF"/>
                </a:solidFill>
              </a:rPr>
              <a:t>Smart Waste Digital Tracking Challenge</a:t>
            </a:r>
          </a:p>
          <a:p>
            <a:r>
              <a:rPr lang="en-GB" sz="3600" dirty="0" smtClean="0">
                <a:solidFill>
                  <a:srgbClr val="000000"/>
                </a:solidFill>
              </a:rPr>
              <a:t> </a:t>
            </a:r>
          </a:p>
          <a:p>
            <a:r>
              <a:rPr lang="en-GB" sz="3600" dirty="0" smtClean="0">
                <a:solidFill>
                  <a:srgbClr val="FFFFFF"/>
                </a:solidFill>
              </a:rPr>
              <a:t>Closing date for registration: </a:t>
            </a:r>
          </a:p>
          <a:p>
            <a:r>
              <a:rPr lang="en-GB" sz="3600" dirty="0" smtClean="0">
                <a:solidFill>
                  <a:srgbClr val="FFFFFF"/>
                </a:solidFill>
              </a:rPr>
              <a:t>18 July 2018 @ 12.00pm</a:t>
            </a:r>
          </a:p>
          <a:p>
            <a:r>
              <a:rPr lang="en-GB" sz="3600" dirty="0" smtClean="0">
                <a:solidFill>
                  <a:srgbClr val="000000"/>
                </a:solidFill>
              </a:rPr>
              <a:t> </a:t>
            </a:r>
            <a:r>
              <a:rPr lang="en-GB" sz="3600" dirty="0">
                <a:solidFill>
                  <a:srgbClr val="000000"/>
                </a:solidFill>
              </a:rPr>
              <a:t> </a:t>
            </a:r>
          </a:p>
          <a:p>
            <a:r>
              <a:rPr lang="en-GB" sz="3600" dirty="0">
                <a:solidFill>
                  <a:srgbClr val="FFFFFF"/>
                </a:solidFill>
              </a:rPr>
              <a:t>Competition </a:t>
            </a:r>
            <a:r>
              <a:rPr lang="en-GB" sz="3600" dirty="0" smtClean="0">
                <a:solidFill>
                  <a:srgbClr val="FFFFFF"/>
                </a:solidFill>
              </a:rPr>
              <a:t>closes: </a:t>
            </a:r>
          </a:p>
          <a:p>
            <a:r>
              <a:rPr lang="en-GB" sz="3600" dirty="0" smtClean="0">
                <a:solidFill>
                  <a:srgbClr val="FFFFFF"/>
                </a:solidFill>
              </a:rPr>
              <a:t>25 </a:t>
            </a:r>
            <a:r>
              <a:rPr lang="en-GB" sz="3600" dirty="0">
                <a:solidFill>
                  <a:srgbClr val="FFFFFF"/>
                </a:solidFill>
              </a:rPr>
              <a:t>July 2018 </a:t>
            </a:r>
            <a:r>
              <a:rPr lang="en-GB" sz="3600" dirty="0" smtClean="0">
                <a:solidFill>
                  <a:srgbClr val="FFFFFF"/>
                </a:solidFill>
              </a:rPr>
              <a:t>@ 12:00pm</a:t>
            </a:r>
          </a:p>
          <a:p>
            <a:endParaRPr lang="en-GB" sz="3600" dirty="0">
              <a:solidFill>
                <a:srgbClr val="FFFFFF"/>
              </a:solidFill>
            </a:endParaRPr>
          </a:p>
          <a:p>
            <a:r>
              <a:rPr lang="en-GB" sz="3600" dirty="0" smtClean="0">
                <a:solidFill>
                  <a:srgbClr val="FFFFFF"/>
                </a:solidFill>
              </a:rPr>
              <a:t>WasteTracking@defra.gsi.gov.uk</a:t>
            </a:r>
            <a:endParaRPr lang="en-GB" sz="3200" dirty="0" smtClean="0">
              <a:solidFill>
                <a:srgbClr val="FFFFFF"/>
              </a:solidFill>
            </a:endParaRPr>
          </a:p>
        </p:txBody>
      </p:sp>
    </p:spTree>
    <p:extLst>
      <p:ext uri="{BB962C8B-B14F-4D97-AF65-F5344CB8AC3E}">
        <p14:creationId xmlns:p14="http://schemas.microsoft.com/office/powerpoint/2010/main" val="2937344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463550" y="1430338"/>
            <a:ext cx="7772400" cy="14700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endParaRPr/>
          </a:p>
        </p:txBody>
      </p:sp>
      <p:sp>
        <p:nvSpPr>
          <p:cNvPr id="86" name="Shape 86"/>
          <p:cNvSpPr/>
          <p:nvPr/>
        </p:nvSpPr>
        <p:spPr>
          <a:xfrm>
            <a:off x="418500" y="517500"/>
            <a:ext cx="8955600" cy="6513000"/>
          </a:xfrm>
          <a:prstGeom prst="rect">
            <a:avLst/>
          </a:prstGeom>
          <a:solidFill>
            <a:srgbClr val="2E89CA"/>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7" name="Shape 87"/>
          <p:cNvSpPr/>
          <p:nvPr/>
        </p:nvSpPr>
        <p:spPr>
          <a:xfrm>
            <a:off x="0" y="0"/>
            <a:ext cx="9374100" cy="7030500"/>
          </a:xfrm>
          <a:prstGeom prst="rect">
            <a:avLst/>
          </a:prstGeom>
          <a:solidFill>
            <a:srgbClr val="2E89CA"/>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cxnSp>
        <p:nvCxnSpPr>
          <p:cNvPr id="88" name="Shape 88"/>
          <p:cNvCxnSpPr/>
          <p:nvPr/>
        </p:nvCxnSpPr>
        <p:spPr>
          <a:xfrm>
            <a:off x="198984" y="3515250"/>
            <a:ext cx="8955600" cy="0"/>
          </a:xfrm>
          <a:prstGeom prst="straightConnector1">
            <a:avLst/>
          </a:prstGeom>
          <a:noFill/>
          <a:ln w="28575" cap="flat" cmpd="sng">
            <a:solidFill>
              <a:srgbClr val="FFFFFF"/>
            </a:solidFill>
            <a:prstDash val="solid"/>
            <a:round/>
            <a:headEnd type="oval" w="med" len="med"/>
            <a:tailEnd type="oval" w="med" len="med"/>
          </a:ln>
        </p:spPr>
      </p:cxnSp>
      <p:cxnSp>
        <p:nvCxnSpPr>
          <p:cNvPr id="89" name="Shape 89"/>
          <p:cNvCxnSpPr/>
          <p:nvPr/>
        </p:nvCxnSpPr>
        <p:spPr>
          <a:xfrm rot="10800000">
            <a:off x="951327" y="2595067"/>
            <a:ext cx="0" cy="916800"/>
          </a:xfrm>
          <a:prstGeom prst="straightConnector1">
            <a:avLst/>
          </a:prstGeom>
          <a:noFill/>
          <a:ln w="28575" cap="flat" cmpd="sng">
            <a:solidFill>
              <a:srgbClr val="FFFFFF"/>
            </a:solidFill>
            <a:prstDash val="solid"/>
            <a:round/>
            <a:headEnd type="none" w="med" len="med"/>
            <a:tailEnd type="oval" w="med" len="med"/>
          </a:ln>
        </p:spPr>
      </p:cxnSp>
      <p:cxnSp>
        <p:nvCxnSpPr>
          <p:cNvPr id="90" name="Shape 90"/>
          <p:cNvCxnSpPr/>
          <p:nvPr/>
        </p:nvCxnSpPr>
        <p:spPr>
          <a:xfrm rot="10800000">
            <a:off x="2650997" y="2595054"/>
            <a:ext cx="0" cy="916800"/>
          </a:xfrm>
          <a:prstGeom prst="straightConnector1">
            <a:avLst/>
          </a:prstGeom>
          <a:noFill/>
          <a:ln w="28575" cap="flat" cmpd="sng">
            <a:solidFill>
              <a:srgbClr val="FFFFFF"/>
            </a:solidFill>
            <a:prstDash val="solid"/>
            <a:round/>
            <a:headEnd type="none" w="med" len="med"/>
            <a:tailEnd type="oval" w="med" len="med"/>
          </a:ln>
        </p:spPr>
      </p:cxnSp>
      <p:cxnSp>
        <p:nvCxnSpPr>
          <p:cNvPr id="91" name="Shape 91"/>
          <p:cNvCxnSpPr/>
          <p:nvPr/>
        </p:nvCxnSpPr>
        <p:spPr>
          <a:xfrm rot="10800000">
            <a:off x="4447700" y="2595054"/>
            <a:ext cx="0" cy="916800"/>
          </a:xfrm>
          <a:prstGeom prst="straightConnector1">
            <a:avLst/>
          </a:prstGeom>
          <a:noFill/>
          <a:ln w="28575" cap="flat" cmpd="sng">
            <a:solidFill>
              <a:srgbClr val="FFFFFF"/>
            </a:solidFill>
            <a:prstDash val="solid"/>
            <a:round/>
            <a:headEnd type="none" w="med" len="med"/>
            <a:tailEnd type="oval" w="med" len="med"/>
          </a:ln>
        </p:spPr>
      </p:cxnSp>
      <p:cxnSp>
        <p:nvCxnSpPr>
          <p:cNvPr id="92" name="Shape 92"/>
          <p:cNvCxnSpPr/>
          <p:nvPr/>
        </p:nvCxnSpPr>
        <p:spPr>
          <a:xfrm rot="10800000">
            <a:off x="6088167" y="2595054"/>
            <a:ext cx="0" cy="916800"/>
          </a:xfrm>
          <a:prstGeom prst="straightConnector1">
            <a:avLst/>
          </a:prstGeom>
          <a:noFill/>
          <a:ln w="28575" cap="flat" cmpd="sng">
            <a:solidFill>
              <a:srgbClr val="FFFFFF"/>
            </a:solidFill>
            <a:prstDash val="solid"/>
            <a:round/>
            <a:headEnd type="none" w="med" len="med"/>
            <a:tailEnd type="oval" w="med" len="med"/>
          </a:ln>
        </p:spPr>
      </p:cxnSp>
      <p:cxnSp>
        <p:nvCxnSpPr>
          <p:cNvPr id="93" name="Shape 93"/>
          <p:cNvCxnSpPr/>
          <p:nvPr/>
        </p:nvCxnSpPr>
        <p:spPr>
          <a:xfrm rot="10800000">
            <a:off x="7962987" y="2595054"/>
            <a:ext cx="0" cy="916800"/>
          </a:xfrm>
          <a:prstGeom prst="straightConnector1">
            <a:avLst/>
          </a:prstGeom>
          <a:noFill/>
          <a:ln w="28575" cap="flat" cmpd="sng">
            <a:solidFill>
              <a:srgbClr val="FFFFFF"/>
            </a:solidFill>
            <a:prstDash val="solid"/>
            <a:round/>
            <a:headEnd type="none" w="med" len="med"/>
            <a:tailEnd type="oval" w="med" len="med"/>
          </a:ln>
        </p:spPr>
      </p:cxnSp>
      <p:cxnSp>
        <p:nvCxnSpPr>
          <p:cNvPr id="94" name="Shape 94"/>
          <p:cNvCxnSpPr/>
          <p:nvPr/>
        </p:nvCxnSpPr>
        <p:spPr>
          <a:xfrm>
            <a:off x="7053949" y="3515250"/>
            <a:ext cx="0" cy="934200"/>
          </a:xfrm>
          <a:prstGeom prst="straightConnector1">
            <a:avLst/>
          </a:prstGeom>
          <a:noFill/>
          <a:ln w="28575" cap="flat" cmpd="sng">
            <a:solidFill>
              <a:srgbClr val="FFFFFF"/>
            </a:solidFill>
            <a:prstDash val="solid"/>
            <a:round/>
            <a:headEnd type="none" w="med" len="med"/>
            <a:tailEnd type="oval" w="med" len="med"/>
          </a:ln>
        </p:spPr>
      </p:cxnSp>
      <p:cxnSp>
        <p:nvCxnSpPr>
          <p:cNvPr id="95" name="Shape 95"/>
          <p:cNvCxnSpPr/>
          <p:nvPr/>
        </p:nvCxnSpPr>
        <p:spPr>
          <a:xfrm>
            <a:off x="5257246" y="3515250"/>
            <a:ext cx="0" cy="934200"/>
          </a:xfrm>
          <a:prstGeom prst="straightConnector1">
            <a:avLst/>
          </a:prstGeom>
          <a:noFill/>
          <a:ln w="28575" cap="flat" cmpd="sng">
            <a:solidFill>
              <a:srgbClr val="FFFFFF"/>
            </a:solidFill>
            <a:prstDash val="solid"/>
            <a:round/>
            <a:headEnd type="none" w="med" len="med"/>
            <a:tailEnd type="oval" w="med" len="med"/>
          </a:ln>
        </p:spPr>
      </p:cxnSp>
      <p:cxnSp>
        <p:nvCxnSpPr>
          <p:cNvPr id="96" name="Shape 96"/>
          <p:cNvCxnSpPr/>
          <p:nvPr/>
        </p:nvCxnSpPr>
        <p:spPr>
          <a:xfrm>
            <a:off x="3538661" y="3515250"/>
            <a:ext cx="0" cy="934200"/>
          </a:xfrm>
          <a:prstGeom prst="straightConnector1">
            <a:avLst/>
          </a:prstGeom>
          <a:noFill/>
          <a:ln w="28575" cap="flat" cmpd="sng">
            <a:solidFill>
              <a:srgbClr val="FFFFFF"/>
            </a:solidFill>
            <a:prstDash val="solid"/>
            <a:round/>
            <a:headEnd type="none" w="med" len="med"/>
            <a:tailEnd type="oval" w="med" len="med"/>
          </a:ln>
        </p:spPr>
      </p:cxnSp>
      <p:cxnSp>
        <p:nvCxnSpPr>
          <p:cNvPr id="97" name="Shape 97"/>
          <p:cNvCxnSpPr/>
          <p:nvPr/>
        </p:nvCxnSpPr>
        <p:spPr>
          <a:xfrm>
            <a:off x="1820076" y="3515250"/>
            <a:ext cx="0" cy="934200"/>
          </a:xfrm>
          <a:prstGeom prst="straightConnector1">
            <a:avLst/>
          </a:prstGeom>
          <a:noFill/>
          <a:ln w="28575" cap="flat" cmpd="sng">
            <a:solidFill>
              <a:srgbClr val="FFFFFF"/>
            </a:solidFill>
            <a:prstDash val="solid"/>
            <a:round/>
            <a:headEnd type="none" w="med" len="med"/>
            <a:tailEnd type="oval" w="med" len="med"/>
          </a:ln>
        </p:spPr>
      </p:cxnSp>
      <p:sp>
        <p:nvSpPr>
          <p:cNvPr id="98" name="Shape 98"/>
          <p:cNvSpPr txBox="1"/>
          <p:nvPr/>
        </p:nvSpPr>
        <p:spPr>
          <a:xfrm>
            <a:off x="96801" y="1742965"/>
            <a:ext cx="1709100" cy="848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Call for public</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sector challenges</a:t>
            </a:r>
            <a:endParaRPr sz="1400" kern="0">
              <a:solidFill>
                <a:srgbClr val="FFFFFF"/>
              </a:solidFill>
              <a:latin typeface="PT Sans"/>
              <a:ea typeface="PT Sans"/>
              <a:cs typeface="PT Sans"/>
              <a:sym typeface="PT Sans"/>
            </a:endParaRPr>
          </a:p>
        </p:txBody>
      </p:sp>
      <p:sp>
        <p:nvSpPr>
          <p:cNvPr id="99" name="Shape 99"/>
          <p:cNvSpPr txBox="1"/>
          <p:nvPr/>
        </p:nvSpPr>
        <p:spPr>
          <a:xfrm>
            <a:off x="1684216" y="1742965"/>
            <a:ext cx="1933500" cy="848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Challenges are turned</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into competitions</a:t>
            </a:r>
            <a:endParaRPr sz="1400" kern="0">
              <a:solidFill>
                <a:srgbClr val="FFFFFF"/>
              </a:solidFill>
              <a:latin typeface="PT Sans"/>
              <a:ea typeface="PT Sans"/>
              <a:cs typeface="PT Sans"/>
              <a:sym typeface="PT Sans"/>
            </a:endParaRPr>
          </a:p>
        </p:txBody>
      </p:sp>
      <p:sp>
        <p:nvSpPr>
          <p:cNvPr id="100" name="Shape 100"/>
          <p:cNvSpPr txBox="1"/>
          <p:nvPr/>
        </p:nvSpPr>
        <p:spPr>
          <a:xfrm>
            <a:off x="3480919" y="1742965"/>
            <a:ext cx="1933500" cy="848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Responses are</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evaluated</a:t>
            </a:r>
            <a:endParaRPr sz="1400" kern="0">
              <a:solidFill>
                <a:srgbClr val="FFFFFF"/>
              </a:solidFill>
              <a:latin typeface="PT Sans"/>
              <a:ea typeface="PT Sans"/>
              <a:cs typeface="PT Sans"/>
              <a:sym typeface="PT Sans"/>
            </a:endParaRPr>
          </a:p>
        </p:txBody>
      </p:sp>
      <p:sp>
        <p:nvSpPr>
          <p:cNvPr id="101" name="Shape 101"/>
          <p:cNvSpPr txBox="1"/>
          <p:nvPr/>
        </p:nvSpPr>
        <p:spPr>
          <a:xfrm>
            <a:off x="5121386" y="1742965"/>
            <a:ext cx="1933500" cy="848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Feasibility outputs</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are evaluated</a:t>
            </a:r>
            <a:endParaRPr sz="1400" kern="0">
              <a:solidFill>
                <a:srgbClr val="FFFFFF"/>
              </a:solidFill>
              <a:latin typeface="PT Sans"/>
              <a:ea typeface="PT Sans"/>
              <a:cs typeface="PT Sans"/>
              <a:sym typeface="PT Sans"/>
            </a:endParaRPr>
          </a:p>
        </p:txBody>
      </p:sp>
      <p:sp>
        <p:nvSpPr>
          <p:cNvPr id="102" name="Shape 102"/>
          <p:cNvSpPr txBox="1"/>
          <p:nvPr/>
        </p:nvSpPr>
        <p:spPr>
          <a:xfrm>
            <a:off x="6996206" y="1742965"/>
            <a:ext cx="1933500" cy="848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Entire public sector</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can now buy solutions</a:t>
            </a:r>
            <a:endParaRPr sz="1400" kern="0">
              <a:solidFill>
                <a:srgbClr val="FFFFFF"/>
              </a:solidFill>
              <a:latin typeface="PT Sans"/>
              <a:ea typeface="PT Sans"/>
              <a:cs typeface="PT Sans"/>
              <a:sym typeface="PT Sans"/>
            </a:endParaRPr>
          </a:p>
        </p:txBody>
      </p:sp>
      <p:sp>
        <p:nvSpPr>
          <p:cNvPr id="103" name="Shape 103"/>
          <p:cNvSpPr txBox="1"/>
          <p:nvPr/>
        </p:nvSpPr>
        <p:spPr>
          <a:xfrm>
            <a:off x="849576" y="4451010"/>
            <a:ext cx="1933500" cy="848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Submitted challenges</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are reviewed</a:t>
            </a:r>
            <a:endParaRPr sz="1400" kern="0">
              <a:solidFill>
                <a:srgbClr val="FFFFFF"/>
              </a:solidFill>
              <a:latin typeface="PT Sans"/>
              <a:ea typeface="PT Sans"/>
              <a:cs typeface="PT Sans"/>
              <a:sym typeface="PT Sans"/>
            </a:endParaRPr>
          </a:p>
        </p:txBody>
      </p:sp>
      <p:sp>
        <p:nvSpPr>
          <p:cNvPr id="104" name="Shape 104"/>
          <p:cNvSpPr txBox="1"/>
          <p:nvPr/>
        </p:nvSpPr>
        <p:spPr>
          <a:xfrm>
            <a:off x="2568164" y="4451010"/>
            <a:ext cx="1933500" cy="1085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dirty="0">
                <a:solidFill>
                  <a:srgbClr val="FFFFFF"/>
                </a:solidFill>
                <a:latin typeface="PT Sans"/>
                <a:ea typeface="PT Sans"/>
                <a:cs typeface="PT Sans"/>
                <a:sym typeface="PT Sans"/>
              </a:rPr>
              <a:t>Companies, not for profits and social enterprises respond</a:t>
            </a:r>
            <a:endParaRPr sz="1400" kern="0" dirty="0">
              <a:solidFill>
                <a:srgbClr val="FFFFFF"/>
              </a:solidFill>
              <a:latin typeface="PT Sans"/>
              <a:ea typeface="PT Sans"/>
              <a:cs typeface="PT Sans"/>
              <a:sym typeface="PT Sans"/>
            </a:endParaRPr>
          </a:p>
        </p:txBody>
      </p:sp>
      <p:sp>
        <p:nvSpPr>
          <p:cNvPr id="105" name="Shape 105"/>
          <p:cNvSpPr txBox="1"/>
          <p:nvPr/>
        </p:nvSpPr>
        <p:spPr>
          <a:xfrm>
            <a:off x="4286749" y="4451010"/>
            <a:ext cx="1933500" cy="1085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Up to 5 companies</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are funded to </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show feasibility</a:t>
            </a:r>
            <a:endParaRPr sz="1400" kern="0">
              <a:solidFill>
                <a:srgbClr val="FFFFFF"/>
              </a:solidFill>
              <a:latin typeface="PT Sans"/>
              <a:ea typeface="PT Sans"/>
              <a:cs typeface="PT Sans"/>
              <a:sym typeface="PT Sans"/>
            </a:endParaRPr>
          </a:p>
        </p:txBody>
      </p:sp>
      <p:sp>
        <p:nvSpPr>
          <p:cNvPr id="106" name="Shape 106"/>
          <p:cNvSpPr txBox="1"/>
          <p:nvPr/>
        </p:nvSpPr>
        <p:spPr>
          <a:xfrm>
            <a:off x="6083452" y="4451010"/>
            <a:ext cx="1933500" cy="1085100"/>
          </a:xfrm>
          <a:prstGeom prst="rect">
            <a:avLst/>
          </a:prstGeom>
          <a:noFill/>
          <a:ln>
            <a:noFill/>
          </a:ln>
        </p:spPr>
        <p:txBody>
          <a:bodyPr spcFirstLastPara="1" wrap="square" lIns="91425" tIns="91425" rIns="91425" bIns="91425" anchor="t" anchorCtr="0">
            <a:noAutofit/>
          </a:bodyPr>
          <a:lstStyle/>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Up to 2 companies</a:t>
            </a:r>
            <a:endParaRPr sz="1400" kern="0">
              <a:solidFill>
                <a:srgbClr val="FFFFFF"/>
              </a:solidFill>
              <a:latin typeface="PT Sans"/>
              <a:ea typeface="PT Sans"/>
              <a:cs typeface="PT Sans"/>
              <a:sym typeface="PT Sans"/>
            </a:endParaRPr>
          </a:p>
          <a:p>
            <a:pPr algn="ctr" eaLnBrk="1" fontAlgn="auto" hangingPunct="1">
              <a:spcBef>
                <a:spcPts val="0"/>
              </a:spcBef>
              <a:spcAft>
                <a:spcPts val="0"/>
              </a:spcAft>
              <a:buClr>
                <a:srgbClr val="000000"/>
              </a:buClr>
              <a:buFont typeface="Arial"/>
              <a:buNone/>
            </a:pPr>
            <a:r>
              <a:rPr lang="en-US" sz="1400" kern="0">
                <a:solidFill>
                  <a:srgbClr val="FFFFFF"/>
                </a:solidFill>
                <a:latin typeface="PT Sans"/>
                <a:ea typeface="PT Sans"/>
                <a:cs typeface="PT Sans"/>
                <a:sym typeface="PT Sans"/>
              </a:rPr>
              <a:t>are funded for development</a:t>
            </a:r>
            <a:endParaRPr sz="1400" kern="0">
              <a:solidFill>
                <a:srgbClr val="FFFFFF"/>
              </a:solidFill>
              <a:latin typeface="PT Sans"/>
              <a:ea typeface="PT Sans"/>
              <a:cs typeface="PT Sans"/>
              <a:sym typeface="PT Sans"/>
            </a:endParaRPr>
          </a:p>
        </p:txBody>
      </p:sp>
    </p:spTree>
    <p:extLst>
      <p:ext uri="{BB962C8B-B14F-4D97-AF65-F5344CB8AC3E}">
        <p14:creationId xmlns:p14="http://schemas.microsoft.com/office/powerpoint/2010/main" val="2578105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0" y="0"/>
            <a:ext cx="9144000" cy="6858000"/>
          </a:xfrm>
          <a:prstGeom prst="rect">
            <a:avLst/>
          </a:prstGeom>
          <a:solidFill>
            <a:srgbClr val="6D3075"/>
          </a:solidFill>
          <a:ln>
            <a:noFill/>
          </a:ln>
        </p:spPr>
        <p:txBody>
          <a:bodyPr spcFirstLastPara="1" wrap="square" lIns="91425" tIns="91425" rIns="91425" bIns="91425" anchor="t" anchorCtr="0">
            <a:noAutofit/>
          </a:bodyPr>
          <a:lstStyle/>
          <a:p>
            <a:endParaRPr lang="en-GB" sz="3200" b="1" dirty="0">
              <a:solidFill>
                <a:srgbClr val="FFFFFF"/>
              </a:solidFill>
            </a:endParaRPr>
          </a:p>
        </p:txBody>
      </p:sp>
      <p:sp>
        <p:nvSpPr>
          <p:cNvPr id="5" name="Shape 111"/>
          <p:cNvSpPr txBox="1"/>
          <p:nvPr/>
        </p:nvSpPr>
        <p:spPr>
          <a:xfrm>
            <a:off x="539552" y="1389445"/>
            <a:ext cx="4954869" cy="2540507"/>
          </a:xfrm>
          <a:prstGeom prst="rect">
            <a:avLst/>
          </a:prstGeom>
          <a:noFill/>
          <a:ln>
            <a:noFill/>
          </a:ln>
        </p:spPr>
        <p:txBody>
          <a:bodyPr spcFirstLastPara="1" wrap="square" lIns="91425" tIns="45700" rIns="91425" bIns="45700" anchor="ctr" anchorCtr="0">
            <a:noAutofit/>
          </a:bodyPr>
          <a:lstStyle/>
          <a:p>
            <a:pPr eaLnBrk="1" fontAlgn="auto" hangingPunct="1">
              <a:spcBef>
                <a:spcPts val="0"/>
              </a:spcBef>
              <a:spcAft>
                <a:spcPts val="0"/>
              </a:spcAft>
              <a:buClr>
                <a:srgbClr val="FFFFFF"/>
              </a:buClr>
              <a:buSzPts val="6000"/>
              <a:buFont typeface="Calibri"/>
              <a:buNone/>
            </a:pPr>
            <a:endParaRPr lang="en-US" sz="6000" kern="0" dirty="0" smtClean="0">
              <a:solidFill>
                <a:srgbClr val="FFFFFF"/>
              </a:solidFill>
              <a:latin typeface="Calibri"/>
              <a:ea typeface="Calibri"/>
              <a:cs typeface="Calibri"/>
              <a:sym typeface="Calibri"/>
            </a:endParaRPr>
          </a:p>
          <a:p>
            <a:pPr eaLnBrk="1" fontAlgn="auto" hangingPunct="1">
              <a:spcBef>
                <a:spcPts val="0"/>
              </a:spcBef>
              <a:spcAft>
                <a:spcPts val="0"/>
              </a:spcAft>
              <a:buClr>
                <a:srgbClr val="FFFFFF"/>
              </a:buClr>
              <a:buSzPts val="6000"/>
              <a:buFont typeface="Calibri"/>
              <a:buNone/>
            </a:pPr>
            <a:endParaRPr lang="en-US" sz="6000" kern="0" dirty="0" smtClean="0">
              <a:solidFill>
                <a:srgbClr val="FFFFFF"/>
              </a:solidFill>
              <a:latin typeface="Calibri"/>
              <a:ea typeface="Calibri"/>
              <a:cs typeface="Calibri"/>
              <a:sym typeface="Calibri"/>
            </a:endParaRPr>
          </a:p>
          <a:p>
            <a:pPr eaLnBrk="1" fontAlgn="auto" hangingPunct="1">
              <a:spcBef>
                <a:spcPts val="0"/>
              </a:spcBef>
              <a:spcAft>
                <a:spcPts val="0"/>
              </a:spcAft>
              <a:buClr>
                <a:srgbClr val="FFFFFF"/>
              </a:buClr>
              <a:buSzPts val="6000"/>
              <a:buFont typeface="Calibri"/>
              <a:buNone/>
            </a:pPr>
            <a:endParaRPr lang="en-US" sz="6000" kern="0" dirty="0">
              <a:solidFill>
                <a:srgbClr val="FFFFFF"/>
              </a:solidFill>
              <a:latin typeface="Calibri"/>
              <a:ea typeface="Calibri"/>
              <a:cs typeface="Calibri"/>
              <a:sym typeface="Calibri"/>
            </a:endParaRPr>
          </a:p>
          <a:p>
            <a:pPr eaLnBrk="1" fontAlgn="auto" hangingPunct="1">
              <a:spcBef>
                <a:spcPts val="0"/>
              </a:spcBef>
              <a:spcAft>
                <a:spcPts val="0"/>
              </a:spcAft>
              <a:buClr>
                <a:srgbClr val="FFFFFF"/>
              </a:buClr>
              <a:buSzPts val="6000"/>
              <a:buFont typeface="Calibri"/>
              <a:buNone/>
            </a:pPr>
            <a:endParaRPr lang="en-US" sz="6000" kern="0" dirty="0" smtClean="0">
              <a:solidFill>
                <a:srgbClr val="FFFFFF"/>
              </a:solidFill>
              <a:latin typeface="Calibri"/>
              <a:ea typeface="Calibri"/>
              <a:cs typeface="Calibri"/>
              <a:sym typeface="Calibri"/>
            </a:endParaRPr>
          </a:p>
          <a:p>
            <a:pPr eaLnBrk="1" fontAlgn="auto" hangingPunct="1">
              <a:spcBef>
                <a:spcPts val="0"/>
              </a:spcBef>
              <a:spcAft>
                <a:spcPts val="0"/>
              </a:spcAft>
              <a:buClr>
                <a:srgbClr val="FFFFFF"/>
              </a:buClr>
              <a:buSzPts val="6000"/>
              <a:buFont typeface="Calibri"/>
              <a:buNone/>
            </a:pPr>
            <a:r>
              <a:rPr lang="en-US" sz="6000" kern="0" dirty="0" smtClean="0">
                <a:solidFill>
                  <a:srgbClr val="FFFFFF"/>
                </a:solidFill>
                <a:latin typeface="Calibri"/>
                <a:ea typeface="Calibri"/>
                <a:cs typeface="Calibri"/>
                <a:sym typeface="Calibri"/>
              </a:rPr>
              <a:t>The </a:t>
            </a:r>
            <a:r>
              <a:rPr lang="en-US" sz="6000" kern="0" dirty="0">
                <a:solidFill>
                  <a:srgbClr val="FFFFFF"/>
                </a:solidFill>
                <a:latin typeface="Calibri"/>
                <a:ea typeface="Calibri"/>
                <a:cs typeface="Calibri"/>
                <a:sym typeface="Calibri"/>
              </a:rPr>
              <a:t>UK’s </a:t>
            </a:r>
            <a:endParaRPr sz="1400" kern="0" dirty="0">
              <a:solidFill>
                <a:srgbClr val="000000"/>
              </a:solidFill>
              <a:latin typeface="Arial"/>
              <a:cs typeface="Arial"/>
              <a:sym typeface="Arial"/>
            </a:endParaRPr>
          </a:p>
          <a:p>
            <a:pPr eaLnBrk="1" fontAlgn="auto" hangingPunct="1">
              <a:spcBef>
                <a:spcPts val="0"/>
              </a:spcBef>
              <a:spcAft>
                <a:spcPts val="0"/>
              </a:spcAft>
              <a:buClr>
                <a:srgbClr val="FFFFFF"/>
              </a:buClr>
              <a:buSzPts val="4000"/>
              <a:buFont typeface="Calibri"/>
              <a:buNone/>
            </a:pPr>
            <a:r>
              <a:rPr lang="en-US" sz="4000" i="1" kern="0" dirty="0">
                <a:solidFill>
                  <a:srgbClr val="FFFFFF"/>
                </a:solidFill>
                <a:latin typeface="Calibri"/>
                <a:ea typeface="Calibri"/>
                <a:cs typeface="Calibri"/>
                <a:sym typeface="Calibri"/>
              </a:rPr>
              <a:t>Innovation </a:t>
            </a:r>
            <a:r>
              <a:rPr lang="en-US" sz="4000" i="1" kern="0" dirty="0" smtClean="0">
                <a:solidFill>
                  <a:srgbClr val="FFFFFF"/>
                </a:solidFill>
                <a:latin typeface="Calibri"/>
                <a:ea typeface="Calibri"/>
                <a:cs typeface="Calibri"/>
                <a:sym typeface="Calibri"/>
              </a:rPr>
              <a:t>Agency</a:t>
            </a:r>
          </a:p>
          <a:p>
            <a:pPr eaLnBrk="1" fontAlgn="auto" hangingPunct="1">
              <a:spcBef>
                <a:spcPts val="0"/>
              </a:spcBef>
              <a:spcAft>
                <a:spcPts val="0"/>
              </a:spcAft>
              <a:buClr>
                <a:srgbClr val="FFFFFF"/>
              </a:buClr>
              <a:buSzPts val="4000"/>
              <a:buFont typeface="Calibri"/>
              <a:buNone/>
            </a:pPr>
            <a:endParaRPr lang="en-US" sz="4000" i="1" kern="0" dirty="0">
              <a:solidFill>
                <a:srgbClr val="FFFFFF"/>
              </a:solidFill>
              <a:latin typeface="Calibri"/>
              <a:ea typeface="Calibri"/>
              <a:cs typeface="Calibri"/>
              <a:sym typeface="Calibri"/>
            </a:endParaRPr>
          </a:p>
          <a:p>
            <a:pPr eaLnBrk="1" fontAlgn="auto" hangingPunct="1">
              <a:spcBef>
                <a:spcPts val="0"/>
              </a:spcBef>
              <a:spcAft>
                <a:spcPts val="0"/>
              </a:spcAft>
              <a:buClr>
                <a:srgbClr val="FFFFFF"/>
              </a:buClr>
              <a:buSzPts val="4000"/>
              <a:buFont typeface="Calibri"/>
              <a:buNone/>
            </a:pPr>
            <a:endParaRPr lang="en-US" sz="4000" i="1" kern="0" dirty="0" smtClean="0">
              <a:solidFill>
                <a:srgbClr val="FFFFFF"/>
              </a:solidFill>
              <a:latin typeface="Calibri"/>
              <a:ea typeface="Calibri"/>
              <a:cs typeface="Calibri"/>
              <a:sym typeface="Calibri"/>
            </a:endParaRPr>
          </a:p>
          <a:p>
            <a:pPr eaLnBrk="1" fontAlgn="auto" hangingPunct="1">
              <a:spcBef>
                <a:spcPts val="0"/>
              </a:spcBef>
              <a:spcAft>
                <a:spcPts val="0"/>
              </a:spcAft>
              <a:buClr>
                <a:srgbClr val="FFFFFF"/>
              </a:buClr>
              <a:buSzPts val="4000"/>
              <a:buFont typeface="Calibri"/>
              <a:buNone/>
            </a:pPr>
            <a:endParaRPr lang="en-US" sz="4000" kern="0" dirty="0" smtClean="0">
              <a:solidFill>
                <a:srgbClr val="FFFFFF"/>
              </a:solidFill>
              <a:latin typeface="Calibri"/>
              <a:ea typeface="Calibri"/>
              <a:cs typeface="Calibri"/>
              <a:sym typeface="Calibri"/>
            </a:endParaRPr>
          </a:p>
          <a:p>
            <a:pPr eaLnBrk="1" fontAlgn="auto" hangingPunct="1">
              <a:spcBef>
                <a:spcPts val="0"/>
              </a:spcBef>
              <a:spcAft>
                <a:spcPts val="0"/>
              </a:spcAft>
              <a:buClr>
                <a:srgbClr val="FFFFFF"/>
              </a:buClr>
              <a:buSzPts val="4000"/>
              <a:buFont typeface="Calibri"/>
              <a:buNone/>
            </a:pPr>
            <a:r>
              <a:rPr lang="en-US" sz="4000" kern="0" dirty="0" smtClean="0">
                <a:solidFill>
                  <a:srgbClr val="FFFFFF"/>
                </a:solidFill>
                <a:latin typeface="Calibri"/>
                <a:ea typeface="Calibri"/>
                <a:cs typeface="Calibri"/>
                <a:sym typeface="Calibri"/>
              </a:rPr>
              <a:t>Innovate UK</a:t>
            </a:r>
          </a:p>
          <a:p>
            <a:pPr eaLnBrk="1" fontAlgn="auto" hangingPunct="1">
              <a:spcBef>
                <a:spcPts val="0"/>
              </a:spcBef>
              <a:spcAft>
                <a:spcPts val="0"/>
              </a:spcAft>
              <a:buClr>
                <a:srgbClr val="FFFFFF"/>
              </a:buClr>
              <a:buSzPts val="4000"/>
              <a:buFont typeface="Calibri"/>
              <a:buNone/>
            </a:pPr>
            <a:endParaRPr lang="en-US" sz="4000" i="1" kern="0" dirty="0">
              <a:solidFill>
                <a:srgbClr val="FFFFFF"/>
              </a:solidFill>
              <a:latin typeface="Calibri"/>
              <a:cs typeface="Arial"/>
              <a:sym typeface="Calibri"/>
            </a:endParaRPr>
          </a:p>
          <a:p>
            <a:pPr eaLnBrk="1" fontAlgn="auto" hangingPunct="1">
              <a:spcBef>
                <a:spcPts val="0"/>
              </a:spcBef>
              <a:spcAft>
                <a:spcPts val="0"/>
              </a:spcAft>
              <a:buClr>
                <a:srgbClr val="FFFFFF"/>
              </a:buClr>
              <a:buSzPts val="4000"/>
              <a:buFont typeface="Calibri"/>
              <a:buNone/>
            </a:pPr>
            <a:endParaRPr sz="1400" kern="0" dirty="0">
              <a:solidFill>
                <a:srgbClr val="000000"/>
              </a:solidFill>
              <a:latin typeface="Arial"/>
              <a:cs typeface="Arial"/>
              <a:sym typeface="Arial"/>
            </a:endParaRPr>
          </a:p>
          <a:p>
            <a:pPr eaLnBrk="1" fontAlgn="auto" hangingPunct="1">
              <a:spcBef>
                <a:spcPts val="0"/>
              </a:spcBef>
              <a:spcAft>
                <a:spcPts val="0"/>
              </a:spcAft>
              <a:buClr>
                <a:srgbClr val="000000"/>
              </a:buClr>
              <a:buSzPts val="4000"/>
              <a:buFont typeface="Calibri"/>
              <a:buNone/>
            </a:pPr>
            <a:endParaRPr sz="4000" i="1" kern="0" dirty="0">
              <a:solidFill>
                <a:srgbClr val="FFFFFF"/>
              </a:solidFill>
              <a:latin typeface="Calibri"/>
              <a:ea typeface="Calibri"/>
              <a:cs typeface="Calibri"/>
              <a:sym typeface="Calibri"/>
            </a:endParaRPr>
          </a:p>
          <a:p>
            <a:pPr eaLnBrk="1" fontAlgn="auto" hangingPunct="1">
              <a:spcBef>
                <a:spcPts val="0"/>
              </a:spcBef>
              <a:spcAft>
                <a:spcPts val="0"/>
              </a:spcAft>
              <a:buClr>
                <a:srgbClr val="FFFFFF"/>
              </a:buClr>
              <a:buSzPts val="4000"/>
              <a:buFont typeface="Calibri"/>
              <a:buNone/>
            </a:pPr>
            <a:endParaRPr sz="4000" i="1"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316220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2"/>
          <p:cNvSpPr txBox="1"/>
          <p:nvPr/>
        </p:nvSpPr>
        <p:spPr>
          <a:xfrm>
            <a:off x="600" y="0"/>
            <a:ext cx="9143400" cy="6858000"/>
          </a:xfrm>
          <a:prstGeom prst="rect">
            <a:avLst/>
          </a:prstGeom>
          <a:solidFill>
            <a:srgbClr val="D51067"/>
          </a:solidFill>
          <a:ln>
            <a:noFill/>
          </a:ln>
        </p:spPr>
        <p:txBody>
          <a:bodyPr spcFirstLastPara="1" wrap="square" lIns="91425" tIns="91425" rIns="91425" bIns="91425" anchor="t" anchorCtr="0">
            <a:noAutofit/>
          </a:bodyPr>
          <a:lstStyle/>
          <a:p>
            <a:pPr>
              <a:spcBef>
                <a:spcPts val="0"/>
              </a:spcBef>
              <a:spcAft>
                <a:spcPts val="0"/>
              </a:spcAft>
            </a:pPr>
            <a:endParaRPr sz="3000" dirty="0">
              <a:solidFill>
                <a:srgbClr val="000000"/>
              </a:solidFill>
              <a:latin typeface="Arial" panose="020B0604020202020204" pitchFamily="34" charset="0"/>
            </a:endParaRPr>
          </a:p>
        </p:txBody>
      </p:sp>
      <p:pic>
        <p:nvPicPr>
          <p:cNvPr id="7" name="Shape 117" descr="SBRI_large.jpg"/>
          <p:cNvPicPr preferRelativeResize="0"/>
          <p:nvPr/>
        </p:nvPicPr>
        <p:blipFill rotWithShape="1">
          <a:blip r:embed="rId2">
            <a:alphaModFix/>
          </a:blip>
          <a:srcRect/>
          <a:stretch/>
        </p:blipFill>
        <p:spPr>
          <a:xfrm>
            <a:off x="714376" y="2500450"/>
            <a:ext cx="7866063" cy="1538061"/>
          </a:xfrm>
          <a:prstGeom prst="rect">
            <a:avLst/>
          </a:prstGeom>
          <a:noFill/>
          <a:ln>
            <a:noFill/>
          </a:ln>
        </p:spPr>
      </p:pic>
    </p:spTree>
    <p:extLst>
      <p:ext uri="{BB962C8B-B14F-4D97-AF65-F5344CB8AC3E}">
        <p14:creationId xmlns:p14="http://schemas.microsoft.com/office/powerpoint/2010/main" val="860243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ra-powerpoint-template-3">
  <a:themeElements>
    <a:clrScheme name="Defra palette">
      <a:dk1>
        <a:sysClr val="windowText" lastClr="000000"/>
      </a:dk1>
      <a:lt1>
        <a:sysClr val="window" lastClr="FFFFFF"/>
      </a:lt1>
      <a:dk2>
        <a:srgbClr val="00B050"/>
      </a:dk2>
      <a:lt2>
        <a:srgbClr val="FFFFFF"/>
      </a:lt2>
      <a:accent1>
        <a:srgbClr val="00AF41"/>
      </a:accent1>
      <a:accent2>
        <a:srgbClr val="8FBF41"/>
      </a:accent2>
      <a:accent3>
        <a:srgbClr val="FFD500"/>
      </a:accent3>
      <a:accent4>
        <a:srgbClr val="DE2B29"/>
      </a:accent4>
      <a:accent5>
        <a:srgbClr val="F59A00"/>
      </a:accent5>
      <a:accent6>
        <a:srgbClr val="007BC4"/>
      </a:accent6>
      <a:hlink>
        <a:srgbClr val="007BC4"/>
      </a:hlink>
      <a:folHlink>
        <a:srgbClr val="6D307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ra-powerpoint-template-eu-exit" id="{B0AE701F-F383-49ED-935B-8C4EA934D3EC}" vid="{28D7764F-CBF5-4946-A380-56390C47FD25}"/>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fbabd5ee-c98c-4a9b-aa64-c82fd249b873" ContentTypeId="0x010100F686F50C4F4FBE4DBC200A01334D69F20102" PreviousValue="false"/>
</file>

<file path=customXml/item2.xml><?xml version="1.0" encoding="utf-8"?>
<p:properties xmlns:p="http://schemas.microsoft.com/office/2006/metadata/properties" xmlns:xsi="http://www.w3.org/2001/XMLSchema-instance" xmlns:pc="http://schemas.microsoft.com/office/infopath/2007/PartnerControls">
  <documentManagement>
    <peb8f3fab875401ca34a9f28cac46400 xmlns="41b3ec6c-eebd-4435-b1cb-6f93f025f7d1">
      <Terms xmlns="http://schemas.microsoft.com/office/infopath/2007/PartnerControls"/>
    </peb8f3fab875401ca34a9f28cac46400>
    <TaxCatchAll xmlns="41b3ec6c-eebd-4435-b1cb-6f93f025f7d1"/>
    <bcb1675984d34ae3a1ed6b6e433c98de xmlns="41b3ec6c-eebd-4435-b1cb-6f93f025f7d1">
      <Terms xmlns="http://schemas.microsoft.com/office/infopath/2007/PartnerControls"/>
    </bcb1675984d34ae3a1ed6b6e433c98de>
  </documentManagement>
</p:properties>
</file>

<file path=customXml/item3.xml><?xml version="1.0" encoding="utf-8"?>
<ct:contentTypeSchema xmlns:ct="http://schemas.microsoft.com/office/2006/metadata/contentType" xmlns:ma="http://schemas.microsoft.com/office/2006/metadata/properties/metaAttributes" ct:_="" ma:_="" ma:contentTypeName="Defra Spreadsheet" ma:contentTypeID="0x010100F686F50C4F4FBE4DBC200A01334D69F201020051BFD5DEEB9AE443BD8D2994831CDCE5" ma:contentTypeVersion="6" ma:contentTypeDescription="Spreadsheet document" ma:contentTypeScope="" ma:versionID="8f747072502c96cbd43c8b33172c0a64">
  <xsd:schema xmlns:xsd="http://www.w3.org/2001/XMLSchema" xmlns:xs="http://www.w3.org/2001/XMLSchema" xmlns:p="http://schemas.microsoft.com/office/2006/metadata/properties" xmlns:ns2="41b3ec6c-eebd-4435-b1cb-6f93f025f7d1" targetNamespace="http://schemas.microsoft.com/office/2006/metadata/properties" ma:root="true" ma:fieldsID="e3b332860badc4c2ef558ac179ef620d" ns2:_="">
    <xsd:import namespace="41b3ec6c-eebd-4435-b1cb-6f93f025f7d1"/>
    <xsd:element name="properties">
      <xsd:complexType>
        <xsd:sequence>
          <xsd:element name="documentManagement">
            <xsd:complexType>
              <xsd:all>
                <xsd:element ref="ns2:bcb1675984d34ae3a1ed6b6e433c98de" minOccurs="0"/>
                <xsd:element ref="ns2:TaxCatchAll" minOccurs="0"/>
                <xsd:element ref="ns2:TaxCatchAllLabel" minOccurs="0"/>
                <xsd:element ref="ns2:peb8f3fab875401ca34a9f28cac4640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b3ec6c-eebd-4435-b1cb-6f93f025f7d1" elementFormDefault="qualified">
    <xsd:import namespace="http://schemas.microsoft.com/office/2006/documentManagement/types"/>
    <xsd:import namespace="http://schemas.microsoft.com/office/infopath/2007/PartnerControls"/>
    <xsd:element name="bcb1675984d34ae3a1ed6b6e433c98de" ma:index="8" nillable="true" ma:taxonomy="true" ma:internalName="bcb1675984d34ae3a1ed6b6e433c98de" ma:taxonomyFieldName="Directorate" ma:displayName="Directorate" ma:default="" ma:fieldId="{bcb16759-84d3-4ae3-a1ed-6b6e433c98de}" ma:sspId="fbabd5ee-c98c-4a9b-aa64-c82fd249b873" ma:termSetId="a3042207-bc74-4e42-93b3-dbb4e6115b83"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8dc3af75-a92b-4d5f-a44e-8c2f0309437d}" ma:internalName="TaxCatchAll" ma:showField="CatchAllData" ma:web="b2c3aa4f-78bd-4b8c-9d42-469d91b5b08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8dc3af75-a92b-4d5f-a44e-8c2f0309437d}" ma:internalName="TaxCatchAllLabel" ma:readOnly="true" ma:showField="CatchAllDataLabel" ma:web="b2c3aa4f-78bd-4b8c-9d42-469d91b5b086">
      <xsd:complexType>
        <xsd:complexContent>
          <xsd:extension base="dms:MultiChoiceLookup">
            <xsd:sequence>
              <xsd:element name="Value" type="dms:Lookup" maxOccurs="unbounded" minOccurs="0" nillable="true"/>
            </xsd:sequence>
          </xsd:extension>
        </xsd:complexContent>
      </xsd:complexType>
    </xsd:element>
    <xsd:element name="peb8f3fab875401ca34a9f28cac46400" ma:index="12" nillable="true" ma:taxonomy="true" ma:internalName="peb8f3fab875401ca34a9f28cac46400" ma:taxonomyFieldName="SecurityClassification" ma:displayName="SecurityClassification" ma:default="" ma:fieldId="{9eb8f3fa-b875-401c-a34a-9f28cac46400}" ma:sspId="fbabd5ee-c98c-4a9b-aa64-c82fd249b873" ma:termSetId="cb8bbbf2-2a11-43af-a18e-40ed7c8e4b1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C7F1FF-4BE5-4712-8590-2B7A92952071}">
  <ds:schemaRefs>
    <ds:schemaRef ds:uri="Microsoft.SharePoint.Taxonomy.ContentTypeSync"/>
  </ds:schemaRefs>
</ds:datastoreItem>
</file>

<file path=customXml/itemProps2.xml><?xml version="1.0" encoding="utf-8"?>
<ds:datastoreItem xmlns:ds="http://schemas.openxmlformats.org/officeDocument/2006/customXml" ds:itemID="{3C8B750F-05B4-4078-B980-3BE76CA67E97}">
  <ds:schemaRefs>
    <ds:schemaRef ds:uri="http://schemas.openxmlformats.org/package/2006/metadata/core-properties"/>
    <ds:schemaRef ds:uri="http://schemas.microsoft.com/office/2006/metadata/properties"/>
    <ds:schemaRef ds:uri="41b3ec6c-eebd-4435-b1cb-6f93f025f7d1"/>
    <ds:schemaRef ds:uri="http://purl.org/dc/elements/1.1/"/>
    <ds:schemaRef ds:uri="http://schemas.microsoft.com/office/infopath/2007/PartnerControls"/>
    <ds:schemaRef ds:uri="http://www.w3.org/XML/1998/namespace"/>
    <ds:schemaRef ds:uri="http://schemas.microsoft.com/office/2006/documentManagement/types"/>
    <ds:schemaRef ds:uri="http://purl.org/dc/dcmitype/"/>
    <ds:schemaRef ds:uri="http://purl.org/dc/terms/"/>
  </ds:schemaRefs>
</ds:datastoreItem>
</file>

<file path=customXml/itemProps3.xml><?xml version="1.0" encoding="utf-8"?>
<ds:datastoreItem xmlns:ds="http://schemas.openxmlformats.org/officeDocument/2006/customXml" ds:itemID="{3D2F89F5-3CFD-4657-A9FC-323B4909FA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b3ec6c-eebd-4435-b1cb-6f93f025f7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2ED007E-2BF0-4492-9CEC-2993F7A4B7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6890</TotalTime>
  <Words>2934</Words>
  <Application>Microsoft Office PowerPoint</Application>
  <PresentationFormat>On-screen Show (4:3)</PresentationFormat>
  <Paragraphs>732</Paragraphs>
  <Slides>68</Slides>
  <Notes>42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68</vt:i4>
      </vt:variant>
    </vt:vector>
  </HeadingPairs>
  <TitlesOfParts>
    <vt:vector size="79" baseType="lpstr">
      <vt:lpstr>ＭＳ Ｐゴシック</vt:lpstr>
      <vt:lpstr>Arial</vt:lpstr>
      <vt:lpstr>Calibri</vt:lpstr>
      <vt:lpstr>Calibri Light</vt:lpstr>
      <vt:lpstr>Helvetica Neue</vt:lpstr>
      <vt:lpstr>PT Sans</vt:lpstr>
      <vt:lpstr>Times New Roman</vt:lpstr>
      <vt:lpstr>defra-powerpoint-template-3</vt:lpstr>
      <vt:lpstr>Simple Light</vt:lpstr>
      <vt:lpstr>Office Theme</vt:lpstr>
      <vt:lpstr>Blank Presentation</vt:lpstr>
      <vt:lpstr>    Smart Waste Tracking Challenge event</vt:lpstr>
      <vt:lpstr>PowerPoint Presentation</vt:lpstr>
      <vt:lpstr>PowerPoint Presentation</vt:lpstr>
      <vt:lpstr>Defra Design Principles </vt:lpstr>
      <vt:lpstr>PowerPoint Presentation</vt:lpstr>
      <vt:lpstr>PowerPoint Presentation</vt:lpstr>
      <vt:lpstr>PowerPoint Presentation</vt:lpstr>
      <vt:lpstr>PowerPoint Presentation</vt:lpstr>
      <vt:lpstr>PowerPoint Presentation</vt:lpstr>
      <vt:lpstr>PowerPoint Presentation</vt:lpstr>
      <vt:lpstr>SBRI Overview </vt:lpstr>
      <vt:lpstr>SBRI key features </vt:lpstr>
      <vt:lpstr>SBRI key features cont. </vt:lpstr>
      <vt:lpstr>Eligibility </vt:lpstr>
      <vt:lpstr>PowerPoint Presentation</vt:lpstr>
      <vt:lpstr>Competition overview </vt:lpstr>
      <vt:lpstr>Competition page </vt:lpstr>
      <vt:lpstr>Application submission process  </vt:lpstr>
      <vt:lpstr> </vt:lpstr>
      <vt:lpstr> </vt:lpstr>
      <vt:lpstr> </vt:lpstr>
      <vt:lpstr>PowerPoint Presentation</vt:lpstr>
      <vt:lpstr>Things to note </vt:lpstr>
      <vt:lpstr>Application assessment </vt:lpstr>
      <vt:lpstr>Key dates </vt:lpstr>
      <vt:lpstr>PowerPoint Presentation</vt:lpstr>
      <vt:lpstr>PowerPoint Presentation</vt:lpstr>
      <vt:lpstr>Administrative burden</vt:lpstr>
      <vt:lpstr>PowerPoint Presentation</vt:lpstr>
      <vt:lpstr>PowerPoint Presentation</vt:lpstr>
      <vt:lpstr>Waste crime volumes?</vt:lpstr>
      <vt:lpstr>Why we need a new approach?</vt:lpstr>
      <vt:lpstr>Our approach</vt:lpstr>
      <vt:lpstr>Our approach cont...</vt:lpstr>
      <vt:lpstr>PowerPoint Presentation</vt:lpstr>
      <vt:lpstr>PowerPoint Presentation</vt:lpstr>
      <vt:lpstr>PowerPoint Presentation</vt:lpstr>
      <vt:lpstr>What I will cover </vt:lpstr>
      <vt:lpstr>PowerPoint Presentation</vt:lpstr>
      <vt:lpstr>PowerPoint Presentation</vt:lpstr>
      <vt:lpstr>PowerPoint Presentation</vt:lpstr>
      <vt:lpstr>PowerPoint Presentation</vt:lpstr>
      <vt:lpstr>PowerPoint Presentation</vt:lpstr>
      <vt:lpstr>The building blocks of waste data</vt:lpstr>
      <vt:lpstr>The data can help inform policy</vt:lpstr>
      <vt:lpstr>It can help us tackle waste crime</vt:lpstr>
      <vt:lpstr>And it can support business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Joiner Onboarding – PMO</dc:title>
  <dc:creator>Pan, Haoqi (DEFRA)</dc:creator>
  <cp:lastModifiedBy>Armshaw, Catherine</cp:lastModifiedBy>
  <cp:revision>269</cp:revision>
  <cp:lastPrinted>2018-02-01T16:27:15Z</cp:lastPrinted>
  <dcterms:modified xsi:type="dcterms:W3CDTF">2018-07-04T11:41:35Z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0x010100F686F50C4F4FBE4DBC200A01334D69F201020051BFD5DEEB9AE443BD8D2994831CDCE5</vt:lpwstr>
  </property>
  <property fmtid="{D5CDD505-2E9C-101B-9397-08002B2CF9AE}" pid="3" name="Directorate">
    <vt:lpwstr/>
  </property>
  <property fmtid="{D5CDD505-2E9C-101B-9397-08002B2CF9AE}" pid="4" name="SecurityClassification">
    <vt:lpwstr/>
  </property>
</Properties>
</file>