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69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F7F0-0200-4613-A332-27B9837B2F07}" type="datetimeFigureOut">
              <a:rPr lang="en-GB" smtClean="0"/>
              <a:t>01/03/2018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7567" y="980729"/>
            <a:ext cx="9144000" cy="507342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1800" dirty="0">
                <a:solidFill>
                  <a:srgbClr val="1F497D"/>
                </a:solidFill>
                <a:latin typeface="Helvetica" pitchFamily="34" charset="0"/>
                <a:cs typeface="Helvetica" pitchFamily="34" charset="0"/>
              </a:rPr>
              <a:t>      </a:t>
            </a:r>
            <a:endParaRPr lang="en-GB" sz="1800" dirty="0">
              <a:solidFill>
                <a:schemeClr val="tx2">
                  <a:lumMod val="75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4272" y="6354266"/>
            <a:ext cx="2743200" cy="365125"/>
          </a:xfrm>
        </p:spPr>
        <p:txBody>
          <a:bodyPr/>
          <a:lstStyle/>
          <a:p>
            <a:fld id="{CE3D3711-EC5E-485F-9928-6F47E2D740F0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79222" y="33323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solidFill>
                  <a:schemeClr val="tx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Revised Proposed Timeline </a:t>
            </a:r>
            <a:r>
              <a:rPr lang="en-GB" sz="2200" b="1" u="sng" dirty="0">
                <a:solidFill>
                  <a:schemeClr val="tx2">
                    <a:lumMod val="75000"/>
                  </a:schemeClr>
                </a:solidFill>
                <a:latin typeface="Helvetica" pitchFamily="34" charset="0"/>
                <a:cs typeface="Helvetica" pitchFamily="34" charset="0"/>
              </a:rPr>
              <a:t>for  CSSF Framework Retender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678792" y="2658908"/>
            <a:ext cx="8507287" cy="1512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8" name="Down Arrow 7"/>
          <p:cNvSpPr/>
          <p:nvPr/>
        </p:nvSpPr>
        <p:spPr>
          <a:xfrm>
            <a:off x="1989575" y="2374400"/>
            <a:ext cx="484632" cy="464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690210" y="1653015"/>
            <a:ext cx="1596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Publish Prior Information Notice</a:t>
            </a:r>
          </a:p>
        </p:txBody>
      </p:sp>
      <p:sp>
        <p:nvSpPr>
          <p:cNvPr id="17" name="Up Arrow 16"/>
          <p:cNvSpPr/>
          <p:nvPr/>
        </p:nvSpPr>
        <p:spPr>
          <a:xfrm>
            <a:off x="2910995" y="3884240"/>
            <a:ext cx="484632" cy="3781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760241" y="4324901"/>
            <a:ext cx="9605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Publish standard Selection Questionnaire (SQ)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3802628" y="2450323"/>
            <a:ext cx="484632" cy="4663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606737" y="1428085"/>
            <a:ext cx="1170386" cy="954107"/>
          </a:xfrm>
          <a:prstGeom prst="rect">
            <a:avLst/>
          </a:prstGeom>
          <a:noFill/>
          <a:ln w="28575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Closing deadline for responding to SQ</a:t>
            </a:r>
          </a:p>
        </p:txBody>
      </p:sp>
      <p:sp>
        <p:nvSpPr>
          <p:cNvPr id="21" name="Up Arrow 20"/>
          <p:cNvSpPr/>
          <p:nvPr/>
        </p:nvSpPr>
        <p:spPr>
          <a:xfrm>
            <a:off x="4700872" y="3871103"/>
            <a:ext cx="484632" cy="3781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73422" y="4308919"/>
            <a:ext cx="12443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Issue SQ outcome letters to suppliers</a:t>
            </a:r>
          </a:p>
          <a:p>
            <a:endParaRPr lang="en-GB" sz="1400" dirty="0"/>
          </a:p>
          <a:p>
            <a:r>
              <a:rPr lang="en-GB" sz="1400" dirty="0"/>
              <a:t>P</a:t>
            </a:r>
            <a:r>
              <a:rPr lang="en-GB" sz="1400" dirty="0" smtClean="0"/>
              <a:t>ublish </a:t>
            </a:r>
            <a:r>
              <a:rPr lang="en-GB" sz="1400" dirty="0"/>
              <a:t>invitation to tender (IIT)</a:t>
            </a:r>
          </a:p>
        </p:txBody>
      </p:sp>
      <p:sp>
        <p:nvSpPr>
          <p:cNvPr id="23" name="Down Arrow 22"/>
          <p:cNvSpPr/>
          <p:nvPr/>
        </p:nvSpPr>
        <p:spPr>
          <a:xfrm>
            <a:off x="5615207" y="2417570"/>
            <a:ext cx="484632" cy="464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377098" y="1710798"/>
            <a:ext cx="1292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Supplier’s </a:t>
            </a:r>
            <a:r>
              <a:rPr lang="en-GB" sz="1400" dirty="0"/>
              <a:t>briefing event </a:t>
            </a:r>
          </a:p>
        </p:txBody>
      </p:sp>
      <p:sp>
        <p:nvSpPr>
          <p:cNvPr id="25" name="Up Arrow 24"/>
          <p:cNvSpPr/>
          <p:nvPr/>
        </p:nvSpPr>
        <p:spPr>
          <a:xfrm>
            <a:off x="6622572" y="3884240"/>
            <a:ext cx="484632" cy="3781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414389" y="4327228"/>
            <a:ext cx="1068834" cy="13849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Closing date for tender responses and receipt of submissions </a:t>
            </a:r>
          </a:p>
        </p:txBody>
      </p:sp>
      <p:sp>
        <p:nvSpPr>
          <p:cNvPr id="29" name="Down Arrow 28"/>
          <p:cNvSpPr/>
          <p:nvPr/>
        </p:nvSpPr>
        <p:spPr>
          <a:xfrm>
            <a:off x="7565435" y="2486547"/>
            <a:ext cx="484632" cy="464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7449566" y="1101553"/>
            <a:ext cx="10947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Completion of IIT internal evaluation and approval  </a:t>
            </a:r>
          </a:p>
        </p:txBody>
      </p:sp>
      <p:sp>
        <p:nvSpPr>
          <p:cNvPr id="32" name="Up Arrow 31"/>
          <p:cNvSpPr/>
          <p:nvPr/>
        </p:nvSpPr>
        <p:spPr>
          <a:xfrm>
            <a:off x="8544272" y="3871103"/>
            <a:ext cx="484632" cy="37818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8335806" y="4370475"/>
            <a:ext cx="1077120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/>
              <a:t>Award contracts to successful suppliers </a:t>
            </a:r>
          </a:p>
        </p:txBody>
      </p:sp>
      <p:sp>
        <p:nvSpPr>
          <p:cNvPr id="35" name="Oval 34"/>
          <p:cNvSpPr/>
          <p:nvPr/>
        </p:nvSpPr>
        <p:spPr>
          <a:xfrm>
            <a:off x="1848512" y="3106259"/>
            <a:ext cx="800073" cy="582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2 Nov 18</a:t>
            </a:r>
          </a:p>
        </p:txBody>
      </p:sp>
      <p:sp>
        <p:nvSpPr>
          <p:cNvPr id="38" name="Oval 37"/>
          <p:cNvSpPr/>
          <p:nvPr/>
        </p:nvSpPr>
        <p:spPr>
          <a:xfrm>
            <a:off x="8335806" y="3128288"/>
            <a:ext cx="908976" cy="6062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Oct 18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403229" y="3115340"/>
            <a:ext cx="874177" cy="6145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Sept 18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421663" y="3115340"/>
            <a:ext cx="886450" cy="5965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Jun 18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788229" y="3106259"/>
            <a:ext cx="800073" cy="582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26 Feb 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4" name="Oval 33"/>
          <p:cNvSpPr/>
          <p:nvPr/>
        </p:nvSpPr>
        <p:spPr>
          <a:xfrm>
            <a:off x="3657716" y="3106259"/>
            <a:ext cx="800073" cy="582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28 Mar </a:t>
            </a:r>
            <a:r>
              <a:rPr lang="en-GB" sz="1400" b="1" dirty="0">
                <a:solidFill>
                  <a:schemeClr val="accent1">
                    <a:lumMod val="50000"/>
                  </a:schemeClr>
                </a:solidFill>
              </a:rPr>
              <a:t>18</a:t>
            </a:r>
          </a:p>
        </p:txBody>
      </p:sp>
      <p:sp>
        <p:nvSpPr>
          <p:cNvPr id="36" name="Oval 35"/>
          <p:cNvSpPr/>
          <p:nvPr/>
        </p:nvSpPr>
        <p:spPr>
          <a:xfrm>
            <a:off x="4562904" y="3095302"/>
            <a:ext cx="800073" cy="582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Apr</a:t>
            </a:r>
          </a:p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474841" y="3106259"/>
            <a:ext cx="800073" cy="58214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1">
                    <a:lumMod val="50000"/>
                  </a:schemeClr>
                </a:solidFill>
              </a:rPr>
              <a:t>17 May18</a:t>
            </a:r>
            <a:endParaRPr lang="en-GB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25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3962F-497C-4DFF-AA2E-F47D9BC7BF16}" vid="{7F942FB1-3BA5-4ACD-85E8-2C9CEE4FF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162</TotalTime>
  <Words>82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Hsiaokin Mak (Sensitive)</dc:creator>
  <cp:lastModifiedBy>Natasha Woollcombe * (Sensitive)</cp:lastModifiedBy>
  <cp:revision>10</cp:revision>
  <dcterms:created xsi:type="dcterms:W3CDTF">2017-11-02T14:27:17Z</dcterms:created>
  <dcterms:modified xsi:type="dcterms:W3CDTF">2018-03-01T18:16:30Z</dcterms:modified>
</cp:coreProperties>
</file>