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notesMasterIdLst>
    <p:notesMasterId r:id="rId7"/>
  </p:notesMasterIdLst>
  <p:sldIdLst>
    <p:sldId id="262"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17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758F2C-B364-0F4A-81CA-25E09A6F30F8}" type="datetimeFigureOut">
              <a:rPr lang="en-US" smtClean="0"/>
              <a:t>01/11/17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49A44-1C68-B744-82A1-5B979E9F64F4}" type="slidenum">
              <a:rPr lang="en-US" smtClean="0"/>
              <a:t>‹#›</a:t>
            </a:fld>
            <a:endParaRPr lang="en-US"/>
          </a:p>
        </p:txBody>
      </p:sp>
    </p:spTree>
    <p:extLst>
      <p:ext uri="{BB962C8B-B14F-4D97-AF65-F5344CB8AC3E}">
        <p14:creationId xmlns:p14="http://schemas.microsoft.com/office/powerpoint/2010/main" val="3751990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GB">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Calibri" charset="0"/>
                <a:ea typeface="ＭＳ Ｐゴシック" charset="0"/>
                <a:cs typeface="ＭＳ Ｐゴシック" charset="0"/>
              </a:defRPr>
            </a:lvl1pPr>
            <a:lvl2pPr marL="742950" indent="-285750" defTabSz="919163">
              <a:defRPr sz="2400">
                <a:solidFill>
                  <a:schemeClr val="tx1"/>
                </a:solidFill>
                <a:latin typeface="Calibri" charset="0"/>
                <a:ea typeface="ＭＳ Ｐゴシック" charset="0"/>
              </a:defRPr>
            </a:lvl2pPr>
            <a:lvl3pPr marL="1143000" indent="-228600" defTabSz="919163">
              <a:defRPr sz="2400">
                <a:solidFill>
                  <a:schemeClr val="tx1"/>
                </a:solidFill>
                <a:latin typeface="Calibri" charset="0"/>
                <a:ea typeface="ＭＳ Ｐゴシック" charset="0"/>
              </a:defRPr>
            </a:lvl3pPr>
            <a:lvl4pPr marL="1600200" indent="-228600" defTabSz="919163">
              <a:defRPr sz="2400">
                <a:solidFill>
                  <a:schemeClr val="tx1"/>
                </a:solidFill>
                <a:latin typeface="Calibri" charset="0"/>
                <a:ea typeface="ＭＳ Ｐゴシック" charset="0"/>
              </a:defRPr>
            </a:lvl4pPr>
            <a:lvl5pPr marL="2057400" indent="-228600" defTabSz="919163">
              <a:defRPr sz="2400">
                <a:solidFill>
                  <a:schemeClr val="tx1"/>
                </a:solidFill>
                <a:latin typeface="Calibri" charset="0"/>
                <a:ea typeface="ＭＳ Ｐゴシック" charset="0"/>
              </a:defRPr>
            </a:lvl5pPr>
            <a:lvl6pPr marL="2514600" indent="-228600" defTabSz="919163" eaLnBrk="0" fontAlgn="base" hangingPunct="0">
              <a:spcBef>
                <a:spcPct val="0"/>
              </a:spcBef>
              <a:spcAft>
                <a:spcPct val="0"/>
              </a:spcAft>
              <a:defRPr sz="2400">
                <a:solidFill>
                  <a:schemeClr val="tx1"/>
                </a:solidFill>
                <a:latin typeface="Calibri" charset="0"/>
                <a:ea typeface="ＭＳ Ｐゴシック" charset="0"/>
              </a:defRPr>
            </a:lvl6pPr>
            <a:lvl7pPr marL="2971800" indent="-228600" defTabSz="919163" eaLnBrk="0" fontAlgn="base" hangingPunct="0">
              <a:spcBef>
                <a:spcPct val="0"/>
              </a:spcBef>
              <a:spcAft>
                <a:spcPct val="0"/>
              </a:spcAft>
              <a:defRPr sz="2400">
                <a:solidFill>
                  <a:schemeClr val="tx1"/>
                </a:solidFill>
                <a:latin typeface="Calibri" charset="0"/>
                <a:ea typeface="ＭＳ Ｐゴシック" charset="0"/>
              </a:defRPr>
            </a:lvl7pPr>
            <a:lvl8pPr marL="3429000" indent="-228600" defTabSz="919163" eaLnBrk="0" fontAlgn="base" hangingPunct="0">
              <a:spcBef>
                <a:spcPct val="0"/>
              </a:spcBef>
              <a:spcAft>
                <a:spcPct val="0"/>
              </a:spcAft>
              <a:defRPr sz="2400">
                <a:solidFill>
                  <a:schemeClr val="tx1"/>
                </a:solidFill>
                <a:latin typeface="Calibri" charset="0"/>
                <a:ea typeface="ＭＳ Ｐゴシック" charset="0"/>
              </a:defRPr>
            </a:lvl8pPr>
            <a:lvl9pPr marL="3886200" indent="-228600" defTabSz="919163" eaLnBrk="0" fontAlgn="base" hangingPunct="0">
              <a:spcBef>
                <a:spcPct val="0"/>
              </a:spcBef>
              <a:spcAft>
                <a:spcPct val="0"/>
              </a:spcAft>
              <a:defRPr sz="2400">
                <a:solidFill>
                  <a:schemeClr val="tx1"/>
                </a:solidFill>
                <a:latin typeface="Calibri" charset="0"/>
                <a:ea typeface="ＭＳ Ｐゴシック" charset="0"/>
              </a:defRPr>
            </a:lvl9pPr>
          </a:lstStyle>
          <a:p>
            <a:fld id="{322AD101-FDC9-AE47-ACD3-2E492521D068}" type="slidenum">
              <a:rPr lang="en-US" sz="1200"/>
              <a:pPr/>
              <a:t>4</a:t>
            </a:fld>
            <a:endParaRPr lang="en-US" sz="1200"/>
          </a:p>
        </p:txBody>
      </p:sp>
    </p:spTree>
    <p:extLst>
      <p:ext uri="{BB962C8B-B14F-4D97-AF65-F5344CB8AC3E}">
        <p14:creationId xmlns:p14="http://schemas.microsoft.com/office/powerpoint/2010/main" val="346578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no graphics) - Green">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431800" y="1735668"/>
            <a:ext cx="6081104" cy="1215495"/>
          </a:xfrm>
        </p:spPr>
        <p:txBody>
          <a:bodyPr anchor="b"/>
          <a:lstStyle>
            <a:lvl1pPr algn="l">
              <a:defRPr sz="4200">
                <a:solidFill>
                  <a:schemeClr val="bg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431800" y="3043239"/>
            <a:ext cx="6081104"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sz="half" idx="1"/>
          </p:nvPr>
        </p:nvSpPr>
        <p:spPr>
          <a:xfrm>
            <a:off x="439738" y="1540800"/>
            <a:ext cx="4075112" cy="464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29149" y="1540800"/>
            <a:ext cx="4075113" cy="464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9200" y="471896"/>
            <a:ext cx="8265600" cy="482720"/>
          </a:xfrm>
        </p:spPr>
        <p:txBody>
          <a:bodyPr/>
          <a:lstStyle/>
          <a:p>
            <a:r>
              <a:rPr lang="en-GB" smtClean="0"/>
              <a:t>Click to edit Master title style</a:t>
            </a:r>
            <a:endParaRPr lang="en-US" dirty="0"/>
          </a:p>
        </p:txBody>
      </p:sp>
      <p:sp>
        <p:nvSpPr>
          <p:cNvPr id="3" name="Text Placeholder 2"/>
          <p:cNvSpPr>
            <a:spLocks noGrp="1"/>
          </p:cNvSpPr>
          <p:nvPr>
            <p:ph type="body" idx="1"/>
          </p:nvPr>
        </p:nvSpPr>
        <p:spPr>
          <a:xfrm>
            <a:off x="439200" y="1130400"/>
            <a:ext cx="4039394"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39200" y="1540800"/>
            <a:ext cx="4039394" cy="464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29150" y="1130400"/>
            <a:ext cx="407565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29150" y="1540800"/>
            <a:ext cx="4075650" cy="464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Footer Placeholder 4"/>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Side Ba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9739" y="480363"/>
            <a:ext cx="2592000" cy="432000"/>
          </a:xfrm>
        </p:spPr>
        <p:txBody>
          <a:bodyPr/>
          <a:lstStyle/>
          <a:p>
            <a:r>
              <a:rPr lang="en-GB" smtClean="0"/>
              <a:t>Click to edit Master title style</a:t>
            </a:r>
            <a:endParaRPr lang="en-US" dirty="0"/>
          </a:p>
        </p:txBody>
      </p:sp>
      <p:sp>
        <p:nvSpPr>
          <p:cNvPr id="3" name="Content Placeholder 2"/>
          <p:cNvSpPr>
            <a:spLocks noGrp="1"/>
          </p:cNvSpPr>
          <p:nvPr>
            <p:ph sz="half" idx="1"/>
          </p:nvPr>
        </p:nvSpPr>
        <p:spPr>
          <a:xfrm>
            <a:off x="439738" y="1520825"/>
            <a:ext cx="2592000" cy="4651637"/>
          </a:xfrm>
        </p:spPr>
        <p:txBody>
          <a:bodyPr/>
          <a:lstStyle>
            <a:lvl1pPr marL="0" indent="0">
              <a:buNone/>
              <a:defRPr sz="1800"/>
            </a:lvl1pPr>
          </a:lstStyle>
          <a:p>
            <a:pPr lvl="0"/>
            <a:r>
              <a:rPr lang="en-GB" smtClean="0"/>
              <a:t>Click to edit Master text styles</a:t>
            </a:r>
          </a:p>
        </p:txBody>
      </p:sp>
      <p:sp>
        <p:nvSpPr>
          <p:cNvPr id="4" name="Content Placeholder 3"/>
          <p:cNvSpPr>
            <a:spLocks noGrp="1"/>
          </p:cNvSpPr>
          <p:nvPr>
            <p:ph sz="half" idx="2"/>
          </p:nvPr>
        </p:nvSpPr>
        <p:spPr>
          <a:xfrm>
            <a:off x="3187057" y="476251"/>
            <a:ext cx="5517206" cy="569621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ide Bar Sub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9200" y="479483"/>
            <a:ext cx="2592000" cy="432000"/>
          </a:xfrm>
        </p:spPr>
        <p:txBody>
          <a:bodyPr/>
          <a:lstStyle/>
          <a:p>
            <a:r>
              <a:rPr lang="en-GB" smtClean="0"/>
              <a:t>Click to edit Master title style</a:t>
            </a:r>
            <a:endParaRPr lang="en-US" dirty="0"/>
          </a:p>
        </p:txBody>
      </p:sp>
      <p:sp>
        <p:nvSpPr>
          <p:cNvPr id="3" name="Text Placeholder 2"/>
          <p:cNvSpPr>
            <a:spLocks noGrp="1"/>
          </p:cNvSpPr>
          <p:nvPr>
            <p:ph type="body" idx="1"/>
          </p:nvPr>
        </p:nvSpPr>
        <p:spPr>
          <a:xfrm>
            <a:off x="439200" y="1130400"/>
            <a:ext cx="25920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39200" y="1540800"/>
            <a:ext cx="2592000" cy="4668837"/>
          </a:xfrm>
        </p:spPr>
        <p:txBody>
          <a:bodyPr/>
          <a:lstStyle>
            <a:lvl1pPr marL="0" indent="0">
              <a:buNone/>
              <a:defRPr sz="1800"/>
            </a:lvl1pPr>
            <a:lvl2pPr>
              <a:defRPr b="1"/>
            </a:lvl2pPr>
          </a:lstStyle>
          <a:p>
            <a:pPr lvl="0"/>
            <a:r>
              <a:rPr lang="en-GB" smtClean="0"/>
              <a:t>Click to edit Master text styles</a:t>
            </a:r>
          </a:p>
        </p:txBody>
      </p:sp>
      <p:sp>
        <p:nvSpPr>
          <p:cNvPr id="6" name="Content Placeholder 5"/>
          <p:cNvSpPr>
            <a:spLocks noGrp="1"/>
          </p:cNvSpPr>
          <p:nvPr>
            <p:ph sz="quarter" idx="4"/>
          </p:nvPr>
        </p:nvSpPr>
        <p:spPr>
          <a:xfrm>
            <a:off x="3181756" y="476250"/>
            <a:ext cx="5523044" cy="571341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Footer Placeholder 4"/>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ption and Content">
    <p:spTree>
      <p:nvGrpSpPr>
        <p:cNvPr id="1" name=""/>
        <p:cNvGrpSpPr/>
        <p:nvPr/>
      </p:nvGrpSpPr>
      <p:grpSpPr>
        <a:xfrm>
          <a:off x="0" y="0"/>
          <a:ext cx="0" cy="0"/>
          <a:chOff x="0" y="0"/>
          <a:chExt cx="0" cy="0"/>
        </a:xfrm>
      </p:grpSpPr>
      <p:sp>
        <p:nvSpPr>
          <p:cNvPr id="5" name="Isosceles Triangle 7"/>
          <p:cNvSpPr/>
          <p:nvPr/>
        </p:nvSpPr>
        <p:spPr>
          <a:xfrm rot="10800000">
            <a:off x="441325" y="5597525"/>
            <a:ext cx="727075"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sp>
        <p:nvSpPr>
          <p:cNvPr id="3" name="Content Placeholder 2"/>
          <p:cNvSpPr>
            <a:spLocks noGrp="1"/>
          </p:cNvSpPr>
          <p:nvPr>
            <p:ph sz="half" idx="1"/>
          </p:nvPr>
        </p:nvSpPr>
        <p:spPr>
          <a:xfrm>
            <a:off x="449263" y="476250"/>
            <a:ext cx="2077200" cy="5334000"/>
          </a:xfrm>
          <a:solidFill>
            <a:schemeClr val="tx2"/>
          </a:solidFill>
        </p:spPr>
        <p:txBody>
          <a:bodyPr/>
          <a:lstStyle>
            <a:lvl1pPr marL="0" indent="0">
              <a:buNone/>
              <a:defRPr b="0">
                <a:solidFill>
                  <a:schemeClr val="bg1"/>
                </a:solidFill>
              </a:defRPr>
            </a:lvl1pPr>
          </a:lstStyle>
          <a:p>
            <a:pPr lvl="0"/>
            <a:r>
              <a:rPr lang="en-GB" smtClean="0"/>
              <a:t>Click to edit Master text styles</a:t>
            </a:r>
          </a:p>
        </p:txBody>
      </p:sp>
      <p:sp>
        <p:nvSpPr>
          <p:cNvPr id="4" name="Content Placeholder 3"/>
          <p:cNvSpPr>
            <a:spLocks noGrp="1"/>
          </p:cNvSpPr>
          <p:nvPr>
            <p:ph sz="half" idx="2"/>
          </p:nvPr>
        </p:nvSpPr>
        <p:spPr>
          <a:xfrm>
            <a:off x="2674621" y="476250"/>
            <a:ext cx="6029642" cy="569595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6" name="Footer Placeholder 5"/>
          <p:cNvSpPr>
            <a:spLocks noGrp="1"/>
          </p:cNvSpPr>
          <p:nvPr>
            <p:ph type="ftr" sz="quarter" idx="10"/>
          </p:nvPr>
        </p:nvSpPr>
        <p:spPr/>
        <p:txBody>
          <a:bodyPr/>
          <a:lstStyle>
            <a:lvl1pPr>
              <a:defRPr/>
            </a:lvl1pPr>
          </a:lstStyle>
          <a:p>
            <a:endParaRPr lang="en-US"/>
          </a:p>
        </p:txBody>
      </p:sp>
      <p:sp>
        <p:nvSpPr>
          <p:cNvPr id="7" name="Slide Number Placeholder 6"/>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endParaRPr lang="en-US"/>
          </a:p>
        </p:txBody>
      </p:sp>
      <p:sp>
        <p:nvSpPr>
          <p:cNvPr id="4"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endParaRPr lang="en-US"/>
          </a:p>
        </p:txBody>
      </p:sp>
      <p:sp>
        <p:nvSpPr>
          <p:cNvPr id="3"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White">
    <p:bg>
      <p:bgPr>
        <a:solidFill>
          <a:schemeClr val="bg1">
            <a:alpha val="98822"/>
          </a:schemeClr>
        </a:solidFill>
        <a:effectLst/>
      </p:bgPr>
    </p:bg>
    <p:spTree>
      <p:nvGrpSpPr>
        <p:cNvPr id="1" name=""/>
        <p:cNvGrpSpPr/>
        <p:nvPr/>
      </p:nvGrpSpPr>
      <p:grpSpPr>
        <a:xfrm>
          <a:off x="0" y="0"/>
          <a:ext cx="0" cy="0"/>
          <a:chOff x="0" y="0"/>
          <a:chExt cx="0" cy="0"/>
        </a:xfrm>
      </p:grpSpPr>
      <p:pic>
        <p:nvPicPr>
          <p:cNvPr id="8" name="Picture 11"/>
          <p:cNvPicPr>
            <a:picLocks noChangeAspect="1"/>
          </p:cNvPicPr>
          <p:nvPr/>
        </p:nvPicPr>
        <p:blipFill>
          <a:blip r:embed="rId2" cstate="print"/>
          <a:srcRect/>
          <a:stretch>
            <a:fillRect/>
          </a:stretch>
        </p:blipFill>
        <p:spPr bwMode="auto">
          <a:xfrm>
            <a:off x="7982300" y="6090078"/>
            <a:ext cx="535684" cy="535684"/>
          </a:xfrm>
          <a:prstGeom prst="rect">
            <a:avLst/>
          </a:prstGeom>
          <a:noFill/>
          <a:ln w="9525">
            <a:noFill/>
            <a:miter lim="800000"/>
            <a:headEnd/>
            <a:tailEnd/>
          </a:ln>
        </p:spPr>
      </p:pic>
      <p:pic>
        <p:nvPicPr>
          <p:cNvPr id="10" name="Picture 13"/>
          <p:cNvPicPr>
            <a:picLocks noChangeAspect="1"/>
          </p:cNvPicPr>
          <p:nvPr/>
        </p:nvPicPr>
        <p:blipFill>
          <a:blip r:embed="rId3" cstate="print"/>
          <a:srcRect/>
          <a:stretch>
            <a:fillRect/>
          </a:stretch>
        </p:blipFill>
        <p:spPr bwMode="auto">
          <a:xfrm>
            <a:off x="525463" y="538163"/>
            <a:ext cx="1422400" cy="727075"/>
          </a:xfrm>
          <a:prstGeom prst="rect">
            <a:avLst/>
          </a:prstGeom>
          <a:noFill/>
          <a:ln w="9525">
            <a:noFill/>
            <a:miter lim="800000"/>
            <a:headEnd/>
            <a:tailEnd/>
          </a:ln>
        </p:spPr>
      </p:pic>
      <p:sp>
        <p:nvSpPr>
          <p:cNvPr id="2" name="Title 1"/>
          <p:cNvSpPr>
            <a:spLocks noGrp="1"/>
          </p:cNvSpPr>
          <p:nvPr>
            <p:ph type="ctrTitle"/>
          </p:nvPr>
        </p:nvSpPr>
        <p:spPr>
          <a:xfrm>
            <a:off x="431800" y="1735668"/>
            <a:ext cx="6081104" cy="1215495"/>
          </a:xfrm>
        </p:spPr>
        <p:txBody>
          <a:bodyPr anchor="b"/>
          <a:lstStyle>
            <a:lvl1pPr algn="l">
              <a:defRPr sz="4200">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431800" y="3043239"/>
            <a:ext cx="6081104"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dirty="0"/>
          </a:p>
        </p:txBody>
      </p:sp>
      <p:pic>
        <p:nvPicPr>
          <p:cNvPr id="12" name="Picture 11"/>
          <p:cNvPicPr>
            <a:picLocks noChangeAspect="1"/>
          </p:cNvPicPr>
          <p:nvPr/>
        </p:nvPicPr>
        <p:blipFill>
          <a:blip r:embed="rId4"/>
          <a:stretch>
            <a:fillRect/>
          </a:stretch>
        </p:blipFill>
        <p:spPr>
          <a:xfrm>
            <a:off x="3297914" y="6069455"/>
            <a:ext cx="1187354" cy="646625"/>
          </a:xfrm>
          <a:prstGeom prst="rect">
            <a:avLst/>
          </a:prstGeom>
        </p:spPr>
      </p:pic>
      <p:pic>
        <p:nvPicPr>
          <p:cNvPr id="13" name="Picture 12"/>
          <p:cNvPicPr>
            <a:picLocks noChangeAspect="1"/>
          </p:cNvPicPr>
          <p:nvPr/>
        </p:nvPicPr>
        <p:blipFill>
          <a:blip r:embed="rId5"/>
          <a:stretch>
            <a:fillRect/>
          </a:stretch>
        </p:blipFill>
        <p:spPr>
          <a:xfrm>
            <a:off x="5143930" y="6058636"/>
            <a:ext cx="775528" cy="598568"/>
          </a:xfrm>
          <a:prstGeom prst="rect">
            <a:avLst/>
          </a:prstGeom>
        </p:spPr>
      </p:pic>
      <p:pic>
        <p:nvPicPr>
          <p:cNvPr id="14" name="Picture 13"/>
          <p:cNvPicPr>
            <a:picLocks noChangeAspect="1"/>
          </p:cNvPicPr>
          <p:nvPr/>
        </p:nvPicPr>
        <p:blipFill>
          <a:blip r:embed="rId6"/>
          <a:stretch>
            <a:fillRect/>
          </a:stretch>
        </p:blipFill>
        <p:spPr>
          <a:xfrm>
            <a:off x="6578120" y="6070701"/>
            <a:ext cx="745518" cy="645379"/>
          </a:xfrm>
          <a:prstGeom prst="rect">
            <a:avLst/>
          </a:prstGeom>
        </p:spPr>
      </p:pic>
      <p:pic>
        <p:nvPicPr>
          <p:cNvPr id="15" name="Picture 14"/>
          <p:cNvPicPr>
            <a:picLocks noChangeAspect="1"/>
          </p:cNvPicPr>
          <p:nvPr/>
        </p:nvPicPr>
        <p:blipFill>
          <a:blip r:embed="rId7"/>
          <a:stretch>
            <a:fillRect/>
          </a:stretch>
        </p:blipFill>
        <p:spPr>
          <a:xfrm>
            <a:off x="525463" y="6069455"/>
            <a:ext cx="2113789" cy="6345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no graphics) - White">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srcRect/>
          <a:stretch>
            <a:fillRect/>
          </a:stretch>
        </p:blipFill>
        <p:spPr bwMode="auto">
          <a:xfrm>
            <a:off x="527050" y="538163"/>
            <a:ext cx="1422400" cy="727075"/>
          </a:xfrm>
          <a:prstGeom prst="rect">
            <a:avLst/>
          </a:prstGeom>
          <a:noFill/>
          <a:ln w="9525">
            <a:noFill/>
            <a:miter lim="800000"/>
            <a:headEnd/>
            <a:tailEnd/>
          </a:ln>
        </p:spPr>
      </p:pic>
      <p:sp>
        <p:nvSpPr>
          <p:cNvPr id="2" name="Title 1"/>
          <p:cNvSpPr>
            <a:spLocks noGrp="1"/>
          </p:cNvSpPr>
          <p:nvPr>
            <p:ph type="ctrTitle"/>
          </p:nvPr>
        </p:nvSpPr>
        <p:spPr>
          <a:xfrm>
            <a:off x="431800" y="1735668"/>
            <a:ext cx="6081104" cy="1215495"/>
          </a:xfrm>
        </p:spPr>
        <p:txBody>
          <a:bodyPr anchor="b"/>
          <a:lstStyle>
            <a:lvl1pPr algn="l">
              <a:defRPr sz="4200">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431800" y="3043239"/>
            <a:ext cx="6081104"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Quote or Statistic">
    <p:bg>
      <p:bgPr>
        <a:solidFill>
          <a:schemeClr val="tx2"/>
        </a:solidFill>
        <a:effectLst/>
      </p:bgPr>
    </p:bg>
    <p:spTree>
      <p:nvGrpSpPr>
        <p:cNvPr id="1" name=""/>
        <p:cNvGrpSpPr/>
        <p:nvPr/>
      </p:nvGrpSpPr>
      <p:grpSpPr>
        <a:xfrm>
          <a:off x="0" y="0"/>
          <a:ext cx="0" cy="0"/>
          <a:chOff x="0" y="0"/>
          <a:chExt cx="0" cy="0"/>
        </a:xfrm>
      </p:grpSpPr>
      <p:grpSp>
        <p:nvGrpSpPr>
          <p:cNvPr id="3" name="Group 16"/>
          <p:cNvGrpSpPr>
            <a:grpSpLocks/>
          </p:cNvGrpSpPr>
          <p:nvPr/>
        </p:nvGrpSpPr>
        <p:grpSpPr bwMode="auto">
          <a:xfrm>
            <a:off x="0" y="0"/>
            <a:ext cx="9144000" cy="6858000"/>
            <a:chOff x="0" y="0"/>
            <a:chExt cx="9144000" cy="6858001"/>
          </a:xfrm>
        </p:grpSpPr>
        <p:sp>
          <p:nvSpPr>
            <p:cNvPr id="4" name="Rectangle 9"/>
            <p:cNvSpPr/>
            <p:nvPr userDrawn="1"/>
          </p:nvSpPr>
          <p:spPr>
            <a:xfrm>
              <a:off x="0" y="5749926"/>
              <a:ext cx="7342188" cy="1108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sp>
          <p:nvSpPr>
            <p:cNvPr id="5" name="Rectangle 4"/>
            <p:cNvSpPr/>
            <p:nvPr userDrawn="1"/>
          </p:nvSpPr>
          <p:spPr>
            <a:xfrm>
              <a:off x="7342188" y="0"/>
              <a:ext cx="180181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sp>
          <p:nvSpPr>
            <p:cNvPr id="6" name="Isosceles Triangle 11"/>
            <p:cNvSpPr/>
            <p:nvPr userDrawn="1"/>
          </p:nvSpPr>
          <p:spPr>
            <a:xfrm rot="10800000">
              <a:off x="644525" y="5527676"/>
              <a:ext cx="727075"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grpSp>
      <p:pic>
        <p:nvPicPr>
          <p:cNvPr id="7" name="Picture 13"/>
          <p:cNvPicPr>
            <a:picLocks noChangeAspect="1"/>
          </p:cNvPicPr>
          <p:nvPr/>
        </p:nvPicPr>
        <p:blipFill>
          <a:blip r:embed="rId2" cstate="print"/>
          <a:srcRect/>
          <a:stretch>
            <a:fillRect/>
          </a:stretch>
        </p:blipFill>
        <p:spPr bwMode="auto">
          <a:xfrm>
            <a:off x="7778750" y="4337050"/>
            <a:ext cx="823913" cy="1412875"/>
          </a:xfrm>
          <a:prstGeom prst="rect">
            <a:avLst/>
          </a:prstGeom>
          <a:noFill/>
          <a:ln w="9525">
            <a:noFill/>
            <a:miter lim="800000"/>
            <a:headEnd/>
            <a:tailEnd/>
          </a:ln>
        </p:spPr>
      </p:pic>
      <p:cxnSp>
        <p:nvCxnSpPr>
          <p:cNvPr id="8" name="Straight Connector 15"/>
          <p:cNvCxnSpPr/>
          <p:nvPr/>
        </p:nvCxnSpPr>
        <p:spPr>
          <a:xfrm>
            <a:off x="554038" y="6386513"/>
            <a:ext cx="814228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14338" y="1443039"/>
            <a:ext cx="6388309" cy="3948556"/>
          </a:xfrm>
        </p:spPr>
        <p:txBody>
          <a:bodyPr/>
          <a:lstStyle>
            <a:lvl1pPr>
              <a:defRPr sz="5000" b="0">
                <a:solidFill>
                  <a:schemeClr val="bg1"/>
                </a:solidFill>
              </a:defRPr>
            </a:lvl1pPr>
          </a:lstStyle>
          <a:p>
            <a:r>
              <a:rPr lang="en-GB" smtClean="0"/>
              <a:t>Click to edit Master title style</a:t>
            </a:r>
            <a:endParaRPr lang="en-US" dirty="0"/>
          </a:p>
        </p:txBody>
      </p:sp>
      <p:sp>
        <p:nvSpPr>
          <p:cNvPr id="9" name="Footer Placeholder 4"/>
          <p:cNvSpPr>
            <a:spLocks noGrp="1"/>
          </p:cNvSpPr>
          <p:nvPr>
            <p:ph type="ftr" sz="quarter" idx="10"/>
          </p:nvPr>
        </p:nvSpPr>
        <p:spPr/>
        <p:txBody>
          <a:bodyPr/>
          <a:lstStyle>
            <a:lvl1pPr>
              <a:defRPr/>
            </a:lvl1pPr>
          </a:lstStyle>
          <a:p>
            <a:endParaRPr lang="en-US"/>
          </a:p>
        </p:txBody>
      </p:sp>
      <p:sp>
        <p:nvSpPr>
          <p:cNvPr id="10"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Quote or Statistic Outline">
    <p:spTree>
      <p:nvGrpSpPr>
        <p:cNvPr id="1" name=""/>
        <p:cNvGrpSpPr/>
        <p:nvPr/>
      </p:nvGrpSpPr>
      <p:grpSpPr>
        <a:xfrm>
          <a:off x="0" y="0"/>
          <a:ext cx="0" cy="0"/>
          <a:chOff x="0" y="0"/>
          <a:chExt cx="0" cy="0"/>
        </a:xfrm>
      </p:grpSpPr>
      <p:sp>
        <p:nvSpPr>
          <p:cNvPr id="3" name="Freeform 14"/>
          <p:cNvSpPr/>
          <p:nvPr/>
        </p:nvSpPr>
        <p:spPr>
          <a:xfrm rot="10800000">
            <a:off x="0" y="0"/>
            <a:ext cx="7340600" cy="5924550"/>
          </a:xfrm>
          <a:custGeom>
            <a:avLst/>
            <a:gdLst>
              <a:gd name="connsiteX0" fmla="*/ 7340600 w 7340600"/>
              <a:gd name="connsiteY0" fmla="*/ 5925324 h 5925324"/>
              <a:gd name="connsiteX1" fmla="*/ 0 w 7340600"/>
              <a:gd name="connsiteY1" fmla="*/ 5925324 h 5925324"/>
              <a:gd name="connsiteX2" fmla="*/ 0 w 7340600"/>
              <a:gd name="connsiteY2" fmla="*/ 174789 h 5925324"/>
              <a:gd name="connsiteX3" fmla="*/ 6172563 w 7340600"/>
              <a:gd name="connsiteY3" fmla="*/ 174789 h 5925324"/>
              <a:gd name="connsiteX4" fmla="*/ 6332537 w 7340600"/>
              <a:gd name="connsiteY4" fmla="*/ 0 h 5925324"/>
              <a:gd name="connsiteX5" fmla="*/ 6492511 w 7340600"/>
              <a:gd name="connsiteY5" fmla="*/ 174789 h 5925324"/>
              <a:gd name="connsiteX6" fmla="*/ 7340600 w 7340600"/>
              <a:gd name="connsiteY6" fmla="*/ 174789 h 592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0600" h="5925324">
                <a:moveTo>
                  <a:pt x="7340600" y="5925324"/>
                </a:moveTo>
                <a:lnTo>
                  <a:pt x="0" y="5925324"/>
                </a:lnTo>
                <a:lnTo>
                  <a:pt x="0" y="174789"/>
                </a:lnTo>
                <a:lnTo>
                  <a:pt x="6172563" y="174789"/>
                </a:lnTo>
                <a:lnTo>
                  <a:pt x="6332537" y="0"/>
                </a:lnTo>
                <a:lnTo>
                  <a:pt x="6492511" y="174789"/>
                </a:lnTo>
                <a:lnTo>
                  <a:pt x="7340600" y="174789"/>
                </a:lnTo>
                <a:close/>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pic>
        <p:nvPicPr>
          <p:cNvPr id="4" name="Picture 13"/>
          <p:cNvPicPr>
            <a:picLocks noChangeAspect="1"/>
          </p:cNvPicPr>
          <p:nvPr/>
        </p:nvPicPr>
        <p:blipFill>
          <a:blip r:embed="rId2" cstate="print"/>
          <a:srcRect/>
          <a:stretch>
            <a:fillRect/>
          </a:stretch>
        </p:blipFill>
        <p:spPr bwMode="auto">
          <a:xfrm>
            <a:off x="7778750" y="4337050"/>
            <a:ext cx="823913" cy="1412875"/>
          </a:xfrm>
          <a:prstGeom prst="rect">
            <a:avLst/>
          </a:prstGeom>
          <a:noFill/>
          <a:ln w="9525">
            <a:noFill/>
            <a:miter lim="800000"/>
            <a:headEnd/>
            <a:tailEnd/>
          </a:ln>
        </p:spPr>
      </p:pic>
      <p:cxnSp>
        <p:nvCxnSpPr>
          <p:cNvPr id="5" name="Straight Connector 15"/>
          <p:cNvCxnSpPr/>
          <p:nvPr/>
        </p:nvCxnSpPr>
        <p:spPr>
          <a:xfrm>
            <a:off x="554038" y="6386513"/>
            <a:ext cx="814228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14338" y="1443039"/>
            <a:ext cx="6388309" cy="3948556"/>
          </a:xfrm>
        </p:spPr>
        <p:txBody>
          <a:bodyPr/>
          <a:lstStyle>
            <a:lvl1pPr>
              <a:defRPr sz="5000" b="0">
                <a:solidFill>
                  <a:schemeClr val="tx2"/>
                </a:solidFill>
              </a:defRPr>
            </a:lvl1pPr>
          </a:lstStyle>
          <a:p>
            <a:r>
              <a:rPr lang="en-GB"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endParaRPr lang="en-US"/>
          </a:p>
        </p:txBody>
      </p:sp>
      <p:sp>
        <p:nvSpPr>
          <p:cNvPr id="7"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39738" y="1540800"/>
            <a:ext cx="8264525" cy="4640400"/>
          </a:xfrm>
        </p:spPr>
        <p:txBody>
          <a:bodyPr/>
          <a:lstStyle>
            <a:lvl1pPr>
              <a:lnSpc>
                <a:spcPct val="90000"/>
              </a:lnSpc>
              <a:defRPr/>
            </a:lvl1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AF41"/>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39738" y="1540800"/>
            <a:ext cx="8264525" cy="464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8" name="Text Placeholder 7"/>
          <p:cNvSpPr>
            <a:spLocks noGrp="1"/>
          </p:cNvSpPr>
          <p:nvPr>
            <p:ph type="body" sz="quarter" idx="13"/>
          </p:nvPr>
        </p:nvSpPr>
        <p:spPr>
          <a:xfrm>
            <a:off x="439738" y="1129554"/>
            <a:ext cx="8264525" cy="300247"/>
          </a:xfrm>
        </p:spPr>
        <p:txBody>
          <a:bodyPr/>
          <a:lstStyle>
            <a:lvl1pPr marL="0" indent="0">
              <a:buNone/>
              <a:defRPr sz="2200" b="0">
                <a:solidFill>
                  <a:srgbClr val="00AF41"/>
                </a:solidFill>
              </a:defRPr>
            </a:lvl1pPr>
          </a:lstStyle>
          <a:p>
            <a:pPr lvl="0"/>
            <a:r>
              <a:rPr lang="en-GB" smtClean="0"/>
              <a:t>Click to edit Master text styles</a:t>
            </a:r>
          </a:p>
        </p:txBody>
      </p:sp>
      <p:sp>
        <p:nvSpPr>
          <p:cNvPr id="5" name="Footer Placeholder 4"/>
          <p:cNvSpPr>
            <a:spLocks noGrp="1"/>
          </p:cNvSpPr>
          <p:nvPr>
            <p:ph type="ftr" sz="quarter" idx="14"/>
          </p:nvPr>
        </p:nvSpPr>
        <p:spPr/>
        <p:txBody>
          <a:bodyPr/>
          <a:lstStyle>
            <a:lvl1pPr>
              <a:defRPr/>
            </a:lvl1pPr>
          </a:lstStyle>
          <a:p>
            <a:endParaRPr lang="en-US"/>
          </a:p>
        </p:txBody>
      </p:sp>
      <p:sp>
        <p:nvSpPr>
          <p:cNvPr id="6" name="Slide Number Placeholder 5"/>
          <p:cNvSpPr>
            <a:spLocks noGrp="1"/>
          </p:cNvSpPr>
          <p:nvPr>
            <p:ph type="sldNum" sz="quarter" idx="15"/>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39738" y="1540800"/>
            <a:ext cx="6940800" cy="4640400"/>
          </a:xfrm>
        </p:spPr>
        <p:txBody>
          <a:bodyPr/>
          <a:lstStyle>
            <a:lvl1pPr>
              <a:lnSpc>
                <a:spcPct val="90000"/>
              </a:lnSpc>
              <a:defRPr/>
            </a:lvl1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Footer Placeholder 4"/>
          <p:cNvSpPr>
            <a:spLocks noGrp="1"/>
          </p:cNvSpPr>
          <p:nvPr>
            <p:ph type="ftr" sz="quarter" idx="10"/>
          </p:nvPr>
        </p:nvSpPr>
        <p:spPr/>
        <p:txBody>
          <a:bodyPr/>
          <a:lstStyle>
            <a:lvl1pPr>
              <a:defRPr/>
            </a:lvl1pPr>
          </a:lstStyle>
          <a:p>
            <a:endParaRPr lang="en-US"/>
          </a:p>
        </p:txBody>
      </p:sp>
      <p:sp>
        <p:nvSpPr>
          <p:cNvPr id="5" name="Slide Number Placeholder 5"/>
          <p:cNvSpPr>
            <a:spLocks noGrp="1"/>
          </p:cNvSpPr>
          <p:nvPr>
            <p:ph type="sldNum" sz="quarter" idx="11"/>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ub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39738" y="1540800"/>
            <a:ext cx="6940800" cy="464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8" name="Text Placeholder 7"/>
          <p:cNvSpPr>
            <a:spLocks noGrp="1"/>
          </p:cNvSpPr>
          <p:nvPr>
            <p:ph type="body" sz="quarter" idx="13"/>
          </p:nvPr>
        </p:nvSpPr>
        <p:spPr>
          <a:xfrm>
            <a:off x="439738" y="1130400"/>
            <a:ext cx="8264525" cy="300247"/>
          </a:xfrm>
        </p:spPr>
        <p:txBody>
          <a:bodyPr/>
          <a:lstStyle>
            <a:lvl1pPr marL="0" indent="0">
              <a:buNone/>
              <a:defRPr sz="2200" b="0">
                <a:solidFill>
                  <a:srgbClr val="00B050"/>
                </a:solidFill>
              </a:defRPr>
            </a:lvl1pPr>
          </a:lstStyle>
          <a:p>
            <a:pPr lvl="0"/>
            <a:r>
              <a:rPr lang="en-GB" smtClean="0"/>
              <a:t>Click to edit Master text styles</a:t>
            </a:r>
          </a:p>
        </p:txBody>
      </p:sp>
      <p:sp>
        <p:nvSpPr>
          <p:cNvPr id="5" name="Footer Placeholder 4"/>
          <p:cNvSpPr>
            <a:spLocks noGrp="1"/>
          </p:cNvSpPr>
          <p:nvPr>
            <p:ph type="ftr" sz="quarter" idx="14"/>
          </p:nvPr>
        </p:nvSpPr>
        <p:spPr/>
        <p:txBody>
          <a:bodyPr/>
          <a:lstStyle>
            <a:lvl1pPr>
              <a:defRPr/>
            </a:lvl1pPr>
          </a:lstStyle>
          <a:p>
            <a:endParaRPr lang="en-US"/>
          </a:p>
        </p:txBody>
      </p:sp>
      <p:sp>
        <p:nvSpPr>
          <p:cNvPr id="6" name="Slide Number Placeholder 5"/>
          <p:cNvSpPr>
            <a:spLocks noGrp="1"/>
          </p:cNvSpPr>
          <p:nvPr>
            <p:ph type="sldNum" sz="quarter" idx="15"/>
          </p:nvPr>
        </p:nvSpPr>
        <p:spPr/>
        <p:txBody>
          <a:bodyPr/>
          <a:lstStyle>
            <a:lvl1pPr>
              <a:defRPr/>
            </a:lvl1pPr>
          </a:lstStyle>
          <a:p>
            <a:fld id="{10D10B66-BC99-D64B-B924-21BA8FF0F9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39738" y="466725"/>
            <a:ext cx="8264525" cy="48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439738" y="1539875"/>
            <a:ext cx="8264525" cy="4638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5" name="Footer Placeholder 4"/>
          <p:cNvSpPr>
            <a:spLocks noGrp="1"/>
          </p:cNvSpPr>
          <p:nvPr>
            <p:ph type="ftr" sz="quarter" idx="3"/>
          </p:nvPr>
        </p:nvSpPr>
        <p:spPr>
          <a:xfrm>
            <a:off x="458788" y="6356350"/>
            <a:ext cx="5675312"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391525" y="6356350"/>
            <a:ext cx="411163"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fld id="{10D10B66-BC99-D64B-B924-21BA8FF0F932}" type="slidenum">
              <a:rPr lang="en-US" smtClean="0"/>
              <a:t>‹#›</a:t>
            </a:fld>
            <a:endParaRPr lang="en-US"/>
          </a:p>
        </p:txBody>
      </p:sp>
      <p:cxnSp>
        <p:nvCxnSpPr>
          <p:cNvPr id="10" name="Straight Connector 9"/>
          <p:cNvCxnSpPr/>
          <p:nvPr/>
        </p:nvCxnSpPr>
        <p:spPr>
          <a:xfrm>
            <a:off x="554038" y="6386513"/>
            <a:ext cx="8142287"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algn="l" rtl="0" eaLnBrk="1" fontAlgn="base" hangingPunct="1">
        <a:lnSpc>
          <a:spcPct val="90000"/>
        </a:lnSpc>
        <a:spcBef>
          <a:spcPct val="0"/>
        </a:spcBef>
        <a:spcAft>
          <a:spcPct val="0"/>
        </a:spcAft>
        <a:defRPr sz="3200" kern="1200">
          <a:solidFill>
            <a:schemeClr val="tx2"/>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3200">
          <a:solidFill>
            <a:schemeClr val="tx2"/>
          </a:solidFill>
          <a:latin typeface="Arial" charset="0"/>
          <a:cs typeface="Arial" charset="0"/>
        </a:defRPr>
      </a:lvl2pPr>
      <a:lvl3pPr algn="l" rtl="0" eaLnBrk="1" fontAlgn="base" hangingPunct="1">
        <a:lnSpc>
          <a:spcPct val="90000"/>
        </a:lnSpc>
        <a:spcBef>
          <a:spcPct val="0"/>
        </a:spcBef>
        <a:spcAft>
          <a:spcPct val="0"/>
        </a:spcAft>
        <a:defRPr sz="3200">
          <a:solidFill>
            <a:schemeClr val="tx2"/>
          </a:solidFill>
          <a:latin typeface="Arial" charset="0"/>
          <a:cs typeface="Arial" charset="0"/>
        </a:defRPr>
      </a:lvl3pPr>
      <a:lvl4pPr algn="l" rtl="0" eaLnBrk="1" fontAlgn="base" hangingPunct="1">
        <a:lnSpc>
          <a:spcPct val="90000"/>
        </a:lnSpc>
        <a:spcBef>
          <a:spcPct val="0"/>
        </a:spcBef>
        <a:spcAft>
          <a:spcPct val="0"/>
        </a:spcAft>
        <a:defRPr sz="3200">
          <a:solidFill>
            <a:schemeClr val="tx2"/>
          </a:solidFill>
          <a:latin typeface="Arial" charset="0"/>
          <a:cs typeface="Arial" charset="0"/>
        </a:defRPr>
      </a:lvl4pPr>
      <a:lvl5pPr algn="l" rtl="0" eaLnBrk="1" fontAlgn="base" hangingPunct="1">
        <a:lnSpc>
          <a:spcPct val="90000"/>
        </a:lnSpc>
        <a:spcBef>
          <a:spcPct val="0"/>
        </a:spcBef>
        <a:spcAft>
          <a:spcPct val="0"/>
        </a:spcAft>
        <a:defRPr sz="3200">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a:t>Relevant section </a:t>
            </a:r>
            <a:r>
              <a:rPr lang="en-US" dirty="0"/>
              <a:t>– Commercial</a:t>
            </a:r>
          </a:p>
        </p:txBody>
      </p:sp>
      <p:sp>
        <p:nvSpPr>
          <p:cNvPr id="4" name="Title 1"/>
          <p:cNvSpPr>
            <a:spLocks noGrp="1"/>
          </p:cNvSpPr>
          <p:nvPr>
            <p:ph type="ctrTitle"/>
          </p:nvPr>
        </p:nvSpPr>
        <p:spPr>
          <a:xfrm>
            <a:off x="431800" y="1735668"/>
            <a:ext cx="6910696" cy="1215495"/>
          </a:xfrm>
        </p:spPr>
        <p:txBody>
          <a:bodyPr>
            <a:normAutofit fontScale="90000"/>
          </a:bodyPr>
          <a:lstStyle/>
          <a:p>
            <a:r>
              <a:rPr lang="en-US" b="1" dirty="0" err="1" smtClean="0"/>
              <a:t>UnITy</a:t>
            </a:r>
            <a:r>
              <a:rPr lang="en-US" b="1" dirty="0"/>
              <a:t> </a:t>
            </a:r>
            <a:r>
              <a:rPr lang="en-US" b="1" dirty="0" err="1" smtClean="0"/>
              <a:t>Programme</a:t>
            </a:r>
            <a:r>
              <a:rPr lang="en-US" b="1" dirty="0" smtClean="0"/>
              <a:t> (DEFRA)</a:t>
            </a:r>
            <a:endParaRPr lang="en-US" dirty="0"/>
          </a:p>
        </p:txBody>
      </p:sp>
    </p:spTree>
    <p:extLst>
      <p:ext uri="{BB962C8B-B14F-4D97-AF65-F5344CB8AC3E}">
        <p14:creationId xmlns:p14="http://schemas.microsoft.com/office/powerpoint/2010/main" val="410767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idx="1"/>
          </p:nvPr>
        </p:nvSpPr>
        <p:spPr/>
        <p:txBody>
          <a:bodyPr/>
          <a:lstStyle/>
          <a:p>
            <a:pPr marL="342900" indent="-342900">
              <a:buFont typeface="Arial"/>
              <a:buChar char="•"/>
            </a:pPr>
            <a:r>
              <a:rPr lang="en-US" dirty="0" smtClean="0"/>
              <a:t>Defra Group’s ICT estate is provided by two contracts with IBM and Capgemini respectively.</a:t>
            </a:r>
          </a:p>
          <a:p>
            <a:pPr marL="342900" indent="-342900">
              <a:buFont typeface="Arial"/>
              <a:buChar char="•"/>
            </a:pPr>
            <a:r>
              <a:rPr lang="en-US" dirty="0" smtClean="0"/>
              <a:t>Both of these systems are incompatible and costly, with multiple suppliers providing similar services, and a stifling of innovation.</a:t>
            </a:r>
          </a:p>
          <a:p>
            <a:pPr marL="342900" indent="-342900">
              <a:buFont typeface="Arial"/>
              <a:buChar char="•"/>
            </a:pPr>
            <a:r>
              <a:rPr lang="en-US" dirty="0" smtClean="0"/>
              <a:t>The initiative was to disaggregate services through the supply chain, and consolidate services and provide common processes across the DEFRA group, to provide sustainable, reliable services, with well managed suppliers, connected infrastructure and greater Value for Money.</a:t>
            </a:r>
          </a:p>
          <a:p>
            <a:pPr marL="342900" indent="-342900">
              <a:buFont typeface="Arial"/>
              <a:buChar char="•"/>
            </a:pPr>
            <a:r>
              <a:rPr lang="en-US" dirty="0" smtClean="0"/>
              <a:t>DEFRA undertook a procurement strategy of early supplier engagement, with multiple sourcing routes across the disaggregated service.</a:t>
            </a:r>
            <a:endParaRPr lang="en-US" dirty="0"/>
          </a:p>
        </p:txBody>
      </p:sp>
    </p:spTree>
    <p:extLst>
      <p:ext uri="{BB962C8B-B14F-4D97-AF65-F5344CB8AC3E}">
        <p14:creationId xmlns:p14="http://schemas.microsoft.com/office/powerpoint/2010/main" val="384312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by workstream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54584235"/>
              </p:ext>
            </p:extLst>
          </p:nvPr>
        </p:nvGraphicFramePr>
        <p:xfrm>
          <a:off x="615142" y="1122217"/>
          <a:ext cx="8089121" cy="5084296"/>
        </p:xfrm>
        <a:graphic>
          <a:graphicData uri="http://schemas.openxmlformats.org/drawingml/2006/table">
            <a:tbl>
              <a:tblPr/>
              <a:tblGrid>
                <a:gridCol w="1600146"/>
                <a:gridCol w="4719763"/>
                <a:gridCol w="1769212"/>
              </a:tblGrid>
              <a:tr h="154804">
                <a:tc>
                  <a:txBody>
                    <a:bodyPr/>
                    <a:lstStyle/>
                    <a:p>
                      <a:pPr algn="ctr" fontAlgn="ctr"/>
                      <a:r>
                        <a:rPr lang="en-GB" sz="1050" b="0" i="0" u="none" strike="noStrike" dirty="0" err="1">
                          <a:solidFill>
                            <a:schemeClr val="bg1"/>
                          </a:solidFill>
                          <a:effectLst/>
                          <a:latin typeface="Arial" panose="020B0604020202020204" pitchFamily="34" charset="0"/>
                        </a:rPr>
                        <a:t>Workstream</a:t>
                      </a:r>
                      <a:endParaRPr lang="en-GB" sz="1050" b="0" i="0" u="none" strike="noStrike" dirty="0">
                        <a:solidFill>
                          <a:schemeClr val="bg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1050" b="0" i="0" u="none" strike="noStrike" dirty="0">
                          <a:solidFill>
                            <a:schemeClr val="bg1"/>
                          </a:solidFill>
                          <a:effectLst/>
                          <a:latin typeface="Arial" panose="020B0604020202020204" pitchFamily="34" charset="0"/>
                        </a:rPr>
                        <a:t>Procurement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1050" b="0" i="0" u="none" strike="noStrike" dirty="0">
                          <a:solidFill>
                            <a:schemeClr val="bg1"/>
                          </a:solidFill>
                          <a:effectLst/>
                          <a:latin typeface="Arial" panose="020B0604020202020204" pitchFamily="34" charset="0"/>
                        </a:rPr>
                        <a:t>Route to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151697">
                <a:tc>
                  <a:txBody>
                    <a:bodyPr/>
                    <a:lstStyle/>
                    <a:p>
                      <a:pPr algn="l" fontAlgn="b"/>
                      <a:r>
                        <a:rPr lang="en-GB" sz="900" b="0" i="0" u="none" strike="noStrike">
                          <a:solidFill>
                            <a:schemeClr val="tx1"/>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b"/>
                      <a:r>
                        <a:rPr lang="en-GB" sz="900" b="0" i="0" u="none" strike="noStrike" dirty="0">
                          <a:solidFill>
                            <a:schemeClr val="tx1"/>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GB" sz="900" b="0" i="0" u="none" strike="noStrike" dirty="0">
                          <a:solidFill>
                            <a:schemeClr val="tx1"/>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303393">
                <a:tc rowSpan="6">
                  <a:txBody>
                    <a:bodyPr/>
                    <a:lstStyle/>
                    <a:p>
                      <a:pPr algn="ctr" fontAlgn="ctr"/>
                      <a:r>
                        <a:rPr lang="en-GB" sz="900" b="0" i="0" u="none" strike="noStrike" dirty="0">
                          <a:solidFill>
                            <a:srgbClr val="000000"/>
                          </a:solidFill>
                          <a:effectLst/>
                          <a:latin typeface="Arial" panose="020B0604020202020204" pitchFamily="34" charset="0"/>
                        </a:rPr>
                        <a:t>Hosting and Application </a:t>
                      </a:r>
                      <a:r>
                        <a:rPr lang="en-GB" sz="900" b="0" i="0" u="none" strike="noStrike" dirty="0" smtClean="0">
                          <a:solidFill>
                            <a:srgbClr val="000000"/>
                          </a:solidFill>
                          <a:effectLst/>
                          <a:latin typeface="Arial" panose="020B0604020202020204" pitchFamily="34" charset="0"/>
                        </a:rPr>
                        <a:t>Support</a:t>
                      </a:r>
                      <a:endParaRPr lang="en-GB" sz="900" b="0" i="0" u="none" strike="noStrike" dirty="0">
                        <a:solidFill>
                          <a:srgbClr val="000000"/>
                        </a:solidFill>
                        <a:effectLst/>
                        <a:latin typeface="Arial" panose="020B0604020202020204" pitchFamily="34"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fontAlgn="ctr"/>
                      <a:r>
                        <a:rPr lang="en-US" sz="900" b="0" i="0" u="none" strike="noStrike" dirty="0">
                          <a:solidFill>
                            <a:srgbClr val="000000"/>
                          </a:solidFill>
                          <a:effectLst/>
                          <a:latin typeface="Arial" panose="020B0604020202020204" pitchFamily="34" charset="0"/>
                        </a:rPr>
                        <a:t>Defra - UnITy </a:t>
                      </a:r>
                      <a:r>
                        <a:rPr lang="en-US" sz="900" b="0" i="0" u="none" strike="noStrike" dirty="0" err="1">
                          <a:solidFill>
                            <a:srgbClr val="000000"/>
                          </a:solidFill>
                          <a:effectLst/>
                          <a:latin typeface="Arial" panose="020B0604020202020204" pitchFamily="34" charset="0"/>
                        </a:rPr>
                        <a:t>Programme</a:t>
                      </a:r>
                      <a:r>
                        <a:rPr lang="en-US" sz="900" b="0" i="0" u="none" strike="noStrike" dirty="0">
                          <a:solidFill>
                            <a:srgbClr val="000000"/>
                          </a:solidFill>
                          <a:effectLst/>
                          <a:latin typeface="Arial" panose="020B0604020202020204" pitchFamily="34" charset="0"/>
                        </a:rPr>
                        <a:t> - Hosting &amp; Application Support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Arial" panose="020B0604020202020204" pitchFamily="34" charset="0"/>
                        </a:rPr>
                        <a:t>Competitive Procedure with </a:t>
                      </a:r>
                      <a:r>
                        <a:rPr lang="en-GB" sz="900" b="0" i="0" u="none" strike="noStrike" dirty="0" smtClean="0">
                          <a:solidFill>
                            <a:srgbClr val="000000"/>
                          </a:solidFill>
                          <a:effectLst/>
                          <a:latin typeface="Arial" panose="020B0604020202020204" pitchFamily="34" charset="0"/>
                        </a:rPr>
                        <a:t>Negotiation</a:t>
                      </a:r>
                      <a:endParaRPr lang="en-GB"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909">
                <a:tc vMerge="1">
                  <a:txBody>
                    <a:bodyPr/>
                    <a:lstStyle/>
                    <a:p>
                      <a:endParaRPr lang="en-GB"/>
                    </a:p>
                  </a:txBody>
                  <a:tcPr/>
                </a:tc>
                <a:tc>
                  <a:txBody>
                    <a:bodyPr/>
                    <a:lstStyle/>
                    <a:p>
                      <a:pPr algn="l" fontAlgn="ctr"/>
                      <a:r>
                        <a:rPr lang="en-US" sz="900" b="0" i="0" u="none" strike="noStrike">
                          <a:solidFill>
                            <a:srgbClr val="000000"/>
                          </a:solidFill>
                          <a:effectLst/>
                          <a:latin typeface="Arial" panose="020B0604020202020204" pitchFamily="34" charset="0"/>
                        </a:rPr>
                        <a:t>Defra - UnITy Programme - SHEP Crown Hosting Data Centre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CHS Framework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8311">
                <a:tc vMerge="1">
                  <a:txBody>
                    <a:bodyPr/>
                    <a:lstStyle/>
                    <a:p>
                      <a:endParaRPr lang="en-GB"/>
                    </a:p>
                  </a:txBody>
                  <a:tcPr/>
                </a:tc>
                <a:tc>
                  <a:txBody>
                    <a:bodyPr/>
                    <a:lstStyle/>
                    <a:p>
                      <a:pPr algn="l" fontAlgn="ctr"/>
                      <a:r>
                        <a:rPr lang="en-US" sz="900" b="0" i="0" u="none" strike="noStrike">
                          <a:solidFill>
                            <a:srgbClr val="000000"/>
                          </a:solidFill>
                          <a:effectLst/>
                          <a:latin typeface="Arial" panose="020B0604020202020204" pitchFamily="34" charset="0"/>
                        </a:rPr>
                        <a:t>Defra - UnITy Programme - SHEP Migration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Arial" panose="020B0604020202020204" pitchFamily="34" charset="0"/>
                        </a:rPr>
                        <a:t>WPO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909">
                <a:tc vMerge="1">
                  <a:txBody>
                    <a:bodyPr/>
                    <a:lstStyle/>
                    <a:p>
                      <a:endParaRPr lang="en-GB"/>
                    </a:p>
                  </a:txBody>
                  <a:tcPr/>
                </a:tc>
                <a:tc>
                  <a:txBody>
                    <a:bodyPr/>
                    <a:lstStyle/>
                    <a:p>
                      <a:pPr algn="l" fontAlgn="ctr"/>
                      <a:r>
                        <a:rPr lang="en-GB" sz="900" b="0" i="0" u="none" strike="noStrike">
                          <a:solidFill>
                            <a:srgbClr val="000000"/>
                          </a:solidFill>
                          <a:effectLst/>
                          <a:latin typeface="Arial" panose="020B0604020202020204" pitchFamily="34" charset="0"/>
                        </a:rPr>
                        <a:t>Defra - UnITy Programme - SHEP UAT Migration Support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G-Cloud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909">
                <a:tc vMerge="1">
                  <a:txBody>
                    <a:bodyPr/>
                    <a:lstStyle/>
                    <a:p>
                      <a:endParaRPr lang="en-GB"/>
                    </a:p>
                  </a:txBody>
                  <a:tcPr/>
                </a:tc>
                <a:tc>
                  <a:txBody>
                    <a:bodyPr/>
                    <a:lstStyle/>
                    <a:p>
                      <a:pPr algn="l" fontAlgn="ctr"/>
                      <a:r>
                        <a:rPr lang="en-GB" sz="900" b="0" i="0" u="none" strike="noStrike">
                          <a:solidFill>
                            <a:srgbClr val="000000"/>
                          </a:solidFill>
                          <a:effectLst/>
                          <a:latin typeface="Arial" panose="020B0604020202020204" pitchFamily="34" charset="0"/>
                        </a:rPr>
                        <a:t>Defra - UnITy Programme - Infrastructure Assurance 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G-Cloud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909">
                <a:tc vMerge="1">
                  <a:txBody>
                    <a:bodyPr/>
                    <a:lstStyle/>
                    <a:p>
                      <a:endParaRPr lang="en-GB"/>
                    </a:p>
                  </a:txBody>
                  <a:tcPr/>
                </a:tc>
                <a:tc>
                  <a:txBody>
                    <a:bodyPr/>
                    <a:lstStyle/>
                    <a:p>
                      <a:pPr algn="l" fontAlgn="ctr"/>
                      <a:r>
                        <a:rPr lang="en-GB" sz="900" b="0" i="0" u="none" strike="noStrike" dirty="0" err="1">
                          <a:solidFill>
                            <a:srgbClr val="000000"/>
                          </a:solidFill>
                          <a:effectLst/>
                          <a:latin typeface="Arial" panose="020B0604020202020204" pitchFamily="34" charset="0"/>
                        </a:rPr>
                        <a:t>Defra</a:t>
                      </a:r>
                      <a:r>
                        <a:rPr lang="en-GB" sz="900" b="0" i="0" u="none" strike="noStrike" dirty="0">
                          <a:solidFill>
                            <a:srgbClr val="000000"/>
                          </a:solidFill>
                          <a:effectLst/>
                          <a:latin typeface="Arial" panose="020B0604020202020204" pitchFamily="34" charset="0"/>
                        </a:rPr>
                        <a:t> - </a:t>
                      </a:r>
                      <a:r>
                        <a:rPr lang="en-GB" sz="900" b="0" i="0" u="none" strike="noStrike" dirty="0" err="1">
                          <a:solidFill>
                            <a:srgbClr val="000000"/>
                          </a:solidFill>
                          <a:effectLst/>
                          <a:latin typeface="Arial" panose="020B0604020202020204" pitchFamily="34" charset="0"/>
                        </a:rPr>
                        <a:t>UnITy</a:t>
                      </a:r>
                      <a:r>
                        <a:rPr lang="en-GB" sz="900" b="0" i="0" u="none" strike="noStrike" dirty="0">
                          <a:solidFill>
                            <a:srgbClr val="000000"/>
                          </a:solidFill>
                          <a:effectLst/>
                          <a:latin typeface="Arial" panose="020B0604020202020204" pitchFamily="34" charset="0"/>
                        </a:rPr>
                        <a:t> Programme - Network Assurance 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G-Cloud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367">
                <a:tc rowSpan="4">
                  <a:txBody>
                    <a:bodyPr/>
                    <a:lstStyle/>
                    <a:p>
                      <a:pPr algn="ctr" fontAlgn="ctr"/>
                      <a:r>
                        <a:rPr lang="en-GB" sz="900" b="0" i="0" u="none" strike="noStrike">
                          <a:solidFill>
                            <a:srgbClr val="FFFFFF"/>
                          </a:solidFill>
                          <a:effectLst/>
                          <a:latin typeface="Arial" panose="020B0604020202020204" pitchFamily="34" charset="0"/>
                        </a:rPr>
                        <a:t>Connectivity</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US" sz="900" b="0" i="0" u="none" strike="noStrike" dirty="0" err="1">
                          <a:solidFill>
                            <a:srgbClr val="000000"/>
                          </a:solidFill>
                          <a:effectLst/>
                          <a:latin typeface="Arial" panose="020B0604020202020204" pitchFamily="34" charset="0"/>
                        </a:rPr>
                        <a:t>Defra</a:t>
                      </a:r>
                      <a:r>
                        <a:rPr lang="en-US" sz="900" b="0" i="0" u="none" strike="noStrike" dirty="0">
                          <a:solidFill>
                            <a:srgbClr val="000000"/>
                          </a:solidFill>
                          <a:effectLst/>
                          <a:latin typeface="Arial" panose="020B0604020202020204" pitchFamily="34" charset="0"/>
                        </a:rPr>
                        <a:t> - </a:t>
                      </a:r>
                      <a:r>
                        <a:rPr lang="en-US" sz="900" b="0" i="0" u="none" strike="noStrike" dirty="0" err="1">
                          <a:solidFill>
                            <a:srgbClr val="000000"/>
                          </a:solidFill>
                          <a:effectLst/>
                          <a:latin typeface="Arial" panose="020B0604020202020204" pitchFamily="34" charset="0"/>
                        </a:rPr>
                        <a:t>UnITy</a:t>
                      </a:r>
                      <a:r>
                        <a:rPr lang="en-US" sz="900" b="0" i="0" u="none" strike="noStrike" dirty="0">
                          <a:solidFill>
                            <a:srgbClr val="000000"/>
                          </a:solidFill>
                          <a:effectLst/>
                          <a:latin typeface="Arial" panose="020B0604020202020204" pitchFamily="34" charset="0"/>
                        </a:rPr>
                        <a:t> Programme - WAN, Gateways &amp; Network Integration, LAN &amp; Wireless LAN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panose="020B0604020202020204" pitchFamily="34" charset="0"/>
                        </a:rPr>
                        <a:t>CCS Framework RM1045 - Lot 1 &amp;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98">
                <a:tc vMerge="1">
                  <a:txBody>
                    <a:bodyPr/>
                    <a:lstStyle/>
                    <a:p>
                      <a:endParaRPr lang="en-GB"/>
                    </a:p>
                  </a:txBody>
                  <a:tcPr/>
                </a:tc>
                <a:tc>
                  <a:txBody>
                    <a:bodyPr/>
                    <a:lstStyle/>
                    <a:p>
                      <a:pPr algn="l" fontAlgn="ctr"/>
                      <a:r>
                        <a:rPr lang="en-GB" sz="900" b="0" i="0" u="none" strike="noStrike" dirty="0" err="1">
                          <a:solidFill>
                            <a:srgbClr val="000000"/>
                          </a:solidFill>
                          <a:effectLst/>
                          <a:latin typeface="Arial" panose="020B0604020202020204" pitchFamily="34" charset="0"/>
                        </a:rPr>
                        <a:t>Defra</a:t>
                      </a:r>
                      <a:r>
                        <a:rPr lang="en-GB" sz="900" b="0" i="0" u="none" strike="noStrike" dirty="0">
                          <a:solidFill>
                            <a:srgbClr val="000000"/>
                          </a:solidFill>
                          <a:effectLst/>
                          <a:latin typeface="Arial" panose="020B0604020202020204" pitchFamily="34" charset="0"/>
                        </a:rPr>
                        <a:t> - </a:t>
                      </a:r>
                      <a:r>
                        <a:rPr lang="en-GB" sz="900" b="0" i="0" u="none" strike="noStrike" dirty="0" err="1">
                          <a:solidFill>
                            <a:srgbClr val="000000"/>
                          </a:solidFill>
                          <a:effectLst/>
                          <a:latin typeface="Arial" panose="020B0604020202020204" pitchFamily="34" charset="0"/>
                        </a:rPr>
                        <a:t>UnITy</a:t>
                      </a:r>
                      <a:r>
                        <a:rPr lang="en-GB" sz="900" b="0" i="0" u="none" strike="noStrike" dirty="0">
                          <a:solidFill>
                            <a:srgbClr val="000000"/>
                          </a:solidFill>
                          <a:effectLst/>
                          <a:latin typeface="Arial" panose="020B0604020202020204" pitchFamily="34" charset="0"/>
                        </a:rPr>
                        <a:t> Programme - Telemetry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Arial" panose="020B0604020202020204" pitchFamily="34" charset="0"/>
                        </a:rPr>
                        <a:t> </a:t>
                      </a:r>
                      <a:r>
                        <a:rPr lang="en-GB" sz="900" b="0" i="0" u="none" strike="noStrike" dirty="0" smtClean="0">
                          <a:solidFill>
                            <a:srgbClr val="000000"/>
                          </a:solidFill>
                          <a:effectLst/>
                          <a:latin typeface="Arial" panose="020B0604020202020204" pitchFamily="34" charset="0"/>
                        </a:rPr>
                        <a:t>TBD</a:t>
                      </a:r>
                      <a:endParaRPr lang="en-GB"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98">
                <a:tc vMerge="1">
                  <a:txBody>
                    <a:bodyPr/>
                    <a:lstStyle/>
                    <a:p>
                      <a:endParaRPr lang="en-GB"/>
                    </a:p>
                  </a:txBody>
                  <a:tcPr/>
                </a:tc>
                <a:tc>
                  <a:txBody>
                    <a:bodyPr/>
                    <a:lstStyle/>
                    <a:p>
                      <a:pPr algn="l" fontAlgn="ctr"/>
                      <a:r>
                        <a:rPr lang="en-US" sz="900" b="0" i="0" u="none" strike="noStrike">
                          <a:solidFill>
                            <a:srgbClr val="000000"/>
                          </a:solidFill>
                          <a:effectLst/>
                          <a:latin typeface="Arial" panose="020B0604020202020204" pitchFamily="34" charset="0"/>
                        </a:rPr>
                        <a:t>Defra - UnITy Programme - Network Delivery Partner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G-Cloud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98">
                <a:tc vMerge="1">
                  <a:txBody>
                    <a:bodyPr/>
                    <a:lstStyle/>
                    <a:p>
                      <a:endParaRPr lang="en-GB"/>
                    </a:p>
                  </a:txBody>
                  <a:tcPr/>
                </a:tc>
                <a:tc>
                  <a:txBody>
                    <a:bodyPr/>
                    <a:lstStyle/>
                    <a:p>
                      <a:pPr algn="l" fontAlgn="ctr"/>
                      <a:r>
                        <a:rPr lang="en-US" sz="900" b="0" i="0" u="none" strike="noStrike" dirty="0" err="1">
                          <a:solidFill>
                            <a:srgbClr val="000000"/>
                          </a:solidFill>
                          <a:effectLst/>
                          <a:latin typeface="Arial" panose="020B0604020202020204" pitchFamily="34" charset="0"/>
                        </a:rPr>
                        <a:t>Defra</a:t>
                      </a:r>
                      <a:r>
                        <a:rPr lang="en-US" sz="900" b="0" i="0" u="none" strike="noStrike" dirty="0">
                          <a:solidFill>
                            <a:srgbClr val="000000"/>
                          </a:solidFill>
                          <a:effectLst/>
                          <a:latin typeface="Arial" panose="020B0604020202020204" pitchFamily="34" charset="0"/>
                        </a:rPr>
                        <a:t> - </a:t>
                      </a:r>
                      <a:r>
                        <a:rPr lang="en-US" sz="900" b="0" i="0" u="none" strike="noStrike" dirty="0" err="1">
                          <a:solidFill>
                            <a:srgbClr val="000000"/>
                          </a:solidFill>
                          <a:effectLst/>
                          <a:latin typeface="Arial" panose="020B0604020202020204" pitchFamily="34" charset="0"/>
                        </a:rPr>
                        <a:t>UnITy</a:t>
                      </a:r>
                      <a:r>
                        <a:rPr lang="en-US" sz="900" b="0" i="0" u="none" strike="noStrike" dirty="0">
                          <a:solidFill>
                            <a:srgbClr val="000000"/>
                          </a:solidFill>
                          <a:effectLst/>
                          <a:latin typeface="Arial" panose="020B0604020202020204" pitchFamily="34" charset="0"/>
                        </a:rPr>
                        <a:t> Programme - Interim Connectivity Hub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G-Cloud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393">
                <a:tc rowSpan="3">
                  <a:txBody>
                    <a:bodyPr/>
                    <a:lstStyle/>
                    <a:p>
                      <a:pPr algn="ctr" fontAlgn="ctr"/>
                      <a:r>
                        <a:rPr lang="en-GB" sz="900" b="0" i="0" u="none" strike="noStrike">
                          <a:solidFill>
                            <a:srgbClr val="000000"/>
                          </a:solidFill>
                          <a:effectLst/>
                          <a:latin typeface="Arial" panose="020B0604020202020204" pitchFamily="34" charset="0"/>
                        </a:rPr>
                        <a:t>End User Environment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ctr"/>
                      <a:r>
                        <a:rPr lang="en-US" sz="900" b="0" i="0" u="none" strike="noStrike">
                          <a:solidFill>
                            <a:srgbClr val="000000"/>
                          </a:solidFill>
                          <a:effectLst/>
                          <a:latin typeface="Arial" panose="020B0604020202020204" pitchFamily="34" charset="0"/>
                        </a:rPr>
                        <a:t>Defra - UnITy Programme - Managed Print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Arial" panose="020B0604020202020204" pitchFamily="34" charset="0"/>
                        </a:rPr>
                        <a:t>Competitive Procedure with </a:t>
                      </a:r>
                      <a:r>
                        <a:rPr lang="en-GB" sz="900" b="0" i="0" u="none" strike="noStrike" dirty="0" smtClean="0">
                          <a:solidFill>
                            <a:srgbClr val="000000"/>
                          </a:solidFill>
                          <a:effectLst/>
                          <a:latin typeface="Arial" panose="020B0604020202020204" pitchFamily="34" charset="0"/>
                        </a:rPr>
                        <a:t>Negotiation</a:t>
                      </a:r>
                      <a:endParaRPr lang="en-GB"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393">
                <a:tc vMerge="1">
                  <a:txBody>
                    <a:bodyPr/>
                    <a:lstStyle/>
                    <a:p>
                      <a:endParaRPr lang="en-GB"/>
                    </a:p>
                  </a:txBody>
                  <a:tcPr/>
                </a:tc>
                <a:tc>
                  <a:txBody>
                    <a:bodyPr/>
                    <a:lstStyle/>
                    <a:p>
                      <a:pPr algn="l" fontAlgn="ctr"/>
                      <a:r>
                        <a:rPr lang="en-GB" sz="900" b="0" i="0" u="none" strike="noStrike">
                          <a:solidFill>
                            <a:srgbClr val="000000"/>
                          </a:solidFill>
                          <a:effectLst/>
                          <a:latin typeface="Arial" panose="020B0604020202020204" pitchFamily="34" charset="0"/>
                        </a:rPr>
                        <a:t>Defra - UnITy Programme - End User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Arial" panose="020B0604020202020204" pitchFamily="34" charset="0"/>
                        </a:rPr>
                        <a:t>Competitive Procedure with </a:t>
                      </a:r>
                      <a:r>
                        <a:rPr lang="en-GB" sz="900" b="0" i="0" u="none" strike="noStrike" dirty="0" smtClean="0">
                          <a:solidFill>
                            <a:srgbClr val="000000"/>
                          </a:solidFill>
                          <a:effectLst/>
                          <a:latin typeface="Arial" panose="020B0604020202020204" pitchFamily="34" charset="0"/>
                        </a:rPr>
                        <a:t>Negotiation</a:t>
                      </a:r>
                      <a:endParaRPr lang="en-GB" sz="9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98">
                <a:tc vMerge="1">
                  <a:txBody>
                    <a:bodyPr/>
                    <a:lstStyle/>
                    <a:p>
                      <a:endParaRPr lang="en-GB"/>
                    </a:p>
                  </a:txBody>
                  <a:tcPr/>
                </a:tc>
                <a:tc>
                  <a:txBody>
                    <a:bodyPr/>
                    <a:lstStyle/>
                    <a:p>
                      <a:pPr algn="l" fontAlgn="ctr"/>
                      <a:r>
                        <a:rPr lang="en-GB" sz="900" b="0" i="0" u="none" strike="noStrike">
                          <a:solidFill>
                            <a:srgbClr val="000000"/>
                          </a:solidFill>
                          <a:effectLst/>
                          <a:latin typeface="Arial" panose="020B0604020202020204" pitchFamily="34" charset="0"/>
                        </a:rPr>
                        <a:t>Defra - UnITy Programme - 0365 Assurance Partner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G-Cloud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49">
                <a:tc rowSpan="4">
                  <a:txBody>
                    <a:bodyPr/>
                    <a:lstStyle/>
                    <a:p>
                      <a:pPr algn="ctr" fontAlgn="ctr"/>
                      <a:r>
                        <a:rPr lang="en-GB" sz="900" b="0" i="0" u="none" strike="noStrike">
                          <a:solidFill>
                            <a:srgbClr val="000000"/>
                          </a:solidFill>
                          <a:effectLst/>
                          <a:latin typeface="Arial" panose="020B0604020202020204" pitchFamily="34" charset="0"/>
                        </a:rPr>
                        <a:t>Service Management &amp; Service Integration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en-GB" sz="900" b="0" i="0" u="none" strike="noStrike">
                          <a:solidFill>
                            <a:srgbClr val="000000"/>
                          </a:solidFill>
                          <a:effectLst/>
                          <a:latin typeface="Arial" panose="020B0604020202020204" pitchFamily="34" charset="0"/>
                        </a:rPr>
                        <a:t>Defra - UnITy Programme - Service Management Consultancy Partner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ConsultancyONE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49">
                <a:tc vMerge="1">
                  <a:txBody>
                    <a:bodyPr/>
                    <a:lstStyle/>
                    <a:p>
                      <a:endParaRPr lang="en-GB"/>
                    </a:p>
                  </a:txBody>
                  <a:tcPr/>
                </a:tc>
                <a:tc>
                  <a:txBody>
                    <a:bodyPr/>
                    <a:lstStyle/>
                    <a:p>
                      <a:pPr algn="l" fontAlgn="ctr"/>
                      <a:r>
                        <a:rPr lang="en-US" sz="900" b="0" i="0" u="none" strike="noStrike">
                          <a:solidFill>
                            <a:srgbClr val="000000"/>
                          </a:solidFill>
                          <a:effectLst/>
                          <a:latin typeface="Arial" panose="020B0604020202020204" pitchFamily="34" charset="0"/>
                        </a:rPr>
                        <a:t>Defra - UnITy Programme - Service Management Delivery Partner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RM1058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98">
                <a:tc vMerge="1">
                  <a:txBody>
                    <a:bodyPr/>
                    <a:lstStyle/>
                    <a:p>
                      <a:endParaRPr lang="en-GB"/>
                    </a:p>
                  </a:txBody>
                  <a:tcPr/>
                </a:tc>
                <a:tc>
                  <a:txBody>
                    <a:bodyPr/>
                    <a:lstStyle/>
                    <a:p>
                      <a:pPr algn="l" fontAlgn="ctr"/>
                      <a:r>
                        <a:rPr lang="en-US" sz="900" b="0" i="0" u="none" strike="noStrike">
                          <a:solidFill>
                            <a:srgbClr val="000000"/>
                          </a:solidFill>
                          <a:effectLst/>
                          <a:latin typeface="Arial" panose="020B0604020202020204" pitchFamily="34" charset="0"/>
                        </a:rPr>
                        <a:t>Defra - UnITy Programme - ITSM Tool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G-Cloud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98">
                <a:tc vMerge="1">
                  <a:txBody>
                    <a:bodyPr/>
                    <a:lstStyle/>
                    <a:p>
                      <a:endParaRPr lang="en-GB"/>
                    </a:p>
                  </a:txBody>
                  <a:tcPr/>
                </a:tc>
                <a:tc>
                  <a:txBody>
                    <a:bodyPr/>
                    <a:lstStyle/>
                    <a:p>
                      <a:pPr algn="l" fontAlgn="ctr"/>
                      <a:r>
                        <a:rPr lang="en-GB" sz="900" b="0" i="0" u="none" strike="noStrike">
                          <a:solidFill>
                            <a:srgbClr val="000000"/>
                          </a:solidFill>
                          <a:effectLst/>
                          <a:latin typeface="Arial" panose="020B0604020202020204" pitchFamily="34" charset="0"/>
                        </a:rPr>
                        <a:t>Defra - UnITy Programme - Service Desk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Arial" panose="020B0604020202020204" pitchFamily="34" charset="0"/>
                        </a:rPr>
                        <a:t>OJEU - Open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652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Group 60"/>
          <p:cNvGrpSpPr>
            <a:grpSpLocks/>
          </p:cNvGrpSpPr>
          <p:nvPr/>
        </p:nvGrpSpPr>
        <p:grpSpPr bwMode="auto">
          <a:xfrm>
            <a:off x="706713" y="1296642"/>
            <a:ext cx="7312243" cy="4916653"/>
            <a:chOff x="398463" y="849313"/>
            <a:chExt cx="8555037" cy="5811919"/>
          </a:xfrm>
        </p:grpSpPr>
        <p:grpSp>
          <p:nvGrpSpPr>
            <p:cNvPr id="34821" name="Group 35"/>
            <p:cNvGrpSpPr>
              <a:grpSpLocks/>
            </p:cNvGrpSpPr>
            <p:nvPr/>
          </p:nvGrpSpPr>
          <p:grpSpPr bwMode="auto">
            <a:xfrm>
              <a:off x="407781" y="849313"/>
              <a:ext cx="8258429" cy="5650033"/>
              <a:chOff x="417306" y="849088"/>
              <a:chExt cx="8258429" cy="5650873"/>
            </a:xfrm>
          </p:grpSpPr>
          <p:grpSp>
            <p:nvGrpSpPr>
              <p:cNvPr id="34842" name="Group 24"/>
              <p:cNvGrpSpPr>
                <a:grpSpLocks/>
              </p:cNvGrpSpPr>
              <p:nvPr/>
            </p:nvGrpSpPr>
            <p:grpSpPr bwMode="auto">
              <a:xfrm>
                <a:off x="417306" y="1151954"/>
                <a:ext cx="8258429" cy="5348007"/>
                <a:chOff x="416724" y="1151348"/>
                <a:chExt cx="8259490" cy="5348073"/>
              </a:xfrm>
            </p:grpSpPr>
            <p:sp>
              <p:nvSpPr>
                <p:cNvPr id="27" name="Chevron 26"/>
                <p:cNvSpPr/>
                <p:nvPr/>
              </p:nvSpPr>
              <p:spPr bwMode="auto">
                <a:xfrm>
                  <a:off x="416724" y="1151348"/>
                  <a:ext cx="1636988" cy="629277"/>
                </a:xfrm>
                <a:prstGeom prst="chevron">
                  <a:avLst/>
                </a:prstGeom>
                <a:solidFill>
                  <a:srgbClr val="C000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dirty="0"/>
                    <a:t>1. Business need  &amp; baselining</a:t>
                  </a:r>
                </a:p>
              </p:txBody>
            </p:sp>
            <p:sp>
              <p:nvSpPr>
                <p:cNvPr id="28" name="Chevron 27"/>
                <p:cNvSpPr/>
                <p:nvPr/>
              </p:nvSpPr>
              <p:spPr bwMode="auto">
                <a:xfrm>
                  <a:off x="1732215" y="1151348"/>
                  <a:ext cx="1838894" cy="629277"/>
                </a:xfrm>
                <a:prstGeom prst="chevron">
                  <a:avLst/>
                </a:prstGeom>
                <a:solidFill>
                  <a:srgbClr val="FF00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dirty="0"/>
                    <a:t>2. Market analysis  &amp; sourcing strategy</a:t>
                  </a:r>
                </a:p>
              </p:txBody>
            </p:sp>
            <p:sp>
              <p:nvSpPr>
                <p:cNvPr id="29" name="Chevron 28"/>
                <p:cNvSpPr/>
                <p:nvPr/>
              </p:nvSpPr>
              <p:spPr bwMode="auto">
                <a:xfrm>
                  <a:off x="3243401" y="1151348"/>
                  <a:ext cx="2812699" cy="629277"/>
                </a:xfrm>
                <a:prstGeom prst="chevron">
                  <a:avLst/>
                </a:prstGeom>
                <a:solidFill>
                  <a:srgbClr val="FF99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dirty="0">
                      <a:solidFill>
                        <a:schemeClr val="tx1"/>
                      </a:solidFill>
                    </a:rPr>
                    <a:t>3. Supplier identification</a:t>
                  </a:r>
                </a:p>
              </p:txBody>
            </p:sp>
            <p:sp>
              <p:nvSpPr>
                <p:cNvPr id="30" name="Chevron 29"/>
                <p:cNvSpPr/>
                <p:nvPr/>
              </p:nvSpPr>
              <p:spPr bwMode="auto">
                <a:xfrm>
                  <a:off x="5625427" y="1151348"/>
                  <a:ext cx="1660746" cy="629277"/>
                </a:xfrm>
                <a:prstGeom prst="chevron">
                  <a:avLst/>
                </a:prstGeom>
                <a:solidFill>
                  <a:srgbClr val="FF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dirty="0">
                      <a:solidFill>
                        <a:schemeClr val="tx1"/>
                      </a:solidFill>
                    </a:rPr>
                    <a:t>4. Execution of sourcing strategy</a:t>
                  </a:r>
                </a:p>
              </p:txBody>
            </p:sp>
            <p:sp>
              <p:nvSpPr>
                <p:cNvPr id="31" name="Chevron 30"/>
                <p:cNvSpPr/>
                <p:nvPr/>
              </p:nvSpPr>
              <p:spPr bwMode="auto">
                <a:xfrm>
                  <a:off x="6854404" y="1151348"/>
                  <a:ext cx="1821810" cy="629277"/>
                </a:xfrm>
                <a:prstGeom prst="chevron">
                  <a:avLst/>
                </a:prstGeom>
                <a:solidFill>
                  <a:srgbClr val="92D05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b="1" dirty="0">
                      <a:solidFill>
                        <a:schemeClr val="tx1"/>
                      </a:solidFill>
                    </a:rPr>
                    <a:t>5. Finalise contract</a:t>
                  </a:r>
                </a:p>
              </p:txBody>
            </p:sp>
            <p:sp>
              <p:nvSpPr>
                <p:cNvPr id="32" name="Chevron 31"/>
                <p:cNvSpPr/>
                <p:nvPr/>
              </p:nvSpPr>
              <p:spPr bwMode="auto">
                <a:xfrm>
                  <a:off x="589119" y="5932914"/>
                  <a:ext cx="3132643" cy="566507"/>
                </a:xfrm>
                <a:prstGeom prst="chevron">
                  <a:avLst/>
                </a:prstGeom>
                <a:solidFill>
                  <a:srgbClr val="FF66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b="1" dirty="0">
                      <a:solidFill>
                        <a:schemeClr val="tx1"/>
                      </a:solidFill>
                    </a:rPr>
                    <a:t>Mobilisation</a:t>
                  </a:r>
                </a:p>
              </p:txBody>
            </p:sp>
          </p:grpSp>
          <p:sp>
            <p:nvSpPr>
              <p:cNvPr id="34843" name="Rectangle 33"/>
              <p:cNvSpPr>
                <a:spLocks noChangeArrowheads="1"/>
              </p:cNvSpPr>
              <p:nvPr/>
            </p:nvSpPr>
            <p:spPr bwMode="auto">
              <a:xfrm>
                <a:off x="420915" y="856344"/>
                <a:ext cx="2830286" cy="246741"/>
              </a:xfrm>
              <a:prstGeom prst="rect">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r>
                  <a:rPr lang="en-GB" sz="900" b="1" dirty="0"/>
                  <a:t>Pre-Procurement Market Engagement</a:t>
                </a:r>
              </a:p>
            </p:txBody>
          </p:sp>
          <p:sp>
            <p:nvSpPr>
              <p:cNvPr id="34844" name="Rectangle 34"/>
              <p:cNvSpPr>
                <a:spLocks noChangeArrowheads="1"/>
              </p:cNvSpPr>
              <p:nvPr/>
            </p:nvSpPr>
            <p:spPr bwMode="auto">
              <a:xfrm>
                <a:off x="3331028" y="849088"/>
                <a:ext cx="5058229" cy="253998"/>
              </a:xfrm>
              <a:prstGeom prst="rect">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r>
                  <a:rPr lang="en-GB" sz="900" b="1" dirty="0"/>
                  <a:t>Sourcing and Contracting</a:t>
                </a:r>
              </a:p>
            </p:txBody>
          </p:sp>
        </p:grpSp>
        <p:grpSp>
          <p:nvGrpSpPr>
            <p:cNvPr id="34822" name="Group 59"/>
            <p:cNvGrpSpPr>
              <a:grpSpLocks/>
            </p:cNvGrpSpPr>
            <p:nvPr/>
          </p:nvGrpSpPr>
          <p:grpSpPr bwMode="auto">
            <a:xfrm>
              <a:off x="398463" y="1774825"/>
              <a:ext cx="8555037" cy="4886407"/>
              <a:chOff x="398463" y="1774825"/>
              <a:chExt cx="8555037" cy="4886407"/>
            </a:xfrm>
          </p:grpSpPr>
          <p:grpSp>
            <p:nvGrpSpPr>
              <p:cNvPr id="34823" name="Group 55"/>
              <p:cNvGrpSpPr>
                <a:grpSpLocks/>
              </p:cNvGrpSpPr>
              <p:nvPr/>
            </p:nvGrpSpPr>
            <p:grpSpPr bwMode="auto">
              <a:xfrm>
                <a:off x="1012825" y="1774825"/>
                <a:ext cx="6945313" cy="2644775"/>
                <a:chOff x="1012825" y="1774825"/>
                <a:chExt cx="6945313" cy="2644775"/>
              </a:xfrm>
            </p:grpSpPr>
            <p:sp>
              <p:nvSpPr>
                <p:cNvPr id="34837" name="Up Arrow 26"/>
                <p:cNvSpPr>
                  <a:spLocks noChangeArrowheads="1"/>
                </p:cNvSpPr>
                <p:nvPr/>
              </p:nvSpPr>
              <p:spPr bwMode="auto">
                <a:xfrm>
                  <a:off x="6224588" y="1801813"/>
                  <a:ext cx="271462" cy="779462"/>
                </a:xfrm>
                <a:prstGeom prst="upArrow">
                  <a:avLst>
                    <a:gd name="adj1" fmla="val 50000"/>
                    <a:gd name="adj2" fmla="val 49890"/>
                  </a:avLst>
                </a:prstGeom>
                <a:solidFill>
                  <a:srgbClr val="000000"/>
                </a:solidFill>
                <a:ln w="9525">
                  <a:solidFill>
                    <a:schemeClr val="tx1"/>
                  </a:solidFill>
                  <a:round/>
                  <a:headEnd/>
                  <a:tailEnd/>
                </a:ln>
              </p:spPr>
              <p:txBody>
                <a:bodyPr/>
                <a:lstStyle/>
                <a:p>
                  <a:endParaRPr lang="en-US"/>
                </a:p>
              </p:txBody>
            </p:sp>
            <p:sp>
              <p:nvSpPr>
                <p:cNvPr id="34838" name="Up Arrow 23"/>
                <p:cNvSpPr>
                  <a:spLocks noChangeArrowheads="1"/>
                </p:cNvSpPr>
                <p:nvPr/>
              </p:nvSpPr>
              <p:spPr bwMode="auto">
                <a:xfrm>
                  <a:off x="2384425" y="1787525"/>
                  <a:ext cx="331788" cy="2632075"/>
                </a:xfrm>
                <a:prstGeom prst="upArrow">
                  <a:avLst>
                    <a:gd name="adj1" fmla="val 50000"/>
                    <a:gd name="adj2" fmla="val 49765"/>
                  </a:avLst>
                </a:prstGeom>
                <a:solidFill>
                  <a:srgbClr val="000000"/>
                </a:solidFill>
                <a:ln w="9525">
                  <a:solidFill>
                    <a:schemeClr val="tx1"/>
                  </a:solidFill>
                  <a:round/>
                  <a:headEnd/>
                  <a:tailEnd/>
                </a:ln>
              </p:spPr>
              <p:txBody>
                <a:bodyPr/>
                <a:lstStyle/>
                <a:p>
                  <a:endParaRPr lang="en-US"/>
                </a:p>
              </p:txBody>
            </p:sp>
            <p:sp>
              <p:nvSpPr>
                <p:cNvPr id="34839" name="Up Arrow 28"/>
                <p:cNvSpPr>
                  <a:spLocks noChangeArrowheads="1"/>
                </p:cNvSpPr>
                <p:nvPr/>
              </p:nvSpPr>
              <p:spPr bwMode="auto">
                <a:xfrm>
                  <a:off x="3095625" y="1774825"/>
                  <a:ext cx="301625" cy="454025"/>
                </a:xfrm>
                <a:prstGeom prst="upArrow">
                  <a:avLst>
                    <a:gd name="adj1" fmla="val 50000"/>
                    <a:gd name="adj2" fmla="val 49841"/>
                  </a:avLst>
                </a:prstGeom>
                <a:solidFill>
                  <a:srgbClr val="000000"/>
                </a:solidFill>
                <a:ln w="9525">
                  <a:solidFill>
                    <a:schemeClr val="tx1"/>
                  </a:solidFill>
                  <a:round/>
                  <a:headEnd/>
                  <a:tailEnd/>
                </a:ln>
              </p:spPr>
              <p:txBody>
                <a:bodyPr/>
                <a:lstStyle/>
                <a:p>
                  <a:endParaRPr lang="en-US"/>
                </a:p>
              </p:txBody>
            </p:sp>
            <p:sp>
              <p:nvSpPr>
                <p:cNvPr id="34840" name="Up Arrow 26"/>
                <p:cNvSpPr>
                  <a:spLocks noChangeArrowheads="1"/>
                </p:cNvSpPr>
                <p:nvPr/>
              </p:nvSpPr>
              <p:spPr bwMode="auto">
                <a:xfrm>
                  <a:off x="1012825" y="1784350"/>
                  <a:ext cx="282575" cy="650875"/>
                </a:xfrm>
                <a:prstGeom prst="upArrow">
                  <a:avLst>
                    <a:gd name="adj1" fmla="val 50000"/>
                    <a:gd name="adj2" fmla="val 50024"/>
                  </a:avLst>
                </a:prstGeom>
                <a:solidFill>
                  <a:srgbClr val="000000"/>
                </a:solidFill>
                <a:ln w="9525">
                  <a:solidFill>
                    <a:schemeClr val="tx1"/>
                  </a:solidFill>
                  <a:round/>
                  <a:headEnd/>
                  <a:tailEnd/>
                </a:ln>
              </p:spPr>
              <p:txBody>
                <a:bodyPr/>
                <a:lstStyle/>
                <a:p>
                  <a:endParaRPr lang="en-US"/>
                </a:p>
              </p:txBody>
            </p:sp>
            <p:sp>
              <p:nvSpPr>
                <p:cNvPr id="34841" name="Up Arrow 26"/>
                <p:cNvSpPr>
                  <a:spLocks noChangeArrowheads="1"/>
                </p:cNvSpPr>
                <p:nvPr/>
              </p:nvSpPr>
              <p:spPr bwMode="auto">
                <a:xfrm>
                  <a:off x="7686675" y="1776413"/>
                  <a:ext cx="271463" cy="622300"/>
                </a:xfrm>
                <a:prstGeom prst="upArrow">
                  <a:avLst>
                    <a:gd name="adj1" fmla="val 50000"/>
                    <a:gd name="adj2" fmla="val 49891"/>
                  </a:avLst>
                </a:prstGeom>
                <a:solidFill>
                  <a:srgbClr val="000000"/>
                </a:solidFill>
                <a:ln w="9525">
                  <a:solidFill>
                    <a:schemeClr val="tx1"/>
                  </a:solidFill>
                  <a:round/>
                  <a:headEnd/>
                  <a:tailEnd/>
                </a:ln>
              </p:spPr>
              <p:txBody>
                <a:bodyPr/>
                <a:lstStyle/>
                <a:p>
                  <a:endParaRPr lang="en-US"/>
                </a:p>
              </p:txBody>
            </p:sp>
          </p:grpSp>
          <p:grpSp>
            <p:nvGrpSpPr>
              <p:cNvPr id="34824" name="Group 58"/>
              <p:cNvGrpSpPr>
                <a:grpSpLocks/>
              </p:cNvGrpSpPr>
              <p:nvPr/>
            </p:nvGrpSpPr>
            <p:grpSpPr bwMode="auto">
              <a:xfrm>
                <a:off x="398463" y="2244725"/>
                <a:ext cx="8555037" cy="4416507"/>
                <a:chOff x="398463" y="2244725"/>
                <a:chExt cx="8555037" cy="4416507"/>
              </a:xfrm>
            </p:grpSpPr>
            <p:grpSp>
              <p:nvGrpSpPr>
                <p:cNvPr id="34825" name="Group 56"/>
                <p:cNvGrpSpPr>
                  <a:grpSpLocks/>
                </p:cNvGrpSpPr>
                <p:nvPr/>
              </p:nvGrpSpPr>
              <p:grpSpPr bwMode="auto">
                <a:xfrm>
                  <a:off x="398463" y="2244725"/>
                  <a:ext cx="8555037" cy="4416507"/>
                  <a:chOff x="398463" y="2244725"/>
                  <a:chExt cx="8555037" cy="4416507"/>
                </a:xfrm>
              </p:grpSpPr>
              <p:sp>
                <p:nvSpPr>
                  <p:cNvPr id="34831" name="TextBox 18"/>
                  <p:cNvSpPr txBox="1">
                    <a:spLocks noChangeArrowheads="1"/>
                  </p:cNvSpPr>
                  <p:nvPr/>
                </p:nvSpPr>
                <p:spPr bwMode="auto">
                  <a:xfrm>
                    <a:off x="412751" y="2430463"/>
                    <a:ext cx="1489075" cy="1928242"/>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GB" sz="1000" dirty="0"/>
                      <a:t>Talk to potential suppliers, publicise requirement (preferably by using a project specific PIN) to warm the market up and advertise the industry engagement event </a:t>
                    </a:r>
                  </a:p>
                </p:txBody>
              </p:sp>
              <p:sp>
                <p:nvSpPr>
                  <p:cNvPr id="34832" name="TextBox 20"/>
                  <p:cNvSpPr txBox="1">
                    <a:spLocks noChangeArrowheads="1"/>
                  </p:cNvSpPr>
                  <p:nvPr/>
                </p:nvSpPr>
                <p:spPr bwMode="auto">
                  <a:xfrm>
                    <a:off x="3802064" y="4914900"/>
                    <a:ext cx="2008188" cy="1746332"/>
                  </a:xfrm>
                  <a:prstGeom prst="rect">
                    <a:avLst/>
                  </a:prstGeom>
                  <a:noFill/>
                  <a:ln w="25400">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GB" sz="1000" dirty="0"/>
                      <a:t>Establish a project planning and performance hub in the mobilisation phase and use visual management and e-sourcing tools to drive the process and to measure and manage performance including turnaround times in line with the 120 day target.</a:t>
                    </a:r>
                  </a:p>
                </p:txBody>
              </p:sp>
              <p:sp>
                <p:nvSpPr>
                  <p:cNvPr id="34833" name="TextBox 22"/>
                  <p:cNvSpPr txBox="1">
                    <a:spLocks noChangeArrowheads="1"/>
                  </p:cNvSpPr>
                  <p:nvPr/>
                </p:nvSpPr>
                <p:spPr bwMode="auto">
                  <a:xfrm>
                    <a:off x="398463" y="4437063"/>
                    <a:ext cx="3192462" cy="1382513"/>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GB" sz="1000" dirty="0"/>
                      <a:t>Industry boot camp to capture the suppliers’ views on your requirement, on the viability, and on possible delivery options and where appropriate to facilitate meetings between suppliers to explore the potential for the establishing consortia, partnering arrangements and / or subcontracting opportunities. </a:t>
                    </a:r>
                  </a:p>
                </p:txBody>
              </p:sp>
              <p:sp>
                <p:nvSpPr>
                  <p:cNvPr id="34835" name="TextBox 27"/>
                  <p:cNvSpPr txBox="1">
                    <a:spLocks noChangeArrowheads="1"/>
                  </p:cNvSpPr>
                  <p:nvPr/>
                </p:nvSpPr>
                <p:spPr bwMode="auto">
                  <a:xfrm>
                    <a:off x="5410200" y="2586038"/>
                    <a:ext cx="1743075" cy="1018693"/>
                  </a:xfrm>
                  <a:prstGeom prst="rect">
                    <a:avLst/>
                  </a:prstGeom>
                  <a:noFill/>
                  <a:ln w="254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GB" sz="1000" dirty="0"/>
                      <a:t>Execution of sourcing strategy through structured workshops, boot camps and tightly managed project plans</a:t>
                    </a:r>
                  </a:p>
                </p:txBody>
              </p:sp>
              <p:sp>
                <p:nvSpPr>
                  <p:cNvPr id="34836" name="TextBox 18"/>
                  <p:cNvSpPr txBox="1">
                    <a:spLocks noChangeArrowheads="1"/>
                  </p:cNvSpPr>
                  <p:nvPr/>
                </p:nvSpPr>
                <p:spPr bwMode="auto">
                  <a:xfrm>
                    <a:off x="7258050" y="2406650"/>
                    <a:ext cx="1695450" cy="1382513"/>
                  </a:xfrm>
                  <a:prstGeom prst="rect">
                    <a:avLst/>
                  </a:prstGeom>
                  <a:noFill/>
                  <a:ln w="25400">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GB" sz="1000" dirty="0"/>
                      <a:t>Use standstill period to prepare for publication  of the contract documentation and to finalise delivery and contract management plans</a:t>
                    </a:r>
                  </a:p>
                </p:txBody>
              </p:sp>
              <p:sp>
                <p:nvSpPr>
                  <p:cNvPr id="34834" name="TextBox 25"/>
                  <p:cNvSpPr txBox="1">
                    <a:spLocks noChangeArrowheads="1"/>
                  </p:cNvSpPr>
                  <p:nvPr/>
                </p:nvSpPr>
                <p:spPr bwMode="auto">
                  <a:xfrm>
                    <a:off x="2828927" y="2244725"/>
                    <a:ext cx="2457450" cy="1928242"/>
                  </a:xfrm>
                  <a:prstGeom prst="rect">
                    <a:avLst/>
                  </a:prstGeom>
                  <a:noFill/>
                  <a:ln w="25400">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GB" sz="1000" dirty="0"/>
                      <a:t>Pre-OJEU readiness - the preparation and subsequent publication of a bidders pack at OJEU including requirements, draft terms and conditions, selection criteria, evaluation strategy and criteria and procurement timescales. This transparency allows suppliers to make informed decisions as to whether they wish to bid. </a:t>
                    </a:r>
                  </a:p>
                </p:txBody>
              </p:sp>
            </p:grpSp>
            <p:grpSp>
              <p:nvGrpSpPr>
                <p:cNvPr id="34826" name="Group 57"/>
                <p:cNvGrpSpPr>
                  <a:grpSpLocks/>
                </p:cNvGrpSpPr>
                <p:nvPr/>
              </p:nvGrpSpPr>
              <p:grpSpPr bwMode="auto">
                <a:xfrm>
                  <a:off x="3629029" y="3543300"/>
                  <a:ext cx="2599155" cy="1371600"/>
                  <a:chOff x="3629029" y="3543300"/>
                  <a:chExt cx="2599155" cy="1371600"/>
                </a:xfrm>
              </p:grpSpPr>
              <p:sp>
                <p:nvSpPr>
                  <p:cNvPr id="34827" name="Up Arrow 36"/>
                  <p:cNvSpPr>
                    <a:spLocks noChangeArrowheads="1"/>
                  </p:cNvSpPr>
                  <p:nvPr/>
                </p:nvSpPr>
                <p:spPr bwMode="auto">
                  <a:xfrm>
                    <a:off x="5868144" y="3543300"/>
                    <a:ext cx="247650" cy="600075"/>
                  </a:xfrm>
                  <a:prstGeom prst="upArrow">
                    <a:avLst>
                      <a:gd name="adj1" fmla="val 50000"/>
                      <a:gd name="adj2" fmla="val 49998"/>
                    </a:avLst>
                  </a:prstGeom>
                  <a:solidFill>
                    <a:srgbClr val="000000"/>
                  </a:solidFill>
                  <a:ln w="9525">
                    <a:solidFill>
                      <a:srgbClr val="000000"/>
                    </a:solidFill>
                    <a:round/>
                    <a:headEnd/>
                    <a:tailEnd/>
                  </a:ln>
                </p:spPr>
                <p:txBody>
                  <a:bodyPr/>
                  <a:lstStyle/>
                  <a:p>
                    <a:endParaRPr lang="en-US"/>
                  </a:p>
                </p:txBody>
              </p:sp>
              <p:sp>
                <p:nvSpPr>
                  <p:cNvPr id="34828" name="Up Arrow 38"/>
                  <p:cNvSpPr>
                    <a:spLocks noChangeArrowheads="1"/>
                  </p:cNvSpPr>
                  <p:nvPr/>
                </p:nvSpPr>
                <p:spPr bwMode="auto">
                  <a:xfrm rot="-5400000">
                    <a:off x="4250535" y="3802857"/>
                    <a:ext cx="247650" cy="1490662"/>
                  </a:xfrm>
                  <a:prstGeom prst="upArrow">
                    <a:avLst>
                      <a:gd name="adj1" fmla="val 50000"/>
                      <a:gd name="adj2" fmla="val 49993"/>
                    </a:avLst>
                  </a:prstGeom>
                  <a:solidFill>
                    <a:srgbClr val="000000"/>
                  </a:solidFill>
                  <a:ln w="9525">
                    <a:solidFill>
                      <a:srgbClr val="000000"/>
                    </a:solidFill>
                    <a:round/>
                    <a:headEnd/>
                    <a:tailEnd/>
                  </a:ln>
                </p:spPr>
                <p:txBody>
                  <a:bodyPr/>
                  <a:lstStyle/>
                  <a:p>
                    <a:endParaRPr lang="en-US"/>
                  </a:p>
                </p:txBody>
              </p:sp>
              <p:sp>
                <p:nvSpPr>
                  <p:cNvPr id="34829" name="Up Arrow 39"/>
                  <p:cNvSpPr>
                    <a:spLocks noChangeArrowheads="1"/>
                  </p:cNvSpPr>
                  <p:nvPr/>
                </p:nvSpPr>
                <p:spPr bwMode="auto">
                  <a:xfrm rot="10800000">
                    <a:off x="5019676" y="4314825"/>
                    <a:ext cx="247650" cy="600075"/>
                  </a:xfrm>
                  <a:prstGeom prst="upArrow">
                    <a:avLst>
                      <a:gd name="adj1" fmla="val 50000"/>
                      <a:gd name="adj2" fmla="val 49998"/>
                    </a:avLst>
                  </a:prstGeom>
                  <a:solidFill>
                    <a:srgbClr val="000000"/>
                  </a:solidFill>
                  <a:ln w="9525">
                    <a:solidFill>
                      <a:srgbClr val="000000"/>
                    </a:solidFill>
                    <a:round/>
                    <a:headEnd/>
                    <a:tailEnd/>
                  </a:ln>
                </p:spPr>
                <p:txBody>
                  <a:bodyPr/>
                  <a:lstStyle/>
                  <a:p>
                    <a:endParaRPr lang="en-US"/>
                  </a:p>
                </p:txBody>
              </p:sp>
              <p:sp>
                <p:nvSpPr>
                  <p:cNvPr id="34830" name="TextBox 22"/>
                  <p:cNvSpPr txBox="1">
                    <a:spLocks noChangeArrowheads="1"/>
                  </p:cNvSpPr>
                  <p:nvPr/>
                </p:nvSpPr>
                <p:spPr bwMode="auto">
                  <a:xfrm>
                    <a:off x="4638676" y="4103688"/>
                    <a:ext cx="1589508" cy="553998"/>
                  </a:xfrm>
                  <a:prstGeom prst="rect">
                    <a:avLst/>
                  </a:prstGeom>
                  <a:solidFill>
                    <a:schemeClr val="bg1"/>
                  </a:solidFill>
                  <a:ln w="25400">
                    <a:solidFill>
                      <a:schemeClr val="tx1"/>
                    </a:solidFill>
                    <a:miter lim="800000"/>
                    <a:headEnd/>
                    <a:tailEnd/>
                  </a:ln>
                </p:spPr>
                <p:txBody>
                  <a:bodyP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GB" sz="1000" b="1"/>
                      <a:t>Driven by visual management tools</a:t>
                    </a:r>
                  </a:p>
                  <a:p>
                    <a:pPr algn="ctr"/>
                    <a:endParaRPr lang="en-GB" sz="1000" b="1"/>
                  </a:p>
                </p:txBody>
              </p:sp>
            </p:grpSp>
          </p:grpSp>
        </p:grpSp>
      </p:grpSp>
      <p:sp>
        <p:nvSpPr>
          <p:cNvPr id="38" name="Title 2"/>
          <p:cNvSpPr txBox="1">
            <a:spLocks/>
          </p:cNvSpPr>
          <p:nvPr/>
        </p:nvSpPr>
        <p:spPr bwMode="auto">
          <a:xfrm>
            <a:off x="6206302" y="4518374"/>
            <a:ext cx="2286985" cy="1557972"/>
          </a:xfrm>
          <a:prstGeom prst="rect">
            <a:avLst/>
          </a:prstGeom>
          <a:noFill/>
          <a:ln w="9525">
            <a:noFill/>
            <a:miter lim="800000"/>
            <a:headEnd/>
            <a:tailEnd/>
          </a:ln>
        </p:spPr>
        <p:txBody>
          <a:bodyPr/>
          <a:lstStyle/>
          <a:p>
            <a:pPr>
              <a:defRPr/>
            </a:pPr>
            <a:r>
              <a:rPr lang="en-GB" b="1" kern="0" dirty="0">
                <a:solidFill>
                  <a:schemeClr val="tx2"/>
                </a:solidFill>
                <a:latin typeface="+mj-lt"/>
                <a:ea typeface="+mj-ea"/>
                <a:cs typeface="+mj-cs"/>
              </a:rPr>
              <a:t>The new approach requires more work to be carried out before going to market</a:t>
            </a:r>
          </a:p>
        </p:txBody>
      </p:sp>
      <p:sp>
        <p:nvSpPr>
          <p:cNvPr id="35" name="Rectangle 34"/>
          <p:cNvSpPr/>
          <p:nvPr/>
        </p:nvSpPr>
        <p:spPr>
          <a:xfrm>
            <a:off x="567013" y="1248751"/>
            <a:ext cx="2910827" cy="43138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4820" name="Title 10"/>
          <p:cNvSpPr>
            <a:spLocks noGrp="1"/>
          </p:cNvSpPr>
          <p:nvPr>
            <p:ph type="title"/>
          </p:nvPr>
        </p:nvSpPr>
        <p:spPr/>
        <p:txBody>
          <a:bodyPr/>
          <a:lstStyle/>
          <a:p>
            <a:r>
              <a:rPr lang="en-GB" dirty="0">
                <a:latin typeface="Arial" charset="0"/>
              </a:rPr>
              <a:t>Lean Sourcing Approach</a:t>
            </a:r>
          </a:p>
        </p:txBody>
      </p:sp>
    </p:spTree>
    <p:extLst>
      <p:ext uri="{BB962C8B-B14F-4D97-AF65-F5344CB8AC3E}">
        <p14:creationId xmlns:p14="http://schemas.microsoft.com/office/powerpoint/2010/main" val="41716303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Techniques and Outputs</a:t>
            </a:r>
            <a:endParaRPr lang="en-US" dirty="0"/>
          </a:p>
        </p:txBody>
      </p:sp>
      <p:sp>
        <p:nvSpPr>
          <p:cNvPr id="3" name="Text Placeholder 2"/>
          <p:cNvSpPr>
            <a:spLocks noGrp="1"/>
          </p:cNvSpPr>
          <p:nvPr>
            <p:ph sz="half" idx="1"/>
          </p:nvPr>
        </p:nvSpPr>
        <p:spPr/>
        <p:txBody>
          <a:bodyPr/>
          <a:lstStyle/>
          <a:p>
            <a:pPr marL="0" indent="0">
              <a:buNone/>
            </a:pPr>
            <a:r>
              <a:rPr lang="en-GB" sz="1600" b="1" dirty="0" smtClean="0">
                <a:latin typeface="Arial" charset="0"/>
              </a:rPr>
              <a:t>Benefits</a:t>
            </a:r>
            <a:endParaRPr lang="en-GB" sz="1600" b="1" dirty="0">
              <a:latin typeface="Arial" charset="0"/>
            </a:endParaRPr>
          </a:p>
          <a:p>
            <a:pPr marL="342900" indent="-342900">
              <a:buFont typeface="Arial"/>
              <a:buChar char="•"/>
            </a:pPr>
            <a:r>
              <a:rPr lang="en-GB" sz="1600" dirty="0">
                <a:latin typeface="Arial" charset="0"/>
              </a:rPr>
              <a:t>Suppliers knowledge of Markets and trends</a:t>
            </a:r>
          </a:p>
          <a:p>
            <a:pPr marL="342900" indent="-342900">
              <a:buFont typeface="Arial"/>
              <a:buChar char="•"/>
            </a:pPr>
            <a:r>
              <a:rPr lang="en-GB" sz="1600" dirty="0">
                <a:latin typeface="Arial" charset="0"/>
              </a:rPr>
              <a:t>Understanding of capacity available</a:t>
            </a:r>
          </a:p>
          <a:p>
            <a:pPr marL="342900" indent="-342900">
              <a:buFont typeface="Arial"/>
              <a:buChar char="•"/>
            </a:pPr>
            <a:r>
              <a:rPr lang="en-GB" sz="1600" dirty="0">
                <a:latin typeface="Arial" charset="0"/>
              </a:rPr>
              <a:t>Understanding of our requirements</a:t>
            </a:r>
          </a:p>
          <a:p>
            <a:pPr marL="342900" indent="-342900">
              <a:buFont typeface="Arial"/>
              <a:buChar char="•"/>
            </a:pPr>
            <a:r>
              <a:rPr lang="en-GB" sz="1600" dirty="0">
                <a:latin typeface="Arial" charset="0"/>
              </a:rPr>
              <a:t>Markets likely response to our requirements</a:t>
            </a:r>
          </a:p>
          <a:p>
            <a:pPr marL="342900" indent="-342900">
              <a:buFont typeface="Arial"/>
              <a:buChar char="•"/>
            </a:pPr>
            <a:r>
              <a:rPr lang="en-GB" sz="1600" dirty="0">
                <a:latin typeface="Arial" charset="0"/>
              </a:rPr>
              <a:t>Facilitates effective and efficient outcomes</a:t>
            </a:r>
          </a:p>
          <a:p>
            <a:pPr marL="342900" indent="-342900">
              <a:buFont typeface="Arial"/>
              <a:buChar char="•"/>
            </a:pPr>
            <a:r>
              <a:rPr lang="en-GB" sz="1600" dirty="0">
                <a:latin typeface="Arial" charset="0"/>
              </a:rPr>
              <a:t>Facilitates demonstrable VFM gains</a:t>
            </a:r>
          </a:p>
          <a:p>
            <a:pPr marL="342900" indent="-342900">
              <a:buFont typeface="Arial"/>
              <a:buChar char="•"/>
            </a:pPr>
            <a:r>
              <a:rPr lang="en-GB" sz="1600" dirty="0">
                <a:latin typeface="Arial" charset="0"/>
              </a:rPr>
              <a:t>Highlights innovative solutions </a:t>
            </a:r>
          </a:p>
          <a:p>
            <a:endParaRPr lang="en-US" sz="1600" dirty="0"/>
          </a:p>
        </p:txBody>
      </p:sp>
      <p:sp>
        <p:nvSpPr>
          <p:cNvPr id="6" name="Content Placeholder 5"/>
          <p:cNvSpPr>
            <a:spLocks noGrp="1"/>
          </p:cNvSpPr>
          <p:nvPr>
            <p:ph sz="half" idx="2"/>
          </p:nvPr>
        </p:nvSpPr>
        <p:spPr/>
        <p:txBody>
          <a:bodyPr/>
          <a:lstStyle/>
          <a:p>
            <a:pPr marL="0" lvl="1" indent="0">
              <a:buNone/>
            </a:pPr>
            <a:r>
              <a:rPr lang="en-GB" sz="1600" b="1" dirty="0">
                <a:solidFill>
                  <a:schemeClr val="tx1">
                    <a:lumMod val="65000"/>
                    <a:lumOff val="35000"/>
                  </a:schemeClr>
                </a:solidFill>
                <a:latin typeface="Arial" charset="0"/>
                <a:cs typeface="Arial" charset="0"/>
              </a:rPr>
              <a:t>Techniques</a:t>
            </a:r>
          </a:p>
          <a:p>
            <a:pPr marL="285750" lvl="1" indent="-285750">
              <a:buFont typeface="Arial"/>
              <a:buChar char="•"/>
            </a:pPr>
            <a:r>
              <a:rPr lang="en-GB" sz="1600" dirty="0">
                <a:solidFill>
                  <a:schemeClr val="tx1">
                    <a:lumMod val="65000"/>
                    <a:lumOff val="35000"/>
                  </a:schemeClr>
                </a:solidFill>
                <a:latin typeface="Arial" charset="0"/>
                <a:cs typeface="Arial" charset="0"/>
              </a:rPr>
              <a:t>Issuing market consultation papers</a:t>
            </a:r>
          </a:p>
          <a:p>
            <a:pPr marL="285750" lvl="1" indent="-285750">
              <a:buFont typeface="Arial"/>
              <a:buChar char="•"/>
            </a:pPr>
            <a:r>
              <a:rPr lang="en-GB" sz="1600" dirty="0">
                <a:solidFill>
                  <a:schemeClr val="tx1">
                    <a:lumMod val="65000"/>
                    <a:lumOff val="35000"/>
                  </a:schemeClr>
                </a:solidFill>
                <a:latin typeface="Arial" charset="0"/>
                <a:cs typeface="Arial" charset="0"/>
              </a:rPr>
              <a:t>Issuing </a:t>
            </a:r>
            <a:r>
              <a:rPr lang="en-GB" sz="1600" dirty="0" smtClean="0">
                <a:solidFill>
                  <a:schemeClr val="tx1">
                    <a:lumMod val="65000"/>
                    <a:lumOff val="35000"/>
                  </a:schemeClr>
                </a:solidFill>
                <a:latin typeface="Arial" charset="0"/>
                <a:cs typeface="Arial" charset="0"/>
              </a:rPr>
              <a:t>Requests for Information (RFIs) </a:t>
            </a:r>
            <a:r>
              <a:rPr lang="en-GB" sz="1600" dirty="0">
                <a:solidFill>
                  <a:schemeClr val="tx1">
                    <a:lumMod val="65000"/>
                    <a:lumOff val="35000"/>
                  </a:schemeClr>
                </a:solidFill>
                <a:latin typeface="Arial" charset="0"/>
                <a:cs typeface="Arial" charset="0"/>
              </a:rPr>
              <a:t>on a range of subjects</a:t>
            </a:r>
          </a:p>
          <a:p>
            <a:pPr marL="285750" lvl="1" indent="-285750">
              <a:buFont typeface="Arial"/>
              <a:buChar char="•"/>
            </a:pPr>
            <a:r>
              <a:rPr lang="en-GB" sz="1600" dirty="0">
                <a:solidFill>
                  <a:schemeClr val="tx1">
                    <a:lumMod val="65000"/>
                    <a:lumOff val="35000"/>
                  </a:schemeClr>
                </a:solidFill>
                <a:latin typeface="Arial" charset="0"/>
                <a:cs typeface="Arial" charset="0"/>
              </a:rPr>
              <a:t>Supplier Briefing Days</a:t>
            </a:r>
          </a:p>
          <a:p>
            <a:pPr marL="285750" lvl="1" indent="-285750">
              <a:buFont typeface="Arial"/>
              <a:buChar char="•"/>
            </a:pPr>
            <a:r>
              <a:rPr lang="en-GB" sz="1600" dirty="0">
                <a:solidFill>
                  <a:schemeClr val="tx1">
                    <a:lumMod val="65000"/>
                    <a:lumOff val="35000"/>
                  </a:schemeClr>
                </a:solidFill>
                <a:latin typeface="Arial" charset="0"/>
                <a:cs typeface="Arial" charset="0"/>
              </a:rPr>
              <a:t>1-2-1 sessions with suppliers (specific agenda items on “things we want to know”)</a:t>
            </a:r>
          </a:p>
          <a:p>
            <a:pPr marL="0" lvl="1" indent="0">
              <a:buNone/>
            </a:pPr>
            <a:r>
              <a:rPr lang="en-GB" sz="1600" b="1" dirty="0">
                <a:solidFill>
                  <a:schemeClr val="tx1">
                    <a:lumMod val="65000"/>
                    <a:lumOff val="35000"/>
                  </a:schemeClr>
                </a:solidFill>
                <a:latin typeface="Arial" charset="0"/>
                <a:cs typeface="Arial" charset="0"/>
              </a:rPr>
              <a:t>This enabled understanding </a:t>
            </a:r>
            <a:r>
              <a:rPr lang="en-GB" sz="1600" b="1" dirty="0" smtClean="0">
                <a:solidFill>
                  <a:schemeClr val="tx1">
                    <a:lumMod val="65000"/>
                    <a:lumOff val="35000"/>
                  </a:schemeClr>
                </a:solidFill>
                <a:latin typeface="Arial" charset="0"/>
                <a:cs typeface="Arial" charset="0"/>
              </a:rPr>
              <a:t>of the</a:t>
            </a:r>
            <a:endParaRPr lang="en-GB" sz="1600" b="1" dirty="0">
              <a:solidFill>
                <a:schemeClr val="tx1">
                  <a:lumMod val="65000"/>
                  <a:lumOff val="35000"/>
                </a:schemeClr>
              </a:solidFill>
              <a:latin typeface="Arial" charset="0"/>
              <a:cs typeface="Arial" charset="0"/>
            </a:endParaRPr>
          </a:p>
          <a:p>
            <a:pPr marL="285750" lvl="1" indent="-285750">
              <a:buFont typeface="Arial"/>
              <a:buChar char="•"/>
            </a:pPr>
            <a:r>
              <a:rPr lang="en-GB" sz="1600" dirty="0">
                <a:solidFill>
                  <a:schemeClr val="tx1">
                    <a:lumMod val="65000"/>
                    <a:lumOff val="35000"/>
                  </a:schemeClr>
                </a:solidFill>
                <a:latin typeface="Arial" charset="0"/>
                <a:cs typeface="Arial" charset="0"/>
              </a:rPr>
              <a:t>Feasibility of </a:t>
            </a:r>
            <a:r>
              <a:rPr lang="en-GB" sz="1600" dirty="0" smtClean="0">
                <a:solidFill>
                  <a:schemeClr val="tx1">
                    <a:lumMod val="65000"/>
                    <a:lumOff val="35000"/>
                  </a:schemeClr>
                </a:solidFill>
                <a:latin typeface="Arial" charset="0"/>
                <a:cs typeface="Arial" charset="0"/>
              </a:rPr>
              <a:t>the approach</a:t>
            </a:r>
            <a:endParaRPr lang="en-GB" sz="1600" dirty="0">
              <a:solidFill>
                <a:schemeClr val="tx1">
                  <a:lumMod val="65000"/>
                  <a:lumOff val="35000"/>
                </a:schemeClr>
              </a:solidFill>
              <a:latin typeface="Arial" charset="0"/>
              <a:cs typeface="Arial" charset="0"/>
            </a:endParaRPr>
          </a:p>
          <a:p>
            <a:pPr marL="285750" lvl="1" indent="-285750">
              <a:buFont typeface="Arial"/>
              <a:buChar char="•"/>
            </a:pPr>
            <a:r>
              <a:rPr lang="en-GB" sz="1600" dirty="0">
                <a:solidFill>
                  <a:schemeClr val="tx1">
                    <a:lumMod val="65000"/>
                    <a:lumOff val="35000"/>
                  </a:schemeClr>
                </a:solidFill>
                <a:latin typeface="Arial" charset="0"/>
                <a:cs typeface="Arial" charset="0"/>
              </a:rPr>
              <a:t>Capability in the market</a:t>
            </a:r>
          </a:p>
          <a:p>
            <a:pPr marL="285750" lvl="1" indent="-285750">
              <a:buFont typeface="Arial"/>
              <a:buChar char="•"/>
            </a:pPr>
            <a:r>
              <a:rPr lang="en-GB" sz="1600" dirty="0">
                <a:solidFill>
                  <a:schemeClr val="tx1">
                    <a:lumMod val="65000"/>
                    <a:lumOff val="35000"/>
                  </a:schemeClr>
                </a:solidFill>
                <a:latin typeface="Arial" charset="0"/>
                <a:cs typeface="Arial" charset="0"/>
              </a:rPr>
              <a:t>Maturity of the market</a:t>
            </a:r>
          </a:p>
          <a:p>
            <a:pPr marL="285750" lvl="1" indent="-285750">
              <a:buFont typeface="Arial"/>
              <a:buChar char="•"/>
            </a:pPr>
            <a:r>
              <a:rPr lang="en-GB" sz="1600" dirty="0">
                <a:solidFill>
                  <a:schemeClr val="tx1">
                    <a:lumMod val="65000"/>
                    <a:lumOff val="35000"/>
                  </a:schemeClr>
                </a:solidFill>
                <a:latin typeface="Arial" charset="0"/>
                <a:cs typeface="Arial" charset="0"/>
              </a:rPr>
              <a:t>Capacity of the market</a:t>
            </a:r>
          </a:p>
          <a:p>
            <a:endParaRPr lang="en-GB" dirty="0"/>
          </a:p>
        </p:txBody>
      </p:sp>
    </p:spTree>
    <p:extLst>
      <p:ext uri="{BB962C8B-B14F-4D97-AF65-F5344CB8AC3E}">
        <p14:creationId xmlns:p14="http://schemas.microsoft.com/office/powerpoint/2010/main" val="2054185260"/>
      </p:ext>
    </p:extLst>
  </p:cSld>
  <p:clrMapOvr>
    <a:masterClrMapping/>
  </p:clrMapOvr>
</p:sld>
</file>

<file path=ppt/theme/theme1.xml><?xml version="1.0" encoding="utf-8"?>
<a:theme xmlns:a="http://schemas.openxmlformats.org/drawingml/2006/main" name="DEFRA Theme">
  <a:themeElements>
    <a:clrScheme name="Defra palette">
      <a:dk1>
        <a:sysClr val="windowText" lastClr="000000"/>
      </a:dk1>
      <a:lt1>
        <a:sysClr val="window" lastClr="FFFFFF"/>
      </a:lt1>
      <a:dk2>
        <a:srgbClr val="00B050"/>
      </a:dk2>
      <a:lt2>
        <a:srgbClr val="FFFFFF"/>
      </a:lt2>
      <a:accent1>
        <a:srgbClr val="00AF41"/>
      </a:accent1>
      <a:accent2>
        <a:srgbClr val="8FBF41"/>
      </a:accent2>
      <a:accent3>
        <a:srgbClr val="FFD500"/>
      </a:accent3>
      <a:accent4>
        <a:srgbClr val="DE2B29"/>
      </a:accent4>
      <a:accent5>
        <a:srgbClr val="F59A00"/>
      </a:accent5>
      <a:accent6>
        <a:srgbClr val="007BC4"/>
      </a:accent6>
      <a:hlink>
        <a:srgbClr val="007BC4"/>
      </a:hlink>
      <a:folHlink>
        <a:srgbClr val="6D307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6.1756_Defra_Powerpoint_template_v3.potx" id="{9FA114EF-0F28-45DA-BD28-1DBA18000EF3}" vid="{39D81AC2-6EAA-48ED-836F-6F337E5C2D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DEFRA Theme.thmx</Template>
  <TotalTime>231</TotalTime>
  <Words>685</Words>
  <Application>Microsoft Macintosh PowerPoint</Application>
  <PresentationFormat>On-screen Show (4:3)</PresentationFormat>
  <Paragraphs>89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DEFRA Theme</vt:lpstr>
      <vt:lpstr>UnITy Programme (DEFRA)</vt:lpstr>
      <vt:lpstr>Background</vt:lpstr>
      <vt:lpstr>Procurement by workstream</vt:lpstr>
      <vt:lpstr>Lean Sourcing Approach</vt:lpstr>
      <vt:lpstr>Benefits, Techniques and Outputs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(DEFRA) Relevant section – Commercial</dc:title>
  <dc:creator>Felix Wisby</dc:creator>
  <cp:lastModifiedBy>OFFICE</cp:lastModifiedBy>
  <cp:revision>5</cp:revision>
  <dcterms:created xsi:type="dcterms:W3CDTF">2017-03-13T15:31:40Z</dcterms:created>
  <dcterms:modified xsi:type="dcterms:W3CDTF">2017-11-01T16:46:56Z</dcterms:modified>
</cp:coreProperties>
</file>