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5"/>
    <p:sldMasterId id="2147483927" r:id="rId6"/>
  </p:sldMasterIdLst>
  <p:notesMasterIdLst>
    <p:notesMasterId r:id="rId20"/>
  </p:notesMasterIdLst>
  <p:handoutMasterIdLst>
    <p:handoutMasterId r:id="rId21"/>
  </p:handoutMasterIdLst>
  <p:sldIdLst>
    <p:sldId id="290" r:id="rId7"/>
    <p:sldId id="485" r:id="rId8"/>
    <p:sldId id="557" r:id="rId9"/>
    <p:sldId id="559" r:id="rId10"/>
    <p:sldId id="558" r:id="rId11"/>
    <p:sldId id="560" r:id="rId12"/>
    <p:sldId id="555" r:id="rId13"/>
    <p:sldId id="486" r:id="rId14"/>
    <p:sldId id="561" r:id="rId15"/>
    <p:sldId id="562" r:id="rId16"/>
    <p:sldId id="563" r:id="rId17"/>
    <p:sldId id="564" r:id="rId18"/>
    <p:sldId id="565" r:id="rId19"/>
  </p:sldIdLst>
  <p:sldSz cx="12192000" cy="6858000"/>
  <p:notesSz cx="6742113" cy="987266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54">
          <p15:clr>
            <a:srgbClr val="A4A3A4"/>
          </p15:clr>
        </p15:guide>
        <p15:guide id="2" pos="39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a Leary" initials="" lastIdx="2" clrIdx="1"/>
  <p:cmAuthor id="2" name="Stuart Cunningham" initials="SC" lastIdx="8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0558F"/>
    <a:srgbClr val="80C535"/>
    <a:srgbClr val="CCA500"/>
    <a:srgbClr val="333399"/>
    <a:srgbClr val="009900"/>
    <a:srgbClr val="CC6600"/>
    <a:srgbClr val="0066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4" autoAdjust="0"/>
    <p:restoredTop sz="93294" autoAdjust="0"/>
  </p:normalViewPr>
  <p:slideViewPr>
    <p:cSldViewPr>
      <p:cViewPr varScale="1">
        <p:scale>
          <a:sx n="112" d="100"/>
          <a:sy n="112" d="100"/>
        </p:scale>
        <p:origin x="472" y="192"/>
      </p:cViewPr>
      <p:guideLst>
        <p:guide orient="horz" pos="754"/>
        <p:guide pos="3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42192"/>
    </p:cViewPr>
  </p:sorterViewPr>
  <p:notesViewPr>
    <p:cSldViewPr>
      <p:cViewPr varScale="1">
        <p:scale>
          <a:sx n="110" d="100"/>
          <a:sy n="110" d="100"/>
        </p:scale>
        <p:origin x="238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0A45F678-AEE6-4154-B0D3-D2BF90B78B9A}" type="datetimeFigureOut">
              <a:rPr lang="en-GB"/>
              <a:pPr>
                <a:defRPr/>
              </a:pPr>
              <a:t>22/09/2017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E736D4-A776-44AC-8373-7DB23E8CE01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6554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9525" y="0"/>
            <a:ext cx="29210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375" y="739775"/>
            <a:ext cx="6583363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689475"/>
            <a:ext cx="5392737" cy="4443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921000" cy="493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9525" y="9377363"/>
            <a:ext cx="2921000" cy="493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3E98B81-8E4F-429E-A573-96E09ADC15C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656294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8636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1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D30C55-053B-4B45-A537-EB90960D3A22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72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8245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1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0833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esig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5338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2300" y="3645024"/>
            <a:ext cx="10363200" cy="503237"/>
          </a:xfrm>
        </p:spPr>
        <p:txBody>
          <a:bodyPr/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2300" y="4509120"/>
            <a:ext cx="8534400" cy="1008112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6019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268761"/>
            <a:ext cx="6815667" cy="5112568"/>
          </a:xfrm>
        </p:spPr>
        <p:txBody>
          <a:bodyPr/>
          <a:lstStyle>
            <a:lvl1pPr marL="313200" indent="-313200">
              <a:buClr>
                <a:srgbClr val="A0558F"/>
              </a:buClr>
              <a:buFont typeface="Arial" panose="020B0604020202020204" pitchFamily="34" charset="0"/>
              <a:buChar char="■"/>
              <a:defRPr sz="2200"/>
            </a:lvl1pPr>
            <a:lvl2pPr marL="626400" indent="-302400">
              <a:buClr>
                <a:srgbClr val="A0558F"/>
              </a:buClr>
              <a:buFont typeface="Arial" panose="020B0604020202020204" pitchFamily="34" charset="0"/>
              <a:buChar char="□"/>
              <a:defRPr sz="2200"/>
            </a:lvl2pPr>
            <a:lvl3pPr marL="892800" indent="-255600">
              <a:buClr>
                <a:srgbClr val="A0558F"/>
              </a:buClr>
              <a:buFont typeface="Arial" panose="020B0604020202020204" pitchFamily="34" charset="0"/>
              <a:buChar char="▪"/>
              <a:defRPr sz="2000"/>
            </a:lvl3pPr>
            <a:lvl4pPr marL="1256400" indent="-255600">
              <a:buClr>
                <a:srgbClr val="A0558F"/>
              </a:buClr>
              <a:buFont typeface="Arial" panose="020B0604020202020204" pitchFamily="34" charset="0"/>
              <a:buChar char="▫"/>
              <a:defRPr sz="1800"/>
            </a:lvl4pPr>
            <a:lvl5pPr marL="1526400" indent="-255600">
              <a:buClr>
                <a:srgbClr val="A0558F"/>
              </a:buClr>
              <a:buFont typeface="Arial" panose="020B0604020202020204" pitchFamily="34" charset="0"/>
              <a:buChar char="›"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268760"/>
            <a:ext cx="4011084" cy="5112568"/>
          </a:xfrm>
        </p:spPr>
        <p:txBody>
          <a:bodyPr/>
          <a:lstStyle>
            <a:lvl1pPr marL="313200" indent="-313200">
              <a:buClr>
                <a:srgbClr val="A0558F"/>
              </a:buClr>
              <a:buFont typeface="Arial" panose="020B0604020202020204" pitchFamily="34" charset="0"/>
              <a:buChar char="■"/>
              <a:defRPr sz="2200"/>
            </a:lvl1pPr>
            <a:lvl2pPr marL="626400" indent="-302400">
              <a:buClr>
                <a:srgbClr val="A0558F"/>
              </a:buClr>
              <a:buFont typeface="Arial" panose="020B0604020202020204" pitchFamily="34" charset="0"/>
              <a:buChar char="□"/>
              <a:defRPr sz="2200"/>
            </a:lvl2pPr>
            <a:lvl3pPr marL="892800" indent="-255600">
              <a:buClr>
                <a:srgbClr val="A0558F"/>
              </a:buClr>
              <a:buFont typeface="Arial" panose="020B0604020202020204" pitchFamily="34" charset="0"/>
              <a:buChar char="▪"/>
              <a:defRPr sz="2000"/>
            </a:lvl3pPr>
            <a:lvl4pPr marL="1256400" indent="-255600">
              <a:buClr>
                <a:srgbClr val="A0558F"/>
              </a:buClr>
              <a:buFont typeface="Arial" panose="020B0604020202020204" pitchFamily="34" charset="0"/>
              <a:buChar char="▫"/>
              <a:defRPr sz="1800"/>
            </a:lvl4pPr>
            <a:lvl5pPr marL="1526400" indent="-255600">
              <a:buClr>
                <a:srgbClr val="A0558F"/>
              </a:buClr>
              <a:buFont typeface="Arial" panose="020B0604020202020204" pitchFamily="34" charset="0"/>
              <a:buChar char="›"/>
              <a:defRPr sz="1800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2306" y="404818"/>
            <a:ext cx="8462433" cy="574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This is the title of the slide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79388DE-C715-4FA7-9F4B-0BF6A023A68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1091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20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This is the title of the slide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9159E0-4983-4FF7-A56A-726EEC67A0C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7688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esig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2300" y="3645024"/>
            <a:ext cx="10363200" cy="503237"/>
          </a:xfrm>
        </p:spPr>
        <p:txBody>
          <a:bodyPr/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2300" y="4509120"/>
            <a:ext cx="8534400" cy="1008112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03781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esig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2479" y="2251883"/>
            <a:ext cx="10363200" cy="503237"/>
          </a:xfrm>
        </p:spPr>
        <p:txBody>
          <a:bodyPr/>
          <a:lstStyle>
            <a:lvl1pPr>
              <a:defRPr sz="3600" baseline="0">
                <a:solidFill>
                  <a:srgbClr val="83B81A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2479" y="3121608"/>
            <a:ext cx="8534400" cy="1027472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2800" b="0">
                <a:solidFill>
                  <a:srgbClr val="83B81A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86727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desig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1217295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28048" y="2420888"/>
            <a:ext cx="5184576" cy="1800200"/>
          </a:xfrm>
        </p:spPr>
        <p:txBody>
          <a:bodyPr/>
          <a:lstStyle>
            <a:lvl1pPr>
              <a:defRPr sz="3600">
                <a:solidFill>
                  <a:srgbClr val="83B81A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528048" y="4509120"/>
            <a:ext cx="5184576" cy="1368152"/>
          </a:xfrm>
        </p:spPr>
        <p:txBody>
          <a:bodyPr/>
          <a:lstStyle>
            <a:lvl1pPr marL="0" indent="0">
              <a:spcBef>
                <a:spcPct val="0"/>
              </a:spcBef>
              <a:spcAft>
                <a:spcPct val="0"/>
              </a:spcAft>
              <a:defRPr sz="2800" b="0">
                <a:solidFill>
                  <a:srgbClr val="83B81A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22402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0" y="1268760"/>
            <a:ext cx="10972800" cy="5112568"/>
          </a:xfrm>
        </p:spPr>
        <p:txBody>
          <a:bodyPr/>
          <a:lstStyle>
            <a:lvl1pPr marL="313200" indent="-313200">
              <a:buFont typeface="Arial" panose="020B0604020202020204" pitchFamily="34" charset="0"/>
              <a:buChar char="■"/>
              <a:defRPr sz="2400"/>
            </a:lvl1pPr>
            <a:lvl2pPr marL="625475" indent="-301625">
              <a:buFont typeface="Arial" panose="020B0604020202020204" pitchFamily="34" charset="0"/>
              <a:buChar char="□"/>
              <a:defRPr sz="2200"/>
            </a:lvl2pPr>
            <a:lvl3pPr marL="893763" indent="-247650">
              <a:buFont typeface="Arial" panose="020B0604020202020204" pitchFamily="34" charset="0"/>
              <a:buChar char="▪"/>
              <a:defRPr sz="2000"/>
            </a:lvl3pPr>
            <a:lvl4pPr marL="1257300" indent="-255588">
              <a:buClr>
                <a:schemeClr val="tx2"/>
              </a:buClr>
              <a:buFont typeface="Arial" panose="020B0604020202020204" pitchFamily="34" charset="0"/>
              <a:buChar char="▫"/>
              <a:defRPr sz="1800"/>
            </a:lvl4pPr>
            <a:lvl5pPr marL="1526400" indent="-255600">
              <a:buClr>
                <a:schemeClr val="tx2"/>
              </a:buClr>
              <a:buFont typeface="Arial" panose="020B0604020202020204" pitchFamily="34" charset="0"/>
              <a:buChar char="›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This is the title of the slide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72E60A-BD77-42C2-8473-E0C6F159F3B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1756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This is the title of the slide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8F84FC-858B-4366-A506-ED78B427B60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6368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0" y="1268760"/>
            <a:ext cx="5384800" cy="5112568"/>
          </a:xfrm>
        </p:spPr>
        <p:txBody>
          <a:bodyPr/>
          <a:lstStyle>
            <a:lvl1pPr marL="313200" indent="-313200">
              <a:buFont typeface="Arial" panose="020B0604020202020204" pitchFamily="34" charset="0"/>
              <a:buChar char="■"/>
              <a:defRPr sz="2400"/>
            </a:lvl1pPr>
            <a:lvl2pPr marL="626400" indent="-302400">
              <a:buFont typeface="Arial" panose="020B0604020202020204" pitchFamily="34" charset="0"/>
              <a:buChar char="□"/>
              <a:defRPr sz="2200"/>
            </a:lvl2pPr>
            <a:lvl3pPr marL="892800" indent="-248400">
              <a:buFont typeface="Arial" panose="020B0604020202020204" pitchFamily="34" charset="0"/>
              <a:buChar char="▪"/>
              <a:defRPr sz="2000"/>
            </a:lvl3pPr>
            <a:lvl4pPr marL="1256400" indent="-255600">
              <a:buClr>
                <a:schemeClr val="tx2"/>
              </a:buClr>
              <a:buFont typeface="Arial" panose="020B0604020202020204" pitchFamily="34" charset="0"/>
              <a:buChar char="▫"/>
              <a:defRPr sz="1800"/>
            </a:lvl4pPr>
            <a:lvl5pPr marL="1525588" indent="-255588">
              <a:buClr>
                <a:schemeClr val="tx2"/>
              </a:buClr>
              <a:buFont typeface="Arial" panose="020B0604020202020204" pitchFamily="34" charset="0"/>
              <a:buChar char="›"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0" y="1268760"/>
            <a:ext cx="5384800" cy="5112568"/>
          </a:xfrm>
        </p:spPr>
        <p:txBody>
          <a:bodyPr/>
          <a:lstStyle>
            <a:lvl1pPr marL="313200" indent="-313200">
              <a:buFont typeface="Arial" panose="020B0604020202020204" pitchFamily="34" charset="0"/>
              <a:buChar char="■"/>
              <a:defRPr sz="2400"/>
            </a:lvl1pPr>
            <a:lvl2pPr marL="626400" indent="-302400">
              <a:buFont typeface="Arial" panose="020B0604020202020204" pitchFamily="34" charset="0"/>
              <a:buChar char="□"/>
              <a:defRPr sz="2200"/>
            </a:lvl2pPr>
            <a:lvl3pPr marL="892800" indent="-248400">
              <a:buFont typeface="Arial" panose="020B0604020202020204" pitchFamily="34" charset="0"/>
              <a:buChar char="▪"/>
              <a:defRPr sz="2000"/>
            </a:lvl3pPr>
            <a:lvl4pPr marL="1163638" indent="-255588">
              <a:buClr>
                <a:schemeClr val="tx2"/>
              </a:buClr>
              <a:buFont typeface="Arial" panose="020B0604020202020204" pitchFamily="34" charset="0"/>
              <a:buChar char="▫"/>
              <a:defRPr sz="1800"/>
            </a:lvl4pPr>
            <a:lvl5pPr marL="1431925" indent="-255588">
              <a:buClr>
                <a:schemeClr val="tx2"/>
              </a:buClr>
              <a:buFont typeface="Arial" panose="020B0604020202020204" pitchFamily="34" charset="0"/>
              <a:buChar char="›"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This is the title of the slide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889B36-524D-4DCC-A15A-EC1E02A531C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6193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68760"/>
            <a:ext cx="5386917" cy="58349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916832"/>
            <a:ext cx="5386917" cy="4464496"/>
          </a:xfrm>
        </p:spPr>
        <p:txBody>
          <a:bodyPr/>
          <a:lstStyle>
            <a:lvl1pPr marL="313200" indent="-313200">
              <a:buFont typeface="Arial" panose="020B0604020202020204" pitchFamily="34" charset="0"/>
              <a:buChar char="■"/>
              <a:defRPr sz="2400"/>
            </a:lvl1pPr>
            <a:lvl2pPr marL="626400" indent="-302400">
              <a:buFont typeface="Arial" panose="020B0604020202020204" pitchFamily="34" charset="0"/>
              <a:buChar char="□"/>
              <a:defRPr sz="2200"/>
            </a:lvl2pPr>
            <a:lvl3pPr marL="892800" indent="-255600">
              <a:buFont typeface="Arial" panose="020B0604020202020204" pitchFamily="34" charset="0"/>
              <a:buChar char="▪"/>
              <a:defRPr sz="2000"/>
            </a:lvl3pPr>
            <a:lvl4pPr marL="1256400" indent="-255600">
              <a:buClr>
                <a:schemeClr val="tx2"/>
              </a:buClr>
              <a:buFont typeface="Arial" panose="020B0604020202020204" pitchFamily="34" charset="0"/>
              <a:buChar char="▫"/>
              <a:defRPr sz="1800"/>
            </a:lvl4pPr>
            <a:lvl5pPr marL="1526400" indent="-255600">
              <a:buClr>
                <a:schemeClr val="tx2"/>
              </a:buClr>
              <a:buFont typeface="Arial" panose="020B0604020202020204" pitchFamily="34" charset="0"/>
              <a:buChar char="›"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268760"/>
            <a:ext cx="5389033" cy="5834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1916832"/>
            <a:ext cx="5389033" cy="4464496"/>
          </a:xfrm>
        </p:spPr>
        <p:txBody>
          <a:bodyPr/>
          <a:lstStyle>
            <a:lvl1pPr marL="313200" indent="-313200">
              <a:buFont typeface="Arial" panose="020B0604020202020204" pitchFamily="34" charset="0"/>
              <a:buChar char="■"/>
              <a:defRPr sz="2400"/>
            </a:lvl1pPr>
            <a:lvl2pPr marL="626400" indent="-302400">
              <a:buFont typeface="Arial" panose="020B0604020202020204" pitchFamily="34" charset="0"/>
              <a:buChar char="□"/>
              <a:defRPr sz="2200"/>
            </a:lvl2pPr>
            <a:lvl3pPr marL="892800" indent="-255600">
              <a:buFont typeface="Arial" panose="020B0604020202020204" pitchFamily="34" charset="0"/>
              <a:buChar char="▪"/>
              <a:defRPr sz="2000"/>
            </a:lvl3pPr>
            <a:lvl4pPr marL="1256400" indent="-255600">
              <a:buClr>
                <a:schemeClr val="tx2"/>
              </a:buClr>
              <a:buFont typeface="Arial" panose="020B0604020202020204" pitchFamily="34" charset="0"/>
              <a:buChar char="▫"/>
              <a:defRPr sz="1800"/>
            </a:lvl4pPr>
            <a:lvl5pPr marL="1526400" indent="-255600">
              <a:buClr>
                <a:schemeClr val="tx2"/>
              </a:buClr>
              <a:buFont typeface="Arial" panose="020B0604020202020204" pitchFamily="34" charset="0"/>
              <a:buChar char="›"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2306" y="404818"/>
            <a:ext cx="8462433" cy="57467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This is the title of the slide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71738E-3EAD-49E6-BD0C-11ADD538A88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968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268761"/>
            <a:ext cx="6815667" cy="5112568"/>
          </a:xfrm>
        </p:spPr>
        <p:txBody>
          <a:bodyPr/>
          <a:lstStyle>
            <a:lvl1pPr marL="313200" indent="-313200">
              <a:buFont typeface="Arial" panose="020B0604020202020204" pitchFamily="34" charset="0"/>
              <a:buChar char="■"/>
              <a:defRPr sz="2200"/>
            </a:lvl1pPr>
            <a:lvl2pPr marL="626400" indent="-302400">
              <a:buFont typeface="Arial" panose="020B0604020202020204" pitchFamily="34" charset="0"/>
              <a:buChar char="□"/>
              <a:defRPr sz="2200"/>
            </a:lvl2pPr>
            <a:lvl3pPr marL="892800" indent="-255600">
              <a:buFont typeface="Arial" panose="020B0604020202020204" pitchFamily="34" charset="0"/>
              <a:buChar char="▪"/>
              <a:defRPr sz="2000"/>
            </a:lvl3pPr>
            <a:lvl4pPr marL="1256400" indent="-255600">
              <a:buClr>
                <a:schemeClr val="tx2"/>
              </a:buClr>
              <a:buFont typeface="Arial" panose="020B0604020202020204" pitchFamily="34" charset="0"/>
              <a:buChar char="▫"/>
              <a:defRPr sz="1800"/>
            </a:lvl4pPr>
            <a:lvl5pPr marL="1526400" indent="-255600">
              <a:buClr>
                <a:schemeClr val="tx2"/>
              </a:buClr>
              <a:buFont typeface="Arial" panose="020B0604020202020204" pitchFamily="34" charset="0"/>
              <a:buChar char="›"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268760"/>
            <a:ext cx="4011084" cy="5112568"/>
          </a:xfrm>
        </p:spPr>
        <p:txBody>
          <a:bodyPr/>
          <a:lstStyle>
            <a:lvl1pPr marL="313200" indent="-313200">
              <a:buFont typeface="Arial" panose="020B0604020202020204" pitchFamily="34" charset="0"/>
              <a:buChar char="■"/>
              <a:defRPr sz="2200"/>
            </a:lvl1pPr>
            <a:lvl2pPr marL="626400" indent="-302400">
              <a:buFont typeface="Arial" panose="020B0604020202020204" pitchFamily="34" charset="0"/>
              <a:buChar char="□"/>
              <a:defRPr sz="2200"/>
            </a:lvl2pPr>
            <a:lvl3pPr marL="892800" indent="-255600">
              <a:buFont typeface="Arial" panose="020B0604020202020204" pitchFamily="34" charset="0"/>
              <a:buChar char="▪"/>
              <a:defRPr sz="2000"/>
            </a:lvl3pPr>
            <a:lvl4pPr marL="1256400" indent="-255600">
              <a:buClr>
                <a:srgbClr val="83B81A"/>
              </a:buClr>
              <a:buFont typeface="Arial" panose="020B0604020202020204" pitchFamily="34" charset="0"/>
              <a:buChar char="▫"/>
              <a:defRPr sz="1800"/>
            </a:lvl4pPr>
            <a:lvl5pPr marL="1526400" indent="-255600">
              <a:buClr>
                <a:srgbClr val="83B81A"/>
              </a:buClr>
              <a:buFont typeface="Arial" panose="020B0604020202020204" pitchFamily="34" charset="0"/>
              <a:buChar char="›"/>
              <a:defRPr sz="1800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2306" y="404818"/>
            <a:ext cx="8462433" cy="574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This is the title of the slide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AF6166-E483-4FF5-B4F7-505785855A1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esig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2209463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2479" y="2251883"/>
            <a:ext cx="10363200" cy="503237"/>
          </a:xfrm>
        </p:spPr>
        <p:txBody>
          <a:bodyPr/>
          <a:lstStyle>
            <a:lvl1pPr>
              <a:defRPr sz="3600" baseline="0">
                <a:solidFill>
                  <a:srgbClr val="A0558F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2479" y="3121608"/>
            <a:ext cx="8534400" cy="1027472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2800" b="0">
                <a:solidFill>
                  <a:srgbClr val="A0558F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96565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20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This is the title of the slide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5B10DF-6EF6-496B-A3C7-DE8F3821FFC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59703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This is the title of the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850619-FF35-4306-A2B0-8B2F1C2FEB3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8469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This is the title of the slide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D03980-DB36-474B-A204-5C1EA5CBD1C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7983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desig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688" y="14096"/>
            <a:ext cx="12192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28048" y="2420888"/>
            <a:ext cx="5184576" cy="1800200"/>
          </a:xfrm>
        </p:spPr>
        <p:txBody>
          <a:bodyPr/>
          <a:lstStyle>
            <a:lvl1pPr>
              <a:defRPr sz="3600">
                <a:solidFill>
                  <a:srgbClr val="A0558F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528048" y="4509120"/>
            <a:ext cx="5184576" cy="1368152"/>
          </a:xfrm>
        </p:spPr>
        <p:txBody>
          <a:bodyPr/>
          <a:lstStyle>
            <a:lvl1pPr marL="0" indent="0">
              <a:spcBef>
                <a:spcPct val="0"/>
              </a:spcBef>
              <a:spcAft>
                <a:spcPct val="0"/>
              </a:spcAft>
              <a:defRPr sz="2800" b="0">
                <a:solidFill>
                  <a:srgbClr val="A0558F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44367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0" y="1268760"/>
            <a:ext cx="10972800" cy="5112568"/>
          </a:xfrm>
        </p:spPr>
        <p:txBody>
          <a:bodyPr/>
          <a:lstStyle>
            <a:lvl1pPr marL="313200" indent="-313200">
              <a:buClr>
                <a:srgbClr val="A0558F"/>
              </a:buClr>
              <a:buFont typeface="Arial" panose="020B0604020202020204" pitchFamily="34" charset="0"/>
              <a:buChar char="■"/>
              <a:defRPr sz="2400"/>
            </a:lvl1pPr>
            <a:lvl2pPr marL="625475" indent="-301625">
              <a:buClr>
                <a:srgbClr val="A0558F"/>
              </a:buClr>
              <a:buFont typeface="Arial" panose="020B0604020202020204" pitchFamily="34" charset="0"/>
              <a:buChar char="□"/>
              <a:defRPr sz="2200"/>
            </a:lvl2pPr>
            <a:lvl3pPr marL="893763" indent="-247650">
              <a:buClr>
                <a:srgbClr val="A0558F"/>
              </a:buClr>
              <a:buFont typeface="Arial" panose="020B0604020202020204" pitchFamily="34" charset="0"/>
              <a:buChar char="▪"/>
              <a:defRPr sz="2000"/>
            </a:lvl3pPr>
            <a:lvl4pPr marL="1257300" indent="-255588">
              <a:buClr>
                <a:srgbClr val="A0558F"/>
              </a:buClr>
              <a:buFont typeface="Arial" panose="020B0604020202020204" pitchFamily="34" charset="0"/>
              <a:buChar char="▫"/>
              <a:defRPr sz="1800"/>
            </a:lvl4pPr>
            <a:lvl5pPr marL="1526400" indent="-255600">
              <a:buClr>
                <a:srgbClr val="A0558F"/>
              </a:buClr>
              <a:buFont typeface="Arial" panose="020B0604020202020204" pitchFamily="34" charset="0"/>
              <a:buChar char="›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This is the title of the slide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7DF1B6-C671-489A-9CCF-A0C77BDAD2A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987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This is the title of the slide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D07B6D-A6D1-48F1-8CC7-31EF9C9AB6F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734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0" y="1268760"/>
            <a:ext cx="5384800" cy="5112568"/>
          </a:xfrm>
        </p:spPr>
        <p:txBody>
          <a:bodyPr/>
          <a:lstStyle>
            <a:lvl1pPr marL="313200" indent="-313200">
              <a:buClr>
                <a:srgbClr val="A0558F"/>
              </a:buClr>
              <a:buFont typeface="Arial" panose="020B0604020202020204" pitchFamily="34" charset="0"/>
              <a:buChar char="■"/>
              <a:defRPr sz="2400"/>
            </a:lvl1pPr>
            <a:lvl2pPr marL="626400" indent="-302400">
              <a:buClr>
                <a:srgbClr val="A0558F"/>
              </a:buClr>
              <a:buFont typeface="Arial" panose="020B0604020202020204" pitchFamily="34" charset="0"/>
              <a:buChar char="□"/>
              <a:defRPr sz="2200"/>
            </a:lvl2pPr>
            <a:lvl3pPr marL="892800" indent="-248400">
              <a:buClr>
                <a:srgbClr val="A0558F"/>
              </a:buClr>
              <a:buFont typeface="Arial" panose="020B0604020202020204" pitchFamily="34" charset="0"/>
              <a:buChar char="▪"/>
              <a:defRPr sz="2000"/>
            </a:lvl3pPr>
            <a:lvl4pPr marL="1256400" indent="-255600">
              <a:buClr>
                <a:srgbClr val="A0558F"/>
              </a:buClr>
              <a:buFont typeface="Arial" panose="020B0604020202020204" pitchFamily="34" charset="0"/>
              <a:buChar char="▫"/>
              <a:defRPr sz="1800"/>
            </a:lvl4pPr>
            <a:lvl5pPr marL="1525588" indent="-255588">
              <a:buClr>
                <a:srgbClr val="A0558F"/>
              </a:buClr>
              <a:buFont typeface="Arial" panose="020B0604020202020204" pitchFamily="34" charset="0"/>
              <a:buChar char="›"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0" y="1268760"/>
            <a:ext cx="5384800" cy="5112568"/>
          </a:xfrm>
        </p:spPr>
        <p:txBody>
          <a:bodyPr/>
          <a:lstStyle>
            <a:lvl1pPr marL="313200" indent="-313200">
              <a:buClr>
                <a:srgbClr val="A0558F"/>
              </a:buClr>
              <a:buFont typeface="Arial" panose="020B0604020202020204" pitchFamily="34" charset="0"/>
              <a:buChar char="■"/>
              <a:defRPr sz="2400"/>
            </a:lvl1pPr>
            <a:lvl2pPr marL="626400" indent="-302400">
              <a:buClr>
                <a:srgbClr val="A0558F"/>
              </a:buClr>
              <a:buFont typeface="Arial" panose="020B0604020202020204" pitchFamily="34" charset="0"/>
              <a:buChar char="□"/>
              <a:defRPr sz="2200"/>
            </a:lvl2pPr>
            <a:lvl3pPr marL="892800" indent="-248400">
              <a:buClr>
                <a:srgbClr val="A0558F"/>
              </a:buClr>
              <a:buFont typeface="Arial" panose="020B0604020202020204" pitchFamily="34" charset="0"/>
              <a:buChar char="▪"/>
              <a:defRPr sz="2000"/>
            </a:lvl3pPr>
            <a:lvl4pPr marL="1163638" indent="-255588">
              <a:buClr>
                <a:srgbClr val="A0558F"/>
              </a:buClr>
              <a:buFont typeface="Arial" panose="020B0604020202020204" pitchFamily="34" charset="0"/>
              <a:buChar char="▫"/>
              <a:defRPr sz="1800"/>
            </a:lvl4pPr>
            <a:lvl5pPr marL="1431925" indent="-255588">
              <a:buClr>
                <a:srgbClr val="A0558F"/>
              </a:buClr>
              <a:buFont typeface="Arial" panose="020B0604020202020204" pitchFamily="34" charset="0"/>
              <a:buChar char="›"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This is the title of the slide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B45819-2E4E-4FA4-BCD1-47DD4E8BA85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4036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257303"/>
            <a:ext cx="5386917" cy="5875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916832"/>
            <a:ext cx="5386917" cy="4464495"/>
          </a:xfrm>
        </p:spPr>
        <p:txBody>
          <a:bodyPr/>
          <a:lstStyle>
            <a:lvl1pPr marL="313200" indent="-313200">
              <a:buClr>
                <a:srgbClr val="A0558F"/>
              </a:buClr>
              <a:buFont typeface="Arial" panose="020B0604020202020204" pitchFamily="34" charset="0"/>
              <a:buChar char="■"/>
              <a:defRPr sz="2400"/>
            </a:lvl1pPr>
            <a:lvl2pPr marL="626400" indent="-302400">
              <a:buClr>
                <a:srgbClr val="A0558F"/>
              </a:buClr>
              <a:buFont typeface="Arial" panose="020B0604020202020204" pitchFamily="34" charset="0"/>
              <a:buChar char="□"/>
              <a:defRPr sz="2200"/>
            </a:lvl2pPr>
            <a:lvl3pPr marL="892800" indent="-255600">
              <a:buClr>
                <a:srgbClr val="A0558F"/>
              </a:buClr>
              <a:buFont typeface="Arial" panose="020B0604020202020204" pitchFamily="34" charset="0"/>
              <a:buChar char="▪"/>
              <a:defRPr sz="2000"/>
            </a:lvl3pPr>
            <a:lvl4pPr marL="1256400" indent="-255600">
              <a:buClr>
                <a:srgbClr val="A0558F"/>
              </a:buClr>
              <a:buFont typeface="Arial" panose="020B0604020202020204" pitchFamily="34" charset="0"/>
              <a:buChar char="▫"/>
              <a:defRPr sz="1800"/>
            </a:lvl4pPr>
            <a:lvl5pPr marL="1526400" indent="-255600">
              <a:buClr>
                <a:srgbClr val="A0558F"/>
              </a:buClr>
              <a:buFont typeface="Arial" panose="020B0604020202020204" pitchFamily="34" charset="0"/>
              <a:buChar char="›"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257304"/>
            <a:ext cx="5389033" cy="58752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1916832"/>
            <a:ext cx="5389033" cy="4464495"/>
          </a:xfrm>
        </p:spPr>
        <p:txBody>
          <a:bodyPr/>
          <a:lstStyle>
            <a:lvl1pPr marL="313200" indent="-313200">
              <a:buClr>
                <a:srgbClr val="A0558F"/>
              </a:buClr>
              <a:buFont typeface="Arial" panose="020B0604020202020204" pitchFamily="34" charset="0"/>
              <a:buChar char="■"/>
              <a:defRPr sz="2400"/>
            </a:lvl1pPr>
            <a:lvl2pPr marL="626400" indent="-302400">
              <a:buClr>
                <a:srgbClr val="A0558F"/>
              </a:buClr>
              <a:buFont typeface="Arial" panose="020B0604020202020204" pitchFamily="34" charset="0"/>
              <a:buChar char="□"/>
              <a:defRPr sz="2200"/>
            </a:lvl2pPr>
            <a:lvl3pPr marL="892800" indent="-255600">
              <a:buClr>
                <a:srgbClr val="A0558F"/>
              </a:buClr>
              <a:buFont typeface="Arial" panose="020B0604020202020204" pitchFamily="34" charset="0"/>
              <a:buChar char="▪"/>
              <a:defRPr sz="2000"/>
            </a:lvl3pPr>
            <a:lvl4pPr marL="1256400" indent="-255600">
              <a:buClr>
                <a:srgbClr val="A0558F"/>
              </a:buClr>
              <a:buFont typeface="Arial" panose="020B0604020202020204" pitchFamily="34" charset="0"/>
              <a:buChar char="▫"/>
              <a:defRPr sz="1800"/>
            </a:lvl4pPr>
            <a:lvl5pPr marL="1526400" indent="-255600">
              <a:buClr>
                <a:srgbClr val="A0558F"/>
              </a:buClr>
              <a:buFont typeface="Arial" panose="020B0604020202020204" pitchFamily="34" charset="0"/>
              <a:buChar char="›"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2306" y="404818"/>
            <a:ext cx="8462433" cy="574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This is the title of the slide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E3A339-61AD-420B-95DD-C26F1B35C3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423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This is the title of the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697E3F-FCCB-48F8-A269-FE39B7E5A03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4721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This is the title of the slide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96DAF4-2BBC-445B-9241-650823A505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963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2300" y="404813"/>
            <a:ext cx="84629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2300" y="1384300"/>
            <a:ext cx="1097280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87488" y="6542088"/>
            <a:ext cx="9072562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dirty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GB"/>
              <a:t>This is the title of the slide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19113" y="6557963"/>
            <a:ext cx="504825" cy="2873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043631CB-0CD9-49EA-9811-51D354D48E8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A0558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A0558F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A0558F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A0558F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A0558F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9pPr>
    </p:titleStyle>
    <p:bodyStyle>
      <a:lvl1pPr algn="l" rtl="0" fontAlgn="base">
        <a:spcBef>
          <a:spcPts val="300"/>
        </a:spcBef>
        <a:spcAft>
          <a:spcPts val="600"/>
        </a:spcAft>
        <a:buClr>
          <a:srgbClr val="86BE3D"/>
        </a:buClr>
        <a:buFont typeface="Wingdings" panose="05000000000000000000" pitchFamily="2" charset="2"/>
        <a:defRPr sz="2000">
          <a:solidFill>
            <a:srgbClr val="4D4D4D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0"/>
        </a:spcBef>
        <a:spcAft>
          <a:spcPts val="600"/>
        </a:spcAft>
        <a:buClr>
          <a:srgbClr val="86BE3D"/>
        </a:buClr>
        <a:buFont typeface="Wingdings" panose="05000000000000000000" pitchFamily="2" charset="2"/>
        <a:defRPr sz="2000">
          <a:solidFill>
            <a:srgbClr val="4D4D4D"/>
          </a:solidFill>
          <a:latin typeface="+mn-lt"/>
        </a:defRPr>
      </a:lvl2pPr>
      <a:lvl3pPr marL="719138" algn="l" rtl="0" fontAlgn="base">
        <a:spcBef>
          <a:spcPct val="0"/>
        </a:spcBef>
        <a:spcAft>
          <a:spcPts val="600"/>
        </a:spcAft>
        <a:buClr>
          <a:srgbClr val="83B81A"/>
        </a:buClr>
        <a:buFont typeface="Wingdings 2" panose="05020102010507070707" pitchFamily="18" charset="2"/>
        <a:defRPr sz="2000">
          <a:solidFill>
            <a:srgbClr val="4D4D4D"/>
          </a:solidFill>
          <a:latin typeface="+mn-lt"/>
        </a:defRPr>
      </a:lvl3pPr>
      <a:lvl4pPr marL="1076325" algn="l" rtl="0" fontAlgn="base">
        <a:spcBef>
          <a:spcPct val="0"/>
        </a:spcBef>
        <a:spcAft>
          <a:spcPts val="600"/>
        </a:spcAft>
        <a:defRPr sz="2000">
          <a:solidFill>
            <a:srgbClr val="4D4D4D"/>
          </a:solidFill>
          <a:latin typeface="+mn-lt"/>
        </a:defRPr>
      </a:lvl4pPr>
      <a:lvl5pPr marL="1431925" algn="l" rtl="0" fontAlgn="base">
        <a:spcBef>
          <a:spcPct val="0"/>
        </a:spcBef>
        <a:spcAft>
          <a:spcPts val="600"/>
        </a:spcAft>
        <a:defRPr sz="2000">
          <a:solidFill>
            <a:srgbClr val="4D4D4D"/>
          </a:solidFill>
          <a:latin typeface="+mn-lt"/>
        </a:defRPr>
      </a:lvl5pPr>
      <a:lvl6pPr marL="914400" algn="l" rtl="0" eaLnBrk="1" fontAlgn="base" hangingPunct="1">
        <a:spcBef>
          <a:spcPct val="5000"/>
        </a:spcBef>
        <a:spcAft>
          <a:spcPct val="5000"/>
        </a:spcAft>
        <a:buChar char="»"/>
        <a:defRPr sz="1500">
          <a:solidFill>
            <a:srgbClr val="4D4D4D"/>
          </a:solidFill>
          <a:latin typeface="+mn-lt"/>
        </a:defRPr>
      </a:lvl6pPr>
      <a:lvl7pPr marL="1257300" algn="l" rtl="0" eaLnBrk="1" fontAlgn="base" hangingPunct="1">
        <a:spcBef>
          <a:spcPct val="5000"/>
        </a:spcBef>
        <a:spcAft>
          <a:spcPct val="5000"/>
        </a:spcAft>
        <a:buChar char="»"/>
        <a:defRPr sz="1500">
          <a:solidFill>
            <a:srgbClr val="4D4D4D"/>
          </a:solidFill>
          <a:latin typeface="+mn-lt"/>
        </a:defRPr>
      </a:lvl7pPr>
      <a:lvl8pPr marL="1600200" algn="l" rtl="0" eaLnBrk="1" fontAlgn="base" hangingPunct="1">
        <a:spcBef>
          <a:spcPct val="5000"/>
        </a:spcBef>
        <a:spcAft>
          <a:spcPct val="5000"/>
        </a:spcAft>
        <a:buChar char="»"/>
        <a:defRPr sz="1500">
          <a:solidFill>
            <a:srgbClr val="4D4D4D"/>
          </a:solidFill>
          <a:latin typeface="+mn-lt"/>
        </a:defRPr>
      </a:lvl8pPr>
      <a:lvl9pPr marL="1943100" algn="l" rtl="0" eaLnBrk="1" fontAlgn="base" hangingPunct="1">
        <a:spcBef>
          <a:spcPct val="5000"/>
        </a:spcBef>
        <a:spcAft>
          <a:spcPct val="5000"/>
        </a:spcAft>
        <a:buChar char="»"/>
        <a:defRPr sz="15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2300" y="404813"/>
            <a:ext cx="84629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2300" y="1384300"/>
            <a:ext cx="1097280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87488" y="6542088"/>
            <a:ext cx="9072562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dirty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GB"/>
              <a:t>This is the title of the slide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19113" y="6557963"/>
            <a:ext cx="504825" cy="2873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0FC6784-487C-4BD9-BF48-852335FE8B3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83B81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83B81A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83B81A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83B81A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83B81A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9pPr>
    </p:titleStyle>
    <p:bodyStyle>
      <a:lvl1pPr algn="l" rtl="0" fontAlgn="base">
        <a:spcBef>
          <a:spcPts val="300"/>
        </a:spcBef>
        <a:spcAft>
          <a:spcPts val="600"/>
        </a:spcAft>
        <a:buClr>
          <a:srgbClr val="86BE3D"/>
        </a:buClr>
        <a:buFont typeface="Wingdings" panose="05000000000000000000" pitchFamily="2" charset="2"/>
        <a:defRPr sz="2000">
          <a:solidFill>
            <a:srgbClr val="4D4D4D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0"/>
        </a:spcBef>
        <a:spcAft>
          <a:spcPts val="600"/>
        </a:spcAft>
        <a:buClr>
          <a:srgbClr val="86BE3D"/>
        </a:buClr>
        <a:buFont typeface="Wingdings" panose="05000000000000000000" pitchFamily="2" charset="2"/>
        <a:defRPr sz="2000">
          <a:solidFill>
            <a:srgbClr val="4D4D4D"/>
          </a:solidFill>
          <a:latin typeface="+mn-lt"/>
        </a:defRPr>
      </a:lvl2pPr>
      <a:lvl3pPr marL="719138" algn="l" rtl="0" fontAlgn="base">
        <a:spcBef>
          <a:spcPct val="0"/>
        </a:spcBef>
        <a:spcAft>
          <a:spcPts val="600"/>
        </a:spcAft>
        <a:buClr>
          <a:srgbClr val="83B81A"/>
        </a:buClr>
        <a:buFont typeface="Wingdings 2" panose="05020102010507070707" pitchFamily="18" charset="2"/>
        <a:defRPr sz="2000">
          <a:solidFill>
            <a:srgbClr val="4D4D4D"/>
          </a:solidFill>
          <a:latin typeface="+mn-lt"/>
        </a:defRPr>
      </a:lvl3pPr>
      <a:lvl4pPr marL="1076325" algn="l" rtl="0" fontAlgn="base">
        <a:spcBef>
          <a:spcPct val="0"/>
        </a:spcBef>
        <a:spcAft>
          <a:spcPts val="600"/>
        </a:spcAft>
        <a:defRPr sz="2000">
          <a:solidFill>
            <a:srgbClr val="4D4D4D"/>
          </a:solidFill>
          <a:latin typeface="+mn-lt"/>
        </a:defRPr>
      </a:lvl4pPr>
      <a:lvl5pPr marL="1431925" algn="l" rtl="0" fontAlgn="base">
        <a:spcBef>
          <a:spcPct val="0"/>
        </a:spcBef>
        <a:spcAft>
          <a:spcPts val="600"/>
        </a:spcAft>
        <a:defRPr sz="2000">
          <a:solidFill>
            <a:srgbClr val="4D4D4D"/>
          </a:solidFill>
          <a:latin typeface="+mn-lt"/>
        </a:defRPr>
      </a:lvl5pPr>
      <a:lvl6pPr marL="914400" algn="l" rtl="0" eaLnBrk="1" fontAlgn="base" hangingPunct="1">
        <a:spcBef>
          <a:spcPct val="5000"/>
        </a:spcBef>
        <a:spcAft>
          <a:spcPct val="5000"/>
        </a:spcAft>
        <a:buChar char="»"/>
        <a:defRPr sz="1500">
          <a:solidFill>
            <a:srgbClr val="4D4D4D"/>
          </a:solidFill>
          <a:latin typeface="+mn-lt"/>
        </a:defRPr>
      </a:lvl6pPr>
      <a:lvl7pPr marL="1257300" algn="l" rtl="0" eaLnBrk="1" fontAlgn="base" hangingPunct="1">
        <a:spcBef>
          <a:spcPct val="5000"/>
        </a:spcBef>
        <a:spcAft>
          <a:spcPct val="5000"/>
        </a:spcAft>
        <a:buChar char="»"/>
        <a:defRPr sz="1500">
          <a:solidFill>
            <a:srgbClr val="4D4D4D"/>
          </a:solidFill>
          <a:latin typeface="+mn-lt"/>
        </a:defRPr>
      </a:lvl7pPr>
      <a:lvl8pPr marL="1600200" algn="l" rtl="0" eaLnBrk="1" fontAlgn="base" hangingPunct="1">
        <a:spcBef>
          <a:spcPct val="5000"/>
        </a:spcBef>
        <a:spcAft>
          <a:spcPct val="5000"/>
        </a:spcAft>
        <a:buChar char="»"/>
        <a:defRPr sz="1500">
          <a:solidFill>
            <a:srgbClr val="4D4D4D"/>
          </a:solidFill>
          <a:latin typeface="+mn-lt"/>
        </a:defRPr>
      </a:lvl8pPr>
      <a:lvl9pPr marL="1943100" algn="l" rtl="0" eaLnBrk="1" fontAlgn="base" hangingPunct="1">
        <a:spcBef>
          <a:spcPct val="5000"/>
        </a:spcBef>
        <a:spcAft>
          <a:spcPct val="5000"/>
        </a:spcAft>
        <a:buChar char="»"/>
        <a:defRPr sz="15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20" Type="http://schemas.openxmlformats.org/officeDocument/2006/relationships/image" Target="../media/image33.png"/><Relationship Id="rId21" Type="http://schemas.openxmlformats.org/officeDocument/2006/relationships/image" Target="../media/image34.png"/><Relationship Id="rId22" Type="http://schemas.openxmlformats.org/officeDocument/2006/relationships/image" Target="../media/image35.png"/><Relationship Id="rId23" Type="http://schemas.openxmlformats.org/officeDocument/2006/relationships/image" Target="../media/image36.jpeg"/><Relationship Id="rId24" Type="http://schemas.openxmlformats.org/officeDocument/2006/relationships/image" Target="../media/image37.jpeg"/><Relationship Id="rId25" Type="http://schemas.openxmlformats.org/officeDocument/2006/relationships/image" Target="../media/image38.png"/><Relationship Id="rId26" Type="http://schemas.openxmlformats.org/officeDocument/2006/relationships/image" Target="../media/image39.png"/><Relationship Id="rId10" Type="http://schemas.openxmlformats.org/officeDocument/2006/relationships/image" Target="../media/image23.png"/><Relationship Id="rId11" Type="http://schemas.openxmlformats.org/officeDocument/2006/relationships/image" Target="../media/image24.jpg"/><Relationship Id="rId12" Type="http://schemas.openxmlformats.org/officeDocument/2006/relationships/image" Target="../media/image25.jpg"/><Relationship Id="rId13" Type="http://schemas.openxmlformats.org/officeDocument/2006/relationships/image" Target="../media/image26.png"/><Relationship Id="rId14" Type="http://schemas.openxmlformats.org/officeDocument/2006/relationships/image" Target="../media/image27.png"/><Relationship Id="rId15" Type="http://schemas.openxmlformats.org/officeDocument/2006/relationships/image" Target="../media/image28.png"/><Relationship Id="rId16" Type="http://schemas.openxmlformats.org/officeDocument/2006/relationships/image" Target="../media/image29.png"/><Relationship Id="rId17" Type="http://schemas.openxmlformats.org/officeDocument/2006/relationships/image" Target="../media/image30.jpg"/><Relationship Id="rId18" Type="http://schemas.openxmlformats.org/officeDocument/2006/relationships/image" Target="../media/image31.jpg"/><Relationship Id="rId19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jpg"/><Relationship Id="rId8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jpg"/><Relationship Id="rId12" Type="http://schemas.openxmlformats.org/officeDocument/2006/relationships/image" Target="../media/image25.jpg"/><Relationship Id="rId13" Type="http://schemas.openxmlformats.org/officeDocument/2006/relationships/image" Target="../media/image26.png"/><Relationship Id="rId14" Type="http://schemas.openxmlformats.org/officeDocument/2006/relationships/image" Target="../media/image27.png"/><Relationship Id="rId15" Type="http://schemas.openxmlformats.org/officeDocument/2006/relationships/image" Target="../media/image28.png"/><Relationship Id="rId16" Type="http://schemas.openxmlformats.org/officeDocument/2006/relationships/image" Target="../media/image29.png"/><Relationship Id="rId17" Type="http://schemas.openxmlformats.org/officeDocument/2006/relationships/image" Target="../media/image30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jp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ctrTitle"/>
          </p:nvPr>
        </p:nvSpPr>
        <p:spPr>
          <a:xfrm>
            <a:off x="6527800" y="2420938"/>
            <a:ext cx="5328840" cy="1800225"/>
          </a:xfrm>
        </p:spPr>
        <p:txBody>
          <a:bodyPr/>
          <a:lstStyle/>
          <a:p>
            <a:r>
              <a:rPr lang="en-GB" altLang="en-US" dirty="0" smtClean="0"/>
              <a:t>Skills and Employability</a:t>
            </a:r>
            <a:br>
              <a:rPr lang="en-GB" altLang="en-US" dirty="0" smtClean="0"/>
            </a:br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dirty="0" smtClean="0"/>
              <a:t>The Regulator’s view</a:t>
            </a:r>
            <a:endParaRPr lang="en-GB" altLang="en-US" dirty="0"/>
          </a:p>
        </p:txBody>
      </p:sp>
      <p:sp>
        <p:nvSpPr>
          <p:cNvPr id="27650" name="Subtitle 2"/>
          <p:cNvSpPr>
            <a:spLocks noGrp="1"/>
          </p:cNvSpPr>
          <p:nvPr>
            <p:ph type="subTitle" idx="1"/>
          </p:nvPr>
        </p:nvSpPr>
        <p:spPr>
          <a:xfrm>
            <a:off x="6527800" y="4508500"/>
            <a:ext cx="5184775" cy="1368425"/>
          </a:xfrm>
        </p:spPr>
        <p:txBody>
          <a:bodyPr/>
          <a:lstStyle/>
          <a:p>
            <a:endParaRPr lang="en-GB" altLang="en-US" dirty="0"/>
          </a:p>
          <a:p>
            <a:r>
              <a:rPr lang="en-GB" altLang="en-US" dirty="0" smtClean="0"/>
              <a:t>Phil Beach CBE</a:t>
            </a:r>
            <a:endParaRPr lang="en-GB" altLang="en-US" dirty="0"/>
          </a:p>
          <a:p>
            <a:r>
              <a:rPr lang="en-GB" altLang="en-US" dirty="0" smtClean="0"/>
              <a:t>Ofqual</a:t>
            </a: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 do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836712"/>
            <a:ext cx="10972800" cy="5112568"/>
          </a:xfrm>
        </p:spPr>
        <p:txBody>
          <a:bodyPr/>
          <a:lstStyle/>
          <a:p>
            <a:r>
              <a:rPr lang="en-GB" dirty="0" smtClean="0"/>
              <a:t>We regulate EPAs so that they meet the needs of employers</a:t>
            </a:r>
          </a:p>
          <a:p>
            <a:r>
              <a:rPr lang="en-GB" dirty="0" smtClean="0"/>
              <a:t>We look at assessment plans at an early stage</a:t>
            </a:r>
          </a:p>
          <a:p>
            <a:pPr lvl="1"/>
            <a:r>
              <a:rPr lang="en-GB" dirty="0" smtClean="0"/>
              <a:t>This ensures that they support a reliable and consistent EPA that meets the needs of employers</a:t>
            </a:r>
          </a:p>
          <a:p>
            <a:r>
              <a:rPr lang="en-GB" dirty="0" smtClean="0"/>
              <a:t>Once approved, Awarding Organisations (AO) develop EPAs:</a:t>
            </a:r>
          </a:p>
          <a:p>
            <a:pPr lvl="1"/>
            <a:r>
              <a:rPr lang="en-GB" dirty="0" smtClean="0"/>
              <a:t>We will look at a sample of EPAs to check their quality</a:t>
            </a:r>
          </a:p>
          <a:p>
            <a:pPr lvl="1"/>
            <a:r>
              <a:rPr lang="en-GB" dirty="0" smtClean="0"/>
              <a:t>AOs must (continue) to meet our rules</a:t>
            </a:r>
          </a:p>
          <a:p>
            <a:pPr lvl="1"/>
            <a:r>
              <a:rPr lang="en-GB" dirty="0" smtClean="0"/>
              <a:t>They are responsible for the appropriate delivery of EPAs</a:t>
            </a:r>
          </a:p>
          <a:p>
            <a:r>
              <a:rPr lang="en-GB" dirty="0" smtClean="0"/>
              <a:t>We have a range of regulatory tools to:</a:t>
            </a:r>
          </a:p>
          <a:p>
            <a:pPr lvl="1"/>
            <a:r>
              <a:rPr lang="en-GB" dirty="0" smtClean="0"/>
              <a:t>Maintain standards in EPAs</a:t>
            </a:r>
          </a:p>
          <a:p>
            <a:pPr lvl="1"/>
            <a:r>
              <a:rPr lang="en-GB" dirty="0" smtClean="0"/>
              <a:t>Protect the interests of apprentices (in relation to EPAs)</a:t>
            </a:r>
          </a:p>
          <a:p>
            <a:pPr lvl="1"/>
            <a:r>
              <a:rPr lang="en-GB" dirty="0" smtClean="0"/>
              <a:t>Maintain public confidence in the EPAs we are responsible for</a:t>
            </a:r>
          </a:p>
          <a:p>
            <a:pPr lvl="1"/>
            <a:r>
              <a:rPr lang="en-GB" dirty="0" smtClean="0"/>
              <a:t>Assure employers that EPAs continue to meet their needs</a:t>
            </a:r>
          </a:p>
          <a:p>
            <a:pPr lvl="1"/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067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 Levels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" t="4964" r="5004" b="18754"/>
          <a:stretch/>
        </p:blipFill>
        <p:spPr>
          <a:xfrm>
            <a:off x="3883128" y="0"/>
            <a:ext cx="5091282" cy="6442122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895362" y="6057356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Academic</a:t>
            </a:r>
            <a:r>
              <a:rPr lang="en-GB" dirty="0"/>
              <a:t> Route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72264" y="6057356"/>
            <a:ext cx="1826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Technical Route</a:t>
            </a:r>
          </a:p>
        </p:txBody>
      </p:sp>
      <p:sp>
        <p:nvSpPr>
          <p:cNvPr id="3" name="Oval 2"/>
          <p:cNvSpPr/>
          <p:nvPr/>
        </p:nvSpPr>
        <p:spPr>
          <a:xfrm>
            <a:off x="6600056" y="2204864"/>
            <a:ext cx="1296144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16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Connecting with employers and other qualification users</a:t>
            </a:r>
            <a:endParaRPr lang="en-GB" dirty="0"/>
          </a:p>
        </p:txBody>
      </p:sp>
      <p:pic>
        <p:nvPicPr>
          <p:cNvPr id="13" name="Picture 12" descr="ofqual_cmyk_no_stra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565" y="2934766"/>
            <a:ext cx="2938485" cy="1165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2424873"/>
            <a:ext cx="1878045" cy="18780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41" y="3189924"/>
            <a:ext cx="1409700" cy="419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923" y="2589763"/>
            <a:ext cx="1988226" cy="13646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260" y="3909473"/>
            <a:ext cx="2333353" cy="10000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501" y="4170326"/>
            <a:ext cx="1281157" cy="12811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159" y="4185492"/>
            <a:ext cx="1734995" cy="11440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345" y="1506719"/>
            <a:ext cx="2212527" cy="12390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57" y="1587261"/>
            <a:ext cx="2876550" cy="15906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617" y="1725427"/>
            <a:ext cx="1810174" cy="117856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3269654"/>
            <a:ext cx="933450" cy="457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299" y="1215259"/>
            <a:ext cx="2209314" cy="8077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609" y="2214384"/>
            <a:ext cx="3013154" cy="5978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3613158"/>
            <a:ext cx="2486025" cy="18383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479" y="4272216"/>
            <a:ext cx="2144188" cy="125588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4" b="21866"/>
          <a:stretch/>
        </p:blipFill>
        <p:spPr>
          <a:xfrm>
            <a:off x="7277923" y="1556792"/>
            <a:ext cx="2336550" cy="9361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5157192"/>
            <a:ext cx="1392188" cy="136456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109" y="4941168"/>
            <a:ext cx="1582379" cy="158237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4702866"/>
            <a:ext cx="3390077" cy="254255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500" y="476672"/>
            <a:ext cx="2786580" cy="186804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980728"/>
            <a:ext cx="2961297" cy="79711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5589355"/>
            <a:ext cx="2783632" cy="9359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789" y="5229200"/>
            <a:ext cx="1660875" cy="12456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6" t="4943" r="20073"/>
          <a:stretch/>
        </p:blipFill>
        <p:spPr>
          <a:xfrm>
            <a:off x="191344" y="5157192"/>
            <a:ext cx="1488414" cy="138482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1060911"/>
            <a:ext cx="1740955" cy="9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2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ctrTitle"/>
          </p:nvPr>
        </p:nvSpPr>
        <p:spPr>
          <a:xfrm>
            <a:off x="6527800" y="2420938"/>
            <a:ext cx="5328840" cy="1800225"/>
          </a:xfrm>
        </p:spPr>
        <p:txBody>
          <a:bodyPr/>
          <a:lstStyle/>
          <a:p>
            <a:r>
              <a:rPr lang="en-GB" altLang="en-US" dirty="0" smtClean="0"/>
              <a:t>Skills and Employability</a:t>
            </a:r>
            <a:br>
              <a:rPr lang="en-GB" altLang="en-US" dirty="0" smtClean="0"/>
            </a:br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dirty="0" smtClean="0"/>
              <a:t>The Regulator’s view</a:t>
            </a:r>
            <a:endParaRPr lang="en-GB" altLang="en-US" dirty="0"/>
          </a:p>
        </p:txBody>
      </p:sp>
      <p:sp>
        <p:nvSpPr>
          <p:cNvPr id="27650" name="Subtitle 2"/>
          <p:cNvSpPr>
            <a:spLocks noGrp="1"/>
          </p:cNvSpPr>
          <p:nvPr>
            <p:ph type="subTitle" idx="1"/>
          </p:nvPr>
        </p:nvSpPr>
        <p:spPr>
          <a:xfrm>
            <a:off x="6527800" y="4508500"/>
            <a:ext cx="5184775" cy="1368425"/>
          </a:xfrm>
        </p:spPr>
        <p:txBody>
          <a:bodyPr/>
          <a:lstStyle/>
          <a:p>
            <a:endParaRPr lang="en-GB" altLang="en-US" dirty="0"/>
          </a:p>
          <a:p>
            <a:r>
              <a:rPr lang="en-GB" altLang="en-US" dirty="0" smtClean="0"/>
              <a:t>Phil Beach CBE</a:t>
            </a:r>
            <a:endParaRPr lang="en-GB" altLang="en-US" dirty="0"/>
          </a:p>
          <a:p>
            <a:r>
              <a:rPr lang="en-GB" altLang="en-US" dirty="0" smtClean="0"/>
              <a:t>Ofqual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8260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0" y="1052736"/>
            <a:ext cx="10972800" cy="5112568"/>
          </a:xfrm>
        </p:spPr>
        <p:txBody>
          <a:bodyPr/>
          <a:lstStyle/>
          <a:p>
            <a:r>
              <a:rPr lang="en-GB" dirty="0" smtClean="0"/>
              <a:t>The Qualification Landscape</a:t>
            </a:r>
          </a:p>
          <a:p>
            <a:pPr lvl="1"/>
            <a:r>
              <a:rPr lang="en-GB" dirty="0" smtClean="0"/>
              <a:t>Current picture</a:t>
            </a:r>
          </a:p>
          <a:p>
            <a:pPr lvl="1"/>
            <a:r>
              <a:rPr lang="en-GB" dirty="0" smtClean="0"/>
              <a:t>The skills plan</a:t>
            </a:r>
          </a:p>
          <a:p>
            <a:pPr lvl="1"/>
            <a:r>
              <a:rPr lang="en-GB" dirty="0" smtClean="0"/>
              <a:t>Future</a:t>
            </a:r>
          </a:p>
          <a:p>
            <a:r>
              <a:rPr lang="en-GB" dirty="0" smtClean="0"/>
              <a:t>Reform</a:t>
            </a:r>
          </a:p>
          <a:p>
            <a:pPr lvl="1"/>
            <a:r>
              <a:rPr lang="en-GB" dirty="0" smtClean="0"/>
              <a:t>Functional Skills</a:t>
            </a:r>
          </a:p>
          <a:p>
            <a:pPr lvl="1"/>
            <a:r>
              <a:rPr lang="en-GB" dirty="0" smtClean="0"/>
              <a:t>Apprenticeships </a:t>
            </a:r>
          </a:p>
          <a:p>
            <a:pPr lvl="1"/>
            <a:r>
              <a:rPr lang="en-GB" dirty="0" smtClean="0"/>
              <a:t>T Levels</a:t>
            </a:r>
          </a:p>
          <a:p>
            <a:r>
              <a:rPr lang="en-GB" dirty="0" smtClean="0"/>
              <a:t>Engaging with employers</a:t>
            </a:r>
          </a:p>
          <a:p>
            <a:r>
              <a:rPr lang="en-GB" dirty="0" smtClean="0"/>
              <a:t>Questions</a:t>
            </a:r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484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ounded Rectangle 51"/>
          <p:cNvSpPr/>
          <p:nvPr/>
        </p:nvSpPr>
        <p:spPr>
          <a:xfrm>
            <a:off x="950552" y="797951"/>
            <a:ext cx="11161240" cy="1982348"/>
          </a:xfrm>
          <a:prstGeom prst="roundRect">
            <a:avLst/>
          </a:prstGeom>
          <a:solidFill>
            <a:srgbClr val="F79646">
              <a:lumMod val="75000"/>
              <a:alpha val="20000"/>
            </a:srgbClr>
          </a:solidFill>
          <a:ln w="12700" cap="flat" cmpd="sng" algn="ctr">
            <a:solidFill>
              <a:srgbClr val="9BBB59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119336" y="800298"/>
            <a:ext cx="1391403" cy="1980000"/>
          </a:xfrm>
          <a:prstGeom prst="roundRect">
            <a:avLst/>
          </a:prstGeom>
          <a:solidFill>
            <a:srgbClr val="F79646">
              <a:lumMod val="50000"/>
            </a:srgbClr>
          </a:solidFill>
          <a:ln w="12700" cap="flat" cmpd="sng" algn="ctr">
            <a:solidFill>
              <a:srgbClr val="9BBB59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Qualifications taken primarily in schools/</a:t>
            </a:r>
            <a:b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colleges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005924" y="2776745"/>
            <a:ext cx="11161240" cy="2021549"/>
          </a:xfrm>
          <a:prstGeom prst="roundRect">
            <a:avLst/>
          </a:prstGeom>
          <a:solidFill>
            <a:srgbClr val="8064A2">
              <a:lumMod val="75000"/>
              <a:alpha val="20000"/>
            </a:srgbClr>
          </a:solidFill>
          <a:ln w="12700" cap="flat" cmpd="sng" algn="ctr">
            <a:solidFill>
              <a:srgbClr val="8064A2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119336" y="2818417"/>
            <a:ext cx="1391403" cy="1980000"/>
          </a:xfrm>
          <a:prstGeom prst="roundRect">
            <a:avLst/>
          </a:prstGeom>
          <a:solidFill>
            <a:srgbClr val="8064A2">
              <a:lumMod val="75000"/>
            </a:srgbClr>
          </a:solidFill>
          <a:ln w="12700" cap="flat" cmpd="sng" algn="ctr">
            <a:solidFill>
              <a:srgbClr val="8064A2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Qualifications primarily taken in other settings </a:t>
            </a:r>
            <a:b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(</a:t>
            </a:r>
            <a:r>
              <a:rPr kumimoji="0" lang="en-GB" sz="11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eg</a:t>
            </a: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work-based learning centres, adult/community learning centres)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72060" y="188640"/>
            <a:ext cx="6399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 smtClean="0">
                <a:solidFill>
                  <a:srgbClr val="A0558F"/>
                </a:solidFill>
                <a:latin typeface="+mj-lt"/>
                <a:ea typeface="+mj-ea"/>
                <a:cs typeface="+mj-cs"/>
              </a:rPr>
              <a:t>The current qualifications </a:t>
            </a:r>
            <a:r>
              <a:rPr lang="en-GB" sz="2400" b="1" dirty="0">
                <a:solidFill>
                  <a:srgbClr val="A0558F"/>
                </a:solidFill>
                <a:latin typeface="+mj-lt"/>
                <a:ea typeface="+mj-ea"/>
                <a:cs typeface="+mj-cs"/>
              </a:rPr>
              <a:t>landscape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496445" y="4848951"/>
            <a:ext cx="5321334" cy="1415772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VTQ ‘uses’ (cutting across qualification categories)</a:t>
            </a:r>
            <a:endParaRPr lang="en-GB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11174" y="5955561"/>
            <a:ext cx="35172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en-GB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(</a:t>
            </a:r>
            <a:r>
              <a:rPr lang="en-GB" sz="1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+</a:t>
            </a:r>
            <a:r>
              <a:rPr lang="en-GB" sz="105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cert number includes those VTQs achieved as part </a:t>
            </a:r>
            <a:br>
              <a:rPr lang="en-GB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en-GB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of an apprenticeship but is not an exclusive number)</a:t>
            </a:r>
            <a:endParaRPr lang="en-GB" sz="10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741339" y="1088952"/>
            <a:ext cx="1008000" cy="1908000"/>
            <a:chOff x="8026389" y="866641"/>
            <a:chExt cx="771521" cy="2502725"/>
          </a:xfrm>
        </p:grpSpPr>
        <p:sp>
          <p:nvSpPr>
            <p:cNvPr id="62" name="Rectangle 61"/>
            <p:cNvSpPr/>
            <p:nvPr/>
          </p:nvSpPr>
          <p:spPr>
            <a:xfrm>
              <a:off x="8026389" y="866641"/>
              <a:ext cx="771521" cy="2502725"/>
            </a:xfrm>
            <a:prstGeom prst="rect">
              <a:avLst/>
            </a:prstGeom>
            <a:solidFill>
              <a:srgbClr val="4F81BD"/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Applied General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040269" y="2722497"/>
              <a:ext cx="745569" cy="4440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190 quals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240k certs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924860" y="1199515"/>
            <a:ext cx="1008000" cy="1908000"/>
            <a:chOff x="10288040" y="899038"/>
            <a:chExt cx="745569" cy="2502724"/>
          </a:xfrm>
        </p:grpSpPr>
        <p:sp>
          <p:nvSpPr>
            <p:cNvPr id="65" name="Rectangle 64"/>
            <p:cNvSpPr/>
            <p:nvPr/>
          </p:nvSpPr>
          <p:spPr>
            <a:xfrm>
              <a:off x="10316220" y="899038"/>
              <a:ext cx="717389" cy="2502724"/>
            </a:xfrm>
            <a:prstGeom prst="rect">
              <a:avLst/>
            </a:prstGeom>
            <a:solidFill>
              <a:srgbClr val="4F81BD"/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Tech Level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0288040" y="2754730"/>
              <a:ext cx="745569" cy="4440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425 quals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150k certs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9932972" y="1557971"/>
            <a:ext cx="1097778" cy="1908000"/>
            <a:chOff x="10335729" y="-812881"/>
            <a:chExt cx="745569" cy="2502724"/>
          </a:xfrm>
        </p:grpSpPr>
        <p:sp>
          <p:nvSpPr>
            <p:cNvPr id="68" name="Rectangle 67"/>
            <p:cNvSpPr/>
            <p:nvPr/>
          </p:nvSpPr>
          <p:spPr>
            <a:xfrm>
              <a:off x="10373232" y="-812881"/>
              <a:ext cx="663098" cy="2502724"/>
            </a:xfrm>
            <a:prstGeom prst="rect">
              <a:avLst/>
            </a:prstGeom>
            <a:solidFill>
              <a:srgbClr val="4F81BD"/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Tech Cert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0335729" y="1008754"/>
              <a:ext cx="745569" cy="4440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205 quals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130k certs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0951358" y="1414980"/>
            <a:ext cx="1113787" cy="1908000"/>
            <a:chOff x="10369333" y="866642"/>
            <a:chExt cx="745569" cy="2502724"/>
          </a:xfrm>
        </p:grpSpPr>
        <p:sp>
          <p:nvSpPr>
            <p:cNvPr id="71" name="Rectangle 70"/>
            <p:cNvSpPr/>
            <p:nvPr/>
          </p:nvSpPr>
          <p:spPr>
            <a:xfrm>
              <a:off x="10402466" y="866642"/>
              <a:ext cx="659786" cy="2502724"/>
            </a:xfrm>
            <a:prstGeom prst="rect">
              <a:avLst/>
            </a:prstGeom>
            <a:solidFill>
              <a:srgbClr val="4F81BD"/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Tech Award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0369333" y="2674309"/>
              <a:ext cx="745569" cy="4440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110 quals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370k certs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846902" y="1628800"/>
            <a:ext cx="1008000" cy="1908000"/>
            <a:chOff x="6748280" y="1922766"/>
            <a:chExt cx="1144914" cy="2343150"/>
          </a:xfrm>
        </p:grpSpPr>
        <p:sp>
          <p:nvSpPr>
            <p:cNvPr id="74" name="Rectangle 73"/>
            <p:cNvSpPr/>
            <p:nvPr/>
          </p:nvSpPr>
          <p:spPr>
            <a:xfrm>
              <a:off x="6748280" y="1922766"/>
              <a:ext cx="1144914" cy="2343150"/>
            </a:xfrm>
            <a:prstGeom prst="rect">
              <a:avLst/>
            </a:prstGeom>
            <a:solidFill>
              <a:srgbClr val="4F81BD"/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Functional Skills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947952" y="3680676"/>
              <a:ext cx="745568" cy="4157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190 quals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785k certs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588470" y="2075464"/>
            <a:ext cx="1008000" cy="1908000"/>
            <a:chOff x="5520392" y="2395645"/>
            <a:chExt cx="1132485" cy="1411043"/>
          </a:xfrm>
        </p:grpSpPr>
        <p:sp>
          <p:nvSpPr>
            <p:cNvPr id="77" name="Rectangle 76"/>
            <p:cNvSpPr/>
            <p:nvPr/>
          </p:nvSpPr>
          <p:spPr>
            <a:xfrm>
              <a:off x="5520392" y="2395645"/>
              <a:ext cx="1132485" cy="1411043"/>
            </a:xfrm>
            <a:prstGeom prst="rect">
              <a:avLst/>
            </a:prstGeom>
            <a:solidFill>
              <a:srgbClr val="4F81BD"/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SELT/</a:t>
              </a:r>
              <a:b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</a:b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ESOL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720716" y="3465128"/>
              <a:ext cx="745569" cy="2503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140 quals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220k certs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3686501" y="846986"/>
            <a:ext cx="1008000" cy="1908000"/>
            <a:chOff x="7828412" y="886406"/>
            <a:chExt cx="1338873" cy="1847312"/>
          </a:xfrm>
        </p:grpSpPr>
        <p:sp>
          <p:nvSpPr>
            <p:cNvPr id="80" name="Rectangle 79"/>
            <p:cNvSpPr/>
            <p:nvPr/>
          </p:nvSpPr>
          <p:spPr>
            <a:xfrm>
              <a:off x="7828412" y="886406"/>
              <a:ext cx="1338873" cy="1847312"/>
            </a:xfrm>
            <a:prstGeom prst="rect">
              <a:avLst/>
            </a:prstGeom>
            <a:solidFill>
              <a:srgbClr val="4F81BD"/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A &amp; AS level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982061" y="2285039"/>
              <a:ext cx="1011952" cy="3277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503 quals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1.9m certs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793227" y="980728"/>
            <a:ext cx="1008000" cy="1908000"/>
            <a:chOff x="4583944" y="1133813"/>
            <a:chExt cx="1008000" cy="1908000"/>
          </a:xfrm>
        </p:grpSpPr>
        <p:sp>
          <p:nvSpPr>
            <p:cNvPr id="57" name="Rectangle 56"/>
            <p:cNvSpPr/>
            <p:nvPr/>
          </p:nvSpPr>
          <p:spPr>
            <a:xfrm>
              <a:off x="4583944" y="1133813"/>
              <a:ext cx="1008000" cy="1908000"/>
            </a:xfrm>
            <a:prstGeom prst="rect">
              <a:avLst/>
            </a:prstGeom>
            <a:solidFill>
              <a:srgbClr val="4F81BD"/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GCSE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A*-G</a:t>
              </a:r>
              <a:endParaRPr kumimoji="0" lang="en-GB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702359" y="2597950"/>
              <a:ext cx="74556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100" dirty="0" smtClean="0">
                  <a:solidFill>
                    <a:prstClr val="white"/>
                  </a:solidFill>
                  <a:latin typeface="+mn-lt"/>
                  <a:cs typeface="Arial" panose="020B0604020202020204" pitchFamily="34" charset="0"/>
                </a:rPr>
                <a:t>342 quals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100" dirty="0" smtClean="0">
                  <a:solidFill>
                    <a:prstClr val="white"/>
                  </a:solidFill>
                  <a:latin typeface="+mn-lt"/>
                  <a:cs typeface="Arial" panose="020B0604020202020204" pitchFamily="34" charset="0"/>
                </a:rPr>
                <a:t>4.9m certs</a:t>
              </a:r>
              <a:endParaRPr lang="en-GB" sz="1100" dirty="0">
                <a:solidFill>
                  <a:prstClr val="white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7912679" y="2276872"/>
            <a:ext cx="1012181" cy="1908000"/>
            <a:chOff x="6784730" y="2276872"/>
            <a:chExt cx="1023042" cy="1908000"/>
          </a:xfrm>
        </p:grpSpPr>
        <p:sp>
          <p:nvSpPr>
            <p:cNvPr id="84" name="Rectangle 83"/>
            <p:cNvSpPr/>
            <p:nvPr/>
          </p:nvSpPr>
          <p:spPr>
            <a:xfrm>
              <a:off x="6784730" y="2276872"/>
              <a:ext cx="1018818" cy="1908000"/>
            </a:xfrm>
            <a:prstGeom prst="rect">
              <a:avLst/>
            </a:prstGeom>
            <a:solidFill>
              <a:srgbClr val="4F81BD"/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/>
              </a:r>
              <a:b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</a:b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Other quals</a:t>
              </a:r>
              <a:b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</a:b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eg licence to practice, personal </a:t>
              </a:r>
              <a:r>
                <a:rPr kumimoji="0" lang="en-GB" sz="11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dev’t</a:t>
              </a:r>
              <a:endPara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833784" y="3739687"/>
              <a:ext cx="97398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14000 quals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3.9m certs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651908" y="5149434"/>
            <a:ext cx="2333095" cy="989997"/>
            <a:chOff x="11068767" y="4725765"/>
            <a:chExt cx="2394067" cy="685800"/>
          </a:xfrm>
        </p:grpSpPr>
        <p:sp>
          <p:nvSpPr>
            <p:cNvPr id="87" name="Rectangle 86"/>
            <p:cNvSpPr/>
            <p:nvPr/>
          </p:nvSpPr>
          <p:spPr>
            <a:xfrm>
              <a:off x="11068767" y="4725765"/>
              <a:ext cx="2325600" cy="685800"/>
            </a:xfrm>
            <a:prstGeom prst="rect">
              <a:avLst/>
            </a:prstGeom>
            <a:solidFill>
              <a:srgbClr val="EEECE1">
                <a:lumMod val="50000"/>
              </a:srgbClr>
            </a:solidFill>
            <a:ln w="12700" cap="flat" cmpd="sng" algn="ctr">
              <a:solidFill>
                <a:srgbClr val="EEECE1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tIns="21600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VTQs used in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Framework apprenticeships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2506719" y="4929049"/>
              <a:ext cx="956115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1750 quals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1.5m certs</a:t>
              </a:r>
              <a:r>
                <a:rPr kumimoji="0" lang="en-GB" sz="1400" b="1" i="0" u="none" strike="noStrike" kern="0" cap="none" spc="0" normalizeH="0" baseline="30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+</a:t>
              </a:r>
              <a:endParaRPr kumimoji="0" lang="en-GB" sz="1100" b="1" i="0" u="none" strike="noStrike" kern="0" cap="none" spc="0" normalizeH="0" baseline="30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479425" y="5131362"/>
            <a:ext cx="53435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Arial" panose="020B0604020202020204" pitchFamily="34" charset="0"/>
              </a:rPr>
              <a:t>This s</a:t>
            </a:r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napshot shows: </a:t>
            </a:r>
            <a:b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- 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VTQs –  qualifications available for certification as of start June ‘17</a:t>
            </a: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VTQs – number of certifications for 12 months to end March ‘17</a:t>
            </a: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GQs – qualifications available for certification summer 2016</a:t>
            </a: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GQs – qualifications certificated in summer series 2016 </a:t>
            </a: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Other GQs – such as Pre-U quals, international GCSEs, International Baccalaureate middle years programme (again summer ‘16)</a:t>
            </a:r>
          </a:p>
        </p:txBody>
      </p:sp>
      <p:sp>
        <p:nvSpPr>
          <p:cNvPr id="91" name="Rectangle 90"/>
          <p:cNvSpPr/>
          <p:nvPr/>
        </p:nvSpPr>
        <p:spPr>
          <a:xfrm>
            <a:off x="9591775" y="5155907"/>
            <a:ext cx="2266371" cy="983524"/>
          </a:xfrm>
          <a:prstGeom prst="rect">
            <a:avLst/>
          </a:prstGeom>
          <a:solidFill>
            <a:srgbClr val="EEECE1">
              <a:lumMod val="50000"/>
            </a:srgbClr>
          </a:solidFill>
          <a:ln w="12700" cap="flat" cmpd="sng" algn="ctr">
            <a:solidFill>
              <a:srgbClr val="EEECE1">
                <a:lumMod val="50000"/>
              </a:srgbClr>
            </a:solidFill>
            <a:prstDash val="solid"/>
            <a:miter lim="800000"/>
          </a:ln>
          <a:effectLst/>
        </p:spPr>
        <p:txBody>
          <a:bodyPr tIns="28800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 smtClean="0">
                <a:solidFill>
                  <a:prstClr val="white"/>
                </a:solidFill>
                <a:latin typeface="+mn-lt"/>
                <a:cs typeface="Arial" panose="020B0604020202020204" pitchFamily="34" charset="0"/>
              </a:rPr>
              <a:t>VTQs featuring </a:t>
            </a:r>
            <a:br>
              <a:rPr lang="en-GB" sz="1400" kern="0" dirty="0" smtClean="0">
                <a:solidFill>
                  <a:prstClr val="white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400" kern="0" dirty="0" smtClean="0">
                <a:solidFill>
                  <a:prstClr val="white"/>
                </a:solidFill>
                <a:latin typeface="+mn-lt"/>
                <a:cs typeface="Arial" panose="020B0604020202020204" pitchFamily="34" charset="0"/>
              </a:rPr>
              <a:t>in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Performance </a:t>
            </a:r>
            <a:b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tables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0713221" y="5466431"/>
            <a:ext cx="931418" cy="430887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1100" dirty="0" smtClean="0">
                <a:solidFill>
                  <a:prstClr val="white"/>
                </a:solidFill>
                <a:latin typeface="+mn-lt"/>
                <a:cs typeface="Arial" panose="020B0604020202020204" pitchFamily="34" charset="0"/>
              </a:rPr>
              <a:t>1020 quals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1100" dirty="0" smtClean="0">
                <a:solidFill>
                  <a:prstClr val="white"/>
                </a:solidFill>
                <a:latin typeface="+mn-lt"/>
                <a:cs typeface="Arial" panose="020B0604020202020204" pitchFamily="34" charset="0"/>
              </a:rPr>
              <a:t>840k certs</a:t>
            </a:r>
            <a:endParaRPr lang="en-GB" sz="1100" dirty="0">
              <a:solidFill>
                <a:prstClr val="white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645283" y="1088952"/>
            <a:ext cx="1008000" cy="1908000"/>
            <a:chOff x="5520392" y="2494807"/>
            <a:chExt cx="1132485" cy="1411043"/>
          </a:xfrm>
        </p:grpSpPr>
        <p:sp>
          <p:nvSpPr>
            <p:cNvPr id="45" name="Rectangle 44"/>
            <p:cNvSpPr/>
            <p:nvPr/>
          </p:nvSpPr>
          <p:spPr>
            <a:xfrm>
              <a:off x="5520392" y="2494807"/>
              <a:ext cx="1132485" cy="1411043"/>
            </a:xfrm>
            <a:prstGeom prst="rect">
              <a:avLst/>
            </a:prstGeom>
            <a:solidFill>
              <a:srgbClr val="4F81BD"/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Other</a:t>
              </a:r>
              <a:r>
                <a:rPr kumimoji="0" lang="en-GB" sz="1400" b="0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 GQ</a:t>
              </a:r>
              <a:endPara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720716" y="3567019"/>
              <a:ext cx="745569" cy="2510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100" kern="0" dirty="0">
                  <a:solidFill>
                    <a:prstClr val="white"/>
                  </a:solidFill>
                  <a:latin typeface="+mn-lt"/>
                  <a:cs typeface="Arial" panose="020B0604020202020204" pitchFamily="34" charset="0"/>
                </a:rPr>
                <a:t>2</a:t>
              </a: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50 quals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100" kern="0" dirty="0" smtClean="0">
                  <a:solidFill>
                    <a:prstClr val="white"/>
                  </a:solidFill>
                  <a:latin typeface="+mn-lt"/>
                  <a:cs typeface="Arial" panose="020B0604020202020204" pitchFamily="34" charset="0"/>
                </a:rPr>
                <a:t>620</a:t>
              </a: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k certs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225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Reform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" t="4964" r="5004" b="18754"/>
          <a:stretch/>
        </p:blipFill>
        <p:spPr>
          <a:xfrm>
            <a:off x="3883128" y="0"/>
            <a:ext cx="5091282" cy="6442122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895362" y="6057356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Academic</a:t>
            </a:r>
            <a:r>
              <a:rPr lang="en-GB" dirty="0"/>
              <a:t> Route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72264" y="6057356"/>
            <a:ext cx="1826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Technical Route</a:t>
            </a:r>
          </a:p>
        </p:txBody>
      </p:sp>
    </p:spTree>
    <p:extLst>
      <p:ext uri="{BB962C8B-B14F-4D97-AF65-F5344CB8AC3E}">
        <p14:creationId xmlns:p14="http://schemas.microsoft.com/office/powerpoint/2010/main" val="220397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ounded Rectangle 70"/>
          <p:cNvSpPr/>
          <p:nvPr/>
        </p:nvSpPr>
        <p:spPr>
          <a:xfrm>
            <a:off x="950552" y="797951"/>
            <a:ext cx="11161240" cy="1982348"/>
          </a:xfrm>
          <a:prstGeom prst="roundRect">
            <a:avLst/>
          </a:prstGeom>
          <a:solidFill>
            <a:srgbClr val="F79646">
              <a:lumMod val="75000"/>
              <a:alpha val="20000"/>
            </a:srgbClr>
          </a:solidFill>
          <a:ln w="12700" cap="flat" cmpd="sng" algn="ctr">
            <a:solidFill>
              <a:srgbClr val="9BBB59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4189" y="4917878"/>
            <a:ext cx="8062091" cy="1631216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What is the ‘future’?</a:t>
            </a:r>
            <a:endParaRPr lang="en-GB" sz="14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4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Current policy position states that by </a:t>
            </a:r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2022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: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All T levels will be in place (replacing Tech Levels and Technical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ertificates)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All apprenticeships will be on standards, and assessed through end-point assessments (EPA)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GCSEs will all be awarded with grades 9-1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4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2060" y="188640"/>
            <a:ext cx="8460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 smtClean="0">
                <a:solidFill>
                  <a:srgbClr val="A0558F"/>
                </a:solidFill>
                <a:latin typeface="+mj-lt"/>
                <a:ea typeface="+mj-ea"/>
                <a:cs typeface="+mj-cs"/>
              </a:rPr>
              <a:t>What reform might mean</a:t>
            </a:r>
            <a:endParaRPr lang="en-GB" sz="2400" b="1" dirty="0">
              <a:solidFill>
                <a:srgbClr val="A0558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119336" y="800298"/>
            <a:ext cx="1391403" cy="1980000"/>
          </a:xfrm>
          <a:prstGeom prst="roundRect">
            <a:avLst/>
          </a:prstGeom>
          <a:solidFill>
            <a:srgbClr val="F79646">
              <a:lumMod val="50000"/>
            </a:srgbClr>
          </a:solidFill>
          <a:ln w="12700" cap="flat" cmpd="sng" algn="ctr">
            <a:solidFill>
              <a:srgbClr val="9BBB59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Qualifications taken primarily in schools/</a:t>
            </a:r>
            <a:b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colleges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1005924" y="2776745"/>
            <a:ext cx="11161240" cy="2021549"/>
          </a:xfrm>
          <a:prstGeom prst="roundRect">
            <a:avLst/>
          </a:prstGeom>
          <a:solidFill>
            <a:srgbClr val="8064A2">
              <a:lumMod val="75000"/>
              <a:alpha val="20000"/>
            </a:srgbClr>
          </a:solidFill>
          <a:ln w="12700" cap="flat" cmpd="sng" algn="ctr">
            <a:solidFill>
              <a:srgbClr val="8064A2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119336" y="2818417"/>
            <a:ext cx="1391403" cy="1980000"/>
          </a:xfrm>
          <a:prstGeom prst="roundRect">
            <a:avLst/>
          </a:prstGeom>
          <a:solidFill>
            <a:srgbClr val="8064A2">
              <a:lumMod val="75000"/>
            </a:srgbClr>
          </a:solidFill>
          <a:ln w="12700" cap="flat" cmpd="sng" algn="ctr">
            <a:solidFill>
              <a:srgbClr val="8064A2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Qualifications primarily taken in other settings </a:t>
            </a:r>
            <a:b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(</a:t>
            </a:r>
            <a:r>
              <a:rPr kumimoji="0" lang="en-GB" sz="11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eg</a:t>
            </a: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work-based learning centres, adult/community learning centres)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741339" y="846986"/>
            <a:ext cx="1008000" cy="1908000"/>
          </a:xfrm>
          <a:prstGeom prst="rect">
            <a:avLst/>
          </a:prstGeom>
          <a:solidFill>
            <a:srgbClr val="4F81BD"/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Applied General</a:t>
            </a:r>
          </a:p>
        </p:txBody>
      </p:sp>
      <p:sp>
        <p:nvSpPr>
          <p:cNvPr id="79" name="Rectangle 78"/>
          <p:cNvSpPr/>
          <p:nvPr/>
        </p:nvSpPr>
        <p:spPr>
          <a:xfrm>
            <a:off x="8962959" y="836712"/>
            <a:ext cx="969901" cy="1908000"/>
          </a:xfrm>
          <a:prstGeom prst="rect">
            <a:avLst/>
          </a:prstGeom>
          <a:solidFill>
            <a:srgbClr val="4F81BD"/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Technical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Qual’n</a:t>
            </a: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1042006" y="2822024"/>
            <a:ext cx="976347" cy="1908000"/>
          </a:xfrm>
          <a:prstGeom prst="rect">
            <a:avLst/>
          </a:prstGeom>
          <a:solidFill>
            <a:srgbClr val="4F81BD"/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EPA</a:t>
            </a:r>
          </a:p>
        </p:txBody>
      </p:sp>
      <p:sp>
        <p:nvSpPr>
          <p:cNvPr id="85" name="Rectangle 84"/>
          <p:cNvSpPr/>
          <p:nvPr/>
        </p:nvSpPr>
        <p:spPr>
          <a:xfrm>
            <a:off x="9996971" y="836712"/>
            <a:ext cx="985638" cy="1908000"/>
          </a:xfrm>
          <a:prstGeom prst="rect">
            <a:avLst/>
          </a:prstGeom>
          <a:solidFill>
            <a:srgbClr val="4F81BD"/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Tech Award</a:t>
            </a:r>
          </a:p>
        </p:txBody>
      </p:sp>
      <p:sp>
        <p:nvSpPr>
          <p:cNvPr id="88" name="Rectangle 87"/>
          <p:cNvSpPr/>
          <p:nvPr/>
        </p:nvSpPr>
        <p:spPr>
          <a:xfrm>
            <a:off x="6846902" y="1628800"/>
            <a:ext cx="1008000" cy="1908000"/>
          </a:xfrm>
          <a:prstGeom prst="rect">
            <a:avLst/>
          </a:prstGeom>
          <a:solidFill>
            <a:srgbClr val="4F81BD"/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Functional Skills</a:t>
            </a:r>
          </a:p>
        </p:txBody>
      </p:sp>
      <p:sp>
        <p:nvSpPr>
          <p:cNvPr id="91" name="Rectangle 90"/>
          <p:cNvSpPr/>
          <p:nvPr/>
        </p:nvSpPr>
        <p:spPr>
          <a:xfrm>
            <a:off x="1588470" y="2075464"/>
            <a:ext cx="1008000" cy="1908000"/>
          </a:xfrm>
          <a:prstGeom prst="rect">
            <a:avLst/>
          </a:prstGeom>
          <a:solidFill>
            <a:srgbClr val="4F81BD"/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SELT/</a:t>
            </a:r>
            <a:b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ESOL</a:t>
            </a:r>
          </a:p>
        </p:txBody>
      </p:sp>
      <p:sp>
        <p:nvSpPr>
          <p:cNvPr id="94" name="Rectangle 93"/>
          <p:cNvSpPr/>
          <p:nvPr/>
        </p:nvSpPr>
        <p:spPr>
          <a:xfrm>
            <a:off x="3686501" y="846986"/>
            <a:ext cx="1008000" cy="1908000"/>
          </a:xfrm>
          <a:prstGeom prst="rect">
            <a:avLst/>
          </a:prstGeom>
          <a:solidFill>
            <a:srgbClr val="4F81BD"/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 &amp; AS level</a:t>
            </a:r>
          </a:p>
        </p:txBody>
      </p:sp>
      <p:sp>
        <p:nvSpPr>
          <p:cNvPr id="97" name="Rectangle 96"/>
          <p:cNvSpPr/>
          <p:nvPr/>
        </p:nvSpPr>
        <p:spPr>
          <a:xfrm>
            <a:off x="5793227" y="980728"/>
            <a:ext cx="1008000" cy="1908000"/>
          </a:xfrm>
          <a:prstGeom prst="rect">
            <a:avLst/>
          </a:prstGeom>
          <a:solidFill>
            <a:srgbClr val="4F81BD"/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GCSE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 smtClean="0">
                <a:solidFill>
                  <a:prstClr val="white"/>
                </a:solidFill>
                <a:latin typeface="+mn-lt"/>
                <a:cs typeface="Arial" panose="020B0604020202020204" pitchFamily="34" charset="0"/>
              </a:rPr>
              <a:t>9-1</a:t>
            </a:r>
            <a:endParaRPr kumimoji="0" lang="en-GB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7912680" y="2276872"/>
            <a:ext cx="1008002" cy="1908000"/>
          </a:xfrm>
          <a:prstGeom prst="rect">
            <a:avLst/>
          </a:prstGeom>
          <a:solidFill>
            <a:srgbClr val="4F81BD"/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/>
            </a:r>
            <a:b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Other quals</a:t>
            </a:r>
            <a:b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eg licence to practice, personal </a:t>
            </a:r>
            <a:r>
              <a:rPr kumimoji="0" lang="en-GB" sz="11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dev’t</a:t>
            </a: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645283" y="846986"/>
            <a:ext cx="1008000" cy="1908000"/>
          </a:xfrm>
          <a:prstGeom prst="rect">
            <a:avLst/>
          </a:prstGeom>
          <a:solidFill>
            <a:srgbClr val="4F81BD"/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Other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GQ</a:t>
            </a: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5787330" y="640334"/>
            <a:ext cx="4176000" cy="2188396"/>
          </a:xfrm>
          <a:custGeom>
            <a:avLst/>
            <a:gdLst>
              <a:gd name="connsiteX0" fmla="*/ 0 w 4387065"/>
              <a:gd name="connsiteY0" fmla="*/ 20548 h 2188396"/>
              <a:gd name="connsiteX1" fmla="*/ 4387065 w 4387065"/>
              <a:gd name="connsiteY1" fmla="*/ 0 h 2188396"/>
              <a:gd name="connsiteX2" fmla="*/ 4387065 w 4387065"/>
              <a:gd name="connsiteY2" fmla="*/ 2188396 h 2188396"/>
              <a:gd name="connsiteX3" fmla="*/ 2219218 w 4387065"/>
              <a:gd name="connsiteY3" fmla="*/ 2167847 h 2188396"/>
              <a:gd name="connsiteX4" fmla="*/ 2219218 w 4387065"/>
              <a:gd name="connsiteY4" fmla="*/ 1376737 h 2188396"/>
              <a:gd name="connsiteX5" fmla="*/ 1109609 w 4387065"/>
              <a:gd name="connsiteY5" fmla="*/ 1397286 h 2188396"/>
              <a:gd name="connsiteX6" fmla="*/ 1099335 w 4387065"/>
              <a:gd name="connsiteY6" fmla="*/ 523982 h 2188396"/>
              <a:gd name="connsiteX7" fmla="*/ 10274 w 4387065"/>
              <a:gd name="connsiteY7" fmla="*/ 523982 h 2188396"/>
              <a:gd name="connsiteX8" fmla="*/ 0 w 4387065"/>
              <a:gd name="connsiteY8" fmla="*/ 20548 h 2188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7065" h="2188396">
                <a:moveTo>
                  <a:pt x="0" y="20548"/>
                </a:moveTo>
                <a:lnTo>
                  <a:pt x="4387065" y="0"/>
                </a:lnTo>
                <a:lnTo>
                  <a:pt x="4387065" y="2188396"/>
                </a:lnTo>
                <a:lnTo>
                  <a:pt x="2219218" y="2167847"/>
                </a:lnTo>
                <a:lnTo>
                  <a:pt x="2219218" y="1376737"/>
                </a:lnTo>
                <a:lnTo>
                  <a:pt x="1109609" y="1397286"/>
                </a:lnTo>
                <a:lnTo>
                  <a:pt x="1099335" y="523982"/>
                </a:lnTo>
                <a:lnTo>
                  <a:pt x="10274" y="523982"/>
                </a:lnTo>
                <a:lnTo>
                  <a:pt x="0" y="20548"/>
                </a:lnTo>
                <a:close/>
              </a:path>
            </a:pathLst>
          </a:custGeom>
          <a:solidFill>
            <a:srgbClr val="FFFF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7320136" y="98072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“T level”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61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Functional skills </a:t>
            </a:r>
            <a:r>
              <a:rPr lang="en-GB" dirty="0" smtClean="0"/>
              <a:t>reform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270493" y="1101408"/>
            <a:ext cx="1581261" cy="151423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DfE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Subject content</a:t>
            </a:r>
            <a:endParaRPr kumimoji="0" lang="en-GB" sz="1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897657" y="890109"/>
            <a:ext cx="3289023" cy="2046801"/>
          </a:xfrm>
          <a:prstGeom prst="rightArrow">
            <a:avLst>
              <a:gd name="adj1" fmla="val 50000"/>
              <a:gd name="adj2" fmla="val 50734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marL="174625" marR="0" lvl="0" indent="-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Overall qualification policy and purpose</a:t>
            </a:r>
          </a:p>
          <a:p>
            <a:pPr marL="174625" marR="0" lvl="0" indent="-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Formal consultation on subject content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22978" y="3248088"/>
            <a:ext cx="1627164" cy="1364613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(Ofqual)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Assessment policy</a:t>
            </a:r>
            <a:endParaRPr kumimoji="0" lang="en-GB" sz="1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2396045" y="2936910"/>
            <a:ext cx="3289023" cy="2046801"/>
          </a:xfrm>
          <a:prstGeom prst="rightArrow">
            <a:avLst>
              <a:gd name="adj1" fmla="val 50000"/>
              <a:gd name="adj2" fmla="val 50734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marL="174625" marR="0" lvl="0" indent="-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Approach to regulating assessment &amp; standards</a:t>
            </a:r>
          </a:p>
          <a:p>
            <a:pPr marL="174625" marR="0" lvl="0" indent="-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Formal consultation on assessment policy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891213" y="3237758"/>
            <a:ext cx="1581261" cy="1374943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(Ofqual)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Conditions </a:t>
            </a:r>
            <a:r>
              <a:rPr kumimoji="0" lang="en-GB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&amp; guidance</a:t>
            </a:r>
            <a:endParaRPr kumimoji="0" lang="en-GB" sz="1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7535454" y="2901828"/>
            <a:ext cx="3289023" cy="2046801"/>
          </a:xfrm>
          <a:prstGeom prst="rightArrow">
            <a:avLst>
              <a:gd name="adj1" fmla="val 50000"/>
              <a:gd name="adj2" fmla="val 4922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marL="174625" marR="0" lvl="0" indent="-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GB" sz="1600" dirty="0" smtClean="0">
              <a:solidFill>
                <a:srgbClr val="FFFFFF"/>
              </a:solidFill>
              <a:latin typeface="Arial"/>
            </a:endParaRPr>
          </a:p>
          <a:p>
            <a:pPr marL="174625" marR="0" lvl="0" indent="-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4625" marR="0" lvl="0" indent="-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Detailed rules and guidance</a:t>
            </a:r>
          </a:p>
          <a:p>
            <a:pPr marL="174625" marR="0" lvl="0" indent="-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Formal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consultation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888088" y="4848490"/>
            <a:ext cx="1637065" cy="1514234"/>
          </a:xfrm>
          <a:prstGeom prst="roundRect">
            <a:avLst/>
          </a:prstGeom>
          <a:solidFill>
            <a:srgbClr val="A0558F"/>
          </a:solidFill>
          <a:ln>
            <a:solidFill>
              <a:srgbClr val="A055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(AOs/Ofqual)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Development and upfront evaluation</a:t>
            </a:r>
            <a:endParaRPr kumimoji="0" lang="en-GB" sz="1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8588133" y="4582206"/>
            <a:ext cx="3289023" cy="2046801"/>
          </a:xfrm>
          <a:prstGeom prst="rightArrow">
            <a:avLst>
              <a:gd name="adj1" fmla="val 50000"/>
              <a:gd name="adj2" fmla="val 50734"/>
            </a:avLst>
          </a:prstGeom>
          <a:solidFill>
            <a:srgbClr val="A0558F"/>
          </a:solidFill>
          <a:ln>
            <a:solidFill>
              <a:srgbClr val="A055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marL="174625" marR="0" lvl="0" indent="-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Qualifications that reflect published rules</a:t>
            </a:r>
          </a:p>
          <a:p>
            <a:pPr marL="174625" marR="0" lvl="0" indent="-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Assurance through bespoke process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600" y="2615642"/>
            <a:ext cx="2446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</a:rPr>
              <a:t>Consultation live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2978" y="4617657"/>
            <a:ext cx="3953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</a:rPr>
              <a:t>Consultation launch 27 Sep</a:t>
            </a:r>
            <a:endParaRPr lang="en-GB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87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Apprenticeships –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856" y="1168496"/>
            <a:ext cx="10802292" cy="676028"/>
          </a:xfrm>
        </p:spPr>
        <p:txBody>
          <a:bodyPr/>
          <a:lstStyle/>
          <a:p>
            <a:pPr marL="0" lvl="1" indent="0">
              <a:spcBef>
                <a:spcPts val="300"/>
              </a:spcBef>
              <a:buNone/>
            </a:pPr>
            <a:r>
              <a:rPr lang="en-GB" sz="2400" dirty="0">
                <a:ea typeface="+mn-ea"/>
                <a:cs typeface="+mn-cs"/>
              </a:rPr>
              <a:t>The Quality </a:t>
            </a:r>
            <a:r>
              <a:rPr lang="en-GB" sz="2400" dirty="0" smtClean="0">
                <a:ea typeface="+mn-ea"/>
                <a:cs typeface="+mn-cs"/>
              </a:rPr>
              <a:t>Alliance</a:t>
            </a:r>
            <a:endParaRPr lang="en-GB" sz="2400" dirty="0">
              <a:ea typeface="+mn-ea"/>
              <a:cs typeface="+mn-cs"/>
            </a:endParaRPr>
          </a:p>
          <a:p>
            <a:pPr marL="313200" lvl="1" indent="-313200">
              <a:spcBef>
                <a:spcPts val="300"/>
              </a:spcBef>
              <a:buFont typeface="Arial" panose="020B0604020202020204" pitchFamily="34" charset="0"/>
              <a:buChar char="■"/>
            </a:pPr>
            <a:endParaRPr lang="en-GB" sz="2400" dirty="0">
              <a:ea typeface="+mn-ea"/>
              <a:cs typeface="+mn-cs"/>
            </a:endParaRPr>
          </a:p>
          <a:p>
            <a:pPr marL="323850" lvl="1" indent="0" algn="ctr">
              <a:buNone/>
            </a:pPr>
            <a:endParaRPr lang="en-GB" i="1" dirty="0"/>
          </a:p>
          <a:p>
            <a:pPr marL="323850" lvl="1" indent="0" algn="ctr">
              <a:buNone/>
            </a:pPr>
            <a:endParaRPr lang="en-GB" i="1" dirty="0"/>
          </a:p>
          <a:p>
            <a:pPr lvl="1"/>
            <a:endParaRPr lang="en-GB" dirty="0"/>
          </a:p>
          <a:p>
            <a:pPr marL="0" lvl="1" indent="0">
              <a:spcBef>
                <a:spcPts val="300"/>
              </a:spcBef>
              <a:buNone/>
            </a:pPr>
            <a:endParaRPr lang="en-GB" sz="2400" dirty="0">
              <a:ea typeface="+mn-ea"/>
              <a:cs typeface="+mn-cs"/>
            </a:endParaRPr>
          </a:p>
          <a:p>
            <a:pPr marL="323850" lvl="1" indent="0">
              <a:buNone/>
            </a:pPr>
            <a:endParaRPr lang="en-GB" sz="2000" dirty="0">
              <a:ea typeface="+mn-ea"/>
              <a:cs typeface="+mn-cs"/>
            </a:endParaRPr>
          </a:p>
        </p:txBody>
      </p:sp>
      <p:pic>
        <p:nvPicPr>
          <p:cNvPr id="4" name="Picture 3" descr="ofqual_cmyk_no_stra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080" y="2983350"/>
            <a:ext cx="2274202" cy="833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3903" y="1022003"/>
            <a:ext cx="2361672" cy="14542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035" y="1888075"/>
            <a:ext cx="3569425" cy="11764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4954" y="3901605"/>
            <a:ext cx="3164916" cy="15696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7968" y="5157192"/>
            <a:ext cx="2310363" cy="10143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70509" y="3573016"/>
            <a:ext cx="2474776" cy="122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30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Apprenticeship End Point Assessment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354512" y="1101407"/>
            <a:ext cx="1581261" cy="151423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Employer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Group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072766" y="873839"/>
            <a:ext cx="3289023" cy="2046801"/>
          </a:xfrm>
          <a:prstGeom prst="rightArrow">
            <a:avLst>
              <a:gd name="adj1" fmla="val 50000"/>
              <a:gd name="adj2" fmla="val 50734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en-GB" sz="1600" dirty="0" smtClean="0">
                <a:solidFill>
                  <a:schemeClr val="tx1"/>
                </a:solidFill>
              </a:rPr>
              <a:t> Apprenticeship standard</a:t>
            </a:r>
          </a:p>
          <a:p>
            <a:r>
              <a:rPr lang="en-GB" sz="1600" dirty="0" smtClean="0">
                <a:solidFill>
                  <a:schemeClr val="tx1"/>
                </a:solidFill>
              </a:rPr>
              <a:t> Assessment plan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71643" y="2874909"/>
            <a:ext cx="1581261" cy="151423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Institute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000389" y="2601610"/>
            <a:ext cx="3289023" cy="2046801"/>
          </a:xfrm>
          <a:prstGeom prst="rightArrow">
            <a:avLst>
              <a:gd name="adj1" fmla="val 50000"/>
              <a:gd name="adj2" fmla="val 5073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en-GB" sz="1600" dirty="0" smtClean="0">
                <a:solidFill>
                  <a:schemeClr val="tx1"/>
                </a:solidFill>
              </a:rPr>
              <a:t> Approve standard</a:t>
            </a:r>
          </a:p>
          <a:p>
            <a:r>
              <a:rPr lang="en-GB" sz="1600" dirty="0" smtClean="0">
                <a:solidFill>
                  <a:schemeClr val="tx1"/>
                </a:solidFill>
              </a:rPr>
              <a:t> Approve assessment plan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47528" y="4665350"/>
            <a:ext cx="1724636" cy="144451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dirty="0" smtClean="0"/>
              <a:t>Apprenticeship Assessment Organisation</a:t>
            </a:r>
          </a:p>
          <a:p>
            <a:pPr algn="ctr"/>
            <a:endParaRPr lang="en-GB" dirty="0"/>
          </a:p>
        </p:txBody>
      </p:sp>
      <p:sp>
        <p:nvSpPr>
          <p:cNvPr id="14" name="Right Arrow 13"/>
          <p:cNvSpPr/>
          <p:nvPr/>
        </p:nvSpPr>
        <p:spPr>
          <a:xfrm>
            <a:off x="3755767" y="4389143"/>
            <a:ext cx="3289023" cy="2046801"/>
          </a:xfrm>
          <a:prstGeom prst="rightArrow">
            <a:avLst>
              <a:gd name="adj1" fmla="val 50000"/>
              <a:gd name="adj2" fmla="val 50734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en-GB" sz="1600" dirty="0" smtClean="0"/>
              <a:t> Design and deliver End Point </a:t>
            </a:r>
          </a:p>
          <a:p>
            <a:r>
              <a:rPr lang="en-GB" sz="1600" dirty="0" smtClean="0"/>
              <a:t> Assessment</a:t>
            </a:r>
            <a:endParaRPr lang="en-GB" sz="1600" dirty="0"/>
          </a:p>
        </p:txBody>
      </p:sp>
      <p:sp>
        <p:nvSpPr>
          <p:cNvPr id="6" name="Up-Down Arrow 5"/>
          <p:cNvSpPr/>
          <p:nvPr/>
        </p:nvSpPr>
        <p:spPr>
          <a:xfrm>
            <a:off x="7608168" y="1101407"/>
            <a:ext cx="1008112" cy="4893885"/>
          </a:xfrm>
          <a:prstGeom prst="upDown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29665" y="2780928"/>
            <a:ext cx="17604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External </a:t>
            </a:r>
          </a:p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Quality</a:t>
            </a:r>
          </a:p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Assurance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67627" y="4247104"/>
            <a:ext cx="1581261" cy="56028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ESFA Funding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69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 do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836712"/>
            <a:ext cx="10972800" cy="5112568"/>
          </a:xfrm>
        </p:spPr>
        <p:txBody>
          <a:bodyPr/>
          <a:lstStyle/>
          <a:p>
            <a:r>
              <a:rPr lang="en-GB" dirty="0" smtClean="0"/>
              <a:t>We regulate EPAs so that they meet the needs of employers</a:t>
            </a:r>
          </a:p>
          <a:p>
            <a:r>
              <a:rPr lang="en-GB" dirty="0" smtClean="0"/>
              <a:t>We look at assessment plans at an early stage</a:t>
            </a:r>
          </a:p>
          <a:p>
            <a:pPr lvl="1"/>
            <a:r>
              <a:rPr lang="en-GB" dirty="0" smtClean="0"/>
              <a:t>This ensures that they support a reliable and consistent EPA that means</a:t>
            </a:r>
            <a:r>
              <a:rPr lang="en-GB" dirty="0"/>
              <a:t> </a:t>
            </a:r>
            <a:r>
              <a:rPr lang="en-GB" dirty="0" smtClean="0"/>
              <a:t>employers get a reliable measure of apprentice performance</a:t>
            </a:r>
          </a:p>
          <a:p>
            <a:pPr lvl="1"/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ofqual_cmyk_no_stra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565" y="3933056"/>
            <a:ext cx="2938485" cy="1165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3423163"/>
            <a:ext cx="1878045" cy="18780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41" y="4188214"/>
            <a:ext cx="1409700" cy="419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923" y="3588053"/>
            <a:ext cx="1988226" cy="13646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260" y="4907763"/>
            <a:ext cx="2333353" cy="10000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501" y="5168616"/>
            <a:ext cx="1281157" cy="128115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159" y="5183782"/>
            <a:ext cx="1734995" cy="114409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345" y="2505009"/>
            <a:ext cx="2212527" cy="12390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57" y="2585551"/>
            <a:ext cx="2876550" cy="15906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617" y="2723717"/>
            <a:ext cx="1810174" cy="117856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4267944"/>
            <a:ext cx="933450" cy="457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299" y="2213549"/>
            <a:ext cx="2209314" cy="8077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609" y="3212674"/>
            <a:ext cx="3013154" cy="5978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19" y="4638773"/>
            <a:ext cx="2486025" cy="18383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479" y="5270506"/>
            <a:ext cx="2144188" cy="125588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4"/>
          <a:stretch/>
        </p:blipFill>
        <p:spPr>
          <a:xfrm>
            <a:off x="7277923" y="2195042"/>
            <a:ext cx="2336550" cy="126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9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qual vocational qualifications">
  <a:themeElements>
    <a:clrScheme name="Custom 3">
      <a:dk1>
        <a:srgbClr val="000000"/>
      </a:dk1>
      <a:lt1>
        <a:srgbClr val="FFFFFF"/>
      </a:lt1>
      <a:dk2>
        <a:srgbClr val="A0558F"/>
      </a:dk2>
      <a:lt2>
        <a:srgbClr val="65696E"/>
      </a:lt2>
      <a:accent1>
        <a:srgbClr val="65696E"/>
      </a:accent1>
      <a:accent2>
        <a:srgbClr val="A0558F"/>
      </a:accent2>
      <a:accent3>
        <a:srgbClr val="FFFFFF"/>
      </a:accent3>
      <a:accent4>
        <a:srgbClr val="000000"/>
      </a:accent4>
      <a:accent5>
        <a:srgbClr val="B8B9BA"/>
      </a:accent5>
      <a:accent6>
        <a:srgbClr val="AA77B3"/>
      </a:accent6>
      <a:hlink>
        <a:srgbClr val="5D376F"/>
      </a:hlink>
      <a:folHlink>
        <a:srgbClr val="5D376F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Q powerpoint template" id="{15BA9DDF-C75A-46A9-8196-C0D5445AC866}" vid="{ADE73056-02A1-49DE-86A3-6C5BE89FEF20}"/>
    </a:ext>
  </a:extLst>
</a:theme>
</file>

<file path=ppt/theme/theme2.xml><?xml version="1.0" encoding="utf-8"?>
<a:theme xmlns:a="http://schemas.openxmlformats.org/drawingml/2006/main" name="2_Ofqual vocational qualifications">
  <a:themeElements>
    <a:clrScheme name="Custom 5">
      <a:dk1>
        <a:srgbClr val="000000"/>
      </a:dk1>
      <a:lt1>
        <a:srgbClr val="FFFFFF"/>
      </a:lt1>
      <a:dk2>
        <a:srgbClr val="68BD49"/>
      </a:dk2>
      <a:lt2>
        <a:srgbClr val="65696E"/>
      </a:lt2>
      <a:accent1>
        <a:srgbClr val="65696E"/>
      </a:accent1>
      <a:accent2>
        <a:srgbClr val="68BD49"/>
      </a:accent2>
      <a:accent3>
        <a:srgbClr val="FFFFFF"/>
      </a:accent3>
      <a:accent4>
        <a:srgbClr val="000000"/>
      </a:accent4>
      <a:accent5>
        <a:srgbClr val="B8B9BA"/>
      </a:accent5>
      <a:accent6>
        <a:srgbClr val="95CB64"/>
      </a:accent6>
      <a:hlink>
        <a:srgbClr val="497428"/>
      </a:hlink>
      <a:folHlink>
        <a:srgbClr val="497428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eneral powerpoint template" id="{DAA5D334-C8AA-43F9-BED8-59D9E58AF67F}" vid="{CB036DE9-CF7A-43F6-9582-F79C6490FD2F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piDescription xmlns="http://schemas.microsoft.com/sharepoint/v3" xsi:nil="true"/>
  </documentManagement>
</p:properties>
</file>

<file path=customXml/item3.xml><?xml version="1.0" encoding="utf-8"?>
<LongProperties xmlns="http://schemas.microsoft.com/office/2006/metadata/longPropertie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7E1D5DA23554489AC5833BF5F09D80" ma:contentTypeVersion="8" ma:contentTypeDescription="Create a new document." ma:contentTypeScope="" ma:versionID="cddaf92e02aadb178f14ec67af2ba5ee">
  <xsd:schema xmlns:xsd="http://www.w3.org/2001/XMLSchema" xmlns:xs="http://www.w3.org/2001/XMLSchema" xmlns:p="http://schemas.microsoft.com/office/2006/metadata/properties" xmlns:ns1="http://schemas.microsoft.com/sharepoint/v3" xmlns:ns2="a4a87f12-a67a-4444-9ef2-9205ec373cbf" xmlns:ns3="a1ec63a3-afdb-478c-96bc-cd5b572b27eb" xmlns:ns4="7e6bb0c0-11f7-4d94-b602-ab692d13b0e7" targetNamespace="http://schemas.microsoft.com/office/2006/metadata/properties" ma:root="true" ma:fieldsID="d9130924e2e4d1274feb53f3fb1ce7b6" ns1:_="" ns2:_="" ns3:_="" ns4:_="">
    <xsd:import namespace="http://schemas.microsoft.com/sharepoint/v3"/>
    <xsd:import namespace="a4a87f12-a67a-4444-9ef2-9205ec373cbf"/>
    <xsd:import namespace="a1ec63a3-afdb-478c-96bc-cd5b572b27eb"/>
    <xsd:import namespace="7e6bb0c0-11f7-4d94-b602-ab692d13b0e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1:KpiDescription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KpiDescription" ma:index="10" nillable="true" ma:displayName="Description" ma:description="The description provides information about the purpose of the goal." ma:internalName="Kpi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a87f12-a67a-4444-9ef2-9205ec373cb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ec63a3-afdb-478c-96bc-cd5b572b27eb" elementFormDefault="qualified">
    <xsd:import namespace="http://schemas.microsoft.com/office/2006/documentManagement/types"/>
    <xsd:import namespace="http://schemas.microsoft.com/office/infopath/2007/PartnerControls"/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6bb0c0-11f7-4d94-b602-ab692d13b0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C8EB4E-29D2-4DCD-9944-BB0A625CC4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FD12CC-BE13-4DB2-97FB-1B4804DD32B4}">
  <ds:schemaRefs>
    <ds:schemaRef ds:uri="http://purl.org/dc/elements/1.1/"/>
    <ds:schemaRef ds:uri="http://schemas.microsoft.com/office/2006/metadata/properties"/>
    <ds:schemaRef ds:uri="a4a87f12-a67a-4444-9ef2-9205ec373cbf"/>
    <ds:schemaRef ds:uri="http://schemas.microsoft.com/sharepoint/v3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7e6bb0c0-11f7-4d94-b602-ab692d13b0e7"/>
    <ds:schemaRef ds:uri="a1ec63a3-afdb-478c-96bc-cd5b572b27e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A74C86D-7D20-4AB6-A173-B615F8B3A959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7B46489A-0E5E-4E6E-B0C9-D879F4E929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4a87f12-a67a-4444-9ef2-9205ec373cbf"/>
    <ds:schemaRef ds:uri="a1ec63a3-afdb-478c-96bc-cd5b572b27eb"/>
    <ds:schemaRef ds:uri="7e6bb0c0-11f7-4d94-b602-ab692d13b0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VQ powerpoint template</Template>
  <TotalTime>8173</TotalTime>
  <Words>531</Words>
  <Application>Microsoft Macintosh PowerPoint</Application>
  <PresentationFormat>Widescreen</PresentationFormat>
  <Paragraphs>165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Wingdings</vt:lpstr>
      <vt:lpstr>Wingdings 2</vt:lpstr>
      <vt:lpstr>1_Ofqual vocational qualifications</vt:lpstr>
      <vt:lpstr>2_Ofqual vocational qualifications</vt:lpstr>
      <vt:lpstr>Skills and Employability  The Regulator’s view</vt:lpstr>
      <vt:lpstr>Agenda</vt:lpstr>
      <vt:lpstr>PowerPoint Presentation</vt:lpstr>
      <vt:lpstr>Reform</vt:lpstr>
      <vt:lpstr>PowerPoint Presentation</vt:lpstr>
      <vt:lpstr>Functional skills reform</vt:lpstr>
      <vt:lpstr>Apprenticeships – responsibilities</vt:lpstr>
      <vt:lpstr>Apprenticeship End Point Assessment</vt:lpstr>
      <vt:lpstr>What we do</vt:lpstr>
      <vt:lpstr>What we do</vt:lpstr>
      <vt:lpstr>T Levels</vt:lpstr>
      <vt:lpstr>Connecting with employers and other qualification users</vt:lpstr>
      <vt:lpstr>Skills and Employability  The Regulator’s view</vt:lpstr>
    </vt:vector>
  </TitlesOfParts>
  <Manager/>
  <Company>Ofqual</Company>
  <LinksUpToDate>false</LinksUpToDate>
  <SharedDoc>false</SharedDoc>
  <HyperlinkBase/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Skills and Employability - The Regulator’s view</dc:title>
  <dc:subject/>
  <dc:creator>Phil Beach</dc:creator>
  <cp:keywords/>
  <dc:description/>
  <cp:lastModifiedBy>Philip McAllister</cp:lastModifiedBy>
  <cp:revision>274</cp:revision>
  <cp:lastPrinted>2017-05-09T09:12:54Z</cp:lastPrinted>
  <dcterms:created xsi:type="dcterms:W3CDTF">2017-02-10T10:41:16Z</dcterms:created>
  <dcterms:modified xsi:type="dcterms:W3CDTF">2017-09-22T08:47:41Z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ntentTypeId">
    <vt:lpwstr>0x010100427E1D5DA23554489AC5833BF5F09D80</vt:lpwstr>
  </property>
</Properties>
</file>