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3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3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3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3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6.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37.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38.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39.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4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notesSlides/notesSlide41.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2.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43.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4.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5.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notesSlides/notesSlide46.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4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48.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notesSlides/notesSlide49.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notesSlides/notesSlide50.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4"/>
  </p:sldMasterIdLst>
  <p:notesMasterIdLst>
    <p:notesMasterId r:id="rId55"/>
  </p:notesMasterIdLst>
  <p:handoutMasterIdLst>
    <p:handoutMasterId r:id="rId56"/>
  </p:handoutMasterIdLst>
  <p:sldIdLst>
    <p:sldId id="281" r:id="rId5"/>
    <p:sldId id="309" r:id="rId6"/>
    <p:sldId id="285" r:id="rId7"/>
    <p:sldId id="282" r:id="rId8"/>
    <p:sldId id="286" r:id="rId9"/>
    <p:sldId id="325" r:id="rId10"/>
    <p:sldId id="324" r:id="rId11"/>
    <p:sldId id="333" r:id="rId12"/>
    <p:sldId id="260" r:id="rId13"/>
    <p:sldId id="284" r:id="rId14"/>
    <p:sldId id="321" r:id="rId15"/>
    <p:sldId id="332" r:id="rId16"/>
    <p:sldId id="334" r:id="rId17"/>
    <p:sldId id="330" r:id="rId18"/>
    <p:sldId id="331" r:id="rId19"/>
    <p:sldId id="300" r:id="rId20"/>
    <p:sldId id="301" r:id="rId21"/>
    <p:sldId id="308" r:id="rId22"/>
    <p:sldId id="287" r:id="rId23"/>
    <p:sldId id="307" r:id="rId24"/>
    <p:sldId id="263" r:id="rId25"/>
    <p:sldId id="290" r:id="rId26"/>
    <p:sldId id="262" r:id="rId27"/>
    <p:sldId id="291" r:id="rId28"/>
    <p:sldId id="303" r:id="rId29"/>
    <p:sldId id="304" r:id="rId30"/>
    <p:sldId id="305" r:id="rId31"/>
    <p:sldId id="323" r:id="rId32"/>
    <p:sldId id="295" r:id="rId33"/>
    <p:sldId id="292" r:id="rId34"/>
    <p:sldId id="335" r:id="rId35"/>
    <p:sldId id="343" r:id="rId36"/>
    <p:sldId id="296" r:id="rId37"/>
    <p:sldId id="349" r:id="rId38"/>
    <p:sldId id="344" r:id="rId39"/>
    <p:sldId id="345" r:id="rId40"/>
    <p:sldId id="350" r:id="rId41"/>
    <p:sldId id="346" r:id="rId42"/>
    <p:sldId id="347" r:id="rId43"/>
    <p:sldId id="348" r:id="rId44"/>
    <p:sldId id="326" r:id="rId45"/>
    <p:sldId id="327" r:id="rId46"/>
    <p:sldId id="341" r:id="rId47"/>
    <p:sldId id="342" r:id="rId48"/>
    <p:sldId id="267" r:id="rId49"/>
    <p:sldId id="268" r:id="rId50"/>
    <p:sldId id="269" r:id="rId51"/>
    <p:sldId id="270" r:id="rId52"/>
    <p:sldId id="271" r:id="rId53"/>
    <p:sldId id="272" r:id="rId54"/>
  </p:sldIdLst>
  <p:sldSz cx="9144000" cy="6858000" type="screen4x3"/>
  <p:notesSz cx="9926638" cy="6797675"/>
  <p:custDataLst>
    <p:tags r:id="rId57"/>
  </p:custDataLst>
  <p:defaultTextStyle>
    <a:defPPr>
      <a:defRPr lang="en-GB"/>
    </a:defPPr>
    <a:lvl1pPr algn="l" rtl="0" eaLnBrk="0" fontAlgn="base" hangingPunct="0">
      <a:spcBef>
        <a:spcPct val="0"/>
      </a:spcBef>
      <a:spcAft>
        <a:spcPct val="0"/>
      </a:spcAft>
      <a:defRPr sz="28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0"/>
      </a:spcBef>
      <a:spcAft>
        <a:spcPct val="0"/>
      </a:spcAft>
      <a:defRPr sz="28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0"/>
      </a:spcBef>
      <a:spcAft>
        <a:spcPct val="0"/>
      </a:spcAft>
      <a:defRPr sz="28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0"/>
      </a:spcBef>
      <a:spcAft>
        <a:spcPct val="0"/>
      </a:spcAft>
      <a:defRPr sz="28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0"/>
      </a:spcBef>
      <a:spcAft>
        <a:spcPct val="0"/>
      </a:spcAft>
      <a:defRPr sz="28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8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8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8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800"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3280">
          <p15:clr>
            <a:srgbClr val="A4A3A4"/>
          </p15:clr>
        </p15:guide>
        <p15:guide id="2" orient="horz" pos="698">
          <p15:clr>
            <a:srgbClr val="A4A3A4"/>
          </p15:clr>
        </p15:guide>
        <p15:guide id="3" pos="5759">
          <p15:clr>
            <a:srgbClr val="A4A3A4"/>
          </p15:clr>
        </p15:guide>
        <p15:guide id="4" pos="128">
          <p15:clr>
            <a:srgbClr val="A4A3A4"/>
          </p15:clr>
        </p15:guide>
        <p15:guide id="5" orient="horz" pos="750">
          <p15:clr>
            <a:srgbClr val="A4A3A4"/>
          </p15:clr>
        </p15:guide>
        <p15:guide id="6" pos="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Atkinson" initials="NA" lastIdx="9" clrIdx="0">
    <p:extLst/>
  </p:cmAuthor>
  <p:cmAuthor id="2" name="Sophie Amili" initials="SA" lastIdx="21" clrIdx="1"/>
  <p:cmAuthor id="3" name="tntu" initials="t" lastIdx="2" clrIdx="2"/>
  <p:cmAuthor id="4" name="Suzanne Aspinall" initials="SA" lastIdx="7" clrIdx="3">
    <p:extLst/>
  </p:cmAuthor>
  <p:cmAuthor id="5" name="Trinh Tu" initials="TT" lastIdx="21" clrIdx="4">
    <p:extLst/>
  </p:cmAuthor>
  <p:cmAuthor id="6" name="Theebika Shanmugarasa" initials="TS" lastIdx="31" clrIdx="6">
    <p:extLst>
      <p:ext uri="{19B8F6BF-5375-455C-9EA6-DF929625EA0E}">
        <p15:presenceInfo xmlns:p15="http://schemas.microsoft.com/office/powerpoint/2012/main" userId="S-1-5-21-3343930222-3471731563-1258133589-483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8C8"/>
    <a:srgbClr val="F40C86"/>
    <a:srgbClr val="FBAFD7"/>
    <a:srgbClr val="9ECC8E"/>
    <a:srgbClr val="497B37"/>
    <a:srgbClr val="495C2A"/>
    <a:srgbClr val="005C2A"/>
    <a:srgbClr val="FFCF21"/>
    <a:srgbClr val="00602B"/>
    <a:srgbClr val="9A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6" autoAdjust="0"/>
    <p:restoredTop sz="86684" autoAdjust="0"/>
  </p:normalViewPr>
  <p:slideViewPr>
    <p:cSldViewPr snapToGrid="0">
      <p:cViewPr varScale="1">
        <p:scale>
          <a:sx n="95" d="100"/>
          <a:sy n="95" d="100"/>
        </p:scale>
        <p:origin x="1806" y="96"/>
      </p:cViewPr>
      <p:guideLst>
        <p:guide orient="horz" pos="3280"/>
        <p:guide orient="horz" pos="698"/>
        <p:guide pos="5759"/>
        <p:guide pos="128"/>
        <p:guide orient="horz" pos="750"/>
        <p:guide pos="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Main reason</c:v>
                </c:pt>
              </c:strCache>
            </c:strRef>
          </c:tx>
          <c:spPr>
            <a:solidFill>
              <a:srgbClr val="00B0F0"/>
            </a:solidFill>
            <a:ln>
              <a:noFill/>
            </a:ln>
            <a:effectLst/>
          </c:spPr>
          <c:invertIfNegative val="0"/>
          <c:dLbls>
            <c:dLbl>
              <c:idx val="0"/>
              <c:layout>
                <c:manualLayout>
                  <c:x val="-8.2407403602263365E-3"/>
                  <c:y val="6.71665550749873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7A-4D35-AB40-8B97A8E0B2E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Good value for money</c:v>
                </c:pt>
                <c:pt idx="3">
                  <c:v>They tailor courses to meet our specific needs</c:v>
                </c:pt>
                <c:pt idx="4">
                  <c:v>They approached us with a good offer</c:v>
                </c:pt>
                <c:pt idx="5">
                  <c:v>We have always used them</c:v>
                </c:pt>
                <c:pt idx="6">
                  <c:v>The quality or standard of the courses or training provided is high</c:v>
                </c:pt>
                <c:pt idx="7">
                  <c:v>They are local to us</c:v>
                </c:pt>
                <c:pt idx="8">
                  <c:v>They provide relevant courses</c:v>
                </c:pt>
              </c:strCache>
            </c:strRef>
          </c:cat>
          <c:val>
            <c:numRef>
              <c:f>Sheet1!$B$2:$B$10</c:f>
              <c:numCache>
                <c:formatCode>0%</c:formatCode>
                <c:ptCount val="9"/>
                <c:pt idx="0">
                  <c:v>0.01</c:v>
                </c:pt>
                <c:pt idx="1">
                  <c:v>0.08</c:v>
                </c:pt>
                <c:pt idx="2">
                  <c:v>0.02</c:v>
                </c:pt>
                <c:pt idx="3">
                  <c:v>0.05</c:v>
                </c:pt>
                <c:pt idx="4">
                  <c:v>0.06</c:v>
                </c:pt>
                <c:pt idx="5">
                  <c:v>0.09</c:v>
                </c:pt>
                <c:pt idx="6">
                  <c:v>0.21</c:v>
                </c:pt>
                <c:pt idx="7">
                  <c:v>0.15</c:v>
                </c:pt>
                <c:pt idx="8">
                  <c:v>0.34</c:v>
                </c:pt>
              </c:numCache>
            </c:numRef>
          </c:val>
          <c:extLst>
            <c:ext xmlns:c16="http://schemas.microsoft.com/office/drawing/2014/chart" uri="{C3380CC4-5D6E-409C-BE32-E72D297353CC}">
              <c16:uniqueId val="{00000000-A5FA-4B07-BFB8-918BDFE23E5D}"/>
            </c:ext>
          </c:extLst>
        </c:ser>
        <c:ser>
          <c:idx val="1"/>
          <c:order val="1"/>
          <c:tx>
            <c:strRef>
              <c:f>Sheet1!$C$1</c:f>
              <c:strCache>
                <c:ptCount val="1"/>
                <c:pt idx="0">
                  <c:v>All reasons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Good value for money</c:v>
                </c:pt>
                <c:pt idx="3">
                  <c:v>They tailor courses to meet our specific needs</c:v>
                </c:pt>
                <c:pt idx="4">
                  <c:v>They approached us with a good offer</c:v>
                </c:pt>
                <c:pt idx="5">
                  <c:v>We have always used them</c:v>
                </c:pt>
                <c:pt idx="6">
                  <c:v>The quality or standard of the courses or training provided is high</c:v>
                </c:pt>
                <c:pt idx="7">
                  <c:v>They are local to us</c:v>
                </c:pt>
                <c:pt idx="8">
                  <c:v>They provide relevant courses</c:v>
                </c:pt>
              </c:strCache>
            </c:strRef>
          </c:cat>
          <c:val>
            <c:numRef>
              <c:f>Sheet1!$C$2:$C$10</c:f>
              <c:numCache>
                <c:formatCode>0%</c:formatCode>
                <c:ptCount val="9"/>
                <c:pt idx="0">
                  <c:v>0.03</c:v>
                </c:pt>
                <c:pt idx="1">
                  <c:v>0.11</c:v>
                </c:pt>
                <c:pt idx="2">
                  <c:v>0.14000000000000001</c:v>
                </c:pt>
                <c:pt idx="3">
                  <c:v>0.18</c:v>
                </c:pt>
                <c:pt idx="4">
                  <c:v>0.18</c:v>
                </c:pt>
                <c:pt idx="5">
                  <c:v>0.24</c:v>
                </c:pt>
                <c:pt idx="6">
                  <c:v>0.38</c:v>
                </c:pt>
                <c:pt idx="7">
                  <c:v>0.41</c:v>
                </c:pt>
                <c:pt idx="8">
                  <c:v>0.61</c:v>
                </c:pt>
              </c:numCache>
            </c:numRef>
          </c:val>
          <c:extLst>
            <c:ext xmlns:c16="http://schemas.microsoft.com/office/drawing/2014/chart" uri="{C3380CC4-5D6E-409C-BE32-E72D297353CC}">
              <c16:uniqueId val="{00000001-A5FA-4B07-BFB8-918BDFE23E5D}"/>
            </c:ext>
          </c:extLst>
        </c:ser>
        <c:dLbls>
          <c:showLegendKey val="0"/>
          <c:showVal val="0"/>
          <c:showCatName val="0"/>
          <c:showSerName val="0"/>
          <c:showPercent val="0"/>
          <c:showBubbleSize val="0"/>
        </c:dLbls>
        <c:gapWidth val="182"/>
        <c:axId val="366422720"/>
        <c:axId val="366426248"/>
      </c:barChart>
      <c:catAx>
        <c:axId val="366422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6426248"/>
        <c:crosses val="autoZero"/>
        <c:auto val="1"/>
        <c:lblAlgn val="ctr"/>
        <c:lblOffset val="100"/>
        <c:noMultiLvlLbl val="0"/>
      </c:catAx>
      <c:valAx>
        <c:axId val="366426248"/>
        <c:scaling>
          <c:orientation val="minMax"/>
        </c:scaling>
        <c:delete val="1"/>
        <c:axPos val="b"/>
        <c:numFmt formatCode="0%" sourceLinked="1"/>
        <c:majorTickMark val="none"/>
        <c:minorTickMark val="none"/>
        <c:tickLblPos val="nextTo"/>
        <c:crossAx val="36642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57818106502808964"/>
          <c:y val="7.5180198833126932E-2"/>
          <c:w val="0.4040410948631421"/>
          <c:h val="0.91050089552339364"/>
        </c:manualLayout>
      </c:layout>
      <c:barChart>
        <c:barDir val="bar"/>
        <c:grouping val="clustered"/>
        <c:varyColors val="0"/>
        <c:ser>
          <c:idx val="0"/>
          <c:order val="0"/>
          <c:tx>
            <c:strRef>
              <c:f>Sheet1!$B$1</c:f>
              <c:strCache>
                <c:ptCount val="1"/>
                <c:pt idx="0">
                  <c:v>% Apprenticeship</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82</c:v>
                </c:pt>
                <c:pt idx="1">
                  <c:v>69</c:v>
                </c:pt>
                <c:pt idx="2">
                  <c:v>76</c:v>
                </c:pt>
                <c:pt idx="3">
                  <c:v>74</c:v>
                </c:pt>
                <c:pt idx="4">
                  <c:v>70</c:v>
                </c:pt>
                <c:pt idx="5">
                  <c:v>75</c:v>
                </c:pt>
                <c:pt idx="6">
                  <c:v>83</c:v>
                </c:pt>
                <c:pt idx="7">
                  <c:v>85</c:v>
                </c:pt>
                <c:pt idx="8">
                  <c:v>62</c:v>
                </c:pt>
                <c:pt idx="9">
                  <c:v>81</c:v>
                </c:pt>
                <c:pt idx="10">
                  <c:v>0</c:v>
                </c:pt>
                <c:pt idx="11">
                  <c:v>78</c:v>
                </c:pt>
              </c:numCache>
            </c:numRef>
          </c:val>
          <c:extLst>
            <c:ext xmlns:c16="http://schemas.microsoft.com/office/drawing/2014/chart" uri="{C3380CC4-5D6E-409C-BE32-E72D297353CC}">
              <c16:uniqueId val="{00000000-B9FF-4399-A0CB-F1D88C95C9BC}"/>
            </c:ext>
          </c:extLst>
        </c:ser>
        <c:ser>
          <c:idx val="1"/>
          <c:order val="1"/>
          <c:tx>
            <c:strRef>
              <c:f>Sheet1!$C$1</c:f>
              <c:strCache>
                <c:ptCount val="1"/>
                <c:pt idx="0">
                  <c:v>% WPL</c:v>
                </c:pt>
              </c:strCache>
            </c:strRef>
          </c:tx>
          <c:spPr>
            <a:solidFill>
              <a:schemeClr val="bg1">
                <a:lumMod val="50000"/>
              </a:schemeClr>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87</c:v>
                </c:pt>
                <c:pt idx="1">
                  <c:v>0</c:v>
                </c:pt>
                <c:pt idx="2">
                  <c:v>74</c:v>
                </c:pt>
                <c:pt idx="3">
                  <c:v>90</c:v>
                </c:pt>
                <c:pt idx="4">
                  <c:v>86</c:v>
                </c:pt>
                <c:pt idx="5">
                  <c:v>93</c:v>
                </c:pt>
                <c:pt idx="6">
                  <c:v>80</c:v>
                </c:pt>
                <c:pt idx="7">
                  <c:v>80</c:v>
                </c:pt>
                <c:pt idx="8">
                  <c:v>75</c:v>
                </c:pt>
                <c:pt idx="9">
                  <c:v>77</c:v>
                </c:pt>
                <c:pt idx="10">
                  <c:v>88</c:v>
                </c:pt>
                <c:pt idx="11">
                  <c:v>82</c:v>
                </c:pt>
              </c:numCache>
            </c:numRef>
          </c:val>
          <c:extLst>
            <c:ext xmlns:c16="http://schemas.microsoft.com/office/drawing/2014/chart" uri="{C3380CC4-5D6E-409C-BE32-E72D297353CC}">
              <c16:uniqueId val="{00000001-B9FF-4399-A0CB-F1D88C95C9BC}"/>
            </c:ext>
          </c:extLst>
        </c:ser>
        <c:dLbls>
          <c:showLegendKey val="0"/>
          <c:showVal val="0"/>
          <c:showCatName val="0"/>
          <c:showSerName val="0"/>
          <c:showPercent val="0"/>
          <c:showBubbleSize val="0"/>
        </c:dLbls>
        <c:gapWidth val="66"/>
        <c:axId val="368689624"/>
        <c:axId val="368690408"/>
      </c:barChart>
      <c:catAx>
        <c:axId val="368689624"/>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368690408"/>
        <c:crosses val="autoZero"/>
        <c:auto val="1"/>
        <c:lblAlgn val="ctr"/>
        <c:lblOffset val="100"/>
        <c:noMultiLvlLbl val="0"/>
      </c:catAx>
      <c:valAx>
        <c:axId val="368690408"/>
        <c:scaling>
          <c:orientation val="minMax"/>
        </c:scaling>
        <c:delete val="1"/>
        <c:axPos val="t"/>
        <c:numFmt formatCode="General" sourceLinked="1"/>
        <c:majorTickMark val="out"/>
        <c:minorTickMark val="none"/>
        <c:tickLblPos val="none"/>
        <c:crossAx val="368689624"/>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661024506906952E-2"/>
          <c:y val="0.19615678554886526"/>
          <c:w val="0.93353061473757482"/>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0.06</c:v>
                </c:pt>
              </c:numCache>
            </c:numRef>
          </c:val>
          <c:extLst>
            <c:ext xmlns:c16="http://schemas.microsoft.com/office/drawing/2014/chart" uri="{C3380CC4-5D6E-409C-BE32-E72D297353CC}">
              <c16:uniqueId val="{00000000-82AA-4242-8A7E-4EC93262DDC3}"/>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0.04</c:v>
                </c:pt>
              </c:numCache>
            </c:numRef>
          </c:val>
          <c:extLst>
            <c:ext xmlns:c16="http://schemas.microsoft.com/office/drawing/2014/chart" uri="{C3380CC4-5D6E-409C-BE32-E72D297353CC}">
              <c16:uniqueId val="{00000001-82AA-4242-8A7E-4EC93262DDC3}"/>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0.13</c:v>
                </c:pt>
              </c:numCache>
            </c:numRef>
          </c:val>
          <c:extLst>
            <c:ext xmlns:c16="http://schemas.microsoft.com/office/drawing/2014/chart" uri="{C3380CC4-5D6E-409C-BE32-E72D297353CC}">
              <c16:uniqueId val="{00000002-82AA-4242-8A7E-4EC93262DDC3}"/>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0.78</c:v>
                </c:pt>
              </c:numCache>
            </c:numRef>
          </c:val>
          <c:extLst>
            <c:ext xmlns:c16="http://schemas.microsoft.com/office/drawing/2014/chart" uri="{C3380CC4-5D6E-409C-BE32-E72D297353CC}">
              <c16:uniqueId val="{00000003-82AA-4242-8A7E-4EC93262DDC3}"/>
            </c:ext>
          </c:extLst>
        </c:ser>
        <c:dLbls>
          <c:showLegendKey val="0"/>
          <c:showVal val="1"/>
          <c:showCatName val="0"/>
          <c:showSerName val="0"/>
          <c:showPercent val="0"/>
          <c:showBubbleSize val="0"/>
        </c:dLbls>
        <c:gapWidth val="75"/>
        <c:overlap val="100"/>
        <c:axId val="368690800"/>
        <c:axId val="368691192"/>
      </c:barChart>
      <c:catAx>
        <c:axId val="368690800"/>
        <c:scaling>
          <c:orientation val="maxMin"/>
        </c:scaling>
        <c:delete val="1"/>
        <c:axPos val="l"/>
        <c:numFmt formatCode="General" sourceLinked="0"/>
        <c:majorTickMark val="out"/>
        <c:minorTickMark val="none"/>
        <c:tickLblPos val="none"/>
        <c:crossAx val="368691192"/>
        <c:crosses val="autoZero"/>
        <c:auto val="1"/>
        <c:lblAlgn val="ctr"/>
        <c:lblOffset val="100"/>
        <c:noMultiLvlLbl val="0"/>
      </c:catAx>
      <c:valAx>
        <c:axId val="368691192"/>
        <c:scaling>
          <c:orientation val="minMax"/>
          <c:max val="1"/>
        </c:scaling>
        <c:delete val="1"/>
        <c:axPos val="t"/>
        <c:numFmt formatCode="0%" sourceLinked="1"/>
        <c:majorTickMark val="out"/>
        <c:minorTickMark val="none"/>
        <c:tickLblPos val="none"/>
        <c:crossAx val="368690800"/>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87079287037874"/>
          <c:y val="7.7471621779761593E-2"/>
          <c:w val="0.28905368454027536"/>
          <c:h val="0.91425581356470564"/>
        </c:manualLayout>
      </c:layout>
      <c:barChart>
        <c:barDir val="bar"/>
        <c:grouping val="stacked"/>
        <c:varyColors val="0"/>
        <c:ser>
          <c:idx val="0"/>
          <c:order val="0"/>
          <c:tx>
            <c:strRef>
              <c:f>Sheet1!$B$1</c:f>
              <c:strCache>
                <c:ptCount val="1"/>
                <c:pt idx="0">
                  <c:v>Series 1</c:v>
                </c:pt>
              </c:strCache>
            </c:strRef>
          </c:tx>
          <c:spPr>
            <a:solidFill>
              <a:srgbClr val="FFCF21"/>
            </a:solidFill>
          </c:spPr>
          <c:invertIfNegative val="0"/>
          <c:dPt>
            <c:idx val="0"/>
            <c:invertIfNegative val="0"/>
            <c:bubble3D val="0"/>
            <c:spPr>
              <a:solidFill>
                <a:schemeClr val="bg2"/>
              </a:solidFill>
            </c:spPr>
            <c:extLst>
              <c:ext xmlns:c16="http://schemas.microsoft.com/office/drawing/2014/chart" uri="{C3380CC4-5D6E-409C-BE32-E72D297353CC}">
                <c16:uniqueId val="{00000001-4E0C-4558-9674-9D3AC607BC79}"/>
              </c:ext>
            </c:extLst>
          </c:dPt>
          <c:dLbls>
            <c:dLbl>
              <c:idx val="0"/>
              <c:tx>
                <c:rich>
                  <a:bodyPr/>
                  <a:lstStyle/>
                  <a:p>
                    <a:r>
                      <a:rPr lang="en-US"/>
                      <a:t>8.35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0C-4558-9674-9D3AC607BC79}"/>
                </c:ext>
              </c:extLst>
            </c:dLbl>
            <c:dLbl>
              <c:idx val="2"/>
              <c:tx>
                <c:rich>
                  <a:bodyPr/>
                  <a:lstStyle/>
                  <a:p>
                    <a:r>
                      <a:rPr lang="en-US"/>
                      <a:t>8.14</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61-4CBF-B2FF-71CCF4AF9DD7}"/>
                </c:ext>
              </c:extLst>
            </c:dLbl>
            <c:dLbl>
              <c:idx val="3"/>
              <c:tx>
                <c:rich>
                  <a:bodyPr/>
                  <a:lstStyle/>
                  <a:p>
                    <a:r>
                      <a:rPr lang="en-US"/>
                      <a:t>7.99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61-4CBF-B2FF-71CCF4AF9DD7}"/>
                </c:ext>
              </c:extLst>
            </c:dLbl>
            <c:dLbl>
              <c:idx val="6"/>
              <c:tx>
                <c:rich>
                  <a:bodyPr/>
                  <a:lstStyle/>
                  <a:p>
                    <a:r>
                      <a:rPr lang="en-US"/>
                      <a:t>8.00</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2-4B6D-865A-76FFB07FE455}"/>
                </c:ext>
              </c:extLst>
            </c:dLbl>
            <c:dLbl>
              <c:idx val="8"/>
              <c:tx>
                <c:rich>
                  <a:bodyPr/>
                  <a:lstStyle/>
                  <a:p>
                    <a:r>
                      <a:rPr lang="en-US"/>
                      <a:t>8.02</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2-4B6D-865A-76FFB07FE455}"/>
                </c:ext>
              </c:extLst>
            </c:dLbl>
            <c:dLbl>
              <c:idx val="14"/>
              <c:tx>
                <c:rich>
                  <a:bodyPr/>
                  <a:lstStyle/>
                  <a:p>
                    <a:r>
                      <a:rPr lang="en-US"/>
                      <a:t>8.54</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2-4B6D-865A-76FFB07FE455}"/>
                </c:ext>
              </c:extLst>
            </c:dLbl>
            <c:dLbl>
              <c:idx val="16"/>
              <c:tx>
                <c:rich>
                  <a:bodyPr/>
                  <a:lstStyle/>
                  <a:p>
                    <a:r>
                      <a:rPr lang="en-US" dirty="0"/>
                      <a:t>8.62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02-4B6D-865A-76FFB07FE455}"/>
                </c:ext>
              </c:extLst>
            </c:dLbl>
            <c:dLbl>
              <c:idx val="19"/>
              <c:tx>
                <c:rich>
                  <a:bodyPr/>
                  <a:lstStyle/>
                  <a:p>
                    <a:r>
                      <a:rPr lang="en-US"/>
                      <a:t>8.22</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02-4B6D-865A-76FFB07FE455}"/>
                </c:ext>
              </c:extLst>
            </c:dLbl>
            <c:spPr>
              <a:noFill/>
              <a:ln>
                <a:noFill/>
              </a:ln>
              <a:effectLst/>
            </c:spPr>
            <c:txPr>
              <a:bodyPr anchor="ctr" anchorCtr="1"/>
              <a:lstStyle/>
              <a:p>
                <a:pPr>
                  <a:defRPr sz="10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Sheet1!$B$2:$B$22</c:f>
              <c:numCache>
                <c:formatCode>0.00</c:formatCode>
                <c:ptCount val="21"/>
                <c:pt idx="0">
                  <c:v>8.35</c:v>
                </c:pt>
                <c:pt idx="1">
                  <c:v>8.16</c:v>
                </c:pt>
                <c:pt idx="2">
                  <c:v>8.15</c:v>
                </c:pt>
                <c:pt idx="3">
                  <c:v>8.0299999999999994</c:v>
                </c:pt>
                <c:pt idx="4">
                  <c:v>8.58</c:v>
                </c:pt>
                <c:pt idx="5">
                  <c:v>8.0500000000000007</c:v>
                </c:pt>
                <c:pt idx="6">
                  <c:v>8.01</c:v>
                </c:pt>
                <c:pt idx="7">
                  <c:v>8.33</c:v>
                </c:pt>
                <c:pt idx="8">
                  <c:v>8.0399999999999991</c:v>
                </c:pt>
                <c:pt idx="9">
                  <c:v>8.17</c:v>
                </c:pt>
                <c:pt idx="10">
                  <c:v>8.5500000000000007</c:v>
                </c:pt>
                <c:pt idx="11">
                  <c:v>8.5</c:v>
                </c:pt>
                <c:pt idx="12">
                  <c:v>8.41</c:v>
                </c:pt>
                <c:pt idx="13">
                  <c:v>8.65</c:v>
                </c:pt>
                <c:pt idx="14">
                  <c:v>8.5299999999999994</c:v>
                </c:pt>
                <c:pt idx="15">
                  <c:v>8.65</c:v>
                </c:pt>
                <c:pt idx="16">
                  <c:v>8.61</c:v>
                </c:pt>
                <c:pt idx="17">
                  <c:v>7.91</c:v>
                </c:pt>
                <c:pt idx="18">
                  <c:v>8.2200000000000006</c:v>
                </c:pt>
                <c:pt idx="19">
                  <c:v>8.1999999999999993</c:v>
                </c:pt>
                <c:pt idx="20">
                  <c:v>8.4600000000000009</c:v>
                </c:pt>
              </c:numCache>
            </c:numRef>
          </c:val>
          <c:extLst>
            <c:ext xmlns:c16="http://schemas.microsoft.com/office/drawing/2014/chart" uri="{C3380CC4-5D6E-409C-BE32-E72D297353CC}">
              <c16:uniqueId val="{00000002-4E0C-4558-9674-9D3AC607BC79}"/>
            </c:ext>
          </c:extLst>
        </c:ser>
        <c:ser>
          <c:idx val="1"/>
          <c:order val="1"/>
          <c:tx>
            <c:strRef>
              <c:f>Sheet1!$C$1</c:f>
              <c:strCache>
                <c:ptCount val="1"/>
                <c:pt idx="0">
                  <c:v>Series 2</c:v>
                </c:pt>
              </c:strCache>
            </c:strRef>
          </c:tx>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Sheet1!$C$2:$C$22</c:f>
              <c:numCache>
                <c:formatCode>General</c:formatCode>
                <c:ptCount val="21"/>
              </c:numCache>
            </c:numRef>
          </c:val>
          <c:extLst>
            <c:ext xmlns:c16="http://schemas.microsoft.com/office/drawing/2014/chart" uri="{C3380CC4-5D6E-409C-BE32-E72D297353CC}">
              <c16:uniqueId val="{00000003-4E0C-4558-9674-9D3AC607BC79}"/>
            </c:ext>
          </c:extLst>
        </c:ser>
        <c:ser>
          <c:idx val="2"/>
          <c:order val="2"/>
          <c:tx>
            <c:strRef>
              <c:f>Sheet1!$D$1</c:f>
              <c:strCache>
                <c:ptCount val="1"/>
                <c:pt idx="0">
                  <c:v>Series 3</c:v>
                </c:pt>
              </c:strCache>
            </c:strRef>
          </c:tx>
          <c:spPr>
            <a:solidFill>
              <a:srgbClr val="9148C8"/>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Sheet1!$D$2:$D$22</c:f>
              <c:numCache>
                <c:formatCode>General</c:formatCode>
                <c:ptCount val="21"/>
              </c:numCache>
            </c:numRef>
          </c:val>
          <c:extLst>
            <c:ext xmlns:c16="http://schemas.microsoft.com/office/drawing/2014/chart" uri="{C3380CC4-5D6E-409C-BE32-E72D297353CC}">
              <c16:uniqueId val="{00000004-4E0C-4558-9674-9D3AC607BC79}"/>
            </c:ext>
          </c:extLst>
        </c:ser>
        <c:dLbls>
          <c:showLegendKey val="0"/>
          <c:showVal val="1"/>
          <c:showCatName val="0"/>
          <c:showSerName val="0"/>
          <c:showPercent val="0"/>
          <c:showBubbleSize val="0"/>
        </c:dLbls>
        <c:gapWidth val="75"/>
        <c:overlap val="100"/>
        <c:axId val="106564992"/>
        <c:axId val="106566784"/>
      </c:barChart>
      <c:catAx>
        <c:axId val="106564992"/>
        <c:scaling>
          <c:orientation val="maxMin"/>
        </c:scaling>
        <c:delete val="1"/>
        <c:axPos val="l"/>
        <c:numFmt formatCode="General" sourceLinked="1"/>
        <c:majorTickMark val="none"/>
        <c:minorTickMark val="none"/>
        <c:tickLblPos val="nextTo"/>
        <c:crossAx val="106566784"/>
        <c:crosses val="autoZero"/>
        <c:auto val="1"/>
        <c:lblAlgn val="ctr"/>
        <c:lblOffset val="100"/>
        <c:noMultiLvlLbl val="0"/>
      </c:catAx>
      <c:valAx>
        <c:axId val="106566784"/>
        <c:scaling>
          <c:orientation val="minMax"/>
        </c:scaling>
        <c:delete val="1"/>
        <c:axPos val="t"/>
        <c:numFmt formatCode="0.00" sourceLinked="1"/>
        <c:majorTickMark val="none"/>
        <c:minorTickMark val="none"/>
        <c:tickLblPos val="nextTo"/>
        <c:crossAx val="106564992"/>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87079287037874"/>
          <c:y val="7.7471664356562178E-2"/>
          <c:w val="0.28905368454027536"/>
          <c:h val="0.91425581356470564"/>
        </c:manualLayout>
      </c:layout>
      <c:barChart>
        <c:barDir val="bar"/>
        <c:grouping val="stacked"/>
        <c:varyColors val="0"/>
        <c:ser>
          <c:idx val="0"/>
          <c:order val="0"/>
          <c:tx>
            <c:strRef>
              <c:f>Sheet1!$B$1</c:f>
              <c:strCache>
                <c:ptCount val="1"/>
                <c:pt idx="0">
                  <c:v>Series 1</c:v>
                </c:pt>
              </c:strCache>
            </c:strRef>
          </c:tx>
          <c:spPr>
            <a:solidFill>
              <a:srgbClr val="497B37"/>
            </a:solidFill>
          </c:spPr>
          <c:invertIfNegative val="0"/>
          <c:dPt>
            <c:idx val="0"/>
            <c:invertIfNegative val="0"/>
            <c:bubble3D val="0"/>
            <c:spPr>
              <a:solidFill>
                <a:srgbClr val="00B050"/>
              </a:solidFill>
            </c:spPr>
            <c:extLst>
              <c:ext xmlns:c16="http://schemas.microsoft.com/office/drawing/2014/chart" uri="{C3380CC4-5D6E-409C-BE32-E72D297353CC}">
                <c16:uniqueId val="{00000001-CC56-4FB3-B43A-C9B6ADD37528}"/>
              </c:ext>
            </c:extLst>
          </c:dPt>
          <c:dLbls>
            <c:dLbl>
              <c:idx val="0"/>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CC56-4FB3-B43A-C9B6ADD37528}"/>
                </c:ext>
              </c:extLst>
            </c:dLbl>
            <c:dLbl>
              <c:idx val="3"/>
              <c:tx>
                <c:rich>
                  <a:bodyPr/>
                  <a:lstStyle/>
                  <a:p>
                    <a:r>
                      <a:rPr lang="en-US"/>
                      <a:t>69%</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EF-46C1-B55F-03DAA172CD1A}"/>
                </c:ext>
              </c:extLst>
            </c:dLbl>
            <c:dLbl>
              <c:idx val="8"/>
              <c:tx>
                <c:rich>
                  <a:bodyPr/>
                  <a:lstStyle/>
                  <a:p>
                    <a:r>
                      <a:rPr lang="en-US"/>
                      <a:t>71%</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EF-46C1-B55F-03DAA172CD1A}"/>
                </c:ext>
              </c:extLst>
            </c:dLbl>
            <c:dLbl>
              <c:idx val="19"/>
              <c:tx>
                <c:rich>
                  <a:bodyPr/>
                  <a:lstStyle/>
                  <a:p>
                    <a:r>
                      <a:rPr lang="en-US"/>
                      <a:t>76%</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EF-46C1-B55F-03DAA172CD1A}"/>
                </c:ext>
              </c:extLst>
            </c:dLbl>
            <c:spPr>
              <a:noFill/>
              <a:ln>
                <a:noFill/>
              </a:ln>
              <a:effectLst/>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Sheet1!$B$2:$B$22</c:f>
              <c:numCache>
                <c:formatCode>0%</c:formatCode>
                <c:ptCount val="21"/>
                <c:pt idx="0">
                  <c:v>0.78</c:v>
                </c:pt>
                <c:pt idx="1">
                  <c:v>0.74</c:v>
                </c:pt>
                <c:pt idx="2">
                  <c:v>0.75</c:v>
                </c:pt>
                <c:pt idx="3">
                  <c:v>0.7</c:v>
                </c:pt>
                <c:pt idx="4">
                  <c:v>0.82</c:v>
                </c:pt>
                <c:pt idx="5">
                  <c:v>0.72</c:v>
                </c:pt>
                <c:pt idx="6">
                  <c:v>0.74</c:v>
                </c:pt>
                <c:pt idx="7">
                  <c:v>0.77</c:v>
                </c:pt>
                <c:pt idx="8">
                  <c:v>0.73</c:v>
                </c:pt>
                <c:pt idx="9">
                  <c:v>0.75</c:v>
                </c:pt>
                <c:pt idx="10">
                  <c:v>0.81</c:v>
                </c:pt>
                <c:pt idx="11">
                  <c:v>0.8</c:v>
                </c:pt>
                <c:pt idx="12">
                  <c:v>0.79</c:v>
                </c:pt>
                <c:pt idx="13">
                  <c:v>0.84</c:v>
                </c:pt>
                <c:pt idx="14">
                  <c:v>0.81</c:v>
                </c:pt>
                <c:pt idx="15">
                  <c:v>0.83</c:v>
                </c:pt>
                <c:pt idx="16">
                  <c:v>0.83</c:v>
                </c:pt>
                <c:pt idx="17">
                  <c:v>0.7</c:v>
                </c:pt>
                <c:pt idx="18">
                  <c:v>0.76</c:v>
                </c:pt>
                <c:pt idx="19">
                  <c:v>0.75</c:v>
                </c:pt>
                <c:pt idx="20">
                  <c:v>0.8</c:v>
                </c:pt>
              </c:numCache>
            </c:numRef>
          </c:val>
          <c:extLst>
            <c:ext xmlns:c16="http://schemas.microsoft.com/office/drawing/2014/chart" uri="{C3380CC4-5D6E-409C-BE32-E72D297353CC}">
              <c16:uniqueId val="{00000002-CC56-4FB3-B43A-C9B6ADD37528}"/>
            </c:ext>
          </c:extLst>
        </c:ser>
        <c:dLbls>
          <c:showLegendKey val="0"/>
          <c:showVal val="1"/>
          <c:showCatName val="0"/>
          <c:showSerName val="0"/>
          <c:showPercent val="0"/>
          <c:showBubbleSize val="0"/>
        </c:dLbls>
        <c:gapWidth val="75"/>
        <c:overlap val="100"/>
        <c:axId val="106514688"/>
        <c:axId val="106516480"/>
      </c:barChart>
      <c:catAx>
        <c:axId val="106514688"/>
        <c:scaling>
          <c:orientation val="maxMin"/>
        </c:scaling>
        <c:delete val="1"/>
        <c:axPos val="l"/>
        <c:numFmt formatCode="General" sourceLinked="1"/>
        <c:majorTickMark val="none"/>
        <c:minorTickMark val="none"/>
        <c:tickLblPos val="nextTo"/>
        <c:crossAx val="106516480"/>
        <c:crosses val="autoZero"/>
        <c:auto val="1"/>
        <c:lblAlgn val="ctr"/>
        <c:lblOffset val="100"/>
        <c:noMultiLvlLbl val="0"/>
      </c:catAx>
      <c:valAx>
        <c:axId val="106516480"/>
        <c:scaling>
          <c:orientation val="minMax"/>
        </c:scaling>
        <c:delete val="1"/>
        <c:axPos val="t"/>
        <c:numFmt formatCode="0%" sourceLinked="1"/>
        <c:majorTickMark val="none"/>
        <c:minorTickMark val="none"/>
        <c:tickLblPos val="nextTo"/>
        <c:crossAx val="106514688"/>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5881234302974"/>
          <c:y val="4.8552099575638781E-2"/>
          <c:w val="0.32380393081013492"/>
          <c:h val="0.94662798590383723"/>
        </c:manualLayout>
      </c:layout>
      <c:barChart>
        <c:barDir val="bar"/>
        <c:grouping val="stacked"/>
        <c:varyColors val="0"/>
        <c:ser>
          <c:idx val="0"/>
          <c:order val="0"/>
          <c:tx>
            <c:strRef>
              <c:f>Sheet1!$B$1</c:f>
              <c:strCache>
                <c:ptCount val="1"/>
                <c:pt idx="0">
                  <c:v>Series 1</c:v>
                </c:pt>
              </c:strCache>
            </c:strRef>
          </c:tx>
          <c:spPr>
            <a:solidFill>
              <a:srgbClr val="497B37"/>
            </a:solidFill>
          </c:spPr>
          <c:invertIfNegative val="0"/>
          <c:dPt>
            <c:idx val="0"/>
            <c:invertIfNegative val="0"/>
            <c:bubble3D val="0"/>
            <c:spPr>
              <a:solidFill>
                <a:srgbClr val="00B050"/>
              </a:solidFill>
            </c:spPr>
            <c:extLst>
              <c:ext xmlns:c16="http://schemas.microsoft.com/office/drawing/2014/chart" uri="{C3380CC4-5D6E-409C-BE32-E72D297353CC}">
                <c16:uniqueId val="{00000001-86C8-411B-B239-3672CBD22A18}"/>
              </c:ext>
            </c:extLst>
          </c:dPt>
          <c:dLbls>
            <c:dLbl>
              <c:idx val="0"/>
              <c:spPr/>
              <c:txPr>
                <a:bodyPr anchor="ctr" anchorCtr="1"/>
                <a:lstStyle/>
                <a:p>
                  <a:pPr>
                    <a:defRPr sz="1000">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86C8-411B-B239-3672CBD22A18}"/>
                </c:ext>
              </c:extLst>
            </c:dLbl>
            <c:dLbl>
              <c:idx val="8"/>
              <c:tx>
                <c:rich>
                  <a:bodyPr/>
                  <a:lstStyle/>
                  <a:p>
                    <a:r>
                      <a:rPr lang="en-US"/>
                      <a:t>78%</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DA-4D2B-A46E-11C9306EC3B6}"/>
                </c:ext>
              </c:extLst>
            </c:dLbl>
            <c:dLbl>
              <c:idx val="10"/>
              <c:tx>
                <c:rich>
                  <a:bodyPr/>
                  <a:lstStyle/>
                  <a:p>
                    <a:r>
                      <a:rPr lang="en-US"/>
                      <a:t>72%</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DA-4D2B-A46E-11C9306EC3B6}"/>
                </c:ext>
              </c:extLst>
            </c:dLbl>
            <c:dLbl>
              <c:idx val="14"/>
              <c:tx>
                <c:rich>
                  <a:bodyPr/>
                  <a:lstStyle/>
                  <a:p>
                    <a:r>
                      <a:rPr lang="en-US"/>
                      <a:t>81%</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DA-4D2B-A46E-11C9306EC3B6}"/>
                </c:ext>
              </c:extLst>
            </c:dLbl>
            <c:dLbl>
              <c:idx val="16"/>
              <c:tx>
                <c:rich>
                  <a:bodyPr/>
                  <a:lstStyle/>
                  <a:p>
                    <a:r>
                      <a:rPr lang="en-US"/>
                      <a:t>80%</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DA-4D2B-A46E-11C9306EC3B6}"/>
                </c:ext>
              </c:extLst>
            </c:dLbl>
            <c:dLbl>
              <c:idx val="18"/>
              <c:tx>
                <c:rich>
                  <a:bodyPr/>
                  <a:lstStyle/>
                  <a:p>
                    <a:r>
                      <a:rPr lang="en-US"/>
                      <a:t>76%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DA-4D2B-A46E-11C9306EC3B6}"/>
                </c:ext>
              </c:extLst>
            </c:dLbl>
            <c:dLbl>
              <c:idx val="19"/>
              <c:tx>
                <c:rich>
                  <a:bodyPr/>
                  <a:lstStyle/>
                  <a:p>
                    <a:r>
                      <a:rPr lang="en-US"/>
                      <a:t>76%</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DA-4D2B-A46E-11C9306EC3B6}"/>
                </c:ext>
              </c:extLst>
            </c:dLbl>
            <c:spPr>
              <a:noFill/>
              <a:ln>
                <a:noFill/>
              </a:ln>
              <a:effectLst/>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Sheet1!$B$2:$B$21</c:f>
              <c:numCache>
                <c:formatCode>0%</c:formatCode>
                <c:ptCount val="20"/>
                <c:pt idx="0">
                  <c:v>0.78</c:v>
                </c:pt>
                <c:pt idx="1">
                  <c:v>0.75</c:v>
                </c:pt>
                <c:pt idx="2">
                  <c:v>0.74</c:v>
                </c:pt>
                <c:pt idx="3">
                  <c:v>0.75</c:v>
                </c:pt>
                <c:pt idx="4">
                  <c:v>0.7</c:v>
                </c:pt>
                <c:pt idx="5">
                  <c:v>0.73</c:v>
                </c:pt>
                <c:pt idx="6">
                  <c:v>0.8</c:v>
                </c:pt>
                <c:pt idx="7">
                  <c:v>0.79</c:v>
                </c:pt>
                <c:pt idx="8">
                  <c:v>0.79</c:v>
                </c:pt>
                <c:pt idx="9">
                  <c:v>0.82</c:v>
                </c:pt>
                <c:pt idx="10">
                  <c:v>0.76</c:v>
                </c:pt>
                <c:pt idx="11">
                  <c:v>0.82</c:v>
                </c:pt>
                <c:pt idx="12">
                  <c:v>0.76</c:v>
                </c:pt>
                <c:pt idx="13">
                  <c:v>0.79</c:v>
                </c:pt>
                <c:pt idx="14">
                  <c:v>0.8</c:v>
                </c:pt>
                <c:pt idx="15">
                  <c:v>0.75</c:v>
                </c:pt>
                <c:pt idx="16">
                  <c:v>0.82</c:v>
                </c:pt>
                <c:pt idx="17">
                  <c:v>0.8</c:v>
                </c:pt>
                <c:pt idx="18">
                  <c:v>0.79</c:v>
                </c:pt>
                <c:pt idx="19">
                  <c:v>0.77</c:v>
                </c:pt>
              </c:numCache>
            </c:numRef>
          </c:val>
          <c:extLst>
            <c:ext xmlns:c16="http://schemas.microsoft.com/office/drawing/2014/chart" uri="{C3380CC4-5D6E-409C-BE32-E72D297353CC}">
              <c16:uniqueId val="{00000002-86C8-411B-B239-3672CBD22A18}"/>
            </c:ext>
          </c:extLst>
        </c:ser>
        <c:dLbls>
          <c:showLegendKey val="0"/>
          <c:showVal val="1"/>
          <c:showCatName val="0"/>
          <c:showSerName val="0"/>
          <c:showPercent val="0"/>
          <c:showBubbleSize val="0"/>
        </c:dLbls>
        <c:gapWidth val="75"/>
        <c:overlap val="100"/>
        <c:axId val="100845440"/>
        <c:axId val="100846976"/>
      </c:barChart>
      <c:catAx>
        <c:axId val="100845440"/>
        <c:scaling>
          <c:orientation val="maxMin"/>
        </c:scaling>
        <c:delete val="1"/>
        <c:axPos val="l"/>
        <c:numFmt formatCode="General" sourceLinked="1"/>
        <c:majorTickMark val="none"/>
        <c:minorTickMark val="none"/>
        <c:tickLblPos val="nextTo"/>
        <c:crossAx val="100846976"/>
        <c:crosses val="autoZero"/>
        <c:auto val="1"/>
        <c:lblAlgn val="ctr"/>
        <c:lblOffset val="100"/>
        <c:noMultiLvlLbl val="0"/>
      </c:catAx>
      <c:valAx>
        <c:axId val="100846976"/>
        <c:scaling>
          <c:orientation val="minMax"/>
        </c:scaling>
        <c:delete val="1"/>
        <c:axPos val="t"/>
        <c:numFmt formatCode="0%" sourceLinked="1"/>
        <c:majorTickMark val="none"/>
        <c:minorTickMark val="none"/>
        <c:tickLblPos val="nextTo"/>
        <c:crossAx val="100845440"/>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77830601731992"/>
          <c:y val="7.2409234173088463E-2"/>
          <c:w val="0.39277152208384958"/>
          <c:h val="0.92759076582691147"/>
        </c:manualLayout>
      </c:layout>
      <c:barChart>
        <c:barDir val="bar"/>
        <c:grouping val="stacked"/>
        <c:varyColors val="0"/>
        <c:ser>
          <c:idx val="0"/>
          <c:order val="0"/>
          <c:tx>
            <c:strRef>
              <c:f>Sheet1!$B$1</c:f>
              <c:strCache>
                <c:ptCount val="1"/>
                <c:pt idx="0">
                  <c:v>Series 1</c:v>
                </c:pt>
              </c:strCache>
            </c:strRef>
          </c:tx>
          <c:spPr>
            <a:solidFill>
              <a:srgbClr val="FFCF21"/>
            </a:solidFill>
          </c:spPr>
          <c:invertIfNegative val="0"/>
          <c:dPt>
            <c:idx val="0"/>
            <c:invertIfNegative val="0"/>
            <c:bubble3D val="0"/>
            <c:spPr>
              <a:solidFill>
                <a:schemeClr val="bg2"/>
              </a:solidFill>
            </c:spPr>
            <c:extLst>
              <c:ext xmlns:c16="http://schemas.microsoft.com/office/drawing/2014/chart" uri="{C3380CC4-5D6E-409C-BE32-E72D297353CC}">
                <c16:uniqueId val="{00000001-F375-41B7-93AB-081929ADA19D}"/>
              </c:ext>
            </c:extLst>
          </c:dPt>
          <c:dLbls>
            <c:dLbl>
              <c:idx val="0"/>
              <c:tx>
                <c:rich>
                  <a:bodyPr/>
                  <a:lstStyle/>
                  <a:p>
                    <a:r>
                      <a:rPr lang="en-US"/>
                      <a:t>8.35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75-41B7-93AB-081929ADA19D}"/>
                </c:ext>
              </c:extLst>
            </c:dLbl>
            <c:dLbl>
              <c:idx val="3"/>
              <c:tx>
                <c:rich>
                  <a:bodyPr/>
                  <a:lstStyle/>
                  <a:p>
                    <a:r>
                      <a:rPr lang="en-US"/>
                      <a:t>8.29</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20-40E8-B4A9-C1E9BE94FD73}"/>
                </c:ext>
              </c:extLst>
            </c:dLbl>
            <c:dLbl>
              <c:idx val="8"/>
              <c:tx>
                <c:rich>
                  <a:bodyPr/>
                  <a:lstStyle/>
                  <a:p>
                    <a:r>
                      <a:rPr lang="en-US"/>
                      <a:t>8.38</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20-40E8-B4A9-C1E9BE94FD73}"/>
                </c:ext>
              </c:extLst>
            </c:dLbl>
            <c:dLbl>
              <c:idx val="10"/>
              <c:tx>
                <c:rich>
                  <a:bodyPr/>
                  <a:lstStyle/>
                  <a:p>
                    <a:r>
                      <a:rPr lang="en-US"/>
                      <a:t>8.15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20-40E8-B4A9-C1E9BE94FD73}"/>
                </c:ext>
              </c:extLst>
            </c:dLbl>
            <c:dLbl>
              <c:idx val="12"/>
              <c:tx>
                <c:rich>
                  <a:bodyPr/>
                  <a:lstStyle/>
                  <a:p>
                    <a:r>
                      <a:rPr lang="en-US"/>
                      <a:t>8.23</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20-40E8-B4A9-C1E9BE94FD73}"/>
                </c:ext>
              </c:extLst>
            </c:dLbl>
            <c:dLbl>
              <c:idx val="14"/>
              <c:tx>
                <c:rich>
                  <a:bodyPr/>
                  <a:lstStyle/>
                  <a:p>
                    <a:r>
                      <a:rPr lang="en-US"/>
                      <a:t>8.59</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20-40E8-B4A9-C1E9BE94FD73}"/>
                </c:ext>
              </c:extLst>
            </c:dLbl>
            <c:dLbl>
              <c:idx val="16"/>
              <c:tx>
                <c:rich>
                  <a:bodyPr/>
                  <a:lstStyle/>
                  <a:p>
                    <a:r>
                      <a:rPr lang="en-US"/>
                      <a:t>8.55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20-40E8-B4A9-C1E9BE94FD73}"/>
                </c:ext>
              </c:extLst>
            </c:dLbl>
            <c:dLbl>
              <c:idx val="18"/>
              <c:tx>
                <c:rich>
                  <a:bodyPr/>
                  <a:lstStyle/>
                  <a:p>
                    <a:r>
                      <a:rPr lang="en-US"/>
                      <a:t>8.35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20-40E8-B4A9-C1E9BE94FD73}"/>
                </c:ext>
              </c:extLst>
            </c:dLbl>
            <c:spPr>
              <a:noFill/>
              <a:ln>
                <a:noFill/>
              </a:ln>
              <a:effectLst/>
            </c:spPr>
            <c:txPr>
              <a:bodyPr anchor="ctr" anchorCtr="1"/>
              <a:lstStyle/>
              <a:p>
                <a:pPr>
                  <a:defRPr sz="10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Sheet1!$B$2:$B$21</c:f>
              <c:numCache>
                <c:formatCode>0.00</c:formatCode>
                <c:ptCount val="20"/>
                <c:pt idx="0">
                  <c:v>8.27</c:v>
                </c:pt>
                <c:pt idx="1">
                  <c:v>8.18</c:v>
                </c:pt>
                <c:pt idx="2">
                  <c:v>8.18</c:v>
                </c:pt>
                <c:pt idx="3">
                  <c:v>8.2799999999999994</c:v>
                </c:pt>
                <c:pt idx="4">
                  <c:v>7.97</c:v>
                </c:pt>
                <c:pt idx="5">
                  <c:v>8.0500000000000007</c:v>
                </c:pt>
                <c:pt idx="6">
                  <c:v>8.51</c:v>
                </c:pt>
                <c:pt idx="7">
                  <c:v>8.42</c:v>
                </c:pt>
                <c:pt idx="8">
                  <c:v>8.39</c:v>
                </c:pt>
                <c:pt idx="9">
                  <c:v>8.57</c:v>
                </c:pt>
                <c:pt idx="10">
                  <c:v>8.36</c:v>
                </c:pt>
                <c:pt idx="11">
                  <c:v>8.56</c:v>
                </c:pt>
                <c:pt idx="12">
                  <c:v>8.24</c:v>
                </c:pt>
                <c:pt idx="13">
                  <c:v>8.44</c:v>
                </c:pt>
                <c:pt idx="14">
                  <c:v>8.5</c:v>
                </c:pt>
                <c:pt idx="15">
                  <c:v>8.26</c:v>
                </c:pt>
                <c:pt idx="16">
                  <c:v>8.64</c:v>
                </c:pt>
                <c:pt idx="17">
                  <c:v>8.4700000000000006</c:v>
                </c:pt>
                <c:pt idx="18">
                  <c:v>8.44</c:v>
                </c:pt>
                <c:pt idx="19">
                  <c:v>8.3699999999999992</c:v>
                </c:pt>
              </c:numCache>
            </c:numRef>
          </c:val>
          <c:extLst>
            <c:ext xmlns:c16="http://schemas.microsoft.com/office/drawing/2014/chart" uri="{C3380CC4-5D6E-409C-BE32-E72D297353CC}">
              <c16:uniqueId val="{00000002-F375-41B7-93AB-081929ADA19D}"/>
            </c:ext>
          </c:extLst>
        </c:ser>
        <c:ser>
          <c:idx val="1"/>
          <c:order val="1"/>
          <c:tx>
            <c:strRef>
              <c:f>Sheet1!$C$1</c:f>
              <c:strCache>
                <c:ptCount val="1"/>
                <c:pt idx="0">
                  <c:v>Series 2</c:v>
                </c:pt>
              </c:strCache>
            </c:strRef>
          </c:tx>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Sheet1!$C$2:$C$21</c:f>
              <c:numCache>
                <c:formatCode>General</c:formatCode>
                <c:ptCount val="20"/>
              </c:numCache>
            </c:numRef>
          </c:val>
          <c:extLst>
            <c:ext xmlns:c16="http://schemas.microsoft.com/office/drawing/2014/chart" uri="{C3380CC4-5D6E-409C-BE32-E72D297353CC}">
              <c16:uniqueId val="{00000003-F375-41B7-93AB-081929ADA19D}"/>
            </c:ext>
          </c:extLst>
        </c:ser>
        <c:ser>
          <c:idx val="2"/>
          <c:order val="2"/>
          <c:tx>
            <c:strRef>
              <c:f>Sheet1!$D$1</c:f>
              <c:strCache>
                <c:ptCount val="1"/>
                <c:pt idx="0">
                  <c:v>Series 3</c:v>
                </c:pt>
              </c:strCache>
            </c:strRef>
          </c:tx>
          <c:spPr>
            <a:solidFill>
              <a:srgbClr val="9148C8"/>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Sheet1!$D$2:$D$21</c:f>
              <c:numCache>
                <c:formatCode>General</c:formatCode>
                <c:ptCount val="20"/>
              </c:numCache>
            </c:numRef>
          </c:val>
          <c:extLst>
            <c:ext xmlns:c16="http://schemas.microsoft.com/office/drawing/2014/chart" uri="{C3380CC4-5D6E-409C-BE32-E72D297353CC}">
              <c16:uniqueId val="{00000004-F375-41B7-93AB-081929ADA19D}"/>
            </c:ext>
          </c:extLst>
        </c:ser>
        <c:dLbls>
          <c:showLegendKey val="0"/>
          <c:showVal val="1"/>
          <c:showCatName val="0"/>
          <c:showSerName val="0"/>
          <c:showPercent val="0"/>
          <c:showBubbleSize val="0"/>
        </c:dLbls>
        <c:gapWidth val="75"/>
        <c:overlap val="100"/>
        <c:axId val="100801920"/>
        <c:axId val="100811904"/>
      </c:barChart>
      <c:catAx>
        <c:axId val="100801920"/>
        <c:scaling>
          <c:orientation val="maxMin"/>
        </c:scaling>
        <c:delete val="1"/>
        <c:axPos val="l"/>
        <c:numFmt formatCode="General" sourceLinked="1"/>
        <c:majorTickMark val="none"/>
        <c:minorTickMark val="none"/>
        <c:tickLblPos val="nextTo"/>
        <c:crossAx val="100811904"/>
        <c:crosses val="autoZero"/>
        <c:auto val="1"/>
        <c:lblAlgn val="ctr"/>
        <c:lblOffset val="100"/>
        <c:noMultiLvlLbl val="0"/>
      </c:catAx>
      <c:valAx>
        <c:axId val="100811904"/>
        <c:scaling>
          <c:orientation val="minMax"/>
        </c:scaling>
        <c:delete val="1"/>
        <c:axPos val="t"/>
        <c:numFmt formatCode="0.00" sourceLinked="1"/>
        <c:majorTickMark val="none"/>
        <c:minorTickMark val="none"/>
        <c:tickLblPos val="nextTo"/>
        <c:crossAx val="100801920"/>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57226831898534058"/>
          <c:y val="7.5180198833126932E-2"/>
          <c:w val="0.37582949484105477"/>
          <c:h val="0.91050089552339364"/>
        </c:manualLayout>
      </c:layout>
      <c:barChart>
        <c:barDir val="bar"/>
        <c:grouping val="clustered"/>
        <c:varyColors val="0"/>
        <c:ser>
          <c:idx val="0"/>
          <c:order val="0"/>
          <c:tx>
            <c:strRef>
              <c:f>Sheet1!$B$1</c:f>
              <c:strCache>
                <c:ptCount val="1"/>
                <c:pt idx="0">
                  <c:v>% Very good</c:v>
                </c:pt>
              </c:strCache>
            </c:strRef>
          </c:tx>
          <c:spPr>
            <a:solidFill>
              <a:srgbClr val="005C2A"/>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Agriculture, Forestry and Fishing</c:v>
                </c:pt>
                <c:pt idx="1">
                  <c:v>Mining, quarrying, manufacturing, electricity, gas and water supply</c:v>
                </c:pt>
                <c:pt idx="2">
                  <c:v>Construction</c:v>
                </c:pt>
                <c:pt idx="3">
                  <c:v>Wholesale and retail trade: repair of motor vehicles and motorcycles</c:v>
                </c:pt>
                <c:pt idx="4">
                  <c:v>Accommodation and food service activities</c:v>
                </c:pt>
                <c:pt idx="5">
                  <c:v>Transport, storage, information and communications</c:v>
                </c:pt>
                <c:pt idx="6">
                  <c:v>Financial and insurance activities</c:v>
                </c:pt>
                <c:pt idx="7">
                  <c:v>Real estate, professional/scientific/technical, administrative/support service activities</c:v>
                </c:pt>
                <c:pt idx="8">
                  <c:v>Public administration and defence; compulsory social security</c:v>
                </c:pt>
                <c:pt idx="9">
                  <c:v>Education</c:v>
                </c:pt>
                <c:pt idx="10">
                  <c:v>Human health and social work</c:v>
                </c:pt>
                <c:pt idx="11">
                  <c:v>Arts/entertainment/recreation and other service activities</c:v>
                </c:pt>
                <c:pt idx="12">
                  <c:v>Other</c:v>
                </c:pt>
              </c:strCache>
            </c:strRef>
          </c:cat>
          <c:val>
            <c:numRef>
              <c:f>Sheet1!$B$2:$B$14</c:f>
              <c:numCache>
                <c:formatCode>General</c:formatCode>
                <c:ptCount val="13"/>
                <c:pt idx="0">
                  <c:v>74</c:v>
                </c:pt>
                <c:pt idx="1">
                  <c:v>74</c:v>
                </c:pt>
                <c:pt idx="2">
                  <c:v>72</c:v>
                </c:pt>
                <c:pt idx="3">
                  <c:v>79</c:v>
                </c:pt>
                <c:pt idx="4">
                  <c:v>86</c:v>
                </c:pt>
                <c:pt idx="5">
                  <c:v>75</c:v>
                </c:pt>
                <c:pt idx="6">
                  <c:v>78</c:v>
                </c:pt>
                <c:pt idx="7">
                  <c:v>73</c:v>
                </c:pt>
                <c:pt idx="8">
                  <c:v>81</c:v>
                </c:pt>
                <c:pt idx="9">
                  <c:v>81</c:v>
                </c:pt>
                <c:pt idx="10">
                  <c:v>84</c:v>
                </c:pt>
                <c:pt idx="11">
                  <c:v>81</c:v>
                </c:pt>
                <c:pt idx="12">
                  <c:v>77</c:v>
                </c:pt>
              </c:numCache>
            </c:numRef>
          </c:val>
          <c:extLst>
            <c:ext xmlns:c16="http://schemas.microsoft.com/office/drawing/2014/chart" uri="{C3380CC4-5D6E-409C-BE32-E72D297353CC}">
              <c16:uniqueId val="{00000000-2F32-4CDD-9E32-BC491680366B}"/>
            </c:ext>
          </c:extLst>
        </c:ser>
        <c:dLbls>
          <c:showLegendKey val="0"/>
          <c:showVal val="0"/>
          <c:showCatName val="0"/>
          <c:showSerName val="0"/>
          <c:showPercent val="0"/>
          <c:showBubbleSize val="0"/>
        </c:dLbls>
        <c:gapWidth val="66"/>
        <c:axId val="370795016"/>
        <c:axId val="371866376"/>
      </c:barChart>
      <c:catAx>
        <c:axId val="370795016"/>
        <c:scaling>
          <c:orientation val="maxMin"/>
        </c:scaling>
        <c:delete val="0"/>
        <c:axPos val="l"/>
        <c:numFmt formatCode="General" sourceLinked="1"/>
        <c:majorTickMark val="out"/>
        <c:minorTickMark val="none"/>
        <c:tickLblPos val="nextTo"/>
        <c:txPr>
          <a:bodyPr/>
          <a:lstStyle/>
          <a:p>
            <a:pPr algn="r">
              <a:defRPr sz="950">
                <a:latin typeface="+mn-lt"/>
              </a:defRPr>
            </a:pPr>
            <a:endParaRPr lang="en-US"/>
          </a:p>
        </c:txPr>
        <c:crossAx val="371866376"/>
        <c:crosses val="autoZero"/>
        <c:auto val="1"/>
        <c:lblAlgn val="ctr"/>
        <c:lblOffset val="100"/>
        <c:noMultiLvlLbl val="0"/>
      </c:catAx>
      <c:valAx>
        <c:axId val="371866376"/>
        <c:scaling>
          <c:orientation val="minMax"/>
        </c:scaling>
        <c:delete val="1"/>
        <c:axPos val="t"/>
        <c:numFmt formatCode="General" sourceLinked="1"/>
        <c:majorTickMark val="out"/>
        <c:minorTickMark val="none"/>
        <c:tickLblPos val="none"/>
        <c:crossAx val="370795016"/>
        <c:crosses val="autoZero"/>
        <c:crossBetween val="between"/>
      </c:valAx>
      <c:spPr>
        <a:noFill/>
        <a:ln w="25397">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3353061473757482"/>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0.05</c:v>
                </c:pt>
              </c:numCache>
            </c:numRef>
          </c:val>
          <c:extLst>
            <c:ext xmlns:c16="http://schemas.microsoft.com/office/drawing/2014/chart" uri="{C3380CC4-5D6E-409C-BE32-E72D297353CC}">
              <c16:uniqueId val="{00000001-64D2-4B43-9981-34880F7408A1}"/>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0.04</c:v>
                </c:pt>
              </c:numCache>
            </c:numRef>
          </c:val>
          <c:extLst>
            <c:ext xmlns:c16="http://schemas.microsoft.com/office/drawing/2014/chart" uri="{C3380CC4-5D6E-409C-BE32-E72D297353CC}">
              <c16:uniqueId val="{00000003-64D2-4B43-9981-34880F7408A1}"/>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0.13</c:v>
                </c:pt>
              </c:numCache>
            </c:numRef>
          </c:val>
          <c:extLst>
            <c:ext xmlns:c16="http://schemas.microsoft.com/office/drawing/2014/chart" uri="{C3380CC4-5D6E-409C-BE32-E72D297353CC}">
              <c16:uniqueId val="{00000004-64D2-4B43-9981-34880F7408A1}"/>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0.78</c:v>
                </c:pt>
              </c:numCache>
            </c:numRef>
          </c:val>
          <c:extLst>
            <c:ext xmlns:c16="http://schemas.microsoft.com/office/drawing/2014/chart" uri="{C3380CC4-5D6E-409C-BE32-E72D297353CC}">
              <c16:uniqueId val="{00000006-64D2-4B43-9981-34880F7408A1}"/>
            </c:ext>
          </c:extLst>
        </c:ser>
        <c:dLbls>
          <c:showLegendKey val="0"/>
          <c:showVal val="1"/>
          <c:showCatName val="0"/>
          <c:showSerName val="0"/>
          <c:showPercent val="0"/>
          <c:showBubbleSize val="0"/>
        </c:dLbls>
        <c:gapWidth val="75"/>
        <c:overlap val="100"/>
        <c:axId val="371864416"/>
        <c:axId val="371871080"/>
      </c:barChart>
      <c:catAx>
        <c:axId val="371864416"/>
        <c:scaling>
          <c:orientation val="maxMin"/>
        </c:scaling>
        <c:delete val="1"/>
        <c:axPos val="l"/>
        <c:numFmt formatCode="General" sourceLinked="0"/>
        <c:majorTickMark val="out"/>
        <c:minorTickMark val="none"/>
        <c:tickLblPos val="none"/>
        <c:crossAx val="371871080"/>
        <c:crosses val="autoZero"/>
        <c:auto val="1"/>
        <c:lblAlgn val="ctr"/>
        <c:lblOffset val="100"/>
        <c:noMultiLvlLbl val="0"/>
      </c:catAx>
      <c:valAx>
        <c:axId val="371871080"/>
        <c:scaling>
          <c:orientation val="minMax"/>
          <c:max val="1"/>
        </c:scaling>
        <c:delete val="1"/>
        <c:axPos val="t"/>
        <c:numFmt formatCode="0%" sourceLinked="1"/>
        <c:majorTickMark val="out"/>
        <c:minorTickMark val="none"/>
        <c:tickLblPos val="none"/>
        <c:crossAx val="371864416"/>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914"/>
          <c:h val="0.6739896594251068"/>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rgbClr val="FFD9AF"/>
              </a:solidFill>
            </c:spPr>
            <c:extLst>
              <c:ext xmlns:c16="http://schemas.microsoft.com/office/drawing/2014/chart" uri="{C3380CC4-5D6E-409C-BE32-E72D297353CC}">
                <c16:uniqueId val="{00000001-AE9B-4AA9-9009-D48A92410FA6}"/>
              </c:ext>
            </c:extLst>
          </c:dPt>
          <c:dPt>
            <c:idx val="1"/>
            <c:invertIfNegative val="0"/>
            <c:bubble3D val="0"/>
            <c:spPr>
              <a:solidFill>
                <a:srgbClr val="FFAD53"/>
              </a:solidFill>
            </c:spPr>
            <c:extLst>
              <c:ext xmlns:c16="http://schemas.microsoft.com/office/drawing/2014/chart" uri="{C3380CC4-5D6E-409C-BE32-E72D297353CC}">
                <c16:uniqueId val="{00000003-AE9B-4AA9-9009-D48A92410FA6}"/>
              </c:ext>
            </c:extLst>
          </c:dPt>
          <c:dPt>
            <c:idx val="2"/>
            <c:invertIfNegative val="0"/>
            <c:bubble3D val="0"/>
            <c:spPr>
              <a:solidFill>
                <a:srgbClr val="FF8C0D"/>
              </a:solidFill>
            </c:spPr>
            <c:extLst>
              <c:ext xmlns:c16="http://schemas.microsoft.com/office/drawing/2014/chart" uri="{C3380CC4-5D6E-409C-BE32-E72D297353CC}">
                <c16:uniqueId val="{00000005-AE9B-4AA9-9009-D48A92410FA6}"/>
              </c:ext>
            </c:extLst>
          </c:dPt>
          <c:dPt>
            <c:idx val="3"/>
            <c:invertIfNegative val="0"/>
            <c:bubble3D val="0"/>
            <c:spPr>
              <a:solidFill>
                <a:srgbClr val="9A7D00"/>
              </a:solidFill>
            </c:spPr>
            <c:extLst>
              <c:ext xmlns:c16="http://schemas.microsoft.com/office/drawing/2014/chart" uri="{C3380CC4-5D6E-409C-BE32-E72D297353CC}">
                <c16:uniqueId val="{00000007-AE9B-4AA9-9009-D48A92410FA6}"/>
              </c:ext>
            </c:extLst>
          </c:dPt>
          <c:dLbls>
            <c:spPr>
              <a:noFill/>
              <a:ln>
                <a:noFill/>
              </a:ln>
              <a:effectLst/>
            </c:spPr>
            <c:txPr>
              <a:bodyPr/>
              <a:lstStyle/>
              <a:p>
                <a:pPr>
                  <a:defRPr sz="1000">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c:v>
                </c:pt>
                <c:pt idx="1">
                  <c:v>2-9</c:v>
                </c:pt>
                <c:pt idx="2">
                  <c:v>10-49</c:v>
                </c:pt>
                <c:pt idx="3">
                  <c:v>50-249</c:v>
                </c:pt>
                <c:pt idx="4">
                  <c:v>250+</c:v>
                </c:pt>
              </c:strCache>
            </c:strRef>
          </c:cat>
          <c:val>
            <c:numRef>
              <c:f>Sheet1!$B$2:$B$6</c:f>
              <c:numCache>
                <c:formatCode>General</c:formatCode>
                <c:ptCount val="5"/>
                <c:pt idx="0">
                  <c:v>75</c:v>
                </c:pt>
                <c:pt idx="1">
                  <c:v>75</c:v>
                </c:pt>
                <c:pt idx="2">
                  <c:v>80</c:v>
                </c:pt>
                <c:pt idx="3">
                  <c:v>80</c:v>
                </c:pt>
                <c:pt idx="4">
                  <c:v>78</c:v>
                </c:pt>
              </c:numCache>
            </c:numRef>
          </c:val>
          <c:extLst>
            <c:ext xmlns:c16="http://schemas.microsoft.com/office/drawing/2014/chart" uri="{C3380CC4-5D6E-409C-BE32-E72D297353CC}">
              <c16:uniqueId val="{00000008-AE9B-4AA9-9009-D48A92410FA6}"/>
            </c:ext>
          </c:extLst>
        </c:ser>
        <c:dLbls>
          <c:showLegendKey val="0"/>
          <c:showVal val="0"/>
          <c:showCatName val="0"/>
          <c:showSerName val="0"/>
          <c:showPercent val="0"/>
          <c:showBubbleSize val="0"/>
        </c:dLbls>
        <c:gapWidth val="40"/>
        <c:axId val="371870688"/>
        <c:axId val="371867944"/>
      </c:barChart>
      <c:catAx>
        <c:axId val="371870688"/>
        <c:scaling>
          <c:orientation val="minMax"/>
        </c:scaling>
        <c:delete val="0"/>
        <c:axPos val="b"/>
        <c:numFmt formatCode="General" sourceLinked="1"/>
        <c:majorTickMark val="none"/>
        <c:minorTickMark val="none"/>
        <c:tickLblPos val="nextTo"/>
        <c:txPr>
          <a:bodyPr rot="-1380000"/>
          <a:lstStyle/>
          <a:p>
            <a:pPr>
              <a:defRPr sz="950">
                <a:solidFill>
                  <a:srgbClr val="424242"/>
                </a:solidFill>
              </a:defRPr>
            </a:pPr>
            <a:endParaRPr lang="en-US"/>
          </a:p>
        </c:txPr>
        <c:crossAx val="371867944"/>
        <c:crosses val="autoZero"/>
        <c:auto val="1"/>
        <c:lblAlgn val="ctr"/>
        <c:lblOffset val="100"/>
        <c:noMultiLvlLbl val="0"/>
      </c:catAx>
      <c:valAx>
        <c:axId val="371867944"/>
        <c:scaling>
          <c:orientation val="minMax"/>
          <c:max val="100"/>
          <c:min val="0"/>
        </c:scaling>
        <c:delete val="0"/>
        <c:axPos val="l"/>
        <c:numFmt formatCode="General" sourceLinked="1"/>
        <c:majorTickMark val="none"/>
        <c:minorTickMark val="none"/>
        <c:tickLblPos val="nextTo"/>
        <c:txPr>
          <a:bodyPr/>
          <a:lstStyle/>
          <a:p>
            <a:pPr>
              <a:defRPr sz="1198">
                <a:solidFill>
                  <a:srgbClr val="424242"/>
                </a:solidFill>
              </a:defRPr>
            </a:pPr>
            <a:endParaRPr lang="en-US"/>
          </a:p>
        </c:txPr>
        <c:crossAx val="371870688"/>
        <c:crosses val="autoZero"/>
        <c:crossBetween val="between"/>
      </c:valAx>
      <c:spPr>
        <a:noFill/>
        <a:ln w="25409">
          <a:noFill/>
        </a:ln>
      </c:spPr>
    </c:plotArea>
    <c:plotVisOnly val="1"/>
    <c:dispBlanksAs val="gap"/>
    <c:showDLblsOverMax val="0"/>
  </c:chart>
  <c:txPr>
    <a:bodyPr/>
    <a:lstStyle/>
    <a:p>
      <a:pPr>
        <a:defRPr sz="180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3437160354955708"/>
          <c:y val="7.5180198833126932E-2"/>
          <c:w val="0.66562839645044514"/>
          <c:h val="0.25067565108630879"/>
        </c:manualLayout>
      </c:layout>
      <c:barChart>
        <c:barDir val="bar"/>
        <c:grouping val="clustered"/>
        <c:varyColors val="0"/>
        <c:ser>
          <c:idx val="0"/>
          <c:order val="0"/>
          <c:tx>
            <c:strRef>
              <c:f>Sheet1!$B$1</c:f>
              <c:strCache>
                <c:ptCount val="1"/>
                <c:pt idx="0">
                  <c:v>Column1</c:v>
                </c:pt>
              </c:strCache>
            </c:strRef>
          </c:tx>
          <c:spPr>
            <a:solidFill>
              <a:srgbClr val="9148C8"/>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16-18 only</c:v>
                </c:pt>
                <c:pt idx="1">
                  <c:v>19 plus only</c:v>
                </c:pt>
                <c:pt idx="2">
                  <c:v>Both</c:v>
                </c:pt>
              </c:strCache>
            </c:strRef>
          </c:cat>
          <c:val>
            <c:numRef>
              <c:f>Sheet1!$B$2:$B$4</c:f>
              <c:numCache>
                <c:formatCode>General</c:formatCode>
                <c:ptCount val="3"/>
                <c:pt idx="0">
                  <c:v>74</c:v>
                </c:pt>
                <c:pt idx="1">
                  <c:v>80</c:v>
                </c:pt>
                <c:pt idx="2">
                  <c:v>79</c:v>
                </c:pt>
              </c:numCache>
            </c:numRef>
          </c:val>
          <c:extLst>
            <c:ext xmlns:c16="http://schemas.microsoft.com/office/drawing/2014/chart" uri="{C3380CC4-5D6E-409C-BE32-E72D297353CC}">
              <c16:uniqueId val="{00000000-B28B-44A5-9156-A5D9FF330DAE}"/>
            </c:ext>
          </c:extLst>
        </c:ser>
        <c:dLbls>
          <c:showLegendKey val="0"/>
          <c:showVal val="0"/>
          <c:showCatName val="0"/>
          <c:showSerName val="0"/>
          <c:showPercent val="0"/>
          <c:showBubbleSize val="0"/>
        </c:dLbls>
        <c:gapWidth val="66"/>
        <c:axId val="105641472"/>
        <c:axId val="105643008"/>
      </c:barChart>
      <c:catAx>
        <c:axId val="105641472"/>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105643008"/>
        <c:crosses val="autoZero"/>
        <c:auto val="1"/>
        <c:lblAlgn val="ctr"/>
        <c:lblOffset val="100"/>
        <c:noMultiLvlLbl val="0"/>
      </c:catAx>
      <c:valAx>
        <c:axId val="105643008"/>
        <c:scaling>
          <c:orientation val="minMax"/>
        </c:scaling>
        <c:delete val="1"/>
        <c:axPos val="t"/>
        <c:numFmt formatCode="General" sourceLinked="1"/>
        <c:majorTickMark val="out"/>
        <c:minorTickMark val="none"/>
        <c:tickLblPos val="none"/>
        <c:crossAx val="105641472"/>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7237007369731"/>
          <c:y val="3.6941605291243705E-2"/>
          <c:w val="0.42991855986700994"/>
          <c:h val="0.92611678941751263"/>
        </c:manualLayout>
      </c:layout>
      <c:barChart>
        <c:barDir val="bar"/>
        <c:grouping val="clustered"/>
        <c:varyColors val="0"/>
        <c:ser>
          <c:idx val="0"/>
          <c:order val="0"/>
          <c:tx>
            <c:strRef>
              <c:f>Sheet1!$B$1</c:f>
              <c:strCache>
                <c:ptCount val="1"/>
                <c:pt idx="0">
                  <c:v>Main reason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Find an Apprentice' online service</c:v>
                </c:pt>
                <c:pt idx="3">
                  <c:v>Saw publicity/advertising</c:v>
                </c:pt>
                <c:pt idx="4">
                  <c:v>Another part of the organisation</c:v>
                </c:pt>
                <c:pt idx="5">
                  <c:v>National Apprenticeship Service</c:v>
                </c:pt>
                <c:pt idx="6">
                  <c:v>An employee enquired about it</c:v>
                </c:pt>
                <c:pt idx="7">
                  <c:v>Routinely taken on apprentices</c:v>
                </c:pt>
                <c:pt idx="8">
                  <c:v>Approached by a training provider</c:v>
                </c:pt>
              </c:strCache>
            </c:strRef>
          </c:cat>
          <c:val>
            <c:numRef>
              <c:f>Sheet1!$B$2:$B$10</c:f>
              <c:numCache>
                <c:formatCode>0%</c:formatCode>
                <c:ptCount val="9"/>
                <c:pt idx="0">
                  <c:v>0.05</c:v>
                </c:pt>
                <c:pt idx="1">
                  <c:v>0.14000000000000001</c:v>
                </c:pt>
                <c:pt idx="2">
                  <c:v>0.02</c:v>
                </c:pt>
                <c:pt idx="3">
                  <c:v>7.0000000000000007E-2</c:v>
                </c:pt>
                <c:pt idx="4">
                  <c:v>0.09</c:v>
                </c:pt>
                <c:pt idx="5">
                  <c:v>0.1</c:v>
                </c:pt>
                <c:pt idx="6">
                  <c:v>0.15</c:v>
                </c:pt>
                <c:pt idx="7">
                  <c:v>0.24</c:v>
                </c:pt>
                <c:pt idx="8">
                  <c:v>0.3</c:v>
                </c:pt>
              </c:numCache>
            </c:numRef>
          </c:val>
          <c:extLst>
            <c:ext xmlns:c16="http://schemas.microsoft.com/office/drawing/2014/chart" uri="{C3380CC4-5D6E-409C-BE32-E72D297353CC}">
              <c16:uniqueId val="{00000000-5FB5-4DD9-8A4A-C1D320FB39C5}"/>
            </c:ext>
          </c:extLst>
        </c:ser>
        <c:ser>
          <c:idx val="1"/>
          <c:order val="1"/>
          <c:tx>
            <c:strRef>
              <c:f>Sheet1!$C$1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Find an Apprentice' online service</c:v>
                </c:pt>
                <c:pt idx="3">
                  <c:v>Saw publicity/advertising</c:v>
                </c:pt>
                <c:pt idx="4">
                  <c:v>Another part of the organisation</c:v>
                </c:pt>
                <c:pt idx="5">
                  <c:v>National Apprenticeship Service</c:v>
                </c:pt>
                <c:pt idx="6">
                  <c:v>An employee enquired about it</c:v>
                </c:pt>
                <c:pt idx="7">
                  <c:v>Routinely taken on apprentices</c:v>
                </c:pt>
                <c:pt idx="8">
                  <c:v>Approached by a training provider</c:v>
                </c:pt>
              </c:strCache>
            </c:strRef>
          </c:cat>
          <c:val>
            <c:numRef>
              <c:f>Sheet1!$C$2:$C$10</c:f>
              <c:numCache>
                <c:formatCode>General</c:formatCode>
                <c:ptCount val="9"/>
              </c:numCache>
            </c:numRef>
          </c:val>
          <c:extLst>
            <c:ext xmlns:c16="http://schemas.microsoft.com/office/drawing/2014/chart" uri="{C3380CC4-5D6E-409C-BE32-E72D297353CC}">
              <c16:uniqueId val="{00000001-5FB5-4DD9-8A4A-C1D320FB39C5}"/>
            </c:ext>
          </c:extLst>
        </c:ser>
        <c:dLbls>
          <c:showLegendKey val="0"/>
          <c:showVal val="0"/>
          <c:showCatName val="0"/>
          <c:showSerName val="0"/>
          <c:showPercent val="0"/>
          <c:showBubbleSize val="0"/>
        </c:dLbls>
        <c:gapWidth val="182"/>
        <c:axId val="366420760"/>
        <c:axId val="366424680"/>
      </c:barChart>
      <c:catAx>
        <c:axId val="366420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6424680"/>
        <c:crosses val="autoZero"/>
        <c:auto val="1"/>
        <c:lblAlgn val="ctr"/>
        <c:lblOffset val="100"/>
        <c:noMultiLvlLbl val="0"/>
      </c:catAx>
      <c:valAx>
        <c:axId val="366424680"/>
        <c:scaling>
          <c:orientation val="minMax"/>
          <c:max val="0.8"/>
        </c:scaling>
        <c:delete val="1"/>
        <c:axPos val="b"/>
        <c:numFmt formatCode="0%" sourceLinked="1"/>
        <c:majorTickMark val="none"/>
        <c:minorTickMark val="none"/>
        <c:tickLblPos val="nextTo"/>
        <c:crossAx val="366420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41769495304050847"/>
          <c:w val="0.89864235615189902"/>
          <c:h val="0.42398965942510197"/>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831D-4019-B735-E9F16A3592EB}"/>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831D-4019-B735-E9F16A3592EB}"/>
              </c:ext>
            </c:extLst>
          </c:dPt>
          <c:dPt>
            <c:idx val="2"/>
            <c:invertIfNegative val="0"/>
            <c:bubble3D val="0"/>
            <c:spPr>
              <a:solidFill>
                <a:schemeClr val="tx2">
                  <a:lumMod val="75000"/>
                </a:schemeClr>
              </a:solidFill>
            </c:spPr>
            <c:extLst>
              <c:ext xmlns:c16="http://schemas.microsoft.com/office/drawing/2014/chart" uri="{C3380CC4-5D6E-409C-BE32-E72D297353CC}">
                <c16:uniqueId val="{00000005-831D-4019-B735-E9F16A3592EB}"/>
              </c:ext>
            </c:extLst>
          </c:dPt>
          <c:dPt>
            <c:idx val="3"/>
            <c:invertIfNegative val="0"/>
            <c:bubble3D val="0"/>
            <c:spPr>
              <a:solidFill>
                <a:schemeClr val="tx2">
                  <a:lumMod val="50000"/>
                </a:schemeClr>
              </a:solidFill>
            </c:spPr>
            <c:extLst>
              <c:ext xmlns:c16="http://schemas.microsoft.com/office/drawing/2014/chart" uri="{C3380CC4-5D6E-409C-BE32-E72D297353CC}">
                <c16:uniqueId val="{00000007-831D-4019-B735-E9F16A3592EB}"/>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831D-4019-B735-E9F16A3592EB}"/>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831D-4019-B735-E9F16A3592EB}"/>
              </c:ext>
            </c:extLst>
          </c:dPt>
          <c:dPt>
            <c:idx val="7"/>
            <c:invertIfNegative val="0"/>
            <c:bubble3D val="0"/>
            <c:spPr>
              <a:solidFill>
                <a:srgbClr val="05BEFF"/>
              </a:solidFill>
            </c:spPr>
            <c:extLst>
              <c:ext xmlns:c16="http://schemas.microsoft.com/office/drawing/2014/chart" uri="{C3380CC4-5D6E-409C-BE32-E72D297353CC}">
                <c16:uniqueId val="{0000000D-831D-4019-B735-E9F16A3592EB}"/>
              </c:ext>
            </c:extLst>
          </c:dPt>
          <c:dPt>
            <c:idx val="8"/>
            <c:invertIfNegative val="0"/>
            <c:bubble3D val="0"/>
            <c:spPr>
              <a:solidFill>
                <a:schemeClr val="tx2">
                  <a:lumMod val="75000"/>
                </a:schemeClr>
              </a:solidFill>
            </c:spPr>
            <c:extLst>
              <c:ext xmlns:c16="http://schemas.microsoft.com/office/drawing/2014/chart" uri="{C3380CC4-5D6E-409C-BE32-E72D297353CC}">
                <c16:uniqueId val="{0000000F-831D-4019-B735-E9F16A3592EB}"/>
              </c:ext>
            </c:extLst>
          </c:dPt>
          <c:dPt>
            <c:idx val="9"/>
            <c:invertIfNegative val="0"/>
            <c:bubble3D val="0"/>
            <c:spPr>
              <a:solidFill>
                <a:schemeClr val="tx2">
                  <a:lumMod val="50000"/>
                </a:schemeClr>
              </a:solidFill>
            </c:spPr>
            <c:extLst>
              <c:ext xmlns:c16="http://schemas.microsoft.com/office/drawing/2014/chart" uri="{C3380CC4-5D6E-409C-BE32-E72D297353CC}">
                <c16:uniqueId val="{00000011-831D-4019-B735-E9F16A3592EB}"/>
              </c:ext>
            </c:extLst>
          </c:dPt>
          <c:dLbls>
            <c:spPr>
              <a:noFill/>
              <a:ln>
                <a:noFill/>
              </a:ln>
              <a:effectLst/>
            </c:spPr>
            <c:txPr>
              <a:bodyPr/>
              <a:lstStyle/>
              <a:p>
                <a:pPr>
                  <a:defRPr sz="1000">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Sheet1!$B$2:$B$11</c:f>
              <c:numCache>
                <c:formatCode>General</c:formatCode>
                <c:ptCount val="10"/>
                <c:pt idx="0">
                  <c:v>77</c:v>
                </c:pt>
                <c:pt idx="1">
                  <c:v>75</c:v>
                </c:pt>
                <c:pt idx="2">
                  <c:v>82</c:v>
                </c:pt>
                <c:pt idx="3">
                  <c:v>84</c:v>
                </c:pt>
                <c:pt idx="5">
                  <c:v>82</c:v>
                </c:pt>
                <c:pt idx="6">
                  <c:v>87</c:v>
                </c:pt>
                <c:pt idx="7">
                  <c:v>82</c:v>
                </c:pt>
                <c:pt idx="8">
                  <c:v>92</c:v>
                </c:pt>
                <c:pt idx="9">
                  <c:v>89</c:v>
                </c:pt>
              </c:numCache>
            </c:numRef>
          </c:val>
          <c:extLst>
            <c:ext xmlns:c16="http://schemas.microsoft.com/office/drawing/2014/chart" uri="{C3380CC4-5D6E-409C-BE32-E72D297353CC}">
              <c16:uniqueId val="{00000012-831D-4019-B735-E9F16A3592EB}"/>
            </c:ext>
          </c:extLst>
        </c:ser>
        <c:dLbls>
          <c:showLegendKey val="0"/>
          <c:showVal val="0"/>
          <c:showCatName val="0"/>
          <c:showSerName val="0"/>
          <c:showPercent val="0"/>
          <c:showBubbleSize val="0"/>
        </c:dLbls>
        <c:gapWidth val="40"/>
        <c:axId val="105716352"/>
        <c:axId val="105718144"/>
      </c:barChart>
      <c:catAx>
        <c:axId val="105716352"/>
        <c:scaling>
          <c:orientation val="minMax"/>
        </c:scaling>
        <c:delete val="0"/>
        <c:axPos val="b"/>
        <c:numFmt formatCode="General" sourceLinked="1"/>
        <c:majorTickMark val="none"/>
        <c:minorTickMark val="none"/>
        <c:tickLblPos val="nextTo"/>
        <c:txPr>
          <a:bodyPr rot="-1380000"/>
          <a:lstStyle/>
          <a:p>
            <a:pPr>
              <a:defRPr sz="950">
                <a:solidFill>
                  <a:srgbClr val="424242"/>
                </a:solidFill>
              </a:defRPr>
            </a:pPr>
            <a:endParaRPr lang="en-US"/>
          </a:p>
        </c:txPr>
        <c:crossAx val="105718144"/>
        <c:crosses val="autoZero"/>
        <c:auto val="1"/>
        <c:lblAlgn val="ctr"/>
        <c:lblOffset val="100"/>
        <c:noMultiLvlLbl val="0"/>
      </c:catAx>
      <c:valAx>
        <c:axId val="105718144"/>
        <c:scaling>
          <c:orientation val="minMax"/>
          <c:max val="100"/>
          <c:min val="0"/>
        </c:scaling>
        <c:delete val="0"/>
        <c:axPos val="l"/>
        <c:numFmt formatCode="General" sourceLinked="1"/>
        <c:majorTickMark val="none"/>
        <c:minorTickMark val="none"/>
        <c:tickLblPos val="nextTo"/>
        <c:txPr>
          <a:bodyPr/>
          <a:lstStyle/>
          <a:p>
            <a:pPr>
              <a:defRPr sz="1198">
                <a:solidFill>
                  <a:srgbClr val="424242"/>
                </a:solidFill>
              </a:defRPr>
            </a:pPr>
            <a:endParaRPr lang="en-US"/>
          </a:p>
        </c:txPr>
        <c:crossAx val="105716352"/>
        <c:crosses val="autoZero"/>
        <c:crossBetween val="between"/>
      </c:valAx>
      <c:spPr>
        <a:noFill/>
        <a:ln w="25409">
          <a:noFill/>
        </a:ln>
      </c:spPr>
    </c:plotArea>
    <c:plotVisOnly val="1"/>
    <c:dispBlanksAs val="gap"/>
    <c:showDLblsOverMax val="0"/>
  </c:chart>
  <c:txPr>
    <a:bodyPr/>
    <a:lstStyle/>
    <a:p>
      <a:pPr>
        <a:defRPr sz="180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57818106502808964"/>
          <c:y val="7.5180198833126932E-2"/>
          <c:w val="0.42181893497191852"/>
          <c:h val="0.91050089552339364"/>
        </c:manualLayout>
      </c:layout>
      <c:barChart>
        <c:barDir val="bar"/>
        <c:grouping val="clustered"/>
        <c:varyColors val="0"/>
        <c:ser>
          <c:idx val="0"/>
          <c:order val="0"/>
          <c:tx>
            <c:strRef>
              <c:f>Sheet1!$B$1</c:f>
              <c:strCache>
                <c:ptCount val="1"/>
                <c:pt idx="0">
                  <c:v>% Apps</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81</c:v>
                </c:pt>
                <c:pt idx="1">
                  <c:v>64</c:v>
                </c:pt>
                <c:pt idx="2">
                  <c:v>75</c:v>
                </c:pt>
                <c:pt idx="3">
                  <c:v>72</c:v>
                </c:pt>
                <c:pt idx="4">
                  <c:v>68</c:v>
                </c:pt>
                <c:pt idx="5">
                  <c:v>72</c:v>
                </c:pt>
                <c:pt idx="6">
                  <c:v>82</c:v>
                </c:pt>
                <c:pt idx="7">
                  <c:v>82</c:v>
                </c:pt>
                <c:pt idx="8">
                  <c:v>58</c:v>
                </c:pt>
                <c:pt idx="9">
                  <c:v>77</c:v>
                </c:pt>
                <c:pt idx="10">
                  <c:v>0</c:v>
                </c:pt>
                <c:pt idx="11">
                  <c:v>77</c:v>
                </c:pt>
              </c:numCache>
            </c:numRef>
          </c:val>
          <c:extLst>
            <c:ext xmlns:c16="http://schemas.microsoft.com/office/drawing/2014/chart" uri="{C3380CC4-5D6E-409C-BE32-E72D297353CC}">
              <c16:uniqueId val="{00000000-5BC4-4E9E-BFB2-4AB9B7A0D02E}"/>
            </c:ext>
          </c:extLst>
        </c:ser>
        <c:ser>
          <c:idx val="1"/>
          <c:order val="1"/>
          <c:tx>
            <c:strRef>
              <c:f>Sheet1!$C$1</c:f>
              <c:strCache>
                <c:ptCount val="1"/>
                <c:pt idx="0">
                  <c:v>% WPL</c:v>
                </c:pt>
              </c:strCache>
            </c:strRef>
          </c:tx>
          <c:spPr>
            <a:solidFill>
              <a:schemeClr val="bg1">
                <a:lumMod val="50000"/>
              </a:schemeClr>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87</c:v>
                </c:pt>
                <c:pt idx="1">
                  <c:v>0</c:v>
                </c:pt>
                <c:pt idx="2">
                  <c:v>62</c:v>
                </c:pt>
                <c:pt idx="3">
                  <c:v>88</c:v>
                </c:pt>
                <c:pt idx="4">
                  <c:v>87</c:v>
                </c:pt>
                <c:pt idx="5">
                  <c:v>93</c:v>
                </c:pt>
                <c:pt idx="6">
                  <c:v>84</c:v>
                </c:pt>
                <c:pt idx="7">
                  <c:v>73</c:v>
                </c:pt>
                <c:pt idx="8">
                  <c:v>56</c:v>
                </c:pt>
                <c:pt idx="9">
                  <c:v>73</c:v>
                </c:pt>
                <c:pt idx="10">
                  <c:v>88</c:v>
                </c:pt>
                <c:pt idx="11">
                  <c:v>81</c:v>
                </c:pt>
              </c:numCache>
            </c:numRef>
          </c:val>
          <c:extLst>
            <c:ext xmlns:c16="http://schemas.microsoft.com/office/drawing/2014/chart" uri="{C3380CC4-5D6E-409C-BE32-E72D297353CC}">
              <c16:uniqueId val="{00000001-5BC4-4E9E-BFB2-4AB9B7A0D02E}"/>
            </c:ext>
          </c:extLst>
        </c:ser>
        <c:dLbls>
          <c:showLegendKey val="0"/>
          <c:showVal val="0"/>
          <c:showCatName val="0"/>
          <c:showSerName val="0"/>
          <c:showPercent val="0"/>
          <c:showBubbleSize val="0"/>
        </c:dLbls>
        <c:gapWidth val="66"/>
        <c:axId val="105752832"/>
        <c:axId val="105766912"/>
      </c:barChart>
      <c:catAx>
        <c:axId val="105752832"/>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105766912"/>
        <c:crosses val="autoZero"/>
        <c:auto val="1"/>
        <c:lblAlgn val="ctr"/>
        <c:lblOffset val="100"/>
        <c:noMultiLvlLbl val="0"/>
      </c:catAx>
      <c:valAx>
        <c:axId val="105766912"/>
        <c:scaling>
          <c:orientation val="minMax"/>
        </c:scaling>
        <c:delete val="1"/>
        <c:axPos val="t"/>
        <c:numFmt formatCode="General" sourceLinked="1"/>
        <c:majorTickMark val="out"/>
        <c:minorTickMark val="none"/>
        <c:tickLblPos val="none"/>
        <c:crossAx val="105752832"/>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3353061473757482"/>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0.05</c:v>
                </c:pt>
              </c:numCache>
            </c:numRef>
          </c:val>
          <c:extLst>
            <c:ext xmlns:c16="http://schemas.microsoft.com/office/drawing/2014/chart" uri="{C3380CC4-5D6E-409C-BE32-E72D297353CC}">
              <c16:uniqueId val="{00000001-0380-4336-9CFD-00F9DBD84600}"/>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0.04</c:v>
                </c:pt>
              </c:numCache>
            </c:numRef>
          </c:val>
          <c:extLst>
            <c:ext xmlns:c16="http://schemas.microsoft.com/office/drawing/2014/chart" uri="{C3380CC4-5D6E-409C-BE32-E72D297353CC}">
              <c16:uniqueId val="{00000003-0380-4336-9CFD-00F9DBD84600}"/>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0.13</c:v>
                </c:pt>
              </c:numCache>
            </c:numRef>
          </c:val>
          <c:extLst>
            <c:ext xmlns:c16="http://schemas.microsoft.com/office/drawing/2014/chart" uri="{C3380CC4-5D6E-409C-BE32-E72D297353CC}">
              <c16:uniqueId val="{00000004-0380-4336-9CFD-00F9DBD84600}"/>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0.78</c:v>
                </c:pt>
              </c:numCache>
            </c:numRef>
          </c:val>
          <c:extLst>
            <c:ext xmlns:c16="http://schemas.microsoft.com/office/drawing/2014/chart" uri="{C3380CC4-5D6E-409C-BE32-E72D297353CC}">
              <c16:uniqueId val="{00000006-0380-4336-9CFD-00F9DBD84600}"/>
            </c:ext>
          </c:extLst>
        </c:ser>
        <c:dLbls>
          <c:showLegendKey val="0"/>
          <c:showVal val="1"/>
          <c:showCatName val="0"/>
          <c:showSerName val="0"/>
          <c:showPercent val="0"/>
          <c:showBubbleSize val="0"/>
        </c:dLbls>
        <c:gapWidth val="75"/>
        <c:overlap val="100"/>
        <c:axId val="106337408"/>
        <c:axId val="106338944"/>
      </c:barChart>
      <c:catAx>
        <c:axId val="106337408"/>
        <c:scaling>
          <c:orientation val="maxMin"/>
        </c:scaling>
        <c:delete val="1"/>
        <c:axPos val="l"/>
        <c:numFmt formatCode="General" sourceLinked="0"/>
        <c:majorTickMark val="out"/>
        <c:minorTickMark val="none"/>
        <c:tickLblPos val="none"/>
        <c:crossAx val="106338944"/>
        <c:crosses val="autoZero"/>
        <c:auto val="1"/>
        <c:lblAlgn val="ctr"/>
        <c:lblOffset val="100"/>
        <c:noMultiLvlLbl val="0"/>
      </c:catAx>
      <c:valAx>
        <c:axId val="106338944"/>
        <c:scaling>
          <c:orientation val="minMax"/>
          <c:max val="1"/>
        </c:scaling>
        <c:delete val="1"/>
        <c:axPos val="t"/>
        <c:numFmt formatCode="0%" sourceLinked="1"/>
        <c:majorTickMark val="out"/>
        <c:minorTickMark val="none"/>
        <c:tickLblPos val="none"/>
        <c:crossAx val="106337408"/>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8559294148429"/>
          <c:y val="7.4941681059641704E-2"/>
          <c:w val="0.42930992690138797"/>
          <c:h val="0.91678569507610841"/>
        </c:manualLayout>
      </c:layout>
      <c:barChart>
        <c:barDir val="bar"/>
        <c:grouping val="stacked"/>
        <c:varyColors val="0"/>
        <c:ser>
          <c:idx val="0"/>
          <c:order val="0"/>
          <c:tx>
            <c:strRef>
              <c:f>Sheet1!$B$1</c:f>
              <c:strCache>
                <c:ptCount val="1"/>
                <c:pt idx="0">
                  <c:v>Series 1</c:v>
                </c:pt>
              </c:strCache>
            </c:strRef>
          </c:tx>
          <c:spPr>
            <a:solidFill>
              <a:srgbClr val="FFCF21"/>
            </a:solidFill>
          </c:spPr>
          <c:invertIfNegative val="0"/>
          <c:dPt>
            <c:idx val="0"/>
            <c:invertIfNegative val="0"/>
            <c:bubble3D val="0"/>
            <c:spPr>
              <a:solidFill>
                <a:schemeClr val="bg2"/>
              </a:solidFill>
            </c:spPr>
            <c:extLst>
              <c:ext xmlns:c16="http://schemas.microsoft.com/office/drawing/2014/chart" uri="{C3380CC4-5D6E-409C-BE32-E72D297353CC}">
                <c16:uniqueId val="{00000001-8F40-4CEE-95D4-B687A946A8F9}"/>
              </c:ext>
            </c:extLst>
          </c:dPt>
          <c:dLbls>
            <c:dLbl>
              <c:idx val="0"/>
              <c:tx>
                <c:rich>
                  <a:bodyPr/>
                  <a:lstStyle/>
                  <a:p>
                    <a:r>
                      <a:rPr lang="en-US" dirty="0"/>
                      <a:t>8.39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40-4CEE-95D4-B687A946A8F9}"/>
                </c:ext>
              </c:extLst>
            </c:dLbl>
            <c:dLbl>
              <c:idx val="1"/>
              <c:tx>
                <c:rich>
                  <a:bodyPr/>
                  <a:lstStyle/>
                  <a:p>
                    <a:r>
                      <a:rPr lang="en-US"/>
                      <a:t>8.16</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D9-484B-A032-5AC37D6F6BA2}"/>
                </c:ext>
              </c:extLst>
            </c:dLbl>
            <c:spPr>
              <a:noFill/>
              <a:ln>
                <a:noFill/>
              </a:ln>
              <a:effectLst/>
            </c:spPr>
            <c:txPr>
              <a:bodyPr anchor="ctr" anchorCtr="1"/>
              <a:lstStyle/>
              <a:p>
                <a:pPr>
                  <a:defRPr sz="10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Sheet1!$B$2:$B$22</c:f>
              <c:numCache>
                <c:formatCode>0.00</c:formatCode>
                <c:ptCount val="21"/>
                <c:pt idx="0">
                  <c:v>8.11</c:v>
                </c:pt>
                <c:pt idx="1">
                  <c:v>7.91</c:v>
                </c:pt>
                <c:pt idx="2">
                  <c:v>7.77</c:v>
                </c:pt>
                <c:pt idx="3">
                  <c:v>7.73</c:v>
                </c:pt>
                <c:pt idx="4">
                  <c:v>8.34</c:v>
                </c:pt>
                <c:pt idx="5">
                  <c:v>7.82</c:v>
                </c:pt>
                <c:pt idx="6">
                  <c:v>7.82</c:v>
                </c:pt>
                <c:pt idx="7">
                  <c:v>8.11</c:v>
                </c:pt>
                <c:pt idx="8">
                  <c:v>7.84</c:v>
                </c:pt>
                <c:pt idx="9">
                  <c:v>7.89</c:v>
                </c:pt>
                <c:pt idx="10">
                  <c:v>8.32</c:v>
                </c:pt>
                <c:pt idx="11">
                  <c:v>8.2899999999999991</c:v>
                </c:pt>
                <c:pt idx="12">
                  <c:v>8.2100000000000009</c:v>
                </c:pt>
                <c:pt idx="13">
                  <c:v>8.41</c:v>
                </c:pt>
                <c:pt idx="14">
                  <c:v>8.2899999999999991</c:v>
                </c:pt>
                <c:pt idx="15">
                  <c:v>8.34</c:v>
                </c:pt>
                <c:pt idx="16">
                  <c:v>8.4700000000000006</c:v>
                </c:pt>
                <c:pt idx="17">
                  <c:v>7.65</c:v>
                </c:pt>
                <c:pt idx="18">
                  <c:v>7.96</c:v>
                </c:pt>
                <c:pt idx="19">
                  <c:v>7.99</c:v>
                </c:pt>
                <c:pt idx="20">
                  <c:v>8.36</c:v>
                </c:pt>
              </c:numCache>
            </c:numRef>
          </c:val>
          <c:extLst>
            <c:ext xmlns:c16="http://schemas.microsoft.com/office/drawing/2014/chart" uri="{C3380CC4-5D6E-409C-BE32-E72D297353CC}">
              <c16:uniqueId val="{00000002-8F40-4CEE-95D4-B687A946A8F9}"/>
            </c:ext>
          </c:extLst>
        </c:ser>
        <c:ser>
          <c:idx val="1"/>
          <c:order val="1"/>
          <c:tx>
            <c:strRef>
              <c:f>Sheet1!$C$1</c:f>
              <c:strCache>
                <c:ptCount val="1"/>
                <c:pt idx="0">
                  <c:v>Series 2</c:v>
                </c:pt>
              </c:strCache>
            </c:strRef>
          </c:tx>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Sheet1!$C$2:$C$22</c:f>
              <c:numCache>
                <c:formatCode>General</c:formatCode>
                <c:ptCount val="21"/>
              </c:numCache>
            </c:numRef>
          </c:val>
          <c:extLst>
            <c:ext xmlns:c16="http://schemas.microsoft.com/office/drawing/2014/chart" uri="{C3380CC4-5D6E-409C-BE32-E72D297353CC}">
              <c16:uniqueId val="{00000003-8F40-4CEE-95D4-B687A946A8F9}"/>
            </c:ext>
          </c:extLst>
        </c:ser>
        <c:ser>
          <c:idx val="2"/>
          <c:order val="2"/>
          <c:tx>
            <c:strRef>
              <c:f>Sheet1!$D$1</c:f>
              <c:strCache>
                <c:ptCount val="1"/>
                <c:pt idx="0">
                  <c:v>Series 3</c:v>
                </c:pt>
              </c:strCache>
            </c:strRef>
          </c:tx>
          <c:spPr>
            <a:solidFill>
              <a:srgbClr val="9148C8"/>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Sheet1!$D$2:$D$22</c:f>
              <c:numCache>
                <c:formatCode>General</c:formatCode>
                <c:ptCount val="21"/>
              </c:numCache>
            </c:numRef>
          </c:val>
          <c:extLst>
            <c:ext xmlns:c16="http://schemas.microsoft.com/office/drawing/2014/chart" uri="{C3380CC4-5D6E-409C-BE32-E72D297353CC}">
              <c16:uniqueId val="{00000004-8F40-4CEE-95D4-B687A946A8F9}"/>
            </c:ext>
          </c:extLst>
        </c:ser>
        <c:dLbls>
          <c:showLegendKey val="0"/>
          <c:showVal val="1"/>
          <c:showCatName val="0"/>
          <c:showSerName val="0"/>
          <c:showPercent val="0"/>
          <c:showBubbleSize val="0"/>
        </c:dLbls>
        <c:gapWidth val="75"/>
        <c:overlap val="100"/>
        <c:axId val="105352576"/>
        <c:axId val="105366656"/>
      </c:barChart>
      <c:catAx>
        <c:axId val="105352576"/>
        <c:scaling>
          <c:orientation val="maxMin"/>
        </c:scaling>
        <c:delete val="1"/>
        <c:axPos val="l"/>
        <c:numFmt formatCode="General" sourceLinked="1"/>
        <c:majorTickMark val="none"/>
        <c:minorTickMark val="none"/>
        <c:tickLblPos val="nextTo"/>
        <c:crossAx val="105366656"/>
        <c:crosses val="autoZero"/>
        <c:auto val="1"/>
        <c:lblAlgn val="ctr"/>
        <c:lblOffset val="100"/>
        <c:noMultiLvlLbl val="0"/>
      </c:catAx>
      <c:valAx>
        <c:axId val="105366656"/>
        <c:scaling>
          <c:orientation val="minMax"/>
        </c:scaling>
        <c:delete val="1"/>
        <c:axPos val="t"/>
        <c:numFmt formatCode="0.00" sourceLinked="1"/>
        <c:majorTickMark val="none"/>
        <c:minorTickMark val="none"/>
        <c:tickLblPos val="nextTo"/>
        <c:crossAx val="105352576"/>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7637675093746"/>
          <c:y val="6.4712145656329365E-2"/>
          <c:w val="0.45448412156785678"/>
          <c:h val="0.93528785434367068"/>
        </c:manualLayout>
      </c:layout>
      <c:barChart>
        <c:barDir val="bar"/>
        <c:grouping val="stacked"/>
        <c:varyColors val="0"/>
        <c:ser>
          <c:idx val="0"/>
          <c:order val="0"/>
          <c:tx>
            <c:strRef>
              <c:f>Sheet1!$B$1</c:f>
              <c:strCache>
                <c:ptCount val="1"/>
                <c:pt idx="0">
                  <c:v>Series 1</c:v>
                </c:pt>
              </c:strCache>
            </c:strRef>
          </c:tx>
          <c:spPr>
            <a:solidFill>
              <a:srgbClr val="497B37"/>
            </a:solidFill>
          </c:spPr>
          <c:invertIfNegative val="0"/>
          <c:dPt>
            <c:idx val="0"/>
            <c:invertIfNegative val="0"/>
            <c:bubble3D val="0"/>
            <c:spPr>
              <a:solidFill>
                <a:srgbClr val="00B050"/>
              </a:solidFill>
            </c:spPr>
            <c:extLst>
              <c:ext xmlns:c16="http://schemas.microsoft.com/office/drawing/2014/chart" uri="{C3380CC4-5D6E-409C-BE32-E72D297353CC}">
                <c16:uniqueId val="{00000001-8C8F-45E0-B123-AFE32671B024}"/>
              </c:ext>
            </c:extLst>
          </c:dPt>
          <c:dLbls>
            <c:dLbl>
              <c:idx val="0"/>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8C8F-45E0-B123-AFE32671B024}"/>
                </c:ext>
              </c:extLst>
            </c:dLbl>
            <c:dLbl>
              <c:idx val="1"/>
              <c:tx>
                <c:rich>
                  <a:bodyPr/>
                  <a:lstStyle/>
                  <a:p>
                    <a:r>
                      <a:rPr lang="en-US"/>
                      <a:t>74%</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E8-4041-A847-74C79F212081}"/>
                </c:ext>
              </c:extLst>
            </c:dLbl>
            <c:spPr>
              <a:noFill/>
              <a:ln>
                <a:noFill/>
              </a:ln>
              <a:effectLst/>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Sheet1!$B$2:$B$22</c:f>
              <c:numCache>
                <c:formatCode>0%</c:formatCode>
                <c:ptCount val="21"/>
                <c:pt idx="0">
                  <c:v>0.78</c:v>
                </c:pt>
                <c:pt idx="1">
                  <c:v>0.72</c:v>
                </c:pt>
                <c:pt idx="2">
                  <c:v>0.71</c:v>
                </c:pt>
                <c:pt idx="3">
                  <c:v>0.68</c:v>
                </c:pt>
                <c:pt idx="4">
                  <c:v>0.79</c:v>
                </c:pt>
                <c:pt idx="5">
                  <c:v>0.73</c:v>
                </c:pt>
                <c:pt idx="6">
                  <c:v>0.73</c:v>
                </c:pt>
                <c:pt idx="7">
                  <c:v>0.75</c:v>
                </c:pt>
                <c:pt idx="8">
                  <c:v>0.7</c:v>
                </c:pt>
                <c:pt idx="9">
                  <c:v>0.72</c:v>
                </c:pt>
                <c:pt idx="10">
                  <c:v>0.79</c:v>
                </c:pt>
                <c:pt idx="11">
                  <c:v>0.78</c:v>
                </c:pt>
                <c:pt idx="12">
                  <c:v>0.77</c:v>
                </c:pt>
                <c:pt idx="13">
                  <c:v>0.81</c:v>
                </c:pt>
                <c:pt idx="14">
                  <c:v>0.78</c:v>
                </c:pt>
                <c:pt idx="15">
                  <c:v>0.81</c:v>
                </c:pt>
                <c:pt idx="16">
                  <c:v>0.83</c:v>
                </c:pt>
                <c:pt idx="17">
                  <c:v>0.68</c:v>
                </c:pt>
                <c:pt idx="18">
                  <c:v>0.74</c:v>
                </c:pt>
                <c:pt idx="19">
                  <c:v>0.73</c:v>
                </c:pt>
                <c:pt idx="20">
                  <c:v>0.78</c:v>
                </c:pt>
              </c:numCache>
            </c:numRef>
          </c:val>
          <c:extLst>
            <c:ext xmlns:c16="http://schemas.microsoft.com/office/drawing/2014/chart" uri="{C3380CC4-5D6E-409C-BE32-E72D297353CC}">
              <c16:uniqueId val="{00000002-8C8F-45E0-B123-AFE32671B024}"/>
            </c:ext>
          </c:extLst>
        </c:ser>
        <c:dLbls>
          <c:showLegendKey val="0"/>
          <c:showVal val="1"/>
          <c:showCatName val="0"/>
          <c:showSerName val="0"/>
          <c:showPercent val="0"/>
          <c:showBubbleSize val="0"/>
        </c:dLbls>
        <c:gapWidth val="75"/>
        <c:overlap val="100"/>
        <c:axId val="105407616"/>
        <c:axId val="105409152"/>
      </c:barChart>
      <c:catAx>
        <c:axId val="105407616"/>
        <c:scaling>
          <c:orientation val="maxMin"/>
        </c:scaling>
        <c:delete val="1"/>
        <c:axPos val="l"/>
        <c:numFmt formatCode="General" sourceLinked="1"/>
        <c:majorTickMark val="none"/>
        <c:minorTickMark val="none"/>
        <c:tickLblPos val="nextTo"/>
        <c:crossAx val="105409152"/>
        <c:crosses val="autoZero"/>
        <c:auto val="1"/>
        <c:lblAlgn val="ctr"/>
        <c:lblOffset val="100"/>
        <c:noMultiLvlLbl val="0"/>
      </c:catAx>
      <c:valAx>
        <c:axId val="105409152"/>
        <c:scaling>
          <c:orientation val="minMax"/>
        </c:scaling>
        <c:delete val="1"/>
        <c:axPos val="t"/>
        <c:numFmt formatCode="0%" sourceLinked="1"/>
        <c:majorTickMark val="none"/>
        <c:minorTickMark val="none"/>
        <c:tickLblPos val="nextTo"/>
        <c:crossAx val="105407616"/>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87079287037874"/>
          <c:y val="7.7471664356562178E-2"/>
          <c:w val="0.47549977286705808"/>
          <c:h val="0.91425581356470564"/>
        </c:manualLayout>
      </c:layout>
      <c:barChart>
        <c:barDir val="bar"/>
        <c:grouping val="stacked"/>
        <c:varyColors val="0"/>
        <c:ser>
          <c:idx val="0"/>
          <c:order val="0"/>
          <c:tx>
            <c:strRef>
              <c:f>Sheet1!$B$1</c:f>
              <c:strCache>
                <c:ptCount val="1"/>
                <c:pt idx="0">
                  <c:v>Series 1</c:v>
                </c:pt>
              </c:strCache>
            </c:strRef>
          </c:tx>
          <c:spPr>
            <a:solidFill>
              <a:srgbClr val="FFCF21"/>
            </a:solidFill>
          </c:spPr>
          <c:invertIfNegative val="0"/>
          <c:dPt>
            <c:idx val="0"/>
            <c:invertIfNegative val="0"/>
            <c:bubble3D val="0"/>
            <c:spPr>
              <a:solidFill>
                <a:schemeClr val="bg2"/>
              </a:solidFill>
            </c:spPr>
            <c:extLst>
              <c:ext xmlns:c16="http://schemas.microsoft.com/office/drawing/2014/chart" uri="{C3380CC4-5D6E-409C-BE32-E72D297353CC}">
                <c16:uniqueId val="{00000001-C297-42AC-8748-AD399A5E43BE}"/>
              </c:ext>
            </c:extLst>
          </c:dPt>
          <c:dLbls>
            <c:dLbl>
              <c:idx val="0"/>
              <c:tx>
                <c:rich>
                  <a:bodyPr/>
                  <a:lstStyle/>
                  <a:p>
                    <a:r>
                      <a:rPr lang="en-US"/>
                      <a:t>8.39</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97-42AC-8748-AD399A5E43BE}"/>
                </c:ext>
              </c:extLst>
            </c:dLbl>
            <c:dLbl>
              <c:idx val="1"/>
              <c:tx>
                <c:rich>
                  <a:bodyPr/>
                  <a:lstStyle/>
                  <a:p>
                    <a:r>
                      <a:rPr lang="en-US" dirty="0"/>
                      <a:t>7.95</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97-42AC-8748-AD399A5E43BE}"/>
                </c:ext>
              </c:extLst>
            </c:dLbl>
            <c:dLbl>
              <c:idx val="2"/>
              <c:tx>
                <c:rich>
                  <a:bodyPr/>
                  <a:lstStyle/>
                  <a:p>
                    <a:r>
                      <a:rPr lang="en-US" dirty="0"/>
                      <a:t>7.87</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97-42AC-8748-AD399A5E43BE}"/>
                </c:ext>
              </c:extLst>
            </c:dLbl>
            <c:dLbl>
              <c:idx val="3"/>
              <c:tx>
                <c:rich>
                  <a:bodyPr/>
                  <a:lstStyle/>
                  <a:p>
                    <a:r>
                      <a:rPr lang="en-US" dirty="0"/>
                      <a:t>7.99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97-42AC-8748-AD399A5E43BE}"/>
                </c:ext>
              </c:extLst>
            </c:dLbl>
            <c:dLbl>
              <c:idx val="4"/>
              <c:tx>
                <c:rich>
                  <a:bodyPr/>
                  <a:lstStyle/>
                  <a:p>
                    <a:r>
                      <a:rPr lang="en-US" dirty="0"/>
                      <a:t>7.76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97-42AC-8748-AD399A5E43BE}"/>
                </c:ext>
              </c:extLst>
            </c:dLbl>
            <c:dLbl>
              <c:idx val="5"/>
              <c:tx>
                <c:rich>
                  <a:bodyPr/>
                  <a:lstStyle/>
                  <a:p>
                    <a:r>
                      <a:rPr lang="en-US" dirty="0"/>
                      <a:t>7.86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97-42AC-8748-AD399A5E43BE}"/>
                </c:ext>
              </c:extLst>
            </c:dLbl>
            <c:dLbl>
              <c:idx val="6"/>
              <c:layout>
                <c:manualLayout>
                  <c:x val="-0.11652639978278007"/>
                  <c:y val="2.4628216484039057E-3"/>
                </c:manualLayout>
              </c:layout>
              <c:tx>
                <c:rich>
                  <a:bodyPr/>
                  <a:lstStyle/>
                  <a:p>
                    <a:r>
                      <a:rPr lang="en-US" dirty="0"/>
                      <a:t>8.22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97-42AC-8748-AD399A5E43BE}"/>
                </c:ext>
              </c:extLst>
            </c:dLbl>
            <c:dLbl>
              <c:idx val="7"/>
              <c:tx>
                <c:rich>
                  <a:bodyPr/>
                  <a:lstStyle/>
                  <a:p>
                    <a:r>
                      <a:rPr lang="en-US" dirty="0"/>
                      <a:t>8.21</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97-42AC-8748-AD399A5E43BE}"/>
                </c:ext>
              </c:extLst>
            </c:dLbl>
            <c:dLbl>
              <c:idx val="8"/>
              <c:tx>
                <c:rich>
                  <a:bodyPr/>
                  <a:lstStyle/>
                  <a:p>
                    <a:r>
                      <a:rPr lang="en-US" dirty="0"/>
                      <a:t>8.10</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97-42AC-8748-AD399A5E43BE}"/>
                </c:ext>
              </c:extLst>
            </c:dLbl>
            <c:dLbl>
              <c:idx val="9"/>
              <c:tx>
                <c:rich>
                  <a:bodyPr/>
                  <a:lstStyle/>
                  <a:p>
                    <a:r>
                      <a:rPr lang="en-US" dirty="0"/>
                      <a:t>8.49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97-42AC-8748-AD399A5E43BE}"/>
                </c:ext>
              </c:extLst>
            </c:dLbl>
            <c:dLbl>
              <c:idx val="10"/>
              <c:tx>
                <c:rich>
                  <a:bodyPr/>
                  <a:lstStyle/>
                  <a:p>
                    <a:r>
                      <a:rPr lang="en-US" dirty="0"/>
                      <a:t>7.96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97-42AC-8748-AD399A5E43BE}"/>
                </c:ext>
              </c:extLst>
            </c:dLbl>
            <c:dLbl>
              <c:idx val="11"/>
              <c:tx>
                <c:rich>
                  <a:bodyPr/>
                  <a:lstStyle/>
                  <a:p>
                    <a:r>
                      <a:rPr lang="en-US" dirty="0"/>
                      <a:t>8.30</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97-42AC-8748-AD399A5E43BE}"/>
                </c:ext>
              </c:extLst>
            </c:dLbl>
            <c:dLbl>
              <c:idx val="12"/>
              <c:tx>
                <c:rich>
                  <a:bodyPr/>
                  <a:lstStyle/>
                  <a:p>
                    <a:r>
                      <a:rPr lang="en-US" dirty="0"/>
                      <a:t>8.00</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297-42AC-8748-AD399A5E43BE}"/>
                </c:ext>
              </c:extLst>
            </c:dLbl>
            <c:dLbl>
              <c:idx val="13"/>
              <c:tx>
                <c:rich>
                  <a:bodyPr/>
                  <a:lstStyle/>
                  <a:p>
                    <a:r>
                      <a:rPr lang="en-US" dirty="0"/>
                      <a:t>8.22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97-42AC-8748-AD399A5E43BE}"/>
                </c:ext>
              </c:extLst>
            </c:dLbl>
            <c:dLbl>
              <c:idx val="14"/>
              <c:tx>
                <c:rich>
                  <a:bodyPr/>
                  <a:lstStyle/>
                  <a:p>
                    <a:r>
                      <a:rPr lang="en-US" dirty="0"/>
                      <a:t>8.40</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97-42AC-8748-AD399A5E43BE}"/>
                </c:ext>
              </c:extLst>
            </c:dLbl>
            <c:dLbl>
              <c:idx val="15"/>
              <c:tx>
                <c:rich>
                  <a:bodyPr/>
                  <a:lstStyle/>
                  <a:p>
                    <a:r>
                      <a:rPr lang="en-US" dirty="0"/>
                      <a:t>8.06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297-42AC-8748-AD399A5E43BE}"/>
                </c:ext>
              </c:extLst>
            </c:dLbl>
            <c:dLbl>
              <c:idx val="16"/>
              <c:tx>
                <c:rich>
                  <a:bodyPr/>
                  <a:lstStyle/>
                  <a:p>
                    <a:r>
                      <a:rPr lang="en-US" dirty="0"/>
                      <a:t>8.25</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297-42AC-8748-AD399A5E43BE}"/>
                </c:ext>
              </c:extLst>
            </c:dLbl>
            <c:dLbl>
              <c:idx val="17"/>
              <c:tx>
                <c:rich>
                  <a:bodyPr/>
                  <a:lstStyle/>
                  <a:p>
                    <a:r>
                      <a:rPr lang="en-US" dirty="0"/>
                      <a:t>8.23</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297-42AC-8748-AD399A5E43BE}"/>
                </c:ext>
              </c:extLst>
            </c:dLbl>
            <c:dLbl>
              <c:idx val="18"/>
              <c:tx>
                <c:rich>
                  <a:bodyPr/>
                  <a:lstStyle/>
                  <a:p>
                    <a:r>
                      <a:rPr lang="en-US" dirty="0"/>
                      <a:t>8.08</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297-42AC-8748-AD399A5E43BE}"/>
                </c:ext>
              </c:extLst>
            </c:dLbl>
            <c:dLbl>
              <c:idx val="19"/>
              <c:tx>
                <c:rich>
                  <a:bodyPr/>
                  <a:lstStyle/>
                  <a:p>
                    <a:r>
                      <a:rPr lang="en-US" dirty="0"/>
                      <a:t>8.27</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297-42AC-8748-AD399A5E43BE}"/>
                </c:ext>
              </c:extLst>
            </c:dLbl>
            <c:spPr>
              <a:noFill/>
              <a:ln>
                <a:noFill/>
              </a:ln>
              <a:effectLst/>
            </c:spPr>
            <c:txPr>
              <a:bodyPr anchor="ctr" anchorCtr="1"/>
              <a:lstStyle/>
              <a:p>
                <a:pPr>
                  <a:defRPr sz="10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Sheet1!$B$2:$B$21</c:f>
              <c:numCache>
                <c:formatCode>0.00</c:formatCode>
                <c:ptCount val="20"/>
                <c:pt idx="0">
                  <c:v>8.39</c:v>
                </c:pt>
                <c:pt idx="1">
                  <c:v>7.95</c:v>
                </c:pt>
                <c:pt idx="2">
                  <c:v>7.87</c:v>
                </c:pt>
                <c:pt idx="3">
                  <c:v>7.99</c:v>
                </c:pt>
                <c:pt idx="4">
                  <c:v>7.76</c:v>
                </c:pt>
                <c:pt idx="5">
                  <c:v>7.86</c:v>
                </c:pt>
                <c:pt idx="6">
                  <c:v>8.2200000000000006</c:v>
                </c:pt>
                <c:pt idx="7">
                  <c:v>8.2100000000000009</c:v>
                </c:pt>
                <c:pt idx="8">
                  <c:v>8.1</c:v>
                </c:pt>
                <c:pt idx="9">
                  <c:v>8.49</c:v>
                </c:pt>
                <c:pt idx="10">
                  <c:v>7.96</c:v>
                </c:pt>
                <c:pt idx="11">
                  <c:v>8.3000000000000007</c:v>
                </c:pt>
                <c:pt idx="12">
                  <c:v>8</c:v>
                </c:pt>
                <c:pt idx="13">
                  <c:v>8.2200000000000006</c:v>
                </c:pt>
                <c:pt idx="14">
                  <c:v>8.4</c:v>
                </c:pt>
                <c:pt idx="15">
                  <c:v>8.06</c:v>
                </c:pt>
                <c:pt idx="16">
                  <c:v>8.25</c:v>
                </c:pt>
                <c:pt idx="17">
                  <c:v>8.23</c:v>
                </c:pt>
                <c:pt idx="18">
                  <c:v>8.08</c:v>
                </c:pt>
                <c:pt idx="19">
                  <c:v>8.27</c:v>
                </c:pt>
              </c:numCache>
            </c:numRef>
          </c:val>
          <c:extLst>
            <c:ext xmlns:c16="http://schemas.microsoft.com/office/drawing/2014/chart" uri="{C3380CC4-5D6E-409C-BE32-E72D297353CC}">
              <c16:uniqueId val="{00000015-C297-42AC-8748-AD399A5E43BE}"/>
            </c:ext>
          </c:extLst>
        </c:ser>
        <c:ser>
          <c:idx val="1"/>
          <c:order val="1"/>
          <c:tx>
            <c:strRef>
              <c:f>Sheet1!$C$1</c:f>
              <c:strCache>
                <c:ptCount val="1"/>
                <c:pt idx="0">
                  <c:v>Series 2</c:v>
                </c:pt>
              </c:strCache>
            </c:strRef>
          </c:tx>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Sheet1!$C$2:$C$21</c:f>
              <c:numCache>
                <c:formatCode>General</c:formatCode>
                <c:ptCount val="20"/>
              </c:numCache>
            </c:numRef>
          </c:val>
          <c:extLst>
            <c:ext xmlns:c16="http://schemas.microsoft.com/office/drawing/2014/chart" uri="{C3380CC4-5D6E-409C-BE32-E72D297353CC}">
              <c16:uniqueId val="{00000016-C297-42AC-8748-AD399A5E43BE}"/>
            </c:ext>
          </c:extLst>
        </c:ser>
        <c:ser>
          <c:idx val="2"/>
          <c:order val="2"/>
          <c:tx>
            <c:strRef>
              <c:f>Sheet1!$D$1</c:f>
              <c:strCache>
                <c:ptCount val="1"/>
                <c:pt idx="0">
                  <c:v>Series 3</c:v>
                </c:pt>
              </c:strCache>
            </c:strRef>
          </c:tx>
          <c:spPr>
            <a:solidFill>
              <a:srgbClr val="9148C8"/>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Sheet1!$D$2:$D$21</c:f>
              <c:numCache>
                <c:formatCode>General</c:formatCode>
                <c:ptCount val="20"/>
              </c:numCache>
            </c:numRef>
          </c:val>
          <c:extLst>
            <c:ext xmlns:c16="http://schemas.microsoft.com/office/drawing/2014/chart" uri="{C3380CC4-5D6E-409C-BE32-E72D297353CC}">
              <c16:uniqueId val="{00000017-C297-42AC-8748-AD399A5E43BE}"/>
            </c:ext>
          </c:extLst>
        </c:ser>
        <c:dLbls>
          <c:showLegendKey val="0"/>
          <c:showVal val="1"/>
          <c:showCatName val="0"/>
          <c:showSerName val="0"/>
          <c:showPercent val="0"/>
          <c:showBubbleSize val="0"/>
        </c:dLbls>
        <c:gapWidth val="75"/>
        <c:overlap val="100"/>
        <c:axId val="106480000"/>
        <c:axId val="106481536"/>
      </c:barChart>
      <c:catAx>
        <c:axId val="106480000"/>
        <c:scaling>
          <c:orientation val="maxMin"/>
        </c:scaling>
        <c:delete val="1"/>
        <c:axPos val="l"/>
        <c:numFmt formatCode="General" sourceLinked="1"/>
        <c:majorTickMark val="none"/>
        <c:minorTickMark val="none"/>
        <c:tickLblPos val="nextTo"/>
        <c:crossAx val="106481536"/>
        <c:crosses val="autoZero"/>
        <c:auto val="1"/>
        <c:lblAlgn val="ctr"/>
        <c:lblOffset val="100"/>
        <c:noMultiLvlLbl val="0"/>
      </c:catAx>
      <c:valAx>
        <c:axId val="106481536"/>
        <c:scaling>
          <c:orientation val="minMax"/>
        </c:scaling>
        <c:delete val="1"/>
        <c:axPos val="t"/>
        <c:numFmt formatCode="0.00" sourceLinked="1"/>
        <c:majorTickMark val="none"/>
        <c:minorTickMark val="none"/>
        <c:tickLblPos val="nextTo"/>
        <c:crossAx val="106480000"/>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26531732228124"/>
          <c:y val="5.7408056152701094E-2"/>
          <c:w val="0.4203191430919348"/>
          <c:h val="0.92930338754313369"/>
        </c:manualLayout>
      </c:layout>
      <c:barChart>
        <c:barDir val="bar"/>
        <c:grouping val="stacked"/>
        <c:varyColors val="0"/>
        <c:ser>
          <c:idx val="0"/>
          <c:order val="0"/>
          <c:tx>
            <c:strRef>
              <c:f>Sheet1!$B$1</c:f>
              <c:strCache>
                <c:ptCount val="1"/>
                <c:pt idx="0">
                  <c:v>Series 1</c:v>
                </c:pt>
              </c:strCache>
            </c:strRef>
          </c:tx>
          <c:spPr>
            <a:solidFill>
              <a:srgbClr val="497B37"/>
            </a:solidFill>
          </c:spPr>
          <c:invertIfNegative val="0"/>
          <c:dPt>
            <c:idx val="0"/>
            <c:invertIfNegative val="0"/>
            <c:bubble3D val="0"/>
            <c:spPr>
              <a:solidFill>
                <a:srgbClr val="00B050"/>
              </a:solidFill>
            </c:spPr>
            <c:extLst>
              <c:ext xmlns:c16="http://schemas.microsoft.com/office/drawing/2014/chart" uri="{C3380CC4-5D6E-409C-BE32-E72D297353CC}">
                <c16:uniqueId val="{00000001-8517-4980-8452-4F48147F4DE5}"/>
              </c:ext>
            </c:extLst>
          </c:dPt>
          <c:dLbls>
            <c:dLbl>
              <c:idx val="0"/>
              <c:tx>
                <c:rich>
                  <a:bodyPr anchor="ctr" anchorCtr="1"/>
                  <a:lstStyle/>
                  <a:p>
                    <a:pPr>
                      <a:defRPr sz="1000">
                        <a:solidFill>
                          <a:schemeClr val="bg1"/>
                        </a:solidFill>
                      </a:defRPr>
                    </a:pPr>
                    <a:r>
                      <a:rPr lang="en-US" dirty="0">
                        <a:solidFill>
                          <a:schemeClr val="bg1"/>
                        </a:solidFill>
                      </a:rPr>
                      <a:t>78%</a:t>
                    </a:r>
                  </a:p>
                </c:rich>
              </c:tx>
              <c:sp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17-4980-8452-4F48147F4DE5}"/>
                </c:ext>
              </c:extLst>
            </c:dLbl>
            <c:dLbl>
              <c:idx val="2"/>
              <c:tx>
                <c:rich>
                  <a:bodyPr/>
                  <a:lstStyle/>
                  <a:p>
                    <a:r>
                      <a:rPr lang="en-US"/>
                      <a:t>70%</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17-4980-8452-4F48147F4DE5}"/>
                </c:ext>
              </c:extLst>
            </c:dLbl>
            <c:spPr>
              <a:noFill/>
              <a:ln>
                <a:noFill/>
              </a:ln>
              <a:effectLst/>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Sheet1!$B$2:$B$21</c:f>
              <c:numCache>
                <c:formatCode>0%</c:formatCode>
                <c:ptCount val="20"/>
                <c:pt idx="0">
                  <c:v>0.76</c:v>
                </c:pt>
                <c:pt idx="1">
                  <c:v>0.73</c:v>
                </c:pt>
                <c:pt idx="2">
                  <c:v>0.71</c:v>
                </c:pt>
                <c:pt idx="3">
                  <c:v>0.73</c:v>
                </c:pt>
                <c:pt idx="4">
                  <c:v>0.68</c:v>
                </c:pt>
                <c:pt idx="5">
                  <c:v>0.71</c:v>
                </c:pt>
                <c:pt idx="6">
                  <c:v>0.76</c:v>
                </c:pt>
                <c:pt idx="7">
                  <c:v>0.78</c:v>
                </c:pt>
                <c:pt idx="8">
                  <c:v>0.76</c:v>
                </c:pt>
                <c:pt idx="9">
                  <c:v>0.82</c:v>
                </c:pt>
                <c:pt idx="10">
                  <c:v>0.69</c:v>
                </c:pt>
                <c:pt idx="11">
                  <c:v>0.79</c:v>
                </c:pt>
                <c:pt idx="12">
                  <c:v>0.74</c:v>
                </c:pt>
                <c:pt idx="13">
                  <c:v>0.77</c:v>
                </c:pt>
                <c:pt idx="14">
                  <c:v>0.81</c:v>
                </c:pt>
                <c:pt idx="15">
                  <c:v>0.73</c:v>
                </c:pt>
                <c:pt idx="16">
                  <c:v>0.77</c:v>
                </c:pt>
                <c:pt idx="17">
                  <c:v>0.78</c:v>
                </c:pt>
                <c:pt idx="18">
                  <c:v>0.74</c:v>
                </c:pt>
                <c:pt idx="19">
                  <c:v>0.76</c:v>
                </c:pt>
              </c:numCache>
            </c:numRef>
          </c:val>
          <c:extLst>
            <c:ext xmlns:c16="http://schemas.microsoft.com/office/drawing/2014/chart" uri="{C3380CC4-5D6E-409C-BE32-E72D297353CC}">
              <c16:uniqueId val="{00000003-8517-4980-8452-4F48147F4DE5}"/>
            </c:ext>
          </c:extLst>
        </c:ser>
        <c:dLbls>
          <c:showLegendKey val="0"/>
          <c:showVal val="1"/>
          <c:showCatName val="0"/>
          <c:showSerName val="0"/>
          <c:showPercent val="0"/>
          <c:showBubbleSize val="0"/>
        </c:dLbls>
        <c:gapWidth val="75"/>
        <c:overlap val="100"/>
        <c:axId val="106647552"/>
        <c:axId val="106649088"/>
      </c:barChart>
      <c:catAx>
        <c:axId val="106647552"/>
        <c:scaling>
          <c:orientation val="maxMin"/>
        </c:scaling>
        <c:delete val="1"/>
        <c:axPos val="l"/>
        <c:numFmt formatCode="General" sourceLinked="1"/>
        <c:majorTickMark val="none"/>
        <c:minorTickMark val="none"/>
        <c:tickLblPos val="nextTo"/>
        <c:crossAx val="106649088"/>
        <c:crosses val="autoZero"/>
        <c:auto val="1"/>
        <c:lblAlgn val="ctr"/>
        <c:lblOffset val="100"/>
        <c:noMultiLvlLbl val="0"/>
      </c:catAx>
      <c:valAx>
        <c:axId val="106649088"/>
        <c:scaling>
          <c:orientation val="minMax"/>
        </c:scaling>
        <c:delete val="1"/>
        <c:axPos val="t"/>
        <c:numFmt formatCode="0%" sourceLinked="1"/>
        <c:majorTickMark val="none"/>
        <c:minorTickMark val="none"/>
        <c:tickLblPos val="nextTo"/>
        <c:crossAx val="106647552"/>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7832080989876264"/>
          <c:y val="7.5180198833126932E-2"/>
          <c:w val="0.45150756155480604"/>
          <c:h val="0.91050089552339364"/>
        </c:manualLayout>
      </c:layout>
      <c:barChart>
        <c:barDir val="bar"/>
        <c:grouping val="clustered"/>
        <c:varyColors val="0"/>
        <c:ser>
          <c:idx val="0"/>
          <c:order val="0"/>
          <c:tx>
            <c:strRef>
              <c:f>Sheet1!$B$1</c:f>
              <c:strCache>
                <c:ptCount val="1"/>
                <c:pt idx="0">
                  <c:v>% Very good</c:v>
                </c:pt>
              </c:strCache>
            </c:strRef>
          </c:tx>
          <c:spPr>
            <a:solidFill>
              <a:srgbClr val="005C2A"/>
            </a:solidFill>
          </c:spPr>
          <c:invertIfNegative val="0"/>
          <c:dLbls>
            <c:dLbl>
              <c:idx val="4"/>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44-4CFE-8DC8-7ED9D364ED2F}"/>
                </c:ext>
              </c:extLst>
            </c:dLbl>
            <c:spPr>
              <a:noFill/>
              <a:ln>
                <a:solidFill>
                  <a:schemeClr val="bg1"/>
                </a:solid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Agriculture, Forestry and Fishing</c:v>
                </c:pt>
                <c:pt idx="1">
                  <c:v>Mining, quarrying, manufacturing, electricity, gas and water supply</c:v>
                </c:pt>
                <c:pt idx="2">
                  <c:v>Construction</c:v>
                </c:pt>
                <c:pt idx="3">
                  <c:v>Wholesale and retail trade: repair of motor vehicles and motorcycles</c:v>
                </c:pt>
                <c:pt idx="4">
                  <c:v>Accommodation and food service activities</c:v>
                </c:pt>
                <c:pt idx="5">
                  <c:v>Transport, storage, information and communications</c:v>
                </c:pt>
                <c:pt idx="6">
                  <c:v>Financial and insurance activities</c:v>
                </c:pt>
                <c:pt idx="7">
                  <c:v>Real estate, professional/scientific/technical, administrative/support activities</c:v>
                </c:pt>
                <c:pt idx="8">
                  <c:v>Public administration and defence; compulsory social security</c:v>
                </c:pt>
                <c:pt idx="9">
                  <c:v>Education</c:v>
                </c:pt>
                <c:pt idx="10">
                  <c:v>Human health and social work</c:v>
                </c:pt>
                <c:pt idx="11">
                  <c:v>Arts/entertainment/recreation and other service activities</c:v>
                </c:pt>
                <c:pt idx="12">
                  <c:v>Other</c:v>
                </c:pt>
              </c:strCache>
            </c:strRef>
          </c:cat>
          <c:val>
            <c:numRef>
              <c:f>Sheet1!$B$2:$B$14</c:f>
              <c:numCache>
                <c:formatCode>General</c:formatCode>
                <c:ptCount val="13"/>
                <c:pt idx="0">
                  <c:v>61</c:v>
                </c:pt>
                <c:pt idx="1">
                  <c:v>63</c:v>
                </c:pt>
                <c:pt idx="2">
                  <c:v>60</c:v>
                </c:pt>
                <c:pt idx="3">
                  <c:v>69</c:v>
                </c:pt>
                <c:pt idx="4">
                  <c:v>79</c:v>
                </c:pt>
                <c:pt idx="5">
                  <c:v>66</c:v>
                </c:pt>
                <c:pt idx="6">
                  <c:v>69</c:v>
                </c:pt>
                <c:pt idx="7">
                  <c:v>63</c:v>
                </c:pt>
                <c:pt idx="8">
                  <c:v>74</c:v>
                </c:pt>
                <c:pt idx="9">
                  <c:v>71</c:v>
                </c:pt>
                <c:pt idx="10">
                  <c:v>76</c:v>
                </c:pt>
                <c:pt idx="11">
                  <c:v>76</c:v>
                </c:pt>
                <c:pt idx="12">
                  <c:v>69</c:v>
                </c:pt>
              </c:numCache>
            </c:numRef>
          </c:val>
          <c:extLst>
            <c:ext xmlns:c16="http://schemas.microsoft.com/office/drawing/2014/chart" uri="{C3380CC4-5D6E-409C-BE32-E72D297353CC}">
              <c16:uniqueId val="{00000000-29B9-4105-8E94-C166E1F2DDAF}"/>
            </c:ext>
          </c:extLst>
        </c:ser>
        <c:dLbls>
          <c:showLegendKey val="0"/>
          <c:showVal val="0"/>
          <c:showCatName val="0"/>
          <c:showSerName val="0"/>
          <c:showPercent val="0"/>
          <c:showBubbleSize val="0"/>
        </c:dLbls>
        <c:gapWidth val="66"/>
        <c:axId val="106149376"/>
        <c:axId val="106150912"/>
      </c:barChart>
      <c:catAx>
        <c:axId val="106149376"/>
        <c:scaling>
          <c:orientation val="maxMin"/>
        </c:scaling>
        <c:delete val="0"/>
        <c:axPos val="l"/>
        <c:numFmt formatCode="General" sourceLinked="1"/>
        <c:majorTickMark val="out"/>
        <c:minorTickMark val="none"/>
        <c:tickLblPos val="nextTo"/>
        <c:txPr>
          <a:bodyPr/>
          <a:lstStyle/>
          <a:p>
            <a:pPr algn="r">
              <a:defRPr sz="950">
                <a:latin typeface="+mn-lt"/>
              </a:defRPr>
            </a:pPr>
            <a:endParaRPr lang="en-US"/>
          </a:p>
        </c:txPr>
        <c:crossAx val="106150912"/>
        <c:crosses val="autoZero"/>
        <c:auto val="1"/>
        <c:lblAlgn val="ctr"/>
        <c:lblOffset val="100"/>
        <c:noMultiLvlLbl val="0"/>
      </c:catAx>
      <c:valAx>
        <c:axId val="106150912"/>
        <c:scaling>
          <c:orientation val="minMax"/>
        </c:scaling>
        <c:delete val="1"/>
        <c:axPos val="t"/>
        <c:numFmt formatCode="General" sourceLinked="1"/>
        <c:majorTickMark val="out"/>
        <c:minorTickMark val="none"/>
        <c:tickLblPos val="none"/>
        <c:crossAx val="106149376"/>
        <c:crosses val="autoZero"/>
        <c:crossBetween val="between"/>
      </c:valAx>
      <c:spPr>
        <a:noFill/>
        <a:ln w="25397">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0750229870738064"/>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0.09</c:v>
                </c:pt>
              </c:numCache>
            </c:numRef>
          </c:val>
          <c:extLst>
            <c:ext xmlns:c16="http://schemas.microsoft.com/office/drawing/2014/chart" uri="{C3380CC4-5D6E-409C-BE32-E72D297353CC}">
              <c16:uniqueId val="{00000000-A126-4B08-8451-CDCA4791CE18}"/>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0.06</c:v>
                </c:pt>
              </c:numCache>
            </c:numRef>
          </c:val>
          <c:extLst>
            <c:ext xmlns:c16="http://schemas.microsoft.com/office/drawing/2014/chart" uri="{C3380CC4-5D6E-409C-BE32-E72D297353CC}">
              <c16:uniqueId val="{00000001-A126-4B08-8451-CDCA4791CE18}"/>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0.16</c:v>
                </c:pt>
              </c:numCache>
            </c:numRef>
          </c:val>
          <c:extLst>
            <c:ext xmlns:c16="http://schemas.microsoft.com/office/drawing/2014/chart" uri="{C3380CC4-5D6E-409C-BE32-E72D297353CC}">
              <c16:uniqueId val="{00000002-A126-4B08-8451-CDCA4791CE18}"/>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0.69</c:v>
                </c:pt>
              </c:numCache>
            </c:numRef>
          </c:val>
          <c:extLst>
            <c:ext xmlns:c16="http://schemas.microsoft.com/office/drawing/2014/chart" uri="{C3380CC4-5D6E-409C-BE32-E72D297353CC}">
              <c16:uniqueId val="{00000003-A126-4B08-8451-CDCA4791CE18}"/>
            </c:ext>
          </c:extLst>
        </c:ser>
        <c:dLbls>
          <c:showLegendKey val="0"/>
          <c:showVal val="1"/>
          <c:showCatName val="0"/>
          <c:showSerName val="0"/>
          <c:showPercent val="0"/>
          <c:showBubbleSize val="0"/>
        </c:dLbls>
        <c:gapWidth val="75"/>
        <c:overlap val="100"/>
        <c:axId val="106207104"/>
        <c:axId val="106208640"/>
      </c:barChart>
      <c:catAx>
        <c:axId val="106207104"/>
        <c:scaling>
          <c:orientation val="maxMin"/>
        </c:scaling>
        <c:delete val="1"/>
        <c:axPos val="l"/>
        <c:numFmt formatCode="General" sourceLinked="0"/>
        <c:majorTickMark val="out"/>
        <c:minorTickMark val="none"/>
        <c:tickLblPos val="none"/>
        <c:crossAx val="106208640"/>
        <c:crosses val="autoZero"/>
        <c:auto val="1"/>
        <c:lblAlgn val="ctr"/>
        <c:lblOffset val="100"/>
        <c:noMultiLvlLbl val="0"/>
      </c:catAx>
      <c:valAx>
        <c:axId val="106208640"/>
        <c:scaling>
          <c:orientation val="minMax"/>
          <c:max val="1"/>
        </c:scaling>
        <c:delete val="1"/>
        <c:axPos val="t"/>
        <c:numFmt formatCode="0%" sourceLinked="1"/>
        <c:majorTickMark val="out"/>
        <c:minorTickMark val="none"/>
        <c:tickLblPos val="none"/>
        <c:crossAx val="106207104"/>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936"/>
          <c:h val="0.67398965942510725"/>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rgbClr val="FFD9AF"/>
              </a:solidFill>
            </c:spPr>
            <c:extLst>
              <c:ext xmlns:c16="http://schemas.microsoft.com/office/drawing/2014/chart" uri="{C3380CC4-5D6E-409C-BE32-E72D297353CC}">
                <c16:uniqueId val="{00000001-AF90-4453-B134-EE1641F2C7C5}"/>
              </c:ext>
            </c:extLst>
          </c:dPt>
          <c:dPt>
            <c:idx val="1"/>
            <c:invertIfNegative val="0"/>
            <c:bubble3D val="0"/>
            <c:spPr>
              <a:solidFill>
                <a:srgbClr val="FFAD53"/>
              </a:solidFill>
            </c:spPr>
            <c:extLst>
              <c:ext xmlns:c16="http://schemas.microsoft.com/office/drawing/2014/chart" uri="{C3380CC4-5D6E-409C-BE32-E72D297353CC}">
                <c16:uniqueId val="{00000003-AF90-4453-B134-EE1641F2C7C5}"/>
              </c:ext>
            </c:extLst>
          </c:dPt>
          <c:dPt>
            <c:idx val="2"/>
            <c:invertIfNegative val="0"/>
            <c:bubble3D val="0"/>
            <c:spPr>
              <a:solidFill>
                <a:srgbClr val="FF8C0D"/>
              </a:solidFill>
            </c:spPr>
            <c:extLst>
              <c:ext xmlns:c16="http://schemas.microsoft.com/office/drawing/2014/chart" uri="{C3380CC4-5D6E-409C-BE32-E72D297353CC}">
                <c16:uniqueId val="{00000005-AF90-4453-B134-EE1641F2C7C5}"/>
              </c:ext>
            </c:extLst>
          </c:dPt>
          <c:dPt>
            <c:idx val="3"/>
            <c:invertIfNegative val="0"/>
            <c:bubble3D val="0"/>
            <c:spPr>
              <a:solidFill>
                <a:srgbClr val="9A7D00"/>
              </a:solidFill>
            </c:spPr>
            <c:extLst>
              <c:ext xmlns:c16="http://schemas.microsoft.com/office/drawing/2014/chart" uri="{C3380CC4-5D6E-409C-BE32-E72D297353CC}">
                <c16:uniqueId val="{00000007-AF90-4453-B134-EE1641F2C7C5}"/>
              </c:ext>
            </c:extLst>
          </c:dPt>
          <c:dLbls>
            <c:spPr>
              <a:noFill/>
              <a:ln>
                <a:noFill/>
              </a:ln>
              <a:effectLst/>
            </c:spPr>
            <c:txPr>
              <a:bodyPr/>
              <a:lstStyle/>
              <a:p>
                <a:pPr>
                  <a:defRPr sz="1000">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c:v>
                </c:pt>
                <c:pt idx="1">
                  <c:v>2-9</c:v>
                </c:pt>
                <c:pt idx="2">
                  <c:v>10-49</c:v>
                </c:pt>
                <c:pt idx="3">
                  <c:v>50-249</c:v>
                </c:pt>
                <c:pt idx="4">
                  <c:v>250+</c:v>
                </c:pt>
              </c:strCache>
            </c:strRef>
          </c:cat>
          <c:val>
            <c:numRef>
              <c:f>Sheet1!$B$2:$B$6</c:f>
              <c:numCache>
                <c:formatCode>General</c:formatCode>
                <c:ptCount val="5"/>
                <c:pt idx="0">
                  <c:v>69</c:v>
                </c:pt>
                <c:pt idx="1">
                  <c:v>67</c:v>
                </c:pt>
                <c:pt idx="2">
                  <c:v>70</c:v>
                </c:pt>
                <c:pt idx="3">
                  <c:v>71</c:v>
                </c:pt>
                <c:pt idx="4">
                  <c:v>71</c:v>
                </c:pt>
              </c:numCache>
            </c:numRef>
          </c:val>
          <c:extLst>
            <c:ext xmlns:c16="http://schemas.microsoft.com/office/drawing/2014/chart" uri="{C3380CC4-5D6E-409C-BE32-E72D297353CC}">
              <c16:uniqueId val="{00000008-AF90-4453-B134-EE1641F2C7C5}"/>
            </c:ext>
          </c:extLst>
        </c:ser>
        <c:dLbls>
          <c:showLegendKey val="0"/>
          <c:showVal val="0"/>
          <c:showCatName val="0"/>
          <c:showSerName val="0"/>
          <c:showPercent val="0"/>
          <c:showBubbleSize val="0"/>
        </c:dLbls>
        <c:gapWidth val="40"/>
        <c:axId val="106272256"/>
        <c:axId val="106273792"/>
      </c:barChart>
      <c:catAx>
        <c:axId val="106272256"/>
        <c:scaling>
          <c:orientation val="minMax"/>
        </c:scaling>
        <c:delete val="0"/>
        <c:axPos val="b"/>
        <c:numFmt formatCode="General" sourceLinked="1"/>
        <c:majorTickMark val="none"/>
        <c:minorTickMark val="none"/>
        <c:tickLblPos val="nextTo"/>
        <c:txPr>
          <a:bodyPr rot="-1380000"/>
          <a:lstStyle/>
          <a:p>
            <a:pPr>
              <a:defRPr sz="950">
                <a:solidFill>
                  <a:srgbClr val="424242"/>
                </a:solidFill>
              </a:defRPr>
            </a:pPr>
            <a:endParaRPr lang="en-US"/>
          </a:p>
        </c:txPr>
        <c:crossAx val="106273792"/>
        <c:crosses val="autoZero"/>
        <c:auto val="1"/>
        <c:lblAlgn val="ctr"/>
        <c:lblOffset val="100"/>
        <c:noMultiLvlLbl val="0"/>
      </c:catAx>
      <c:valAx>
        <c:axId val="106273792"/>
        <c:scaling>
          <c:orientation val="minMax"/>
          <c:max val="100"/>
          <c:min val="0"/>
        </c:scaling>
        <c:delete val="0"/>
        <c:axPos val="l"/>
        <c:numFmt formatCode="General" sourceLinked="1"/>
        <c:majorTickMark val="none"/>
        <c:minorTickMark val="none"/>
        <c:tickLblPos val="nextTo"/>
        <c:txPr>
          <a:bodyPr/>
          <a:lstStyle/>
          <a:p>
            <a:pPr>
              <a:defRPr sz="1198">
                <a:solidFill>
                  <a:srgbClr val="424242"/>
                </a:solidFill>
              </a:defRPr>
            </a:pPr>
            <a:endParaRPr lang="en-US"/>
          </a:p>
        </c:txPr>
        <c:crossAx val="106272256"/>
        <c:crosses val="autoZero"/>
        <c:crossBetween val="between"/>
      </c:valAx>
      <c:spPr>
        <a:noFill/>
        <a:ln w="25409">
          <a:noFill/>
        </a:ln>
      </c:spPr>
    </c:plotArea>
    <c:plotVisOnly val="1"/>
    <c:dispBlanksAs val="gap"/>
    <c:showDLblsOverMax val="0"/>
  </c:chart>
  <c:txPr>
    <a:bodyPr/>
    <a:lstStyle/>
    <a:p>
      <a:pPr>
        <a:defRPr sz="180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797435609976902"/>
          <c:y val="0.23507138666006741"/>
          <c:w val="0.57912197876572125"/>
          <c:h val="0.6662910017128697"/>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dLbl>
              <c:idx val="0"/>
              <c:layout>
                <c:manualLayout>
                  <c:x val="6.590730106531292E-3"/>
                  <c:y val="3.53789000593835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93-4E8D-AA66-86B8FD1DF674}"/>
                </c:ext>
              </c:extLst>
            </c:dLbl>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training provider overall</c:v>
                </c:pt>
                <c:pt idx="1">
                  <c:v>overall quality of the training/assessment</c:v>
                </c:pt>
                <c:pt idx="2">
                  <c:v>structure, content, delivery and duration of training</c:v>
                </c:pt>
                <c:pt idx="3">
                  <c:v>likelihood to recommend</c:v>
                </c:pt>
              </c:strCache>
            </c:strRef>
          </c:cat>
          <c:val>
            <c:numRef>
              <c:f>Sheet1!$B$2:$B$5</c:f>
              <c:numCache>
                <c:formatCode>0%</c:formatCode>
                <c:ptCount val="4"/>
                <c:pt idx="0">
                  <c:v>0.06</c:v>
                </c:pt>
                <c:pt idx="1">
                  <c:v>0.05</c:v>
                </c:pt>
                <c:pt idx="2">
                  <c:v>0.09</c:v>
                </c:pt>
                <c:pt idx="3">
                  <c:v>0.06</c:v>
                </c:pt>
              </c:numCache>
            </c:numRef>
          </c:val>
          <c:extLst>
            <c:ext xmlns:c16="http://schemas.microsoft.com/office/drawing/2014/chart" uri="{C3380CC4-5D6E-409C-BE32-E72D297353CC}">
              <c16:uniqueId val="{00000001-3293-4E8D-AA66-86B8FD1DF674}"/>
            </c:ext>
          </c:extLst>
        </c:ser>
        <c:ser>
          <c:idx val="1"/>
          <c:order val="1"/>
          <c:tx>
            <c:strRef>
              <c:f>Sheet1!$C$1</c:f>
              <c:strCache>
                <c:ptCount val="1"/>
                <c:pt idx="0">
                  <c:v>5</c:v>
                </c:pt>
              </c:strCache>
            </c:strRef>
          </c:tx>
          <c:spPr>
            <a:solidFill>
              <a:srgbClr val="65D7FF"/>
            </a:solidFill>
          </c:spPr>
          <c:invertIfNegative val="0"/>
          <c:dLbls>
            <c:dLbl>
              <c:idx val="0"/>
              <c:layout>
                <c:manualLayout>
                  <c:x val="8.7887935270190062E-3"/>
                  <c:y val="2.24659553267091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93-4E8D-AA66-86B8FD1DF674}"/>
                </c:ext>
              </c:extLst>
            </c:dLbl>
            <c:dLbl>
              <c:idx val="1"/>
              <c:layout>
                <c:manualLayout>
                  <c:x val="8.7887935270189264E-3"/>
                  <c:y val="3.1452019047292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93-4E8D-AA66-86B8FD1DF674}"/>
                </c:ext>
              </c:extLst>
            </c:dLbl>
            <c:dLbl>
              <c:idx val="2"/>
              <c:layout>
                <c:manualLayout>
                  <c:x val="4.3942237557628898E-3"/>
                  <c:y val="2.920545889352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93-4E8D-AA66-86B8FD1DF674}"/>
                </c:ext>
              </c:extLst>
            </c:dLbl>
            <c:dLbl>
              <c:idx val="3"/>
              <c:layout>
                <c:manualLayout>
                  <c:x val="4.3943967635094831E-3"/>
                  <c:y val="1.7972658124667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85-47B7-A95B-FD572F904654}"/>
                </c:ext>
              </c:extLst>
            </c:dLbl>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training provider overall</c:v>
                </c:pt>
                <c:pt idx="1">
                  <c:v>overall quality of the training/assessment</c:v>
                </c:pt>
                <c:pt idx="2">
                  <c:v>structure, content, delivery and duration of training</c:v>
                </c:pt>
                <c:pt idx="3">
                  <c:v>likelihood to recommend</c:v>
                </c:pt>
              </c:strCache>
            </c:strRef>
          </c:cat>
          <c:val>
            <c:numRef>
              <c:f>Sheet1!$C$2:$C$5</c:f>
              <c:numCache>
                <c:formatCode>0%</c:formatCode>
                <c:ptCount val="4"/>
                <c:pt idx="0">
                  <c:v>0.04</c:v>
                </c:pt>
                <c:pt idx="1">
                  <c:v>0.04</c:v>
                </c:pt>
                <c:pt idx="2">
                  <c:v>0.06</c:v>
                </c:pt>
                <c:pt idx="3">
                  <c:v>0.03</c:v>
                </c:pt>
              </c:numCache>
            </c:numRef>
          </c:val>
          <c:extLst>
            <c:ext xmlns:c16="http://schemas.microsoft.com/office/drawing/2014/chart" uri="{C3380CC4-5D6E-409C-BE32-E72D297353CC}">
              <c16:uniqueId val="{00000005-3293-4E8D-AA66-86B8FD1DF674}"/>
            </c:ext>
          </c:extLst>
        </c:ser>
        <c:ser>
          <c:idx val="2"/>
          <c:order val="2"/>
          <c:tx>
            <c:strRef>
              <c:f>Sheet1!$D$1</c:f>
              <c:strCache>
                <c:ptCount val="1"/>
                <c:pt idx="0">
                  <c:v>6-7</c:v>
                </c:pt>
              </c:strCache>
            </c:strRef>
          </c:tx>
          <c:spPr>
            <a:solidFill>
              <a:srgbClr val="89C175"/>
            </a:solidFill>
          </c:spPr>
          <c:invertIfNegative val="0"/>
          <c:dLbls>
            <c:spPr>
              <a:noFill/>
              <a:ln>
                <a:noFill/>
              </a:ln>
              <a:effectLst/>
            </c:spPr>
            <c:txPr>
              <a:bodyPr/>
              <a:lstStyle/>
              <a:p>
                <a:pPr algn="ctr">
                  <a:defRPr lang="en-GB" sz="105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training provider overall</c:v>
                </c:pt>
                <c:pt idx="1">
                  <c:v>overall quality of the training/assessment</c:v>
                </c:pt>
                <c:pt idx="2">
                  <c:v>structure, content, delivery and duration of training</c:v>
                </c:pt>
                <c:pt idx="3">
                  <c:v>likelihood to recommend</c:v>
                </c:pt>
              </c:strCache>
            </c:strRef>
          </c:cat>
          <c:val>
            <c:numRef>
              <c:f>Sheet1!$D$2:$D$5</c:f>
              <c:numCache>
                <c:formatCode>0%</c:formatCode>
                <c:ptCount val="4"/>
                <c:pt idx="0">
                  <c:v>0.13</c:v>
                </c:pt>
                <c:pt idx="1">
                  <c:v>0.13</c:v>
                </c:pt>
                <c:pt idx="2">
                  <c:v>0.16</c:v>
                </c:pt>
                <c:pt idx="3">
                  <c:v>0.1</c:v>
                </c:pt>
              </c:numCache>
            </c:numRef>
          </c:val>
          <c:extLst>
            <c:ext xmlns:c16="http://schemas.microsoft.com/office/drawing/2014/chart" uri="{C3380CC4-5D6E-409C-BE32-E72D297353CC}">
              <c16:uniqueId val="{00000006-3293-4E8D-AA66-86B8FD1DF674}"/>
            </c:ext>
          </c:extLst>
        </c:ser>
        <c:ser>
          <c:idx val="3"/>
          <c:order val="3"/>
          <c:tx>
            <c:strRef>
              <c:f>Sheet1!$E$1</c:f>
              <c:strCache>
                <c:ptCount val="1"/>
                <c:pt idx="0">
                  <c:v>8-10</c:v>
                </c:pt>
              </c:strCache>
            </c:strRef>
          </c:tx>
          <c:spPr>
            <a:solidFill>
              <a:srgbClr val="227700"/>
            </a:solidFill>
          </c:spPr>
          <c:invertIfNegative val="0"/>
          <c:dLbls>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training provider overall</c:v>
                </c:pt>
                <c:pt idx="1">
                  <c:v>overall quality of the training/assessment</c:v>
                </c:pt>
                <c:pt idx="2">
                  <c:v>structure, content, delivery and duration of training</c:v>
                </c:pt>
                <c:pt idx="3">
                  <c:v>likelihood to recommend</c:v>
                </c:pt>
              </c:strCache>
            </c:strRef>
          </c:cat>
          <c:val>
            <c:numRef>
              <c:f>Sheet1!$E$2:$E$5</c:f>
              <c:numCache>
                <c:formatCode>0%</c:formatCode>
                <c:ptCount val="4"/>
                <c:pt idx="0">
                  <c:v>0.78</c:v>
                </c:pt>
                <c:pt idx="1">
                  <c:v>0.78</c:v>
                </c:pt>
                <c:pt idx="2">
                  <c:v>0.69</c:v>
                </c:pt>
                <c:pt idx="3">
                  <c:v>0.8</c:v>
                </c:pt>
              </c:numCache>
            </c:numRef>
          </c:val>
          <c:extLst>
            <c:ext xmlns:c16="http://schemas.microsoft.com/office/drawing/2014/chart" uri="{C3380CC4-5D6E-409C-BE32-E72D297353CC}">
              <c16:uniqueId val="{00000007-3293-4E8D-AA66-86B8FD1DF674}"/>
            </c:ext>
          </c:extLst>
        </c:ser>
        <c:dLbls>
          <c:showLegendKey val="0"/>
          <c:showVal val="1"/>
          <c:showCatName val="0"/>
          <c:showSerName val="0"/>
          <c:showPercent val="0"/>
          <c:showBubbleSize val="0"/>
        </c:dLbls>
        <c:gapWidth val="75"/>
        <c:overlap val="100"/>
        <c:axId val="366424288"/>
        <c:axId val="366422328"/>
      </c:barChart>
      <c:catAx>
        <c:axId val="366424288"/>
        <c:scaling>
          <c:orientation val="maxMin"/>
        </c:scaling>
        <c:delete val="1"/>
        <c:axPos val="l"/>
        <c:numFmt formatCode="General" sourceLinked="0"/>
        <c:majorTickMark val="out"/>
        <c:minorTickMark val="none"/>
        <c:tickLblPos val="none"/>
        <c:crossAx val="366422328"/>
        <c:crosses val="autoZero"/>
        <c:auto val="1"/>
        <c:lblAlgn val="ctr"/>
        <c:lblOffset val="100"/>
        <c:noMultiLvlLbl val="0"/>
      </c:catAx>
      <c:valAx>
        <c:axId val="366422328"/>
        <c:scaling>
          <c:orientation val="minMax"/>
          <c:max val="1"/>
        </c:scaling>
        <c:delete val="1"/>
        <c:axPos val="t"/>
        <c:numFmt formatCode="0%" sourceLinked="1"/>
        <c:majorTickMark val="out"/>
        <c:minorTickMark val="none"/>
        <c:tickLblPos val="none"/>
        <c:crossAx val="366424288"/>
        <c:crosses val="autoZero"/>
        <c:crossBetween val="between"/>
      </c:valAx>
      <c:spPr>
        <a:noFill/>
        <a:ln w="25394">
          <a:noFill/>
        </a:ln>
      </c:spPr>
    </c:plotArea>
    <c:legend>
      <c:legendPos val="b"/>
      <c:layout>
        <c:manualLayout>
          <c:xMode val="edge"/>
          <c:yMode val="edge"/>
          <c:x val="0"/>
          <c:y val="0.11389609127141946"/>
          <c:w val="0.94945962891376623"/>
          <c:h val="0.10613307174986963"/>
        </c:manualLayout>
      </c:layout>
      <c:overlay val="0"/>
      <c:txPr>
        <a:bodyPr/>
        <a:lstStyle/>
        <a:p>
          <a:pPr>
            <a:defRPr sz="1198">
              <a:solidFill>
                <a:srgbClr val="424242"/>
              </a:solidFill>
            </a:defRPr>
          </a:pPr>
          <a:endParaRPr lang="en-US"/>
        </a:p>
      </c:txPr>
    </c:legend>
    <c:plotVisOnly val="1"/>
    <c:dispBlanksAs val="gap"/>
    <c:showDLblsOverMax val="0"/>
  </c:chart>
  <c:txPr>
    <a:bodyPr/>
    <a:lstStyle/>
    <a:p>
      <a:pPr>
        <a:defRPr sz="1793"/>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3437160354955736"/>
          <c:y val="7.5180198833126932E-2"/>
          <c:w val="0.66562839645044569"/>
          <c:h val="0.25067565108630879"/>
        </c:manualLayout>
      </c:layout>
      <c:barChart>
        <c:barDir val="bar"/>
        <c:grouping val="clustered"/>
        <c:varyColors val="0"/>
        <c:ser>
          <c:idx val="0"/>
          <c:order val="0"/>
          <c:tx>
            <c:strRef>
              <c:f>Sheet1!$B$1</c:f>
              <c:strCache>
                <c:ptCount val="1"/>
                <c:pt idx="0">
                  <c:v>Column1</c:v>
                </c:pt>
              </c:strCache>
            </c:strRef>
          </c:tx>
          <c:spPr>
            <a:solidFill>
              <a:srgbClr val="9148C8"/>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16-18 only</c:v>
                </c:pt>
                <c:pt idx="1">
                  <c:v>19 plus only</c:v>
                </c:pt>
                <c:pt idx="2">
                  <c:v>Both</c:v>
                </c:pt>
              </c:strCache>
            </c:strRef>
          </c:cat>
          <c:val>
            <c:numRef>
              <c:f>Sheet1!$B$2:$B$4</c:f>
              <c:numCache>
                <c:formatCode>General</c:formatCode>
                <c:ptCount val="3"/>
                <c:pt idx="0">
                  <c:v>63</c:v>
                </c:pt>
                <c:pt idx="1">
                  <c:v>72</c:v>
                </c:pt>
                <c:pt idx="2">
                  <c:v>70</c:v>
                </c:pt>
              </c:numCache>
            </c:numRef>
          </c:val>
          <c:extLst>
            <c:ext xmlns:c16="http://schemas.microsoft.com/office/drawing/2014/chart" uri="{C3380CC4-5D6E-409C-BE32-E72D297353CC}">
              <c16:uniqueId val="{00000000-A28A-4F60-9EBA-EF9EB815A299}"/>
            </c:ext>
          </c:extLst>
        </c:ser>
        <c:dLbls>
          <c:showLegendKey val="0"/>
          <c:showVal val="0"/>
          <c:showCatName val="0"/>
          <c:showSerName val="0"/>
          <c:showPercent val="0"/>
          <c:showBubbleSize val="0"/>
        </c:dLbls>
        <c:gapWidth val="66"/>
        <c:axId val="108955136"/>
        <c:axId val="108956672"/>
      </c:barChart>
      <c:catAx>
        <c:axId val="108955136"/>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108956672"/>
        <c:crosses val="autoZero"/>
        <c:auto val="1"/>
        <c:lblAlgn val="ctr"/>
        <c:lblOffset val="100"/>
        <c:noMultiLvlLbl val="0"/>
      </c:catAx>
      <c:valAx>
        <c:axId val="108956672"/>
        <c:scaling>
          <c:orientation val="minMax"/>
        </c:scaling>
        <c:delete val="1"/>
        <c:axPos val="t"/>
        <c:numFmt formatCode="General" sourceLinked="1"/>
        <c:majorTickMark val="out"/>
        <c:minorTickMark val="none"/>
        <c:tickLblPos val="none"/>
        <c:crossAx val="108955136"/>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37552627834171365"/>
          <c:w val="0.89864235615189925"/>
          <c:h val="0.46615833412389718"/>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7432-44A8-A4CF-6531C2B3E9D2}"/>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7432-44A8-A4CF-6531C2B3E9D2}"/>
              </c:ext>
            </c:extLst>
          </c:dPt>
          <c:dPt>
            <c:idx val="2"/>
            <c:invertIfNegative val="0"/>
            <c:bubble3D val="0"/>
            <c:spPr>
              <a:solidFill>
                <a:schemeClr val="tx2">
                  <a:lumMod val="75000"/>
                </a:schemeClr>
              </a:solidFill>
            </c:spPr>
            <c:extLst>
              <c:ext xmlns:c16="http://schemas.microsoft.com/office/drawing/2014/chart" uri="{C3380CC4-5D6E-409C-BE32-E72D297353CC}">
                <c16:uniqueId val="{00000005-7432-44A8-A4CF-6531C2B3E9D2}"/>
              </c:ext>
            </c:extLst>
          </c:dPt>
          <c:dPt>
            <c:idx val="3"/>
            <c:invertIfNegative val="0"/>
            <c:bubble3D val="0"/>
            <c:spPr>
              <a:solidFill>
                <a:schemeClr val="tx2">
                  <a:lumMod val="50000"/>
                </a:schemeClr>
              </a:solidFill>
            </c:spPr>
            <c:extLst>
              <c:ext xmlns:c16="http://schemas.microsoft.com/office/drawing/2014/chart" uri="{C3380CC4-5D6E-409C-BE32-E72D297353CC}">
                <c16:uniqueId val="{00000007-7432-44A8-A4CF-6531C2B3E9D2}"/>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7432-44A8-A4CF-6531C2B3E9D2}"/>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7432-44A8-A4CF-6531C2B3E9D2}"/>
              </c:ext>
            </c:extLst>
          </c:dPt>
          <c:dPt>
            <c:idx val="7"/>
            <c:invertIfNegative val="0"/>
            <c:bubble3D val="0"/>
            <c:spPr>
              <a:solidFill>
                <a:srgbClr val="05BEFF"/>
              </a:solidFill>
            </c:spPr>
            <c:extLst>
              <c:ext xmlns:c16="http://schemas.microsoft.com/office/drawing/2014/chart" uri="{C3380CC4-5D6E-409C-BE32-E72D297353CC}">
                <c16:uniqueId val="{0000000D-7432-44A8-A4CF-6531C2B3E9D2}"/>
              </c:ext>
            </c:extLst>
          </c:dPt>
          <c:dPt>
            <c:idx val="8"/>
            <c:invertIfNegative val="0"/>
            <c:bubble3D val="0"/>
            <c:spPr>
              <a:solidFill>
                <a:schemeClr val="tx2">
                  <a:lumMod val="75000"/>
                </a:schemeClr>
              </a:solidFill>
            </c:spPr>
            <c:extLst>
              <c:ext xmlns:c16="http://schemas.microsoft.com/office/drawing/2014/chart" uri="{C3380CC4-5D6E-409C-BE32-E72D297353CC}">
                <c16:uniqueId val="{0000000F-7432-44A8-A4CF-6531C2B3E9D2}"/>
              </c:ext>
            </c:extLst>
          </c:dPt>
          <c:dPt>
            <c:idx val="9"/>
            <c:invertIfNegative val="0"/>
            <c:bubble3D val="0"/>
            <c:spPr>
              <a:solidFill>
                <a:schemeClr val="tx2">
                  <a:lumMod val="50000"/>
                </a:schemeClr>
              </a:solidFill>
            </c:spPr>
            <c:extLst>
              <c:ext xmlns:c16="http://schemas.microsoft.com/office/drawing/2014/chart" uri="{C3380CC4-5D6E-409C-BE32-E72D297353CC}">
                <c16:uniqueId val="{00000011-7432-44A8-A4CF-6531C2B3E9D2}"/>
              </c:ext>
            </c:extLst>
          </c:dPt>
          <c:dLbls>
            <c:spPr>
              <a:noFill/>
              <a:ln>
                <a:noFill/>
              </a:ln>
              <a:effectLst/>
            </c:spPr>
            <c:txPr>
              <a:bodyPr/>
              <a:lstStyle/>
              <a:p>
                <a:pPr>
                  <a:defRPr sz="999">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Sheet1!$B$2:$B$11</c:f>
              <c:numCache>
                <c:formatCode>General</c:formatCode>
                <c:ptCount val="10"/>
                <c:pt idx="0">
                  <c:v>67</c:v>
                </c:pt>
                <c:pt idx="1">
                  <c:v>65</c:v>
                </c:pt>
                <c:pt idx="2">
                  <c:v>77</c:v>
                </c:pt>
                <c:pt idx="3">
                  <c:v>76</c:v>
                </c:pt>
                <c:pt idx="5">
                  <c:v>78</c:v>
                </c:pt>
                <c:pt idx="6">
                  <c:v>81</c:v>
                </c:pt>
                <c:pt idx="7">
                  <c:v>76</c:v>
                </c:pt>
                <c:pt idx="8">
                  <c:v>75</c:v>
                </c:pt>
                <c:pt idx="9">
                  <c:v>80</c:v>
                </c:pt>
              </c:numCache>
            </c:numRef>
          </c:val>
          <c:extLst>
            <c:ext xmlns:c16="http://schemas.microsoft.com/office/drawing/2014/chart" uri="{C3380CC4-5D6E-409C-BE32-E72D297353CC}">
              <c16:uniqueId val="{00000012-7432-44A8-A4CF-6531C2B3E9D2}"/>
            </c:ext>
          </c:extLst>
        </c:ser>
        <c:dLbls>
          <c:showLegendKey val="0"/>
          <c:showVal val="0"/>
          <c:showCatName val="0"/>
          <c:showSerName val="0"/>
          <c:showPercent val="0"/>
          <c:showBubbleSize val="0"/>
        </c:dLbls>
        <c:gapWidth val="40"/>
        <c:axId val="109615744"/>
        <c:axId val="109633920"/>
      </c:barChart>
      <c:catAx>
        <c:axId val="109615744"/>
        <c:scaling>
          <c:orientation val="minMax"/>
        </c:scaling>
        <c:delete val="0"/>
        <c:axPos val="b"/>
        <c:numFmt formatCode="General" sourceLinked="1"/>
        <c:majorTickMark val="none"/>
        <c:minorTickMark val="none"/>
        <c:tickLblPos val="nextTo"/>
        <c:txPr>
          <a:bodyPr rot="-1380000"/>
          <a:lstStyle/>
          <a:p>
            <a:pPr>
              <a:defRPr sz="949">
                <a:solidFill>
                  <a:srgbClr val="424242"/>
                </a:solidFill>
              </a:defRPr>
            </a:pPr>
            <a:endParaRPr lang="en-US"/>
          </a:p>
        </c:txPr>
        <c:crossAx val="109633920"/>
        <c:crosses val="autoZero"/>
        <c:auto val="1"/>
        <c:lblAlgn val="ctr"/>
        <c:lblOffset val="100"/>
        <c:noMultiLvlLbl val="0"/>
      </c:catAx>
      <c:valAx>
        <c:axId val="109633920"/>
        <c:scaling>
          <c:orientation val="minMax"/>
          <c:max val="100"/>
          <c:min val="0"/>
        </c:scaling>
        <c:delete val="0"/>
        <c:axPos val="l"/>
        <c:numFmt formatCode="General" sourceLinked="1"/>
        <c:majorTickMark val="none"/>
        <c:minorTickMark val="none"/>
        <c:tickLblPos val="nextTo"/>
        <c:txPr>
          <a:bodyPr/>
          <a:lstStyle/>
          <a:p>
            <a:pPr>
              <a:defRPr sz="1197">
                <a:solidFill>
                  <a:srgbClr val="424242"/>
                </a:solidFill>
              </a:defRPr>
            </a:pPr>
            <a:endParaRPr lang="en-US"/>
          </a:p>
        </c:txPr>
        <c:crossAx val="109615744"/>
        <c:crosses val="autoZero"/>
        <c:crossBetween val="between"/>
      </c:valAx>
      <c:spPr>
        <a:noFill/>
        <a:ln w="25372">
          <a:noFill/>
        </a:ln>
      </c:spPr>
    </c:plotArea>
    <c:plotVisOnly val="1"/>
    <c:dispBlanksAs val="gap"/>
    <c:showDLblsOverMax val="0"/>
  </c:chart>
  <c:txPr>
    <a:bodyPr/>
    <a:lstStyle/>
    <a:p>
      <a:pPr>
        <a:defRPr sz="1798"/>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57818106502808964"/>
          <c:y val="7.5180198833126932E-2"/>
          <c:w val="0.42181893497191852"/>
          <c:h val="0.91050089552339364"/>
        </c:manualLayout>
      </c:layout>
      <c:barChart>
        <c:barDir val="bar"/>
        <c:grouping val="clustered"/>
        <c:varyColors val="0"/>
        <c:ser>
          <c:idx val="0"/>
          <c:order val="0"/>
          <c:tx>
            <c:strRef>
              <c:f>Sheet1!$B$1</c:f>
              <c:strCache>
                <c:ptCount val="1"/>
                <c:pt idx="0">
                  <c:v>% App</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76</c:v>
                </c:pt>
                <c:pt idx="1">
                  <c:v>55</c:v>
                </c:pt>
                <c:pt idx="2">
                  <c:v>63</c:v>
                </c:pt>
                <c:pt idx="3">
                  <c:v>62</c:v>
                </c:pt>
                <c:pt idx="4">
                  <c:v>59</c:v>
                </c:pt>
                <c:pt idx="5">
                  <c:v>66</c:v>
                </c:pt>
                <c:pt idx="6">
                  <c:v>78</c:v>
                </c:pt>
                <c:pt idx="7">
                  <c:v>76</c:v>
                </c:pt>
                <c:pt idx="8">
                  <c:v>48</c:v>
                </c:pt>
                <c:pt idx="9">
                  <c:v>69</c:v>
                </c:pt>
                <c:pt idx="10">
                  <c:v>0</c:v>
                </c:pt>
                <c:pt idx="11">
                  <c:v>71</c:v>
                </c:pt>
              </c:numCache>
            </c:numRef>
          </c:val>
          <c:extLst>
            <c:ext xmlns:c16="http://schemas.microsoft.com/office/drawing/2014/chart" uri="{C3380CC4-5D6E-409C-BE32-E72D297353CC}">
              <c16:uniqueId val="{00000000-5D44-4B64-95D1-F9E0ADFF4658}"/>
            </c:ext>
          </c:extLst>
        </c:ser>
        <c:ser>
          <c:idx val="1"/>
          <c:order val="1"/>
          <c:tx>
            <c:strRef>
              <c:f>Sheet1!$C$1</c:f>
              <c:strCache>
                <c:ptCount val="1"/>
                <c:pt idx="0">
                  <c:v>% WPL</c:v>
                </c:pt>
              </c:strCache>
            </c:strRef>
          </c:tx>
          <c:spPr>
            <a:solidFill>
              <a:schemeClr val="bg1">
                <a:lumMod val="50000"/>
              </a:schemeClr>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81</c:v>
                </c:pt>
                <c:pt idx="1">
                  <c:v>0</c:v>
                </c:pt>
                <c:pt idx="2">
                  <c:v>53</c:v>
                </c:pt>
                <c:pt idx="3">
                  <c:v>89</c:v>
                </c:pt>
                <c:pt idx="4">
                  <c:v>80</c:v>
                </c:pt>
                <c:pt idx="5">
                  <c:v>85</c:v>
                </c:pt>
                <c:pt idx="6">
                  <c:v>84</c:v>
                </c:pt>
                <c:pt idx="7">
                  <c:v>80</c:v>
                </c:pt>
                <c:pt idx="8">
                  <c:v>63</c:v>
                </c:pt>
                <c:pt idx="9">
                  <c:v>63</c:v>
                </c:pt>
                <c:pt idx="10">
                  <c:v>81</c:v>
                </c:pt>
                <c:pt idx="11">
                  <c:v>76</c:v>
                </c:pt>
              </c:numCache>
            </c:numRef>
          </c:val>
          <c:extLst>
            <c:ext xmlns:c16="http://schemas.microsoft.com/office/drawing/2014/chart" uri="{C3380CC4-5D6E-409C-BE32-E72D297353CC}">
              <c16:uniqueId val="{00000001-5D44-4B64-95D1-F9E0ADFF4658}"/>
            </c:ext>
          </c:extLst>
        </c:ser>
        <c:dLbls>
          <c:showLegendKey val="0"/>
          <c:showVal val="0"/>
          <c:showCatName val="0"/>
          <c:showSerName val="0"/>
          <c:showPercent val="0"/>
          <c:showBubbleSize val="0"/>
        </c:dLbls>
        <c:gapWidth val="66"/>
        <c:axId val="109549824"/>
        <c:axId val="109555712"/>
      </c:barChart>
      <c:catAx>
        <c:axId val="109549824"/>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109555712"/>
        <c:crosses val="autoZero"/>
        <c:auto val="1"/>
        <c:lblAlgn val="ctr"/>
        <c:lblOffset val="100"/>
        <c:noMultiLvlLbl val="0"/>
      </c:catAx>
      <c:valAx>
        <c:axId val="109555712"/>
        <c:scaling>
          <c:orientation val="minMax"/>
        </c:scaling>
        <c:delete val="1"/>
        <c:axPos val="t"/>
        <c:numFmt formatCode="General" sourceLinked="1"/>
        <c:majorTickMark val="out"/>
        <c:minorTickMark val="none"/>
        <c:tickLblPos val="none"/>
        <c:crossAx val="109549824"/>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0750229870738064"/>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0.09</c:v>
                </c:pt>
              </c:numCache>
            </c:numRef>
          </c:val>
          <c:extLst>
            <c:ext xmlns:c16="http://schemas.microsoft.com/office/drawing/2014/chart" uri="{C3380CC4-5D6E-409C-BE32-E72D297353CC}">
              <c16:uniqueId val="{00000000-F7C4-4D36-A4DA-7C8868D9B07C}"/>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0.06</c:v>
                </c:pt>
              </c:numCache>
            </c:numRef>
          </c:val>
          <c:extLst>
            <c:ext xmlns:c16="http://schemas.microsoft.com/office/drawing/2014/chart" uri="{C3380CC4-5D6E-409C-BE32-E72D297353CC}">
              <c16:uniqueId val="{00000001-F7C4-4D36-A4DA-7C8868D9B07C}"/>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0.16</c:v>
                </c:pt>
              </c:numCache>
            </c:numRef>
          </c:val>
          <c:extLst>
            <c:ext xmlns:c16="http://schemas.microsoft.com/office/drawing/2014/chart" uri="{C3380CC4-5D6E-409C-BE32-E72D297353CC}">
              <c16:uniqueId val="{00000002-F7C4-4D36-A4DA-7C8868D9B07C}"/>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0.69</c:v>
                </c:pt>
              </c:numCache>
            </c:numRef>
          </c:val>
          <c:extLst>
            <c:ext xmlns:c16="http://schemas.microsoft.com/office/drawing/2014/chart" uri="{C3380CC4-5D6E-409C-BE32-E72D297353CC}">
              <c16:uniqueId val="{00000003-F7C4-4D36-A4DA-7C8868D9B07C}"/>
            </c:ext>
          </c:extLst>
        </c:ser>
        <c:ser>
          <c:idx val="4"/>
          <c:order val="4"/>
          <c:tx>
            <c:strRef>
              <c:f>Sheet1!$F$1</c:f>
              <c:strCache>
                <c:ptCount val="1"/>
                <c:pt idx="0">
                  <c:v>Don't know</c:v>
                </c:pt>
              </c:strCache>
            </c:strRef>
          </c:tx>
          <c:spPr>
            <a:solidFill>
              <a:schemeClr val="bg1">
                <a:lumMod val="50000"/>
              </a:schemeClr>
            </a:solidFill>
          </c:spPr>
          <c:invertIfNegative val="0"/>
          <c:dLbls>
            <c:dLbl>
              <c:idx val="0"/>
              <c:layout>
                <c:manualLayout>
                  <c:x val="5.57750365868137E-3"/>
                  <c:y val="-1.4701250578971814E-2"/>
                </c:manualLayout>
              </c:layout>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C4-4D36-A4DA-7C8868D9B0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Sheet1!$F$2</c:f>
              <c:numCache>
                <c:formatCode>0%</c:formatCode>
                <c:ptCount val="1"/>
              </c:numCache>
            </c:numRef>
          </c:val>
          <c:extLst>
            <c:ext xmlns:c16="http://schemas.microsoft.com/office/drawing/2014/chart" uri="{C3380CC4-5D6E-409C-BE32-E72D297353CC}">
              <c16:uniqueId val="{00000005-F7C4-4D36-A4DA-7C8868D9B07C}"/>
            </c:ext>
          </c:extLst>
        </c:ser>
        <c:dLbls>
          <c:showLegendKey val="0"/>
          <c:showVal val="1"/>
          <c:showCatName val="0"/>
          <c:showSerName val="0"/>
          <c:showPercent val="0"/>
          <c:showBubbleSize val="0"/>
        </c:dLbls>
        <c:gapWidth val="75"/>
        <c:overlap val="100"/>
        <c:axId val="109672704"/>
        <c:axId val="109248512"/>
      </c:barChart>
      <c:catAx>
        <c:axId val="109672704"/>
        <c:scaling>
          <c:orientation val="maxMin"/>
        </c:scaling>
        <c:delete val="1"/>
        <c:axPos val="l"/>
        <c:numFmt formatCode="General" sourceLinked="0"/>
        <c:majorTickMark val="out"/>
        <c:minorTickMark val="none"/>
        <c:tickLblPos val="none"/>
        <c:crossAx val="109248512"/>
        <c:crosses val="autoZero"/>
        <c:auto val="1"/>
        <c:lblAlgn val="ctr"/>
        <c:lblOffset val="100"/>
        <c:noMultiLvlLbl val="0"/>
      </c:catAx>
      <c:valAx>
        <c:axId val="109248512"/>
        <c:scaling>
          <c:orientation val="minMax"/>
          <c:max val="1"/>
        </c:scaling>
        <c:delete val="1"/>
        <c:axPos val="t"/>
        <c:numFmt formatCode="0%" sourceLinked="1"/>
        <c:majorTickMark val="out"/>
        <c:minorTickMark val="none"/>
        <c:tickLblPos val="none"/>
        <c:crossAx val="109672704"/>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8883160587583"/>
          <c:y val="5.4026503762376693E-2"/>
          <c:w val="0.39694310518735659"/>
          <c:h val="0.93849894732863526"/>
        </c:manualLayout>
      </c:layout>
      <c:barChart>
        <c:barDir val="bar"/>
        <c:grouping val="stacked"/>
        <c:varyColors val="0"/>
        <c:ser>
          <c:idx val="0"/>
          <c:order val="0"/>
          <c:tx>
            <c:strRef>
              <c:f>Sheet1!$B$1</c:f>
              <c:strCache>
                <c:ptCount val="1"/>
                <c:pt idx="0">
                  <c:v>Series 1</c:v>
                </c:pt>
              </c:strCache>
            </c:strRef>
          </c:tx>
          <c:spPr>
            <a:solidFill>
              <a:srgbClr val="FFCF21"/>
            </a:solidFill>
          </c:spPr>
          <c:invertIfNegative val="0"/>
          <c:dPt>
            <c:idx val="0"/>
            <c:invertIfNegative val="0"/>
            <c:bubble3D val="0"/>
            <c:spPr>
              <a:solidFill>
                <a:schemeClr val="bg2"/>
              </a:solidFill>
            </c:spPr>
            <c:extLst>
              <c:ext xmlns:c16="http://schemas.microsoft.com/office/drawing/2014/chart" uri="{C3380CC4-5D6E-409C-BE32-E72D297353CC}">
                <c16:uniqueId val="{00000001-AB55-4AEB-B569-33C498DC330F}"/>
              </c:ext>
            </c:extLst>
          </c:dPt>
          <c:dLbls>
            <c:dLbl>
              <c:idx val="0"/>
              <c:tx>
                <c:rich>
                  <a:bodyPr/>
                  <a:lstStyle/>
                  <a:p>
                    <a:r>
                      <a:rPr lang="en-US" dirty="0"/>
                      <a:t>7.92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55-4AEB-B569-33C498DC330F}"/>
                </c:ext>
              </c:extLst>
            </c:dLbl>
            <c:spPr>
              <a:noFill/>
              <a:ln>
                <a:noFill/>
              </a:ln>
              <a:effectLst/>
            </c:spPr>
            <c:txPr>
              <a:bodyPr anchor="ctr" anchorCtr="1"/>
              <a:lstStyle/>
              <a:p>
                <a:pPr>
                  <a:defRPr sz="10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Sheet1!$B$2:$B$22</c:f>
              <c:numCache>
                <c:formatCode>0.00</c:formatCode>
                <c:ptCount val="21"/>
                <c:pt idx="0">
                  <c:v>7.92</c:v>
                </c:pt>
                <c:pt idx="1">
                  <c:v>6.32</c:v>
                </c:pt>
                <c:pt idx="2">
                  <c:v>6.8</c:v>
                </c:pt>
                <c:pt idx="3">
                  <c:v>6.32</c:v>
                </c:pt>
                <c:pt idx="4">
                  <c:v>7.24</c:v>
                </c:pt>
                <c:pt idx="5">
                  <c:v>6.62</c:v>
                </c:pt>
                <c:pt idx="6">
                  <c:v>6.69</c:v>
                </c:pt>
                <c:pt idx="7">
                  <c:v>7.25</c:v>
                </c:pt>
                <c:pt idx="8">
                  <c:v>6.25</c:v>
                </c:pt>
                <c:pt idx="9">
                  <c:v>6.91</c:v>
                </c:pt>
                <c:pt idx="10">
                  <c:v>7.37</c:v>
                </c:pt>
                <c:pt idx="11">
                  <c:v>7.02</c:v>
                </c:pt>
                <c:pt idx="12">
                  <c:v>7.19</c:v>
                </c:pt>
                <c:pt idx="13">
                  <c:v>7.61</c:v>
                </c:pt>
                <c:pt idx="14">
                  <c:v>7.24</c:v>
                </c:pt>
                <c:pt idx="15">
                  <c:v>7.2</c:v>
                </c:pt>
                <c:pt idx="16">
                  <c:v>7.59</c:v>
                </c:pt>
                <c:pt idx="17">
                  <c:v>6.3</c:v>
                </c:pt>
                <c:pt idx="18">
                  <c:v>6.68</c:v>
                </c:pt>
                <c:pt idx="19">
                  <c:v>6.67</c:v>
                </c:pt>
                <c:pt idx="20">
                  <c:v>6.9</c:v>
                </c:pt>
              </c:numCache>
            </c:numRef>
          </c:val>
          <c:extLst>
            <c:ext xmlns:c16="http://schemas.microsoft.com/office/drawing/2014/chart" uri="{C3380CC4-5D6E-409C-BE32-E72D297353CC}">
              <c16:uniqueId val="{00000002-AB55-4AEB-B569-33C498DC330F}"/>
            </c:ext>
          </c:extLst>
        </c:ser>
        <c:ser>
          <c:idx val="1"/>
          <c:order val="1"/>
          <c:tx>
            <c:strRef>
              <c:f>Sheet1!$C$1</c:f>
              <c:strCache>
                <c:ptCount val="1"/>
                <c:pt idx="0">
                  <c:v>Series 2</c:v>
                </c:pt>
              </c:strCache>
            </c:strRef>
          </c:tx>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Sheet1!$C$2:$C$22</c:f>
              <c:numCache>
                <c:formatCode>General</c:formatCode>
                <c:ptCount val="21"/>
              </c:numCache>
            </c:numRef>
          </c:val>
          <c:extLst>
            <c:ext xmlns:c16="http://schemas.microsoft.com/office/drawing/2014/chart" uri="{C3380CC4-5D6E-409C-BE32-E72D297353CC}">
              <c16:uniqueId val="{00000003-AB55-4AEB-B569-33C498DC330F}"/>
            </c:ext>
          </c:extLst>
        </c:ser>
        <c:dLbls>
          <c:showLegendKey val="0"/>
          <c:showVal val="1"/>
          <c:showCatName val="0"/>
          <c:showSerName val="0"/>
          <c:showPercent val="0"/>
          <c:showBubbleSize val="0"/>
        </c:dLbls>
        <c:gapWidth val="75"/>
        <c:overlap val="100"/>
        <c:axId val="109402752"/>
        <c:axId val="109408640"/>
      </c:barChart>
      <c:catAx>
        <c:axId val="109402752"/>
        <c:scaling>
          <c:orientation val="maxMin"/>
        </c:scaling>
        <c:delete val="1"/>
        <c:axPos val="l"/>
        <c:numFmt formatCode="General" sourceLinked="1"/>
        <c:majorTickMark val="none"/>
        <c:minorTickMark val="none"/>
        <c:tickLblPos val="nextTo"/>
        <c:crossAx val="109408640"/>
        <c:crosses val="autoZero"/>
        <c:auto val="1"/>
        <c:lblAlgn val="ctr"/>
        <c:lblOffset val="100"/>
        <c:noMultiLvlLbl val="0"/>
      </c:catAx>
      <c:valAx>
        <c:axId val="109408640"/>
        <c:scaling>
          <c:orientation val="minMax"/>
        </c:scaling>
        <c:delete val="1"/>
        <c:axPos val="t"/>
        <c:numFmt formatCode="0.00" sourceLinked="1"/>
        <c:majorTickMark val="none"/>
        <c:minorTickMark val="none"/>
        <c:tickLblPos val="nextTo"/>
        <c:crossAx val="109402752"/>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1464197990935"/>
          <c:y val="3.4725935497564642E-2"/>
          <c:w val="0.46527306213920055"/>
          <c:h val="0.96449289179484876"/>
        </c:manualLayout>
      </c:layout>
      <c:barChart>
        <c:barDir val="bar"/>
        <c:grouping val="stacked"/>
        <c:varyColors val="0"/>
        <c:ser>
          <c:idx val="0"/>
          <c:order val="0"/>
          <c:tx>
            <c:strRef>
              <c:f>Sheet1!$B$1</c:f>
              <c:strCache>
                <c:ptCount val="1"/>
                <c:pt idx="0">
                  <c:v>Series 1</c:v>
                </c:pt>
              </c:strCache>
            </c:strRef>
          </c:tx>
          <c:spPr>
            <a:solidFill>
              <a:srgbClr val="497B37"/>
            </a:solidFill>
          </c:spPr>
          <c:invertIfNegative val="0"/>
          <c:dPt>
            <c:idx val="0"/>
            <c:invertIfNegative val="0"/>
            <c:bubble3D val="0"/>
            <c:spPr>
              <a:solidFill>
                <a:srgbClr val="00B050"/>
              </a:solidFill>
            </c:spPr>
            <c:extLst>
              <c:ext xmlns:c16="http://schemas.microsoft.com/office/drawing/2014/chart" uri="{C3380CC4-5D6E-409C-BE32-E72D297353CC}">
                <c16:uniqueId val="{00000001-DF6E-4262-ABCB-F1E3B3DA1792}"/>
              </c:ext>
            </c:extLst>
          </c:dPt>
          <c:dLbls>
            <c:dLbl>
              <c:idx val="0"/>
              <c:tx>
                <c:rich>
                  <a:bodyPr anchor="ctr" anchorCtr="1"/>
                  <a:lstStyle/>
                  <a:p>
                    <a:pPr>
                      <a:defRPr sz="1000">
                        <a:solidFill>
                          <a:schemeClr val="tx1"/>
                        </a:solidFill>
                      </a:defRPr>
                    </a:pPr>
                    <a:fld id="{A4A48ED6-D245-4411-8DD3-69BE9302C8F7}" type="VALUE">
                      <a:rPr lang="en-US">
                        <a:solidFill>
                          <a:schemeClr val="bg1"/>
                        </a:solidFill>
                      </a:rPr>
                      <a:pPr>
                        <a:defRPr sz="1000">
                          <a:solidFill>
                            <a:schemeClr val="tx1"/>
                          </a:solidFill>
                        </a:defRPr>
                      </a:pPr>
                      <a:t>[VALUE]</a:t>
                    </a:fld>
                    <a:endParaRPr lang="en-GB"/>
                  </a:p>
                </c:rich>
              </c:tx>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6E-4262-ABCB-F1E3B3DA1792}"/>
                </c:ext>
              </c:extLst>
            </c:dLbl>
            <c:spPr>
              <a:noFill/>
              <a:ln>
                <a:noFill/>
              </a:ln>
              <a:effectLst/>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Sheet1!$B$2:$B$22</c:f>
              <c:numCache>
                <c:formatCode>0%</c:formatCode>
                <c:ptCount val="21"/>
                <c:pt idx="0">
                  <c:v>0.69</c:v>
                </c:pt>
                <c:pt idx="1">
                  <c:v>0.52</c:v>
                </c:pt>
                <c:pt idx="2">
                  <c:v>0.56999999999999995</c:v>
                </c:pt>
                <c:pt idx="3">
                  <c:v>0.5</c:v>
                </c:pt>
                <c:pt idx="4">
                  <c:v>0.65</c:v>
                </c:pt>
                <c:pt idx="5">
                  <c:v>0.56000000000000005</c:v>
                </c:pt>
                <c:pt idx="6">
                  <c:v>0.56000000000000005</c:v>
                </c:pt>
                <c:pt idx="7">
                  <c:v>0.64</c:v>
                </c:pt>
                <c:pt idx="8">
                  <c:v>0.52</c:v>
                </c:pt>
                <c:pt idx="9">
                  <c:v>0.59</c:v>
                </c:pt>
                <c:pt idx="10">
                  <c:v>0.66</c:v>
                </c:pt>
                <c:pt idx="11">
                  <c:v>0.63</c:v>
                </c:pt>
                <c:pt idx="12">
                  <c:v>0.63</c:v>
                </c:pt>
                <c:pt idx="13">
                  <c:v>0.71</c:v>
                </c:pt>
                <c:pt idx="14">
                  <c:v>0.65</c:v>
                </c:pt>
                <c:pt idx="15">
                  <c:v>0.67</c:v>
                </c:pt>
                <c:pt idx="16">
                  <c:v>0.7</c:v>
                </c:pt>
                <c:pt idx="17">
                  <c:v>0.53</c:v>
                </c:pt>
                <c:pt idx="18">
                  <c:v>0.56999999999999995</c:v>
                </c:pt>
                <c:pt idx="19">
                  <c:v>0.55000000000000004</c:v>
                </c:pt>
                <c:pt idx="20">
                  <c:v>0.61</c:v>
                </c:pt>
              </c:numCache>
            </c:numRef>
          </c:val>
          <c:extLst>
            <c:ext xmlns:c16="http://schemas.microsoft.com/office/drawing/2014/chart" uri="{C3380CC4-5D6E-409C-BE32-E72D297353CC}">
              <c16:uniqueId val="{00000002-DF6E-4262-ABCB-F1E3B3DA1792}"/>
            </c:ext>
          </c:extLst>
        </c:ser>
        <c:dLbls>
          <c:showLegendKey val="0"/>
          <c:showVal val="1"/>
          <c:showCatName val="0"/>
          <c:showSerName val="0"/>
          <c:showPercent val="0"/>
          <c:showBubbleSize val="0"/>
        </c:dLbls>
        <c:gapWidth val="75"/>
        <c:overlap val="100"/>
        <c:axId val="109441792"/>
        <c:axId val="109443328"/>
      </c:barChart>
      <c:catAx>
        <c:axId val="109441792"/>
        <c:scaling>
          <c:orientation val="maxMin"/>
        </c:scaling>
        <c:delete val="1"/>
        <c:axPos val="l"/>
        <c:numFmt formatCode="General" sourceLinked="1"/>
        <c:majorTickMark val="none"/>
        <c:minorTickMark val="none"/>
        <c:tickLblPos val="nextTo"/>
        <c:crossAx val="109443328"/>
        <c:crosses val="autoZero"/>
        <c:auto val="1"/>
        <c:lblAlgn val="ctr"/>
        <c:lblOffset val="100"/>
        <c:noMultiLvlLbl val="0"/>
      </c:catAx>
      <c:valAx>
        <c:axId val="109443328"/>
        <c:scaling>
          <c:orientation val="minMax"/>
        </c:scaling>
        <c:delete val="1"/>
        <c:axPos val="t"/>
        <c:numFmt formatCode="0%" sourceLinked="1"/>
        <c:majorTickMark val="none"/>
        <c:minorTickMark val="none"/>
        <c:tickLblPos val="nextTo"/>
        <c:crossAx val="109441792"/>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797039922478206"/>
          <c:y val="4.8144964725058026E-2"/>
          <c:w val="0.35378734290198149"/>
          <c:h val="0.91425581356470564"/>
        </c:manualLayout>
      </c:layout>
      <c:barChart>
        <c:barDir val="bar"/>
        <c:grouping val="stacked"/>
        <c:varyColors val="0"/>
        <c:ser>
          <c:idx val="0"/>
          <c:order val="0"/>
          <c:tx>
            <c:strRef>
              <c:f>Sheet1!$B$1</c:f>
              <c:strCache>
                <c:ptCount val="1"/>
                <c:pt idx="0">
                  <c:v>Series 1</c:v>
                </c:pt>
              </c:strCache>
            </c:strRef>
          </c:tx>
          <c:spPr>
            <a:solidFill>
              <a:srgbClr val="FFCF21"/>
            </a:solidFill>
          </c:spPr>
          <c:invertIfNegative val="0"/>
          <c:dPt>
            <c:idx val="0"/>
            <c:invertIfNegative val="0"/>
            <c:bubble3D val="0"/>
            <c:spPr>
              <a:solidFill>
                <a:schemeClr val="bg2"/>
              </a:solidFill>
            </c:spPr>
            <c:extLst>
              <c:ext xmlns:c16="http://schemas.microsoft.com/office/drawing/2014/chart" uri="{C3380CC4-5D6E-409C-BE32-E72D297353CC}">
                <c16:uniqueId val="{00000001-6847-426A-B9CE-CA1C463D520E}"/>
              </c:ext>
            </c:extLst>
          </c:dPt>
          <c:dLbls>
            <c:dLbl>
              <c:idx val="0"/>
              <c:tx>
                <c:rich>
                  <a:bodyPr/>
                  <a:lstStyle/>
                  <a:p>
                    <a:r>
                      <a:rPr lang="en-US" dirty="0"/>
                      <a:t>7.92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47-426A-B9CE-CA1C463D520E}"/>
                </c:ext>
              </c:extLst>
            </c:dLbl>
            <c:spPr>
              <a:noFill/>
              <a:ln>
                <a:noFill/>
              </a:ln>
              <a:effectLst/>
            </c:spPr>
            <c:txPr>
              <a:bodyPr anchor="ctr" anchorCtr="1"/>
              <a:lstStyle/>
              <a:p>
                <a:pPr>
                  <a:defRPr sz="10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Sheet1!$B$2:$B$21</c:f>
              <c:numCache>
                <c:formatCode>0.00</c:formatCode>
                <c:ptCount val="20"/>
                <c:pt idx="0">
                  <c:v>7.92</c:v>
                </c:pt>
                <c:pt idx="1">
                  <c:v>6.83</c:v>
                </c:pt>
                <c:pt idx="2">
                  <c:v>6.65</c:v>
                </c:pt>
                <c:pt idx="3">
                  <c:v>6.57</c:v>
                </c:pt>
                <c:pt idx="4">
                  <c:v>6.67</c:v>
                </c:pt>
                <c:pt idx="5">
                  <c:v>6.42</c:v>
                </c:pt>
                <c:pt idx="6">
                  <c:v>6.67</c:v>
                </c:pt>
                <c:pt idx="7">
                  <c:v>6.85</c:v>
                </c:pt>
                <c:pt idx="8">
                  <c:v>6.81</c:v>
                </c:pt>
                <c:pt idx="9">
                  <c:v>7.39</c:v>
                </c:pt>
                <c:pt idx="10">
                  <c:v>6.67</c:v>
                </c:pt>
                <c:pt idx="11">
                  <c:v>7.56</c:v>
                </c:pt>
                <c:pt idx="12">
                  <c:v>6.87</c:v>
                </c:pt>
                <c:pt idx="13">
                  <c:v>7.36</c:v>
                </c:pt>
                <c:pt idx="14">
                  <c:v>7.44</c:v>
                </c:pt>
                <c:pt idx="15">
                  <c:v>6.8</c:v>
                </c:pt>
                <c:pt idx="16">
                  <c:v>7.08</c:v>
                </c:pt>
                <c:pt idx="17">
                  <c:v>7.07</c:v>
                </c:pt>
                <c:pt idx="18">
                  <c:v>7.21</c:v>
                </c:pt>
                <c:pt idx="19">
                  <c:v>7.02</c:v>
                </c:pt>
              </c:numCache>
            </c:numRef>
          </c:val>
          <c:extLst>
            <c:ext xmlns:c16="http://schemas.microsoft.com/office/drawing/2014/chart" uri="{C3380CC4-5D6E-409C-BE32-E72D297353CC}">
              <c16:uniqueId val="{00000002-6847-426A-B9CE-CA1C463D520E}"/>
            </c:ext>
          </c:extLst>
        </c:ser>
        <c:ser>
          <c:idx val="1"/>
          <c:order val="1"/>
          <c:tx>
            <c:strRef>
              <c:f>Sheet1!$C$1</c:f>
              <c:strCache>
                <c:ptCount val="1"/>
                <c:pt idx="0">
                  <c:v>Series 2</c:v>
                </c:pt>
              </c:strCache>
            </c:strRef>
          </c:tx>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Sheet1!$C$2:$C$21</c:f>
              <c:numCache>
                <c:formatCode>General</c:formatCode>
                <c:ptCount val="20"/>
              </c:numCache>
            </c:numRef>
          </c:val>
          <c:extLst>
            <c:ext xmlns:c16="http://schemas.microsoft.com/office/drawing/2014/chart" uri="{C3380CC4-5D6E-409C-BE32-E72D297353CC}">
              <c16:uniqueId val="{00000003-6847-426A-B9CE-CA1C463D520E}"/>
            </c:ext>
          </c:extLst>
        </c:ser>
        <c:ser>
          <c:idx val="2"/>
          <c:order val="2"/>
          <c:tx>
            <c:strRef>
              <c:f>Sheet1!$D$1</c:f>
              <c:strCache>
                <c:ptCount val="1"/>
                <c:pt idx="0">
                  <c:v>Series 3</c:v>
                </c:pt>
              </c:strCache>
            </c:strRef>
          </c:tx>
          <c:spPr>
            <a:solidFill>
              <a:srgbClr val="9148C8"/>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Sheet1!$D$2:$D$21</c:f>
              <c:numCache>
                <c:formatCode>General</c:formatCode>
                <c:ptCount val="20"/>
              </c:numCache>
            </c:numRef>
          </c:val>
          <c:extLst>
            <c:ext xmlns:c16="http://schemas.microsoft.com/office/drawing/2014/chart" uri="{C3380CC4-5D6E-409C-BE32-E72D297353CC}">
              <c16:uniqueId val="{00000004-6847-426A-B9CE-CA1C463D520E}"/>
            </c:ext>
          </c:extLst>
        </c:ser>
        <c:dLbls>
          <c:showLegendKey val="0"/>
          <c:showVal val="1"/>
          <c:showCatName val="0"/>
          <c:showSerName val="0"/>
          <c:showPercent val="0"/>
          <c:showBubbleSize val="0"/>
        </c:dLbls>
        <c:gapWidth val="75"/>
        <c:overlap val="100"/>
        <c:axId val="109057536"/>
        <c:axId val="109059072"/>
      </c:barChart>
      <c:catAx>
        <c:axId val="109057536"/>
        <c:scaling>
          <c:orientation val="maxMin"/>
        </c:scaling>
        <c:delete val="1"/>
        <c:axPos val="l"/>
        <c:numFmt formatCode="General" sourceLinked="1"/>
        <c:majorTickMark val="none"/>
        <c:minorTickMark val="none"/>
        <c:tickLblPos val="nextTo"/>
        <c:crossAx val="109059072"/>
        <c:crosses val="autoZero"/>
        <c:auto val="1"/>
        <c:lblAlgn val="ctr"/>
        <c:lblOffset val="100"/>
        <c:noMultiLvlLbl val="0"/>
      </c:catAx>
      <c:valAx>
        <c:axId val="109059072"/>
        <c:scaling>
          <c:orientation val="minMax"/>
        </c:scaling>
        <c:delete val="1"/>
        <c:axPos val="t"/>
        <c:numFmt formatCode="0.00" sourceLinked="1"/>
        <c:majorTickMark val="none"/>
        <c:minorTickMark val="none"/>
        <c:tickLblPos val="nextTo"/>
        <c:crossAx val="109057536"/>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6716056039061"/>
          <c:y val="6.3439754349297259E-2"/>
          <c:w val="0.49584172709134128"/>
          <c:h val="0.89788517579033145"/>
        </c:manualLayout>
      </c:layout>
      <c:barChart>
        <c:barDir val="bar"/>
        <c:grouping val="stacked"/>
        <c:varyColors val="0"/>
        <c:ser>
          <c:idx val="0"/>
          <c:order val="0"/>
          <c:tx>
            <c:strRef>
              <c:f>Sheet1!$B$1</c:f>
              <c:strCache>
                <c:ptCount val="1"/>
                <c:pt idx="0">
                  <c:v>Series 1</c:v>
                </c:pt>
              </c:strCache>
            </c:strRef>
          </c:tx>
          <c:spPr>
            <a:solidFill>
              <a:srgbClr val="497B37"/>
            </a:solidFill>
          </c:spPr>
          <c:invertIfNegative val="0"/>
          <c:dPt>
            <c:idx val="0"/>
            <c:invertIfNegative val="0"/>
            <c:bubble3D val="0"/>
            <c:spPr>
              <a:solidFill>
                <a:srgbClr val="00B050"/>
              </a:solidFill>
            </c:spPr>
            <c:extLst>
              <c:ext xmlns:c16="http://schemas.microsoft.com/office/drawing/2014/chart" uri="{C3380CC4-5D6E-409C-BE32-E72D297353CC}">
                <c16:uniqueId val="{00000001-6E38-4728-BE2F-7F8ED838F746}"/>
              </c:ext>
            </c:extLst>
          </c:dPt>
          <c:dLbls>
            <c:dLbl>
              <c:idx val="0"/>
              <c:tx>
                <c:rich>
                  <a:bodyPr anchor="ctr" anchorCtr="1"/>
                  <a:lstStyle/>
                  <a:p>
                    <a:pPr>
                      <a:defRPr sz="1000">
                        <a:solidFill>
                          <a:schemeClr val="tx1"/>
                        </a:solidFill>
                      </a:defRPr>
                    </a:pPr>
                    <a:fld id="{D394194C-D16C-43C7-B382-68087E8EFA25}" type="VALUE">
                      <a:rPr lang="en-US">
                        <a:solidFill>
                          <a:schemeClr val="bg1"/>
                        </a:solidFill>
                      </a:rPr>
                      <a:pPr>
                        <a:defRPr sz="1000">
                          <a:solidFill>
                            <a:schemeClr val="tx1"/>
                          </a:solidFill>
                        </a:defRPr>
                      </a:pPr>
                      <a:t>[VALUE]</a:t>
                    </a:fld>
                    <a:endParaRPr lang="en-GB"/>
                  </a:p>
                </c:rich>
              </c:tx>
              <c:sp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38-4728-BE2F-7F8ED838F746}"/>
                </c:ext>
              </c:extLst>
            </c:dLbl>
            <c:spPr>
              <a:noFill/>
              <a:ln>
                <a:noFill/>
              </a:ln>
              <a:effectLst/>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 </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Sheet1!$B$2:$B$21</c:f>
              <c:numCache>
                <c:formatCode>0%</c:formatCode>
                <c:ptCount val="20"/>
                <c:pt idx="0">
                  <c:v>0.69</c:v>
                </c:pt>
                <c:pt idx="1">
                  <c:v>0.57999999999999996</c:v>
                </c:pt>
                <c:pt idx="2">
                  <c:v>0.56000000000000005</c:v>
                </c:pt>
                <c:pt idx="3">
                  <c:v>0.55000000000000004</c:v>
                </c:pt>
                <c:pt idx="4">
                  <c:v>0.56000000000000005</c:v>
                </c:pt>
                <c:pt idx="5">
                  <c:v>0.53</c:v>
                </c:pt>
                <c:pt idx="6">
                  <c:v>0.59</c:v>
                </c:pt>
                <c:pt idx="7">
                  <c:v>0.59</c:v>
                </c:pt>
                <c:pt idx="8">
                  <c:v>0.59</c:v>
                </c:pt>
                <c:pt idx="9">
                  <c:v>0.68</c:v>
                </c:pt>
                <c:pt idx="10">
                  <c:v>0.56000000000000005</c:v>
                </c:pt>
                <c:pt idx="11">
                  <c:v>0.69</c:v>
                </c:pt>
                <c:pt idx="12">
                  <c:v>0.6</c:v>
                </c:pt>
                <c:pt idx="13">
                  <c:v>0.65</c:v>
                </c:pt>
                <c:pt idx="14">
                  <c:v>0.67</c:v>
                </c:pt>
                <c:pt idx="15">
                  <c:v>0.59</c:v>
                </c:pt>
                <c:pt idx="16">
                  <c:v>0.61</c:v>
                </c:pt>
                <c:pt idx="17">
                  <c:v>0.63</c:v>
                </c:pt>
                <c:pt idx="18">
                  <c:v>0.63</c:v>
                </c:pt>
                <c:pt idx="19">
                  <c:v>0.6</c:v>
                </c:pt>
              </c:numCache>
            </c:numRef>
          </c:val>
          <c:extLst>
            <c:ext xmlns:c16="http://schemas.microsoft.com/office/drawing/2014/chart" uri="{C3380CC4-5D6E-409C-BE32-E72D297353CC}">
              <c16:uniqueId val="{00000002-6E38-4728-BE2F-7F8ED838F746}"/>
            </c:ext>
          </c:extLst>
        </c:ser>
        <c:dLbls>
          <c:showLegendKey val="0"/>
          <c:showVal val="1"/>
          <c:showCatName val="0"/>
          <c:showSerName val="0"/>
          <c:showPercent val="0"/>
          <c:showBubbleSize val="0"/>
        </c:dLbls>
        <c:gapWidth val="75"/>
        <c:overlap val="100"/>
        <c:axId val="109146112"/>
        <c:axId val="109147648"/>
      </c:barChart>
      <c:catAx>
        <c:axId val="109146112"/>
        <c:scaling>
          <c:orientation val="maxMin"/>
        </c:scaling>
        <c:delete val="1"/>
        <c:axPos val="l"/>
        <c:numFmt formatCode="General" sourceLinked="1"/>
        <c:majorTickMark val="none"/>
        <c:minorTickMark val="none"/>
        <c:tickLblPos val="nextTo"/>
        <c:crossAx val="109147648"/>
        <c:crosses val="autoZero"/>
        <c:auto val="1"/>
        <c:lblAlgn val="ctr"/>
        <c:lblOffset val="100"/>
        <c:noMultiLvlLbl val="0"/>
      </c:catAx>
      <c:valAx>
        <c:axId val="109147648"/>
        <c:scaling>
          <c:orientation val="minMax"/>
        </c:scaling>
        <c:delete val="1"/>
        <c:axPos val="t"/>
        <c:numFmt formatCode="0%" sourceLinked="1"/>
        <c:majorTickMark val="none"/>
        <c:minorTickMark val="none"/>
        <c:tickLblPos val="nextTo"/>
        <c:crossAx val="109146112"/>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7832080989876264"/>
          <c:y val="7.5180198833126932E-2"/>
          <c:w val="0.45150756155480604"/>
          <c:h val="0.91050089552339364"/>
        </c:manualLayout>
      </c:layout>
      <c:barChart>
        <c:barDir val="bar"/>
        <c:grouping val="clustered"/>
        <c:varyColors val="0"/>
        <c:ser>
          <c:idx val="0"/>
          <c:order val="0"/>
          <c:tx>
            <c:strRef>
              <c:f>Sheet1!$B$1</c:f>
              <c:strCache>
                <c:ptCount val="1"/>
                <c:pt idx="0">
                  <c:v>% Very good</c:v>
                </c:pt>
              </c:strCache>
            </c:strRef>
          </c:tx>
          <c:spPr>
            <a:solidFill>
              <a:srgbClr val="005C2A"/>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Agriculture, Forestry and Fishing</c:v>
                </c:pt>
                <c:pt idx="1">
                  <c:v>Mining, quarrying, manufacturing, electricity, gas and water supply</c:v>
                </c:pt>
                <c:pt idx="2">
                  <c:v>Construction</c:v>
                </c:pt>
                <c:pt idx="3">
                  <c:v>Wholesale and retail trade: repair of motor vehicles and motorcycles</c:v>
                </c:pt>
                <c:pt idx="4">
                  <c:v>Accommodation and food service activities</c:v>
                </c:pt>
                <c:pt idx="5">
                  <c:v>Transport, storage, information and communications</c:v>
                </c:pt>
                <c:pt idx="6">
                  <c:v>Financial and insurance activities</c:v>
                </c:pt>
                <c:pt idx="7">
                  <c:v>Real estate, professional/scientific/technical, administrative/support activities</c:v>
                </c:pt>
                <c:pt idx="8">
                  <c:v>Public administration and defence; compulsory social security</c:v>
                </c:pt>
                <c:pt idx="9">
                  <c:v>Education</c:v>
                </c:pt>
                <c:pt idx="10">
                  <c:v>Human health and social work</c:v>
                </c:pt>
                <c:pt idx="11">
                  <c:v>Arts/entertainment/recreation and other service activities</c:v>
                </c:pt>
                <c:pt idx="12">
                  <c:v>Other</c:v>
                </c:pt>
              </c:strCache>
            </c:strRef>
          </c:cat>
          <c:val>
            <c:numRef>
              <c:f>Sheet1!$B$2:$B$14</c:f>
              <c:numCache>
                <c:formatCode>General</c:formatCode>
                <c:ptCount val="13"/>
                <c:pt idx="0">
                  <c:v>75</c:v>
                </c:pt>
                <c:pt idx="1">
                  <c:v>77</c:v>
                </c:pt>
                <c:pt idx="2">
                  <c:v>74</c:v>
                </c:pt>
                <c:pt idx="3">
                  <c:v>81</c:v>
                </c:pt>
                <c:pt idx="4">
                  <c:v>87</c:v>
                </c:pt>
                <c:pt idx="5">
                  <c:v>78</c:v>
                </c:pt>
                <c:pt idx="6">
                  <c:v>80</c:v>
                </c:pt>
                <c:pt idx="7">
                  <c:v>76</c:v>
                </c:pt>
                <c:pt idx="8">
                  <c:v>81</c:v>
                </c:pt>
                <c:pt idx="9">
                  <c:v>82</c:v>
                </c:pt>
                <c:pt idx="10">
                  <c:v>84</c:v>
                </c:pt>
                <c:pt idx="11">
                  <c:v>83</c:v>
                </c:pt>
                <c:pt idx="12">
                  <c:v>78</c:v>
                </c:pt>
              </c:numCache>
            </c:numRef>
          </c:val>
          <c:extLst>
            <c:ext xmlns:c16="http://schemas.microsoft.com/office/drawing/2014/chart" uri="{C3380CC4-5D6E-409C-BE32-E72D297353CC}">
              <c16:uniqueId val="{00000000-29B9-4105-8E94-C166E1F2DDAF}"/>
            </c:ext>
          </c:extLst>
        </c:ser>
        <c:dLbls>
          <c:showLegendKey val="0"/>
          <c:showVal val="0"/>
          <c:showCatName val="0"/>
          <c:showSerName val="0"/>
          <c:showPercent val="0"/>
          <c:showBubbleSize val="0"/>
        </c:dLbls>
        <c:gapWidth val="66"/>
        <c:axId val="371855288"/>
        <c:axId val="371856072"/>
      </c:barChart>
      <c:catAx>
        <c:axId val="371855288"/>
        <c:scaling>
          <c:orientation val="maxMin"/>
        </c:scaling>
        <c:delete val="0"/>
        <c:axPos val="l"/>
        <c:numFmt formatCode="General" sourceLinked="1"/>
        <c:majorTickMark val="out"/>
        <c:minorTickMark val="none"/>
        <c:tickLblPos val="nextTo"/>
        <c:txPr>
          <a:bodyPr/>
          <a:lstStyle/>
          <a:p>
            <a:pPr algn="r">
              <a:defRPr sz="950">
                <a:latin typeface="+mn-lt"/>
              </a:defRPr>
            </a:pPr>
            <a:endParaRPr lang="en-US"/>
          </a:p>
        </c:txPr>
        <c:crossAx val="371856072"/>
        <c:crosses val="autoZero"/>
        <c:auto val="1"/>
        <c:lblAlgn val="ctr"/>
        <c:lblOffset val="100"/>
        <c:noMultiLvlLbl val="0"/>
      </c:catAx>
      <c:valAx>
        <c:axId val="371856072"/>
        <c:scaling>
          <c:orientation val="minMax"/>
        </c:scaling>
        <c:delete val="1"/>
        <c:axPos val="t"/>
        <c:numFmt formatCode="General" sourceLinked="1"/>
        <c:majorTickMark val="out"/>
        <c:minorTickMark val="none"/>
        <c:tickLblPos val="none"/>
        <c:crossAx val="371855288"/>
        <c:crosses val="autoZero"/>
        <c:crossBetween val="between"/>
      </c:valAx>
      <c:spPr>
        <a:noFill/>
        <a:ln w="25397">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0750229870738064"/>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0.06</c:v>
                </c:pt>
              </c:numCache>
            </c:numRef>
          </c:val>
          <c:extLst>
            <c:ext xmlns:c16="http://schemas.microsoft.com/office/drawing/2014/chart" uri="{C3380CC4-5D6E-409C-BE32-E72D297353CC}">
              <c16:uniqueId val="{00000000-A126-4B08-8451-CDCA4791CE18}"/>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0.03</c:v>
                </c:pt>
              </c:numCache>
            </c:numRef>
          </c:val>
          <c:extLst>
            <c:ext xmlns:c16="http://schemas.microsoft.com/office/drawing/2014/chart" uri="{C3380CC4-5D6E-409C-BE32-E72D297353CC}">
              <c16:uniqueId val="{00000001-A126-4B08-8451-CDCA4791CE18}"/>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c:v>
                </c:pt>
              </c:numCache>
            </c:numRef>
          </c:val>
          <c:extLst>
            <c:ext xmlns:c16="http://schemas.microsoft.com/office/drawing/2014/chart" uri="{C3380CC4-5D6E-409C-BE32-E72D297353CC}">
              <c16:uniqueId val="{00000002-A126-4B08-8451-CDCA4791CE18}"/>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0.8</c:v>
                </c:pt>
              </c:numCache>
            </c:numRef>
          </c:val>
          <c:extLst>
            <c:ext xmlns:c16="http://schemas.microsoft.com/office/drawing/2014/chart" uri="{C3380CC4-5D6E-409C-BE32-E72D297353CC}">
              <c16:uniqueId val="{00000003-A126-4B08-8451-CDCA4791CE18}"/>
            </c:ext>
          </c:extLst>
        </c:ser>
        <c:dLbls>
          <c:showLegendKey val="0"/>
          <c:showVal val="1"/>
          <c:showCatName val="0"/>
          <c:showSerName val="0"/>
          <c:showPercent val="0"/>
          <c:showBubbleSize val="0"/>
        </c:dLbls>
        <c:gapWidth val="75"/>
        <c:overlap val="100"/>
        <c:axId val="371849408"/>
        <c:axId val="371847056"/>
      </c:barChart>
      <c:catAx>
        <c:axId val="371849408"/>
        <c:scaling>
          <c:orientation val="maxMin"/>
        </c:scaling>
        <c:delete val="1"/>
        <c:axPos val="l"/>
        <c:numFmt formatCode="General" sourceLinked="0"/>
        <c:majorTickMark val="out"/>
        <c:minorTickMark val="none"/>
        <c:tickLblPos val="none"/>
        <c:crossAx val="371847056"/>
        <c:crosses val="autoZero"/>
        <c:auto val="1"/>
        <c:lblAlgn val="ctr"/>
        <c:lblOffset val="100"/>
        <c:noMultiLvlLbl val="0"/>
      </c:catAx>
      <c:valAx>
        <c:axId val="371847056"/>
        <c:scaling>
          <c:orientation val="minMax"/>
          <c:max val="1"/>
        </c:scaling>
        <c:delete val="1"/>
        <c:axPos val="t"/>
        <c:numFmt formatCode="0%" sourceLinked="1"/>
        <c:majorTickMark val="out"/>
        <c:minorTickMark val="none"/>
        <c:tickLblPos val="none"/>
        <c:crossAx val="371849408"/>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489416302719243"/>
          <c:y val="0.23507138666006741"/>
          <c:w val="0.73510583697280751"/>
          <c:h val="0.6662910017128697"/>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dLbl>
              <c:idx val="0"/>
              <c:layout>
                <c:manualLayout>
                  <c:x val="7.5775447097452897E-3"/>
                  <c:y val="-4.49097428234156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E3-4AAB-9B78-89C5DC130CA2}"/>
                </c:ext>
              </c:extLst>
            </c:dLbl>
            <c:dLbl>
              <c:idx val="1"/>
              <c:layout>
                <c:manualLayout>
                  <c:x val="-3.7111582080058315E-17"/>
                  <c:y val="-4.49185850645704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E3-4AAB-9B78-89C5DC130CA2}"/>
                </c:ext>
              </c:extLst>
            </c:dLbl>
            <c:dLbl>
              <c:idx val="4"/>
              <c:layout>
                <c:manualLayout>
                  <c:x val="4.0484236029200453E-3"/>
                  <c:y val="-1.1229292576496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E3-4AAB-9B78-89C5DC130CA2}"/>
                </c:ext>
              </c:extLst>
            </c:dLbl>
            <c:dLbl>
              <c:idx val="5"/>
              <c:layout>
                <c:manualLayout>
                  <c:x val="4.0485829959513815E-3"/>
                  <c:y val="-4.49185850645704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E3-4AAB-9B78-89C5DC130CA2}"/>
                </c:ext>
              </c:extLst>
            </c:dLbl>
            <c:spPr>
              <a:noFill/>
              <a:ln>
                <a:noFill/>
              </a:ln>
              <a:effectLst/>
            </c:spPr>
            <c:txPr>
              <a:bodyPr/>
              <a:lstStyle/>
              <a:p>
                <a:pPr>
                  <a:defRPr sz="1049">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Q3a Understanding your organisation's training</c:v>
                </c:pt>
                <c:pt idx="1">
                  <c:v>Q3b Offering training and/or assessment in a flexible way to meet your needs</c:v>
                </c:pt>
                <c:pt idx="2">
                  <c:v>Q3c Communication clearly with you throughout the process</c:v>
                </c:pt>
                <c:pt idx="3">
                  <c:v>Q3d Their overall efficiency in their dealings with you</c:v>
                </c:pt>
                <c:pt idx="4">
                  <c:v>Q3e The professionalism of the staff delivering training and /or assessment</c:v>
                </c:pt>
                <c:pt idx="5">
                  <c:v>Q3f Delivering training that reflects up-to-date practices in yoru industry/sector</c:v>
                </c:pt>
              </c:strCache>
            </c:strRef>
          </c:cat>
          <c:val>
            <c:numRef>
              <c:f>Sheet1!$B$2:$B$7</c:f>
              <c:numCache>
                <c:formatCode>0%</c:formatCode>
                <c:ptCount val="6"/>
                <c:pt idx="0">
                  <c:v>0.04</c:v>
                </c:pt>
                <c:pt idx="1">
                  <c:v>0.05</c:v>
                </c:pt>
                <c:pt idx="2">
                  <c:v>0.08</c:v>
                </c:pt>
                <c:pt idx="3">
                  <c:v>7.0000000000000007E-2</c:v>
                </c:pt>
                <c:pt idx="4">
                  <c:v>0.04</c:v>
                </c:pt>
                <c:pt idx="5">
                  <c:v>0.04</c:v>
                </c:pt>
              </c:numCache>
            </c:numRef>
          </c:val>
          <c:extLst>
            <c:ext xmlns:c16="http://schemas.microsoft.com/office/drawing/2014/chart" uri="{C3380CC4-5D6E-409C-BE32-E72D297353CC}">
              <c16:uniqueId val="{00000004-86E3-4AAB-9B78-89C5DC130CA2}"/>
            </c:ext>
          </c:extLst>
        </c:ser>
        <c:ser>
          <c:idx val="1"/>
          <c:order val="1"/>
          <c:tx>
            <c:strRef>
              <c:f>Sheet1!$C$1</c:f>
              <c:strCache>
                <c:ptCount val="1"/>
                <c:pt idx="0">
                  <c:v>5</c:v>
                </c:pt>
              </c:strCache>
            </c:strRef>
          </c:tx>
          <c:spPr>
            <a:solidFill>
              <a:srgbClr val="65D7FF"/>
            </a:solidFill>
          </c:spPr>
          <c:invertIfNegative val="0"/>
          <c:dLbls>
            <c:dLbl>
              <c:idx val="0"/>
              <c:layout>
                <c:manualLayout>
                  <c:x val="1.2145748987854288E-2"/>
                  <c:y val="1.5722035307068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E3-4AAB-9B78-89C5DC130CA2}"/>
                </c:ext>
              </c:extLst>
            </c:dLbl>
            <c:dLbl>
              <c:idx val="1"/>
              <c:layout>
                <c:manualLayout>
                  <c:x val="8.0971659919027977E-3"/>
                  <c:y val="1.1229823110965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E3-4AAB-9B78-89C5DC130CA2}"/>
                </c:ext>
              </c:extLst>
            </c:dLbl>
            <c:dLbl>
              <c:idx val="2"/>
              <c:layout>
                <c:manualLayout>
                  <c:x val="4.048582995951417E-3"/>
                  <c:y val="6.7379646045087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E3-4AAB-9B78-89C5DC130CA2}"/>
                </c:ext>
              </c:extLst>
            </c:dLbl>
            <c:dLbl>
              <c:idx val="3"/>
              <c:layout>
                <c:manualLayout>
                  <c:x val="6.07287449392712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E3-4AAB-9B78-89C5DC130CA2}"/>
                </c:ext>
              </c:extLst>
            </c:dLbl>
            <c:dLbl>
              <c:idx val="4"/>
              <c:layout>
                <c:manualLayout>
                  <c:x val="0"/>
                  <c:y val="2.0213893813525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E3-4AAB-9B78-89C5DC130CA2}"/>
                </c:ext>
              </c:extLst>
            </c:dLbl>
            <c:dLbl>
              <c:idx val="5"/>
              <c:layout>
                <c:manualLayout>
                  <c:x val="8.0971659919028341E-3"/>
                  <c:y val="1.347592920901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E3-4AAB-9B78-89C5DC130CA2}"/>
                </c:ext>
              </c:extLst>
            </c:dLbl>
            <c:spPr>
              <a:noFill/>
              <a:ln>
                <a:noFill/>
              </a:ln>
              <a:effectLst/>
            </c:spPr>
            <c:txPr>
              <a:bodyPr/>
              <a:lstStyle/>
              <a:p>
                <a:pPr>
                  <a:defRPr sz="1049">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Q3a Understanding your organisation's training</c:v>
                </c:pt>
                <c:pt idx="1">
                  <c:v>Q3b Offering training and/or assessment in a flexible way to meet your needs</c:v>
                </c:pt>
                <c:pt idx="2">
                  <c:v>Q3c Communication clearly with you throughout the process</c:v>
                </c:pt>
                <c:pt idx="3">
                  <c:v>Q3d Their overall efficiency in their dealings with you</c:v>
                </c:pt>
                <c:pt idx="4">
                  <c:v>Q3e The professionalism of the staff delivering training and /or assessment</c:v>
                </c:pt>
                <c:pt idx="5">
                  <c:v>Q3f Delivering training that reflects up-to-date practices in yoru industry/sector</c:v>
                </c:pt>
              </c:strCache>
            </c:strRef>
          </c:cat>
          <c:val>
            <c:numRef>
              <c:f>Sheet1!$C$2:$C$7</c:f>
              <c:numCache>
                <c:formatCode>0%</c:formatCode>
                <c:ptCount val="6"/>
                <c:pt idx="0">
                  <c:v>0.04</c:v>
                </c:pt>
                <c:pt idx="1">
                  <c:v>0.04</c:v>
                </c:pt>
                <c:pt idx="2">
                  <c:v>0.04</c:v>
                </c:pt>
                <c:pt idx="3">
                  <c:v>0.04</c:v>
                </c:pt>
                <c:pt idx="4">
                  <c:v>0.03</c:v>
                </c:pt>
                <c:pt idx="5">
                  <c:v>0.04</c:v>
                </c:pt>
              </c:numCache>
            </c:numRef>
          </c:val>
          <c:extLst>
            <c:ext xmlns:c16="http://schemas.microsoft.com/office/drawing/2014/chart" uri="{C3380CC4-5D6E-409C-BE32-E72D297353CC}">
              <c16:uniqueId val="{0000000B-86E3-4AAB-9B78-89C5DC130CA2}"/>
            </c:ext>
          </c:extLst>
        </c:ser>
        <c:ser>
          <c:idx val="2"/>
          <c:order val="2"/>
          <c:tx>
            <c:strRef>
              <c:f>Sheet1!$D$1</c:f>
              <c:strCache>
                <c:ptCount val="1"/>
                <c:pt idx="0">
                  <c:v>6-7</c:v>
                </c:pt>
              </c:strCache>
            </c:strRef>
          </c:tx>
          <c:spPr>
            <a:solidFill>
              <a:srgbClr val="89C175"/>
            </a:solidFill>
          </c:spPr>
          <c:invertIfNegative val="0"/>
          <c:dLbls>
            <c:spPr>
              <a:noFill/>
              <a:ln>
                <a:noFill/>
              </a:ln>
              <a:effectLst/>
            </c:spPr>
            <c:txPr>
              <a:bodyPr/>
              <a:lstStyle/>
              <a:p>
                <a:pPr algn="ctr">
                  <a:defRPr lang="en-GB" sz="1049"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Q3a Understanding your organisation's training</c:v>
                </c:pt>
                <c:pt idx="1">
                  <c:v>Q3b Offering training and/or assessment in a flexible way to meet your needs</c:v>
                </c:pt>
                <c:pt idx="2">
                  <c:v>Q3c Communication clearly with you throughout the process</c:v>
                </c:pt>
                <c:pt idx="3">
                  <c:v>Q3d Their overall efficiency in their dealings with you</c:v>
                </c:pt>
                <c:pt idx="4">
                  <c:v>Q3e The professionalism of the staff delivering training and /or assessment</c:v>
                </c:pt>
                <c:pt idx="5">
                  <c:v>Q3f Delivering training that reflects up-to-date practices in yoru industry/sector</c:v>
                </c:pt>
              </c:strCache>
            </c:strRef>
          </c:cat>
          <c:val>
            <c:numRef>
              <c:f>Sheet1!$D$2:$D$7</c:f>
              <c:numCache>
                <c:formatCode>0%</c:formatCode>
                <c:ptCount val="6"/>
                <c:pt idx="0">
                  <c:v>0.15</c:v>
                </c:pt>
                <c:pt idx="1">
                  <c:v>0.13</c:v>
                </c:pt>
                <c:pt idx="2">
                  <c:v>0.14000000000000001</c:v>
                </c:pt>
                <c:pt idx="3">
                  <c:v>0.13</c:v>
                </c:pt>
                <c:pt idx="4">
                  <c:v>0.11</c:v>
                </c:pt>
                <c:pt idx="5">
                  <c:v>0.13</c:v>
                </c:pt>
              </c:numCache>
            </c:numRef>
          </c:val>
          <c:extLst>
            <c:ext xmlns:c16="http://schemas.microsoft.com/office/drawing/2014/chart" uri="{C3380CC4-5D6E-409C-BE32-E72D297353CC}">
              <c16:uniqueId val="{0000000C-86E3-4AAB-9B78-89C5DC130CA2}"/>
            </c:ext>
          </c:extLst>
        </c:ser>
        <c:ser>
          <c:idx val="3"/>
          <c:order val="3"/>
          <c:tx>
            <c:strRef>
              <c:f>Sheet1!$E$1</c:f>
              <c:strCache>
                <c:ptCount val="1"/>
                <c:pt idx="0">
                  <c:v>8-10</c:v>
                </c:pt>
              </c:strCache>
            </c:strRef>
          </c:tx>
          <c:spPr>
            <a:solidFill>
              <a:srgbClr val="227700"/>
            </a:solidFill>
          </c:spPr>
          <c:invertIfNegative val="0"/>
          <c:dLbls>
            <c:spPr>
              <a:noFill/>
              <a:ln>
                <a:noFill/>
              </a:ln>
              <a:effectLst/>
            </c:spPr>
            <c:txPr>
              <a:bodyPr/>
              <a:lstStyle/>
              <a:p>
                <a:pPr>
                  <a:defRPr sz="1049">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Q3a Understanding your organisation's training</c:v>
                </c:pt>
                <c:pt idx="1">
                  <c:v>Q3b Offering training and/or assessment in a flexible way to meet your needs</c:v>
                </c:pt>
                <c:pt idx="2">
                  <c:v>Q3c Communication clearly with you throughout the process</c:v>
                </c:pt>
                <c:pt idx="3">
                  <c:v>Q3d Their overall efficiency in their dealings with you</c:v>
                </c:pt>
                <c:pt idx="4">
                  <c:v>Q3e The professionalism of the staff delivering training and /or assessment</c:v>
                </c:pt>
                <c:pt idx="5">
                  <c:v>Q3f Delivering training that reflects up-to-date practices in yoru industry/sector</c:v>
                </c:pt>
              </c:strCache>
            </c:strRef>
          </c:cat>
          <c:val>
            <c:numRef>
              <c:f>Sheet1!$E$2:$E$7</c:f>
              <c:numCache>
                <c:formatCode>0%</c:formatCode>
                <c:ptCount val="6"/>
                <c:pt idx="0">
                  <c:v>0.76</c:v>
                </c:pt>
                <c:pt idx="1">
                  <c:v>0.78</c:v>
                </c:pt>
                <c:pt idx="2">
                  <c:v>0.73</c:v>
                </c:pt>
                <c:pt idx="3">
                  <c:v>0.76</c:v>
                </c:pt>
                <c:pt idx="4">
                  <c:v>0.82</c:v>
                </c:pt>
                <c:pt idx="5">
                  <c:v>0.79</c:v>
                </c:pt>
              </c:numCache>
            </c:numRef>
          </c:val>
          <c:extLst>
            <c:ext xmlns:c16="http://schemas.microsoft.com/office/drawing/2014/chart" uri="{C3380CC4-5D6E-409C-BE32-E72D297353CC}">
              <c16:uniqueId val="{0000000D-86E3-4AAB-9B78-89C5DC130CA2}"/>
            </c:ext>
          </c:extLst>
        </c:ser>
        <c:dLbls>
          <c:showLegendKey val="0"/>
          <c:showVal val="1"/>
          <c:showCatName val="0"/>
          <c:showSerName val="0"/>
          <c:showPercent val="0"/>
          <c:showBubbleSize val="0"/>
        </c:dLbls>
        <c:gapWidth val="75"/>
        <c:overlap val="100"/>
        <c:axId val="366423504"/>
        <c:axId val="366425856"/>
      </c:barChart>
      <c:catAx>
        <c:axId val="366423504"/>
        <c:scaling>
          <c:orientation val="maxMin"/>
        </c:scaling>
        <c:delete val="1"/>
        <c:axPos val="l"/>
        <c:numFmt formatCode="General" sourceLinked="0"/>
        <c:majorTickMark val="out"/>
        <c:minorTickMark val="none"/>
        <c:tickLblPos val="none"/>
        <c:crossAx val="366425856"/>
        <c:crosses val="autoZero"/>
        <c:auto val="1"/>
        <c:lblAlgn val="ctr"/>
        <c:lblOffset val="100"/>
        <c:noMultiLvlLbl val="0"/>
      </c:catAx>
      <c:valAx>
        <c:axId val="366425856"/>
        <c:scaling>
          <c:orientation val="minMax"/>
        </c:scaling>
        <c:delete val="1"/>
        <c:axPos val="t"/>
        <c:numFmt formatCode="0%" sourceLinked="1"/>
        <c:majorTickMark val="out"/>
        <c:minorTickMark val="none"/>
        <c:tickLblPos val="none"/>
        <c:crossAx val="366423504"/>
        <c:crosses val="autoZero"/>
        <c:crossBetween val="between"/>
      </c:valAx>
      <c:spPr>
        <a:noFill/>
        <a:ln w="25394">
          <a:noFill/>
        </a:ln>
      </c:spPr>
    </c:plotArea>
    <c:legend>
      <c:legendPos val="b"/>
      <c:layout>
        <c:manualLayout>
          <c:xMode val="edge"/>
          <c:yMode val="edge"/>
          <c:x val="0"/>
          <c:y val="0.11389609127141942"/>
          <c:w val="0.81578947368421051"/>
          <c:h val="0.10613307174986963"/>
        </c:manualLayout>
      </c:layout>
      <c:overlay val="0"/>
      <c:txPr>
        <a:bodyPr/>
        <a:lstStyle/>
        <a:p>
          <a:pPr>
            <a:defRPr sz="1197">
              <a:solidFill>
                <a:srgbClr val="424242"/>
              </a:solidFill>
            </a:defRPr>
          </a:pPr>
          <a:endParaRPr lang="en-US"/>
        </a:p>
      </c:txPr>
    </c:legend>
    <c:plotVisOnly val="1"/>
    <c:dispBlanksAs val="gap"/>
    <c:showDLblsOverMax val="0"/>
  </c:chart>
  <c:txPr>
    <a:bodyPr/>
    <a:lstStyle/>
    <a:p>
      <a:pPr>
        <a:defRPr sz="1791"/>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936"/>
          <c:h val="0.67398965942510725"/>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rgbClr val="FFD9AF"/>
              </a:solidFill>
            </c:spPr>
            <c:extLst>
              <c:ext xmlns:c16="http://schemas.microsoft.com/office/drawing/2014/chart" uri="{C3380CC4-5D6E-409C-BE32-E72D297353CC}">
                <c16:uniqueId val="{00000001-AF90-4453-B134-EE1641F2C7C5}"/>
              </c:ext>
            </c:extLst>
          </c:dPt>
          <c:dPt>
            <c:idx val="1"/>
            <c:invertIfNegative val="0"/>
            <c:bubble3D val="0"/>
            <c:spPr>
              <a:solidFill>
                <a:srgbClr val="FFAD53"/>
              </a:solidFill>
            </c:spPr>
            <c:extLst>
              <c:ext xmlns:c16="http://schemas.microsoft.com/office/drawing/2014/chart" uri="{C3380CC4-5D6E-409C-BE32-E72D297353CC}">
                <c16:uniqueId val="{00000003-AF90-4453-B134-EE1641F2C7C5}"/>
              </c:ext>
            </c:extLst>
          </c:dPt>
          <c:dPt>
            <c:idx val="2"/>
            <c:invertIfNegative val="0"/>
            <c:bubble3D val="0"/>
            <c:spPr>
              <a:solidFill>
                <a:srgbClr val="FF8C0D"/>
              </a:solidFill>
            </c:spPr>
            <c:extLst>
              <c:ext xmlns:c16="http://schemas.microsoft.com/office/drawing/2014/chart" uri="{C3380CC4-5D6E-409C-BE32-E72D297353CC}">
                <c16:uniqueId val="{00000005-AF90-4453-B134-EE1641F2C7C5}"/>
              </c:ext>
            </c:extLst>
          </c:dPt>
          <c:dPt>
            <c:idx val="3"/>
            <c:invertIfNegative val="0"/>
            <c:bubble3D val="0"/>
            <c:spPr>
              <a:solidFill>
                <a:srgbClr val="9A7D00"/>
              </a:solidFill>
            </c:spPr>
            <c:extLst>
              <c:ext xmlns:c16="http://schemas.microsoft.com/office/drawing/2014/chart" uri="{C3380CC4-5D6E-409C-BE32-E72D297353CC}">
                <c16:uniqueId val="{00000007-AF90-4453-B134-EE1641F2C7C5}"/>
              </c:ext>
            </c:extLst>
          </c:dPt>
          <c:dLbls>
            <c:spPr>
              <a:noFill/>
              <a:ln>
                <a:noFill/>
              </a:ln>
              <a:effectLst/>
            </c:spPr>
            <c:txPr>
              <a:bodyPr/>
              <a:lstStyle/>
              <a:p>
                <a:pPr>
                  <a:defRPr sz="1000">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c:v>
                </c:pt>
                <c:pt idx="1">
                  <c:v>2-9</c:v>
                </c:pt>
                <c:pt idx="2">
                  <c:v>10-49</c:v>
                </c:pt>
                <c:pt idx="3">
                  <c:v>50-249</c:v>
                </c:pt>
                <c:pt idx="4">
                  <c:v>250+</c:v>
                </c:pt>
              </c:strCache>
            </c:strRef>
          </c:cat>
          <c:val>
            <c:numRef>
              <c:f>Sheet1!$B$2:$B$6</c:f>
              <c:numCache>
                <c:formatCode>General</c:formatCode>
                <c:ptCount val="5"/>
                <c:pt idx="0">
                  <c:v>78</c:v>
                </c:pt>
                <c:pt idx="1">
                  <c:v>78</c:v>
                </c:pt>
                <c:pt idx="2">
                  <c:v>81</c:v>
                </c:pt>
                <c:pt idx="3">
                  <c:v>81</c:v>
                </c:pt>
                <c:pt idx="4">
                  <c:v>80</c:v>
                </c:pt>
              </c:numCache>
            </c:numRef>
          </c:val>
          <c:extLst>
            <c:ext xmlns:c16="http://schemas.microsoft.com/office/drawing/2014/chart" uri="{C3380CC4-5D6E-409C-BE32-E72D297353CC}">
              <c16:uniqueId val="{00000008-AF90-4453-B134-EE1641F2C7C5}"/>
            </c:ext>
          </c:extLst>
        </c:ser>
        <c:dLbls>
          <c:showLegendKey val="0"/>
          <c:showVal val="0"/>
          <c:showCatName val="0"/>
          <c:showSerName val="0"/>
          <c:showPercent val="0"/>
          <c:showBubbleSize val="0"/>
        </c:dLbls>
        <c:gapWidth val="40"/>
        <c:axId val="371849800"/>
        <c:axId val="371852152"/>
      </c:barChart>
      <c:catAx>
        <c:axId val="371849800"/>
        <c:scaling>
          <c:orientation val="minMax"/>
        </c:scaling>
        <c:delete val="0"/>
        <c:axPos val="b"/>
        <c:numFmt formatCode="General" sourceLinked="1"/>
        <c:majorTickMark val="none"/>
        <c:minorTickMark val="none"/>
        <c:tickLblPos val="nextTo"/>
        <c:txPr>
          <a:bodyPr rot="-1380000"/>
          <a:lstStyle/>
          <a:p>
            <a:pPr>
              <a:defRPr sz="950">
                <a:solidFill>
                  <a:srgbClr val="424242"/>
                </a:solidFill>
              </a:defRPr>
            </a:pPr>
            <a:endParaRPr lang="en-US"/>
          </a:p>
        </c:txPr>
        <c:crossAx val="371852152"/>
        <c:crosses val="autoZero"/>
        <c:auto val="1"/>
        <c:lblAlgn val="ctr"/>
        <c:lblOffset val="100"/>
        <c:noMultiLvlLbl val="0"/>
      </c:catAx>
      <c:valAx>
        <c:axId val="371852152"/>
        <c:scaling>
          <c:orientation val="minMax"/>
          <c:max val="100"/>
          <c:min val="0"/>
        </c:scaling>
        <c:delete val="0"/>
        <c:axPos val="l"/>
        <c:numFmt formatCode="General" sourceLinked="1"/>
        <c:majorTickMark val="none"/>
        <c:minorTickMark val="none"/>
        <c:tickLblPos val="nextTo"/>
        <c:txPr>
          <a:bodyPr/>
          <a:lstStyle/>
          <a:p>
            <a:pPr>
              <a:defRPr sz="1198">
                <a:solidFill>
                  <a:srgbClr val="424242"/>
                </a:solidFill>
              </a:defRPr>
            </a:pPr>
            <a:endParaRPr lang="en-US"/>
          </a:p>
        </c:txPr>
        <c:crossAx val="371849800"/>
        <c:crosses val="autoZero"/>
        <c:crossBetween val="between"/>
      </c:valAx>
      <c:spPr>
        <a:noFill/>
        <a:ln w="25409">
          <a:noFill/>
        </a:ln>
      </c:spPr>
    </c:plotArea>
    <c:plotVisOnly val="1"/>
    <c:dispBlanksAs val="gap"/>
    <c:showDLblsOverMax val="0"/>
  </c:chart>
  <c:txPr>
    <a:bodyPr/>
    <a:lstStyle/>
    <a:p>
      <a:pPr>
        <a:defRPr sz="1801"/>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3437160354955736"/>
          <c:y val="7.5180198833126932E-2"/>
          <c:w val="0.66562839645044569"/>
          <c:h val="0.25067565108630879"/>
        </c:manualLayout>
      </c:layout>
      <c:barChart>
        <c:barDir val="bar"/>
        <c:grouping val="clustered"/>
        <c:varyColors val="0"/>
        <c:ser>
          <c:idx val="0"/>
          <c:order val="0"/>
          <c:tx>
            <c:strRef>
              <c:f>Sheet1!$B$1</c:f>
              <c:strCache>
                <c:ptCount val="1"/>
                <c:pt idx="0">
                  <c:v>Column1</c:v>
                </c:pt>
              </c:strCache>
            </c:strRef>
          </c:tx>
          <c:spPr>
            <a:solidFill>
              <a:srgbClr val="9148C8"/>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16-18 only</c:v>
                </c:pt>
                <c:pt idx="1">
                  <c:v>19 plus only</c:v>
                </c:pt>
                <c:pt idx="2">
                  <c:v>Both</c:v>
                </c:pt>
              </c:strCache>
            </c:strRef>
          </c:cat>
          <c:val>
            <c:numRef>
              <c:f>Sheet1!$B$2:$B$4</c:f>
              <c:numCache>
                <c:formatCode>General</c:formatCode>
                <c:ptCount val="3"/>
                <c:pt idx="0">
                  <c:v>76</c:v>
                </c:pt>
                <c:pt idx="1">
                  <c:v>81</c:v>
                </c:pt>
                <c:pt idx="2">
                  <c:v>82</c:v>
                </c:pt>
              </c:numCache>
            </c:numRef>
          </c:val>
          <c:extLst>
            <c:ext xmlns:c16="http://schemas.microsoft.com/office/drawing/2014/chart" uri="{C3380CC4-5D6E-409C-BE32-E72D297353CC}">
              <c16:uniqueId val="{00000000-A28A-4F60-9EBA-EF9EB815A299}"/>
            </c:ext>
          </c:extLst>
        </c:ser>
        <c:dLbls>
          <c:showLegendKey val="0"/>
          <c:showVal val="0"/>
          <c:showCatName val="0"/>
          <c:showSerName val="0"/>
          <c:showPercent val="0"/>
          <c:showBubbleSize val="0"/>
        </c:dLbls>
        <c:gapWidth val="66"/>
        <c:axId val="371853720"/>
        <c:axId val="371852936"/>
      </c:barChart>
      <c:catAx>
        <c:axId val="371853720"/>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371852936"/>
        <c:crosses val="autoZero"/>
        <c:auto val="1"/>
        <c:lblAlgn val="ctr"/>
        <c:lblOffset val="100"/>
        <c:noMultiLvlLbl val="0"/>
      </c:catAx>
      <c:valAx>
        <c:axId val="371852936"/>
        <c:scaling>
          <c:orientation val="minMax"/>
        </c:scaling>
        <c:delete val="1"/>
        <c:axPos val="t"/>
        <c:numFmt formatCode="General" sourceLinked="1"/>
        <c:majorTickMark val="out"/>
        <c:minorTickMark val="none"/>
        <c:tickLblPos val="none"/>
        <c:crossAx val="371853720"/>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37552627834171365"/>
          <c:w val="0.89864235615189925"/>
          <c:h val="0.46615833412389718"/>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7432-44A8-A4CF-6531C2B3E9D2}"/>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7432-44A8-A4CF-6531C2B3E9D2}"/>
              </c:ext>
            </c:extLst>
          </c:dPt>
          <c:dPt>
            <c:idx val="2"/>
            <c:invertIfNegative val="0"/>
            <c:bubble3D val="0"/>
            <c:spPr>
              <a:solidFill>
                <a:schemeClr val="tx2">
                  <a:lumMod val="75000"/>
                </a:schemeClr>
              </a:solidFill>
            </c:spPr>
            <c:extLst>
              <c:ext xmlns:c16="http://schemas.microsoft.com/office/drawing/2014/chart" uri="{C3380CC4-5D6E-409C-BE32-E72D297353CC}">
                <c16:uniqueId val="{00000005-7432-44A8-A4CF-6531C2B3E9D2}"/>
              </c:ext>
            </c:extLst>
          </c:dPt>
          <c:dPt>
            <c:idx val="3"/>
            <c:invertIfNegative val="0"/>
            <c:bubble3D val="0"/>
            <c:spPr>
              <a:solidFill>
                <a:schemeClr val="tx2">
                  <a:lumMod val="50000"/>
                </a:schemeClr>
              </a:solidFill>
            </c:spPr>
            <c:extLst>
              <c:ext xmlns:c16="http://schemas.microsoft.com/office/drawing/2014/chart" uri="{C3380CC4-5D6E-409C-BE32-E72D297353CC}">
                <c16:uniqueId val="{00000007-7432-44A8-A4CF-6531C2B3E9D2}"/>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7432-44A8-A4CF-6531C2B3E9D2}"/>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7432-44A8-A4CF-6531C2B3E9D2}"/>
              </c:ext>
            </c:extLst>
          </c:dPt>
          <c:dPt>
            <c:idx val="7"/>
            <c:invertIfNegative val="0"/>
            <c:bubble3D val="0"/>
            <c:spPr>
              <a:solidFill>
                <a:srgbClr val="05BEFF"/>
              </a:solidFill>
            </c:spPr>
            <c:extLst>
              <c:ext xmlns:c16="http://schemas.microsoft.com/office/drawing/2014/chart" uri="{C3380CC4-5D6E-409C-BE32-E72D297353CC}">
                <c16:uniqueId val="{0000000D-7432-44A8-A4CF-6531C2B3E9D2}"/>
              </c:ext>
            </c:extLst>
          </c:dPt>
          <c:dPt>
            <c:idx val="8"/>
            <c:invertIfNegative val="0"/>
            <c:bubble3D val="0"/>
            <c:spPr>
              <a:solidFill>
                <a:schemeClr val="tx2">
                  <a:lumMod val="75000"/>
                </a:schemeClr>
              </a:solidFill>
            </c:spPr>
            <c:extLst>
              <c:ext xmlns:c16="http://schemas.microsoft.com/office/drawing/2014/chart" uri="{C3380CC4-5D6E-409C-BE32-E72D297353CC}">
                <c16:uniqueId val="{0000000F-7432-44A8-A4CF-6531C2B3E9D2}"/>
              </c:ext>
            </c:extLst>
          </c:dPt>
          <c:dPt>
            <c:idx val="9"/>
            <c:invertIfNegative val="0"/>
            <c:bubble3D val="0"/>
            <c:spPr>
              <a:solidFill>
                <a:schemeClr val="tx2">
                  <a:lumMod val="50000"/>
                </a:schemeClr>
              </a:solidFill>
            </c:spPr>
            <c:extLst>
              <c:ext xmlns:c16="http://schemas.microsoft.com/office/drawing/2014/chart" uri="{C3380CC4-5D6E-409C-BE32-E72D297353CC}">
                <c16:uniqueId val="{00000011-7432-44A8-A4CF-6531C2B3E9D2}"/>
              </c:ext>
            </c:extLst>
          </c:dPt>
          <c:dLbls>
            <c:spPr>
              <a:noFill/>
              <a:ln>
                <a:noFill/>
              </a:ln>
              <a:effectLst/>
            </c:spPr>
            <c:txPr>
              <a:bodyPr/>
              <a:lstStyle/>
              <a:p>
                <a:pPr>
                  <a:defRPr sz="999">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Sheet1!$B$2:$B$11</c:f>
              <c:numCache>
                <c:formatCode>General</c:formatCode>
                <c:ptCount val="10"/>
                <c:pt idx="0">
                  <c:v>79</c:v>
                </c:pt>
                <c:pt idx="1">
                  <c:v>77</c:v>
                </c:pt>
                <c:pt idx="2">
                  <c:v>84</c:v>
                </c:pt>
                <c:pt idx="3">
                  <c:v>85</c:v>
                </c:pt>
                <c:pt idx="5">
                  <c:v>86</c:v>
                </c:pt>
                <c:pt idx="6">
                  <c:v>88</c:v>
                </c:pt>
                <c:pt idx="7">
                  <c:v>86</c:v>
                </c:pt>
                <c:pt idx="8">
                  <c:v>91</c:v>
                </c:pt>
                <c:pt idx="9">
                  <c:v>93</c:v>
                </c:pt>
              </c:numCache>
            </c:numRef>
          </c:val>
          <c:extLst>
            <c:ext xmlns:c16="http://schemas.microsoft.com/office/drawing/2014/chart" uri="{C3380CC4-5D6E-409C-BE32-E72D297353CC}">
              <c16:uniqueId val="{00000012-7432-44A8-A4CF-6531C2B3E9D2}"/>
            </c:ext>
          </c:extLst>
        </c:ser>
        <c:dLbls>
          <c:showLegendKey val="0"/>
          <c:showVal val="0"/>
          <c:showCatName val="0"/>
          <c:showSerName val="0"/>
          <c:showPercent val="0"/>
          <c:showBubbleSize val="0"/>
        </c:dLbls>
        <c:gapWidth val="40"/>
        <c:axId val="371850192"/>
        <c:axId val="371843528"/>
      </c:barChart>
      <c:catAx>
        <c:axId val="371850192"/>
        <c:scaling>
          <c:orientation val="minMax"/>
        </c:scaling>
        <c:delete val="0"/>
        <c:axPos val="b"/>
        <c:numFmt formatCode="General" sourceLinked="1"/>
        <c:majorTickMark val="none"/>
        <c:minorTickMark val="none"/>
        <c:tickLblPos val="nextTo"/>
        <c:txPr>
          <a:bodyPr rot="-1380000"/>
          <a:lstStyle/>
          <a:p>
            <a:pPr>
              <a:defRPr sz="949">
                <a:solidFill>
                  <a:srgbClr val="424242"/>
                </a:solidFill>
              </a:defRPr>
            </a:pPr>
            <a:endParaRPr lang="en-US"/>
          </a:p>
        </c:txPr>
        <c:crossAx val="371843528"/>
        <c:crosses val="autoZero"/>
        <c:auto val="1"/>
        <c:lblAlgn val="ctr"/>
        <c:lblOffset val="100"/>
        <c:noMultiLvlLbl val="0"/>
      </c:catAx>
      <c:valAx>
        <c:axId val="371843528"/>
        <c:scaling>
          <c:orientation val="minMax"/>
          <c:max val="100"/>
          <c:min val="0"/>
        </c:scaling>
        <c:delete val="0"/>
        <c:axPos val="l"/>
        <c:numFmt formatCode="General" sourceLinked="1"/>
        <c:majorTickMark val="none"/>
        <c:minorTickMark val="none"/>
        <c:tickLblPos val="nextTo"/>
        <c:txPr>
          <a:bodyPr/>
          <a:lstStyle/>
          <a:p>
            <a:pPr>
              <a:defRPr sz="1197">
                <a:solidFill>
                  <a:srgbClr val="424242"/>
                </a:solidFill>
              </a:defRPr>
            </a:pPr>
            <a:endParaRPr lang="en-US"/>
          </a:p>
        </c:txPr>
        <c:crossAx val="371850192"/>
        <c:crosses val="autoZero"/>
        <c:crossBetween val="between"/>
      </c:valAx>
      <c:spPr>
        <a:noFill/>
        <a:ln w="25372">
          <a:noFill/>
        </a:ln>
      </c:spPr>
    </c:plotArea>
    <c:plotVisOnly val="1"/>
    <c:dispBlanksAs val="gap"/>
    <c:showDLblsOverMax val="0"/>
  </c:chart>
  <c:txPr>
    <a:bodyPr/>
    <a:lstStyle/>
    <a:p>
      <a:pPr>
        <a:defRPr sz="1798"/>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57818106502808964"/>
          <c:y val="7.5180198833126932E-2"/>
          <c:w val="0.42181893497191852"/>
          <c:h val="0.91050089552339364"/>
        </c:manualLayout>
      </c:layout>
      <c:barChart>
        <c:barDir val="bar"/>
        <c:grouping val="clustered"/>
        <c:varyColors val="0"/>
        <c:ser>
          <c:idx val="0"/>
          <c:order val="0"/>
          <c:tx>
            <c:strRef>
              <c:f>Sheet1!$B$1</c:f>
              <c:strCache>
                <c:ptCount val="1"/>
                <c:pt idx="0">
                  <c:v>% App</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84</c:v>
                </c:pt>
                <c:pt idx="1">
                  <c:v>70</c:v>
                </c:pt>
                <c:pt idx="2">
                  <c:v>79</c:v>
                </c:pt>
                <c:pt idx="3">
                  <c:v>76</c:v>
                </c:pt>
                <c:pt idx="4">
                  <c:v>74</c:v>
                </c:pt>
                <c:pt idx="5">
                  <c:v>79</c:v>
                </c:pt>
                <c:pt idx="6">
                  <c:v>85</c:v>
                </c:pt>
                <c:pt idx="7">
                  <c:v>85</c:v>
                </c:pt>
                <c:pt idx="8">
                  <c:v>62</c:v>
                </c:pt>
                <c:pt idx="9">
                  <c:v>83</c:v>
                </c:pt>
                <c:pt idx="10">
                  <c:v>0</c:v>
                </c:pt>
                <c:pt idx="11">
                  <c:v>81</c:v>
                </c:pt>
              </c:numCache>
            </c:numRef>
          </c:val>
          <c:extLst>
            <c:ext xmlns:c16="http://schemas.microsoft.com/office/drawing/2014/chart" uri="{C3380CC4-5D6E-409C-BE32-E72D297353CC}">
              <c16:uniqueId val="{00000000-5D44-4B64-95D1-F9E0ADFF4658}"/>
            </c:ext>
          </c:extLst>
        </c:ser>
        <c:ser>
          <c:idx val="1"/>
          <c:order val="1"/>
          <c:tx>
            <c:strRef>
              <c:f>Sheet1!$C$1</c:f>
              <c:strCache>
                <c:ptCount val="1"/>
                <c:pt idx="0">
                  <c:v>% WPL</c:v>
                </c:pt>
              </c:strCache>
            </c:strRef>
          </c:tx>
          <c:spPr>
            <a:solidFill>
              <a:schemeClr val="bg1">
                <a:lumMod val="50000"/>
              </a:schemeClr>
            </a:solidFill>
          </c:spPr>
          <c:invertIfNegative val="0"/>
          <c:dLbls>
            <c:dLbl>
              <c:idx val="0"/>
              <c:tx>
                <c:rich>
                  <a:bodyPr/>
                  <a:lstStyle/>
                  <a:p>
                    <a:r>
                      <a:rPr lang="en-US" dirty="0"/>
                      <a:t>90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7C-4C71-AD20-7F4CF7A27241}"/>
                </c:ext>
              </c:extLst>
            </c:dLbl>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89</c:v>
                </c:pt>
                <c:pt idx="1">
                  <c:v>0</c:v>
                </c:pt>
                <c:pt idx="2">
                  <c:v>71</c:v>
                </c:pt>
                <c:pt idx="3">
                  <c:v>92</c:v>
                </c:pt>
                <c:pt idx="4">
                  <c:v>88</c:v>
                </c:pt>
                <c:pt idx="5">
                  <c:v>93</c:v>
                </c:pt>
                <c:pt idx="6">
                  <c:v>87</c:v>
                </c:pt>
                <c:pt idx="7">
                  <c:v>73</c:v>
                </c:pt>
                <c:pt idx="8">
                  <c:v>71</c:v>
                </c:pt>
                <c:pt idx="9">
                  <c:v>84</c:v>
                </c:pt>
                <c:pt idx="10">
                  <c:v>90</c:v>
                </c:pt>
                <c:pt idx="11">
                  <c:v>82</c:v>
                </c:pt>
              </c:numCache>
            </c:numRef>
          </c:val>
          <c:extLst>
            <c:ext xmlns:c16="http://schemas.microsoft.com/office/drawing/2014/chart" uri="{C3380CC4-5D6E-409C-BE32-E72D297353CC}">
              <c16:uniqueId val="{00000001-5D44-4B64-95D1-F9E0ADFF4658}"/>
            </c:ext>
          </c:extLst>
        </c:ser>
        <c:dLbls>
          <c:showLegendKey val="0"/>
          <c:showVal val="0"/>
          <c:showCatName val="0"/>
          <c:showSerName val="0"/>
          <c:showPercent val="0"/>
          <c:showBubbleSize val="0"/>
        </c:dLbls>
        <c:gapWidth val="66"/>
        <c:axId val="371847448"/>
        <c:axId val="371852544"/>
      </c:barChart>
      <c:catAx>
        <c:axId val="371847448"/>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371852544"/>
        <c:crosses val="autoZero"/>
        <c:auto val="1"/>
        <c:lblAlgn val="ctr"/>
        <c:lblOffset val="100"/>
        <c:noMultiLvlLbl val="0"/>
      </c:catAx>
      <c:valAx>
        <c:axId val="371852544"/>
        <c:scaling>
          <c:orientation val="minMax"/>
        </c:scaling>
        <c:delete val="1"/>
        <c:axPos val="t"/>
        <c:numFmt formatCode="General" sourceLinked="1"/>
        <c:majorTickMark val="out"/>
        <c:minorTickMark val="none"/>
        <c:tickLblPos val="none"/>
        <c:crossAx val="371847448"/>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0750229870738064"/>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0.06</c:v>
                </c:pt>
              </c:numCache>
            </c:numRef>
          </c:val>
          <c:extLst>
            <c:ext xmlns:c16="http://schemas.microsoft.com/office/drawing/2014/chart" uri="{C3380CC4-5D6E-409C-BE32-E72D297353CC}">
              <c16:uniqueId val="{00000000-F7C4-4D36-A4DA-7C8868D9B07C}"/>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0.03</c:v>
                </c:pt>
              </c:numCache>
            </c:numRef>
          </c:val>
          <c:extLst>
            <c:ext xmlns:c16="http://schemas.microsoft.com/office/drawing/2014/chart" uri="{C3380CC4-5D6E-409C-BE32-E72D297353CC}">
              <c16:uniqueId val="{00000001-F7C4-4D36-A4DA-7C8868D9B07C}"/>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c:v>
                </c:pt>
              </c:numCache>
            </c:numRef>
          </c:val>
          <c:extLst>
            <c:ext xmlns:c16="http://schemas.microsoft.com/office/drawing/2014/chart" uri="{C3380CC4-5D6E-409C-BE32-E72D297353CC}">
              <c16:uniqueId val="{00000002-F7C4-4D36-A4DA-7C8868D9B07C}"/>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0.8</c:v>
                </c:pt>
              </c:numCache>
            </c:numRef>
          </c:val>
          <c:extLst>
            <c:ext xmlns:c16="http://schemas.microsoft.com/office/drawing/2014/chart" uri="{C3380CC4-5D6E-409C-BE32-E72D297353CC}">
              <c16:uniqueId val="{00000003-F7C4-4D36-A4DA-7C8868D9B07C}"/>
            </c:ext>
          </c:extLst>
        </c:ser>
        <c:dLbls>
          <c:showLegendKey val="0"/>
          <c:showVal val="1"/>
          <c:showCatName val="0"/>
          <c:showSerName val="0"/>
          <c:showPercent val="0"/>
          <c:showBubbleSize val="0"/>
        </c:dLbls>
        <c:gapWidth val="75"/>
        <c:overlap val="100"/>
        <c:axId val="371851760"/>
        <c:axId val="371842744"/>
      </c:barChart>
      <c:catAx>
        <c:axId val="371851760"/>
        <c:scaling>
          <c:orientation val="maxMin"/>
        </c:scaling>
        <c:delete val="1"/>
        <c:axPos val="l"/>
        <c:numFmt formatCode="General" sourceLinked="0"/>
        <c:majorTickMark val="out"/>
        <c:minorTickMark val="none"/>
        <c:tickLblPos val="none"/>
        <c:crossAx val="371842744"/>
        <c:crosses val="autoZero"/>
        <c:auto val="1"/>
        <c:lblAlgn val="ctr"/>
        <c:lblOffset val="100"/>
        <c:noMultiLvlLbl val="0"/>
      </c:catAx>
      <c:valAx>
        <c:axId val="371842744"/>
        <c:scaling>
          <c:orientation val="minMax"/>
          <c:max val="1"/>
        </c:scaling>
        <c:delete val="1"/>
        <c:axPos val="t"/>
        <c:numFmt formatCode="0%" sourceLinked="1"/>
        <c:majorTickMark val="out"/>
        <c:minorTickMark val="none"/>
        <c:tickLblPos val="none"/>
        <c:crossAx val="371851760"/>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9296589392177"/>
          <c:y val="7.2799440967865767E-2"/>
          <c:w val="0.40053941871113785"/>
          <c:h val="0.92252846893952178"/>
        </c:manualLayout>
      </c:layout>
      <c:barChart>
        <c:barDir val="bar"/>
        <c:grouping val="stacked"/>
        <c:varyColors val="0"/>
        <c:ser>
          <c:idx val="0"/>
          <c:order val="0"/>
          <c:tx>
            <c:strRef>
              <c:f>Sheet1!$B$1</c:f>
              <c:strCache>
                <c:ptCount val="1"/>
                <c:pt idx="0">
                  <c:v>Series 1</c:v>
                </c:pt>
              </c:strCache>
            </c:strRef>
          </c:tx>
          <c:spPr>
            <a:solidFill>
              <a:srgbClr val="497B37"/>
            </a:solidFill>
          </c:spPr>
          <c:invertIfNegative val="0"/>
          <c:dPt>
            <c:idx val="0"/>
            <c:invertIfNegative val="0"/>
            <c:bubble3D val="0"/>
            <c:spPr>
              <a:solidFill>
                <a:srgbClr val="00B050"/>
              </a:solidFill>
            </c:spPr>
            <c:extLst>
              <c:ext xmlns:c16="http://schemas.microsoft.com/office/drawing/2014/chart" uri="{C3380CC4-5D6E-409C-BE32-E72D297353CC}">
                <c16:uniqueId val="{00000001-DF6E-4262-ABCB-F1E3B3DA1792}"/>
              </c:ext>
            </c:extLst>
          </c:dPt>
          <c:dLbls>
            <c:dLbl>
              <c:idx val="0"/>
              <c:tx>
                <c:rich>
                  <a:bodyPr anchor="ctr" anchorCtr="1"/>
                  <a:lstStyle/>
                  <a:p>
                    <a:pPr>
                      <a:defRPr sz="1000">
                        <a:solidFill>
                          <a:schemeClr val="bg1"/>
                        </a:solidFill>
                      </a:defRPr>
                    </a:pPr>
                    <a:r>
                      <a:rPr lang="en-US" dirty="0">
                        <a:solidFill>
                          <a:schemeClr val="bg1"/>
                        </a:solidFill>
                      </a:rPr>
                      <a:t>80%</a:t>
                    </a:r>
                  </a:p>
                </c:rich>
              </c:tx>
              <c:sp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6E-4262-ABCB-F1E3B3DA1792}"/>
                </c:ext>
              </c:extLst>
            </c:dLbl>
            <c:spPr>
              <a:noFill/>
              <a:ln>
                <a:noFill/>
              </a:ln>
              <a:effectLst/>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Sheet1!$B$2:$B$22</c:f>
              <c:numCache>
                <c:formatCode>0%</c:formatCode>
                <c:ptCount val="21"/>
                <c:pt idx="0">
                  <c:v>0.78</c:v>
                </c:pt>
                <c:pt idx="1">
                  <c:v>0.75</c:v>
                </c:pt>
                <c:pt idx="2">
                  <c:v>0.76</c:v>
                </c:pt>
                <c:pt idx="3">
                  <c:v>0.7</c:v>
                </c:pt>
                <c:pt idx="4">
                  <c:v>0.82</c:v>
                </c:pt>
                <c:pt idx="5">
                  <c:v>0.73</c:v>
                </c:pt>
                <c:pt idx="6">
                  <c:v>0.76</c:v>
                </c:pt>
                <c:pt idx="7">
                  <c:v>0.77</c:v>
                </c:pt>
                <c:pt idx="8">
                  <c:v>0.73</c:v>
                </c:pt>
                <c:pt idx="9">
                  <c:v>0.76</c:v>
                </c:pt>
                <c:pt idx="10">
                  <c:v>0.81</c:v>
                </c:pt>
                <c:pt idx="11">
                  <c:v>0.81</c:v>
                </c:pt>
                <c:pt idx="12">
                  <c:v>0.78</c:v>
                </c:pt>
                <c:pt idx="13">
                  <c:v>0.86</c:v>
                </c:pt>
                <c:pt idx="14">
                  <c:v>0.8</c:v>
                </c:pt>
                <c:pt idx="15">
                  <c:v>0.82</c:v>
                </c:pt>
                <c:pt idx="16">
                  <c:v>0.84</c:v>
                </c:pt>
                <c:pt idx="17">
                  <c:v>0.71</c:v>
                </c:pt>
                <c:pt idx="18">
                  <c:v>0.77</c:v>
                </c:pt>
                <c:pt idx="19">
                  <c:v>0.76</c:v>
                </c:pt>
                <c:pt idx="20">
                  <c:v>0.8</c:v>
                </c:pt>
              </c:numCache>
            </c:numRef>
          </c:val>
          <c:extLst>
            <c:ext xmlns:c16="http://schemas.microsoft.com/office/drawing/2014/chart" uri="{C3380CC4-5D6E-409C-BE32-E72D297353CC}">
              <c16:uniqueId val="{00000002-DF6E-4262-ABCB-F1E3B3DA1792}"/>
            </c:ext>
          </c:extLst>
        </c:ser>
        <c:dLbls>
          <c:showLegendKey val="0"/>
          <c:showVal val="1"/>
          <c:showCatName val="0"/>
          <c:showSerName val="0"/>
          <c:showPercent val="0"/>
          <c:showBubbleSize val="0"/>
        </c:dLbls>
        <c:gapWidth val="75"/>
        <c:overlap val="100"/>
        <c:axId val="109441792"/>
        <c:axId val="109443328"/>
      </c:barChart>
      <c:catAx>
        <c:axId val="109441792"/>
        <c:scaling>
          <c:orientation val="maxMin"/>
        </c:scaling>
        <c:delete val="1"/>
        <c:axPos val="l"/>
        <c:numFmt formatCode="General" sourceLinked="1"/>
        <c:majorTickMark val="none"/>
        <c:minorTickMark val="none"/>
        <c:tickLblPos val="nextTo"/>
        <c:crossAx val="109443328"/>
        <c:crosses val="autoZero"/>
        <c:auto val="1"/>
        <c:lblAlgn val="ctr"/>
        <c:lblOffset val="100"/>
        <c:noMultiLvlLbl val="0"/>
      </c:catAx>
      <c:valAx>
        <c:axId val="109443328"/>
        <c:scaling>
          <c:orientation val="minMax"/>
        </c:scaling>
        <c:delete val="1"/>
        <c:axPos val="t"/>
        <c:numFmt formatCode="0%" sourceLinked="1"/>
        <c:majorTickMark val="none"/>
        <c:minorTickMark val="none"/>
        <c:tickLblPos val="nextTo"/>
        <c:crossAx val="109441792"/>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42051589374068"/>
          <c:y val="8.0312272277802674E-2"/>
          <c:w val="0.52757948410625932"/>
          <c:h val="0.9150348216892833"/>
        </c:manualLayout>
      </c:layout>
      <c:barChart>
        <c:barDir val="bar"/>
        <c:grouping val="stacked"/>
        <c:varyColors val="0"/>
        <c:ser>
          <c:idx val="0"/>
          <c:order val="0"/>
          <c:tx>
            <c:strRef>
              <c:f>Sheet1!$B$1</c:f>
              <c:strCache>
                <c:ptCount val="1"/>
                <c:pt idx="0">
                  <c:v>Series 1</c:v>
                </c:pt>
              </c:strCache>
            </c:strRef>
          </c:tx>
          <c:spPr>
            <a:solidFill>
              <a:srgbClr val="FFCF21"/>
            </a:solidFill>
          </c:spPr>
          <c:invertIfNegative val="0"/>
          <c:dPt>
            <c:idx val="0"/>
            <c:invertIfNegative val="0"/>
            <c:bubble3D val="0"/>
            <c:spPr>
              <a:solidFill>
                <a:schemeClr val="bg2"/>
              </a:solidFill>
            </c:spPr>
            <c:extLst>
              <c:ext xmlns:c16="http://schemas.microsoft.com/office/drawing/2014/chart" uri="{C3380CC4-5D6E-409C-BE32-E72D297353CC}">
                <c16:uniqueId val="{00000001-AB55-4AEB-B569-33C498DC330F}"/>
              </c:ext>
            </c:extLst>
          </c:dPt>
          <c:dLbls>
            <c:dLbl>
              <c:idx val="0"/>
              <c:tx>
                <c:rich>
                  <a:bodyPr/>
                  <a:lstStyle/>
                  <a:p>
                    <a:r>
                      <a:rPr lang="en-US" dirty="0"/>
                      <a:t>8.49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55-4AEB-B569-33C498DC330F}"/>
                </c:ext>
              </c:extLst>
            </c:dLbl>
            <c:spPr>
              <a:noFill/>
              <a:ln>
                <a:noFill/>
              </a:ln>
              <a:effectLst/>
            </c:spPr>
            <c:txPr>
              <a:bodyPr anchor="ctr" anchorCtr="1"/>
              <a:lstStyle/>
              <a:p>
                <a:pPr>
                  <a:defRPr sz="10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Sheet1!$B$2:$B$22</c:f>
              <c:numCache>
                <c:formatCode>0.00</c:formatCode>
                <c:ptCount val="21"/>
                <c:pt idx="0">
                  <c:v>8.3000000000000007</c:v>
                </c:pt>
                <c:pt idx="1">
                  <c:v>8.1300000000000008</c:v>
                </c:pt>
                <c:pt idx="2">
                  <c:v>8.0299999999999994</c:v>
                </c:pt>
                <c:pt idx="3">
                  <c:v>7.91</c:v>
                </c:pt>
                <c:pt idx="4">
                  <c:v>8.57</c:v>
                </c:pt>
                <c:pt idx="5">
                  <c:v>7.94</c:v>
                </c:pt>
                <c:pt idx="6">
                  <c:v>8.1199999999999992</c:v>
                </c:pt>
                <c:pt idx="7">
                  <c:v>8.2200000000000006</c:v>
                </c:pt>
                <c:pt idx="8">
                  <c:v>8.01</c:v>
                </c:pt>
                <c:pt idx="9">
                  <c:v>8.11</c:v>
                </c:pt>
                <c:pt idx="10">
                  <c:v>8.4600000000000009</c:v>
                </c:pt>
                <c:pt idx="11">
                  <c:v>8.5299999999999994</c:v>
                </c:pt>
                <c:pt idx="12">
                  <c:v>8.33</c:v>
                </c:pt>
                <c:pt idx="13">
                  <c:v>8.68</c:v>
                </c:pt>
                <c:pt idx="14">
                  <c:v>8.4499999999999993</c:v>
                </c:pt>
                <c:pt idx="15">
                  <c:v>8.5399999999999991</c:v>
                </c:pt>
                <c:pt idx="16">
                  <c:v>8.64</c:v>
                </c:pt>
                <c:pt idx="17">
                  <c:v>7.89</c:v>
                </c:pt>
                <c:pt idx="18">
                  <c:v>8.2200000000000006</c:v>
                </c:pt>
                <c:pt idx="19">
                  <c:v>8.18</c:v>
                </c:pt>
                <c:pt idx="20">
                  <c:v>8.4499999999999993</c:v>
                </c:pt>
              </c:numCache>
            </c:numRef>
          </c:val>
          <c:extLst>
            <c:ext xmlns:c16="http://schemas.microsoft.com/office/drawing/2014/chart" uri="{C3380CC4-5D6E-409C-BE32-E72D297353CC}">
              <c16:uniqueId val="{00000002-AB55-4AEB-B569-33C498DC330F}"/>
            </c:ext>
          </c:extLst>
        </c:ser>
        <c:ser>
          <c:idx val="1"/>
          <c:order val="1"/>
          <c:tx>
            <c:strRef>
              <c:f>Sheet1!$C$1</c:f>
              <c:strCache>
                <c:ptCount val="1"/>
                <c:pt idx="0">
                  <c:v>Series 2</c:v>
                </c:pt>
              </c:strCache>
            </c:strRef>
          </c:tx>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Overall</c:v>
                </c:pt>
                <c:pt idx="1">
                  <c:v>Greater Cambridge &amp; Greater Peterborough</c:v>
                </c:pt>
                <c:pt idx="2">
                  <c:v>Hertfordshire</c:v>
                </c:pt>
                <c:pt idx="3">
                  <c:v>New Anglia</c:v>
                </c:pt>
                <c:pt idx="4">
                  <c:v>Greater Lincolnshire</c:v>
                </c:pt>
                <c:pt idx="5">
                  <c:v>Leicester and Leicestershire</c:v>
                </c:pt>
                <c:pt idx="6">
                  <c:v>Northamptonshire</c:v>
                </c:pt>
                <c:pt idx="7">
                  <c:v>Derbyshire and Nottinghamshire</c:v>
                </c:pt>
                <c:pt idx="8">
                  <c:v>South East Midlands</c:v>
                </c:pt>
                <c:pt idx="9">
                  <c:v>London</c:v>
                </c:pt>
                <c:pt idx="10">
                  <c:v>North Eastern</c:v>
                </c:pt>
                <c:pt idx="11">
                  <c:v>Tees Valley</c:v>
                </c:pt>
                <c:pt idx="12">
                  <c:v>Cheshire and Warrington</c:v>
                </c:pt>
                <c:pt idx="13">
                  <c:v>Cumbria</c:v>
                </c:pt>
                <c:pt idx="14">
                  <c:v>Greater Manchester</c:v>
                </c:pt>
                <c:pt idx="15">
                  <c:v>Lancashire</c:v>
                </c:pt>
                <c:pt idx="16">
                  <c:v>Liverpool City Region</c:v>
                </c:pt>
                <c:pt idx="17">
                  <c:v>Buckinghamshire Thames Valley</c:v>
                </c:pt>
                <c:pt idx="18">
                  <c:v>Coast to Capital</c:v>
                </c:pt>
                <c:pt idx="19">
                  <c:v>Enterprise M3</c:v>
                </c:pt>
                <c:pt idx="20">
                  <c:v>Oxfordshire</c:v>
                </c:pt>
              </c:strCache>
            </c:strRef>
          </c:cat>
          <c:val>
            <c:numRef>
              <c:f>Sheet1!$C$2:$C$22</c:f>
              <c:numCache>
                <c:formatCode>General</c:formatCode>
                <c:ptCount val="21"/>
              </c:numCache>
            </c:numRef>
          </c:val>
          <c:extLst>
            <c:ext xmlns:c16="http://schemas.microsoft.com/office/drawing/2014/chart" uri="{C3380CC4-5D6E-409C-BE32-E72D297353CC}">
              <c16:uniqueId val="{00000003-AB55-4AEB-B569-33C498DC330F}"/>
            </c:ext>
          </c:extLst>
        </c:ser>
        <c:dLbls>
          <c:showLegendKey val="0"/>
          <c:showVal val="1"/>
          <c:showCatName val="0"/>
          <c:showSerName val="0"/>
          <c:showPercent val="0"/>
          <c:showBubbleSize val="0"/>
        </c:dLbls>
        <c:gapWidth val="75"/>
        <c:overlap val="100"/>
        <c:axId val="109402752"/>
        <c:axId val="109408640"/>
      </c:barChart>
      <c:catAx>
        <c:axId val="109402752"/>
        <c:scaling>
          <c:orientation val="maxMin"/>
        </c:scaling>
        <c:delete val="1"/>
        <c:axPos val="l"/>
        <c:numFmt formatCode="General" sourceLinked="1"/>
        <c:majorTickMark val="none"/>
        <c:minorTickMark val="none"/>
        <c:tickLblPos val="nextTo"/>
        <c:crossAx val="109408640"/>
        <c:crosses val="autoZero"/>
        <c:auto val="1"/>
        <c:lblAlgn val="ctr"/>
        <c:lblOffset val="100"/>
        <c:noMultiLvlLbl val="0"/>
      </c:catAx>
      <c:valAx>
        <c:axId val="109408640"/>
        <c:scaling>
          <c:orientation val="minMax"/>
        </c:scaling>
        <c:delete val="1"/>
        <c:axPos val="t"/>
        <c:numFmt formatCode="0.00" sourceLinked="1"/>
        <c:majorTickMark val="none"/>
        <c:minorTickMark val="none"/>
        <c:tickLblPos val="nextTo"/>
        <c:crossAx val="109402752"/>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5057141740632"/>
          <c:y val="8.1849641406289556E-4"/>
          <c:w val="0.38075969433034096"/>
          <c:h val="0.98185039910862026"/>
        </c:manualLayout>
      </c:layout>
      <c:barChart>
        <c:barDir val="bar"/>
        <c:grouping val="stacked"/>
        <c:varyColors val="0"/>
        <c:ser>
          <c:idx val="0"/>
          <c:order val="0"/>
          <c:tx>
            <c:strRef>
              <c:f>Sheet1!$B$1</c:f>
              <c:strCache>
                <c:ptCount val="1"/>
                <c:pt idx="0">
                  <c:v>Series 1</c:v>
                </c:pt>
              </c:strCache>
            </c:strRef>
          </c:tx>
          <c:spPr>
            <a:solidFill>
              <a:srgbClr val="FFCF21"/>
            </a:solidFill>
          </c:spPr>
          <c:invertIfNegative val="0"/>
          <c:dPt>
            <c:idx val="0"/>
            <c:invertIfNegative val="0"/>
            <c:bubble3D val="0"/>
            <c:spPr>
              <a:solidFill>
                <a:schemeClr val="bg2"/>
              </a:solidFill>
            </c:spPr>
            <c:extLst>
              <c:ext xmlns:c16="http://schemas.microsoft.com/office/drawing/2014/chart" uri="{C3380CC4-5D6E-409C-BE32-E72D297353CC}">
                <c16:uniqueId val="{00000001-6847-426A-B9CE-CA1C463D520E}"/>
              </c:ext>
            </c:extLst>
          </c:dPt>
          <c:dLbls>
            <c:dLbl>
              <c:idx val="0"/>
              <c:tx>
                <c:rich>
                  <a:bodyPr/>
                  <a:lstStyle/>
                  <a:p>
                    <a:r>
                      <a:rPr lang="en-US" dirty="0"/>
                      <a:t>8.49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47-426A-B9CE-CA1C463D520E}"/>
                </c:ext>
              </c:extLst>
            </c:dLbl>
            <c:spPr>
              <a:noFill/>
              <a:ln>
                <a:noFill/>
              </a:ln>
              <a:effectLst/>
            </c:spPr>
            <c:txPr>
              <a:bodyPr anchor="ctr" anchorCtr="1"/>
              <a:lstStyle/>
              <a:p>
                <a:pPr>
                  <a:defRPr sz="100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Sheet1!$B$2:$B$21</c:f>
              <c:numCache>
                <c:formatCode>0.00</c:formatCode>
                <c:ptCount val="20"/>
                <c:pt idx="0">
                  <c:v>8.49</c:v>
                </c:pt>
                <c:pt idx="1">
                  <c:v>8.1199999999999992</c:v>
                </c:pt>
                <c:pt idx="2">
                  <c:v>8.08</c:v>
                </c:pt>
                <c:pt idx="3">
                  <c:v>8.33</c:v>
                </c:pt>
                <c:pt idx="4">
                  <c:v>7.95</c:v>
                </c:pt>
                <c:pt idx="5">
                  <c:v>7.99</c:v>
                </c:pt>
                <c:pt idx="6">
                  <c:v>8.4499999999999993</c:v>
                </c:pt>
                <c:pt idx="7">
                  <c:v>8.4499999999999993</c:v>
                </c:pt>
                <c:pt idx="8">
                  <c:v>8.2799999999999994</c:v>
                </c:pt>
                <c:pt idx="9">
                  <c:v>8.6300000000000008</c:v>
                </c:pt>
                <c:pt idx="10">
                  <c:v>8.17</c:v>
                </c:pt>
                <c:pt idx="11">
                  <c:v>8.59</c:v>
                </c:pt>
                <c:pt idx="12">
                  <c:v>8.18</c:v>
                </c:pt>
                <c:pt idx="13">
                  <c:v>8.4700000000000006</c:v>
                </c:pt>
                <c:pt idx="14">
                  <c:v>8.5299999999999994</c:v>
                </c:pt>
                <c:pt idx="15">
                  <c:v>8.23</c:v>
                </c:pt>
                <c:pt idx="16">
                  <c:v>8.36</c:v>
                </c:pt>
                <c:pt idx="17">
                  <c:v>8.35</c:v>
                </c:pt>
                <c:pt idx="18">
                  <c:v>8.32</c:v>
                </c:pt>
                <c:pt idx="19">
                  <c:v>8.36</c:v>
                </c:pt>
              </c:numCache>
            </c:numRef>
          </c:val>
          <c:extLst>
            <c:ext xmlns:c16="http://schemas.microsoft.com/office/drawing/2014/chart" uri="{C3380CC4-5D6E-409C-BE32-E72D297353CC}">
              <c16:uniqueId val="{00000002-6847-426A-B9CE-CA1C463D520E}"/>
            </c:ext>
          </c:extLst>
        </c:ser>
        <c:ser>
          <c:idx val="1"/>
          <c:order val="1"/>
          <c:tx>
            <c:strRef>
              <c:f>Sheet1!$C$1</c:f>
              <c:strCache>
                <c:ptCount val="1"/>
                <c:pt idx="0">
                  <c:v>Series 2</c:v>
                </c:pt>
              </c:strCache>
            </c:strRef>
          </c:tx>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Sheet1!$C$2:$C$21</c:f>
              <c:numCache>
                <c:formatCode>General</c:formatCode>
                <c:ptCount val="20"/>
              </c:numCache>
            </c:numRef>
          </c:val>
          <c:extLst>
            <c:ext xmlns:c16="http://schemas.microsoft.com/office/drawing/2014/chart" uri="{C3380CC4-5D6E-409C-BE32-E72D297353CC}">
              <c16:uniqueId val="{00000003-6847-426A-B9CE-CA1C463D520E}"/>
            </c:ext>
          </c:extLst>
        </c:ser>
        <c:ser>
          <c:idx val="2"/>
          <c:order val="2"/>
          <c:tx>
            <c:strRef>
              <c:f>Sheet1!$D$1</c:f>
              <c:strCache>
                <c:ptCount val="1"/>
                <c:pt idx="0">
                  <c:v>Series 3</c:v>
                </c:pt>
              </c:strCache>
            </c:strRef>
          </c:tx>
          <c:spPr>
            <a:solidFill>
              <a:srgbClr val="9148C8"/>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Sheet1!$D$2:$D$21</c:f>
              <c:numCache>
                <c:formatCode>General</c:formatCode>
                <c:ptCount val="20"/>
              </c:numCache>
            </c:numRef>
          </c:val>
          <c:extLst>
            <c:ext xmlns:c16="http://schemas.microsoft.com/office/drawing/2014/chart" uri="{C3380CC4-5D6E-409C-BE32-E72D297353CC}">
              <c16:uniqueId val="{00000004-6847-426A-B9CE-CA1C463D520E}"/>
            </c:ext>
          </c:extLst>
        </c:ser>
        <c:dLbls>
          <c:showLegendKey val="0"/>
          <c:showVal val="1"/>
          <c:showCatName val="0"/>
          <c:showSerName val="0"/>
          <c:showPercent val="0"/>
          <c:showBubbleSize val="0"/>
        </c:dLbls>
        <c:gapWidth val="75"/>
        <c:overlap val="100"/>
        <c:axId val="109057536"/>
        <c:axId val="109059072"/>
      </c:barChart>
      <c:catAx>
        <c:axId val="109057536"/>
        <c:scaling>
          <c:orientation val="maxMin"/>
        </c:scaling>
        <c:delete val="1"/>
        <c:axPos val="l"/>
        <c:numFmt formatCode="General" sourceLinked="1"/>
        <c:majorTickMark val="none"/>
        <c:minorTickMark val="none"/>
        <c:tickLblPos val="nextTo"/>
        <c:crossAx val="109059072"/>
        <c:crosses val="autoZero"/>
        <c:auto val="1"/>
        <c:lblAlgn val="ctr"/>
        <c:lblOffset val="100"/>
        <c:noMultiLvlLbl val="0"/>
      </c:catAx>
      <c:valAx>
        <c:axId val="109059072"/>
        <c:scaling>
          <c:orientation val="minMax"/>
        </c:scaling>
        <c:delete val="1"/>
        <c:axPos val="t"/>
        <c:numFmt formatCode="0.00" sourceLinked="1"/>
        <c:majorTickMark val="none"/>
        <c:minorTickMark val="none"/>
        <c:tickLblPos val="nextTo"/>
        <c:crossAx val="109057536"/>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67821998904678"/>
          <c:y val="6.7773831420659916E-2"/>
          <c:w val="0.38795232137790348"/>
          <c:h val="0.91425581356470564"/>
        </c:manualLayout>
      </c:layout>
      <c:barChart>
        <c:barDir val="bar"/>
        <c:grouping val="stacked"/>
        <c:varyColors val="0"/>
        <c:ser>
          <c:idx val="0"/>
          <c:order val="0"/>
          <c:tx>
            <c:strRef>
              <c:f>Sheet1!$B$1</c:f>
              <c:strCache>
                <c:ptCount val="1"/>
                <c:pt idx="0">
                  <c:v>Series 1</c:v>
                </c:pt>
              </c:strCache>
            </c:strRef>
          </c:tx>
          <c:spPr>
            <a:solidFill>
              <a:srgbClr val="497B37"/>
            </a:solidFill>
          </c:spPr>
          <c:invertIfNegative val="0"/>
          <c:dPt>
            <c:idx val="0"/>
            <c:invertIfNegative val="0"/>
            <c:bubble3D val="0"/>
            <c:spPr>
              <a:solidFill>
                <a:srgbClr val="00B050"/>
              </a:solidFill>
            </c:spPr>
            <c:extLst>
              <c:ext xmlns:c16="http://schemas.microsoft.com/office/drawing/2014/chart" uri="{C3380CC4-5D6E-409C-BE32-E72D297353CC}">
                <c16:uniqueId val="{00000001-6E38-4728-BE2F-7F8ED838F746}"/>
              </c:ext>
            </c:extLst>
          </c:dPt>
          <c:dLbls>
            <c:dLbl>
              <c:idx val="0"/>
              <c:tx>
                <c:rich>
                  <a:bodyPr anchor="ctr" anchorCtr="1"/>
                  <a:lstStyle/>
                  <a:p>
                    <a:pPr>
                      <a:defRPr sz="1000">
                        <a:solidFill>
                          <a:schemeClr val="bg1"/>
                        </a:solidFill>
                      </a:defRPr>
                    </a:pPr>
                    <a:r>
                      <a:rPr lang="en-US" dirty="0">
                        <a:solidFill>
                          <a:schemeClr val="bg1"/>
                        </a:solidFill>
                      </a:rPr>
                      <a:t>80%</a:t>
                    </a:r>
                  </a:p>
                </c:rich>
              </c:tx>
              <c:sp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38-4728-BE2F-7F8ED838F746}"/>
                </c:ext>
              </c:extLst>
            </c:dLbl>
            <c:spPr>
              <a:noFill/>
              <a:ln>
                <a:noFill/>
              </a:ln>
              <a:effectLst/>
            </c:spPr>
            <c:txPr>
              <a:bodyPr anchor="ctr" anchorCtr="1"/>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Overall</c:v>
                </c:pt>
                <c:pt idx="1">
                  <c:v>Solent</c:v>
                </c:pt>
                <c:pt idx="2">
                  <c:v>South East </c:v>
                </c:pt>
                <c:pt idx="3">
                  <c:v>Thames Valley Berkshire</c:v>
                </c:pt>
                <c:pt idx="4">
                  <c:v>Cornwall and the Isles of Scilly</c:v>
                </c:pt>
                <c:pt idx="5">
                  <c:v>Dorset</c:v>
                </c:pt>
                <c:pt idx="6">
                  <c:v>Gloucestershire</c:v>
                </c:pt>
                <c:pt idx="7">
                  <c:v>Heart of the South West</c:v>
                </c:pt>
                <c:pt idx="8">
                  <c:v>Swindon and Wiltshire</c:v>
                </c:pt>
                <c:pt idx="9">
                  <c:v>West of England</c:v>
                </c:pt>
                <c:pt idx="10">
                  <c:v>Worcestershire</c:v>
                </c:pt>
                <c:pt idx="11">
                  <c:v>Black Country</c:v>
                </c:pt>
                <c:pt idx="12">
                  <c:v>Coventry and Warwickshire</c:v>
                </c:pt>
                <c:pt idx="13">
                  <c:v>Greater Birmingham and Solihull</c:v>
                </c:pt>
                <c:pt idx="14">
                  <c:v>Stoke-on-Trent and Staffordshire</c:v>
                </c:pt>
                <c:pt idx="15">
                  <c:v>The Marches</c:v>
                </c:pt>
                <c:pt idx="16">
                  <c:v>Humber</c:v>
                </c:pt>
                <c:pt idx="17">
                  <c:v>Leeds City Region</c:v>
                </c:pt>
                <c:pt idx="18">
                  <c:v>Sheffield City Region</c:v>
                </c:pt>
                <c:pt idx="19">
                  <c:v>York and North Yorkshire</c:v>
                </c:pt>
              </c:strCache>
            </c:strRef>
          </c:cat>
          <c:val>
            <c:numRef>
              <c:f>Sheet1!$B$2:$B$21</c:f>
              <c:numCache>
                <c:formatCode>0%</c:formatCode>
                <c:ptCount val="20"/>
                <c:pt idx="0">
                  <c:v>0.78</c:v>
                </c:pt>
                <c:pt idx="1">
                  <c:v>0.75</c:v>
                </c:pt>
                <c:pt idx="2">
                  <c:v>0.74</c:v>
                </c:pt>
                <c:pt idx="3">
                  <c:v>0.78</c:v>
                </c:pt>
                <c:pt idx="4">
                  <c:v>0.73</c:v>
                </c:pt>
                <c:pt idx="5">
                  <c:v>0.75</c:v>
                </c:pt>
                <c:pt idx="6">
                  <c:v>0.77</c:v>
                </c:pt>
                <c:pt idx="7">
                  <c:v>0.8</c:v>
                </c:pt>
                <c:pt idx="8">
                  <c:v>0.79</c:v>
                </c:pt>
                <c:pt idx="9">
                  <c:v>0.84</c:v>
                </c:pt>
                <c:pt idx="10">
                  <c:v>0.74</c:v>
                </c:pt>
                <c:pt idx="11">
                  <c:v>0.82</c:v>
                </c:pt>
                <c:pt idx="12">
                  <c:v>0.77</c:v>
                </c:pt>
                <c:pt idx="13">
                  <c:v>0.8</c:v>
                </c:pt>
                <c:pt idx="14">
                  <c:v>0.81</c:v>
                </c:pt>
                <c:pt idx="15">
                  <c:v>0.75</c:v>
                </c:pt>
                <c:pt idx="16">
                  <c:v>0.8</c:v>
                </c:pt>
                <c:pt idx="17">
                  <c:v>0.79</c:v>
                </c:pt>
                <c:pt idx="18">
                  <c:v>0.79</c:v>
                </c:pt>
                <c:pt idx="19">
                  <c:v>0.78</c:v>
                </c:pt>
              </c:numCache>
            </c:numRef>
          </c:val>
          <c:extLst>
            <c:ext xmlns:c16="http://schemas.microsoft.com/office/drawing/2014/chart" uri="{C3380CC4-5D6E-409C-BE32-E72D297353CC}">
              <c16:uniqueId val="{00000002-6E38-4728-BE2F-7F8ED838F746}"/>
            </c:ext>
          </c:extLst>
        </c:ser>
        <c:dLbls>
          <c:showLegendKey val="0"/>
          <c:showVal val="1"/>
          <c:showCatName val="0"/>
          <c:showSerName val="0"/>
          <c:showPercent val="0"/>
          <c:showBubbleSize val="0"/>
        </c:dLbls>
        <c:gapWidth val="75"/>
        <c:overlap val="100"/>
        <c:axId val="109146112"/>
        <c:axId val="109147648"/>
      </c:barChart>
      <c:catAx>
        <c:axId val="109146112"/>
        <c:scaling>
          <c:orientation val="maxMin"/>
        </c:scaling>
        <c:delete val="1"/>
        <c:axPos val="l"/>
        <c:numFmt formatCode="General" sourceLinked="1"/>
        <c:majorTickMark val="none"/>
        <c:minorTickMark val="none"/>
        <c:tickLblPos val="nextTo"/>
        <c:crossAx val="109147648"/>
        <c:crosses val="autoZero"/>
        <c:auto val="1"/>
        <c:lblAlgn val="ctr"/>
        <c:lblOffset val="100"/>
        <c:noMultiLvlLbl val="0"/>
      </c:catAx>
      <c:valAx>
        <c:axId val="109147648"/>
        <c:scaling>
          <c:orientation val="minMax"/>
        </c:scaling>
        <c:delete val="1"/>
        <c:axPos val="t"/>
        <c:numFmt formatCode="0%" sourceLinked="1"/>
        <c:majorTickMark val="none"/>
        <c:minorTickMark val="none"/>
        <c:tickLblPos val="nextTo"/>
        <c:crossAx val="109146112"/>
        <c:crosses val="autoZero"/>
        <c:crossBetween val="between"/>
      </c:valAx>
      <c:spPr>
        <a:noFill/>
        <a:ln w="25399">
          <a:noFill/>
        </a:ln>
      </c:spPr>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57818106502808964"/>
          <c:y val="7.5180198833126932E-2"/>
          <c:w val="0.42181893497191836"/>
          <c:h val="0.91050089552339364"/>
        </c:manualLayout>
      </c:layout>
      <c:barChart>
        <c:barDir val="bar"/>
        <c:grouping val="clustered"/>
        <c:varyColors val="0"/>
        <c:ser>
          <c:idx val="0"/>
          <c:order val="0"/>
          <c:tx>
            <c:strRef>
              <c:f>Sheet1!$B$1</c:f>
              <c:strCache>
                <c:ptCount val="1"/>
                <c:pt idx="0">
                  <c:v>% Very good</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82</c:v>
                </c:pt>
                <c:pt idx="1">
                  <c:v>69</c:v>
                </c:pt>
                <c:pt idx="2">
                  <c:v>75</c:v>
                </c:pt>
                <c:pt idx="3">
                  <c:v>73</c:v>
                </c:pt>
                <c:pt idx="4">
                  <c:v>69</c:v>
                </c:pt>
                <c:pt idx="5">
                  <c:v>74</c:v>
                </c:pt>
                <c:pt idx="6">
                  <c:v>82</c:v>
                </c:pt>
                <c:pt idx="7">
                  <c:v>84</c:v>
                </c:pt>
                <c:pt idx="8">
                  <c:v>57</c:v>
                </c:pt>
                <c:pt idx="9">
                  <c:v>81</c:v>
                </c:pt>
                <c:pt idx="10">
                  <c:v>0</c:v>
                </c:pt>
                <c:pt idx="11">
                  <c:v>77</c:v>
                </c:pt>
              </c:numCache>
            </c:numRef>
          </c:val>
          <c:extLst>
            <c:ext xmlns:c16="http://schemas.microsoft.com/office/drawing/2014/chart" uri="{C3380CC4-5D6E-409C-BE32-E72D297353CC}">
              <c16:uniqueId val="{00000000-6B04-4EA9-9F8B-FE1EA8E054DD}"/>
            </c:ext>
          </c:extLst>
        </c:ser>
        <c:ser>
          <c:idx val="1"/>
          <c:order val="1"/>
          <c:tx>
            <c:strRef>
              <c:f>Sheet1!$C$1</c:f>
              <c:strCache>
                <c:ptCount val="1"/>
                <c:pt idx="0">
                  <c:v>% Benchmark</c:v>
                </c:pt>
              </c:strCache>
            </c:strRef>
          </c:tx>
          <c:spPr>
            <a:solidFill>
              <a:schemeClr val="bg1">
                <a:lumMod val="50000"/>
              </a:schemeClr>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87</c:v>
                </c:pt>
                <c:pt idx="1">
                  <c:v>0</c:v>
                </c:pt>
                <c:pt idx="2">
                  <c:v>74</c:v>
                </c:pt>
                <c:pt idx="3">
                  <c:v>87</c:v>
                </c:pt>
                <c:pt idx="4">
                  <c:v>87</c:v>
                </c:pt>
                <c:pt idx="5">
                  <c:v>93</c:v>
                </c:pt>
                <c:pt idx="6">
                  <c:v>82</c:v>
                </c:pt>
                <c:pt idx="7">
                  <c:v>82</c:v>
                </c:pt>
                <c:pt idx="8">
                  <c:v>63</c:v>
                </c:pt>
                <c:pt idx="9">
                  <c:v>78</c:v>
                </c:pt>
                <c:pt idx="10">
                  <c:v>87</c:v>
                </c:pt>
                <c:pt idx="11">
                  <c:v>78</c:v>
                </c:pt>
              </c:numCache>
            </c:numRef>
          </c:val>
          <c:extLst>
            <c:ext xmlns:c16="http://schemas.microsoft.com/office/drawing/2014/chart" uri="{C3380CC4-5D6E-409C-BE32-E72D297353CC}">
              <c16:uniqueId val="{00000001-6B04-4EA9-9F8B-FE1EA8E054DD}"/>
            </c:ext>
          </c:extLst>
        </c:ser>
        <c:dLbls>
          <c:showLegendKey val="0"/>
          <c:showVal val="0"/>
          <c:showCatName val="0"/>
          <c:showSerName val="0"/>
          <c:showPercent val="0"/>
          <c:showBubbleSize val="0"/>
        </c:dLbls>
        <c:gapWidth val="66"/>
        <c:axId val="371849016"/>
        <c:axId val="493081952"/>
      </c:barChart>
      <c:catAx>
        <c:axId val="371849016"/>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493081952"/>
        <c:crosses val="autoZero"/>
        <c:auto val="1"/>
        <c:lblAlgn val="ctr"/>
        <c:lblOffset val="100"/>
        <c:noMultiLvlLbl val="0"/>
      </c:catAx>
      <c:valAx>
        <c:axId val="493081952"/>
        <c:scaling>
          <c:orientation val="minMax"/>
        </c:scaling>
        <c:delete val="1"/>
        <c:axPos val="t"/>
        <c:numFmt formatCode="General" sourceLinked="1"/>
        <c:majorTickMark val="out"/>
        <c:minorTickMark val="none"/>
        <c:tickLblPos val="none"/>
        <c:crossAx val="371849016"/>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7832080989876264"/>
          <c:y val="7.5180198833126932E-2"/>
          <c:w val="0.43195220597425382"/>
          <c:h val="0.91050089552339364"/>
        </c:manualLayout>
      </c:layout>
      <c:barChart>
        <c:barDir val="bar"/>
        <c:grouping val="clustered"/>
        <c:varyColors val="0"/>
        <c:ser>
          <c:idx val="0"/>
          <c:order val="0"/>
          <c:tx>
            <c:strRef>
              <c:f>Sheet1!$B$1</c:f>
              <c:strCache>
                <c:ptCount val="1"/>
                <c:pt idx="0">
                  <c:v>% Very good</c:v>
                </c:pt>
              </c:strCache>
            </c:strRef>
          </c:tx>
          <c:spPr>
            <a:solidFill>
              <a:srgbClr val="005C2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Agriculture, Forestry and Fishing</c:v>
                </c:pt>
                <c:pt idx="1">
                  <c:v>Mining, quarrying, manufacturing, electricity, gas and water supply</c:v>
                </c:pt>
                <c:pt idx="2">
                  <c:v>Construction</c:v>
                </c:pt>
                <c:pt idx="3">
                  <c:v>Wholesale and retail trade: repair of motor vehicles and motorcycles</c:v>
                </c:pt>
                <c:pt idx="4">
                  <c:v>Accommodation and food service activities</c:v>
                </c:pt>
                <c:pt idx="5">
                  <c:v>Transport, storage, information and communications</c:v>
                </c:pt>
                <c:pt idx="6">
                  <c:v>Financial and insurance activities</c:v>
                </c:pt>
                <c:pt idx="7">
                  <c:v>Real estate, professional/scientific/technical, administrative/support service activities</c:v>
                </c:pt>
                <c:pt idx="8">
                  <c:v>Public administration and defence; compulsory social security</c:v>
                </c:pt>
                <c:pt idx="9">
                  <c:v>Education</c:v>
                </c:pt>
                <c:pt idx="10">
                  <c:v>Human health and social work</c:v>
                </c:pt>
                <c:pt idx="11">
                  <c:v>Arts/entertainment/recreation and other service activities</c:v>
                </c:pt>
                <c:pt idx="12">
                  <c:v>Other</c:v>
                </c:pt>
              </c:strCache>
            </c:strRef>
          </c:cat>
          <c:val>
            <c:numRef>
              <c:f>Sheet1!$B$2:$B$14</c:f>
              <c:numCache>
                <c:formatCode>General</c:formatCode>
                <c:ptCount val="13"/>
                <c:pt idx="0">
                  <c:v>73</c:v>
                </c:pt>
                <c:pt idx="1">
                  <c:v>74</c:v>
                </c:pt>
                <c:pt idx="2">
                  <c:v>72</c:v>
                </c:pt>
                <c:pt idx="3">
                  <c:v>79</c:v>
                </c:pt>
                <c:pt idx="4">
                  <c:v>86</c:v>
                </c:pt>
                <c:pt idx="5">
                  <c:v>75</c:v>
                </c:pt>
                <c:pt idx="6">
                  <c:v>78</c:v>
                </c:pt>
                <c:pt idx="7">
                  <c:v>73</c:v>
                </c:pt>
                <c:pt idx="8">
                  <c:v>78</c:v>
                </c:pt>
                <c:pt idx="9">
                  <c:v>81</c:v>
                </c:pt>
                <c:pt idx="10">
                  <c:v>82</c:v>
                </c:pt>
                <c:pt idx="11">
                  <c:v>81</c:v>
                </c:pt>
                <c:pt idx="12">
                  <c:v>76</c:v>
                </c:pt>
              </c:numCache>
            </c:numRef>
          </c:val>
          <c:extLst>
            <c:ext xmlns:c16="http://schemas.microsoft.com/office/drawing/2014/chart" uri="{C3380CC4-5D6E-409C-BE32-E72D297353CC}">
              <c16:uniqueId val="{00000000-6824-4046-A2B3-11E575ABB0DA}"/>
            </c:ext>
          </c:extLst>
        </c:ser>
        <c:dLbls>
          <c:showLegendKey val="0"/>
          <c:showVal val="0"/>
          <c:showCatName val="0"/>
          <c:showSerName val="0"/>
          <c:showPercent val="0"/>
          <c:showBubbleSize val="0"/>
        </c:dLbls>
        <c:gapWidth val="66"/>
        <c:axId val="366425072"/>
        <c:axId val="366426640"/>
      </c:barChart>
      <c:catAx>
        <c:axId val="366425072"/>
        <c:scaling>
          <c:orientation val="maxMin"/>
        </c:scaling>
        <c:delete val="0"/>
        <c:axPos val="l"/>
        <c:numFmt formatCode="General" sourceLinked="1"/>
        <c:majorTickMark val="out"/>
        <c:minorTickMark val="none"/>
        <c:tickLblPos val="nextTo"/>
        <c:txPr>
          <a:bodyPr/>
          <a:lstStyle/>
          <a:p>
            <a:pPr algn="r">
              <a:defRPr sz="950">
                <a:latin typeface="+mn-lt"/>
              </a:defRPr>
            </a:pPr>
            <a:endParaRPr lang="en-US"/>
          </a:p>
        </c:txPr>
        <c:crossAx val="366426640"/>
        <c:crosses val="autoZero"/>
        <c:auto val="1"/>
        <c:lblAlgn val="ctr"/>
        <c:lblOffset val="100"/>
        <c:noMultiLvlLbl val="0"/>
      </c:catAx>
      <c:valAx>
        <c:axId val="366426640"/>
        <c:scaling>
          <c:orientation val="minMax"/>
        </c:scaling>
        <c:delete val="1"/>
        <c:axPos val="t"/>
        <c:numFmt formatCode="General" sourceLinked="1"/>
        <c:majorTickMark val="out"/>
        <c:minorTickMark val="none"/>
        <c:tickLblPos val="none"/>
        <c:crossAx val="366425072"/>
        <c:crosses val="autoZero"/>
        <c:crossBetween val="between"/>
      </c:valAx>
      <c:spPr>
        <a:noFill/>
        <a:ln w="25397">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691"/>
          <c:h val="0.67398965942510303"/>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DA6A-46DA-992B-97B6ED7DF0D9}"/>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DA6A-46DA-992B-97B6ED7DF0D9}"/>
              </c:ext>
            </c:extLst>
          </c:dPt>
          <c:dPt>
            <c:idx val="2"/>
            <c:invertIfNegative val="0"/>
            <c:bubble3D val="0"/>
            <c:spPr>
              <a:solidFill>
                <a:schemeClr val="tx2">
                  <a:lumMod val="75000"/>
                </a:schemeClr>
              </a:solidFill>
            </c:spPr>
            <c:extLst>
              <c:ext xmlns:c16="http://schemas.microsoft.com/office/drawing/2014/chart" uri="{C3380CC4-5D6E-409C-BE32-E72D297353CC}">
                <c16:uniqueId val="{00000005-DA6A-46DA-992B-97B6ED7DF0D9}"/>
              </c:ext>
            </c:extLst>
          </c:dPt>
          <c:dPt>
            <c:idx val="3"/>
            <c:invertIfNegative val="0"/>
            <c:bubble3D val="0"/>
            <c:spPr>
              <a:solidFill>
                <a:schemeClr val="tx2">
                  <a:lumMod val="50000"/>
                </a:schemeClr>
              </a:solidFill>
            </c:spPr>
            <c:extLst>
              <c:ext xmlns:c16="http://schemas.microsoft.com/office/drawing/2014/chart" uri="{C3380CC4-5D6E-409C-BE32-E72D297353CC}">
                <c16:uniqueId val="{00000007-DA6A-46DA-992B-97B6ED7DF0D9}"/>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DA6A-46DA-992B-97B6ED7DF0D9}"/>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DA6A-46DA-992B-97B6ED7DF0D9}"/>
              </c:ext>
            </c:extLst>
          </c:dPt>
          <c:dPt>
            <c:idx val="7"/>
            <c:invertIfNegative val="0"/>
            <c:bubble3D val="0"/>
            <c:spPr>
              <a:solidFill>
                <a:srgbClr val="05BEFF"/>
              </a:solidFill>
            </c:spPr>
            <c:extLst>
              <c:ext xmlns:c16="http://schemas.microsoft.com/office/drawing/2014/chart" uri="{C3380CC4-5D6E-409C-BE32-E72D297353CC}">
                <c16:uniqueId val="{0000000D-DA6A-46DA-992B-97B6ED7DF0D9}"/>
              </c:ext>
            </c:extLst>
          </c:dPt>
          <c:dPt>
            <c:idx val="8"/>
            <c:invertIfNegative val="0"/>
            <c:bubble3D val="0"/>
            <c:spPr>
              <a:solidFill>
                <a:schemeClr val="tx2">
                  <a:lumMod val="75000"/>
                </a:schemeClr>
              </a:solidFill>
            </c:spPr>
            <c:extLst>
              <c:ext xmlns:c16="http://schemas.microsoft.com/office/drawing/2014/chart" uri="{C3380CC4-5D6E-409C-BE32-E72D297353CC}">
                <c16:uniqueId val="{0000000F-DA6A-46DA-992B-97B6ED7DF0D9}"/>
              </c:ext>
            </c:extLst>
          </c:dPt>
          <c:dPt>
            <c:idx val="9"/>
            <c:invertIfNegative val="0"/>
            <c:bubble3D val="0"/>
            <c:spPr>
              <a:solidFill>
                <a:schemeClr val="tx2">
                  <a:lumMod val="50000"/>
                </a:schemeClr>
              </a:solidFill>
            </c:spPr>
            <c:extLst>
              <c:ext xmlns:c16="http://schemas.microsoft.com/office/drawing/2014/chart" uri="{C3380CC4-5D6E-409C-BE32-E72D297353CC}">
                <c16:uniqueId val="{00000011-DA6A-46DA-992B-97B6ED7DF0D9}"/>
              </c:ext>
            </c:extLst>
          </c:dPt>
          <c:dLbls>
            <c:spPr>
              <a:noFill/>
              <a:ln>
                <a:noFill/>
              </a:ln>
              <a:effectLst/>
            </c:spPr>
            <c:txPr>
              <a:bodyPr/>
              <a:lstStyle/>
              <a:p>
                <a:pPr>
                  <a:defRPr sz="999">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Sheet1!$B$2:$B$11</c:f>
              <c:numCache>
                <c:formatCode>General</c:formatCode>
                <c:ptCount val="10"/>
                <c:pt idx="0">
                  <c:v>75</c:v>
                </c:pt>
                <c:pt idx="1">
                  <c:v>74</c:v>
                </c:pt>
                <c:pt idx="2">
                  <c:v>80</c:v>
                </c:pt>
                <c:pt idx="3">
                  <c:v>82</c:v>
                </c:pt>
                <c:pt idx="5">
                  <c:v>88</c:v>
                </c:pt>
                <c:pt idx="6">
                  <c:v>85</c:v>
                </c:pt>
                <c:pt idx="7">
                  <c:v>86</c:v>
                </c:pt>
                <c:pt idx="8">
                  <c:v>92</c:v>
                </c:pt>
                <c:pt idx="9">
                  <c:v>87</c:v>
                </c:pt>
              </c:numCache>
            </c:numRef>
          </c:val>
          <c:extLst>
            <c:ext xmlns:c16="http://schemas.microsoft.com/office/drawing/2014/chart" uri="{C3380CC4-5D6E-409C-BE32-E72D297353CC}">
              <c16:uniqueId val="{00000012-DA6A-46DA-992B-97B6ED7DF0D9}"/>
            </c:ext>
          </c:extLst>
        </c:ser>
        <c:dLbls>
          <c:showLegendKey val="0"/>
          <c:showVal val="0"/>
          <c:showCatName val="0"/>
          <c:showSerName val="0"/>
          <c:showPercent val="0"/>
          <c:showBubbleSize val="0"/>
        </c:dLbls>
        <c:gapWidth val="40"/>
        <c:axId val="493081168"/>
        <c:axId val="493076072"/>
      </c:barChart>
      <c:catAx>
        <c:axId val="493081168"/>
        <c:scaling>
          <c:orientation val="minMax"/>
        </c:scaling>
        <c:delete val="0"/>
        <c:axPos val="b"/>
        <c:numFmt formatCode="General" sourceLinked="1"/>
        <c:majorTickMark val="none"/>
        <c:minorTickMark val="none"/>
        <c:tickLblPos val="nextTo"/>
        <c:txPr>
          <a:bodyPr rot="-1380000"/>
          <a:lstStyle/>
          <a:p>
            <a:pPr>
              <a:defRPr sz="949">
                <a:solidFill>
                  <a:srgbClr val="424242"/>
                </a:solidFill>
              </a:defRPr>
            </a:pPr>
            <a:endParaRPr lang="en-US"/>
          </a:p>
        </c:txPr>
        <c:crossAx val="493076072"/>
        <c:crosses val="autoZero"/>
        <c:auto val="1"/>
        <c:lblAlgn val="ctr"/>
        <c:lblOffset val="100"/>
        <c:noMultiLvlLbl val="0"/>
      </c:catAx>
      <c:valAx>
        <c:axId val="493076072"/>
        <c:scaling>
          <c:orientation val="minMax"/>
          <c:max val="100"/>
          <c:min val="0"/>
        </c:scaling>
        <c:delete val="0"/>
        <c:axPos val="l"/>
        <c:numFmt formatCode="General" sourceLinked="1"/>
        <c:majorTickMark val="none"/>
        <c:minorTickMark val="none"/>
        <c:tickLblPos val="nextTo"/>
        <c:txPr>
          <a:bodyPr/>
          <a:lstStyle/>
          <a:p>
            <a:pPr>
              <a:defRPr sz="1197">
                <a:solidFill>
                  <a:srgbClr val="424242"/>
                </a:solidFill>
              </a:defRPr>
            </a:pPr>
            <a:endParaRPr lang="en-US"/>
          </a:p>
        </c:txPr>
        <c:crossAx val="493081168"/>
        <c:crosses val="autoZero"/>
        <c:crossBetween val="between"/>
      </c:valAx>
      <c:spPr>
        <a:noFill/>
        <a:ln w="25372">
          <a:noFill/>
        </a:ln>
      </c:spPr>
    </c:plotArea>
    <c:plotVisOnly val="1"/>
    <c:dispBlanksAs val="gap"/>
    <c:showDLblsOverMax val="0"/>
  </c:chart>
  <c:txPr>
    <a:bodyPr/>
    <a:lstStyle/>
    <a:p>
      <a:pPr>
        <a:defRPr sz="1797"/>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3353061473757482"/>
          <c:h val="0.71132374180645619"/>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5">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0.04</c:v>
                </c:pt>
              </c:numCache>
            </c:numRef>
          </c:val>
          <c:extLst>
            <c:ext xmlns:c16="http://schemas.microsoft.com/office/drawing/2014/chart" uri="{C3380CC4-5D6E-409C-BE32-E72D297353CC}">
              <c16:uniqueId val="{00000000-4EBC-4455-8232-97C2BD7649DD}"/>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5">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0.04</c:v>
                </c:pt>
              </c:numCache>
            </c:numRef>
          </c:val>
          <c:extLst>
            <c:ext xmlns:c16="http://schemas.microsoft.com/office/drawing/2014/chart" uri="{C3380CC4-5D6E-409C-BE32-E72D297353CC}">
              <c16:uniqueId val="{00000001-4EBC-4455-8232-97C2BD7649DD}"/>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5"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0.15</c:v>
                </c:pt>
              </c:numCache>
            </c:numRef>
          </c:val>
          <c:extLst>
            <c:ext xmlns:c16="http://schemas.microsoft.com/office/drawing/2014/chart" uri="{C3380CC4-5D6E-409C-BE32-E72D297353CC}">
              <c16:uniqueId val="{00000002-4EBC-4455-8232-97C2BD7649DD}"/>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5">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0.76</c:v>
                </c:pt>
              </c:numCache>
            </c:numRef>
          </c:val>
          <c:extLst>
            <c:ext xmlns:c16="http://schemas.microsoft.com/office/drawing/2014/chart" uri="{C3380CC4-5D6E-409C-BE32-E72D297353CC}">
              <c16:uniqueId val="{00000003-4EBC-4455-8232-97C2BD7649DD}"/>
            </c:ext>
          </c:extLst>
        </c:ser>
        <c:dLbls>
          <c:showLegendKey val="0"/>
          <c:showVal val="1"/>
          <c:showCatName val="0"/>
          <c:showSerName val="0"/>
          <c:showPercent val="0"/>
          <c:showBubbleSize val="0"/>
        </c:dLbls>
        <c:gapWidth val="75"/>
        <c:overlap val="100"/>
        <c:axId val="493076464"/>
        <c:axId val="493080776"/>
      </c:barChart>
      <c:catAx>
        <c:axId val="493076464"/>
        <c:scaling>
          <c:orientation val="maxMin"/>
        </c:scaling>
        <c:delete val="1"/>
        <c:axPos val="l"/>
        <c:numFmt formatCode="General" sourceLinked="0"/>
        <c:majorTickMark val="out"/>
        <c:minorTickMark val="none"/>
        <c:tickLblPos val="none"/>
        <c:crossAx val="493080776"/>
        <c:crosses val="autoZero"/>
        <c:auto val="1"/>
        <c:lblAlgn val="ctr"/>
        <c:lblOffset val="100"/>
        <c:noMultiLvlLbl val="0"/>
      </c:catAx>
      <c:valAx>
        <c:axId val="493080776"/>
        <c:scaling>
          <c:orientation val="minMax"/>
          <c:max val="1"/>
        </c:scaling>
        <c:delete val="1"/>
        <c:axPos val="t"/>
        <c:numFmt formatCode="0%" sourceLinked="1"/>
        <c:majorTickMark val="out"/>
        <c:minorTickMark val="none"/>
        <c:tickLblPos val="none"/>
        <c:crossAx val="493076464"/>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5">
              <a:solidFill>
                <a:srgbClr val="424242"/>
              </a:solidFill>
            </a:defRPr>
          </a:pPr>
          <a:endParaRPr lang="en-US"/>
        </a:p>
      </c:txPr>
    </c:legend>
    <c:plotVisOnly val="1"/>
    <c:dispBlanksAs val="gap"/>
    <c:showDLblsOverMax val="0"/>
  </c:chart>
  <c:txPr>
    <a:bodyPr/>
    <a:lstStyle/>
    <a:p>
      <a:pPr>
        <a:defRPr sz="1776"/>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57818106502808964"/>
          <c:y val="7.5180198833126932E-2"/>
          <c:w val="0.42181893497191852"/>
          <c:h val="0.91050089552339364"/>
        </c:manualLayout>
      </c:layout>
      <c:barChart>
        <c:barDir val="bar"/>
        <c:grouping val="clustered"/>
        <c:varyColors val="0"/>
        <c:ser>
          <c:idx val="0"/>
          <c:order val="0"/>
          <c:tx>
            <c:strRef>
              <c:f>Sheet1!$B$1</c:f>
              <c:strCache>
                <c:ptCount val="1"/>
                <c:pt idx="0">
                  <c:v>% Very good</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82</c:v>
                </c:pt>
                <c:pt idx="1">
                  <c:v>71</c:v>
                </c:pt>
                <c:pt idx="2">
                  <c:v>76</c:v>
                </c:pt>
                <c:pt idx="3">
                  <c:v>74</c:v>
                </c:pt>
                <c:pt idx="4">
                  <c:v>71</c:v>
                </c:pt>
                <c:pt idx="5">
                  <c:v>76</c:v>
                </c:pt>
                <c:pt idx="6">
                  <c:v>83</c:v>
                </c:pt>
                <c:pt idx="7">
                  <c:v>85</c:v>
                </c:pt>
                <c:pt idx="8">
                  <c:v>59</c:v>
                </c:pt>
                <c:pt idx="9">
                  <c:v>82</c:v>
                </c:pt>
                <c:pt idx="10">
                  <c:v>0</c:v>
                </c:pt>
                <c:pt idx="11">
                  <c:v>79</c:v>
                </c:pt>
              </c:numCache>
            </c:numRef>
          </c:val>
          <c:extLst>
            <c:ext xmlns:c16="http://schemas.microsoft.com/office/drawing/2014/chart" uri="{C3380CC4-5D6E-409C-BE32-E72D297353CC}">
              <c16:uniqueId val="{00000000-5323-48B4-9F33-C6CF5F9C9423}"/>
            </c:ext>
          </c:extLst>
        </c:ser>
        <c:ser>
          <c:idx val="1"/>
          <c:order val="1"/>
          <c:tx>
            <c:strRef>
              <c:f>Sheet1!$C$1</c:f>
              <c:strCache>
                <c:ptCount val="1"/>
                <c:pt idx="0">
                  <c:v>% Benchmark</c:v>
                </c:pt>
              </c:strCache>
            </c:strRef>
          </c:tx>
          <c:spPr>
            <a:solidFill>
              <a:schemeClr val="bg1">
                <a:lumMod val="50000"/>
              </a:schemeClr>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88</c:v>
                </c:pt>
                <c:pt idx="1">
                  <c:v>0</c:v>
                </c:pt>
                <c:pt idx="2">
                  <c:v>68</c:v>
                </c:pt>
                <c:pt idx="3">
                  <c:v>89</c:v>
                </c:pt>
                <c:pt idx="4">
                  <c:v>88</c:v>
                </c:pt>
                <c:pt idx="5">
                  <c:v>93</c:v>
                </c:pt>
                <c:pt idx="6">
                  <c:v>85</c:v>
                </c:pt>
                <c:pt idx="7">
                  <c:v>86</c:v>
                </c:pt>
                <c:pt idx="8">
                  <c:v>63</c:v>
                </c:pt>
                <c:pt idx="9">
                  <c:v>84</c:v>
                </c:pt>
                <c:pt idx="10">
                  <c:v>86</c:v>
                </c:pt>
                <c:pt idx="11">
                  <c:v>81</c:v>
                </c:pt>
              </c:numCache>
            </c:numRef>
          </c:val>
          <c:extLst>
            <c:ext xmlns:c16="http://schemas.microsoft.com/office/drawing/2014/chart" uri="{C3380CC4-5D6E-409C-BE32-E72D297353CC}">
              <c16:uniqueId val="{00000001-5323-48B4-9F33-C6CF5F9C9423}"/>
            </c:ext>
          </c:extLst>
        </c:ser>
        <c:dLbls>
          <c:showLegendKey val="0"/>
          <c:showVal val="0"/>
          <c:showCatName val="0"/>
          <c:showSerName val="0"/>
          <c:showPercent val="0"/>
          <c:showBubbleSize val="0"/>
        </c:dLbls>
        <c:gapWidth val="66"/>
        <c:axId val="493082344"/>
        <c:axId val="493083520"/>
      </c:barChart>
      <c:catAx>
        <c:axId val="493082344"/>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493083520"/>
        <c:crosses val="autoZero"/>
        <c:auto val="1"/>
        <c:lblAlgn val="ctr"/>
        <c:lblOffset val="100"/>
        <c:noMultiLvlLbl val="0"/>
      </c:catAx>
      <c:valAx>
        <c:axId val="493083520"/>
        <c:scaling>
          <c:orientation val="minMax"/>
        </c:scaling>
        <c:delete val="1"/>
        <c:axPos val="t"/>
        <c:numFmt formatCode="General" sourceLinked="1"/>
        <c:majorTickMark val="out"/>
        <c:minorTickMark val="none"/>
        <c:tickLblPos val="none"/>
        <c:crossAx val="493082344"/>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714"/>
          <c:h val="0.67398965942510347"/>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2F7F-4993-AB5F-B16264D71894}"/>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2F7F-4993-AB5F-B16264D71894}"/>
              </c:ext>
            </c:extLst>
          </c:dPt>
          <c:dPt>
            <c:idx val="2"/>
            <c:invertIfNegative val="0"/>
            <c:bubble3D val="0"/>
            <c:spPr>
              <a:solidFill>
                <a:schemeClr val="tx2">
                  <a:lumMod val="75000"/>
                </a:schemeClr>
              </a:solidFill>
            </c:spPr>
            <c:extLst>
              <c:ext xmlns:c16="http://schemas.microsoft.com/office/drawing/2014/chart" uri="{C3380CC4-5D6E-409C-BE32-E72D297353CC}">
                <c16:uniqueId val="{00000005-2F7F-4993-AB5F-B16264D71894}"/>
              </c:ext>
            </c:extLst>
          </c:dPt>
          <c:dPt>
            <c:idx val="3"/>
            <c:invertIfNegative val="0"/>
            <c:bubble3D val="0"/>
            <c:spPr>
              <a:solidFill>
                <a:schemeClr val="tx2">
                  <a:lumMod val="50000"/>
                </a:schemeClr>
              </a:solidFill>
            </c:spPr>
            <c:extLst>
              <c:ext xmlns:c16="http://schemas.microsoft.com/office/drawing/2014/chart" uri="{C3380CC4-5D6E-409C-BE32-E72D297353CC}">
                <c16:uniqueId val="{00000007-2F7F-4993-AB5F-B16264D71894}"/>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2F7F-4993-AB5F-B16264D71894}"/>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2F7F-4993-AB5F-B16264D71894}"/>
              </c:ext>
            </c:extLst>
          </c:dPt>
          <c:dPt>
            <c:idx val="7"/>
            <c:invertIfNegative val="0"/>
            <c:bubble3D val="0"/>
            <c:spPr>
              <a:solidFill>
                <a:srgbClr val="05BEFF"/>
              </a:solidFill>
            </c:spPr>
            <c:extLst>
              <c:ext xmlns:c16="http://schemas.microsoft.com/office/drawing/2014/chart" uri="{C3380CC4-5D6E-409C-BE32-E72D297353CC}">
                <c16:uniqueId val="{0000000D-2F7F-4993-AB5F-B16264D71894}"/>
              </c:ext>
            </c:extLst>
          </c:dPt>
          <c:dPt>
            <c:idx val="8"/>
            <c:invertIfNegative val="0"/>
            <c:bubble3D val="0"/>
            <c:spPr>
              <a:solidFill>
                <a:schemeClr val="tx2">
                  <a:lumMod val="75000"/>
                </a:schemeClr>
              </a:solidFill>
            </c:spPr>
            <c:extLst>
              <c:ext xmlns:c16="http://schemas.microsoft.com/office/drawing/2014/chart" uri="{C3380CC4-5D6E-409C-BE32-E72D297353CC}">
                <c16:uniqueId val="{0000000F-2F7F-4993-AB5F-B16264D71894}"/>
              </c:ext>
            </c:extLst>
          </c:dPt>
          <c:dPt>
            <c:idx val="9"/>
            <c:invertIfNegative val="0"/>
            <c:bubble3D val="0"/>
            <c:spPr>
              <a:solidFill>
                <a:schemeClr val="tx2">
                  <a:lumMod val="50000"/>
                </a:schemeClr>
              </a:solidFill>
            </c:spPr>
            <c:extLst>
              <c:ext xmlns:c16="http://schemas.microsoft.com/office/drawing/2014/chart" uri="{C3380CC4-5D6E-409C-BE32-E72D297353CC}">
                <c16:uniqueId val="{00000011-2F7F-4993-AB5F-B16264D71894}"/>
              </c:ext>
            </c:extLst>
          </c:dPt>
          <c:dLbls>
            <c:spPr>
              <a:noFill/>
              <a:ln>
                <a:noFill/>
              </a:ln>
              <a:effectLst/>
            </c:spPr>
            <c:txPr>
              <a:bodyPr/>
              <a:lstStyle/>
              <a:p>
                <a:pPr>
                  <a:defRPr sz="999">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Sheet1!$B$2:$B$11</c:f>
              <c:numCache>
                <c:formatCode>General</c:formatCode>
                <c:ptCount val="10"/>
                <c:pt idx="0">
                  <c:v>77</c:v>
                </c:pt>
                <c:pt idx="1">
                  <c:v>75</c:v>
                </c:pt>
                <c:pt idx="2">
                  <c:v>83</c:v>
                </c:pt>
                <c:pt idx="3">
                  <c:v>83</c:v>
                </c:pt>
                <c:pt idx="5">
                  <c:v>81</c:v>
                </c:pt>
                <c:pt idx="6">
                  <c:v>87</c:v>
                </c:pt>
                <c:pt idx="7">
                  <c:v>84</c:v>
                </c:pt>
                <c:pt idx="8">
                  <c:v>92</c:v>
                </c:pt>
                <c:pt idx="9">
                  <c:v>88</c:v>
                </c:pt>
              </c:numCache>
            </c:numRef>
          </c:val>
          <c:extLst>
            <c:ext xmlns:c16="http://schemas.microsoft.com/office/drawing/2014/chart" uri="{C3380CC4-5D6E-409C-BE32-E72D297353CC}">
              <c16:uniqueId val="{00000012-2F7F-4993-AB5F-B16264D71894}"/>
            </c:ext>
          </c:extLst>
        </c:ser>
        <c:dLbls>
          <c:showLegendKey val="0"/>
          <c:showVal val="0"/>
          <c:showCatName val="0"/>
          <c:showSerName val="0"/>
          <c:showPercent val="0"/>
          <c:showBubbleSize val="0"/>
        </c:dLbls>
        <c:gapWidth val="40"/>
        <c:axId val="493076856"/>
        <c:axId val="493077248"/>
      </c:barChart>
      <c:catAx>
        <c:axId val="493076856"/>
        <c:scaling>
          <c:orientation val="minMax"/>
        </c:scaling>
        <c:delete val="0"/>
        <c:axPos val="b"/>
        <c:numFmt formatCode="General" sourceLinked="1"/>
        <c:majorTickMark val="none"/>
        <c:minorTickMark val="none"/>
        <c:tickLblPos val="nextTo"/>
        <c:txPr>
          <a:bodyPr rot="-1380000"/>
          <a:lstStyle/>
          <a:p>
            <a:pPr>
              <a:defRPr sz="949">
                <a:solidFill>
                  <a:srgbClr val="424242"/>
                </a:solidFill>
              </a:defRPr>
            </a:pPr>
            <a:endParaRPr lang="en-US"/>
          </a:p>
        </c:txPr>
        <c:crossAx val="493077248"/>
        <c:crosses val="autoZero"/>
        <c:auto val="1"/>
        <c:lblAlgn val="ctr"/>
        <c:lblOffset val="100"/>
        <c:noMultiLvlLbl val="0"/>
      </c:catAx>
      <c:valAx>
        <c:axId val="493077248"/>
        <c:scaling>
          <c:orientation val="minMax"/>
          <c:max val="100"/>
          <c:min val="0"/>
        </c:scaling>
        <c:delete val="0"/>
        <c:axPos val="l"/>
        <c:numFmt formatCode="General" sourceLinked="1"/>
        <c:majorTickMark val="none"/>
        <c:minorTickMark val="none"/>
        <c:tickLblPos val="nextTo"/>
        <c:txPr>
          <a:bodyPr/>
          <a:lstStyle/>
          <a:p>
            <a:pPr>
              <a:defRPr sz="1197">
                <a:solidFill>
                  <a:srgbClr val="424242"/>
                </a:solidFill>
              </a:defRPr>
            </a:pPr>
            <a:endParaRPr lang="en-US"/>
          </a:p>
        </c:txPr>
        <c:crossAx val="493076856"/>
        <c:crosses val="autoZero"/>
        <c:crossBetween val="between"/>
      </c:valAx>
      <c:spPr>
        <a:noFill/>
        <a:ln w="25372">
          <a:noFill/>
        </a:ln>
      </c:spPr>
    </c:plotArea>
    <c:plotVisOnly val="1"/>
    <c:dispBlanksAs val="gap"/>
    <c:showDLblsOverMax val="0"/>
  </c:chart>
  <c:txPr>
    <a:bodyPr/>
    <a:lstStyle/>
    <a:p>
      <a:pPr>
        <a:defRPr sz="1797"/>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3353061473757482"/>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0.05</c:v>
                </c:pt>
              </c:numCache>
            </c:numRef>
          </c:val>
          <c:extLst>
            <c:ext xmlns:c16="http://schemas.microsoft.com/office/drawing/2014/chart" uri="{C3380CC4-5D6E-409C-BE32-E72D297353CC}">
              <c16:uniqueId val="{00000000-E9E7-487D-8F09-F38318117AB8}"/>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0.04</c:v>
                </c:pt>
              </c:numCache>
            </c:numRef>
          </c:val>
          <c:extLst>
            <c:ext xmlns:c16="http://schemas.microsoft.com/office/drawing/2014/chart" uri="{C3380CC4-5D6E-409C-BE32-E72D297353CC}">
              <c16:uniqueId val="{00000001-E9E7-487D-8F09-F38318117AB8}"/>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0.13</c:v>
                </c:pt>
              </c:numCache>
            </c:numRef>
          </c:val>
          <c:extLst>
            <c:ext xmlns:c16="http://schemas.microsoft.com/office/drawing/2014/chart" uri="{C3380CC4-5D6E-409C-BE32-E72D297353CC}">
              <c16:uniqueId val="{00000002-E9E7-487D-8F09-F38318117AB8}"/>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0.78</c:v>
                </c:pt>
              </c:numCache>
            </c:numRef>
          </c:val>
          <c:extLst>
            <c:ext xmlns:c16="http://schemas.microsoft.com/office/drawing/2014/chart" uri="{C3380CC4-5D6E-409C-BE32-E72D297353CC}">
              <c16:uniqueId val="{00000003-E9E7-487D-8F09-F38318117AB8}"/>
            </c:ext>
          </c:extLst>
        </c:ser>
        <c:dLbls>
          <c:showLegendKey val="0"/>
          <c:showVal val="1"/>
          <c:showCatName val="0"/>
          <c:showSerName val="0"/>
          <c:showPercent val="0"/>
          <c:showBubbleSize val="0"/>
        </c:dLbls>
        <c:gapWidth val="75"/>
        <c:overlap val="100"/>
        <c:axId val="493079600"/>
        <c:axId val="493079992"/>
      </c:barChart>
      <c:catAx>
        <c:axId val="493079600"/>
        <c:scaling>
          <c:orientation val="maxMin"/>
        </c:scaling>
        <c:delete val="1"/>
        <c:axPos val="l"/>
        <c:numFmt formatCode="General" sourceLinked="0"/>
        <c:majorTickMark val="out"/>
        <c:minorTickMark val="none"/>
        <c:tickLblPos val="none"/>
        <c:crossAx val="493079992"/>
        <c:crosses val="autoZero"/>
        <c:auto val="1"/>
        <c:lblAlgn val="ctr"/>
        <c:lblOffset val="100"/>
        <c:noMultiLvlLbl val="0"/>
      </c:catAx>
      <c:valAx>
        <c:axId val="493079992"/>
        <c:scaling>
          <c:orientation val="minMax"/>
          <c:max val="1"/>
        </c:scaling>
        <c:delete val="1"/>
        <c:axPos val="t"/>
        <c:numFmt formatCode="0%" sourceLinked="1"/>
        <c:majorTickMark val="out"/>
        <c:minorTickMark val="none"/>
        <c:tickLblPos val="none"/>
        <c:crossAx val="493079600"/>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57818106502808964"/>
          <c:y val="7.5180198833126932E-2"/>
          <c:w val="0.42181893497191852"/>
          <c:h val="0.91050089552339364"/>
        </c:manualLayout>
      </c:layout>
      <c:barChart>
        <c:barDir val="bar"/>
        <c:grouping val="clustered"/>
        <c:varyColors val="0"/>
        <c:ser>
          <c:idx val="0"/>
          <c:order val="0"/>
          <c:tx>
            <c:strRef>
              <c:f>Sheet1!$B$1</c:f>
              <c:strCache>
                <c:ptCount val="1"/>
                <c:pt idx="0">
                  <c:v>% Very good</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78</c:v>
                </c:pt>
                <c:pt idx="1">
                  <c:v>68</c:v>
                </c:pt>
                <c:pt idx="2">
                  <c:v>71</c:v>
                </c:pt>
                <c:pt idx="3">
                  <c:v>70</c:v>
                </c:pt>
                <c:pt idx="4">
                  <c:v>67</c:v>
                </c:pt>
                <c:pt idx="5">
                  <c:v>70</c:v>
                </c:pt>
                <c:pt idx="6">
                  <c:v>80</c:v>
                </c:pt>
                <c:pt idx="7">
                  <c:v>79</c:v>
                </c:pt>
                <c:pt idx="8">
                  <c:v>51</c:v>
                </c:pt>
                <c:pt idx="9">
                  <c:v>77</c:v>
                </c:pt>
                <c:pt idx="10">
                  <c:v>0</c:v>
                </c:pt>
                <c:pt idx="11">
                  <c:v>74</c:v>
                </c:pt>
              </c:numCache>
            </c:numRef>
          </c:val>
          <c:extLst>
            <c:ext xmlns:c16="http://schemas.microsoft.com/office/drawing/2014/chart" uri="{C3380CC4-5D6E-409C-BE32-E72D297353CC}">
              <c16:uniqueId val="{00000000-C220-4523-BD77-55F4A0C304D7}"/>
            </c:ext>
          </c:extLst>
        </c:ser>
        <c:ser>
          <c:idx val="1"/>
          <c:order val="1"/>
          <c:tx>
            <c:strRef>
              <c:f>Sheet1!$C$1</c:f>
              <c:strCache>
                <c:ptCount val="1"/>
                <c:pt idx="0">
                  <c:v>% Benchmark</c:v>
                </c:pt>
              </c:strCache>
            </c:strRef>
          </c:tx>
          <c:spPr>
            <a:solidFill>
              <a:schemeClr val="bg1">
                <a:lumMod val="50000"/>
              </a:schemeClr>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84</c:v>
                </c:pt>
                <c:pt idx="1">
                  <c:v>0</c:v>
                </c:pt>
                <c:pt idx="2">
                  <c:v>56</c:v>
                </c:pt>
                <c:pt idx="3">
                  <c:v>87</c:v>
                </c:pt>
                <c:pt idx="4">
                  <c:v>84</c:v>
                </c:pt>
                <c:pt idx="5">
                  <c:v>87</c:v>
                </c:pt>
                <c:pt idx="6">
                  <c:v>79</c:v>
                </c:pt>
                <c:pt idx="7">
                  <c:v>77</c:v>
                </c:pt>
                <c:pt idx="8">
                  <c:v>63</c:v>
                </c:pt>
                <c:pt idx="9">
                  <c:v>78</c:v>
                </c:pt>
                <c:pt idx="10">
                  <c:v>83</c:v>
                </c:pt>
                <c:pt idx="11">
                  <c:v>75</c:v>
                </c:pt>
              </c:numCache>
            </c:numRef>
          </c:val>
          <c:extLst>
            <c:ext xmlns:c16="http://schemas.microsoft.com/office/drawing/2014/chart" uri="{C3380CC4-5D6E-409C-BE32-E72D297353CC}">
              <c16:uniqueId val="{00000001-C220-4523-BD77-55F4A0C304D7}"/>
            </c:ext>
          </c:extLst>
        </c:ser>
        <c:dLbls>
          <c:showLegendKey val="0"/>
          <c:showVal val="0"/>
          <c:showCatName val="0"/>
          <c:showSerName val="0"/>
          <c:showPercent val="0"/>
          <c:showBubbleSize val="0"/>
        </c:dLbls>
        <c:gapWidth val="66"/>
        <c:axId val="493078032"/>
        <c:axId val="493080384"/>
      </c:barChart>
      <c:catAx>
        <c:axId val="493078032"/>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493080384"/>
        <c:crosses val="autoZero"/>
        <c:auto val="1"/>
        <c:lblAlgn val="ctr"/>
        <c:lblOffset val="100"/>
        <c:noMultiLvlLbl val="0"/>
      </c:catAx>
      <c:valAx>
        <c:axId val="493080384"/>
        <c:scaling>
          <c:orientation val="minMax"/>
        </c:scaling>
        <c:delete val="1"/>
        <c:axPos val="t"/>
        <c:numFmt formatCode="General" sourceLinked="1"/>
        <c:majorTickMark val="out"/>
        <c:minorTickMark val="none"/>
        <c:tickLblPos val="none"/>
        <c:crossAx val="493078032"/>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736"/>
          <c:h val="0.67398965942510403"/>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B2D8-447D-A732-6DF2D82B10CE}"/>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B2D8-447D-A732-6DF2D82B10CE}"/>
              </c:ext>
            </c:extLst>
          </c:dPt>
          <c:dPt>
            <c:idx val="2"/>
            <c:invertIfNegative val="0"/>
            <c:bubble3D val="0"/>
            <c:spPr>
              <a:solidFill>
                <a:schemeClr val="tx2">
                  <a:lumMod val="75000"/>
                </a:schemeClr>
              </a:solidFill>
            </c:spPr>
            <c:extLst>
              <c:ext xmlns:c16="http://schemas.microsoft.com/office/drawing/2014/chart" uri="{C3380CC4-5D6E-409C-BE32-E72D297353CC}">
                <c16:uniqueId val="{00000005-B2D8-447D-A732-6DF2D82B10CE}"/>
              </c:ext>
            </c:extLst>
          </c:dPt>
          <c:dPt>
            <c:idx val="3"/>
            <c:invertIfNegative val="0"/>
            <c:bubble3D val="0"/>
            <c:spPr>
              <a:solidFill>
                <a:schemeClr val="tx2">
                  <a:lumMod val="50000"/>
                </a:schemeClr>
              </a:solidFill>
            </c:spPr>
            <c:extLst>
              <c:ext xmlns:c16="http://schemas.microsoft.com/office/drawing/2014/chart" uri="{C3380CC4-5D6E-409C-BE32-E72D297353CC}">
                <c16:uniqueId val="{00000007-B2D8-447D-A732-6DF2D82B10CE}"/>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B2D8-447D-A732-6DF2D82B10CE}"/>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B2D8-447D-A732-6DF2D82B10CE}"/>
              </c:ext>
            </c:extLst>
          </c:dPt>
          <c:dPt>
            <c:idx val="7"/>
            <c:invertIfNegative val="0"/>
            <c:bubble3D val="0"/>
            <c:spPr>
              <a:solidFill>
                <a:srgbClr val="05BEFF"/>
              </a:solidFill>
            </c:spPr>
            <c:extLst>
              <c:ext xmlns:c16="http://schemas.microsoft.com/office/drawing/2014/chart" uri="{C3380CC4-5D6E-409C-BE32-E72D297353CC}">
                <c16:uniqueId val="{0000000D-B2D8-447D-A732-6DF2D82B10CE}"/>
              </c:ext>
            </c:extLst>
          </c:dPt>
          <c:dPt>
            <c:idx val="8"/>
            <c:invertIfNegative val="0"/>
            <c:bubble3D val="0"/>
            <c:spPr>
              <a:solidFill>
                <a:schemeClr val="tx2">
                  <a:lumMod val="75000"/>
                </a:schemeClr>
              </a:solidFill>
            </c:spPr>
            <c:extLst>
              <c:ext xmlns:c16="http://schemas.microsoft.com/office/drawing/2014/chart" uri="{C3380CC4-5D6E-409C-BE32-E72D297353CC}">
                <c16:uniqueId val="{0000000F-B2D8-447D-A732-6DF2D82B10CE}"/>
              </c:ext>
            </c:extLst>
          </c:dPt>
          <c:dPt>
            <c:idx val="9"/>
            <c:invertIfNegative val="0"/>
            <c:bubble3D val="0"/>
            <c:spPr>
              <a:solidFill>
                <a:schemeClr val="tx2">
                  <a:lumMod val="50000"/>
                </a:schemeClr>
              </a:solidFill>
            </c:spPr>
            <c:extLst>
              <c:ext xmlns:c16="http://schemas.microsoft.com/office/drawing/2014/chart" uri="{C3380CC4-5D6E-409C-BE32-E72D297353CC}">
                <c16:uniqueId val="{00000011-B2D8-447D-A732-6DF2D82B10CE}"/>
              </c:ext>
            </c:extLst>
          </c:dPt>
          <c:dLbls>
            <c:spPr>
              <a:noFill/>
              <a:ln>
                <a:noFill/>
              </a:ln>
              <a:effectLst/>
            </c:spPr>
            <c:txPr>
              <a:bodyPr/>
              <a:lstStyle/>
              <a:p>
                <a:pPr>
                  <a:defRPr sz="999">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Sheet1!$B$2:$B$11</c:f>
              <c:numCache>
                <c:formatCode>General</c:formatCode>
                <c:ptCount val="10"/>
                <c:pt idx="0">
                  <c:v>72</c:v>
                </c:pt>
                <c:pt idx="1">
                  <c:v>70</c:v>
                </c:pt>
                <c:pt idx="2">
                  <c:v>79</c:v>
                </c:pt>
                <c:pt idx="3">
                  <c:v>79</c:v>
                </c:pt>
                <c:pt idx="5">
                  <c:v>79</c:v>
                </c:pt>
                <c:pt idx="6">
                  <c:v>82</c:v>
                </c:pt>
                <c:pt idx="7">
                  <c:v>79</c:v>
                </c:pt>
                <c:pt idx="8">
                  <c:v>77</c:v>
                </c:pt>
                <c:pt idx="9">
                  <c:v>81</c:v>
                </c:pt>
              </c:numCache>
            </c:numRef>
          </c:val>
          <c:extLst>
            <c:ext xmlns:c16="http://schemas.microsoft.com/office/drawing/2014/chart" uri="{C3380CC4-5D6E-409C-BE32-E72D297353CC}">
              <c16:uniqueId val="{00000012-B2D8-447D-A732-6DF2D82B10CE}"/>
            </c:ext>
          </c:extLst>
        </c:ser>
        <c:dLbls>
          <c:showLegendKey val="0"/>
          <c:showVal val="0"/>
          <c:showCatName val="0"/>
          <c:showSerName val="0"/>
          <c:showPercent val="0"/>
          <c:showBubbleSize val="0"/>
        </c:dLbls>
        <c:gapWidth val="40"/>
        <c:axId val="491982912"/>
        <c:axId val="491984872"/>
      </c:barChart>
      <c:catAx>
        <c:axId val="491982912"/>
        <c:scaling>
          <c:orientation val="minMax"/>
        </c:scaling>
        <c:delete val="0"/>
        <c:axPos val="b"/>
        <c:numFmt formatCode="General" sourceLinked="1"/>
        <c:majorTickMark val="none"/>
        <c:minorTickMark val="none"/>
        <c:tickLblPos val="nextTo"/>
        <c:txPr>
          <a:bodyPr rot="-1380000"/>
          <a:lstStyle/>
          <a:p>
            <a:pPr>
              <a:defRPr sz="949">
                <a:solidFill>
                  <a:srgbClr val="424242"/>
                </a:solidFill>
              </a:defRPr>
            </a:pPr>
            <a:endParaRPr lang="en-US"/>
          </a:p>
        </c:txPr>
        <c:crossAx val="491984872"/>
        <c:crosses val="autoZero"/>
        <c:auto val="1"/>
        <c:lblAlgn val="ctr"/>
        <c:lblOffset val="100"/>
        <c:noMultiLvlLbl val="0"/>
      </c:catAx>
      <c:valAx>
        <c:axId val="491984872"/>
        <c:scaling>
          <c:orientation val="minMax"/>
          <c:max val="100"/>
          <c:min val="0"/>
        </c:scaling>
        <c:delete val="0"/>
        <c:axPos val="l"/>
        <c:numFmt formatCode="General" sourceLinked="1"/>
        <c:majorTickMark val="none"/>
        <c:minorTickMark val="none"/>
        <c:tickLblPos val="nextTo"/>
        <c:txPr>
          <a:bodyPr/>
          <a:lstStyle/>
          <a:p>
            <a:pPr>
              <a:defRPr sz="1197">
                <a:solidFill>
                  <a:srgbClr val="424242"/>
                </a:solidFill>
              </a:defRPr>
            </a:pPr>
            <a:endParaRPr lang="en-US"/>
          </a:p>
        </c:txPr>
        <c:crossAx val="491982912"/>
        <c:crosses val="autoZero"/>
        <c:crossBetween val="between"/>
      </c:valAx>
      <c:spPr>
        <a:noFill/>
        <a:ln w="25372">
          <a:noFill/>
        </a:ln>
      </c:spPr>
    </c:plotArea>
    <c:plotVisOnly val="1"/>
    <c:dispBlanksAs val="gap"/>
    <c:showDLblsOverMax val="0"/>
  </c:chart>
  <c:txPr>
    <a:bodyPr/>
    <a:lstStyle/>
    <a:p>
      <a:pPr>
        <a:defRPr sz="1797"/>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3353061473757482"/>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0.08</c:v>
                </c:pt>
              </c:numCache>
            </c:numRef>
          </c:val>
          <c:extLst>
            <c:ext xmlns:c16="http://schemas.microsoft.com/office/drawing/2014/chart" uri="{C3380CC4-5D6E-409C-BE32-E72D297353CC}">
              <c16:uniqueId val="{00000000-9945-465A-AF34-508568558FC5}"/>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0.04</c:v>
                </c:pt>
              </c:numCache>
            </c:numRef>
          </c:val>
          <c:extLst>
            <c:ext xmlns:c16="http://schemas.microsoft.com/office/drawing/2014/chart" uri="{C3380CC4-5D6E-409C-BE32-E72D297353CC}">
              <c16:uniqueId val="{00000001-9945-465A-AF34-508568558FC5}"/>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0.14000000000000001</c:v>
                </c:pt>
              </c:numCache>
            </c:numRef>
          </c:val>
          <c:extLst>
            <c:ext xmlns:c16="http://schemas.microsoft.com/office/drawing/2014/chart" uri="{C3380CC4-5D6E-409C-BE32-E72D297353CC}">
              <c16:uniqueId val="{00000002-9945-465A-AF34-508568558FC5}"/>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0.73</c:v>
                </c:pt>
              </c:numCache>
            </c:numRef>
          </c:val>
          <c:extLst>
            <c:ext xmlns:c16="http://schemas.microsoft.com/office/drawing/2014/chart" uri="{C3380CC4-5D6E-409C-BE32-E72D297353CC}">
              <c16:uniqueId val="{00000003-9945-465A-AF34-508568558FC5}"/>
            </c:ext>
          </c:extLst>
        </c:ser>
        <c:dLbls>
          <c:showLegendKey val="0"/>
          <c:showVal val="1"/>
          <c:showCatName val="0"/>
          <c:showSerName val="0"/>
          <c:showPercent val="0"/>
          <c:showBubbleSize val="0"/>
        </c:dLbls>
        <c:gapWidth val="75"/>
        <c:overlap val="100"/>
        <c:axId val="491981344"/>
        <c:axId val="491986440"/>
      </c:barChart>
      <c:catAx>
        <c:axId val="491981344"/>
        <c:scaling>
          <c:orientation val="maxMin"/>
        </c:scaling>
        <c:delete val="1"/>
        <c:axPos val="l"/>
        <c:numFmt formatCode="General" sourceLinked="0"/>
        <c:majorTickMark val="out"/>
        <c:minorTickMark val="none"/>
        <c:tickLblPos val="none"/>
        <c:crossAx val="491986440"/>
        <c:crosses val="autoZero"/>
        <c:auto val="1"/>
        <c:lblAlgn val="ctr"/>
        <c:lblOffset val="100"/>
        <c:noMultiLvlLbl val="0"/>
      </c:catAx>
      <c:valAx>
        <c:axId val="491986440"/>
        <c:scaling>
          <c:orientation val="minMax"/>
          <c:max val="1"/>
        </c:scaling>
        <c:delete val="1"/>
        <c:axPos val="t"/>
        <c:numFmt formatCode="0%" sourceLinked="1"/>
        <c:majorTickMark val="out"/>
        <c:minorTickMark val="none"/>
        <c:tickLblPos val="none"/>
        <c:crossAx val="491981344"/>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57818106502808964"/>
          <c:y val="7.5180198833126932E-2"/>
          <c:w val="0.42181893497191852"/>
          <c:h val="0.91050089552339364"/>
        </c:manualLayout>
      </c:layout>
      <c:barChart>
        <c:barDir val="bar"/>
        <c:grouping val="clustered"/>
        <c:varyColors val="0"/>
        <c:ser>
          <c:idx val="0"/>
          <c:order val="0"/>
          <c:tx>
            <c:strRef>
              <c:f>Sheet1!$B$1</c:f>
              <c:strCache>
                <c:ptCount val="1"/>
                <c:pt idx="0">
                  <c:v>% Very good</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80</c:v>
                </c:pt>
                <c:pt idx="1">
                  <c:v>73</c:v>
                </c:pt>
                <c:pt idx="2">
                  <c:v>74</c:v>
                </c:pt>
                <c:pt idx="3">
                  <c:v>72</c:v>
                </c:pt>
                <c:pt idx="4">
                  <c:v>70</c:v>
                </c:pt>
                <c:pt idx="5">
                  <c:v>73</c:v>
                </c:pt>
                <c:pt idx="6">
                  <c:v>82</c:v>
                </c:pt>
                <c:pt idx="7">
                  <c:v>81</c:v>
                </c:pt>
                <c:pt idx="8">
                  <c:v>56</c:v>
                </c:pt>
                <c:pt idx="9">
                  <c:v>80</c:v>
                </c:pt>
                <c:pt idx="10">
                  <c:v>0</c:v>
                </c:pt>
                <c:pt idx="11">
                  <c:v>76</c:v>
                </c:pt>
              </c:numCache>
            </c:numRef>
          </c:val>
          <c:extLst>
            <c:ext xmlns:c16="http://schemas.microsoft.com/office/drawing/2014/chart" uri="{C3380CC4-5D6E-409C-BE32-E72D297353CC}">
              <c16:uniqueId val="{00000000-DF86-420A-8B68-FE47623ECB13}"/>
            </c:ext>
          </c:extLst>
        </c:ser>
        <c:ser>
          <c:idx val="1"/>
          <c:order val="1"/>
          <c:tx>
            <c:strRef>
              <c:f>Sheet1!$C$1</c:f>
              <c:strCache>
                <c:ptCount val="1"/>
                <c:pt idx="0">
                  <c:v>% Benchmark</c:v>
                </c:pt>
              </c:strCache>
            </c:strRef>
          </c:tx>
          <c:spPr>
            <a:solidFill>
              <a:schemeClr val="bg1">
                <a:lumMod val="50000"/>
              </a:schemeClr>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86</c:v>
                </c:pt>
                <c:pt idx="1">
                  <c:v>0</c:v>
                </c:pt>
                <c:pt idx="2">
                  <c:v>63</c:v>
                </c:pt>
                <c:pt idx="3">
                  <c:v>89</c:v>
                </c:pt>
                <c:pt idx="4">
                  <c:v>85</c:v>
                </c:pt>
                <c:pt idx="5">
                  <c:v>93</c:v>
                </c:pt>
                <c:pt idx="6">
                  <c:v>82</c:v>
                </c:pt>
                <c:pt idx="7">
                  <c:v>64</c:v>
                </c:pt>
                <c:pt idx="8">
                  <c:v>75</c:v>
                </c:pt>
                <c:pt idx="9">
                  <c:v>82</c:v>
                </c:pt>
                <c:pt idx="10">
                  <c:v>86</c:v>
                </c:pt>
                <c:pt idx="11">
                  <c:v>75</c:v>
                </c:pt>
              </c:numCache>
            </c:numRef>
          </c:val>
          <c:extLst>
            <c:ext xmlns:c16="http://schemas.microsoft.com/office/drawing/2014/chart" uri="{C3380CC4-5D6E-409C-BE32-E72D297353CC}">
              <c16:uniqueId val="{00000001-DF86-420A-8B68-FE47623ECB13}"/>
            </c:ext>
          </c:extLst>
        </c:ser>
        <c:dLbls>
          <c:showLegendKey val="0"/>
          <c:showVal val="0"/>
          <c:showCatName val="0"/>
          <c:showSerName val="0"/>
          <c:showPercent val="0"/>
          <c:showBubbleSize val="0"/>
        </c:dLbls>
        <c:gapWidth val="66"/>
        <c:axId val="491985264"/>
        <c:axId val="491987616"/>
      </c:barChart>
      <c:catAx>
        <c:axId val="491985264"/>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491987616"/>
        <c:crosses val="autoZero"/>
        <c:auto val="1"/>
        <c:lblAlgn val="ctr"/>
        <c:lblOffset val="100"/>
        <c:noMultiLvlLbl val="0"/>
      </c:catAx>
      <c:valAx>
        <c:axId val="491987616"/>
        <c:scaling>
          <c:orientation val="minMax"/>
        </c:scaling>
        <c:delete val="1"/>
        <c:axPos val="t"/>
        <c:numFmt formatCode="General" sourceLinked="1"/>
        <c:majorTickMark val="out"/>
        <c:minorTickMark val="none"/>
        <c:tickLblPos val="none"/>
        <c:crossAx val="491985264"/>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78"/>
          <c:h val="0.67398965942510447"/>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8F90-48A4-A151-B8A476E700DF}"/>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8F90-48A4-A151-B8A476E700DF}"/>
              </c:ext>
            </c:extLst>
          </c:dPt>
          <c:dPt>
            <c:idx val="2"/>
            <c:invertIfNegative val="0"/>
            <c:bubble3D val="0"/>
            <c:spPr>
              <a:solidFill>
                <a:schemeClr val="tx2">
                  <a:lumMod val="75000"/>
                </a:schemeClr>
              </a:solidFill>
              <a:ln>
                <a:solidFill>
                  <a:schemeClr val="tx2">
                    <a:lumMod val="75000"/>
                  </a:schemeClr>
                </a:solidFill>
              </a:ln>
            </c:spPr>
            <c:extLst>
              <c:ext xmlns:c16="http://schemas.microsoft.com/office/drawing/2014/chart" uri="{C3380CC4-5D6E-409C-BE32-E72D297353CC}">
                <c16:uniqueId val="{00000005-8F90-48A4-A151-B8A476E700DF}"/>
              </c:ext>
            </c:extLst>
          </c:dPt>
          <c:dPt>
            <c:idx val="3"/>
            <c:invertIfNegative val="0"/>
            <c:bubble3D val="0"/>
            <c:spPr>
              <a:solidFill>
                <a:schemeClr val="tx2">
                  <a:lumMod val="50000"/>
                </a:schemeClr>
              </a:solidFill>
            </c:spPr>
            <c:extLst>
              <c:ext xmlns:c16="http://schemas.microsoft.com/office/drawing/2014/chart" uri="{C3380CC4-5D6E-409C-BE32-E72D297353CC}">
                <c16:uniqueId val="{00000007-8F90-48A4-A151-B8A476E700DF}"/>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8F90-48A4-A151-B8A476E700DF}"/>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8F90-48A4-A151-B8A476E700DF}"/>
              </c:ext>
            </c:extLst>
          </c:dPt>
          <c:dPt>
            <c:idx val="7"/>
            <c:invertIfNegative val="0"/>
            <c:bubble3D val="0"/>
            <c:spPr>
              <a:solidFill>
                <a:srgbClr val="05BEFF"/>
              </a:solidFill>
            </c:spPr>
            <c:extLst>
              <c:ext xmlns:c16="http://schemas.microsoft.com/office/drawing/2014/chart" uri="{C3380CC4-5D6E-409C-BE32-E72D297353CC}">
                <c16:uniqueId val="{0000000D-8F90-48A4-A151-B8A476E700DF}"/>
              </c:ext>
            </c:extLst>
          </c:dPt>
          <c:dPt>
            <c:idx val="8"/>
            <c:invertIfNegative val="0"/>
            <c:bubble3D val="0"/>
            <c:spPr>
              <a:solidFill>
                <a:schemeClr val="tx2">
                  <a:lumMod val="75000"/>
                </a:schemeClr>
              </a:solidFill>
            </c:spPr>
            <c:extLst>
              <c:ext xmlns:c16="http://schemas.microsoft.com/office/drawing/2014/chart" uri="{C3380CC4-5D6E-409C-BE32-E72D297353CC}">
                <c16:uniqueId val="{0000000F-8F90-48A4-A151-B8A476E700DF}"/>
              </c:ext>
            </c:extLst>
          </c:dPt>
          <c:dPt>
            <c:idx val="9"/>
            <c:invertIfNegative val="0"/>
            <c:bubble3D val="0"/>
            <c:spPr>
              <a:solidFill>
                <a:schemeClr val="tx2">
                  <a:lumMod val="50000"/>
                </a:schemeClr>
              </a:solidFill>
            </c:spPr>
            <c:extLst>
              <c:ext xmlns:c16="http://schemas.microsoft.com/office/drawing/2014/chart" uri="{C3380CC4-5D6E-409C-BE32-E72D297353CC}">
                <c16:uniqueId val="{00000011-8F90-48A4-A151-B8A476E700DF}"/>
              </c:ext>
            </c:extLst>
          </c:dPt>
          <c:dLbls>
            <c:spPr>
              <a:noFill/>
              <a:ln>
                <a:noFill/>
              </a:ln>
              <a:effectLst/>
            </c:spPr>
            <c:txPr>
              <a:bodyPr/>
              <a:lstStyle/>
              <a:p>
                <a:pPr>
                  <a:defRPr sz="1000">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Sheet1!$B$2:$B$11</c:f>
              <c:numCache>
                <c:formatCode>General</c:formatCode>
                <c:ptCount val="10"/>
                <c:pt idx="0">
                  <c:v>75</c:v>
                </c:pt>
                <c:pt idx="1">
                  <c:v>73</c:v>
                </c:pt>
                <c:pt idx="2">
                  <c:v>80</c:v>
                </c:pt>
                <c:pt idx="3">
                  <c:v>81</c:v>
                </c:pt>
                <c:pt idx="5">
                  <c:v>84</c:v>
                </c:pt>
                <c:pt idx="6">
                  <c:v>85</c:v>
                </c:pt>
                <c:pt idx="7">
                  <c:v>80</c:v>
                </c:pt>
                <c:pt idx="8">
                  <c:v>83</c:v>
                </c:pt>
                <c:pt idx="9">
                  <c:v>88</c:v>
                </c:pt>
              </c:numCache>
            </c:numRef>
          </c:val>
          <c:extLst>
            <c:ext xmlns:c16="http://schemas.microsoft.com/office/drawing/2014/chart" uri="{C3380CC4-5D6E-409C-BE32-E72D297353CC}">
              <c16:uniqueId val="{00000012-8F90-48A4-A151-B8A476E700DF}"/>
            </c:ext>
          </c:extLst>
        </c:ser>
        <c:dLbls>
          <c:showLegendKey val="0"/>
          <c:showVal val="0"/>
          <c:showCatName val="0"/>
          <c:showSerName val="0"/>
          <c:showPercent val="0"/>
          <c:showBubbleSize val="0"/>
        </c:dLbls>
        <c:gapWidth val="40"/>
        <c:axId val="491979384"/>
        <c:axId val="491989576"/>
      </c:barChart>
      <c:catAx>
        <c:axId val="491979384"/>
        <c:scaling>
          <c:orientation val="minMax"/>
        </c:scaling>
        <c:delete val="0"/>
        <c:axPos val="b"/>
        <c:numFmt formatCode="General" sourceLinked="1"/>
        <c:majorTickMark val="none"/>
        <c:minorTickMark val="none"/>
        <c:tickLblPos val="nextTo"/>
        <c:txPr>
          <a:bodyPr rot="-1380000"/>
          <a:lstStyle/>
          <a:p>
            <a:pPr>
              <a:defRPr sz="950">
                <a:solidFill>
                  <a:srgbClr val="424242"/>
                </a:solidFill>
              </a:defRPr>
            </a:pPr>
            <a:endParaRPr lang="en-US"/>
          </a:p>
        </c:txPr>
        <c:crossAx val="491989576"/>
        <c:crosses val="autoZero"/>
        <c:auto val="1"/>
        <c:lblAlgn val="ctr"/>
        <c:lblOffset val="100"/>
        <c:noMultiLvlLbl val="0"/>
      </c:catAx>
      <c:valAx>
        <c:axId val="491989576"/>
        <c:scaling>
          <c:orientation val="minMax"/>
          <c:max val="100"/>
          <c:min val="0"/>
        </c:scaling>
        <c:delete val="0"/>
        <c:axPos val="l"/>
        <c:numFmt formatCode="General" sourceLinked="1"/>
        <c:majorTickMark val="none"/>
        <c:minorTickMark val="none"/>
        <c:tickLblPos val="nextTo"/>
        <c:txPr>
          <a:bodyPr/>
          <a:lstStyle/>
          <a:p>
            <a:pPr>
              <a:defRPr sz="1198">
                <a:solidFill>
                  <a:srgbClr val="424242"/>
                </a:solidFill>
              </a:defRPr>
            </a:pPr>
            <a:endParaRPr lang="en-US"/>
          </a:p>
        </c:txPr>
        <c:crossAx val="491979384"/>
        <c:crosses val="autoZero"/>
        <c:crossBetween val="between"/>
      </c:valAx>
      <c:spPr>
        <a:noFill/>
        <a:ln w="25409">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891"/>
          <c:h val="0.67398965942510625"/>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rgbClr val="FFD9AF"/>
              </a:solidFill>
            </c:spPr>
            <c:extLst>
              <c:ext xmlns:c16="http://schemas.microsoft.com/office/drawing/2014/chart" uri="{C3380CC4-5D6E-409C-BE32-E72D297353CC}">
                <c16:uniqueId val="{00000001-C389-4EC7-B029-C494FBE96F81}"/>
              </c:ext>
            </c:extLst>
          </c:dPt>
          <c:dPt>
            <c:idx val="1"/>
            <c:invertIfNegative val="0"/>
            <c:bubble3D val="0"/>
            <c:spPr>
              <a:solidFill>
                <a:srgbClr val="FFAD53"/>
              </a:solidFill>
            </c:spPr>
            <c:extLst>
              <c:ext xmlns:c16="http://schemas.microsoft.com/office/drawing/2014/chart" uri="{C3380CC4-5D6E-409C-BE32-E72D297353CC}">
                <c16:uniqueId val="{00000003-C389-4EC7-B029-C494FBE96F81}"/>
              </c:ext>
            </c:extLst>
          </c:dPt>
          <c:dPt>
            <c:idx val="2"/>
            <c:invertIfNegative val="0"/>
            <c:bubble3D val="0"/>
            <c:spPr>
              <a:solidFill>
                <a:srgbClr val="FF8C0D"/>
              </a:solidFill>
            </c:spPr>
            <c:extLst>
              <c:ext xmlns:c16="http://schemas.microsoft.com/office/drawing/2014/chart" uri="{C3380CC4-5D6E-409C-BE32-E72D297353CC}">
                <c16:uniqueId val="{00000005-C389-4EC7-B029-C494FBE96F81}"/>
              </c:ext>
            </c:extLst>
          </c:dPt>
          <c:dPt>
            <c:idx val="3"/>
            <c:invertIfNegative val="0"/>
            <c:bubble3D val="0"/>
            <c:spPr>
              <a:solidFill>
                <a:srgbClr val="9A7D00"/>
              </a:solidFill>
            </c:spPr>
            <c:extLst>
              <c:ext xmlns:c16="http://schemas.microsoft.com/office/drawing/2014/chart" uri="{C3380CC4-5D6E-409C-BE32-E72D297353CC}">
                <c16:uniqueId val="{00000007-C389-4EC7-B029-C494FBE96F81}"/>
              </c:ext>
            </c:extLst>
          </c:dPt>
          <c:dLbls>
            <c:spPr>
              <a:noFill/>
              <a:ln>
                <a:noFill/>
              </a:ln>
              <a:effectLst/>
            </c:spPr>
            <c:txPr>
              <a:bodyPr/>
              <a:lstStyle/>
              <a:p>
                <a:pPr>
                  <a:defRPr sz="1000">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c:v>
                </c:pt>
                <c:pt idx="1">
                  <c:v>2-9</c:v>
                </c:pt>
                <c:pt idx="2">
                  <c:v>10-49</c:v>
                </c:pt>
                <c:pt idx="3">
                  <c:v>50-249</c:v>
                </c:pt>
                <c:pt idx="4">
                  <c:v>250+</c:v>
                </c:pt>
              </c:strCache>
            </c:strRef>
          </c:cat>
          <c:val>
            <c:numRef>
              <c:f>Sheet1!$B$2:$B$6</c:f>
              <c:numCache>
                <c:formatCode>General</c:formatCode>
                <c:ptCount val="5"/>
                <c:pt idx="0">
                  <c:v>74</c:v>
                </c:pt>
                <c:pt idx="1">
                  <c:v>75</c:v>
                </c:pt>
                <c:pt idx="2">
                  <c:v>79</c:v>
                </c:pt>
                <c:pt idx="3">
                  <c:v>79</c:v>
                </c:pt>
                <c:pt idx="4">
                  <c:v>77</c:v>
                </c:pt>
              </c:numCache>
            </c:numRef>
          </c:val>
          <c:extLst>
            <c:ext xmlns:c16="http://schemas.microsoft.com/office/drawing/2014/chart" uri="{C3380CC4-5D6E-409C-BE32-E72D297353CC}">
              <c16:uniqueId val="{00000008-C389-4EC7-B029-C494FBE96F81}"/>
            </c:ext>
          </c:extLst>
        </c:ser>
        <c:dLbls>
          <c:showLegendKey val="0"/>
          <c:showVal val="0"/>
          <c:showCatName val="0"/>
          <c:showSerName val="0"/>
          <c:showPercent val="0"/>
          <c:showBubbleSize val="0"/>
        </c:dLbls>
        <c:gapWidth val="40"/>
        <c:axId val="366078944"/>
        <c:axId val="262130016"/>
      </c:barChart>
      <c:catAx>
        <c:axId val="366078944"/>
        <c:scaling>
          <c:orientation val="minMax"/>
        </c:scaling>
        <c:delete val="0"/>
        <c:axPos val="b"/>
        <c:numFmt formatCode="General" sourceLinked="1"/>
        <c:majorTickMark val="none"/>
        <c:minorTickMark val="none"/>
        <c:tickLblPos val="nextTo"/>
        <c:txPr>
          <a:bodyPr rot="-1380000"/>
          <a:lstStyle/>
          <a:p>
            <a:pPr>
              <a:defRPr sz="950">
                <a:solidFill>
                  <a:srgbClr val="424242"/>
                </a:solidFill>
              </a:defRPr>
            </a:pPr>
            <a:endParaRPr lang="en-US"/>
          </a:p>
        </c:txPr>
        <c:crossAx val="262130016"/>
        <c:crosses val="autoZero"/>
        <c:auto val="1"/>
        <c:lblAlgn val="ctr"/>
        <c:lblOffset val="100"/>
        <c:noMultiLvlLbl val="0"/>
      </c:catAx>
      <c:valAx>
        <c:axId val="262130016"/>
        <c:scaling>
          <c:orientation val="minMax"/>
          <c:max val="100"/>
          <c:min val="0"/>
        </c:scaling>
        <c:delete val="0"/>
        <c:axPos val="l"/>
        <c:numFmt formatCode="General" sourceLinked="1"/>
        <c:majorTickMark val="none"/>
        <c:minorTickMark val="none"/>
        <c:tickLblPos val="nextTo"/>
        <c:txPr>
          <a:bodyPr/>
          <a:lstStyle/>
          <a:p>
            <a:pPr>
              <a:defRPr sz="1198">
                <a:solidFill>
                  <a:srgbClr val="424242"/>
                </a:solidFill>
              </a:defRPr>
            </a:pPr>
            <a:endParaRPr lang="en-US"/>
          </a:p>
        </c:txPr>
        <c:crossAx val="366078944"/>
        <c:crosses val="autoZero"/>
        <c:crossBetween val="between"/>
      </c:valAx>
      <c:spPr>
        <a:noFill/>
        <a:ln w="25409">
          <a:noFill/>
        </a:ln>
      </c:spPr>
    </c:plotArea>
    <c:plotVisOnly val="1"/>
    <c:dispBlanksAs val="gap"/>
    <c:showDLblsOverMax val="0"/>
  </c:chart>
  <c:txPr>
    <a:bodyPr/>
    <a:lstStyle/>
    <a:p>
      <a:pPr>
        <a:defRPr sz="1801"/>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3353061473757482"/>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0662-4263-8B68-E3D32AD3E977}"/>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0.04</c:v>
                </c:pt>
              </c:numCache>
            </c:numRef>
          </c:val>
          <c:extLst>
            <c:ext xmlns:c16="http://schemas.microsoft.com/office/drawing/2014/chart" uri="{C3380CC4-5D6E-409C-BE32-E72D297353CC}">
              <c16:uniqueId val="{00000001-0662-4263-8B68-E3D32AD3E977}"/>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0.13</c:v>
                </c:pt>
              </c:numCache>
            </c:numRef>
          </c:val>
          <c:extLst>
            <c:ext xmlns:c16="http://schemas.microsoft.com/office/drawing/2014/chart" uri="{C3380CC4-5D6E-409C-BE32-E72D297353CC}">
              <c16:uniqueId val="{00000002-0662-4263-8B68-E3D32AD3E977}"/>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0.76</c:v>
                </c:pt>
              </c:numCache>
            </c:numRef>
          </c:val>
          <c:extLst>
            <c:ext xmlns:c16="http://schemas.microsoft.com/office/drawing/2014/chart" uri="{C3380CC4-5D6E-409C-BE32-E72D297353CC}">
              <c16:uniqueId val="{00000003-0662-4263-8B68-E3D32AD3E977}"/>
            </c:ext>
          </c:extLst>
        </c:ser>
        <c:dLbls>
          <c:showLegendKey val="0"/>
          <c:showVal val="1"/>
          <c:showCatName val="0"/>
          <c:showSerName val="0"/>
          <c:showPercent val="0"/>
          <c:showBubbleSize val="0"/>
        </c:dLbls>
        <c:gapWidth val="75"/>
        <c:overlap val="100"/>
        <c:axId val="491984088"/>
        <c:axId val="491983304"/>
      </c:barChart>
      <c:catAx>
        <c:axId val="491984088"/>
        <c:scaling>
          <c:orientation val="maxMin"/>
        </c:scaling>
        <c:delete val="1"/>
        <c:axPos val="l"/>
        <c:numFmt formatCode="General" sourceLinked="0"/>
        <c:majorTickMark val="out"/>
        <c:minorTickMark val="none"/>
        <c:tickLblPos val="none"/>
        <c:crossAx val="491983304"/>
        <c:crosses val="autoZero"/>
        <c:auto val="1"/>
        <c:lblAlgn val="ctr"/>
        <c:lblOffset val="100"/>
        <c:noMultiLvlLbl val="0"/>
      </c:catAx>
      <c:valAx>
        <c:axId val="491983304"/>
        <c:scaling>
          <c:orientation val="minMax"/>
          <c:max val="1"/>
        </c:scaling>
        <c:delete val="1"/>
        <c:axPos val="t"/>
        <c:numFmt formatCode="0%" sourceLinked="1"/>
        <c:majorTickMark val="out"/>
        <c:minorTickMark val="none"/>
        <c:tickLblPos val="none"/>
        <c:crossAx val="491984088"/>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4951339082614673"/>
          <c:y val="7.5180198833126932E-2"/>
          <c:w val="0.48473920759905009"/>
          <c:h val="0.91050089552339364"/>
        </c:manualLayout>
      </c:layout>
      <c:barChart>
        <c:barDir val="bar"/>
        <c:grouping val="clustered"/>
        <c:varyColors val="0"/>
        <c:ser>
          <c:idx val="0"/>
          <c:order val="0"/>
          <c:tx>
            <c:strRef>
              <c:f>Sheet1!$B$1</c:f>
              <c:strCache>
                <c:ptCount val="1"/>
                <c:pt idx="0">
                  <c:v>% Very good</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85</c:v>
                </c:pt>
                <c:pt idx="1">
                  <c:v>73</c:v>
                </c:pt>
                <c:pt idx="2">
                  <c:v>80</c:v>
                </c:pt>
                <c:pt idx="3">
                  <c:v>79</c:v>
                </c:pt>
                <c:pt idx="4">
                  <c:v>76</c:v>
                </c:pt>
                <c:pt idx="5">
                  <c:v>80</c:v>
                </c:pt>
                <c:pt idx="6">
                  <c:v>86</c:v>
                </c:pt>
                <c:pt idx="7">
                  <c:v>86</c:v>
                </c:pt>
                <c:pt idx="8">
                  <c:v>67</c:v>
                </c:pt>
                <c:pt idx="9">
                  <c:v>85</c:v>
                </c:pt>
                <c:pt idx="10">
                  <c:v>0</c:v>
                </c:pt>
                <c:pt idx="11">
                  <c:v>82</c:v>
                </c:pt>
              </c:numCache>
            </c:numRef>
          </c:val>
          <c:extLst>
            <c:ext xmlns:c16="http://schemas.microsoft.com/office/drawing/2014/chart" uri="{C3380CC4-5D6E-409C-BE32-E72D297353CC}">
              <c16:uniqueId val="{00000000-AEBF-4A8A-BC8D-2FB92687ED4B}"/>
            </c:ext>
          </c:extLst>
        </c:ser>
        <c:ser>
          <c:idx val="1"/>
          <c:order val="1"/>
          <c:tx>
            <c:strRef>
              <c:f>Sheet1!$C$1</c:f>
              <c:strCache>
                <c:ptCount val="1"/>
                <c:pt idx="0">
                  <c:v>% Benchmark</c:v>
                </c:pt>
              </c:strCache>
            </c:strRef>
          </c:tx>
          <c:spPr>
            <a:solidFill>
              <a:schemeClr val="bg1">
                <a:lumMod val="50000"/>
              </a:schemeClr>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89</c:v>
                </c:pt>
                <c:pt idx="1">
                  <c:v>0</c:v>
                </c:pt>
                <c:pt idx="2">
                  <c:v>79</c:v>
                </c:pt>
                <c:pt idx="3">
                  <c:v>92</c:v>
                </c:pt>
                <c:pt idx="4">
                  <c:v>88</c:v>
                </c:pt>
                <c:pt idx="5">
                  <c:v>87</c:v>
                </c:pt>
                <c:pt idx="6">
                  <c:v>90</c:v>
                </c:pt>
                <c:pt idx="7">
                  <c:v>82</c:v>
                </c:pt>
                <c:pt idx="8">
                  <c:v>75</c:v>
                </c:pt>
                <c:pt idx="9">
                  <c:v>82</c:v>
                </c:pt>
                <c:pt idx="10">
                  <c:v>90</c:v>
                </c:pt>
                <c:pt idx="11">
                  <c:v>84</c:v>
                </c:pt>
              </c:numCache>
            </c:numRef>
          </c:val>
          <c:extLst>
            <c:ext xmlns:c16="http://schemas.microsoft.com/office/drawing/2014/chart" uri="{C3380CC4-5D6E-409C-BE32-E72D297353CC}">
              <c16:uniqueId val="{00000001-AEBF-4A8A-BC8D-2FB92687ED4B}"/>
            </c:ext>
          </c:extLst>
        </c:ser>
        <c:dLbls>
          <c:showLegendKey val="0"/>
          <c:showVal val="0"/>
          <c:showCatName val="0"/>
          <c:showSerName val="0"/>
          <c:showPercent val="0"/>
          <c:showBubbleSize val="0"/>
        </c:dLbls>
        <c:gapWidth val="66"/>
        <c:axId val="491989184"/>
        <c:axId val="491984480"/>
      </c:barChart>
      <c:catAx>
        <c:axId val="491989184"/>
        <c:scaling>
          <c:orientation val="maxMin"/>
        </c:scaling>
        <c:delete val="0"/>
        <c:axPos val="l"/>
        <c:numFmt formatCode="General" sourceLinked="1"/>
        <c:majorTickMark val="out"/>
        <c:minorTickMark val="none"/>
        <c:tickLblPos val="nextTo"/>
        <c:txPr>
          <a:bodyPr/>
          <a:lstStyle/>
          <a:p>
            <a:pPr algn="r">
              <a:defRPr sz="1000">
                <a:latin typeface="+mn-lt"/>
              </a:defRPr>
            </a:pPr>
            <a:endParaRPr lang="en-US"/>
          </a:p>
        </c:txPr>
        <c:crossAx val="491984480"/>
        <c:crosses val="autoZero"/>
        <c:auto val="1"/>
        <c:lblAlgn val="ctr"/>
        <c:lblOffset val="100"/>
        <c:noMultiLvlLbl val="0"/>
      </c:catAx>
      <c:valAx>
        <c:axId val="491984480"/>
        <c:scaling>
          <c:orientation val="minMax"/>
        </c:scaling>
        <c:delete val="1"/>
        <c:axPos val="t"/>
        <c:numFmt formatCode="General" sourceLinked="1"/>
        <c:majorTickMark val="out"/>
        <c:minorTickMark val="none"/>
        <c:tickLblPos val="none"/>
        <c:crossAx val="491989184"/>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803"/>
          <c:h val="0.67398965942510503"/>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E5CD-4C47-9ECC-829A55EA7BD8}"/>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E5CD-4C47-9ECC-829A55EA7BD8}"/>
              </c:ext>
            </c:extLst>
          </c:dPt>
          <c:dPt>
            <c:idx val="2"/>
            <c:invertIfNegative val="0"/>
            <c:bubble3D val="0"/>
            <c:spPr>
              <a:solidFill>
                <a:schemeClr val="tx2">
                  <a:lumMod val="75000"/>
                </a:schemeClr>
              </a:solidFill>
            </c:spPr>
            <c:extLst>
              <c:ext xmlns:c16="http://schemas.microsoft.com/office/drawing/2014/chart" uri="{C3380CC4-5D6E-409C-BE32-E72D297353CC}">
                <c16:uniqueId val="{00000005-E5CD-4C47-9ECC-829A55EA7BD8}"/>
              </c:ext>
            </c:extLst>
          </c:dPt>
          <c:dPt>
            <c:idx val="3"/>
            <c:invertIfNegative val="0"/>
            <c:bubble3D val="0"/>
            <c:spPr>
              <a:solidFill>
                <a:schemeClr val="tx2">
                  <a:lumMod val="50000"/>
                </a:schemeClr>
              </a:solidFill>
            </c:spPr>
            <c:extLst>
              <c:ext xmlns:c16="http://schemas.microsoft.com/office/drawing/2014/chart" uri="{C3380CC4-5D6E-409C-BE32-E72D297353CC}">
                <c16:uniqueId val="{00000007-E5CD-4C47-9ECC-829A55EA7BD8}"/>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E5CD-4C47-9ECC-829A55EA7BD8}"/>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E5CD-4C47-9ECC-829A55EA7BD8}"/>
              </c:ext>
            </c:extLst>
          </c:dPt>
          <c:dPt>
            <c:idx val="7"/>
            <c:invertIfNegative val="0"/>
            <c:bubble3D val="0"/>
            <c:spPr>
              <a:solidFill>
                <a:srgbClr val="05BEFF"/>
              </a:solidFill>
            </c:spPr>
            <c:extLst>
              <c:ext xmlns:c16="http://schemas.microsoft.com/office/drawing/2014/chart" uri="{C3380CC4-5D6E-409C-BE32-E72D297353CC}">
                <c16:uniqueId val="{0000000D-E5CD-4C47-9ECC-829A55EA7BD8}"/>
              </c:ext>
            </c:extLst>
          </c:dPt>
          <c:dPt>
            <c:idx val="8"/>
            <c:invertIfNegative val="0"/>
            <c:bubble3D val="0"/>
            <c:spPr>
              <a:solidFill>
                <a:schemeClr val="tx2">
                  <a:lumMod val="75000"/>
                </a:schemeClr>
              </a:solidFill>
            </c:spPr>
            <c:extLst>
              <c:ext xmlns:c16="http://schemas.microsoft.com/office/drawing/2014/chart" uri="{C3380CC4-5D6E-409C-BE32-E72D297353CC}">
                <c16:uniqueId val="{0000000F-E5CD-4C47-9ECC-829A55EA7BD8}"/>
              </c:ext>
            </c:extLst>
          </c:dPt>
          <c:dPt>
            <c:idx val="9"/>
            <c:invertIfNegative val="0"/>
            <c:bubble3D val="0"/>
            <c:spPr>
              <a:solidFill>
                <a:schemeClr val="tx2">
                  <a:lumMod val="50000"/>
                </a:schemeClr>
              </a:solidFill>
            </c:spPr>
            <c:extLst>
              <c:ext xmlns:c16="http://schemas.microsoft.com/office/drawing/2014/chart" uri="{C3380CC4-5D6E-409C-BE32-E72D297353CC}">
                <c16:uniqueId val="{00000011-E5CD-4C47-9ECC-829A55EA7BD8}"/>
              </c:ext>
            </c:extLst>
          </c:dPt>
          <c:dLbls>
            <c:spPr>
              <a:noFill/>
              <a:ln>
                <a:noFill/>
              </a:ln>
              <a:effectLst/>
            </c:spPr>
            <c:txPr>
              <a:bodyPr/>
              <a:lstStyle/>
              <a:p>
                <a:pPr>
                  <a:defRPr sz="999">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Sheet1!$B$2:$B$12</c:f>
              <c:numCache>
                <c:formatCode>General</c:formatCode>
                <c:ptCount val="11"/>
                <c:pt idx="0">
                  <c:v>81</c:v>
                </c:pt>
                <c:pt idx="1">
                  <c:v>79</c:v>
                </c:pt>
                <c:pt idx="2">
                  <c:v>85</c:v>
                </c:pt>
                <c:pt idx="3">
                  <c:v>86</c:v>
                </c:pt>
                <c:pt idx="5">
                  <c:v>83</c:v>
                </c:pt>
                <c:pt idx="6">
                  <c:v>89</c:v>
                </c:pt>
                <c:pt idx="7">
                  <c:v>87</c:v>
                </c:pt>
                <c:pt idx="8">
                  <c:v>92</c:v>
                </c:pt>
                <c:pt idx="9">
                  <c:v>92</c:v>
                </c:pt>
              </c:numCache>
            </c:numRef>
          </c:val>
          <c:extLst>
            <c:ext xmlns:c16="http://schemas.microsoft.com/office/drawing/2014/chart" uri="{C3380CC4-5D6E-409C-BE32-E72D297353CC}">
              <c16:uniqueId val="{00000012-E5CD-4C47-9ECC-829A55EA7BD8}"/>
            </c:ext>
          </c:extLst>
        </c:ser>
        <c:dLbls>
          <c:showLegendKey val="0"/>
          <c:showVal val="0"/>
          <c:showCatName val="0"/>
          <c:showSerName val="0"/>
          <c:showPercent val="0"/>
          <c:showBubbleSize val="0"/>
        </c:dLbls>
        <c:gapWidth val="40"/>
        <c:axId val="491978992"/>
        <c:axId val="491978208"/>
      </c:barChart>
      <c:catAx>
        <c:axId val="491978992"/>
        <c:scaling>
          <c:orientation val="minMax"/>
        </c:scaling>
        <c:delete val="0"/>
        <c:axPos val="b"/>
        <c:numFmt formatCode="General" sourceLinked="1"/>
        <c:majorTickMark val="none"/>
        <c:minorTickMark val="none"/>
        <c:tickLblPos val="nextTo"/>
        <c:txPr>
          <a:bodyPr rot="-1380000"/>
          <a:lstStyle/>
          <a:p>
            <a:pPr>
              <a:defRPr sz="949">
                <a:solidFill>
                  <a:srgbClr val="424242"/>
                </a:solidFill>
              </a:defRPr>
            </a:pPr>
            <a:endParaRPr lang="en-US"/>
          </a:p>
        </c:txPr>
        <c:crossAx val="491978208"/>
        <c:crosses val="autoZero"/>
        <c:auto val="1"/>
        <c:lblAlgn val="ctr"/>
        <c:lblOffset val="100"/>
        <c:noMultiLvlLbl val="0"/>
      </c:catAx>
      <c:valAx>
        <c:axId val="491978208"/>
        <c:scaling>
          <c:orientation val="minMax"/>
          <c:max val="100"/>
          <c:min val="0"/>
        </c:scaling>
        <c:delete val="0"/>
        <c:axPos val="l"/>
        <c:numFmt formatCode="General" sourceLinked="1"/>
        <c:majorTickMark val="none"/>
        <c:minorTickMark val="none"/>
        <c:tickLblPos val="nextTo"/>
        <c:txPr>
          <a:bodyPr/>
          <a:lstStyle/>
          <a:p>
            <a:pPr>
              <a:defRPr sz="1197">
                <a:solidFill>
                  <a:srgbClr val="424242"/>
                </a:solidFill>
              </a:defRPr>
            </a:pPr>
            <a:endParaRPr lang="en-US"/>
          </a:p>
        </c:txPr>
        <c:crossAx val="491978992"/>
        <c:crosses val="autoZero"/>
        <c:crossBetween val="between"/>
      </c:valAx>
      <c:spPr>
        <a:noFill/>
        <a:ln w="25372">
          <a:noFill/>
        </a:ln>
      </c:spPr>
    </c:plotArea>
    <c:plotVisOnly val="1"/>
    <c:dispBlanksAs val="gap"/>
    <c:showDLblsOverMax val="0"/>
  </c:chart>
  <c:txPr>
    <a:bodyPr/>
    <a:lstStyle/>
    <a:p>
      <a:pPr>
        <a:defRPr sz="1797"/>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3353061473757482"/>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0.04</c:v>
                </c:pt>
              </c:numCache>
            </c:numRef>
          </c:val>
          <c:extLst>
            <c:ext xmlns:c16="http://schemas.microsoft.com/office/drawing/2014/chart" uri="{C3380CC4-5D6E-409C-BE32-E72D297353CC}">
              <c16:uniqueId val="{00000000-4490-42B8-93FD-CD2B81AC9933}"/>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0.03</c:v>
                </c:pt>
              </c:numCache>
            </c:numRef>
          </c:val>
          <c:extLst>
            <c:ext xmlns:c16="http://schemas.microsoft.com/office/drawing/2014/chart" uri="{C3380CC4-5D6E-409C-BE32-E72D297353CC}">
              <c16:uniqueId val="{00000001-4490-42B8-93FD-CD2B81AC9933}"/>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0.11</c:v>
                </c:pt>
              </c:numCache>
            </c:numRef>
          </c:val>
          <c:extLst>
            <c:ext xmlns:c16="http://schemas.microsoft.com/office/drawing/2014/chart" uri="{C3380CC4-5D6E-409C-BE32-E72D297353CC}">
              <c16:uniqueId val="{00000002-4490-42B8-93FD-CD2B81AC9933}"/>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0.82</c:v>
                </c:pt>
              </c:numCache>
            </c:numRef>
          </c:val>
          <c:extLst>
            <c:ext xmlns:c16="http://schemas.microsoft.com/office/drawing/2014/chart" uri="{C3380CC4-5D6E-409C-BE32-E72D297353CC}">
              <c16:uniqueId val="{00000003-4490-42B8-93FD-CD2B81AC9933}"/>
            </c:ext>
          </c:extLst>
        </c:ser>
        <c:dLbls>
          <c:showLegendKey val="0"/>
          <c:showVal val="1"/>
          <c:showCatName val="0"/>
          <c:showSerName val="0"/>
          <c:showPercent val="0"/>
          <c:showBubbleSize val="0"/>
        </c:dLbls>
        <c:gapWidth val="75"/>
        <c:overlap val="100"/>
        <c:axId val="491979776"/>
        <c:axId val="491985656"/>
      </c:barChart>
      <c:catAx>
        <c:axId val="491979776"/>
        <c:scaling>
          <c:orientation val="maxMin"/>
        </c:scaling>
        <c:delete val="1"/>
        <c:axPos val="l"/>
        <c:numFmt formatCode="General" sourceLinked="0"/>
        <c:majorTickMark val="out"/>
        <c:minorTickMark val="none"/>
        <c:tickLblPos val="none"/>
        <c:crossAx val="491985656"/>
        <c:crosses val="autoZero"/>
        <c:auto val="1"/>
        <c:lblAlgn val="ctr"/>
        <c:lblOffset val="100"/>
        <c:noMultiLvlLbl val="0"/>
      </c:catAx>
      <c:valAx>
        <c:axId val="491985656"/>
        <c:scaling>
          <c:orientation val="minMax"/>
          <c:max val="1"/>
        </c:scaling>
        <c:delete val="1"/>
        <c:axPos val="t"/>
        <c:numFmt formatCode="0%" sourceLinked="1"/>
        <c:majorTickMark val="out"/>
        <c:minorTickMark val="none"/>
        <c:tickLblPos val="none"/>
        <c:crossAx val="491979776"/>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57818106502808964"/>
          <c:y val="7.5180198833126932E-2"/>
          <c:w val="0.42181893497191852"/>
          <c:h val="0.91050089552339364"/>
        </c:manualLayout>
      </c:layout>
      <c:barChart>
        <c:barDir val="bar"/>
        <c:grouping val="clustered"/>
        <c:varyColors val="0"/>
        <c:ser>
          <c:idx val="0"/>
          <c:order val="0"/>
          <c:tx>
            <c:strRef>
              <c:f>Sheet1!$B$1</c:f>
              <c:strCache>
                <c:ptCount val="1"/>
                <c:pt idx="0">
                  <c:v>% Very good</c:v>
                </c:pt>
              </c:strCache>
            </c:strRef>
          </c:tx>
          <c:spPr>
            <a:solidFill>
              <a:schemeClr val="accent2"/>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Sheet1!$B$2:$B$13</c:f>
              <c:numCache>
                <c:formatCode>General</c:formatCode>
                <c:ptCount val="12"/>
                <c:pt idx="0">
                  <c:v>86</c:v>
                </c:pt>
                <c:pt idx="1">
                  <c:v>74</c:v>
                </c:pt>
                <c:pt idx="2">
                  <c:v>78</c:v>
                </c:pt>
                <c:pt idx="3">
                  <c:v>75</c:v>
                </c:pt>
                <c:pt idx="4">
                  <c:v>73</c:v>
                </c:pt>
                <c:pt idx="5">
                  <c:v>74</c:v>
                </c:pt>
                <c:pt idx="6">
                  <c:v>83</c:v>
                </c:pt>
                <c:pt idx="7">
                  <c:v>86</c:v>
                </c:pt>
                <c:pt idx="8">
                  <c:v>57</c:v>
                </c:pt>
                <c:pt idx="9">
                  <c:v>84</c:v>
                </c:pt>
                <c:pt idx="10">
                  <c:v>0</c:v>
                </c:pt>
                <c:pt idx="11">
                  <c:v>78</c:v>
                </c:pt>
              </c:numCache>
            </c:numRef>
          </c:val>
          <c:extLst>
            <c:ext xmlns:c16="http://schemas.microsoft.com/office/drawing/2014/chart" uri="{C3380CC4-5D6E-409C-BE32-E72D297353CC}">
              <c16:uniqueId val="{00000000-AD47-4284-BA3C-129A49908F24}"/>
            </c:ext>
          </c:extLst>
        </c:ser>
        <c:ser>
          <c:idx val="1"/>
          <c:order val="1"/>
          <c:tx>
            <c:strRef>
              <c:f>Sheet1!$C$1</c:f>
              <c:strCache>
                <c:ptCount val="1"/>
                <c:pt idx="0">
                  <c:v>% Benchmark</c:v>
                </c:pt>
              </c:strCache>
            </c:strRef>
          </c:tx>
          <c:spPr>
            <a:solidFill>
              <a:schemeClr val="bg1">
                <a:lumMod val="50000"/>
              </a:schemeClr>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Health, Public Services &amp; Care</c:v>
                </c:pt>
                <c:pt idx="1">
                  <c:v>Science &amp; Mathematics</c:v>
                </c:pt>
                <c:pt idx="2">
                  <c:v>Agriculture, Horticulture &amp; Animal Care*</c:v>
                </c:pt>
                <c:pt idx="3">
                  <c:v>Engineering &amp; Manufacturing Technologies</c:v>
                </c:pt>
                <c:pt idx="4">
                  <c:v>Construction, Planning &amp; Built Environment</c:v>
                </c:pt>
                <c:pt idx="5">
                  <c:v>Information &amp; Communication*</c:v>
                </c:pt>
                <c:pt idx="6">
                  <c:v>Retail &amp; Commercial Enterprise</c:v>
                </c:pt>
                <c:pt idx="7">
                  <c:v>Leisure, Travel &amp; Tourism</c:v>
                </c:pt>
                <c:pt idx="8">
                  <c:v>Arts, Media &amp; Publishing*</c:v>
                </c:pt>
                <c:pt idx="9">
                  <c:v>Education &amp; Training</c:v>
                </c:pt>
                <c:pt idx="10">
                  <c:v>Preparation for Life and Work</c:v>
                </c:pt>
                <c:pt idx="11">
                  <c:v>Business, Administration &amp; Law</c:v>
                </c:pt>
              </c:strCache>
            </c:strRef>
          </c:cat>
          <c:val>
            <c:numRef>
              <c:f>Sheet1!$C$2:$C$13</c:f>
              <c:numCache>
                <c:formatCode>General</c:formatCode>
                <c:ptCount val="12"/>
                <c:pt idx="0">
                  <c:v>91</c:v>
                </c:pt>
                <c:pt idx="1">
                  <c:v>0</c:v>
                </c:pt>
                <c:pt idx="2">
                  <c:v>71</c:v>
                </c:pt>
                <c:pt idx="3">
                  <c:v>91</c:v>
                </c:pt>
                <c:pt idx="4">
                  <c:v>87</c:v>
                </c:pt>
                <c:pt idx="5">
                  <c:v>93</c:v>
                </c:pt>
                <c:pt idx="6">
                  <c:v>84</c:v>
                </c:pt>
                <c:pt idx="7">
                  <c:v>73</c:v>
                </c:pt>
                <c:pt idx="8">
                  <c:v>63</c:v>
                </c:pt>
                <c:pt idx="9">
                  <c:v>84</c:v>
                </c:pt>
                <c:pt idx="10">
                  <c:v>86</c:v>
                </c:pt>
                <c:pt idx="11">
                  <c:v>77</c:v>
                </c:pt>
              </c:numCache>
            </c:numRef>
          </c:val>
          <c:extLst>
            <c:ext xmlns:c16="http://schemas.microsoft.com/office/drawing/2014/chart" uri="{C3380CC4-5D6E-409C-BE32-E72D297353CC}">
              <c16:uniqueId val="{00000001-AD47-4284-BA3C-129A49908F24}"/>
            </c:ext>
          </c:extLst>
        </c:ser>
        <c:dLbls>
          <c:showLegendKey val="0"/>
          <c:showVal val="0"/>
          <c:showCatName val="0"/>
          <c:showSerName val="0"/>
          <c:showPercent val="0"/>
          <c:showBubbleSize val="0"/>
        </c:dLbls>
        <c:gapWidth val="66"/>
        <c:axId val="491987224"/>
        <c:axId val="491980560"/>
      </c:barChart>
      <c:catAx>
        <c:axId val="491987224"/>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491980560"/>
        <c:crosses val="autoZero"/>
        <c:auto val="1"/>
        <c:lblAlgn val="ctr"/>
        <c:lblOffset val="100"/>
        <c:noMultiLvlLbl val="0"/>
      </c:catAx>
      <c:valAx>
        <c:axId val="491980560"/>
        <c:scaling>
          <c:orientation val="minMax"/>
        </c:scaling>
        <c:delete val="1"/>
        <c:axPos val="t"/>
        <c:numFmt formatCode="General" sourceLinked="1"/>
        <c:majorTickMark val="out"/>
        <c:minorTickMark val="none"/>
        <c:tickLblPos val="none"/>
        <c:crossAx val="491987224"/>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16769495304050847"/>
          <c:w val="0.89864235615189825"/>
          <c:h val="0.67398965942510547"/>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F1A9-4316-9BCB-9B217D4CDBA8}"/>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F1A9-4316-9BCB-9B217D4CDBA8}"/>
              </c:ext>
            </c:extLst>
          </c:dPt>
          <c:dPt>
            <c:idx val="2"/>
            <c:invertIfNegative val="0"/>
            <c:bubble3D val="0"/>
            <c:spPr>
              <a:solidFill>
                <a:schemeClr val="tx2">
                  <a:lumMod val="75000"/>
                </a:schemeClr>
              </a:solidFill>
            </c:spPr>
            <c:extLst>
              <c:ext xmlns:c16="http://schemas.microsoft.com/office/drawing/2014/chart" uri="{C3380CC4-5D6E-409C-BE32-E72D297353CC}">
                <c16:uniqueId val="{00000005-F1A9-4316-9BCB-9B217D4CDBA8}"/>
              </c:ext>
            </c:extLst>
          </c:dPt>
          <c:dPt>
            <c:idx val="3"/>
            <c:invertIfNegative val="0"/>
            <c:bubble3D val="0"/>
            <c:spPr>
              <a:solidFill>
                <a:schemeClr val="tx2">
                  <a:lumMod val="50000"/>
                </a:schemeClr>
              </a:solidFill>
            </c:spPr>
            <c:extLst>
              <c:ext xmlns:c16="http://schemas.microsoft.com/office/drawing/2014/chart" uri="{C3380CC4-5D6E-409C-BE32-E72D297353CC}">
                <c16:uniqueId val="{00000007-F1A9-4316-9BCB-9B217D4CDBA8}"/>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F1A9-4316-9BCB-9B217D4CDBA8}"/>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F1A9-4316-9BCB-9B217D4CDBA8}"/>
              </c:ext>
            </c:extLst>
          </c:dPt>
          <c:dPt>
            <c:idx val="7"/>
            <c:invertIfNegative val="0"/>
            <c:bubble3D val="0"/>
            <c:spPr>
              <a:solidFill>
                <a:srgbClr val="05BEFF"/>
              </a:solidFill>
            </c:spPr>
            <c:extLst>
              <c:ext xmlns:c16="http://schemas.microsoft.com/office/drawing/2014/chart" uri="{C3380CC4-5D6E-409C-BE32-E72D297353CC}">
                <c16:uniqueId val="{0000000D-F1A9-4316-9BCB-9B217D4CDBA8}"/>
              </c:ext>
            </c:extLst>
          </c:dPt>
          <c:dPt>
            <c:idx val="8"/>
            <c:invertIfNegative val="0"/>
            <c:bubble3D val="0"/>
            <c:spPr>
              <a:solidFill>
                <a:schemeClr val="tx2">
                  <a:lumMod val="75000"/>
                </a:schemeClr>
              </a:solidFill>
            </c:spPr>
            <c:extLst>
              <c:ext xmlns:c16="http://schemas.microsoft.com/office/drawing/2014/chart" uri="{C3380CC4-5D6E-409C-BE32-E72D297353CC}">
                <c16:uniqueId val="{0000000F-F1A9-4316-9BCB-9B217D4CDBA8}"/>
              </c:ext>
            </c:extLst>
          </c:dPt>
          <c:dPt>
            <c:idx val="9"/>
            <c:invertIfNegative val="0"/>
            <c:bubble3D val="0"/>
            <c:spPr>
              <a:solidFill>
                <a:schemeClr val="tx2">
                  <a:lumMod val="50000"/>
                </a:schemeClr>
              </a:solidFill>
            </c:spPr>
            <c:extLst>
              <c:ext xmlns:c16="http://schemas.microsoft.com/office/drawing/2014/chart" uri="{C3380CC4-5D6E-409C-BE32-E72D297353CC}">
                <c16:uniqueId val="{00000011-F1A9-4316-9BCB-9B217D4CDBA8}"/>
              </c:ext>
            </c:extLst>
          </c:dPt>
          <c:dLbls>
            <c:spPr>
              <a:noFill/>
              <a:ln>
                <a:noFill/>
              </a:ln>
              <a:effectLst/>
            </c:spPr>
            <c:txPr>
              <a:bodyPr/>
              <a:lstStyle/>
              <a:p>
                <a:pPr>
                  <a:defRPr sz="1000">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Sheet1!$B$2:$B$11</c:f>
              <c:numCache>
                <c:formatCode>General</c:formatCode>
                <c:ptCount val="10"/>
                <c:pt idx="0">
                  <c:v>77</c:v>
                </c:pt>
                <c:pt idx="1">
                  <c:v>76</c:v>
                </c:pt>
                <c:pt idx="2">
                  <c:v>84</c:v>
                </c:pt>
                <c:pt idx="3">
                  <c:v>84</c:v>
                </c:pt>
                <c:pt idx="5">
                  <c:v>86</c:v>
                </c:pt>
                <c:pt idx="6">
                  <c:v>87</c:v>
                </c:pt>
                <c:pt idx="7">
                  <c:v>87</c:v>
                </c:pt>
                <c:pt idx="8">
                  <c:v>92</c:v>
                </c:pt>
                <c:pt idx="9">
                  <c:v>88</c:v>
                </c:pt>
              </c:numCache>
            </c:numRef>
          </c:val>
          <c:extLst>
            <c:ext xmlns:c16="http://schemas.microsoft.com/office/drawing/2014/chart" uri="{C3380CC4-5D6E-409C-BE32-E72D297353CC}">
              <c16:uniqueId val="{00000012-F1A9-4316-9BCB-9B217D4CDBA8}"/>
            </c:ext>
          </c:extLst>
        </c:ser>
        <c:dLbls>
          <c:showLegendKey val="0"/>
          <c:showVal val="0"/>
          <c:showCatName val="0"/>
          <c:showSerName val="0"/>
          <c:showPercent val="0"/>
          <c:showBubbleSize val="0"/>
        </c:dLbls>
        <c:gapWidth val="40"/>
        <c:axId val="491988792"/>
        <c:axId val="491990360"/>
      </c:barChart>
      <c:catAx>
        <c:axId val="491988792"/>
        <c:scaling>
          <c:orientation val="minMax"/>
        </c:scaling>
        <c:delete val="0"/>
        <c:axPos val="b"/>
        <c:numFmt formatCode="General" sourceLinked="1"/>
        <c:majorTickMark val="none"/>
        <c:minorTickMark val="none"/>
        <c:tickLblPos val="nextTo"/>
        <c:txPr>
          <a:bodyPr rot="-1380000"/>
          <a:lstStyle/>
          <a:p>
            <a:pPr>
              <a:defRPr sz="950">
                <a:solidFill>
                  <a:srgbClr val="424242"/>
                </a:solidFill>
              </a:defRPr>
            </a:pPr>
            <a:endParaRPr lang="en-US"/>
          </a:p>
        </c:txPr>
        <c:crossAx val="491990360"/>
        <c:crosses val="autoZero"/>
        <c:auto val="1"/>
        <c:lblAlgn val="ctr"/>
        <c:lblOffset val="100"/>
        <c:noMultiLvlLbl val="0"/>
      </c:catAx>
      <c:valAx>
        <c:axId val="491990360"/>
        <c:scaling>
          <c:orientation val="minMax"/>
          <c:max val="100"/>
          <c:min val="0"/>
        </c:scaling>
        <c:delete val="0"/>
        <c:axPos val="l"/>
        <c:numFmt formatCode="General" sourceLinked="1"/>
        <c:majorTickMark val="none"/>
        <c:minorTickMark val="none"/>
        <c:tickLblPos val="nextTo"/>
        <c:txPr>
          <a:bodyPr/>
          <a:lstStyle/>
          <a:p>
            <a:pPr>
              <a:defRPr sz="1198">
                <a:solidFill>
                  <a:srgbClr val="424242"/>
                </a:solidFill>
              </a:defRPr>
            </a:pPr>
            <a:endParaRPr lang="en-US"/>
          </a:p>
        </c:txPr>
        <c:crossAx val="491988792"/>
        <c:crosses val="autoZero"/>
        <c:crossBetween val="between"/>
      </c:valAx>
      <c:spPr>
        <a:noFill/>
        <a:ln w="25409">
          <a:noFill/>
        </a:ln>
      </c:spPr>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3353061473757482"/>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0.04</c:v>
                </c:pt>
              </c:numCache>
            </c:numRef>
          </c:val>
          <c:extLst>
            <c:ext xmlns:c16="http://schemas.microsoft.com/office/drawing/2014/chart" uri="{C3380CC4-5D6E-409C-BE32-E72D297353CC}">
              <c16:uniqueId val="{00000000-D1FD-463D-8D19-6CF36213585E}"/>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0.04</c:v>
                </c:pt>
              </c:numCache>
            </c:numRef>
          </c:val>
          <c:extLst>
            <c:ext xmlns:c16="http://schemas.microsoft.com/office/drawing/2014/chart" uri="{C3380CC4-5D6E-409C-BE32-E72D297353CC}">
              <c16:uniqueId val="{00000001-D1FD-463D-8D19-6CF36213585E}"/>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0.13</c:v>
                </c:pt>
              </c:numCache>
            </c:numRef>
          </c:val>
          <c:extLst>
            <c:ext xmlns:c16="http://schemas.microsoft.com/office/drawing/2014/chart" uri="{C3380CC4-5D6E-409C-BE32-E72D297353CC}">
              <c16:uniqueId val="{00000002-D1FD-463D-8D19-6CF36213585E}"/>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0.79</c:v>
                </c:pt>
              </c:numCache>
            </c:numRef>
          </c:val>
          <c:extLst>
            <c:ext xmlns:c16="http://schemas.microsoft.com/office/drawing/2014/chart" uri="{C3380CC4-5D6E-409C-BE32-E72D297353CC}">
              <c16:uniqueId val="{00000003-D1FD-463D-8D19-6CF36213585E}"/>
            </c:ext>
          </c:extLst>
        </c:ser>
        <c:dLbls>
          <c:showLegendKey val="0"/>
          <c:showVal val="1"/>
          <c:showCatName val="0"/>
          <c:showSerName val="0"/>
          <c:showPercent val="0"/>
          <c:showBubbleSize val="0"/>
        </c:dLbls>
        <c:gapWidth val="75"/>
        <c:overlap val="100"/>
        <c:axId val="491991144"/>
        <c:axId val="491991536"/>
      </c:barChart>
      <c:catAx>
        <c:axId val="491991144"/>
        <c:scaling>
          <c:orientation val="maxMin"/>
        </c:scaling>
        <c:delete val="1"/>
        <c:axPos val="l"/>
        <c:numFmt formatCode="General" sourceLinked="0"/>
        <c:majorTickMark val="out"/>
        <c:minorTickMark val="none"/>
        <c:tickLblPos val="none"/>
        <c:crossAx val="491991536"/>
        <c:crosses val="autoZero"/>
        <c:auto val="1"/>
        <c:lblAlgn val="ctr"/>
        <c:lblOffset val="100"/>
        <c:noMultiLvlLbl val="0"/>
      </c:catAx>
      <c:valAx>
        <c:axId val="491991536"/>
        <c:scaling>
          <c:orientation val="minMax"/>
          <c:max val="1"/>
        </c:scaling>
        <c:delete val="1"/>
        <c:axPos val="t"/>
        <c:numFmt formatCode="0%" sourceLinked="1"/>
        <c:majorTickMark val="out"/>
        <c:minorTickMark val="none"/>
        <c:tickLblPos val="none"/>
        <c:crossAx val="491991144"/>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38501706193203E-2"/>
          <c:y val="0.25497977076621131"/>
          <c:w val="0.93353061473757482"/>
          <c:h val="0.71132374180645586"/>
        </c:manualLayout>
      </c:layout>
      <c:barChart>
        <c:barDir val="bar"/>
        <c:grouping val="stacked"/>
        <c:varyColors val="0"/>
        <c:ser>
          <c:idx val="0"/>
          <c:order val="0"/>
          <c:tx>
            <c:strRef>
              <c:f>Sheet1!$B$1</c:f>
              <c:strCache>
                <c:ptCount val="1"/>
                <c:pt idx="0">
                  <c:v>0-4</c:v>
                </c:pt>
              </c:strCache>
            </c:strRef>
          </c:tx>
          <c:spPr>
            <a:solidFill>
              <a:srgbClr val="C00000"/>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Sheet1!$B$2</c:f>
              <c:numCache>
                <c:formatCode>0%</c:formatCode>
                <c:ptCount val="1"/>
                <c:pt idx="0">
                  <c:v>0.06</c:v>
                </c:pt>
              </c:numCache>
            </c:numRef>
          </c:val>
          <c:extLst>
            <c:ext xmlns:c16="http://schemas.microsoft.com/office/drawing/2014/chart" uri="{C3380CC4-5D6E-409C-BE32-E72D297353CC}">
              <c16:uniqueId val="{00000000-87B0-42B8-8535-3E6A4DFC20D9}"/>
            </c:ext>
          </c:extLst>
        </c:ser>
        <c:ser>
          <c:idx val="1"/>
          <c:order val="1"/>
          <c:tx>
            <c:strRef>
              <c:f>Sheet1!$C$1</c:f>
              <c:strCache>
                <c:ptCount val="1"/>
                <c:pt idx="0">
                  <c:v>5</c:v>
                </c:pt>
              </c:strCache>
            </c:strRef>
          </c:tx>
          <c:spPr>
            <a:solidFill>
              <a:srgbClr val="65D7FF"/>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Sheet1!$C$2</c:f>
              <c:numCache>
                <c:formatCode>0%</c:formatCode>
                <c:ptCount val="1"/>
                <c:pt idx="0">
                  <c:v>0.04</c:v>
                </c:pt>
              </c:numCache>
            </c:numRef>
          </c:val>
          <c:extLst>
            <c:ext xmlns:c16="http://schemas.microsoft.com/office/drawing/2014/chart" uri="{C3380CC4-5D6E-409C-BE32-E72D297353CC}">
              <c16:uniqueId val="{00000001-87B0-42B8-8535-3E6A4DFC20D9}"/>
            </c:ext>
          </c:extLst>
        </c:ser>
        <c:ser>
          <c:idx val="2"/>
          <c:order val="2"/>
          <c:tx>
            <c:strRef>
              <c:f>Sheet1!$D$1</c:f>
              <c:strCache>
                <c:ptCount val="1"/>
                <c:pt idx="0">
                  <c:v>6-7</c:v>
                </c:pt>
              </c:strCache>
            </c:strRef>
          </c:tx>
          <c:spPr>
            <a:solidFill>
              <a:srgbClr val="92C680"/>
            </a:solidFill>
          </c:spPr>
          <c:invertIfNegative val="0"/>
          <c:dLbls>
            <c:spPr>
              <a:noFill/>
              <a:ln>
                <a:noFill/>
              </a:ln>
              <a:effectLst/>
            </c:spPr>
            <c:txPr>
              <a:bodyPr/>
              <a:lstStyle/>
              <a:p>
                <a:pPr algn="ctr">
                  <a:defRPr lang="en-GB" sz="109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Sheet1!$D$2</c:f>
              <c:numCache>
                <c:formatCode>0%</c:formatCode>
                <c:ptCount val="1"/>
                <c:pt idx="0">
                  <c:v>0.13</c:v>
                </c:pt>
              </c:numCache>
            </c:numRef>
          </c:val>
          <c:extLst>
            <c:ext xmlns:c16="http://schemas.microsoft.com/office/drawing/2014/chart" uri="{C3380CC4-5D6E-409C-BE32-E72D297353CC}">
              <c16:uniqueId val="{00000002-87B0-42B8-8535-3E6A4DFC20D9}"/>
            </c:ext>
          </c:extLst>
        </c:ser>
        <c:ser>
          <c:idx val="3"/>
          <c:order val="3"/>
          <c:tx>
            <c:strRef>
              <c:f>Sheet1!$E$1</c:f>
              <c:strCache>
                <c:ptCount val="1"/>
                <c:pt idx="0">
                  <c:v>8-10</c:v>
                </c:pt>
              </c:strCache>
            </c:strRef>
          </c:tx>
          <c:spPr>
            <a:solidFill>
              <a:srgbClr val="497B37"/>
            </a:solidFill>
          </c:spPr>
          <c:invertIfNegative val="0"/>
          <c:dLbls>
            <c:spPr>
              <a:noFill/>
              <a:ln>
                <a:noFill/>
              </a:ln>
              <a:effectLst/>
            </c:spPr>
            <c:txPr>
              <a:bodyPr/>
              <a:lstStyle/>
              <a:p>
                <a:pPr>
                  <a:defRPr sz="109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Q3a Help settling in</c:v>
                </c:pt>
              </c:strCache>
            </c:strRef>
          </c:cat>
          <c:val>
            <c:numRef>
              <c:f>Sheet1!$E$2</c:f>
              <c:numCache>
                <c:formatCode>0%</c:formatCode>
                <c:ptCount val="1"/>
                <c:pt idx="0">
                  <c:v>0.78</c:v>
                </c:pt>
              </c:numCache>
            </c:numRef>
          </c:val>
          <c:extLst>
            <c:ext xmlns:c16="http://schemas.microsoft.com/office/drawing/2014/chart" uri="{C3380CC4-5D6E-409C-BE32-E72D297353CC}">
              <c16:uniqueId val="{00000003-87B0-42B8-8535-3E6A4DFC20D9}"/>
            </c:ext>
          </c:extLst>
        </c:ser>
        <c:dLbls>
          <c:showLegendKey val="0"/>
          <c:showVal val="1"/>
          <c:showCatName val="0"/>
          <c:showSerName val="0"/>
          <c:showPercent val="0"/>
          <c:showBubbleSize val="0"/>
        </c:dLbls>
        <c:gapWidth val="75"/>
        <c:overlap val="100"/>
        <c:axId val="368694328"/>
        <c:axId val="368693936"/>
      </c:barChart>
      <c:catAx>
        <c:axId val="368694328"/>
        <c:scaling>
          <c:orientation val="maxMin"/>
        </c:scaling>
        <c:delete val="1"/>
        <c:axPos val="l"/>
        <c:numFmt formatCode="General" sourceLinked="0"/>
        <c:majorTickMark val="out"/>
        <c:minorTickMark val="none"/>
        <c:tickLblPos val="none"/>
        <c:crossAx val="368693936"/>
        <c:crosses val="autoZero"/>
        <c:auto val="1"/>
        <c:lblAlgn val="ctr"/>
        <c:lblOffset val="100"/>
        <c:noMultiLvlLbl val="0"/>
      </c:catAx>
      <c:valAx>
        <c:axId val="368693936"/>
        <c:scaling>
          <c:orientation val="minMax"/>
          <c:max val="1"/>
        </c:scaling>
        <c:delete val="1"/>
        <c:axPos val="t"/>
        <c:numFmt formatCode="0%" sourceLinked="1"/>
        <c:majorTickMark val="out"/>
        <c:minorTickMark val="none"/>
        <c:tickLblPos val="none"/>
        <c:crossAx val="368694328"/>
        <c:crosses val="autoZero"/>
        <c:crossBetween val="between"/>
      </c:valAx>
      <c:spPr>
        <a:noFill/>
        <a:ln w="25291">
          <a:noFill/>
        </a:ln>
      </c:spPr>
    </c:plotArea>
    <c:legend>
      <c:legendPos val="b"/>
      <c:layout>
        <c:manualLayout>
          <c:xMode val="edge"/>
          <c:yMode val="edge"/>
          <c:x val="0"/>
          <c:y val="9.0438695163104627E-2"/>
          <c:w val="1"/>
          <c:h val="0.28179516022035711"/>
        </c:manualLayout>
      </c:layout>
      <c:overlay val="0"/>
      <c:txPr>
        <a:bodyPr/>
        <a:lstStyle/>
        <a:p>
          <a:pPr>
            <a:defRPr sz="1180">
              <a:solidFill>
                <a:srgbClr val="424242"/>
              </a:solidFill>
            </a:defRPr>
          </a:pPr>
          <a:endParaRPr lang="en-US"/>
        </a:p>
      </c:txPr>
    </c:legend>
    <c:plotVisOnly val="1"/>
    <c:dispBlanksAs val="gap"/>
    <c:showDLblsOverMax val="0"/>
  </c:chart>
  <c:txPr>
    <a:bodyPr/>
    <a:lstStyle/>
    <a:p>
      <a:pPr>
        <a:defRPr sz="1768"/>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3437160354955686"/>
          <c:y val="7.5180198833126932E-2"/>
          <c:w val="0.66562839645044469"/>
          <c:h val="0.25067565108630879"/>
        </c:manualLayout>
      </c:layout>
      <c:barChart>
        <c:barDir val="bar"/>
        <c:grouping val="clustered"/>
        <c:varyColors val="0"/>
        <c:ser>
          <c:idx val="0"/>
          <c:order val="0"/>
          <c:tx>
            <c:strRef>
              <c:f>Sheet1!$B$1</c:f>
              <c:strCache>
                <c:ptCount val="1"/>
                <c:pt idx="0">
                  <c:v>Column1</c:v>
                </c:pt>
              </c:strCache>
            </c:strRef>
          </c:tx>
          <c:spPr>
            <a:solidFill>
              <a:srgbClr val="9148C8"/>
            </a:solidFill>
          </c:spPr>
          <c:invertIfNegative val="0"/>
          <c:dLbls>
            <c:spPr>
              <a:noFill/>
              <a:ln>
                <a:noFill/>
              </a:ln>
              <a:effectLst/>
            </c:spPr>
            <c:txPr>
              <a:bodyPr/>
              <a:lstStyle/>
              <a:p>
                <a:pPr>
                  <a:defRPr sz="10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16-18 only</c:v>
                </c:pt>
                <c:pt idx="1">
                  <c:v>19 plus only</c:v>
                </c:pt>
                <c:pt idx="2">
                  <c:v>Both</c:v>
                </c:pt>
              </c:strCache>
            </c:strRef>
          </c:cat>
          <c:val>
            <c:numRef>
              <c:f>Sheet1!$B$2:$B$4</c:f>
              <c:numCache>
                <c:formatCode>General</c:formatCode>
                <c:ptCount val="3"/>
                <c:pt idx="0">
                  <c:v>74</c:v>
                </c:pt>
                <c:pt idx="1">
                  <c:v>79</c:v>
                </c:pt>
                <c:pt idx="2">
                  <c:v>79</c:v>
                </c:pt>
              </c:numCache>
            </c:numRef>
          </c:val>
          <c:extLst>
            <c:ext xmlns:c16="http://schemas.microsoft.com/office/drawing/2014/chart" uri="{C3380CC4-5D6E-409C-BE32-E72D297353CC}">
              <c16:uniqueId val="{00000000-0DC8-40A8-98B0-84BBA47A4C76}"/>
            </c:ext>
          </c:extLst>
        </c:ser>
        <c:dLbls>
          <c:showLegendKey val="0"/>
          <c:showVal val="0"/>
          <c:showCatName val="0"/>
          <c:showSerName val="0"/>
          <c:showPercent val="0"/>
          <c:showBubbleSize val="0"/>
        </c:dLbls>
        <c:gapWidth val="66"/>
        <c:axId val="368695504"/>
        <c:axId val="368696288"/>
      </c:barChart>
      <c:catAx>
        <c:axId val="368695504"/>
        <c:scaling>
          <c:orientation val="maxMin"/>
        </c:scaling>
        <c:delete val="0"/>
        <c:axPos val="l"/>
        <c:numFmt formatCode="General" sourceLinked="1"/>
        <c:majorTickMark val="out"/>
        <c:minorTickMark val="none"/>
        <c:tickLblPos val="nextTo"/>
        <c:txPr>
          <a:bodyPr/>
          <a:lstStyle/>
          <a:p>
            <a:pPr algn="r">
              <a:defRPr sz="1099">
                <a:latin typeface="+mn-lt"/>
              </a:defRPr>
            </a:pPr>
            <a:endParaRPr lang="en-US"/>
          </a:p>
        </c:txPr>
        <c:crossAx val="368696288"/>
        <c:crosses val="autoZero"/>
        <c:auto val="1"/>
        <c:lblAlgn val="ctr"/>
        <c:lblOffset val="100"/>
        <c:noMultiLvlLbl val="0"/>
      </c:catAx>
      <c:valAx>
        <c:axId val="368696288"/>
        <c:scaling>
          <c:orientation val="minMax"/>
        </c:scaling>
        <c:delete val="1"/>
        <c:axPos val="t"/>
        <c:numFmt formatCode="General" sourceLinked="1"/>
        <c:majorTickMark val="out"/>
        <c:minorTickMark val="none"/>
        <c:tickLblPos val="none"/>
        <c:crossAx val="368695504"/>
        <c:crosses val="autoZero"/>
        <c:crossBetween val="between"/>
      </c:valAx>
      <c:spPr>
        <a:noFill/>
        <a:ln w="25391">
          <a:noFill/>
        </a:ln>
      </c:spPr>
    </c:plotArea>
    <c:plotVisOnly val="1"/>
    <c:dispBlanksAs val="gap"/>
    <c:showDLblsOverMax val="0"/>
  </c:chart>
  <c:txPr>
    <a:bodyPr/>
    <a:lstStyle/>
    <a:p>
      <a:pPr>
        <a:defRPr sz="799">
          <a:latin typeface="Calibri"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2849512321767E-2"/>
          <c:y val="0.4237190494260506"/>
          <c:w val="0.8986423561518988"/>
          <c:h val="0.41796556303956028"/>
        </c:manualLayout>
      </c:layout>
      <c:barChart>
        <c:barDir val="col"/>
        <c:grouping val="clustered"/>
        <c:varyColors val="0"/>
        <c:ser>
          <c:idx val="0"/>
          <c:order val="0"/>
          <c:tx>
            <c:strRef>
              <c:f>Sheet1!$B$1</c:f>
              <c:strCache>
                <c:ptCount val="1"/>
                <c:pt idx="0">
                  <c:v>  % very good</c:v>
                </c:pt>
              </c:strCache>
            </c:strRef>
          </c:tx>
          <c:spPr>
            <a:solidFill>
              <a:srgbClr val="0070C0"/>
            </a:solidFill>
          </c:spPr>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9A13-4176-A3B8-07CD1E7D2C9C}"/>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9A13-4176-A3B8-07CD1E7D2C9C}"/>
              </c:ext>
            </c:extLst>
          </c:dPt>
          <c:dPt>
            <c:idx val="2"/>
            <c:invertIfNegative val="0"/>
            <c:bubble3D val="0"/>
            <c:spPr>
              <a:solidFill>
                <a:schemeClr val="tx2">
                  <a:lumMod val="75000"/>
                </a:schemeClr>
              </a:solidFill>
            </c:spPr>
            <c:extLst>
              <c:ext xmlns:c16="http://schemas.microsoft.com/office/drawing/2014/chart" uri="{C3380CC4-5D6E-409C-BE32-E72D297353CC}">
                <c16:uniqueId val="{00000005-9A13-4176-A3B8-07CD1E7D2C9C}"/>
              </c:ext>
            </c:extLst>
          </c:dPt>
          <c:dPt>
            <c:idx val="3"/>
            <c:invertIfNegative val="0"/>
            <c:bubble3D val="0"/>
            <c:spPr>
              <a:solidFill>
                <a:schemeClr val="tx2">
                  <a:lumMod val="50000"/>
                </a:schemeClr>
              </a:solidFill>
            </c:spPr>
            <c:extLst>
              <c:ext xmlns:c16="http://schemas.microsoft.com/office/drawing/2014/chart" uri="{C3380CC4-5D6E-409C-BE32-E72D297353CC}">
                <c16:uniqueId val="{00000007-9A13-4176-A3B8-07CD1E7D2C9C}"/>
              </c:ext>
            </c:extLst>
          </c:dPt>
          <c:dPt>
            <c:idx val="5"/>
            <c:invertIfNegative val="0"/>
            <c:bubble3D val="0"/>
            <c:spPr>
              <a:solidFill>
                <a:schemeClr val="tx2">
                  <a:lumMod val="20000"/>
                  <a:lumOff val="80000"/>
                </a:schemeClr>
              </a:solidFill>
            </c:spPr>
            <c:extLst>
              <c:ext xmlns:c16="http://schemas.microsoft.com/office/drawing/2014/chart" uri="{C3380CC4-5D6E-409C-BE32-E72D297353CC}">
                <c16:uniqueId val="{00000009-9A13-4176-A3B8-07CD1E7D2C9C}"/>
              </c:ext>
            </c:extLst>
          </c:dPt>
          <c:dPt>
            <c:idx val="6"/>
            <c:invertIfNegative val="0"/>
            <c:bubble3D val="0"/>
            <c:spPr>
              <a:solidFill>
                <a:schemeClr val="tx2">
                  <a:lumMod val="40000"/>
                  <a:lumOff val="60000"/>
                </a:schemeClr>
              </a:solidFill>
            </c:spPr>
            <c:extLst>
              <c:ext xmlns:c16="http://schemas.microsoft.com/office/drawing/2014/chart" uri="{C3380CC4-5D6E-409C-BE32-E72D297353CC}">
                <c16:uniqueId val="{0000000B-9A13-4176-A3B8-07CD1E7D2C9C}"/>
              </c:ext>
            </c:extLst>
          </c:dPt>
          <c:dPt>
            <c:idx val="7"/>
            <c:invertIfNegative val="0"/>
            <c:bubble3D val="0"/>
            <c:spPr>
              <a:solidFill>
                <a:srgbClr val="05BEFF"/>
              </a:solidFill>
            </c:spPr>
            <c:extLst>
              <c:ext xmlns:c16="http://schemas.microsoft.com/office/drawing/2014/chart" uri="{C3380CC4-5D6E-409C-BE32-E72D297353CC}">
                <c16:uniqueId val="{0000000D-9A13-4176-A3B8-07CD1E7D2C9C}"/>
              </c:ext>
            </c:extLst>
          </c:dPt>
          <c:dPt>
            <c:idx val="8"/>
            <c:invertIfNegative val="0"/>
            <c:bubble3D val="0"/>
            <c:spPr>
              <a:solidFill>
                <a:schemeClr val="tx2">
                  <a:lumMod val="75000"/>
                </a:schemeClr>
              </a:solidFill>
            </c:spPr>
            <c:extLst>
              <c:ext xmlns:c16="http://schemas.microsoft.com/office/drawing/2014/chart" uri="{C3380CC4-5D6E-409C-BE32-E72D297353CC}">
                <c16:uniqueId val="{0000000F-9A13-4176-A3B8-07CD1E7D2C9C}"/>
              </c:ext>
            </c:extLst>
          </c:dPt>
          <c:dPt>
            <c:idx val="9"/>
            <c:invertIfNegative val="0"/>
            <c:bubble3D val="0"/>
            <c:spPr>
              <a:solidFill>
                <a:schemeClr val="tx2">
                  <a:lumMod val="50000"/>
                </a:schemeClr>
              </a:solidFill>
            </c:spPr>
            <c:extLst>
              <c:ext xmlns:c16="http://schemas.microsoft.com/office/drawing/2014/chart" uri="{C3380CC4-5D6E-409C-BE32-E72D297353CC}">
                <c16:uniqueId val="{00000011-9A13-4176-A3B8-07CD1E7D2C9C}"/>
              </c:ext>
            </c:extLst>
          </c:dPt>
          <c:dLbls>
            <c:spPr>
              <a:noFill/>
              <a:ln>
                <a:noFill/>
              </a:ln>
              <a:effectLst/>
            </c:spPr>
            <c:txPr>
              <a:bodyPr/>
              <a:lstStyle/>
              <a:p>
                <a:pPr>
                  <a:defRPr sz="1000">
                    <a:solidFill>
                      <a:srgbClr val="4242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L2 only</c:v>
                </c:pt>
                <c:pt idx="1">
                  <c:v>L3 only</c:v>
                </c:pt>
                <c:pt idx="2">
                  <c:v>L4 only</c:v>
                </c:pt>
                <c:pt idx="3">
                  <c:v>More than 1 level</c:v>
                </c:pt>
                <c:pt idx="5">
                  <c:v>L1 only</c:v>
                </c:pt>
                <c:pt idx="6">
                  <c:v>L2 only</c:v>
                </c:pt>
                <c:pt idx="7">
                  <c:v>L3 only</c:v>
                </c:pt>
                <c:pt idx="8">
                  <c:v>L4 only*</c:v>
                </c:pt>
                <c:pt idx="9">
                  <c:v>More than 1 level</c:v>
                </c:pt>
              </c:strCache>
            </c:strRef>
          </c:cat>
          <c:val>
            <c:numRef>
              <c:f>Sheet1!$B$2:$B$11</c:f>
              <c:numCache>
                <c:formatCode>General</c:formatCode>
                <c:ptCount val="10"/>
                <c:pt idx="0">
                  <c:v>76</c:v>
                </c:pt>
                <c:pt idx="1">
                  <c:v>74</c:v>
                </c:pt>
                <c:pt idx="2">
                  <c:v>81</c:v>
                </c:pt>
                <c:pt idx="3">
                  <c:v>83</c:v>
                </c:pt>
                <c:pt idx="5">
                  <c:v>84</c:v>
                </c:pt>
                <c:pt idx="6">
                  <c:v>86</c:v>
                </c:pt>
                <c:pt idx="7">
                  <c:v>83</c:v>
                </c:pt>
                <c:pt idx="8">
                  <c:v>92</c:v>
                </c:pt>
                <c:pt idx="9">
                  <c:v>89</c:v>
                </c:pt>
              </c:numCache>
            </c:numRef>
          </c:val>
          <c:extLst>
            <c:ext xmlns:c16="http://schemas.microsoft.com/office/drawing/2014/chart" uri="{C3380CC4-5D6E-409C-BE32-E72D297353CC}">
              <c16:uniqueId val="{00000012-9A13-4176-A3B8-07CD1E7D2C9C}"/>
            </c:ext>
          </c:extLst>
        </c:ser>
        <c:dLbls>
          <c:showLegendKey val="0"/>
          <c:showVal val="0"/>
          <c:showCatName val="0"/>
          <c:showSerName val="0"/>
          <c:showPercent val="0"/>
          <c:showBubbleSize val="0"/>
        </c:dLbls>
        <c:gapWidth val="40"/>
        <c:axId val="368693152"/>
        <c:axId val="368695896"/>
      </c:barChart>
      <c:catAx>
        <c:axId val="368693152"/>
        <c:scaling>
          <c:orientation val="minMax"/>
        </c:scaling>
        <c:delete val="0"/>
        <c:axPos val="b"/>
        <c:numFmt formatCode="General" sourceLinked="1"/>
        <c:majorTickMark val="none"/>
        <c:minorTickMark val="none"/>
        <c:tickLblPos val="nextTo"/>
        <c:txPr>
          <a:bodyPr rot="-1380000"/>
          <a:lstStyle/>
          <a:p>
            <a:pPr>
              <a:defRPr sz="950">
                <a:solidFill>
                  <a:srgbClr val="424242"/>
                </a:solidFill>
              </a:defRPr>
            </a:pPr>
            <a:endParaRPr lang="en-US"/>
          </a:p>
        </c:txPr>
        <c:crossAx val="368695896"/>
        <c:crosses val="autoZero"/>
        <c:auto val="1"/>
        <c:lblAlgn val="ctr"/>
        <c:lblOffset val="100"/>
        <c:noMultiLvlLbl val="0"/>
      </c:catAx>
      <c:valAx>
        <c:axId val="368695896"/>
        <c:scaling>
          <c:orientation val="minMax"/>
          <c:max val="100"/>
          <c:min val="0"/>
        </c:scaling>
        <c:delete val="0"/>
        <c:axPos val="l"/>
        <c:numFmt formatCode="General" sourceLinked="1"/>
        <c:majorTickMark val="none"/>
        <c:minorTickMark val="none"/>
        <c:tickLblPos val="nextTo"/>
        <c:txPr>
          <a:bodyPr/>
          <a:lstStyle/>
          <a:p>
            <a:pPr>
              <a:defRPr sz="1198">
                <a:solidFill>
                  <a:srgbClr val="424242"/>
                </a:solidFill>
              </a:defRPr>
            </a:pPr>
            <a:endParaRPr lang="en-US"/>
          </a:p>
        </c:txPr>
        <c:crossAx val="368693152"/>
        <c:crosses val="autoZero"/>
        <c:crossBetween val="between"/>
      </c:valAx>
      <c:spPr>
        <a:noFill/>
        <a:ln w="25409">
          <a:noFill/>
        </a:ln>
      </c:spPr>
    </c:plotArea>
    <c:plotVisOnly val="1"/>
    <c:dispBlanksAs val="gap"/>
    <c:showDLblsOverMax val="0"/>
  </c:chart>
  <c:txPr>
    <a:bodyPr/>
    <a:lstStyle/>
    <a:p>
      <a:pPr>
        <a:defRPr sz="180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701" y="0"/>
            <a:ext cx="4302625" cy="340265"/>
          </a:xfrm>
          <a:prstGeom prst="rect">
            <a:avLst/>
          </a:prstGeom>
        </p:spPr>
        <p:txBody>
          <a:bodyPr vert="horz" lIns="91440" tIns="45720" rIns="91440" bIns="45720" rtlCol="0"/>
          <a:lstStyle>
            <a:lvl1pPr algn="r">
              <a:defRPr sz="1200"/>
            </a:lvl1pPr>
          </a:lstStyle>
          <a:p>
            <a:fld id="{95C1DFCA-B53F-4385-B926-DF757799B204}" type="datetimeFigureOut">
              <a:rPr lang="en-GB" smtClean="0"/>
              <a:t>17/03/2017</a:t>
            </a:fld>
            <a:endParaRPr lang="en-GB"/>
          </a:p>
        </p:txBody>
      </p:sp>
      <p:sp>
        <p:nvSpPr>
          <p:cNvPr id="4" name="Footer Placeholder 3"/>
          <p:cNvSpPr>
            <a:spLocks noGrp="1"/>
          </p:cNvSpPr>
          <p:nvPr>
            <p:ph type="ftr" sz="quarter" idx="2"/>
          </p:nvPr>
        </p:nvSpPr>
        <p:spPr>
          <a:xfrm>
            <a:off x="6" y="6456329"/>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701" y="6456329"/>
            <a:ext cx="4302625" cy="340264"/>
          </a:xfrm>
          <a:prstGeom prst="rect">
            <a:avLst/>
          </a:prstGeom>
        </p:spPr>
        <p:txBody>
          <a:bodyPr vert="horz" lIns="91440" tIns="45720" rIns="91440" bIns="45720" rtlCol="0" anchor="b"/>
          <a:lstStyle>
            <a:lvl1pPr algn="r">
              <a:defRPr sz="1200"/>
            </a:lvl1pPr>
          </a:lstStyle>
          <a:p>
            <a:fld id="{8444D8CB-31A7-4B58-BD85-9E8401141A77}" type="slidenum">
              <a:rPr lang="en-GB" smtClean="0"/>
              <a:t>‹#›</a:t>
            </a:fld>
            <a:endParaRPr lang="en-GB"/>
          </a:p>
        </p:txBody>
      </p:sp>
    </p:spTree>
    <p:extLst>
      <p:ext uri="{BB962C8B-B14F-4D97-AF65-F5344CB8AC3E}">
        <p14:creationId xmlns:p14="http://schemas.microsoft.com/office/powerpoint/2010/main" val="3516532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4302625" cy="340486"/>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5621703" y="0"/>
            <a:ext cx="4302625" cy="340486"/>
          </a:xfrm>
          <a:prstGeom prst="rect">
            <a:avLst/>
          </a:prstGeom>
        </p:spPr>
        <p:txBody>
          <a:bodyPr vert="horz" lIns="91440" tIns="45720" rIns="91440" bIns="45720" rtlCol="0"/>
          <a:lstStyle>
            <a:lvl1pPr algn="r">
              <a:defRPr sz="1200"/>
            </a:lvl1pPr>
          </a:lstStyle>
          <a:p>
            <a:pPr>
              <a:defRPr/>
            </a:pPr>
            <a:fld id="{0B0404D5-0A47-4543-9840-207E967BD861}" type="datetimeFigureOut">
              <a:rPr lang="en-GB"/>
              <a:pPr>
                <a:defRPr/>
              </a:pPr>
              <a:t>17/03/2017</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94527" y="3228601"/>
            <a:ext cx="7937601" cy="305889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7" y="6456100"/>
            <a:ext cx="4302625" cy="340486"/>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5621703" y="6456100"/>
            <a:ext cx="4302625" cy="340486"/>
          </a:xfrm>
          <a:prstGeom prst="rect">
            <a:avLst/>
          </a:prstGeom>
        </p:spPr>
        <p:txBody>
          <a:bodyPr vert="horz" lIns="91440" tIns="45720" rIns="91440" bIns="45720" rtlCol="0" anchor="b"/>
          <a:lstStyle>
            <a:lvl1pPr algn="r">
              <a:defRPr sz="1200"/>
            </a:lvl1pPr>
          </a:lstStyle>
          <a:p>
            <a:pPr>
              <a:defRPr/>
            </a:pPr>
            <a:fld id="{02B1DA75-A8B0-400C-AC92-F283BDA914AE}" type="slidenum">
              <a:rPr lang="en-GB"/>
              <a:pPr>
                <a:defRPr/>
              </a:pPr>
              <a:t>‹#›</a:t>
            </a:fld>
            <a:endParaRPr lang="en-GB"/>
          </a:p>
        </p:txBody>
      </p:sp>
    </p:spTree>
    <p:extLst>
      <p:ext uri="{BB962C8B-B14F-4D97-AF65-F5344CB8AC3E}">
        <p14:creationId xmlns:p14="http://schemas.microsoft.com/office/powerpoint/2010/main" val="1257806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a:t>
            </a:fld>
            <a:endParaRPr lang="en-GB"/>
          </a:p>
        </p:txBody>
      </p:sp>
    </p:spTree>
    <p:extLst>
      <p:ext uri="{BB962C8B-B14F-4D97-AF65-F5344CB8AC3E}">
        <p14:creationId xmlns:p14="http://schemas.microsoft.com/office/powerpoint/2010/main" val="202347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10</a:t>
            </a:fld>
            <a:endParaRPr lang="en-GB"/>
          </a:p>
        </p:txBody>
      </p:sp>
    </p:spTree>
    <p:extLst>
      <p:ext uri="{BB962C8B-B14F-4D97-AF65-F5344CB8AC3E}">
        <p14:creationId xmlns:p14="http://schemas.microsoft.com/office/powerpoint/2010/main" val="3570446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11</a:t>
            </a:fld>
            <a:endParaRPr lang="en-GB"/>
          </a:p>
        </p:txBody>
      </p:sp>
    </p:spTree>
    <p:extLst>
      <p:ext uri="{BB962C8B-B14F-4D97-AF65-F5344CB8AC3E}">
        <p14:creationId xmlns:p14="http://schemas.microsoft.com/office/powerpoint/2010/main" val="357044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12</a:t>
            </a:fld>
            <a:endParaRPr lang="en-GB"/>
          </a:p>
        </p:txBody>
      </p:sp>
    </p:spTree>
    <p:extLst>
      <p:ext uri="{BB962C8B-B14F-4D97-AF65-F5344CB8AC3E}">
        <p14:creationId xmlns:p14="http://schemas.microsoft.com/office/powerpoint/2010/main" val="205965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13</a:t>
            </a:fld>
            <a:endParaRPr lang="en-GB"/>
          </a:p>
        </p:txBody>
      </p:sp>
    </p:spTree>
    <p:extLst>
      <p:ext uri="{BB962C8B-B14F-4D97-AF65-F5344CB8AC3E}">
        <p14:creationId xmlns:p14="http://schemas.microsoft.com/office/powerpoint/2010/main" val="371180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5BE503B9-88B4-4B17-95B0-46574C62861B}" type="slidenum">
              <a:rPr lang="en-GB" sz="1000" smtClean="0">
                <a:latin typeface="Arial Black" pitchFamily="34" charset="0"/>
              </a:rPr>
              <a:pPr/>
              <a:t>14</a:t>
            </a:fld>
            <a:endParaRPr lang="en-GB" sz="1000">
              <a:latin typeface="Arial Black" pitchFamily="34" charset="0"/>
            </a:endParaRPr>
          </a:p>
        </p:txBody>
      </p:sp>
    </p:spTree>
    <p:extLst>
      <p:ext uri="{BB962C8B-B14F-4D97-AF65-F5344CB8AC3E}">
        <p14:creationId xmlns:p14="http://schemas.microsoft.com/office/powerpoint/2010/main" val="2796070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15</a:t>
            </a:fld>
            <a:endParaRPr lang="en-GB"/>
          </a:p>
        </p:txBody>
      </p:sp>
    </p:spTree>
    <p:extLst>
      <p:ext uri="{BB962C8B-B14F-4D97-AF65-F5344CB8AC3E}">
        <p14:creationId xmlns:p14="http://schemas.microsoft.com/office/powerpoint/2010/main" val="1757357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16</a:t>
            </a:fld>
            <a:endParaRPr lang="en-GB"/>
          </a:p>
        </p:txBody>
      </p:sp>
    </p:spTree>
    <p:extLst>
      <p:ext uri="{BB962C8B-B14F-4D97-AF65-F5344CB8AC3E}">
        <p14:creationId xmlns:p14="http://schemas.microsoft.com/office/powerpoint/2010/main" val="3066979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17</a:t>
            </a:fld>
            <a:endParaRPr lang="en-GB"/>
          </a:p>
        </p:txBody>
      </p:sp>
    </p:spTree>
    <p:extLst>
      <p:ext uri="{BB962C8B-B14F-4D97-AF65-F5344CB8AC3E}">
        <p14:creationId xmlns:p14="http://schemas.microsoft.com/office/powerpoint/2010/main" val="3014385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18</a:t>
            </a:fld>
            <a:endParaRPr lang="en-GB"/>
          </a:p>
        </p:txBody>
      </p:sp>
    </p:spTree>
    <p:extLst>
      <p:ext uri="{BB962C8B-B14F-4D97-AF65-F5344CB8AC3E}">
        <p14:creationId xmlns:p14="http://schemas.microsoft.com/office/powerpoint/2010/main" val="2852939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19</a:t>
            </a:fld>
            <a:endParaRPr lang="en-GB"/>
          </a:p>
        </p:txBody>
      </p:sp>
    </p:spTree>
    <p:extLst>
      <p:ext uri="{BB962C8B-B14F-4D97-AF65-F5344CB8AC3E}">
        <p14:creationId xmlns:p14="http://schemas.microsoft.com/office/powerpoint/2010/main" val="346686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2</a:t>
            </a:fld>
            <a:endParaRPr lang="en-GB"/>
          </a:p>
        </p:txBody>
      </p:sp>
    </p:spTree>
    <p:extLst>
      <p:ext uri="{BB962C8B-B14F-4D97-AF65-F5344CB8AC3E}">
        <p14:creationId xmlns:p14="http://schemas.microsoft.com/office/powerpoint/2010/main" val="1543868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20</a:t>
            </a:fld>
            <a:endParaRPr lang="en-GB"/>
          </a:p>
        </p:txBody>
      </p:sp>
    </p:spTree>
    <p:extLst>
      <p:ext uri="{BB962C8B-B14F-4D97-AF65-F5344CB8AC3E}">
        <p14:creationId xmlns:p14="http://schemas.microsoft.com/office/powerpoint/2010/main" val="187409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ED5EA66A-FFFC-4350-AEA2-F23D4F36EAC7}" type="slidenum">
              <a:rPr lang="en-GB" sz="1000" smtClean="0">
                <a:latin typeface="Arial Black" pitchFamily="34" charset="0"/>
              </a:rPr>
              <a:pPr/>
              <a:t>21</a:t>
            </a:fld>
            <a:endParaRPr lang="en-GB" sz="1000">
              <a:latin typeface="Arial Black" pitchFamily="34" charset="0"/>
            </a:endParaRPr>
          </a:p>
        </p:txBody>
      </p:sp>
    </p:spTree>
    <p:extLst>
      <p:ext uri="{BB962C8B-B14F-4D97-AF65-F5344CB8AC3E}">
        <p14:creationId xmlns:p14="http://schemas.microsoft.com/office/powerpoint/2010/main" val="2260668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22</a:t>
            </a:fld>
            <a:endParaRPr lang="en-GB"/>
          </a:p>
        </p:txBody>
      </p:sp>
    </p:spTree>
    <p:extLst>
      <p:ext uri="{BB962C8B-B14F-4D97-AF65-F5344CB8AC3E}">
        <p14:creationId xmlns:p14="http://schemas.microsoft.com/office/powerpoint/2010/main" val="358585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26FF91A9-E029-40D7-881B-452B8C73204A}" type="slidenum">
              <a:rPr lang="en-GB" sz="1000" smtClean="0">
                <a:latin typeface="Arial Black" pitchFamily="34" charset="0"/>
              </a:rPr>
              <a:pPr/>
              <a:t>23</a:t>
            </a:fld>
            <a:endParaRPr lang="en-GB" sz="1000">
              <a:latin typeface="Arial Black" pitchFamily="34" charset="0"/>
            </a:endParaRPr>
          </a:p>
        </p:txBody>
      </p:sp>
    </p:spTree>
    <p:extLst>
      <p:ext uri="{BB962C8B-B14F-4D97-AF65-F5344CB8AC3E}">
        <p14:creationId xmlns:p14="http://schemas.microsoft.com/office/powerpoint/2010/main" val="2783885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24</a:t>
            </a:fld>
            <a:endParaRPr lang="en-GB"/>
          </a:p>
        </p:txBody>
      </p:sp>
    </p:spTree>
    <p:extLst>
      <p:ext uri="{BB962C8B-B14F-4D97-AF65-F5344CB8AC3E}">
        <p14:creationId xmlns:p14="http://schemas.microsoft.com/office/powerpoint/2010/main" val="2332579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25</a:t>
            </a:fld>
            <a:endParaRPr lang="en-GB"/>
          </a:p>
        </p:txBody>
      </p:sp>
    </p:spTree>
    <p:extLst>
      <p:ext uri="{BB962C8B-B14F-4D97-AF65-F5344CB8AC3E}">
        <p14:creationId xmlns:p14="http://schemas.microsoft.com/office/powerpoint/2010/main" val="3667049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26</a:t>
            </a:fld>
            <a:endParaRPr lang="en-GB"/>
          </a:p>
        </p:txBody>
      </p:sp>
    </p:spTree>
    <p:extLst>
      <p:ext uri="{BB962C8B-B14F-4D97-AF65-F5344CB8AC3E}">
        <p14:creationId xmlns:p14="http://schemas.microsoft.com/office/powerpoint/2010/main" val="32215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27</a:t>
            </a:fld>
            <a:endParaRPr lang="en-GB"/>
          </a:p>
        </p:txBody>
      </p:sp>
    </p:spTree>
    <p:extLst>
      <p:ext uri="{BB962C8B-B14F-4D97-AF65-F5344CB8AC3E}">
        <p14:creationId xmlns:p14="http://schemas.microsoft.com/office/powerpoint/2010/main" val="727025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28</a:t>
            </a:fld>
            <a:endParaRPr lang="en-GB"/>
          </a:p>
        </p:txBody>
      </p:sp>
    </p:spTree>
    <p:extLst>
      <p:ext uri="{BB962C8B-B14F-4D97-AF65-F5344CB8AC3E}">
        <p14:creationId xmlns:p14="http://schemas.microsoft.com/office/powerpoint/2010/main" val="727025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a:p>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C5824182-8CD9-4B55-B465-D97823D77F50}" type="slidenum">
              <a:rPr lang="en-GB" sz="1000" smtClean="0">
                <a:latin typeface="Arial Black" pitchFamily="34" charset="0"/>
              </a:rPr>
              <a:pPr/>
              <a:t>29</a:t>
            </a:fld>
            <a:endParaRPr lang="en-GB" sz="1000">
              <a:latin typeface="Arial Black" pitchFamily="34" charset="0"/>
            </a:endParaRPr>
          </a:p>
        </p:txBody>
      </p:sp>
    </p:spTree>
    <p:extLst>
      <p:ext uri="{BB962C8B-B14F-4D97-AF65-F5344CB8AC3E}">
        <p14:creationId xmlns:p14="http://schemas.microsoft.com/office/powerpoint/2010/main" val="279301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3</a:t>
            </a:fld>
            <a:endParaRPr lang="en-GB"/>
          </a:p>
        </p:txBody>
      </p:sp>
    </p:spTree>
    <p:extLst>
      <p:ext uri="{BB962C8B-B14F-4D97-AF65-F5344CB8AC3E}">
        <p14:creationId xmlns:p14="http://schemas.microsoft.com/office/powerpoint/2010/main" val="2218456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C7F4E7C6-6543-4258-BCF0-0AB0000B1272}" type="slidenum">
              <a:rPr lang="en-GB" sz="1000" smtClean="0">
                <a:latin typeface="Arial Black" pitchFamily="34" charset="0"/>
              </a:rPr>
              <a:pPr/>
              <a:t>30</a:t>
            </a:fld>
            <a:endParaRPr lang="en-GB" sz="1000">
              <a:latin typeface="Arial Black" pitchFamily="34" charset="0"/>
            </a:endParaRPr>
          </a:p>
        </p:txBody>
      </p:sp>
    </p:spTree>
    <p:extLst>
      <p:ext uri="{BB962C8B-B14F-4D97-AF65-F5344CB8AC3E}">
        <p14:creationId xmlns:p14="http://schemas.microsoft.com/office/powerpoint/2010/main" val="449783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  </a:t>
            </a:r>
            <a:r>
              <a:rPr kumimoji="0" lang="en-GB" sz="1800" b="0" i="0" u="none" strike="noStrike" kern="0" cap="none" spc="0" normalizeH="0" baseline="0" noProof="0">
                <a:ln>
                  <a:noFill/>
                </a:ln>
                <a:solidFill>
                  <a:srgbClr val="333333"/>
                </a:solidFill>
                <a:effectLst/>
                <a:uLnTx/>
                <a:uFillTx/>
                <a:ea typeface="Times New Roman" pitchFamily="18" charset="0"/>
                <a:cs typeface="Arial" charset="0"/>
              </a:rPr>
              <a:t>Ipsos MORI: Report Title</a:t>
            </a:r>
            <a:r>
              <a:rPr kumimoji="0" lang="en-GB" sz="1000" b="0" i="0" u="none" strike="noStrike" kern="0" cap="none" spc="0" normalizeH="0" baseline="0" noProof="0">
                <a:ln>
                  <a:noFill/>
                </a:ln>
                <a:solidFill>
                  <a:srgbClr val="000000"/>
                </a:solidFill>
                <a:effectLst/>
                <a:uLnTx/>
                <a:uFillTx/>
                <a:latin typeface="Arial Black" pitchFamily="34" charset="0"/>
              </a:rPr>
              <a:t> </a:t>
            </a:r>
            <a:fld id="{C5824182-8CD9-4B55-B465-D97823D77F50}" type="slidenum">
              <a:rPr kumimoji="0" lang="en-GB" sz="1000" b="0" i="0" u="none" strike="noStrike" kern="0" cap="none" spc="0" normalizeH="0" baseline="0" noProof="0" smtClean="0">
                <a:ln>
                  <a:noFill/>
                </a:ln>
                <a:solidFill>
                  <a:sysClr val="windowText" lastClr="000000"/>
                </a:solidFill>
                <a:effectLst/>
                <a:uLnTx/>
                <a:uFillTx/>
                <a:latin typeface="Arial Black" pitchFamily="34" charset="0"/>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GB" sz="1000" b="0" i="0" u="none" strike="noStrike" kern="0" cap="none" spc="0" normalizeH="0" baseline="0" noProof="0">
              <a:ln>
                <a:noFill/>
              </a:ln>
              <a:solidFill>
                <a:sysClr val="windowText" lastClr="000000"/>
              </a:solidFill>
              <a:effectLst/>
              <a:uLnTx/>
              <a:uFillTx/>
              <a:latin typeface="Arial Black" pitchFamily="34" charset="0"/>
            </a:endParaRPr>
          </a:p>
        </p:txBody>
      </p:sp>
    </p:spTree>
    <p:extLst>
      <p:ext uri="{BB962C8B-B14F-4D97-AF65-F5344CB8AC3E}">
        <p14:creationId xmlns:p14="http://schemas.microsoft.com/office/powerpoint/2010/main" val="2858123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  </a:t>
            </a:r>
            <a:r>
              <a:rPr kumimoji="0" lang="en-GB" sz="1800" b="0" i="0" u="none" strike="noStrike" kern="0" cap="none" spc="0" normalizeH="0" baseline="0" noProof="0">
                <a:ln>
                  <a:noFill/>
                </a:ln>
                <a:solidFill>
                  <a:srgbClr val="333333"/>
                </a:solidFill>
                <a:effectLst/>
                <a:uLnTx/>
                <a:uFillTx/>
                <a:ea typeface="Times New Roman" pitchFamily="18" charset="0"/>
                <a:cs typeface="Arial" charset="0"/>
              </a:rPr>
              <a:t>Ipsos MORI: Report Title</a:t>
            </a:r>
            <a:r>
              <a:rPr kumimoji="0" lang="en-GB" sz="1000" b="0" i="0" u="none" strike="noStrike" kern="0" cap="none" spc="0" normalizeH="0" baseline="0" noProof="0">
                <a:ln>
                  <a:noFill/>
                </a:ln>
                <a:solidFill>
                  <a:srgbClr val="000000"/>
                </a:solidFill>
                <a:effectLst/>
                <a:uLnTx/>
                <a:uFillTx/>
                <a:latin typeface="Arial Black" pitchFamily="34" charset="0"/>
              </a:rPr>
              <a:t> </a:t>
            </a:r>
            <a:fld id="{C5824182-8CD9-4B55-B465-D97823D77F50}" type="slidenum">
              <a:rPr kumimoji="0" lang="en-GB" sz="1000" b="0" i="0" u="none" strike="noStrike" kern="0" cap="none" spc="0" normalizeH="0" baseline="0" noProof="0" smtClean="0">
                <a:ln>
                  <a:noFill/>
                </a:ln>
                <a:solidFill>
                  <a:sysClr val="windowText" lastClr="000000"/>
                </a:solidFill>
                <a:effectLst/>
                <a:uLnTx/>
                <a:uFillTx/>
                <a:latin typeface="Arial Black" pitchFamily="34" charset="0"/>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GB" sz="1000" b="0" i="0" u="none" strike="noStrike" kern="0" cap="none" spc="0" normalizeH="0" baseline="0" noProof="0">
              <a:ln>
                <a:noFill/>
              </a:ln>
              <a:solidFill>
                <a:sysClr val="windowText" lastClr="000000"/>
              </a:solidFill>
              <a:effectLst/>
              <a:uLnTx/>
              <a:uFillTx/>
              <a:latin typeface="Arial Black" pitchFamily="34" charset="0"/>
            </a:endParaRPr>
          </a:p>
        </p:txBody>
      </p:sp>
    </p:spTree>
    <p:extLst>
      <p:ext uri="{BB962C8B-B14F-4D97-AF65-F5344CB8AC3E}">
        <p14:creationId xmlns:p14="http://schemas.microsoft.com/office/powerpoint/2010/main" val="3925319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397ED4BE-963E-45FB-A939-01A32BF789C3}" type="slidenum">
              <a:rPr lang="en-GB" sz="1000" smtClean="0">
                <a:latin typeface="Arial Black" pitchFamily="34" charset="0"/>
              </a:rPr>
              <a:pPr/>
              <a:t>33</a:t>
            </a:fld>
            <a:endParaRPr lang="en-GB" sz="1000">
              <a:latin typeface="Arial Black" pitchFamily="34" charset="0"/>
            </a:endParaRPr>
          </a:p>
        </p:txBody>
      </p:sp>
    </p:spTree>
    <p:extLst>
      <p:ext uri="{BB962C8B-B14F-4D97-AF65-F5344CB8AC3E}">
        <p14:creationId xmlns:p14="http://schemas.microsoft.com/office/powerpoint/2010/main" val="1506320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205F5311-8882-4992-BEEE-3B4AE9BEC5E5}" type="slidenum">
              <a:rPr lang="en-GB" sz="1000" smtClean="0">
                <a:latin typeface="Arial Black" pitchFamily="34" charset="0"/>
              </a:rPr>
              <a:pPr/>
              <a:t>34</a:t>
            </a:fld>
            <a:endParaRPr lang="en-GB" sz="1000">
              <a:latin typeface="Arial Black" pitchFamily="34" charset="0"/>
            </a:endParaRPr>
          </a:p>
        </p:txBody>
      </p:sp>
    </p:spTree>
    <p:extLst>
      <p:ext uri="{BB962C8B-B14F-4D97-AF65-F5344CB8AC3E}">
        <p14:creationId xmlns:p14="http://schemas.microsoft.com/office/powerpoint/2010/main" val="4252671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  </a:t>
            </a:r>
            <a:r>
              <a:rPr kumimoji="0" lang="en-GB" sz="1800" b="0" i="0" u="none" strike="noStrike" kern="0" cap="none" spc="0" normalizeH="0" baseline="0" noProof="0">
                <a:ln>
                  <a:noFill/>
                </a:ln>
                <a:solidFill>
                  <a:srgbClr val="333333"/>
                </a:solidFill>
                <a:effectLst/>
                <a:uLnTx/>
                <a:uFillTx/>
                <a:ea typeface="Times New Roman" pitchFamily="18" charset="0"/>
                <a:cs typeface="Arial" charset="0"/>
              </a:rPr>
              <a:t>Ipsos MORI: Report Title</a:t>
            </a:r>
            <a:r>
              <a:rPr kumimoji="0" lang="en-GB" sz="1000" b="0" i="0" u="none" strike="noStrike" kern="0" cap="none" spc="0" normalizeH="0" baseline="0" noProof="0">
                <a:ln>
                  <a:noFill/>
                </a:ln>
                <a:solidFill>
                  <a:srgbClr val="000000"/>
                </a:solidFill>
                <a:effectLst/>
                <a:uLnTx/>
                <a:uFillTx/>
                <a:latin typeface="Arial Black" pitchFamily="34" charset="0"/>
              </a:rPr>
              <a:t> </a:t>
            </a:r>
            <a:fld id="{C5824182-8CD9-4B55-B465-D97823D77F50}" type="slidenum">
              <a:rPr kumimoji="0" lang="en-GB" sz="1000" b="0" i="0" u="none" strike="noStrike" kern="0" cap="none" spc="0" normalizeH="0" baseline="0" noProof="0" smtClean="0">
                <a:ln>
                  <a:noFill/>
                </a:ln>
                <a:solidFill>
                  <a:sysClr val="windowText" lastClr="000000"/>
                </a:solidFill>
                <a:effectLst/>
                <a:uLnTx/>
                <a:uFillTx/>
                <a:latin typeface="Arial Black" pitchFamily="34" charset="0"/>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GB" sz="1000" b="0" i="0" u="none" strike="noStrike" kern="0" cap="none" spc="0" normalizeH="0" baseline="0" noProof="0">
              <a:ln>
                <a:noFill/>
              </a:ln>
              <a:solidFill>
                <a:sysClr val="windowText" lastClr="000000"/>
              </a:solidFill>
              <a:effectLst/>
              <a:uLnTx/>
              <a:uFillTx/>
              <a:latin typeface="Arial Black" pitchFamily="34" charset="0"/>
            </a:endParaRPr>
          </a:p>
        </p:txBody>
      </p:sp>
    </p:spTree>
    <p:extLst>
      <p:ext uri="{BB962C8B-B14F-4D97-AF65-F5344CB8AC3E}">
        <p14:creationId xmlns:p14="http://schemas.microsoft.com/office/powerpoint/2010/main" val="2784456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  </a:t>
            </a:r>
            <a:r>
              <a:rPr kumimoji="0" lang="en-GB" sz="1800" b="0" i="0" u="none" strike="noStrike" kern="0" cap="none" spc="0" normalizeH="0" baseline="0" noProof="0">
                <a:ln>
                  <a:noFill/>
                </a:ln>
                <a:solidFill>
                  <a:srgbClr val="333333"/>
                </a:solidFill>
                <a:effectLst/>
                <a:uLnTx/>
                <a:uFillTx/>
                <a:ea typeface="Times New Roman" pitchFamily="18" charset="0"/>
                <a:cs typeface="Arial" charset="0"/>
              </a:rPr>
              <a:t>Ipsos MORI: Report Title</a:t>
            </a:r>
            <a:r>
              <a:rPr kumimoji="0" lang="en-GB" sz="1000" b="0" i="0" u="none" strike="noStrike" kern="0" cap="none" spc="0" normalizeH="0" baseline="0" noProof="0">
                <a:ln>
                  <a:noFill/>
                </a:ln>
                <a:solidFill>
                  <a:srgbClr val="000000"/>
                </a:solidFill>
                <a:effectLst/>
                <a:uLnTx/>
                <a:uFillTx/>
                <a:latin typeface="Arial Black" pitchFamily="34" charset="0"/>
              </a:rPr>
              <a:t> </a:t>
            </a:r>
            <a:fld id="{C5824182-8CD9-4B55-B465-D97823D77F50}" type="slidenum">
              <a:rPr kumimoji="0" lang="en-GB" sz="1000" b="0" i="0" u="none" strike="noStrike" kern="0" cap="none" spc="0" normalizeH="0" baseline="0" noProof="0" smtClean="0">
                <a:ln>
                  <a:noFill/>
                </a:ln>
                <a:solidFill>
                  <a:sysClr val="windowText" lastClr="000000"/>
                </a:solidFill>
                <a:effectLst/>
                <a:uLnTx/>
                <a:uFillTx/>
                <a:latin typeface="Arial Black" pitchFamily="34" charset="0"/>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GB" sz="1000" b="0" i="0" u="none" strike="noStrike" kern="0" cap="none" spc="0" normalizeH="0" baseline="0" noProof="0">
              <a:ln>
                <a:noFill/>
              </a:ln>
              <a:solidFill>
                <a:sysClr val="windowText" lastClr="000000"/>
              </a:solidFill>
              <a:effectLst/>
              <a:uLnTx/>
              <a:uFillTx/>
              <a:latin typeface="Arial Black" pitchFamily="34" charset="0"/>
            </a:endParaRPr>
          </a:p>
        </p:txBody>
      </p:sp>
    </p:spTree>
    <p:extLst>
      <p:ext uri="{BB962C8B-B14F-4D97-AF65-F5344CB8AC3E}">
        <p14:creationId xmlns:p14="http://schemas.microsoft.com/office/powerpoint/2010/main" val="2542212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2848FC20-1E9E-4F50-897F-1E79D4DDECC2}" type="slidenum">
              <a:rPr lang="en-GB" sz="1000" smtClean="0">
                <a:latin typeface="Arial Black" pitchFamily="34" charset="0"/>
              </a:rPr>
              <a:pPr/>
              <a:t>37</a:t>
            </a:fld>
            <a:endParaRPr lang="en-GB" sz="1000">
              <a:latin typeface="Arial Black" pitchFamily="34" charset="0"/>
            </a:endParaRPr>
          </a:p>
        </p:txBody>
      </p:sp>
    </p:spTree>
    <p:extLst>
      <p:ext uri="{BB962C8B-B14F-4D97-AF65-F5344CB8AC3E}">
        <p14:creationId xmlns:p14="http://schemas.microsoft.com/office/powerpoint/2010/main" val="2435394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7A5C9539-D274-4320-8F47-6E5EFE1499ED}" type="slidenum">
              <a:rPr lang="en-GB" sz="1000" smtClean="0">
                <a:latin typeface="Arial Black" pitchFamily="34" charset="0"/>
              </a:rPr>
              <a:pPr/>
              <a:t>38</a:t>
            </a:fld>
            <a:endParaRPr lang="en-GB" sz="1000">
              <a:latin typeface="Arial Black" pitchFamily="34" charset="0"/>
            </a:endParaRPr>
          </a:p>
        </p:txBody>
      </p:sp>
    </p:spTree>
    <p:extLst>
      <p:ext uri="{BB962C8B-B14F-4D97-AF65-F5344CB8AC3E}">
        <p14:creationId xmlns:p14="http://schemas.microsoft.com/office/powerpoint/2010/main" val="1990537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  </a:t>
            </a:r>
            <a:r>
              <a:rPr kumimoji="0" lang="en-GB" sz="1800" b="0" i="0" u="none" strike="noStrike" kern="0" cap="none" spc="0" normalizeH="0" baseline="0" noProof="0">
                <a:ln>
                  <a:noFill/>
                </a:ln>
                <a:solidFill>
                  <a:srgbClr val="333333"/>
                </a:solidFill>
                <a:effectLst/>
                <a:uLnTx/>
                <a:uFillTx/>
                <a:ea typeface="Times New Roman" pitchFamily="18" charset="0"/>
                <a:cs typeface="Arial" charset="0"/>
              </a:rPr>
              <a:t>Ipsos MORI: Report Title</a:t>
            </a:r>
            <a:r>
              <a:rPr kumimoji="0" lang="en-GB" sz="1000" b="0" i="0" u="none" strike="noStrike" kern="0" cap="none" spc="0" normalizeH="0" baseline="0" noProof="0">
                <a:ln>
                  <a:noFill/>
                </a:ln>
                <a:solidFill>
                  <a:srgbClr val="000000"/>
                </a:solidFill>
                <a:effectLst/>
                <a:uLnTx/>
                <a:uFillTx/>
                <a:latin typeface="Arial Black" pitchFamily="34" charset="0"/>
              </a:rPr>
              <a:t> </a:t>
            </a:r>
            <a:fld id="{C5824182-8CD9-4B55-B465-D97823D77F50}" type="slidenum">
              <a:rPr kumimoji="0" lang="en-GB" sz="1000" b="0" i="0" u="none" strike="noStrike" kern="0" cap="none" spc="0" normalizeH="0" baseline="0" noProof="0" smtClean="0">
                <a:ln>
                  <a:noFill/>
                </a:ln>
                <a:solidFill>
                  <a:sysClr val="windowText" lastClr="000000"/>
                </a:solidFill>
                <a:effectLst/>
                <a:uLnTx/>
                <a:uFillTx/>
                <a:latin typeface="Arial Black" pitchFamily="34" charset="0"/>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GB" sz="1000" b="0" i="0" u="none" strike="noStrike" kern="0" cap="none" spc="0" normalizeH="0" baseline="0" noProof="0">
              <a:ln>
                <a:noFill/>
              </a:ln>
              <a:solidFill>
                <a:sysClr val="windowText" lastClr="000000"/>
              </a:solidFill>
              <a:effectLst/>
              <a:uLnTx/>
              <a:uFillTx/>
              <a:latin typeface="Arial Black" pitchFamily="34" charset="0"/>
            </a:endParaRPr>
          </a:p>
        </p:txBody>
      </p:sp>
    </p:spTree>
    <p:extLst>
      <p:ext uri="{BB962C8B-B14F-4D97-AF65-F5344CB8AC3E}">
        <p14:creationId xmlns:p14="http://schemas.microsoft.com/office/powerpoint/2010/main" val="248967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4</a:t>
            </a:fld>
            <a:endParaRPr lang="en-GB"/>
          </a:p>
        </p:txBody>
      </p:sp>
    </p:spTree>
    <p:extLst>
      <p:ext uri="{BB962C8B-B14F-4D97-AF65-F5344CB8AC3E}">
        <p14:creationId xmlns:p14="http://schemas.microsoft.com/office/powerpoint/2010/main" val="3731495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  </a:t>
            </a:r>
            <a:r>
              <a:rPr kumimoji="0" lang="en-GB" sz="1800" b="0" i="0" u="none" strike="noStrike" kern="0" cap="none" spc="0" normalizeH="0" baseline="0" noProof="0">
                <a:ln>
                  <a:noFill/>
                </a:ln>
                <a:solidFill>
                  <a:srgbClr val="333333"/>
                </a:solidFill>
                <a:effectLst/>
                <a:uLnTx/>
                <a:uFillTx/>
                <a:ea typeface="Times New Roman" pitchFamily="18" charset="0"/>
                <a:cs typeface="Arial" charset="0"/>
              </a:rPr>
              <a:t>Ipsos MORI: Report Title</a:t>
            </a:r>
            <a:r>
              <a:rPr kumimoji="0" lang="en-GB" sz="1000" b="0" i="0" u="none" strike="noStrike" kern="0" cap="none" spc="0" normalizeH="0" baseline="0" noProof="0">
                <a:ln>
                  <a:noFill/>
                </a:ln>
                <a:solidFill>
                  <a:srgbClr val="000000"/>
                </a:solidFill>
                <a:effectLst/>
                <a:uLnTx/>
                <a:uFillTx/>
                <a:latin typeface="Arial Black" pitchFamily="34" charset="0"/>
              </a:rPr>
              <a:t> </a:t>
            </a:r>
            <a:fld id="{C5824182-8CD9-4B55-B465-D97823D77F50}" type="slidenum">
              <a:rPr kumimoji="0" lang="en-GB" sz="1000" b="0" i="0" u="none" strike="noStrike" kern="0" cap="none" spc="0" normalizeH="0" baseline="0" noProof="0" smtClean="0">
                <a:ln>
                  <a:noFill/>
                </a:ln>
                <a:solidFill>
                  <a:sysClr val="windowText" lastClr="000000"/>
                </a:solidFill>
                <a:effectLst/>
                <a:uLnTx/>
                <a:uFillTx/>
                <a:latin typeface="Arial Black" pitchFamily="34" charset="0"/>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GB" sz="1000" b="0" i="0" u="none" strike="noStrike" kern="0" cap="none" spc="0" normalizeH="0" baseline="0" noProof="0">
              <a:ln>
                <a:noFill/>
              </a:ln>
              <a:solidFill>
                <a:sysClr val="windowText" lastClr="000000"/>
              </a:solidFill>
              <a:effectLst/>
              <a:uLnTx/>
              <a:uFillTx/>
              <a:latin typeface="Arial Black" pitchFamily="34" charset="0"/>
            </a:endParaRPr>
          </a:p>
        </p:txBody>
      </p:sp>
    </p:spTree>
    <p:extLst>
      <p:ext uri="{BB962C8B-B14F-4D97-AF65-F5344CB8AC3E}">
        <p14:creationId xmlns:p14="http://schemas.microsoft.com/office/powerpoint/2010/main" val="1234889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2848FC20-1E9E-4F50-897F-1E79D4DDECC2}" type="slidenum">
              <a:rPr lang="en-GB" sz="1000" smtClean="0">
                <a:latin typeface="Arial Black" pitchFamily="34" charset="0"/>
              </a:rPr>
              <a:pPr/>
              <a:t>41</a:t>
            </a:fld>
            <a:endParaRPr lang="en-GB" sz="1000">
              <a:latin typeface="Arial Black" pitchFamily="34" charset="0"/>
            </a:endParaRPr>
          </a:p>
        </p:txBody>
      </p:sp>
    </p:spTree>
    <p:extLst>
      <p:ext uri="{BB962C8B-B14F-4D97-AF65-F5344CB8AC3E}">
        <p14:creationId xmlns:p14="http://schemas.microsoft.com/office/powerpoint/2010/main" val="1864136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7A5C9539-D274-4320-8F47-6E5EFE1499ED}" type="slidenum">
              <a:rPr lang="en-GB" sz="1000" smtClean="0">
                <a:latin typeface="Arial Black" pitchFamily="34" charset="0"/>
              </a:rPr>
              <a:pPr/>
              <a:t>42</a:t>
            </a:fld>
            <a:endParaRPr lang="en-GB" sz="1000">
              <a:latin typeface="Arial Black" pitchFamily="34" charset="0"/>
            </a:endParaRPr>
          </a:p>
        </p:txBody>
      </p:sp>
    </p:spTree>
    <p:extLst>
      <p:ext uri="{BB962C8B-B14F-4D97-AF65-F5344CB8AC3E}">
        <p14:creationId xmlns:p14="http://schemas.microsoft.com/office/powerpoint/2010/main" val="2960201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  </a:t>
            </a:r>
            <a:r>
              <a:rPr kumimoji="0" lang="en-GB" sz="1800" b="0" i="0" u="none" strike="noStrike" kern="0" cap="none" spc="0" normalizeH="0" baseline="0" noProof="0">
                <a:ln>
                  <a:noFill/>
                </a:ln>
                <a:solidFill>
                  <a:srgbClr val="333333"/>
                </a:solidFill>
                <a:effectLst/>
                <a:uLnTx/>
                <a:uFillTx/>
                <a:ea typeface="Times New Roman" pitchFamily="18" charset="0"/>
                <a:cs typeface="Arial" charset="0"/>
              </a:rPr>
              <a:t>Ipsos MORI: Report Title</a:t>
            </a:r>
            <a:r>
              <a:rPr kumimoji="0" lang="en-GB" sz="1000" b="0" i="0" u="none" strike="noStrike" kern="0" cap="none" spc="0" normalizeH="0" baseline="0" noProof="0">
                <a:ln>
                  <a:noFill/>
                </a:ln>
                <a:solidFill>
                  <a:srgbClr val="000000"/>
                </a:solidFill>
                <a:effectLst/>
                <a:uLnTx/>
                <a:uFillTx/>
                <a:latin typeface="Arial Black" pitchFamily="34" charset="0"/>
              </a:rPr>
              <a:t> </a:t>
            </a:r>
            <a:fld id="{C5824182-8CD9-4B55-B465-D97823D77F50}" type="slidenum">
              <a:rPr kumimoji="0" lang="en-GB" sz="1000" b="0" i="0" u="none" strike="noStrike" kern="0" cap="none" spc="0" normalizeH="0" baseline="0" noProof="0" smtClean="0">
                <a:ln>
                  <a:noFill/>
                </a:ln>
                <a:solidFill>
                  <a:sysClr val="windowText" lastClr="000000"/>
                </a:solidFill>
                <a:effectLst/>
                <a:uLnTx/>
                <a:uFillTx/>
                <a:latin typeface="Arial Black" pitchFamily="34" charset="0"/>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GB" sz="1000" b="0" i="0" u="none" strike="noStrike" kern="0" cap="none" spc="0" normalizeH="0" baseline="0" noProof="0">
              <a:ln>
                <a:noFill/>
              </a:ln>
              <a:solidFill>
                <a:sysClr val="windowText" lastClr="000000"/>
              </a:solidFill>
              <a:effectLst/>
              <a:uLnTx/>
              <a:uFillTx/>
              <a:latin typeface="Arial Black" pitchFamily="34" charset="0"/>
            </a:endParaRPr>
          </a:p>
        </p:txBody>
      </p:sp>
    </p:spTree>
    <p:extLst>
      <p:ext uri="{BB962C8B-B14F-4D97-AF65-F5344CB8AC3E}">
        <p14:creationId xmlns:p14="http://schemas.microsoft.com/office/powerpoint/2010/main" val="3644527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ysClr val="windowText" lastClr="000000"/>
                </a:solidFill>
                <a:effectLst/>
                <a:uLnTx/>
                <a:uFillTx/>
              </a:rPr>
              <a:t>  </a:t>
            </a:r>
            <a:r>
              <a:rPr kumimoji="0" lang="en-GB" sz="1800" b="0" i="0" u="none" strike="noStrike" kern="0" cap="none" spc="0" normalizeH="0" baseline="0" noProof="0">
                <a:ln>
                  <a:noFill/>
                </a:ln>
                <a:solidFill>
                  <a:srgbClr val="333333"/>
                </a:solidFill>
                <a:effectLst/>
                <a:uLnTx/>
                <a:uFillTx/>
                <a:ea typeface="Times New Roman" pitchFamily="18" charset="0"/>
                <a:cs typeface="Arial" charset="0"/>
              </a:rPr>
              <a:t>Ipsos MORI: Report Title</a:t>
            </a:r>
            <a:r>
              <a:rPr kumimoji="0" lang="en-GB" sz="1000" b="0" i="0" u="none" strike="noStrike" kern="0" cap="none" spc="0" normalizeH="0" baseline="0" noProof="0">
                <a:ln>
                  <a:noFill/>
                </a:ln>
                <a:solidFill>
                  <a:srgbClr val="000000"/>
                </a:solidFill>
                <a:effectLst/>
                <a:uLnTx/>
                <a:uFillTx/>
                <a:latin typeface="Arial Black" pitchFamily="34" charset="0"/>
              </a:rPr>
              <a:t> </a:t>
            </a:r>
            <a:fld id="{C5824182-8CD9-4B55-B465-D97823D77F50}" type="slidenum">
              <a:rPr kumimoji="0" lang="en-GB" sz="1000" b="0" i="0" u="none" strike="noStrike" kern="0" cap="none" spc="0" normalizeH="0" baseline="0" noProof="0" smtClean="0">
                <a:ln>
                  <a:noFill/>
                </a:ln>
                <a:solidFill>
                  <a:sysClr val="windowText" lastClr="000000"/>
                </a:solidFill>
                <a:effectLst/>
                <a:uLnTx/>
                <a:uFillTx/>
                <a:latin typeface="Arial Black" pitchFamily="34" charset="0"/>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GB" sz="1000" b="0" i="0" u="none" strike="noStrike" kern="0" cap="none" spc="0" normalizeH="0" baseline="0" noProof="0">
              <a:ln>
                <a:noFill/>
              </a:ln>
              <a:solidFill>
                <a:sysClr val="windowText" lastClr="000000"/>
              </a:solidFill>
              <a:effectLst/>
              <a:uLnTx/>
              <a:uFillTx/>
              <a:latin typeface="Arial Black" pitchFamily="34" charset="0"/>
            </a:endParaRPr>
          </a:p>
        </p:txBody>
      </p:sp>
    </p:spTree>
    <p:extLst>
      <p:ext uri="{BB962C8B-B14F-4D97-AF65-F5344CB8AC3E}">
        <p14:creationId xmlns:p14="http://schemas.microsoft.com/office/powerpoint/2010/main" val="3511307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5BE503B9-88B4-4B17-95B0-46574C62861B}" type="slidenum">
              <a:rPr lang="en-GB" sz="1000" smtClean="0">
                <a:latin typeface="Arial Black" pitchFamily="34" charset="0"/>
              </a:rPr>
              <a:pPr/>
              <a:t>45</a:t>
            </a:fld>
            <a:endParaRPr lang="en-GB" sz="1000">
              <a:latin typeface="Arial Black" pitchFamily="34" charset="0"/>
            </a:endParaRPr>
          </a:p>
        </p:txBody>
      </p:sp>
    </p:spTree>
    <p:extLst>
      <p:ext uri="{BB962C8B-B14F-4D97-AF65-F5344CB8AC3E}">
        <p14:creationId xmlns:p14="http://schemas.microsoft.com/office/powerpoint/2010/main" val="453246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9A2D1F5F-9865-400D-B3D0-272D0DF1CC6C}" type="slidenum">
              <a:rPr lang="en-GB" sz="1000" smtClean="0">
                <a:latin typeface="Arial Black" pitchFamily="34" charset="0"/>
              </a:rPr>
              <a:pPr/>
              <a:t>46</a:t>
            </a:fld>
            <a:endParaRPr lang="en-GB" sz="1000">
              <a:latin typeface="Arial Black" pitchFamily="34" charset="0"/>
            </a:endParaRPr>
          </a:p>
        </p:txBody>
      </p:sp>
    </p:spTree>
    <p:extLst>
      <p:ext uri="{BB962C8B-B14F-4D97-AF65-F5344CB8AC3E}">
        <p14:creationId xmlns:p14="http://schemas.microsoft.com/office/powerpoint/2010/main" val="214947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FEC1820F-0282-4428-A3FC-3B87E16E5245}" type="slidenum">
              <a:rPr lang="en-GB" sz="1000" smtClean="0">
                <a:latin typeface="Arial Black" pitchFamily="34" charset="0"/>
              </a:rPr>
              <a:pPr/>
              <a:t>47</a:t>
            </a:fld>
            <a:endParaRPr lang="en-GB" sz="1000">
              <a:latin typeface="Arial Black" pitchFamily="34" charset="0"/>
            </a:endParaRPr>
          </a:p>
        </p:txBody>
      </p:sp>
    </p:spTree>
    <p:extLst>
      <p:ext uri="{BB962C8B-B14F-4D97-AF65-F5344CB8AC3E}">
        <p14:creationId xmlns:p14="http://schemas.microsoft.com/office/powerpoint/2010/main" val="2355429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4D27BAFA-FFE4-4E3A-9BC5-9FCF7C9F6C47}" type="slidenum">
              <a:rPr lang="en-GB" sz="1000" smtClean="0">
                <a:latin typeface="Arial Black" pitchFamily="34" charset="0"/>
              </a:rPr>
              <a:pPr/>
              <a:t>48</a:t>
            </a:fld>
            <a:endParaRPr lang="en-GB" sz="1000">
              <a:latin typeface="Arial Black" pitchFamily="34" charset="0"/>
            </a:endParaRPr>
          </a:p>
        </p:txBody>
      </p:sp>
    </p:spTree>
    <p:extLst>
      <p:ext uri="{BB962C8B-B14F-4D97-AF65-F5344CB8AC3E}">
        <p14:creationId xmlns:p14="http://schemas.microsoft.com/office/powerpoint/2010/main" val="842688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a:p>
            <a:endParaRPr lang="en-US" dirty="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0AD325F8-28D4-4FF9-85A1-F9318E965301}" type="slidenum">
              <a:rPr lang="en-GB" sz="1000" smtClean="0">
                <a:latin typeface="Arial Black" pitchFamily="34" charset="0"/>
              </a:rPr>
              <a:pPr/>
              <a:t>49</a:t>
            </a:fld>
            <a:endParaRPr lang="en-GB" sz="1000">
              <a:latin typeface="Arial Black" pitchFamily="34" charset="0"/>
            </a:endParaRPr>
          </a:p>
        </p:txBody>
      </p:sp>
    </p:spTree>
    <p:extLst>
      <p:ext uri="{BB962C8B-B14F-4D97-AF65-F5344CB8AC3E}">
        <p14:creationId xmlns:p14="http://schemas.microsoft.com/office/powerpoint/2010/main" val="3494126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5</a:t>
            </a:fld>
            <a:endParaRPr lang="en-GB"/>
          </a:p>
        </p:txBody>
      </p:sp>
    </p:spTree>
    <p:extLst>
      <p:ext uri="{BB962C8B-B14F-4D97-AF65-F5344CB8AC3E}">
        <p14:creationId xmlns:p14="http://schemas.microsoft.com/office/powerpoint/2010/main" val="2913857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AF9FED29-F5B6-4B17-AD11-7A62B3141E69}" type="slidenum">
              <a:rPr lang="en-GB" sz="1000" smtClean="0">
                <a:latin typeface="Arial Black" pitchFamily="34" charset="0"/>
              </a:rPr>
              <a:pPr/>
              <a:t>50</a:t>
            </a:fld>
            <a:endParaRPr lang="en-GB" sz="1000">
              <a:latin typeface="Arial Black" pitchFamily="34" charset="0"/>
            </a:endParaRPr>
          </a:p>
        </p:txBody>
      </p:sp>
    </p:spTree>
    <p:extLst>
      <p:ext uri="{BB962C8B-B14F-4D97-AF65-F5344CB8AC3E}">
        <p14:creationId xmlns:p14="http://schemas.microsoft.com/office/powerpoint/2010/main" val="185173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6</a:t>
            </a:fld>
            <a:endParaRPr lang="en-GB"/>
          </a:p>
        </p:txBody>
      </p:sp>
    </p:spTree>
    <p:extLst>
      <p:ext uri="{BB962C8B-B14F-4D97-AF65-F5344CB8AC3E}">
        <p14:creationId xmlns:p14="http://schemas.microsoft.com/office/powerpoint/2010/main" val="373149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7</a:t>
            </a:fld>
            <a:endParaRPr lang="en-GB"/>
          </a:p>
        </p:txBody>
      </p:sp>
    </p:spTree>
    <p:extLst>
      <p:ext uri="{BB962C8B-B14F-4D97-AF65-F5344CB8AC3E}">
        <p14:creationId xmlns:p14="http://schemas.microsoft.com/office/powerpoint/2010/main" val="291385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8</a:t>
            </a:fld>
            <a:endParaRPr lang="en-GB"/>
          </a:p>
        </p:txBody>
      </p:sp>
    </p:spTree>
    <p:extLst>
      <p:ext uri="{BB962C8B-B14F-4D97-AF65-F5344CB8AC3E}">
        <p14:creationId xmlns:p14="http://schemas.microsoft.com/office/powerpoint/2010/main" val="297234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1DA75-A8B0-400C-AC92-F283BDA914AE}" type="slidenum">
              <a:rPr lang="en-GB" smtClean="0"/>
              <a:pPr>
                <a:defRPr/>
              </a:pPr>
              <a:t>9</a:t>
            </a:fld>
            <a:endParaRPr lang="en-GB"/>
          </a:p>
        </p:txBody>
      </p:sp>
    </p:spTree>
    <p:extLst>
      <p:ext uri="{BB962C8B-B14F-4D97-AF65-F5344CB8AC3E}">
        <p14:creationId xmlns:p14="http://schemas.microsoft.com/office/powerpoint/2010/main" val="285720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DC87B78D-0ABC-48BE-A383-50C62F38D66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F444D48B-5A6A-4422-AB16-3DFE5B7BB17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80975"/>
            <a:ext cx="2098675" cy="62436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9725" y="180975"/>
            <a:ext cx="6145213" cy="6243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8072F57B-E69F-49D2-9A85-5DDECBE5876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p:nvPr>
        </p:nvSpPr>
        <p:spPr>
          <a:xfrm>
            <a:off x="0" y="829814"/>
            <a:ext cx="9144000" cy="555775"/>
          </a:xfrm>
          <a:prstGeom prst="rect">
            <a:avLst/>
          </a:prstGeom>
          <a:solidFill>
            <a:schemeClr val="tx1"/>
          </a:solidFill>
        </p:spPr>
        <p:txBody>
          <a:bodyPr lIns="216000" tIns="72000" rIns="216000" bIns="7200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10" name="Text Placeholder 8"/>
          <p:cNvSpPr>
            <a:spLocks noGrp="1"/>
          </p:cNvSpPr>
          <p:nvPr>
            <p:ph type="body" sz="quarter" idx="12"/>
          </p:nvPr>
        </p:nvSpPr>
        <p:spPr>
          <a:xfrm>
            <a:off x="227136" y="6032500"/>
            <a:ext cx="5723792" cy="349251"/>
          </a:xfrm>
          <a:prstGeom prst="rect">
            <a:avLst/>
          </a:prstGeom>
        </p:spPr>
        <p:txBody>
          <a:bodyPr anchor="ctr"/>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lvl="0"/>
            <a:r>
              <a:rPr lang="en-US" dirty="0"/>
              <a:t>Click to edit Master text styles</a:t>
            </a:r>
          </a:p>
        </p:txBody>
      </p:sp>
      <p:sp>
        <p:nvSpPr>
          <p:cNvPr id="11" name="Text Placeholder 8"/>
          <p:cNvSpPr>
            <a:spLocks noGrp="1"/>
          </p:cNvSpPr>
          <p:nvPr>
            <p:ph type="body" sz="quarter" idx="13"/>
          </p:nvPr>
        </p:nvSpPr>
        <p:spPr>
          <a:xfrm>
            <a:off x="6174494" y="6039173"/>
            <a:ext cx="2742372" cy="346129"/>
          </a:xfrm>
          <a:prstGeom prst="rect">
            <a:avLst/>
          </a:prstGeom>
        </p:spPr>
        <p:txBody>
          <a:bodyPr anchor="ctr"/>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lvl="0"/>
            <a:r>
              <a:rPr lang="en-US" dirty="0"/>
              <a:t>Click to edit Master text styles</a:t>
            </a:r>
          </a:p>
        </p:txBody>
      </p:sp>
      <p:sp>
        <p:nvSpPr>
          <p:cNvPr id="14" name="Content Placeholder 12"/>
          <p:cNvSpPr>
            <a:spLocks noGrp="1"/>
          </p:cNvSpPr>
          <p:nvPr>
            <p:ph sz="quarter" idx="10"/>
          </p:nvPr>
        </p:nvSpPr>
        <p:spPr>
          <a:xfrm>
            <a:off x="227136" y="1514475"/>
            <a:ext cx="5723792"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Master text styles</a:t>
            </a:r>
          </a:p>
          <a:p>
            <a:pPr lvl="1"/>
            <a:r>
              <a:rPr lang="en-US" dirty="0"/>
              <a:t>Second level</a:t>
            </a:r>
          </a:p>
          <a:p>
            <a:pPr lvl="2"/>
            <a:r>
              <a:rPr lang="en-US" dirty="0"/>
              <a:t>Third level</a:t>
            </a:r>
          </a:p>
        </p:txBody>
      </p:sp>
      <p:sp>
        <p:nvSpPr>
          <p:cNvPr id="15" name="Content Placeholder 14"/>
          <p:cNvSpPr>
            <a:spLocks noGrp="1"/>
          </p:cNvSpPr>
          <p:nvPr>
            <p:ph sz="quarter" idx="14"/>
          </p:nvPr>
        </p:nvSpPr>
        <p:spPr>
          <a:xfrm>
            <a:off x="6172200" y="1514475"/>
            <a:ext cx="2744666" cy="4362450"/>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0" y="952621"/>
            <a:ext cx="9144000" cy="555775"/>
          </a:xfrm>
          <a:prstGeom prst="rect">
            <a:avLst/>
          </a:prstGeom>
          <a:solidFill>
            <a:schemeClr val="tx1"/>
          </a:solidFill>
        </p:spPr>
        <p:txBody>
          <a:bodyPr lIns="216000" tIns="72000" rIns="216000" bIns="7200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7" name="Content Placeholder 12"/>
          <p:cNvSpPr>
            <a:spLocks noGrp="1"/>
          </p:cNvSpPr>
          <p:nvPr>
            <p:ph sz="quarter" idx="10"/>
          </p:nvPr>
        </p:nvSpPr>
        <p:spPr>
          <a:xfrm>
            <a:off x="227136" y="1514476"/>
            <a:ext cx="572379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Master text styles</a:t>
            </a:r>
          </a:p>
          <a:p>
            <a:pPr lvl="1"/>
            <a:r>
              <a:rPr lang="en-US" dirty="0"/>
              <a:t>Second level</a:t>
            </a:r>
          </a:p>
          <a:p>
            <a:pPr lvl="2"/>
            <a:r>
              <a:rPr lang="en-US" dirty="0"/>
              <a:t>Third level</a:t>
            </a:r>
          </a:p>
        </p:txBody>
      </p:sp>
      <p:sp>
        <p:nvSpPr>
          <p:cNvPr id="8" name="Content Placeholder 14"/>
          <p:cNvSpPr>
            <a:spLocks noGrp="1"/>
          </p:cNvSpPr>
          <p:nvPr>
            <p:ph sz="quarter" idx="12"/>
          </p:nvPr>
        </p:nvSpPr>
        <p:spPr>
          <a:xfrm>
            <a:off x="6172200" y="1514476"/>
            <a:ext cx="2744666" cy="4697413"/>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286E4329-033A-46E7-9975-9286BC6EF0B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86D2145-7CB2-40C7-9747-8014B45F536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6875" y="2309813"/>
            <a:ext cx="40925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1850" y="2309813"/>
            <a:ext cx="40941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C6D3EA83-5505-4EBE-89BC-4EFC99D5328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F71611A2-26B8-4B37-A263-6ECB1B14F6B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3F153083-F24A-4F25-992C-55E6E2C34F0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75CC29F-907A-4CF1-9619-5813EBC98ED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xfrm>
            <a:off x="7239000" y="6508750"/>
            <a:ext cx="1905000" cy="279400"/>
          </a:xfrm>
          <a:ln/>
        </p:spPr>
        <p:txBody>
          <a:bodyPr/>
          <a:lstStyle>
            <a:lvl1pPr>
              <a:defRPr/>
            </a:lvl1pPr>
          </a:lstStyle>
          <a:p>
            <a:pPr>
              <a:defRPr/>
            </a:pPr>
            <a:fld id="{7DF45679-9CF7-4CFE-A805-6EFF58E4D2C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366C9BD-7E51-43CB-BC1B-93144DBE34A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39725" y="180975"/>
            <a:ext cx="6677025" cy="16510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GB"/>
              <a:t>Click to edit Master title style</a:t>
            </a:r>
          </a:p>
        </p:txBody>
      </p:sp>
      <p:sp>
        <p:nvSpPr>
          <p:cNvPr id="15363" name="Rectangle 3"/>
          <p:cNvSpPr>
            <a:spLocks noGrp="1" noChangeArrowheads="1"/>
          </p:cNvSpPr>
          <p:nvPr>
            <p:ph type="body" idx="1"/>
          </p:nvPr>
        </p:nvSpPr>
        <p:spPr bwMode="auto">
          <a:xfrm>
            <a:off x="396875" y="2309813"/>
            <a:ext cx="8339138"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9396" name="Rectangle 4"/>
          <p:cNvSpPr>
            <a:spLocks noGrp="1" noChangeArrowheads="1"/>
          </p:cNvSpPr>
          <p:nvPr>
            <p:ph type="sldNum" sz="quarter" idx="4"/>
          </p:nvPr>
        </p:nvSpPr>
        <p:spPr bwMode="auto">
          <a:xfrm>
            <a:off x="7256613" y="6454775"/>
            <a:ext cx="1905000"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F3C57E1-8642-491B-BE80-450049B84437}"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hf hdr="0" ftr="0" dt="0"/>
  <p:txStyles>
    <p:titleStyle>
      <a:lvl1pPr algn="l" rtl="0" eaLnBrk="0" fontAlgn="base" hangingPunct="0">
        <a:lnSpc>
          <a:spcPts val="6500"/>
        </a:lnSpc>
        <a:spcBef>
          <a:spcPct val="0"/>
        </a:spcBef>
        <a:spcAft>
          <a:spcPct val="0"/>
        </a:spcAft>
        <a:defRPr sz="6000">
          <a:solidFill>
            <a:schemeClr val="tx1"/>
          </a:solidFill>
          <a:latin typeface="+mj-lt"/>
          <a:ea typeface="+mj-ea"/>
          <a:cs typeface="+mj-cs"/>
        </a:defRPr>
      </a:lvl1pPr>
      <a:lvl2pPr algn="l" rtl="0" eaLnBrk="0" fontAlgn="base" hangingPunct="0">
        <a:lnSpc>
          <a:spcPts val="6500"/>
        </a:lnSpc>
        <a:spcBef>
          <a:spcPct val="0"/>
        </a:spcBef>
        <a:spcAft>
          <a:spcPct val="0"/>
        </a:spcAft>
        <a:defRPr sz="6000">
          <a:solidFill>
            <a:schemeClr val="tx1"/>
          </a:solidFill>
          <a:latin typeface="Arial" charset="0"/>
          <a:ea typeface="Arial Unicode MS" pitchFamily="34" charset="-128"/>
          <a:cs typeface="Arial Unicode MS" pitchFamily="34" charset="-128"/>
        </a:defRPr>
      </a:lvl2pPr>
      <a:lvl3pPr algn="l" rtl="0" eaLnBrk="0" fontAlgn="base" hangingPunct="0">
        <a:lnSpc>
          <a:spcPts val="6500"/>
        </a:lnSpc>
        <a:spcBef>
          <a:spcPct val="0"/>
        </a:spcBef>
        <a:spcAft>
          <a:spcPct val="0"/>
        </a:spcAft>
        <a:defRPr sz="6000">
          <a:solidFill>
            <a:schemeClr val="tx1"/>
          </a:solidFill>
          <a:latin typeface="Arial" charset="0"/>
          <a:ea typeface="Arial Unicode MS" pitchFamily="34" charset="-128"/>
          <a:cs typeface="Arial Unicode MS" pitchFamily="34" charset="-128"/>
        </a:defRPr>
      </a:lvl3pPr>
      <a:lvl4pPr algn="l" rtl="0" eaLnBrk="0" fontAlgn="base" hangingPunct="0">
        <a:lnSpc>
          <a:spcPts val="6500"/>
        </a:lnSpc>
        <a:spcBef>
          <a:spcPct val="0"/>
        </a:spcBef>
        <a:spcAft>
          <a:spcPct val="0"/>
        </a:spcAft>
        <a:defRPr sz="6000">
          <a:solidFill>
            <a:schemeClr val="tx1"/>
          </a:solidFill>
          <a:latin typeface="Arial" charset="0"/>
          <a:ea typeface="Arial Unicode MS" pitchFamily="34" charset="-128"/>
          <a:cs typeface="Arial Unicode MS" pitchFamily="34" charset="-128"/>
        </a:defRPr>
      </a:lvl4pPr>
      <a:lvl5pPr algn="l" rtl="0" eaLnBrk="0" fontAlgn="base" hangingPunct="0">
        <a:lnSpc>
          <a:spcPts val="6500"/>
        </a:lnSpc>
        <a:spcBef>
          <a:spcPct val="0"/>
        </a:spcBef>
        <a:spcAft>
          <a:spcPct val="0"/>
        </a:spcAft>
        <a:defRPr sz="6000">
          <a:solidFill>
            <a:schemeClr val="tx1"/>
          </a:solidFill>
          <a:latin typeface="Arial" charset="0"/>
          <a:ea typeface="Arial Unicode MS" pitchFamily="34" charset="-128"/>
          <a:cs typeface="Arial Unicode MS" pitchFamily="34" charset="-128"/>
        </a:defRPr>
      </a:lvl5pPr>
      <a:lvl6pPr marL="457200" algn="l" rtl="0" fontAlgn="base">
        <a:lnSpc>
          <a:spcPts val="6500"/>
        </a:lnSpc>
        <a:spcBef>
          <a:spcPct val="0"/>
        </a:spcBef>
        <a:spcAft>
          <a:spcPct val="0"/>
        </a:spcAft>
        <a:defRPr sz="6000">
          <a:solidFill>
            <a:schemeClr val="tx1"/>
          </a:solidFill>
          <a:latin typeface="Arial" charset="0"/>
          <a:ea typeface="Arial Unicode MS" pitchFamily="34" charset="-128"/>
          <a:cs typeface="Arial Unicode MS" pitchFamily="34" charset="-128"/>
        </a:defRPr>
      </a:lvl6pPr>
      <a:lvl7pPr marL="914400" algn="l" rtl="0" fontAlgn="base">
        <a:lnSpc>
          <a:spcPts val="6500"/>
        </a:lnSpc>
        <a:spcBef>
          <a:spcPct val="0"/>
        </a:spcBef>
        <a:spcAft>
          <a:spcPct val="0"/>
        </a:spcAft>
        <a:defRPr sz="6000">
          <a:solidFill>
            <a:schemeClr val="tx1"/>
          </a:solidFill>
          <a:latin typeface="Arial" charset="0"/>
          <a:ea typeface="Arial Unicode MS" pitchFamily="34" charset="-128"/>
          <a:cs typeface="Arial Unicode MS" pitchFamily="34" charset="-128"/>
        </a:defRPr>
      </a:lvl7pPr>
      <a:lvl8pPr marL="1371600" algn="l" rtl="0" fontAlgn="base">
        <a:lnSpc>
          <a:spcPts val="6500"/>
        </a:lnSpc>
        <a:spcBef>
          <a:spcPct val="0"/>
        </a:spcBef>
        <a:spcAft>
          <a:spcPct val="0"/>
        </a:spcAft>
        <a:defRPr sz="6000">
          <a:solidFill>
            <a:schemeClr val="tx1"/>
          </a:solidFill>
          <a:latin typeface="Arial" charset="0"/>
          <a:ea typeface="Arial Unicode MS" pitchFamily="34" charset="-128"/>
          <a:cs typeface="Arial Unicode MS" pitchFamily="34" charset="-128"/>
        </a:defRPr>
      </a:lvl8pPr>
      <a:lvl9pPr marL="1828800" algn="l" rtl="0" fontAlgn="base">
        <a:lnSpc>
          <a:spcPts val="6500"/>
        </a:lnSpc>
        <a:spcBef>
          <a:spcPct val="0"/>
        </a:spcBef>
        <a:spcAft>
          <a:spcPct val="0"/>
        </a:spcAft>
        <a:defRPr sz="6000">
          <a:solidFill>
            <a:schemeClr val="tx1"/>
          </a:solidFill>
          <a:latin typeface="Arial" charset="0"/>
          <a:ea typeface="Arial Unicode MS" pitchFamily="34" charset="-128"/>
          <a:cs typeface="Arial Unicode MS" pitchFamily="34" charset="-128"/>
        </a:defRPr>
      </a:lvl9pPr>
    </p:titleStyle>
    <p:bodyStyle>
      <a:lvl1pPr algn="l" rtl="0" eaLnBrk="0" fontAlgn="base" hangingPunct="0">
        <a:lnSpc>
          <a:spcPts val="3200"/>
        </a:lnSpc>
        <a:spcBef>
          <a:spcPct val="0"/>
        </a:spcBef>
        <a:spcAft>
          <a:spcPct val="0"/>
        </a:spcAft>
        <a:defRPr sz="2800" b="1">
          <a:solidFill>
            <a:schemeClr val="tx1"/>
          </a:solidFill>
          <a:latin typeface="+mn-lt"/>
          <a:ea typeface="+mn-ea"/>
          <a:cs typeface="+mn-cs"/>
        </a:defRPr>
      </a:lvl1pPr>
      <a:lvl2pPr marL="1588" algn="l" rtl="0" eaLnBrk="0" fontAlgn="base" hangingPunct="0">
        <a:lnSpc>
          <a:spcPts val="3200"/>
        </a:lnSpc>
        <a:spcBef>
          <a:spcPct val="0"/>
        </a:spcBef>
        <a:spcAft>
          <a:spcPct val="0"/>
        </a:spcAft>
        <a:defRPr sz="2800">
          <a:solidFill>
            <a:schemeClr val="tx1"/>
          </a:solidFill>
          <a:latin typeface="+mn-lt"/>
          <a:ea typeface="+mn-ea"/>
          <a:cs typeface="+mn-cs"/>
        </a:defRPr>
      </a:lvl2pPr>
      <a:lvl3pPr marL="231775" indent="-228600" algn="l" rtl="0" eaLnBrk="0" fontAlgn="base" hangingPunct="0">
        <a:lnSpc>
          <a:spcPts val="3200"/>
        </a:lnSpc>
        <a:spcBef>
          <a:spcPct val="0"/>
        </a:spcBef>
        <a:spcAft>
          <a:spcPct val="0"/>
        </a:spcAft>
        <a:buChar char="•"/>
        <a:defRPr sz="2800">
          <a:solidFill>
            <a:schemeClr val="tx1"/>
          </a:solidFill>
          <a:latin typeface="+mn-lt"/>
          <a:ea typeface="+mn-ea"/>
          <a:cs typeface="+mn-cs"/>
        </a:defRPr>
      </a:lvl3pPr>
      <a:lvl4pPr marL="531813" indent="-298450" algn="l" rtl="0" eaLnBrk="0" fontAlgn="base" hangingPunct="0">
        <a:lnSpc>
          <a:spcPts val="2400"/>
        </a:lnSpc>
        <a:spcBef>
          <a:spcPct val="0"/>
        </a:spcBef>
        <a:spcAft>
          <a:spcPct val="0"/>
        </a:spcAft>
        <a:buFont typeface="Arial" charset="0"/>
        <a:buChar char="–"/>
        <a:defRPr sz="2000" b="1">
          <a:solidFill>
            <a:schemeClr val="tx1"/>
          </a:solidFill>
          <a:latin typeface="+mn-lt"/>
          <a:ea typeface="+mn-ea"/>
          <a:cs typeface="+mn-cs"/>
        </a:defRPr>
      </a:lvl4pPr>
      <a:lvl5pPr marL="819150" indent="-285750" algn="l" rtl="0" eaLnBrk="0" fontAlgn="base" hangingPunct="0">
        <a:lnSpc>
          <a:spcPts val="2400"/>
        </a:lnSpc>
        <a:spcBef>
          <a:spcPct val="0"/>
        </a:spcBef>
        <a:spcAft>
          <a:spcPct val="0"/>
        </a:spcAft>
        <a:buFont typeface="Arial" charset="0"/>
        <a:buChar char="–"/>
        <a:defRPr sz="2000">
          <a:solidFill>
            <a:schemeClr val="tx1"/>
          </a:solidFill>
          <a:latin typeface="+mn-lt"/>
          <a:ea typeface="+mn-ea"/>
          <a:cs typeface="+mn-cs"/>
        </a:defRPr>
      </a:lvl5pPr>
      <a:lvl6pPr marL="1276350" indent="-285750" algn="l" rtl="0" fontAlgn="base">
        <a:lnSpc>
          <a:spcPts val="2400"/>
        </a:lnSpc>
        <a:spcBef>
          <a:spcPct val="0"/>
        </a:spcBef>
        <a:spcAft>
          <a:spcPct val="0"/>
        </a:spcAft>
        <a:buFont typeface="Arial" charset="0"/>
        <a:buChar char="–"/>
        <a:defRPr sz="2000">
          <a:solidFill>
            <a:schemeClr val="tx1"/>
          </a:solidFill>
          <a:latin typeface="+mn-lt"/>
          <a:ea typeface="+mn-ea"/>
          <a:cs typeface="+mn-cs"/>
        </a:defRPr>
      </a:lvl6pPr>
      <a:lvl7pPr marL="1733550" indent="-285750" algn="l" rtl="0" fontAlgn="base">
        <a:lnSpc>
          <a:spcPts val="2400"/>
        </a:lnSpc>
        <a:spcBef>
          <a:spcPct val="0"/>
        </a:spcBef>
        <a:spcAft>
          <a:spcPct val="0"/>
        </a:spcAft>
        <a:buFont typeface="Arial" charset="0"/>
        <a:buChar char="–"/>
        <a:defRPr sz="2000">
          <a:solidFill>
            <a:schemeClr val="tx1"/>
          </a:solidFill>
          <a:latin typeface="+mn-lt"/>
          <a:ea typeface="+mn-ea"/>
          <a:cs typeface="+mn-cs"/>
        </a:defRPr>
      </a:lvl7pPr>
      <a:lvl8pPr marL="2190750" indent="-285750" algn="l" rtl="0" fontAlgn="base">
        <a:lnSpc>
          <a:spcPts val="2400"/>
        </a:lnSpc>
        <a:spcBef>
          <a:spcPct val="0"/>
        </a:spcBef>
        <a:spcAft>
          <a:spcPct val="0"/>
        </a:spcAft>
        <a:buFont typeface="Arial" charset="0"/>
        <a:buChar char="–"/>
        <a:defRPr sz="2000">
          <a:solidFill>
            <a:schemeClr val="tx1"/>
          </a:solidFill>
          <a:latin typeface="+mn-lt"/>
          <a:ea typeface="+mn-ea"/>
          <a:cs typeface="+mn-cs"/>
        </a:defRPr>
      </a:lvl8pPr>
      <a:lvl9pPr marL="2647950" indent="-285750" algn="l" rtl="0" fontAlgn="base">
        <a:lnSpc>
          <a:spcPts val="2400"/>
        </a:lnSpc>
        <a:spcBef>
          <a:spcPct val="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chart" Target="../charts/chart18.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chart" Target="../charts/chart24.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chart" Target="../charts/chart26.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chart" Target="../charts/chart29.xml"/><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chart" Target="../charts/chart37.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chart" Target="../charts/chart40.xml"/><Relationship Id="rId4" Type="http://schemas.openxmlformats.org/officeDocument/2006/relationships/chart" Target="../charts/chart39.xml"/></Relationships>
</file>

<file path=ppt/slides/_rels/slide4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4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chart" Target="../charts/chart46.xml"/></Relationships>
</file>

<file path=ppt/slides/_rels/slide4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chart" Target="../charts/chart48.xml"/></Relationships>
</file>

<file path=ppt/slides/_rels/slide4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chart" Target="../charts/chart51.xml"/><Relationship Id="rId4" Type="http://schemas.openxmlformats.org/officeDocument/2006/relationships/chart" Target="../charts/chart50.xml"/></Relationships>
</file>

<file path=ppt/slides/_rels/slide4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chart" Target="../charts/chart54.xml"/><Relationship Id="rId4" Type="http://schemas.openxmlformats.org/officeDocument/2006/relationships/chart" Target="../charts/chart53.xml"/></Relationships>
</file>

<file path=ppt/slides/_rels/slide4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chart" Target="../charts/chart57.xml"/><Relationship Id="rId4" Type="http://schemas.openxmlformats.org/officeDocument/2006/relationships/chart" Target="../charts/chart56.xml"/></Relationships>
</file>

<file path=ppt/slides/_rels/slide4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chart" Target="../charts/chart60.xml"/><Relationship Id="rId4" Type="http://schemas.openxmlformats.org/officeDocument/2006/relationships/chart" Target="../charts/chart59.xml"/></Relationships>
</file>

<file path=ppt/slides/_rels/slide4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chart" Target="../charts/chart63.xml"/><Relationship Id="rId4" Type="http://schemas.openxmlformats.org/officeDocument/2006/relationships/chart" Target="../charts/char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chart" Target="../charts/chart66.xml"/><Relationship Id="rId4" Type="http://schemas.openxmlformats.org/officeDocument/2006/relationships/chart" Target="../charts/chart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387350" y="2274888"/>
            <a:ext cx="6999288" cy="1641475"/>
          </a:xfrm>
          <a:prstGeom prst="rect">
            <a:avLst/>
          </a:prstGeom>
          <a:noFill/>
          <a:ln w="9525">
            <a:noFill/>
            <a:miter lim="800000"/>
            <a:headEnd/>
            <a:tailEnd/>
          </a:ln>
        </p:spPr>
        <p:txBody>
          <a:bodyPr lIns="0" tIns="0" rIns="0" bIns="0">
            <a:spAutoFit/>
          </a:bodyPr>
          <a:lstStyle/>
          <a:p>
            <a:pPr>
              <a:lnSpc>
                <a:spcPts val="3200"/>
              </a:lnSpc>
            </a:pPr>
            <a:r>
              <a:rPr lang="en-GB" dirty="0">
                <a:solidFill>
                  <a:srgbClr val="131313"/>
                </a:solidFill>
              </a:rPr>
              <a:t>Employer Satisfaction Survey </a:t>
            </a:r>
            <a:r>
              <a:rPr lang="en-GB" dirty="0"/>
              <a:t>2015 to 2016</a:t>
            </a:r>
          </a:p>
          <a:p>
            <a:pPr>
              <a:lnSpc>
                <a:spcPts val="3200"/>
              </a:lnSpc>
            </a:pPr>
            <a:r>
              <a:rPr lang="en-GB" dirty="0"/>
              <a:t>National Results</a:t>
            </a:r>
          </a:p>
          <a:p>
            <a:pPr>
              <a:lnSpc>
                <a:spcPts val="3200"/>
              </a:lnSpc>
            </a:pPr>
            <a:r>
              <a:rPr lang="en-GB" sz="1800" dirty="0"/>
              <a:t>December 2016</a:t>
            </a:r>
          </a:p>
          <a:p>
            <a:pPr>
              <a:lnSpc>
                <a:spcPts val="3200"/>
              </a:lnSpc>
            </a:pPr>
            <a:endParaRPr lang="en-GB" dirty="0"/>
          </a:p>
        </p:txBody>
      </p:sp>
      <p:pic>
        <p:nvPicPr>
          <p:cNvPr id="18435" name="Picture 12" descr="SFA_BLK_AW"/>
          <p:cNvPicPr>
            <a:picLocks noChangeAspect="1" noChangeArrowheads="1"/>
          </p:cNvPicPr>
          <p:nvPr/>
        </p:nvPicPr>
        <p:blipFill>
          <a:blip r:embed="rId3" cstate="print"/>
          <a:srcRect/>
          <a:stretch>
            <a:fillRect/>
          </a:stretch>
        </p:blipFill>
        <p:spPr bwMode="auto">
          <a:xfrm>
            <a:off x="415925" y="355600"/>
            <a:ext cx="1712913" cy="10239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txBox="1">
            <a:spLocks noChangeArrowheads="1"/>
          </p:cNvSpPr>
          <p:nvPr/>
        </p:nvSpPr>
        <p:spPr bwMode="auto">
          <a:xfrm>
            <a:off x="396875" y="80963"/>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Employer profile</a:t>
            </a:r>
          </a:p>
          <a:p>
            <a:pPr>
              <a:lnSpc>
                <a:spcPts val="6500"/>
              </a:lnSpc>
            </a:pPr>
            <a:endParaRPr lang="en-GB" sz="5400" dirty="0"/>
          </a:p>
        </p:txBody>
      </p:sp>
      <p:sp>
        <p:nvSpPr>
          <p:cNvPr id="24579" name="Rectangle 6"/>
          <p:cNvSpPr txBox="1">
            <a:spLocks noChangeArrowheads="1"/>
          </p:cNvSpPr>
          <p:nvPr/>
        </p:nvSpPr>
        <p:spPr bwMode="auto">
          <a:xfrm>
            <a:off x="216422" y="797903"/>
            <a:ext cx="8628791" cy="1760509"/>
          </a:xfrm>
          <a:prstGeom prst="rect">
            <a:avLst/>
          </a:prstGeom>
          <a:noFill/>
          <a:ln w="9525">
            <a:noFill/>
            <a:miter lim="800000"/>
            <a:headEnd/>
            <a:tailEnd/>
          </a:ln>
        </p:spPr>
        <p:txBody>
          <a:bodyPr/>
          <a:lstStyle/>
          <a:p>
            <a:pPr marL="288925" lvl="2" indent="-285750" algn="just">
              <a:lnSpc>
                <a:spcPts val="3200"/>
              </a:lnSpc>
              <a:spcAft>
                <a:spcPts val="600"/>
              </a:spcAft>
              <a:buFont typeface="Wingdings" panose="05000000000000000000" pitchFamily="2" charset="2"/>
              <a:buChar char="§"/>
            </a:pPr>
            <a:r>
              <a:rPr lang="en-GB" sz="1600" dirty="0"/>
              <a:t>Over three-quarters (78%) of employers who took part in the survey reported they had between 1-4 learners.  One in ten had 5-9 learners and a similar proportion had 10+ learners. Overall, workplaces that are part of a larger organisation had more learners. </a:t>
            </a:r>
          </a:p>
          <a:p>
            <a:pPr marL="231775" lvl="2" indent="-228600" algn="just">
              <a:lnSpc>
                <a:spcPts val="3200"/>
              </a:lnSpc>
              <a:spcAft>
                <a:spcPts val="600"/>
              </a:spcAft>
              <a:buFont typeface="Wingdings" pitchFamily="2" charset="2"/>
              <a:buChar char="§"/>
            </a:pPr>
            <a:r>
              <a:rPr lang="en-GB" sz="1600" dirty="0"/>
              <a:t>Employers in Health, Public Services and Care and</a:t>
            </a:r>
            <a:r>
              <a:rPr lang="en-GB" sz="1600" b="1" dirty="0"/>
              <a:t> </a:t>
            </a:r>
            <a:r>
              <a:rPr lang="en-GB" sz="1600" dirty="0"/>
              <a:t>Leisure, Travel and Tourism were more likely than average to report having 5 or more learners.  </a:t>
            </a:r>
          </a:p>
          <a:p>
            <a:pPr marL="3175" lvl="2" algn="just">
              <a:lnSpc>
                <a:spcPts val="3200"/>
              </a:lnSpc>
              <a:spcAft>
                <a:spcPts val="600"/>
              </a:spcAft>
            </a:pPr>
            <a:endParaRPr lang="en-GB" sz="1200" dirty="0"/>
          </a:p>
          <a:p>
            <a:pPr marL="231775" lvl="2" indent="-228600" algn="just">
              <a:lnSpc>
                <a:spcPts val="3200"/>
              </a:lnSpc>
              <a:spcAft>
                <a:spcPts val="600"/>
              </a:spcAft>
              <a:buFont typeface="Wingdings" pitchFamily="2" charset="2"/>
              <a:buChar char="§"/>
            </a:pPr>
            <a:endParaRPr lang="en-GB" sz="1400" dirty="0"/>
          </a:p>
          <a:p>
            <a:pPr marL="3175" lvl="2" algn="just">
              <a:lnSpc>
                <a:spcPts val="3200"/>
              </a:lnSpc>
              <a:spcAft>
                <a:spcPts val="600"/>
              </a:spcAft>
            </a:pPr>
            <a:endParaRPr lang="en-GB" sz="1400" dirty="0"/>
          </a:p>
          <a:p>
            <a:pPr marL="3175" lvl="2" algn="just">
              <a:lnSpc>
                <a:spcPts val="3200"/>
              </a:lnSpc>
              <a:spcAft>
                <a:spcPts val="600"/>
              </a:spcAft>
            </a:pPr>
            <a:endParaRPr lang="en-GB" sz="1400" dirty="0"/>
          </a:p>
          <a:p>
            <a:pPr marL="3175" lvl="2" algn="just">
              <a:lnSpc>
                <a:spcPts val="3200"/>
              </a:lnSpc>
              <a:spcAft>
                <a:spcPts val="600"/>
              </a:spcAft>
            </a:pPr>
            <a:endParaRPr lang="en-GB" sz="1400" dirty="0"/>
          </a:p>
          <a:p>
            <a:pPr marL="3175" lvl="2" algn="just">
              <a:lnSpc>
                <a:spcPts val="3200"/>
              </a:lnSpc>
              <a:spcAft>
                <a:spcPts val="600"/>
              </a:spcAft>
            </a:pPr>
            <a:endParaRPr lang="en-GB" sz="1400" dirty="0"/>
          </a:p>
          <a:p>
            <a:pPr marL="3175" lvl="2" algn="just">
              <a:lnSpc>
                <a:spcPts val="3200"/>
              </a:lnSpc>
              <a:spcAft>
                <a:spcPts val="600"/>
              </a:spcAft>
            </a:pPr>
            <a:endParaRPr lang="en-GB" sz="1200" dirty="0"/>
          </a:p>
        </p:txBody>
      </p:sp>
      <p:sp>
        <p:nvSpPr>
          <p:cNvPr id="24580" name="Slide Number Placeholder 3"/>
          <p:cNvSpPr>
            <a:spLocks noGrp="1"/>
          </p:cNvSpPr>
          <p:nvPr>
            <p:ph type="sldNum" sz="quarter" idx="10"/>
          </p:nvPr>
        </p:nvSpPr>
        <p:spPr>
          <a:xfrm>
            <a:off x="7136161" y="6489700"/>
            <a:ext cx="1905000" cy="279400"/>
          </a:xfrm>
          <a:noFill/>
        </p:spPr>
        <p:txBody>
          <a:bodyPr/>
          <a:lstStyle/>
          <a:p>
            <a:r>
              <a:rPr lang="en-GB" sz="1200" dirty="0"/>
              <a:t>9</a:t>
            </a:r>
          </a:p>
        </p:txBody>
      </p:sp>
      <p:graphicFrame>
        <p:nvGraphicFramePr>
          <p:cNvPr id="5" name="Table 4"/>
          <p:cNvGraphicFramePr>
            <a:graphicFrameLocks noGrp="1"/>
          </p:cNvGraphicFramePr>
          <p:nvPr>
            <p:extLst>
              <p:ext uri="{D42A27DB-BD31-4B8C-83A1-F6EECF244321}">
                <p14:modId xmlns:p14="http://schemas.microsoft.com/office/powerpoint/2010/main" val="2182846133"/>
              </p:ext>
            </p:extLst>
          </p:nvPr>
        </p:nvGraphicFramePr>
        <p:xfrm>
          <a:off x="1836719" y="3157732"/>
          <a:ext cx="5865757" cy="2698609"/>
        </p:xfrm>
        <a:graphic>
          <a:graphicData uri="http://schemas.openxmlformats.org/drawingml/2006/table">
            <a:tbl>
              <a:tblPr/>
              <a:tblGrid>
                <a:gridCol w="1964912">
                  <a:extLst>
                    <a:ext uri="{9D8B030D-6E8A-4147-A177-3AD203B41FA5}">
                      <a16:colId xmlns:a16="http://schemas.microsoft.com/office/drawing/2014/main" val="20000"/>
                    </a:ext>
                  </a:extLst>
                </a:gridCol>
                <a:gridCol w="1909970">
                  <a:extLst>
                    <a:ext uri="{9D8B030D-6E8A-4147-A177-3AD203B41FA5}">
                      <a16:colId xmlns:a16="http://schemas.microsoft.com/office/drawing/2014/main" val="20001"/>
                    </a:ext>
                  </a:extLst>
                </a:gridCol>
                <a:gridCol w="1990875">
                  <a:extLst>
                    <a:ext uri="{9D8B030D-6E8A-4147-A177-3AD203B41FA5}">
                      <a16:colId xmlns:a16="http://schemas.microsoft.com/office/drawing/2014/main" val="20002"/>
                    </a:ext>
                  </a:extLst>
                </a:gridCol>
              </a:tblGrid>
              <a:tr h="2292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Number of employees receiving training</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Number of employer responses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 of total</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77149">
                <a:tc>
                  <a:txBody>
                    <a:bodyPr/>
                    <a:lstStyle/>
                    <a:p>
                      <a:r>
                        <a:rPr lang="en-GB" sz="1100" dirty="0">
                          <a:solidFill>
                            <a:schemeClr val="tx1"/>
                          </a:solidFill>
                        </a:rPr>
                        <a:t>1</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25,952</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43%</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177149">
                <a:tc>
                  <a:txBody>
                    <a:bodyPr/>
                    <a:lstStyle/>
                    <a:p>
                      <a:r>
                        <a:rPr lang="en-GB" sz="1100" dirty="0">
                          <a:solidFill>
                            <a:schemeClr val="tx1"/>
                          </a:solidFill>
                        </a:rPr>
                        <a:t>2-4</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20,764</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35%</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77149">
                <a:tc>
                  <a:txBody>
                    <a:bodyPr/>
                    <a:lstStyle/>
                    <a:p>
                      <a:r>
                        <a:rPr lang="en-GB" sz="1100" dirty="0">
                          <a:solidFill>
                            <a:schemeClr val="tx1"/>
                          </a:solidFill>
                        </a:rPr>
                        <a:t>5-9</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5,994</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10%</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177149">
                <a:tc>
                  <a:txBody>
                    <a:bodyPr/>
                    <a:lstStyle/>
                    <a:p>
                      <a:r>
                        <a:rPr lang="en-GB" sz="1100" dirty="0">
                          <a:solidFill>
                            <a:schemeClr val="tx1"/>
                          </a:solidFill>
                        </a:rPr>
                        <a:t>10-19</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2,947</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5%</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r h="177149">
                <a:tc>
                  <a:txBody>
                    <a:bodyPr/>
                    <a:lstStyle/>
                    <a:p>
                      <a:r>
                        <a:rPr lang="en-GB" sz="1100" dirty="0">
                          <a:solidFill>
                            <a:schemeClr val="tx1"/>
                          </a:solidFill>
                        </a:rPr>
                        <a:t>20-29</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940</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2%</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r h="177149">
                <a:tc>
                  <a:txBody>
                    <a:bodyPr/>
                    <a:lstStyle/>
                    <a:p>
                      <a:r>
                        <a:rPr lang="en-GB" sz="1100" dirty="0">
                          <a:solidFill>
                            <a:schemeClr val="tx1"/>
                          </a:solidFill>
                        </a:rPr>
                        <a:t>30 or more</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1,460</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2%</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6"/>
                  </a:ext>
                </a:extLst>
              </a:tr>
              <a:tr h="177149">
                <a:tc>
                  <a:txBody>
                    <a:bodyPr/>
                    <a:lstStyle/>
                    <a:p>
                      <a:r>
                        <a:rPr lang="en-GB" sz="1100" dirty="0">
                          <a:solidFill>
                            <a:schemeClr val="tx1"/>
                          </a:solidFill>
                        </a:rPr>
                        <a:t>Don’t know/missing</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1,989</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0" i="0" u="none" strike="noStrike" dirty="0">
                          <a:solidFill>
                            <a:schemeClr val="tx1"/>
                          </a:solidFill>
                          <a:latin typeface="Arial"/>
                        </a:rPr>
                        <a:t>3%</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7"/>
                  </a:ext>
                </a:extLst>
              </a:tr>
              <a:tr h="549685">
                <a:tc>
                  <a:txBody>
                    <a:bodyPr/>
                    <a:lstStyle/>
                    <a:p>
                      <a:r>
                        <a:rPr lang="en-GB" sz="1100" b="1" dirty="0">
                          <a:solidFill>
                            <a:schemeClr val="tx1"/>
                          </a:solidFill>
                        </a:rPr>
                        <a:t>Total</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endParaRPr lang="en-GB" sz="1100" b="1" i="0" u="none" strike="noStrike" dirty="0">
                        <a:solidFill>
                          <a:schemeClr val="tx1"/>
                        </a:solidFill>
                        <a:latin typeface="Arial"/>
                      </a:endParaRPr>
                    </a:p>
                    <a:p>
                      <a:pPr algn="ctr" fontAlgn="ctr"/>
                      <a:r>
                        <a:rPr lang="en-GB" sz="1100" b="1" i="0" u="none" strike="noStrike" dirty="0">
                          <a:solidFill>
                            <a:schemeClr val="tx1"/>
                          </a:solidFill>
                          <a:latin typeface="Arial"/>
                        </a:rPr>
                        <a:t>60,046</a:t>
                      </a:r>
                    </a:p>
                    <a:p>
                      <a:pPr algn="ctr" fontAlgn="ctr"/>
                      <a:endParaRPr lang="en-GB" sz="1100" b="1" i="0" u="none" strike="noStrike" dirty="0">
                        <a:solidFill>
                          <a:schemeClr val="tx1"/>
                        </a:solidFill>
                        <a:latin typeface="Arial"/>
                      </a:endParaRP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GB" sz="1100" b="1" i="0" u="none" strike="noStrike" dirty="0">
                          <a:solidFill>
                            <a:schemeClr val="tx1"/>
                          </a:solidFill>
                          <a:latin typeface="Arial"/>
                        </a:rPr>
                        <a:t>100%</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8"/>
                  </a:ext>
                </a:extLst>
              </a:tr>
            </a:tbl>
          </a:graphicData>
        </a:graphic>
      </p:graphicFrame>
      <p:sp>
        <p:nvSpPr>
          <p:cNvPr id="6" name="TextBox 34"/>
          <p:cNvSpPr txBox="1">
            <a:spLocks noChangeArrowheads="1"/>
          </p:cNvSpPr>
          <p:nvPr/>
        </p:nvSpPr>
        <p:spPr bwMode="auto">
          <a:xfrm>
            <a:off x="216422" y="6457042"/>
            <a:ext cx="8234112" cy="507831"/>
          </a:xfrm>
          <a:prstGeom prst="rect">
            <a:avLst/>
          </a:prstGeom>
          <a:noFill/>
          <a:ln w="9525">
            <a:noFill/>
            <a:miter lim="800000"/>
            <a:headEnd/>
            <a:tailEnd/>
          </a:ln>
        </p:spPr>
        <p:txBody>
          <a:bodyPr wrap="square" lIns="0" tIns="0" rIns="0" bIns="0">
            <a:spAutoFit/>
          </a:bodyPr>
          <a:lstStyle/>
          <a:p>
            <a:r>
              <a:rPr lang="en-GB" sz="1100" dirty="0"/>
              <a:t>FE Choices Employer Satisfaction Survey 2015 to 2016. Total base size: 60,046. Base size varies for individual questions due to non-response.  </a:t>
            </a:r>
          </a:p>
          <a:p>
            <a:endParaRPr lang="en-GB"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txBox="1">
            <a:spLocks noChangeArrowheads="1"/>
          </p:cNvSpPr>
          <p:nvPr/>
        </p:nvSpPr>
        <p:spPr bwMode="auto">
          <a:xfrm>
            <a:off x="367847" y="80963"/>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Employer profile</a:t>
            </a:r>
          </a:p>
          <a:p>
            <a:pPr>
              <a:lnSpc>
                <a:spcPts val="6500"/>
              </a:lnSpc>
            </a:pPr>
            <a:endParaRPr lang="en-GB" sz="5400" dirty="0"/>
          </a:p>
        </p:txBody>
      </p:sp>
      <p:sp>
        <p:nvSpPr>
          <p:cNvPr id="24579" name="Rectangle 6"/>
          <p:cNvSpPr txBox="1">
            <a:spLocks noChangeArrowheads="1"/>
          </p:cNvSpPr>
          <p:nvPr/>
        </p:nvSpPr>
        <p:spPr bwMode="auto">
          <a:xfrm>
            <a:off x="367847" y="837543"/>
            <a:ext cx="8399463" cy="2208439"/>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Almost a quarter of employers, 24%, reported that they had made a financial contribution to the cost of the training.  This is consistent with the level reported in last year’s survey.</a:t>
            </a:r>
          </a:p>
          <a:p>
            <a:pPr marL="231775" lvl="2" indent="-228600" algn="just">
              <a:lnSpc>
                <a:spcPts val="3200"/>
              </a:lnSpc>
              <a:spcAft>
                <a:spcPts val="600"/>
              </a:spcAft>
              <a:buFont typeface="Wingdings" pitchFamily="2" charset="2"/>
              <a:buChar char="§"/>
            </a:pPr>
            <a:r>
              <a:rPr lang="en-GB" sz="1600" dirty="0"/>
              <a:t>Medium (50-249 employees) and large (250+ employees) workplaces were more likely than small workplaces to have contributed to the cost of the training: 31% and 45% respectively, compared with 21% of small workplaces with 1-49 employees.  </a:t>
            </a:r>
          </a:p>
          <a:p>
            <a:pPr marL="231775" lvl="2" indent="-228600" algn="just">
              <a:lnSpc>
                <a:spcPts val="3200"/>
              </a:lnSpc>
              <a:spcAft>
                <a:spcPts val="600"/>
              </a:spcAft>
              <a:buFont typeface="Wingdings" pitchFamily="2" charset="2"/>
              <a:buChar char="§"/>
            </a:pPr>
            <a:r>
              <a:rPr lang="en-GB" sz="1600" dirty="0"/>
              <a:t>Fewer large and small workplaces reported making a financial contribution compared to the previous year’s survey (47% and 22% respectively in the 2014 to 2015 survey).</a:t>
            </a:r>
          </a:p>
        </p:txBody>
      </p:sp>
      <p:sp>
        <p:nvSpPr>
          <p:cNvPr id="24580" name="Slide Number Placeholder 3"/>
          <p:cNvSpPr>
            <a:spLocks noGrp="1"/>
          </p:cNvSpPr>
          <p:nvPr>
            <p:ph type="sldNum" sz="quarter" idx="10"/>
          </p:nvPr>
        </p:nvSpPr>
        <p:spPr>
          <a:xfrm>
            <a:off x="7145339" y="6503077"/>
            <a:ext cx="1905000" cy="279400"/>
          </a:xfrm>
          <a:noFill/>
        </p:spPr>
        <p:txBody>
          <a:bodyPr/>
          <a:lstStyle/>
          <a:p>
            <a:r>
              <a:rPr lang="en-GB" sz="1200" dirty="0"/>
              <a:t>10</a:t>
            </a:r>
          </a:p>
        </p:txBody>
      </p:sp>
      <p:graphicFrame>
        <p:nvGraphicFramePr>
          <p:cNvPr id="5" name="Table 4"/>
          <p:cNvGraphicFramePr>
            <a:graphicFrameLocks noGrp="1"/>
          </p:cNvGraphicFramePr>
          <p:nvPr>
            <p:extLst>
              <p:ext uri="{D42A27DB-BD31-4B8C-83A1-F6EECF244321}">
                <p14:modId xmlns:p14="http://schemas.microsoft.com/office/powerpoint/2010/main" val="1659489393"/>
              </p:ext>
            </p:extLst>
          </p:nvPr>
        </p:nvGraphicFramePr>
        <p:xfrm>
          <a:off x="2255263" y="4210126"/>
          <a:ext cx="3690955" cy="1739919"/>
        </p:xfrm>
        <a:graphic>
          <a:graphicData uri="http://schemas.openxmlformats.org/drawingml/2006/table">
            <a:tbl>
              <a:tblPr/>
              <a:tblGrid>
                <a:gridCol w="1631127">
                  <a:extLst>
                    <a:ext uri="{9D8B030D-6E8A-4147-A177-3AD203B41FA5}">
                      <a16:colId xmlns:a16="http://schemas.microsoft.com/office/drawing/2014/main" val="20000"/>
                    </a:ext>
                  </a:extLst>
                </a:gridCol>
                <a:gridCol w="969484">
                  <a:extLst>
                    <a:ext uri="{9D8B030D-6E8A-4147-A177-3AD203B41FA5}">
                      <a16:colId xmlns:a16="http://schemas.microsoft.com/office/drawing/2014/main" val="20001"/>
                    </a:ext>
                  </a:extLst>
                </a:gridCol>
                <a:gridCol w="1090344">
                  <a:extLst>
                    <a:ext uri="{9D8B030D-6E8A-4147-A177-3AD203B41FA5}">
                      <a16:colId xmlns:a16="http://schemas.microsoft.com/office/drawing/2014/main" val="20002"/>
                    </a:ext>
                  </a:extLst>
                </a:gridCol>
              </a:tblGrid>
              <a:tr h="4329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ea typeface="Arial Unicode MS" pitchFamily="34" charset="-128"/>
                          <a:cs typeface="Arial Unicode MS" pitchFamily="34" charset="-128"/>
                        </a:rPr>
                        <a:t>Whether paid for training</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ea typeface="Arial Unicode MS" pitchFamily="34" charset="-128"/>
                          <a:cs typeface="Arial Unicode MS" pitchFamily="34" charset="-128"/>
                        </a:rPr>
                        <a:t>Number</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ea typeface="Arial Unicode MS" pitchFamily="34" charset="-128"/>
                          <a:cs typeface="Arial Unicode MS" pitchFamily="34" charset="-128"/>
                        </a:rPr>
                        <a:t>% of total</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50056">
                <a:tc>
                  <a:txBody>
                    <a:bodyPr/>
                    <a:lstStyle/>
                    <a:p>
                      <a:pPr algn="l" fontAlgn="b"/>
                      <a:r>
                        <a:rPr lang="en-GB" sz="1200" b="0" i="0" u="none" strike="noStrike" dirty="0">
                          <a:solidFill>
                            <a:srgbClr val="000000"/>
                          </a:solidFill>
                          <a:latin typeface="Arial"/>
                        </a:rPr>
                        <a:t>Yes, in all cases</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algn="ctr" fontAlgn="ctr">
                        <a:tabLst/>
                      </a:pPr>
                      <a:r>
                        <a:rPr lang="en-GB" sz="1100" b="0" i="0" u="none" strike="noStrike" dirty="0">
                          <a:solidFill>
                            <a:srgbClr val="000000"/>
                          </a:solidFill>
                          <a:latin typeface="Arial"/>
                        </a:rPr>
                        <a:t>6,612</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algn="ctr" fontAlgn="ctr"/>
                      <a:r>
                        <a:rPr lang="en-GB" sz="1100" b="0" i="0" u="none" strike="noStrike" dirty="0">
                          <a:solidFill>
                            <a:srgbClr val="000000"/>
                          </a:solidFill>
                          <a:latin typeface="Arial"/>
                        </a:rPr>
                        <a:t>11%</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extLst>
                  <a:ext uri="{0D108BD9-81ED-4DB2-BD59-A6C34878D82A}">
                    <a16:rowId xmlns:a16="http://schemas.microsoft.com/office/drawing/2014/main" val="10001"/>
                  </a:ext>
                </a:extLst>
              </a:tr>
              <a:tr h="233878">
                <a:tc>
                  <a:txBody>
                    <a:bodyPr/>
                    <a:lstStyle/>
                    <a:p>
                      <a:pPr algn="l" fontAlgn="b"/>
                      <a:r>
                        <a:rPr lang="en-GB" sz="1200" b="0" i="0" u="none" strike="noStrike" dirty="0">
                          <a:solidFill>
                            <a:srgbClr val="000000"/>
                          </a:solidFill>
                          <a:latin typeface="Arial"/>
                        </a:rPr>
                        <a:t>Yes, in some cases</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marL="0" algn="ctr" defTabSz="914400" rtl="0" eaLnBrk="1" fontAlgn="ctr" latinLnBrk="0" hangingPunct="1">
                        <a:tabLst>
                          <a:tab pos="804863" algn="r"/>
                        </a:tabLst>
                      </a:pPr>
                      <a:r>
                        <a:rPr lang="en-GB" sz="1100" b="0" i="0" u="none" strike="noStrike" kern="1200" dirty="0">
                          <a:solidFill>
                            <a:srgbClr val="000000"/>
                          </a:solidFill>
                          <a:latin typeface="Arial"/>
                          <a:ea typeface="+mn-ea"/>
                          <a:cs typeface="+mn-cs"/>
                        </a:rPr>
                        <a:t>7,834</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000000"/>
                          </a:solidFill>
                          <a:latin typeface="Arial"/>
                        </a:rPr>
                        <a:t>13%</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extLst>
                  <a:ext uri="{0D108BD9-81ED-4DB2-BD59-A6C34878D82A}">
                    <a16:rowId xmlns:a16="http://schemas.microsoft.com/office/drawing/2014/main" val="10002"/>
                  </a:ext>
                </a:extLst>
              </a:tr>
              <a:tr h="228831">
                <a:tc>
                  <a:txBody>
                    <a:bodyPr/>
                    <a:lstStyle/>
                    <a:p>
                      <a:r>
                        <a:rPr lang="en-GB" sz="1200">
                          <a:solidFill>
                            <a:schemeClr val="tx1"/>
                          </a:solidFill>
                        </a:rPr>
                        <a:t>No</a:t>
                      </a:r>
                      <a:endParaRPr lang="en-GB" sz="1200" dirty="0">
                        <a:solidFill>
                          <a:schemeClr val="tx1"/>
                        </a:solidFill>
                      </a:endParaRP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marL="0" algn="ctr" defTabSz="914400" rtl="0" eaLnBrk="1" fontAlgn="ctr" latinLnBrk="0" hangingPunct="1">
                        <a:tabLst>
                          <a:tab pos="804863" algn="r"/>
                        </a:tabLst>
                      </a:pPr>
                      <a:r>
                        <a:rPr lang="en-GB" sz="1100" b="0" i="0" u="none" strike="noStrike" kern="1200" dirty="0">
                          <a:solidFill>
                            <a:srgbClr val="000000"/>
                          </a:solidFill>
                          <a:latin typeface="Arial"/>
                          <a:ea typeface="+mn-ea"/>
                          <a:cs typeface="+mn-cs"/>
                        </a:rPr>
                        <a:t>40,749</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algn="ctr" fontAlgn="ctr"/>
                      <a:r>
                        <a:rPr lang="en-GB" sz="1100" b="0" i="0" u="none" strike="noStrike" dirty="0">
                          <a:solidFill>
                            <a:srgbClr val="000000"/>
                          </a:solidFill>
                          <a:latin typeface="Arial"/>
                        </a:rPr>
                        <a:t>69%</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extLst>
                  <a:ext uri="{0D108BD9-81ED-4DB2-BD59-A6C34878D82A}">
                    <a16:rowId xmlns:a16="http://schemas.microsoft.com/office/drawing/2014/main" val="10003"/>
                  </a:ext>
                </a:extLst>
              </a:tr>
              <a:tr h="179489">
                <a:tc>
                  <a:txBody>
                    <a:bodyPr/>
                    <a:lstStyle/>
                    <a:p>
                      <a:r>
                        <a:rPr lang="en-GB" sz="1200" dirty="0">
                          <a:solidFill>
                            <a:schemeClr val="tx1"/>
                          </a:solidFill>
                        </a:rPr>
                        <a:t>Don’t know</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marL="0" algn="ctr" defTabSz="914400" rtl="0" eaLnBrk="1" fontAlgn="ctr" latinLnBrk="0" hangingPunct="1">
                        <a:tabLst>
                          <a:tab pos="804863" algn="r"/>
                        </a:tabLst>
                      </a:pPr>
                      <a:r>
                        <a:rPr lang="en-GB" sz="1100" b="0" i="0" u="none" strike="noStrike" kern="1200" dirty="0">
                          <a:solidFill>
                            <a:srgbClr val="000000"/>
                          </a:solidFill>
                          <a:latin typeface="Arial"/>
                          <a:ea typeface="+mn-ea"/>
                          <a:cs typeface="+mn-cs"/>
                        </a:rPr>
                        <a:t>4,061</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000000"/>
                          </a:solidFill>
                          <a:latin typeface="Arial"/>
                        </a:rPr>
                        <a:t>7%</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extLst>
                  <a:ext uri="{0D108BD9-81ED-4DB2-BD59-A6C34878D82A}">
                    <a16:rowId xmlns:a16="http://schemas.microsoft.com/office/drawing/2014/main" val="10004"/>
                  </a:ext>
                </a:extLst>
              </a:tr>
              <a:tr h="179489">
                <a:tc>
                  <a:txBody>
                    <a:bodyPr/>
                    <a:lstStyle/>
                    <a:p>
                      <a:r>
                        <a:rPr lang="en-GB" sz="1200" b="1" dirty="0">
                          <a:solidFill>
                            <a:schemeClr val="tx1"/>
                          </a:solidFill>
                        </a:rPr>
                        <a:t>Total</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marL="0" algn="ctr" defTabSz="914400" rtl="0" eaLnBrk="1" fontAlgn="ctr" latinLnBrk="0" hangingPunct="1">
                        <a:tabLst>
                          <a:tab pos="804863" algn="r"/>
                        </a:tabLst>
                      </a:pPr>
                      <a:r>
                        <a:rPr lang="en-GB" sz="1100" b="1" i="0" u="none" strike="noStrike" kern="1200" dirty="0">
                          <a:solidFill>
                            <a:srgbClr val="000000"/>
                          </a:solidFill>
                          <a:latin typeface="Arial"/>
                          <a:ea typeface="+mn-ea"/>
                          <a:cs typeface="+mn-cs"/>
                        </a:rPr>
                        <a:t>59,256</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0000"/>
                          </a:solidFill>
                          <a:latin typeface="Arial"/>
                        </a:rPr>
                        <a:t>100%</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680"/>
                    </a:solidFill>
                  </a:tcPr>
                </a:tc>
                <a:extLst>
                  <a:ext uri="{0D108BD9-81ED-4DB2-BD59-A6C34878D82A}">
                    <a16:rowId xmlns:a16="http://schemas.microsoft.com/office/drawing/2014/main" val="10005"/>
                  </a:ext>
                </a:extLst>
              </a:tr>
            </a:tbl>
          </a:graphicData>
        </a:graphic>
      </p:graphicFrame>
      <p:sp>
        <p:nvSpPr>
          <p:cNvPr id="6" name="TextBox 34"/>
          <p:cNvSpPr txBox="1">
            <a:spLocks noChangeArrowheads="1"/>
          </p:cNvSpPr>
          <p:nvPr/>
        </p:nvSpPr>
        <p:spPr bwMode="auto">
          <a:xfrm>
            <a:off x="228145" y="6373817"/>
            <a:ext cx="8164741" cy="507831"/>
          </a:xfrm>
          <a:prstGeom prst="rect">
            <a:avLst/>
          </a:prstGeom>
          <a:noFill/>
          <a:ln w="9525">
            <a:noFill/>
            <a:miter lim="800000"/>
            <a:headEnd/>
            <a:tailEnd/>
          </a:ln>
        </p:spPr>
        <p:txBody>
          <a:bodyPr wrap="square" lIns="0" tIns="0" rIns="0" bIns="0">
            <a:spAutoFit/>
          </a:bodyPr>
          <a:lstStyle/>
          <a:p>
            <a:r>
              <a:rPr lang="en-GB" sz="1100" dirty="0"/>
              <a:t>FE Choices Employer Satisfaction Survey 2015 to 2016. Total base size: 59,256. Base size varies for individual questions due to non-response.  </a:t>
            </a:r>
          </a:p>
          <a:p>
            <a:r>
              <a:rPr lang="en-GB" sz="1100" dirty="0"/>
              <a:t>  </a:t>
            </a:r>
          </a:p>
        </p:txBody>
      </p:sp>
    </p:spTree>
    <p:extLst>
      <p:ext uri="{BB962C8B-B14F-4D97-AF65-F5344CB8AC3E}">
        <p14:creationId xmlns:p14="http://schemas.microsoft.com/office/powerpoint/2010/main" val="57359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
          <p:cNvSpPr txBox="1">
            <a:spLocks noChangeArrowheads="1"/>
          </p:cNvSpPr>
          <p:nvPr/>
        </p:nvSpPr>
        <p:spPr bwMode="auto">
          <a:xfrm>
            <a:off x="354013" y="152399"/>
            <a:ext cx="8166043" cy="1744067"/>
          </a:xfrm>
          <a:prstGeom prst="rect">
            <a:avLst/>
          </a:prstGeom>
          <a:noFill/>
          <a:ln w="9525">
            <a:noFill/>
            <a:miter lim="800000"/>
            <a:headEnd/>
            <a:tailEnd/>
          </a:ln>
        </p:spPr>
        <p:txBody>
          <a:bodyPr wrap="square" lIns="0" tIns="0" rIns="0" bIns="0">
            <a:spAutoFit/>
          </a:bodyPr>
          <a:lstStyle/>
          <a:p>
            <a:pPr>
              <a:lnSpc>
                <a:spcPts val="6800"/>
              </a:lnSpc>
            </a:pPr>
            <a:r>
              <a:rPr lang="en-GB" sz="6600" dirty="0"/>
              <a:t>Reasons for choosing provider and course</a:t>
            </a:r>
          </a:p>
        </p:txBody>
      </p:sp>
      <p:sp>
        <p:nvSpPr>
          <p:cNvPr id="21507" name="Text Box 11"/>
          <p:cNvSpPr txBox="1">
            <a:spLocks noChangeArrowheads="1"/>
          </p:cNvSpPr>
          <p:nvPr/>
        </p:nvSpPr>
        <p:spPr bwMode="auto">
          <a:xfrm>
            <a:off x="268288" y="3900488"/>
            <a:ext cx="3093796" cy="3339376"/>
          </a:xfrm>
          <a:prstGeom prst="rect">
            <a:avLst/>
          </a:prstGeom>
          <a:noFill/>
          <a:ln w="9525">
            <a:noFill/>
            <a:miter lim="800000"/>
            <a:headEnd/>
            <a:tailEnd/>
          </a:ln>
        </p:spPr>
        <p:txBody>
          <a:bodyPr wrap="none" lIns="0" tIns="0" rIns="0" bIns="0">
            <a:spAutoFit/>
          </a:bodyPr>
          <a:lstStyle/>
          <a:p>
            <a:r>
              <a:rPr lang="en-GB" sz="21700" dirty="0"/>
              <a:t>04</a:t>
            </a:r>
          </a:p>
        </p:txBody>
      </p:sp>
      <p:sp>
        <p:nvSpPr>
          <p:cNvPr id="21508" name="Slide Number Placeholder 3"/>
          <p:cNvSpPr>
            <a:spLocks noGrp="1"/>
          </p:cNvSpPr>
          <p:nvPr>
            <p:ph type="sldNum" sz="quarter" idx="10"/>
          </p:nvPr>
        </p:nvSpPr>
        <p:spPr>
          <a:xfrm>
            <a:off x="7237153" y="6526965"/>
            <a:ext cx="1905000" cy="279400"/>
          </a:xfrm>
          <a:noFill/>
        </p:spPr>
        <p:txBody>
          <a:bodyPr/>
          <a:lstStyle/>
          <a:p>
            <a:r>
              <a:rPr lang="en-GB" sz="1200" dirty="0"/>
              <a:t>11</a:t>
            </a:r>
          </a:p>
        </p:txBody>
      </p:sp>
    </p:spTree>
    <p:extLst>
      <p:ext uri="{BB962C8B-B14F-4D97-AF65-F5344CB8AC3E}">
        <p14:creationId xmlns:p14="http://schemas.microsoft.com/office/powerpoint/2010/main" val="424897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txBox="1">
            <a:spLocks noChangeArrowheads="1"/>
          </p:cNvSpPr>
          <p:nvPr/>
        </p:nvSpPr>
        <p:spPr bwMode="auto">
          <a:xfrm>
            <a:off x="396875" y="80963"/>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Reasons for choice</a:t>
            </a:r>
            <a:endParaRPr lang="en-GB" sz="5400" dirty="0"/>
          </a:p>
        </p:txBody>
      </p:sp>
      <p:sp>
        <p:nvSpPr>
          <p:cNvPr id="20483" name="Rectangle 6"/>
          <p:cNvSpPr txBox="1">
            <a:spLocks noChangeArrowheads="1"/>
          </p:cNvSpPr>
          <p:nvPr/>
        </p:nvSpPr>
        <p:spPr bwMode="auto">
          <a:xfrm>
            <a:off x="396875" y="960438"/>
            <a:ext cx="8399463" cy="5206760"/>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The main reasons given by employers for </a:t>
            </a:r>
            <a:r>
              <a:rPr lang="en-GB" sz="1600" b="1" dirty="0"/>
              <a:t>choosing the provider </a:t>
            </a:r>
            <a:r>
              <a:rPr lang="en-GB" sz="1600" dirty="0"/>
              <a:t>is because they provide the relevant courses, to a high quality standard, and are local to them (slide 13).  Employers in the agriculture sector were most likely have chosen the provider because they offer the relevant courses, whilst those in public administration and defence; compulsory social security and other service activities were more likely to have chosen the provider for the quality of their training. </a:t>
            </a:r>
          </a:p>
          <a:p>
            <a:pPr marL="231775" lvl="2" indent="-228600" algn="just">
              <a:lnSpc>
                <a:spcPts val="3200"/>
              </a:lnSpc>
              <a:spcAft>
                <a:spcPts val="600"/>
              </a:spcAft>
              <a:buFont typeface="Wingdings" pitchFamily="2" charset="2"/>
              <a:buChar char="§"/>
            </a:pPr>
            <a:r>
              <a:rPr lang="en-GB" sz="1600" dirty="0"/>
              <a:t>The main reason given by employers for </a:t>
            </a:r>
            <a:r>
              <a:rPr lang="en-GB" sz="1600" b="1" dirty="0"/>
              <a:t>offering the training course </a:t>
            </a:r>
            <a:r>
              <a:rPr lang="en-GB" sz="1600" dirty="0"/>
              <a:t>is because they were approached by a training provider. A quarter said they routinely take on apprentices and 15% were asked to by their employee.  </a:t>
            </a:r>
            <a:endParaRPr lang="en-GB" dirty="0"/>
          </a:p>
        </p:txBody>
      </p:sp>
      <p:sp>
        <p:nvSpPr>
          <p:cNvPr id="20484" name="Slide Number Placeholder 3"/>
          <p:cNvSpPr>
            <a:spLocks noGrp="1"/>
          </p:cNvSpPr>
          <p:nvPr>
            <p:ph type="sldNum" sz="quarter" idx="10"/>
          </p:nvPr>
        </p:nvSpPr>
        <p:spPr>
          <a:xfrm>
            <a:off x="7143966" y="6501450"/>
            <a:ext cx="1905000" cy="279400"/>
          </a:xfrm>
          <a:noFill/>
        </p:spPr>
        <p:txBody>
          <a:bodyPr/>
          <a:lstStyle/>
          <a:p>
            <a:r>
              <a:rPr lang="en-GB" sz="1200" dirty="0"/>
              <a:t>12</a:t>
            </a:r>
          </a:p>
        </p:txBody>
      </p:sp>
    </p:spTree>
    <p:extLst>
      <p:ext uri="{BB962C8B-B14F-4D97-AF65-F5344CB8AC3E}">
        <p14:creationId xmlns:p14="http://schemas.microsoft.com/office/powerpoint/2010/main" val="84413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26" name="Straight Connector 4"/>
          <p:cNvCxnSpPr>
            <a:cxnSpLocks noChangeShapeType="1"/>
          </p:cNvCxnSpPr>
          <p:nvPr/>
        </p:nvCxnSpPr>
        <p:spPr bwMode="auto">
          <a:xfrm flipH="1">
            <a:off x="4723762" y="1527493"/>
            <a:ext cx="7937" cy="4214813"/>
          </a:xfrm>
          <a:prstGeom prst="line">
            <a:avLst/>
          </a:prstGeom>
          <a:noFill/>
          <a:ln w="9525" algn="ctr">
            <a:solidFill>
              <a:schemeClr val="tx2"/>
            </a:solidFill>
            <a:prstDash val="dash"/>
            <a:round/>
            <a:headEnd/>
            <a:tailEnd/>
          </a:ln>
        </p:spPr>
      </p:cxnSp>
      <p:cxnSp>
        <p:nvCxnSpPr>
          <p:cNvPr id="9228" name="Straight Connector 32"/>
          <p:cNvCxnSpPr>
            <a:cxnSpLocks noChangeShapeType="1"/>
          </p:cNvCxnSpPr>
          <p:nvPr/>
        </p:nvCxnSpPr>
        <p:spPr bwMode="auto">
          <a:xfrm>
            <a:off x="-25376" y="1443456"/>
            <a:ext cx="9144000" cy="0"/>
          </a:xfrm>
          <a:prstGeom prst="line">
            <a:avLst/>
          </a:prstGeom>
          <a:noFill/>
          <a:ln w="9525" algn="ctr">
            <a:solidFill>
              <a:schemeClr val="tx2"/>
            </a:solidFill>
            <a:prstDash val="dash"/>
            <a:round/>
            <a:headEnd/>
            <a:tailEnd/>
          </a:ln>
        </p:spPr>
      </p:cxnSp>
      <p:sp>
        <p:nvSpPr>
          <p:cNvPr id="9229" name="TextBox 8"/>
          <p:cNvSpPr txBox="1">
            <a:spLocks noChangeArrowheads="1"/>
          </p:cNvSpPr>
          <p:nvPr/>
        </p:nvSpPr>
        <p:spPr bwMode="auto">
          <a:xfrm>
            <a:off x="204831" y="1007439"/>
            <a:ext cx="7391400" cy="436017"/>
          </a:xfrm>
          <a:prstGeom prst="rect">
            <a:avLst/>
          </a:prstGeom>
          <a:noFill/>
          <a:ln w="9525">
            <a:noFill/>
            <a:miter lim="800000"/>
            <a:headEnd/>
            <a:tailEnd/>
          </a:ln>
        </p:spPr>
        <p:txBody>
          <a:bodyPr lIns="0" tIns="0" rIns="0" bIns="0">
            <a:spAutoFit/>
          </a:bodyPr>
          <a:lstStyle/>
          <a:p>
            <a:pPr marL="452438" indent="-452438">
              <a:lnSpc>
                <a:spcPts val="1700"/>
              </a:lnSpc>
            </a:pPr>
            <a:r>
              <a:rPr lang="en-GB" sz="1600" b="1" i="1" dirty="0"/>
              <a:t>Q6 	Why did you choose to use this training provider? </a:t>
            </a:r>
          </a:p>
          <a:p>
            <a:pPr marL="452438" indent="-452438">
              <a:lnSpc>
                <a:spcPts val="1700"/>
              </a:lnSpc>
            </a:pPr>
            <a:r>
              <a:rPr lang="en-GB" sz="1600" b="1" i="1" dirty="0"/>
              <a:t>Q7  What prompted you to start offering this training?</a:t>
            </a:r>
            <a:endParaRPr lang="en-GB" sz="1600" b="1" dirty="0"/>
          </a:p>
        </p:txBody>
      </p:sp>
      <p:sp>
        <p:nvSpPr>
          <p:cNvPr id="23" name="TextBox 22"/>
          <p:cNvSpPr txBox="1"/>
          <p:nvPr/>
        </p:nvSpPr>
        <p:spPr>
          <a:xfrm>
            <a:off x="8805442" y="6544259"/>
            <a:ext cx="438912" cy="276999"/>
          </a:xfrm>
          <a:prstGeom prst="rect">
            <a:avLst/>
          </a:prstGeom>
          <a:noFill/>
        </p:spPr>
        <p:txBody>
          <a:bodyPr wrap="square" rtlCol="0">
            <a:spAutoFit/>
          </a:bodyPr>
          <a:lstStyle/>
          <a:p>
            <a:r>
              <a:rPr lang="en-GB" sz="1200" dirty="0"/>
              <a:t>13</a:t>
            </a:r>
          </a:p>
        </p:txBody>
      </p:sp>
      <p:sp>
        <p:nvSpPr>
          <p:cNvPr id="8" name="Rectangle 5"/>
          <p:cNvSpPr txBox="1">
            <a:spLocks noChangeArrowheads="1"/>
          </p:cNvSpPr>
          <p:nvPr/>
        </p:nvSpPr>
        <p:spPr bwMode="auto">
          <a:xfrm>
            <a:off x="0" y="127964"/>
            <a:ext cx="9086850" cy="781422"/>
          </a:xfrm>
          <a:prstGeom prst="rect">
            <a:avLst/>
          </a:prstGeom>
          <a:noFill/>
          <a:ln w="9525">
            <a:noFill/>
            <a:miter lim="800000"/>
            <a:headEnd/>
            <a:tailEnd/>
          </a:ln>
        </p:spPr>
        <p:txBody>
          <a:bodyPr/>
          <a:lstStyle/>
          <a:p>
            <a:pPr>
              <a:lnSpc>
                <a:spcPts val="6500"/>
              </a:lnSpc>
            </a:pPr>
            <a:r>
              <a:rPr lang="en-GB" sz="4800" dirty="0">
                <a:solidFill>
                  <a:srgbClr val="009BBB"/>
                </a:solidFill>
              </a:rPr>
              <a:t>Reasons for choice</a:t>
            </a:r>
            <a:endParaRPr lang="en-GB" sz="4800" dirty="0"/>
          </a:p>
        </p:txBody>
      </p:sp>
      <p:graphicFrame>
        <p:nvGraphicFramePr>
          <p:cNvPr id="12" name="Chart 11"/>
          <p:cNvGraphicFramePr/>
          <p:nvPr>
            <p:extLst>
              <p:ext uri="{D42A27DB-BD31-4B8C-83A1-F6EECF244321}">
                <p14:modId xmlns:p14="http://schemas.microsoft.com/office/powerpoint/2010/main" val="374297536"/>
              </p:ext>
            </p:extLst>
          </p:nvPr>
        </p:nvGraphicFramePr>
        <p:xfrm>
          <a:off x="-25376" y="1960662"/>
          <a:ext cx="4623371" cy="378164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8"/>
          <p:cNvSpPr txBox="1">
            <a:spLocks noChangeArrowheads="1"/>
          </p:cNvSpPr>
          <p:nvPr/>
        </p:nvSpPr>
        <p:spPr bwMode="auto">
          <a:xfrm>
            <a:off x="179455" y="1741764"/>
            <a:ext cx="5795277" cy="218008"/>
          </a:xfrm>
          <a:prstGeom prst="rect">
            <a:avLst/>
          </a:prstGeom>
          <a:noFill/>
          <a:ln w="9525">
            <a:noFill/>
            <a:miter lim="800000"/>
            <a:headEnd/>
            <a:tailEnd/>
          </a:ln>
        </p:spPr>
        <p:txBody>
          <a:bodyPr wrap="square" lIns="0" tIns="0" rIns="0" bIns="0">
            <a:spAutoFit/>
          </a:bodyPr>
          <a:lstStyle/>
          <a:p>
            <a:pPr marL="452438" indent="-452438">
              <a:lnSpc>
                <a:spcPts val="1700"/>
              </a:lnSpc>
            </a:pPr>
            <a:r>
              <a:rPr lang="en-GB" sz="1400" b="1" dirty="0"/>
              <a:t>Why did you choose to use this training provider?</a:t>
            </a:r>
          </a:p>
        </p:txBody>
      </p:sp>
      <p:graphicFrame>
        <p:nvGraphicFramePr>
          <p:cNvPr id="14" name="Chart 13"/>
          <p:cNvGraphicFramePr/>
          <p:nvPr>
            <p:extLst>
              <p:ext uri="{D42A27DB-BD31-4B8C-83A1-F6EECF244321}">
                <p14:modId xmlns:p14="http://schemas.microsoft.com/office/powerpoint/2010/main" val="2307415638"/>
              </p:ext>
            </p:extLst>
          </p:nvPr>
        </p:nvGraphicFramePr>
        <p:xfrm>
          <a:off x="3638548" y="1892786"/>
          <a:ext cx="5891567" cy="378164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8"/>
          <p:cNvSpPr txBox="1">
            <a:spLocks noChangeArrowheads="1"/>
          </p:cNvSpPr>
          <p:nvPr/>
        </p:nvSpPr>
        <p:spPr bwMode="auto">
          <a:xfrm>
            <a:off x="4854785" y="1735671"/>
            <a:ext cx="5795277" cy="204351"/>
          </a:xfrm>
          <a:prstGeom prst="rect">
            <a:avLst/>
          </a:prstGeom>
          <a:noFill/>
          <a:ln w="9525">
            <a:noFill/>
            <a:miter lim="800000"/>
            <a:headEnd/>
            <a:tailEnd/>
          </a:ln>
        </p:spPr>
        <p:txBody>
          <a:bodyPr wrap="square" lIns="0" tIns="0" rIns="0" bIns="0">
            <a:spAutoFit/>
          </a:bodyPr>
          <a:lstStyle/>
          <a:p>
            <a:pPr marL="452438" indent="-452438">
              <a:lnSpc>
                <a:spcPts val="1700"/>
              </a:lnSpc>
            </a:pPr>
            <a:r>
              <a:rPr lang="en-GB" sz="1400" b="1" dirty="0"/>
              <a:t>What prompted you to start offering this training?</a:t>
            </a:r>
          </a:p>
        </p:txBody>
      </p:sp>
      <p:sp>
        <p:nvSpPr>
          <p:cNvPr id="17" name="Rectangle 6"/>
          <p:cNvSpPr txBox="1">
            <a:spLocks noChangeArrowheads="1"/>
          </p:cNvSpPr>
          <p:nvPr/>
        </p:nvSpPr>
        <p:spPr bwMode="auto">
          <a:xfrm>
            <a:off x="179455" y="5571324"/>
            <a:ext cx="8399463" cy="4757738"/>
          </a:xfrm>
          <a:prstGeom prst="rect">
            <a:avLst/>
          </a:prstGeom>
          <a:noFill/>
          <a:ln w="9525">
            <a:noFill/>
            <a:miter lim="800000"/>
            <a:headEnd/>
            <a:tailEnd/>
          </a:ln>
        </p:spPr>
        <p:txBody>
          <a:bodyPr/>
          <a:lstStyle/>
          <a:p>
            <a:pPr marL="3175" lvl="2" algn="just">
              <a:lnSpc>
                <a:spcPts val="3200"/>
              </a:lnSpc>
              <a:spcAft>
                <a:spcPts val="600"/>
              </a:spcAft>
            </a:pPr>
            <a:endParaRPr lang="en-GB" sz="1400" dirty="0"/>
          </a:p>
        </p:txBody>
      </p:sp>
      <p:sp>
        <p:nvSpPr>
          <p:cNvPr id="16" name="TextBox 34"/>
          <p:cNvSpPr txBox="1">
            <a:spLocks noChangeArrowheads="1"/>
          </p:cNvSpPr>
          <p:nvPr/>
        </p:nvSpPr>
        <p:spPr bwMode="auto">
          <a:xfrm>
            <a:off x="228145" y="6373817"/>
            <a:ext cx="8420095" cy="338554"/>
          </a:xfrm>
          <a:prstGeom prst="rect">
            <a:avLst/>
          </a:prstGeom>
          <a:noFill/>
          <a:ln w="9525">
            <a:noFill/>
            <a:miter lim="800000"/>
            <a:headEnd/>
            <a:tailEnd/>
          </a:ln>
        </p:spPr>
        <p:txBody>
          <a:bodyPr wrap="square" lIns="0" tIns="0" rIns="0" bIns="0">
            <a:spAutoFit/>
          </a:bodyPr>
          <a:lstStyle/>
          <a:p>
            <a:r>
              <a:rPr lang="en-GB" sz="1100" dirty="0"/>
              <a:t>FE Choices Employer Satisfaction Survey 2015 to 2016. Total base size: 53,072 (Q6) and 60,097 (Q7).  </a:t>
            </a:r>
          </a:p>
          <a:p>
            <a:r>
              <a:rPr lang="en-GB" sz="1100" dirty="0"/>
              <a:t>  </a:t>
            </a:r>
          </a:p>
        </p:txBody>
      </p:sp>
    </p:spTree>
    <p:extLst>
      <p:ext uri="{BB962C8B-B14F-4D97-AF65-F5344CB8AC3E}">
        <p14:creationId xmlns:p14="http://schemas.microsoft.com/office/powerpoint/2010/main" val="403278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
          <p:cNvSpPr txBox="1">
            <a:spLocks noChangeArrowheads="1"/>
          </p:cNvSpPr>
          <p:nvPr/>
        </p:nvSpPr>
        <p:spPr bwMode="auto">
          <a:xfrm>
            <a:off x="354013" y="152400"/>
            <a:ext cx="5413341" cy="872034"/>
          </a:xfrm>
          <a:prstGeom prst="rect">
            <a:avLst/>
          </a:prstGeom>
          <a:noFill/>
          <a:ln w="9525">
            <a:noFill/>
            <a:miter lim="800000"/>
            <a:headEnd/>
            <a:tailEnd/>
          </a:ln>
        </p:spPr>
        <p:txBody>
          <a:bodyPr wrap="none" lIns="0" tIns="0" rIns="0" bIns="0">
            <a:spAutoFit/>
          </a:bodyPr>
          <a:lstStyle/>
          <a:p>
            <a:pPr>
              <a:lnSpc>
                <a:spcPts val="6800"/>
              </a:lnSpc>
            </a:pPr>
            <a:r>
              <a:rPr lang="en-GB" sz="6600" dirty="0"/>
              <a:t>Course details</a:t>
            </a:r>
          </a:p>
        </p:txBody>
      </p:sp>
      <p:sp>
        <p:nvSpPr>
          <p:cNvPr id="21507" name="Text Box 11"/>
          <p:cNvSpPr txBox="1">
            <a:spLocks noChangeArrowheads="1"/>
          </p:cNvSpPr>
          <p:nvPr/>
        </p:nvSpPr>
        <p:spPr bwMode="auto">
          <a:xfrm>
            <a:off x="268288" y="3900488"/>
            <a:ext cx="3093796" cy="3339376"/>
          </a:xfrm>
          <a:prstGeom prst="rect">
            <a:avLst/>
          </a:prstGeom>
          <a:noFill/>
          <a:ln w="9525">
            <a:noFill/>
            <a:miter lim="800000"/>
            <a:headEnd/>
            <a:tailEnd/>
          </a:ln>
        </p:spPr>
        <p:txBody>
          <a:bodyPr wrap="none" lIns="0" tIns="0" rIns="0" bIns="0">
            <a:spAutoFit/>
          </a:bodyPr>
          <a:lstStyle/>
          <a:p>
            <a:r>
              <a:rPr lang="en-GB" sz="21700" dirty="0"/>
              <a:t>05</a:t>
            </a:r>
          </a:p>
        </p:txBody>
      </p:sp>
      <p:sp>
        <p:nvSpPr>
          <p:cNvPr id="21508" name="Slide Number Placeholder 3"/>
          <p:cNvSpPr>
            <a:spLocks noGrp="1"/>
          </p:cNvSpPr>
          <p:nvPr>
            <p:ph type="sldNum" sz="quarter" idx="10"/>
          </p:nvPr>
        </p:nvSpPr>
        <p:spPr>
          <a:xfrm>
            <a:off x="7239000" y="6469815"/>
            <a:ext cx="1905000" cy="279400"/>
          </a:xfrm>
          <a:noFill/>
        </p:spPr>
        <p:txBody>
          <a:bodyPr/>
          <a:lstStyle/>
          <a:p>
            <a:r>
              <a:rPr lang="en-GB" sz="1200" dirty="0"/>
              <a:t>14</a:t>
            </a:r>
          </a:p>
        </p:txBody>
      </p:sp>
    </p:spTree>
    <p:extLst>
      <p:ext uri="{BB962C8B-B14F-4D97-AF65-F5344CB8AC3E}">
        <p14:creationId xmlns:p14="http://schemas.microsoft.com/office/powerpoint/2010/main" val="304010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txBox="1">
            <a:spLocks noChangeArrowheads="1"/>
          </p:cNvSpPr>
          <p:nvPr/>
        </p:nvSpPr>
        <p:spPr bwMode="auto">
          <a:xfrm>
            <a:off x="396875" y="80963"/>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Course details</a:t>
            </a:r>
            <a:endParaRPr lang="en-GB" sz="5400" dirty="0"/>
          </a:p>
        </p:txBody>
      </p:sp>
      <p:sp>
        <p:nvSpPr>
          <p:cNvPr id="26627" name="Rectangle 6"/>
          <p:cNvSpPr txBox="1">
            <a:spLocks noChangeArrowheads="1"/>
          </p:cNvSpPr>
          <p:nvPr/>
        </p:nvSpPr>
        <p:spPr bwMode="auto">
          <a:xfrm>
            <a:off x="396875" y="996103"/>
            <a:ext cx="8399463" cy="4757738"/>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The vast majority (99%) of employers that took part in the survey delivered apprenticeship training. Four per cent delivered workplace learning. </a:t>
            </a:r>
          </a:p>
          <a:p>
            <a:pPr marL="231775" lvl="2" indent="-228600" algn="just">
              <a:lnSpc>
                <a:spcPts val="3200"/>
              </a:lnSpc>
              <a:spcAft>
                <a:spcPts val="600"/>
              </a:spcAft>
              <a:buFont typeface="Wingdings" pitchFamily="2" charset="2"/>
              <a:buChar char="§"/>
            </a:pPr>
            <a:r>
              <a:rPr lang="en-GB" sz="1600" dirty="0"/>
              <a:t>Over half of employers, 55%, used an independent training provider and 41% used a General FE College.  A very small minority of employers used other public-funded organisations (2%) and Special and Specialist Colleges (2%).  </a:t>
            </a:r>
          </a:p>
          <a:p>
            <a:pPr marL="231775" lvl="2" indent="-228600" algn="just">
              <a:lnSpc>
                <a:spcPts val="3200"/>
              </a:lnSpc>
              <a:spcAft>
                <a:spcPts val="600"/>
              </a:spcAft>
              <a:buFont typeface="Wingdings" pitchFamily="2" charset="2"/>
              <a:buChar char="§"/>
            </a:pPr>
            <a:r>
              <a:rPr lang="en-GB" sz="1600" dirty="0"/>
              <a:t>Adult apprenticeships were more common than apprenticeships for 16-18 year olds (65% and 52% respectively). Linked to this, Level 2 apprenticeships were more commonly delivered by employers than Level 3. This pattern is similar to the 2014 to 2015 survey. </a:t>
            </a:r>
          </a:p>
          <a:p>
            <a:pPr marL="231775" lvl="2" indent="-228600" algn="just">
              <a:lnSpc>
                <a:spcPts val="3200"/>
              </a:lnSpc>
              <a:spcAft>
                <a:spcPts val="600"/>
              </a:spcAft>
              <a:buFont typeface="Wingdings" pitchFamily="2" charset="2"/>
              <a:buChar char="§"/>
            </a:pPr>
            <a:r>
              <a:rPr lang="en-GB" sz="1600" dirty="0"/>
              <a:t>Level 2 qualifications were also most commonly offered by employers delivering workplace learning. </a:t>
            </a:r>
          </a:p>
        </p:txBody>
      </p:sp>
      <p:sp>
        <p:nvSpPr>
          <p:cNvPr id="26628" name="Slide Number Placeholder 3"/>
          <p:cNvSpPr>
            <a:spLocks noGrp="1"/>
          </p:cNvSpPr>
          <p:nvPr>
            <p:ph type="sldNum" sz="quarter" idx="10"/>
          </p:nvPr>
        </p:nvSpPr>
        <p:spPr>
          <a:xfrm>
            <a:off x="7196138" y="6481164"/>
            <a:ext cx="1905000" cy="279400"/>
          </a:xfrm>
          <a:noFill/>
        </p:spPr>
        <p:txBody>
          <a:bodyPr/>
          <a:lstStyle/>
          <a:p>
            <a:r>
              <a:rPr lang="en-GB" sz="1200" dirty="0"/>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ChangeArrowheads="1"/>
          </p:cNvSpPr>
          <p:nvPr/>
        </p:nvSpPr>
        <p:spPr bwMode="auto">
          <a:xfrm>
            <a:off x="396874" y="80963"/>
            <a:ext cx="9086850" cy="879475"/>
          </a:xfrm>
          <a:prstGeom prst="rect">
            <a:avLst/>
          </a:prstGeom>
          <a:noFill/>
          <a:ln w="9525">
            <a:noFill/>
            <a:miter lim="800000"/>
            <a:headEnd/>
            <a:tailEnd/>
          </a:ln>
        </p:spPr>
        <p:txBody>
          <a:bodyPr/>
          <a:lstStyle/>
          <a:p>
            <a:pPr>
              <a:lnSpc>
                <a:spcPts val="6500"/>
              </a:lnSpc>
            </a:pPr>
            <a:r>
              <a:rPr lang="en-GB" sz="5400" dirty="0">
                <a:solidFill>
                  <a:srgbClr val="009BBB"/>
                </a:solidFill>
              </a:rPr>
              <a:t>Course details</a:t>
            </a:r>
          </a:p>
        </p:txBody>
      </p:sp>
      <p:sp>
        <p:nvSpPr>
          <p:cNvPr id="27651" name="Rectangle 6"/>
          <p:cNvSpPr txBox="1">
            <a:spLocks noChangeArrowheads="1"/>
          </p:cNvSpPr>
          <p:nvPr/>
        </p:nvSpPr>
        <p:spPr bwMode="auto">
          <a:xfrm>
            <a:off x="396873" y="963613"/>
            <a:ext cx="8399463" cy="4757738"/>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Employers were involved in delivering training across a diverse range of Sector Subject Areas (SSAs) – see slide 17. There have been some changes compared to the 2014 to 2015 survey.  </a:t>
            </a:r>
          </a:p>
          <a:p>
            <a:pPr marL="231775" lvl="2" indent="-228600" algn="just">
              <a:lnSpc>
                <a:spcPts val="3200"/>
              </a:lnSpc>
              <a:spcAft>
                <a:spcPts val="600"/>
              </a:spcAft>
              <a:buFont typeface="Wingdings" pitchFamily="2" charset="2"/>
              <a:buChar char="§"/>
            </a:pPr>
            <a:r>
              <a:rPr lang="en-GB" sz="1600" dirty="0"/>
              <a:t>The most common SSA reported by employers delivering</a:t>
            </a:r>
            <a:r>
              <a:rPr lang="en-GB" sz="1600" b="1" dirty="0"/>
              <a:t> apprenticeships </a:t>
            </a:r>
            <a:r>
              <a:rPr lang="en-GB" sz="1600" dirty="0"/>
              <a:t>was Business, Administration and Law.  This SSA was most commonly reported in last year’s survey too although there has been a slight increase this year: 30% said they had employees undertaking this SSA compared to 29% in the previous year. </a:t>
            </a:r>
          </a:p>
          <a:p>
            <a:pPr marL="231775" lvl="2" indent="-228600" algn="just">
              <a:lnSpc>
                <a:spcPts val="3200"/>
              </a:lnSpc>
              <a:spcAft>
                <a:spcPts val="600"/>
              </a:spcAft>
              <a:buFont typeface="Wingdings" pitchFamily="2" charset="2"/>
              <a:buChar char="§"/>
            </a:pPr>
            <a:r>
              <a:rPr lang="en-GB" sz="1600" dirty="0"/>
              <a:t>Engineering and Manufacturing Technologies has overtaken Health, Public Services and Care for the second year running as the second most common SSA reported by employers delivering apprenticeships (22% and 21% respectively).</a:t>
            </a:r>
          </a:p>
          <a:p>
            <a:pPr marL="231775" lvl="2" indent="-228600" algn="just">
              <a:lnSpc>
                <a:spcPts val="3200"/>
              </a:lnSpc>
              <a:spcAft>
                <a:spcPts val="600"/>
              </a:spcAft>
              <a:buFont typeface="Wingdings" pitchFamily="2" charset="2"/>
              <a:buChar char="§"/>
            </a:pPr>
            <a:r>
              <a:rPr lang="en-GB" sz="1600" dirty="0"/>
              <a:t>Among the small minority of employers delivering </a:t>
            </a:r>
            <a:r>
              <a:rPr lang="en-GB" sz="1600" b="1" dirty="0"/>
              <a:t>workplace learning</a:t>
            </a:r>
            <a:r>
              <a:rPr lang="en-GB" sz="1600" dirty="0"/>
              <a:t>, the most common SSA was Health, Public Services and Care (1% of employers were delivering this). </a:t>
            </a:r>
          </a:p>
          <a:p>
            <a:pPr marL="3175" lvl="2">
              <a:lnSpc>
                <a:spcPts val="3200"/>
              </a:lnSpc>
              <a:spcAft>
                <a:spcPts val="600"/>
              </a:spcAft>
            </a:pPr>
            <a:endParaRPr lang="en-GB" sz="1600" dirty="0"/>
          </a:p>
          <a:p>
            <a:pPr marL="231775" lvl="2" indent="-228600">
              <a:lnSpc>
                <a:spcPts val="3200"/>
              </a:lnSpc>
              <a:spcAft>
                <a:spcPts val="600"/>
              </a:spcAft>
              <a:buFont typeface="Wingdings" pitchFamily="2" charset="2"/>
              <a:buChar char="§"/>
            </a:pPr>
            <a:endParaRPr lang="en-GB" sz="1800" dirty="0"/>
          </a:p>
        </p:txBody>
      </p:sp>
      <p:sp>
        <p:nvSpPr>
          <p:cNvPr id="27652" name="Slide Number Placeholder 3"/>
          <p:cNvSpPr>
            <a:spLocks noGrp="1"/>
          </p:cNvSpPr>
          <p:nvPr>
            <p:ph type="sldNum" sz="quarter" idx="10"/>
          </p:nvPr>
        </p:nvSpPr>
        <p:spPr>
          <a:xfrm>
            <a:off x="7136270" y="6477456"/>
            <a:ext cx="1905000" cy="279400"/>
          </a:xfrm>
          <a:noFill/>
        </p:spPr>
        <p:txBody>
          <a:bodyPr/>
          <a:lstStyle/>
          <a:p>
            <a:r>
              <a:rPr lang="en-GB" sz="1200" dirty="0"/>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ChangeArrowheads="1"/>
          </p:cNvSpPr>
          <p:nvPr/>
        </p:nvSpPr>
        <p:spPr bwMode="auto">
          <a:xfrm>
            <a:off x="396875" y="80963"/>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Course details</a:t>
            </a:r>
            <a:endParaRPr lang="en-GB" sz="5400" dirty="0"/>
          </a:p>
        </p:txBody>
      </p:sp>
      <p:sp>
        <p:nvSpPr>
          <p:cNvPr id="28675" name="Rectangle 6"/>
          <p:cNvSpPr txBox="1">
            <a:spLocks noChangeArrowheads="1"/>
          </p:cNvSpPr>
          <p:nvPr/>
        </p:nvSpPr>
        <p:spPr bwMode="auto">
          <a:xfrm>
            <a:off x="396875" y="1666875"/>
            <a:ext cx="8399463" cy="4757738"/>
          </a:xfrm>
          <a:prstGeom prst="rect">
            <a:avLst/>
          </a:prstGeom>
          <a:noFill/>
          <a:ln w="9525">
            <a:noFill/>
            <a:miter lim="800000"/>
            <a:headEnd/>
            <a:tailEnd/>
          </a:ln>
        </p:spPr>
        <p:txBody>
          <a:bodyPr/>
          <a:lstStyle/>
          <a:p>
            <a:pPr marL="231775" lvl="2" indent="-228600">
              <a:lnSpc>
                <a:spcPts val="3200"/>
              </a:lnSpc>
              <a:spcAft>
                <a:spcPts val="600"/>
              </a:spcAft>
              <a:buFont typeface="Wingdings" pitchFamily="2" charset="2"/>
              <a:buChar char="§"/>
            </a:pPr>
            <a:endParaRPr lang="en-GB" sz="2000" dirty="0"/>
          </a:p>
        </p:txBody>
      </p:sp>
      <p:sp>
        <p:nvSpPr>
          <p:cNvPr id="28676" name="Slide Number Placeholder 3"/>
          <p:cNvSpPr>
            <a:spLocks noGrp="1"/>
          </p:cNvSpPr>
          <p:nvPr>
            <p:ph type="sldNum" sz="quarter" idx="10"/>
          </p:nvPr>
        </p:nvSpPr>
        <p:spPr>
          <a:xfrm>
            <a:off x="7239000" y="6520992"/>
            <a:ext cx="1905000" cy="279400"/>
          </a:xfrm>
          <a:noFill/>
        </p:spPr>
        <p:txBody>
          <a:bodyPr/>
          <a:lstStyle/>
          <a:p>
            <a:r>
              <a:rPr lang="en-GB" sz="1200" dirty="0"/>
              <a:t>17</a:t>
            </a:r>
          </a:p>
        </p:txBody>
      </p:sp>
      <p:graphicFrame>
        <p:nvGraphicFramePr>
          <p:cNvPr id="5" name="Table 4"/>
          <p:cNvGraphicFramePr>
            <a:graphicFrameLocks noGrp="1"/>
          </p:cNvGraphicFramePr>
          <p:nvPr>
            <p:extLst>
              <p:ext uri="{D42A27DB-BD31-4B8C-83A1-F6EECF244321}">
                <p14:modId xmlns:p14="http://schemas.microsoft.com/office/powerpoint/2010/main" val="2881154662"/>
              </p:ext>
            </p:extLst>
          </p:nvPr>
        </p:nvGraphicFramePr>
        <p:xfrm>
          <a:off x="1148083" y="1485900"/>
          <a:ext cx="6832598" cy="4551471"/>
        </p:xfrm>
        <a:graphic>
          <a:graphicData uri="http://schemas.openxmlformats.org/drawingml/2006/table">
            <a:tbl>
              <a:tblPr/>
              <a:tblGrid>
                <a:gridCol w="3292268">
                  <a:extLst>
                    <a:ext uri="{9D8B030D-6E8A-4147-A177-3AD203B41FA5}">
                      <a16:colId xmlns:a16="http://schemas.microsoft.com/office/drawing/2014/main" val="20000"/>
                    </a:ext>
                  </a:extLst>
                </a:gridCol>
                <a:gridCol w="881611">
                  <a:extLst>
                    <a:ext uri="{9D8B030D-6E8A-4147-A177-3AD203B41FA5}">
                      <a16:colId xmlns:a16="http://schemas.microsoft.com/office/drawing/2014/main" val="20001"/>
                    </a:ext>
                  </a:extLst>
                </a:gridCol>
                <a:gridCol w="881611">
                  <a:extLst>
                    <a:ext uri="{9D8B030D-6E8A-4147-A177-3AD203B41FA5}">
                      <a16:colId xmlns:a16="http://schemas.microsoft.com/office/drawing/2014/main" val="20002"/>
                    </a:ext>
                  </a:extLst>
                </a:gridCol>
                <a:gridCol w="881611">
                  <a:extLst>
                    <a:ext uri="{9D8B030D-6E8A-4147-A177-3AD203B41FA5}">
                      <a16:colId xmlns:a16="http://schemas.microsoft.com/office/drawing/2014/main" val="20003"/>
                    </a:ext>
                  </a:extLst>
                </a:gridCol>
                <a:gridCol w="895497">
                  <a:extLst>
                    <a:ext uri="{9D8B030D-6E8A-4147-A177-3AD203B41FA5}">
                      <a16:colId xmlns:a16="http://schemas.microsoft.com/office/drawing/2014/main" val="20004"/>
                    </a:ext>
                  </a:extLst>
                </a:gridCol>
              </a:tblGrid>
              <a:tr h="396886">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mn-lt"/>
                          <a:ea typeface="Arial Unicode MS" pitchFamily="34" charset="-128"/>
                          <a:cs typeface="Arial Unicode MS" pitchFamily="34" charset="-128"/>
                        </a:rPr>
                        <a:t> Sector Subject Area</a:t>
                      </a:r>
                    </a:p>
                    <a:p>
                      <a:pPr algn="ctr" fontAlgn="b"/>
                      <a:r>
                        <a:rPr lang="en-GB" sz="11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mn-lt"/>
                          <a:ea typeface="Arial Unicode MS" pitchFamily="34" charset="-128"/>
                          <a:cs typeface="Arial Unicode MS" pitchFamily="34" charset="-128"/>
                        </a:rPr>
                        <a:t>Apprenticeship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mn-lt"/>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l" fontAlgn="b"/>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mn-lt"/>
                          <a:ea typeface="Arial Unicode MS" pitchFamily="34" charset="-128"/>
                          <a:cs typeface="Arial Unicode MS" pitchFamily="34" charset="-128"/>
                        </a:rPr>
                        <a:t>Work Place Learning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mn-lt"/>
                          <a:ea typeface="Arial Unicode MS" pitchFamily="34" charset="-128"/>
                          <a:cs typeface="Arial Unicode MS" pitchFamily="34"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l" fontAlgn="b"/>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9847">
                <a:tc vMerge="1">
                  <a:txBody>
                    <a:bodyPr/>
                    <a:lstStyle/>
                    <a:p>
                      <a:pPr algn="l" fontAlgn="b"/>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mn-lt"/>
                          <a:ea typeface="Arial Unicode MS" pitchFamily="34" charset="-128"/>
                          <a:cs typeface="Arial Unicode MS" pitchFamily="34" charset="-128"/>
                        </a:rPr>
                        <a:t>Number of employers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mn-lt"/>
                          <a:ea typeface="Arial Unicode MS" pitchFamily="34" charset="-128"/>
                          <a:cs typeface="Arial Unicode MS" pitchFamily="34" charset="-128"/>
                        </a:rPr>
                        <a:t>% employers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mn-lt"/>
                          <a:ea typeface="Arial Unicode MS" pitchFamily="34" charset="-128"/>
                          <a:cs typeface="Arial Unicode MS" pitchFamily="34" charset="-128"/>
                        </a:rPr>
                        <a:t>Number of  employers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mn-lt"/>
                          <a:ea typeface="Arial Unicode MS" pitchFamily="34" charset="-128"/>
                          <a:cs typeface="Arial Unicode MS" pitchFamily="34" charset="-128"/>
                        </a:rPr>
                        <a:t>% employers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19274">
                <a:tc>
                  <a:txBody>
                    <a:bodyPr/>
                    <a:lstStyle/>
                    <a:p>
                      <a:pPr algn="l" fontAlgn="b"/>
                      <a:r>
                        <a:rPr lang="en-GB" sz="1200" b="0" i="0" u="none" strike="noStrike" dirty="0">
                          <a:solidFill>
                            <a:srgbClr val="000000"/>
                          </a:solidFill>
                          <a:latin typeface="+mn-lt"/>
                        </a:rPr>
                        <a:t>1 Health, Public Services and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12,544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219274">
                <a:tc>
                  <a:txBody>
                    <a:bodyPr/>
                    <a:lstStyle/>
                    <a:p>
                      <a:pPr algn="l" fontAlgn="b"/>
                      <a:r>
                        <a:rPr lang="en-GB" sz="1200" b="0" i="0" u="none" strike="noStrike" dirty="0">
                          <a:solidFill>
                            <a:srgbClr val="000000"/>
                          </a:solidFill>
                          <a:latin typeface="+mn-lt"/>
                        </a:rPr>
                        <a:t>2 Science and Mathematics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219274">
                <a:tc>
                  <a:txBody>
                    <a:bodyPr/>
                    <a:lstStyle/>
                    <a:p>
                      <a:pPr algn="l" fontAlgn="b"/>
                      <a:r>
                        <a:rPr lang="en-GB" sz="1200" b="0" i="0" u="none" strike="noStrike" dirty="0">
                          <a:solidFill>
                            <a:srgbClr val="000000"/>
                          </a:solidFill>
                          <a:latin typeface="+mn-lt"/>
                        </a:rPr>
                        <a:t>3 Agriculture, Horticulture and Animal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2,576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219274">
                <a:tc>
                  <a:txBody>
                    <a:bodyPr/>
                    <a:lstStyle/>
                    <a:p>
                      <a:pPr algn="l" fontAlgn="b"/>
                      <a:r>
                        <a:rPr lang="en-GB" sz="1200" b="0" i="0" u="none" strike="noStrike" dirty="0">
                          <a:solidFill>
                            <a:srgbClr val="000000"/>
                          </a:solidFill>
                          <a:latin typeface="+mn-lt"/>
                        </a:rPr>
                        <a:t>4 Engineering and Manufacturing Technologies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13,705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219274">
                <a:tc>
                  <a:txBody>
                    <a:bodyPr/>
                    <a:lstStyle/>
                    <a:p>
                      <a:pPr algn="l" fontAlgn="b"/>
                      <a:r>
                        <a:rPr lang="en-GB" sz="1200" b="0" i="0" u="none" strike="noStrike" dirty="0">
                          <a:solidFill>
                            <a:srgbClr val="000000"/>
                          </a:solidFill>
                          <a:latin typeface="+mn-lt"/>
                        </a:rPr>
                        <a:t>5 Construction, Planning and the Built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3,244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219274">
                <a:tc>
                  <a:txBody>
                    <a:bodyPr/>
                    <a:lstStyle/>
                    <a:p>
                      <a:pPr algn="l" fontAlgn="b"/>
                      <a:r>
                        <a:rPr lang="en-GB" sz="1200" b="0" i="0" u="none" strike="noStrike" dirty="0">
                          <a:solidFill>
                            <a:srgbClr val="000000"/>
                          </a:solidFill>
                          <a:latin typeface="+mn-lt"/>
                        </a:rPr>
                        <a:t>6 Information and Communication 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7"/>
                  </a:ext>
                </a:extLst>
              </a:tr>
              <a:tr h="219274">
                <a:tc>
                  <a:txBody>
                    <a:bodyPr/>
                    <a:lstStyle/>
                    <a:p>
                      <a:pPr algn="l" fontAlgn="b"/>
                      <a:r>
                        <a:rPr lang="en-GB" sz="1200" b="0" i="0" u="none" strike="noStrike" dirty="0">
                          <a:solidFill>
                            <a:srgbClr val="000000"/>
                          </a:solidFill>
                          <a:latin typeface="+mn-lt"/>
                        </a:rPr>
                        <a:t>7 Retail and Commercial Enterprise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9,679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8"/>
                  </a:ext>
                </a:extLst>
              </a:tr>
              <a:tr h="219274">
                <a:tc>
                  <a:txBody>
                    <a:bodyPr/>
                    <a:lstStyle/>
                    <a:p>
                      <a:pPr algn="l" fontAlgn="b"/>
                      <a:r>
                        <a:rPr lang="en-GB" sz="1200" b="0" i="0" u="none" strike="noStrike" dirty="0">
                          <a:solidFill>
                            <a:srgbClr val="000000"/>
                          </a:solidFill>
                          <a:latin typeface="+mn-lt"/>
                        </a:rPr>
                        <a:t>8 Leisure, Travel and Tourism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9"/>
                  </a:ext>
                </a:extLst>
              </a:tr>
              <a:tr h="219274">
                <a:tc>
                  <a:txBody>
                    <a:bodyPr/>
                    <a:lstStyle/>
                    <a:p>
                      <a:pPr algn="l" fontAlgn="b"/>
                      <a:r>
                        <a:rPr lang="en-GB" sz="1200" b="0" i="0" u="none" strike="noStrike" dirty="0">
                          <a:solidFill>
                            <a:srgbClr val="000000"/>
                          </a:solidFill>
                          <a:latin typeface="+mn-lt"/>
                        </a:rPr>
                        <a:t>9 Arts, Media and Publishing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0"/>
                  </a:ext>
                </a:extLst>
              </a:tr>
              <a:tr h="219274">
                <a:tc>
                  <a:txBody>
                    <a:bodyPr/>
                    <a:lstStyle/>
                    <a:p>
                      <a:pPr algn="l" fontAlgn="b"/>
                      <a:r>
                        <a:rPr lang="en-GB" sz="1200" b="0" i="0" u="none" strike="noStrike" dirty="0">
                          <a:solidFill>
                            <a:srgbClr val="000000"/>
                          </a:solidFill>
                          <a:latin typeface="+mn-lt"/>
                        </a:rPr>
                        <a:t>12 Languages,</a:t>
                      </a:r>
                      <a:r>
                        <a:rPr lang="en-GB" sz="1200" b="0" i="0" u="none" strike="noStrike" baseline="0" dirty="0">
                          <a:solidFill>
                            <a:srgbClr val="000000"/>
                          </a:solidFill>
                          <a:latin typeface="+mn-lt"/>
                        </a:rPr>
                        <a:t> literature and culture</a:t>
                      </a:r>
                      <a:endParaRPr lang="en-GB"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1"/>
                  </a:ext>
                </a:extLst>
              </a:tr>
              <a:tr h="219274">
                <a:tc>
                  <a:txBody>
                    <a:bodyPr/>
                    <a:lstStyle/>
                    <a:p>
                      <a:pPr algn="l" fontAlgn="b"/>
                      <a:r>
                        <a:rPr lang="en-GB" sz="1200" b="0" i="0" u="none" strike="noStrike" dirty="0">
                          <a:solidFill>
                            <a:srgbClr val="000000"/>
                          </a:solidFill>
                          <a:latin typeface="+mn-lt"/>
                        </a:rPr>
                        <a:t>13 Education and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2"/>
                  </a:ext>
                </a:extLst>
              </a:tr>
              <a:tr h="219274">
                <a:tc>
                  <a:txBody>
                    <a:bodyPr/>
                    <a:lstStyle/>
                    <a:p>
                      <a:pPr algn="l" fontAlgn="b"/>
                      <a:r>
                        <a:rPr lang="en-GB" sz="1200" b="0" i="0" u="none" strike="noStrike" dirty="0">
                          <a:solidFill>
                            <a:srgbClr val="000000"/>
                          </a:solidFill>
                          <a:latin typeface="+mn-lt"/>
                        </a:rPr>
                        <a:t>14 Preparation</a:t>
                      </a:r>
                      <a:r>
                        <a:rPr lang="en-GB" sz="1200" b="0" i="0" u="none" strike="noStrike" baseline="0" dirty="0">
                          <a:solidFill>
                            <a:srgbClr val="000000"/>
                          </a:solidFill>
                          <a:latin typeface="+mn-lt"/>
                        </a:rPr>
                        <a:t> for Life and Work</a:t>
                      </a:r>
                      <a:endParaRPr lang="en-GB" sz="12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3"/>
                  </a:ext>
                </a:extLst>
              </a:tr>
              <a:tr h="219274">
                <a:tc>
                  <a:txBody>
                    <a:bodyPr/>
                    <a:lstStyle/>
                    <a:p>
                      <a:pPr algn="l" fontAlgn="b"/>
                      <a:r>
                        <a:rPr lang="en-GB" sz="1200" b="0" i="0" u="none" strike="noStrike" dirty="0">
                          <a:solidFill>
                            <a:srgbClr val="000000"/>
                          </a:solidFill>
                          <a:latin typeface="+mn-lt"/>
                        </a:rPr>
                        <a:t>15 Business, Administration and Law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18,544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GB" sz="1200" b="0" i="0" u="none" strike="noStrike" dirty="0">
                          <a:solidFill>
                            <a:srgbClr val="000000"/>
                          </a:solidFill>
                          <a:latin typeface="+mn-lt"/>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4"/>
                  </a:ext>
                </a:extLst>
              </a:tr>
              <a:tr h="396886">
                <a:tc gridSpan="5">
                  <a:txBody>
                    <a:bodyPr/>
                    <a:lstStyle/>
                    <a:p>
                      <a:pPr algn="r" fontAlgn="b"/>
                      <a:endParaRPr lang="en-GB" sz="1200" b="0" i="0" u="none" strike="noStrike" dirty="0">
                        <a:solidFill>
                          <a:srgbClr val="000000"/>
                        </a:solidFill>
                        <a:latin typeface="+mn-lt"/>
                      </a:endParaRPr>
                    </a:p>
                    <a:p>
                      <a:pPr algn="l" fontAlgn="b"/>
                      <a:r>
                        <a:rPr lang="en-GB" sz="1200" b="0" i="0" u="none" strike="noStrike" dirty="0">
                          <a:solidFill>
                            <a:srgbClr val="000000"/>
                          </a:solidFill>
                          <a:latin typeface="+mn-lt"/>
                        </a:rPr>
                        <a:t>Note: the</a:t>
                      </a:r>
                      <a:r>
                        <a:rPr lang="en-GB" sz="1200" b="0" i="0" u="none" strike="noStrike" baseline="0" dirty="0">
                          <a:solidFill>
                            <a:srgbClr val="000000"/>
                          </a:solidFill>
                          <a:latin typeface="+mn-lt"/>
                        </a:rPr>
                        <a:t> total sum to more than 100% because </a:t>
                      </a:r>
                      <a:r>
                        <a:rPr lang="en-GB" sz="1200" b="0" i="0" u="none" strike="noStrike" dirty="0">
                          <a:solidFill>
                            <a:srgbClr val="000000"/>
                          </a:solidFill>
                          <a:latin typeface="+mn-lt"/>
                        </a:rPr>
                        <a:t>employers can be delivering multiple subjects.</a:t>
                      </a:r>
                    </a:p>
                    <a:p>
                      <a:pPr algn="l" fontAlgn="b"/>
                      <a:r>
                        <a:rPr lang="en-GB" sz="1200" b="0" i="0" u="none" strike="noStrike" dirty="0">
                          <a:solidFill>
                            <a:srgbClr val="000000"/>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algn="l" fontAlgn="b"/>
                      <a:endParaRPr lang="en-GB"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algn="l" fontAlgn="b"/>
                      <a:endParaRPr lang="en-GB"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algn="l" fontAlgn="b"/>
                      <a:endParaRPr lang="en-GB"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algn="l" fontAlgn="b"/>
                      <a:endParaRPr lang="en-GB" sz="12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5"/>
                  </a:ext>
                </a:extLst>
              </a:tr>
            </a:tbl>
          </a:graphicData>
        </a:graphic>
      </p:graphicFrame>
      <p:sp>
        <p:nvSpPr>
          <p:cNvPr id="6" name="TextBox 34"/>
          <p:cNvSpPr txBox="1">
            <a:spLocks noChangeArrowheads="1"/>
          </p:cNvSpPr>
          <p:nvPr/>
        </p:nvSpPr>
        <p:spPr bwMode="auto">
          <a:xfrm>
            <a:off x="261707" y="6457721"/>
            <a:ext cx="8054976" cy="169863"/>
          </a:xfrm>
          <a:prstGeom prst="rect">
            <a:avLst/>
          </a:prstGeom>
          <a:noFill/>
          <a:ln w="9525">
            <a:noFill/>
            <a:miter lim="800000"/>
            <a:headEnd/>
            <a:tailEnd/>
          </a:ln>
        </p:spPr>
        <p:txBody>
          <a:bodyPr wrap="square" lIns="0" tIns="0" rIns="0" bIns="0">
            <a:spAutoFit/>
          </a:bodyPr>
          <a:lstStyle/>
          <a:p>
            <a:r>
              <a:rPr lang="en-GB" sz="1100" dirty="0"/>
              <a:t>FE Choices Employer Satisfaction Survey 2015 to 2016. Total base size: 61,224.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
          <p:cNvSpPr txBox="1">
            <a:spLocks noChangeArrowheads="1"/>
          </p:cNvSpPr>
          <p:nvPr/>
        </p:nvSpPr>
        <p:spPr bwMode="auto">
          <a:xfrm>
            <a:off x="354013" y="152400"/>
            <a:ext cx="5037137" cy="871538"/>
          </a:xfrm>
          <a:prstGeom prst="rect">
            <a:avLst/>
          </a:prstGeom>
          <a:noFill/>
          <a:ln w="9525">
            <a:noFill/>
            <a:miter lim="800000"/>
            <a:headEnd/>
            <a:tailEnd/>
          </a:ln>
        </p:spPr>
        <p:txBody>
          <a:bodyPr wrap="none" lIns="0" tIns="0" rIns="0" bIns="0">
            <a:spAutoFit/>
          </a:bodyPr>
          <a:lstStyle/>
          <a:p>
            <a:pPr>
              <a:lnSpc>
                <a:spcPts val="6800"/>
              </a:lnSpc>
            </a:pPr>
            <a:r>
              <a:rPr lang="en-GB" sz="6600"/>
              <a:t>Overall rating</a:t>
            </a:r>
          </a:p>
        </p:txBody>
      </p:sp>
      <p:sp>
        <p:nvSpPr>
          <p:cNvPr id="29699" name="Text Box 11"/>
          <p:cNvSpPr txBox="1">
            <a:spLocks noChangeArrowheads="1"/>
          </p:cNvSpPr>
          <p:nvPr/>
        </p:nvSpPr>
        <p:spPr bwMode="auto">
          <a:xfrm>
            <a:off x="268288" y="3900488"/>
            <a:ext cx="3093796" cy="3339376"/>
          </a:xfrm>
          <a:prstGeom prst="rect">
            <a:avLst/>
          </a:prstGeom>
          <a:noFill/>
          <a:ln w="9525">
            <a:noFill/>
            <a:miter lim="800000"/>
            <a:headEnd/>
            <a:tailEnd/>
          </a:ln>
        </p:spPr>
        <p:txBody>
          <a:bodyPr wrap="none" lIns="0" tIns="0" rIns="0" bIns="0">
            <a:spAutoFit/>
          </a:bodyPr>
          <a:lstStyle/>
          <a:p>
            <a:r>
              <a:rPr lang="en-GB" sz="21700" dirty="0"/>
              <a:t>06</a:t>
            </a:r>
          </a:p>
        </p:txBody>
      </p:sp>
      <p:sp>
        <p:nvSpPr>
          <p:cNvPr id="29700" name="Slide Number Placeholder 3"/>
          <p:cNvSpPr>
            <a:spLocks noGrp="1"/>
          </p:cNvSpPr>
          <p:nvPr>
            <p:ph type="sldNum" sz="quarter" idx="10"/>
          </p:nvPr>
        </p:nvSpPr>
        <p:spPr>
          <a:xfrm>
            <a:off x="7239000" y="6437883"/>
            <a:ext cx="1905000" cy="279400"/>
          </a:xfrm>
          <a:noFill/>
        </p:spPr>
        <p:txBody>
          <a:bodyPr/>
          <a:lstStyle/>
          <a:p>
            <a:r>
              <a:rPr lang="en-GB" sz="1200" dirty="0"/>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151918" y="6512830"/>
            <a:ext cx="1905000" cy="279400"/>
          </a:xfrm>
        </p:spPr>
        <p:txBody>
          <a:bodyPr/>
          <a:lstStyle/>
          <a:p>
            <a:pPr>
              <a:defRPr/>
            </a:pPr>
            <a:r>
              <a:rPr lang="en-GB" sz="1200" dirty="0"/>
              <a:t>1</a:t>
            </a:r>
          </a:p>
        </p:txBody>
      </p:sp>
      <p:sp>
        <p:nvSpPr>
          <p:cNvPr id="3" name="Text Box 10"/>
          <p:cNvSpPr txBox="1">
            <a:spLocks noChangeArrowheads="1"/>
          </p:cNvSpPr>
          <p:nvPr/>
        </p:nvSpPr>
        <p:spPr bwMode="auto">
          <a:xfrm>
            <a:off x="354013" y="152400"/>
            <a:ext cx="3390352" cy="872034"/>
          </a:xfrm>
          <a:prstGeom prst="rect">
            <a:avLst/>
          </a:prstGeom>
          <a:noFill/>
          <a:ln w="9525">
            <a:noFill/>
            <a:miter lim="800000"/>
            <a:headEnd/>
            <a:tailEnd/>
          </a:ln>
        </p:spPr>
        <p:txBody>
          <a:bodyPr wrap="none" lIns="0" tIns="0" rIns="0" bIns="0">
            <a:spAutoFit/>
          </a:bodyPr>
          <a:lstStyle/>
          <a:p>
            <a:pPr>
              <a:lnSpc>
                <a:spcPts val="6800"/>
              </a:lnSpc>
            </a:pPr>
            <a:r>
              <a:rPr lang="en-GB" sz="6600" dirty="0"/>
              <a:t>Contents</a:t>
            </a:r>
          </a:p>
        </p:txBody>
      </p:sp>
      <p:sp>
        <p:nvSpPr>
          <p:cNvPr id="4" name="TextBox 3"/>
          <p:cNvSpPr txBox="1"/>
          <p:nvPr/>
        </p:nvSpPr>
        <p:spPr>
          <a:xfrm>
            <a:off x="1240790" y="1498600"/>
            <a:ext cx="6364194" cy="3970318"/>
          </a:xfrm>
          <a:prstGeom prst="rect">
            <a:avLst/>
          </a:prstGeom>
          <a:noFill/>
        </p:spPr>
        <p:txBody>
          <a:bodyPr wrap="square" rtlCol="0">
            <a:spAutoFit/>
          </a:bodyPr>
          <a:lstStyle/>
          <a:p>
            <a:r>
              <a:rPr lang="en-GB" dirty="0"/>
              <a:t>01 Introduction..................................2</a:t>
            </a:r>
          </a:p>
          <a:p>
            <a:r>
              <a:rPr lang="en-GB" dirty="0"/>
              <a:t>02 Executive summary ....................4</a:t>
            </a:r>
          </a:p>
          <a:p>
            <a:r>
              <a:rPr lang="en-GB" dirty="0"/>
              <a:t>03 Employer profile..........................6</a:t>
            </a:r>
          </a:p>
          <a:p>
            <a:r>
              <a:rPr lang="en-GB" dirty="0"/>
              <a:t>04 Reasons for choice……………..11</a:t>
            </a:r>
          </a:p>
          <a:p>
            <a:r>
              <a:rPr lang="en-GB" dirty="0"/>
              <a:t>05 Course details…………………. 14</a:t>
            </a:r>
          </a:p>
          <a:p>
            <a:r>
              <a:rPr lang="en-GB" dirty="0"/>
              <a:t>06 Overall rating.............................18</a:t>
            </a:r>
          </a:p>
          <a:p>
            <a:r>
              <a:rPr lang="en-GB" dirty="0"/>
              <a:t>07 Detailed analysis.......................23</a:t>
            </a:r>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ChangeArrowheads="1"/>
          </p:cNvSpPr>
          <p:nvPr/>
        </p:nvSpPr>
        <p:spPr bwMode="auto">
          <a:xfrm>
            <a:off x="400841" y="80963"/>
            <a:ext cx="9086850" cy="879475"/>
          </a:xfrm>
          <a:prstGeom prst="rect">
            <a:avLst/>
          </a:prstGeom>
          <a:noFill/>
          <a:ln w="9525">
            <a:noFill/>
            <a:miter lim="800000"/>
            <a:headEnd/>
            <a:tailEnd/>
          </a:ln>
        </p:spPr>
        <p:txBody>
          <a:bodyPr/>
          <a:lstStyle/>
          <a:p>
            <a:pPr>
              <a:lnSpc>
                <a:spcPts val="6500"/>
              </a:lnSpc>
            </a:pPr>
            <a:r>
              <a:rPr lang="en-GB" sz="5400" dirty="0">
                <a:solidFill>
                  <a:srgbClr val="009BBB"/>
                </a:solidFill>
              </a:rPr>
              <a:t>Overall rating</a:t>
            </a:r>
          </a:p>
          <a:p>
            <a:pPr>
              <a:lnSpc>
                <a:spcPts val="6500"/>
              </a:lnSpc>
            </a:pPr>
            <a:endParaRPr lang="en-GB" sz="5400" dirty="0"/>
          </a:p>
        </p:txBody>
      </p:sp>
      <p:sp>
        <p:nvSpPr>
          <p:cNvPr id="30723" name="Rectangle 6"/>
          <p:cNvSpPr txBox="1">
            <a:spLocks noChangeArrowheads="1"/>
          </p:cNvSpPr>
          <p:nvPr/>
        </p:nvSpPr>
        <p:spPr bwMode="auto">
          <a:xfrm>
            <a:off x="400841" y="1264175"/>
            <a:ext cx="8399463" cy="4757738"/>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Employers’ satisfaction with the overall quality of training has increased compared to last year, 78% gave a rating of 8-10 compared with 73% in the previous year.  Furthermore, more employers reported that they would recommend the training to another employer seeking similar training, an increase from 77% to 80% this year.  Overall, 78% of employers expressed satisfaction with their training provider (Q4a,b, Q5).</a:t>
            </a:r>
          </a:p>
          <a:p>
            <a:pPr marL="231775" lvl="2" indent="-228600" algn="just">
              <a:lnSpc>
                <a:spcPts val="3200"/>
              </a:lnSpc>
              <a:spcAft>
                <a:spcPts val="600"/>
              </a:spcAft>
              <a:buFont typeface="Wingdings" pitchFamily="2" charset="2"/>
              <a:buChar char="§"/>
            </a:pPr>
            <a:r>
              <a:rPr lang="en-GB" sz="1600" dirty="0"/>
              <a:t>Employers were less positive about their ability to influence the structure of training (Q4c),</a:t>
            </a:r>
            <a:r>
              <a:rPr lang="en-GB" sz="1600" b="1" dirty="0"/>
              <a:t> </a:t>
            </a:r>
            <a:r>
              <a:rPr lang="en-GB" sz="1600" dirty="0"/>
              <a:t>with 69% giving a positive rating of 8-10 and 15% giving it a rating of 0-5. This question was included for the first time this year.</a:t>
            </a:r>
          </a:p>
          <a:p>
            <a:pPr marL="231775" lvl="2" indent="-228600" algn="just">
              <a:lnSpc>
                <a:spcPts val="3200"/>
              </a:lnSpc>
              <a:spcAft>
                <a:spcPts val="600"/>
              </a:spcAft>
              <a:buFont typeface="Wingdings" pitchFamily="2" charset="2"/>
              <a:buChar char="§"/>
            </a:pPr>
            <a:r>
              <a:rPr lang="en-GB" sz="1600" dirty="0"/>
              <a:t>Independent training providers consistently received more positive ratings than other providers. Ratings for General FE colleges, other public-funded organisations, and Special and Specialist Colleges were slightly lower (though still very positive). This pattern was also observed in previous years’ surveys. </a:t>
            </a:r>
          </a:p>
        </p:txBody>
      </p:sp>
      <p:sp>
        <p:nvSpPr>
          <p:cNvPr id="30724" name="Slide Number Placeholder 3"/>
          <p:cNvSpPr>
            <a:spLocks noGrp="1"/>
          </p:cNvSpPr>
          <p:nvPr>
            <p:ph type="sldNum" sz="quarter" idx="10"/>
          </p:nvPr>
        </p:nvSpPr>
        <p:spPr>
          <a:xfrm>
            <a:off x="7151121" y="6482153"/>
            <a:ext cx="1905000" cy="279400"/>
          </a:xfrm>
          <a:noFill/>
        </p:spPr>
        <p:txBody>
          <a:bodyPr/>
          <a:lstStyle/>
          <a:p>
            <a:r>
              <a:rPr lang="en-GB" sz="1200" dirty="0"/>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5537200" y="1339849"/>
            <a:ext cx="3452813" cy="4818999"/>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9" name="Object 34"/>
          <p:cNvGraphicFramePr>
            <a:graphicFrameLocks noGrp="1"/>
          </p:cNvGraphicFramePr>
          <p:nvPr>
            <p:ph sz="quarter" idx="10"/>
            <p:extLst>
              <p:ext uri="{D42A27DB-BD31-4B8C-83A1-F6EECF244321}">
                <p14:modId xmlns:p14="http://schemas.microsoft.com/office/powerpoint/2010/main" val="2688376930"/>
              </p:ext>
            </p:extLst>
          </p:nvPr>
        </p:nvGraphicFramePr>
        <p:xfrm>
          <a:off x="346075" y="820738"/>
          <a:ext cx="5780088" cy="56530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090" name="Group 34"/>
          <p:cNvGraphicFramePr>
            <a:graphicFrameLocks noGrp="1"/>
          </p:cNvGraphicFramePr>
          <p:nvPr>
            <p:extLst>
              <p:ext uri="{D42A27DB-BD31-4B8C-83A1-F6EECF244321}">
                <p14:modId xmlns:p14="http://schemas.microsoft.com/office/powerpoint/2010/main" val="2933226370"/>
              </p:ext>
            </p:extLst>
          </p:nvPr>
        </p:nvGraphicFramePr>
        <p:xfrm>
          <a:off x="5573177" y="1339848"/>
          <a:ext cx="3416836" cy="4540335"/>
        </p:xfrm>
        <a:graphic>
          <a:graphicData uri="http://schemas.openxmlformats.org/drawingml/2006/table">
            <a:tbl>
              <a:tblPr/>
              <a:tblGrid>
                <a:gridCol w="722030">
                  <a:extLst>
                    <a:ext uri="{9D8B030D-6E8A-4147-A177-3AD203B41FA5}">
                      <a16:colId xmlns:a16="http://schemas.microsoft.com/office/drawing/2014/main" val="20000"/>
                    </a:ext>
                  </a:extLst>
                </a:gridCol>
                <a:gridCol w="557546">
                  <a:extLst>
                    <a:ext uri="{9D8B030D-6E8A-4147-A177-3AD203B41FA5}">
                      <a16:colId xmlns:a16="http://schemas.microsoft.com/office/drawing/2014/main" val="20001"/>
                    </a:ext>
                  </a:extLst>
                </a:gridCol>
                <a:gridCol w="690295">
                  <a:extLst>
                    <a:ext uri="{9D8B030D-6E8A-4147-A177-3AD203B41FA5}">
                      <a16:colId xmlns:a16="http://schemas.microsoft.com/office/drawing/2014/main" val="20002"/>
                    </a:ext>
                  </a:extLst>
                </a:gridCol>
                <a:gridCol w="730120">
                  <a:extLst>
                    <a:ext uri="{9D8B030D-6E8A-4147-A177-3AD203B41FA5}">
                      <a16:colId xmlns:a16="http://schemas.microsoft.com/office/drawing/2014/main" val="20003"/>
                    </a:ext>
                  </a:extLst>
                </a:gridCol>
                <a:gridCol w="716845">
                  <a:extLst>
                    <a:ext uri="{9D8B030D-6E8A-4147-A177-3AD203B41FA5}">
                      <a16:colId xmlns:a16="http://schemas.microsoft.com/office/drawing/2014/main" val="20004"/>
                    </a:ext>
                  </a:extLst>
                </a:gridCol>
              </a:tblGrid>
              <a:tr h="577444">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1E221F"/>
                          </a:solidFill>
                          <a:effectLst/>
                          <a:latin typeface="Arial" charset="0"/>
                        </a:rPr>
                        <a:t>Provider type (% score 8-10)</a:t>
                      </a:r>
                    </a:p>
                  </a:txBody>
                  <a:tcPr marL="84406" marR="84406" anchor="ctr" horzOverflow="overflow">
                    <a:lnL>
                      <a:noFill/>
                    </a:lnL>
                    <a:lnR>
                      <a:noFill/>
                    </a:lnR>
                    <a:lnT>
                      <a:noFill/>
                    </a:lnT>
                    <a:lnB>
                      <a:noFill/>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212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a:ln>
                            <a:noFill/>
                          </a:ln>
                          <a:solidFill>
                            <a:srgbClr val="292926"/>
                          </a:solidFill>
                          <a:effectLst/>
                          <a:latin typeface="Arial" charset="0"/>
                        </a:rPr>
                        <a:t>MEAN</a:t>
                      </a:r>
                    </a:p>
                  </a:txBody>
                  <a:tcPr marL="84406" marR="84406"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750" b="1" i="0" u="none" strike="noStrike" cap="none" normalizeH="0" baseline="0" dirty="0">
                          <a:ln>
                            <a:noFill/>
                          </a:ln>
                          <a:solidFill>
                            <a:schemeClr val="tx1"/>
                          </a:solidFill>
                          <a:effectLst/>
                          <a:latin typeface="Arial" charset="0"/>
                        </a:rPr>
                        <a:t>General </a:t>
                      </a:r>
                      <a:r>
                        <a:rPr kumimoji="0" lang="en-GB" sz="950" b="1" i="0" u="none" strike="noStrike" cap="none" normalizeH="0" baseline="0" dirty="0">
                          <a:ln>
                            <a:noFill/>
                          </a:ln>
                          <a:solidFill>
                            <a:schemeClr val="tx1"/>
                          </a:solidFill>
                          <a:effectLst/>
                          <a:latin typeface="Arial" charset="0"/>
                        </a:rPr>
                        <a:t>FE</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a:ln>
                            <a:noFill/>
                          </a:ln>
                          <a:solidFill>
                            <a:srgbClr val="292926"/>
                          </a:solidFill>
                          <a:effectLst/>
                          <a:latin typeface="Arial" charset="0"/>
                        </a:rPr>
                        <a:t>Other Public</a:t>
                      </a:r>
                    </a:p>
                  </a:txBody>
                  <a:tcPr marL="84406" marR="84406" anchor="ctr" horzOverflow="overflow">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a:ln>
                            <a:noFill/>
                          </a:ln>
                          <a:solidFill>
                            <a:srgbClr val="292926"/>
                          </a:solidFill>
                          <a:effectLst/>
                          <a:latin typeface="Arial" charset="0"/>
                        </a:rPr>
                        <a:t>Private Sector</a:t>
                      </a:r>
                    </a:p>
                  </a:txBody>
                  <a:tcPr marL="84406" marR="8440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a:ln>
                            <a:noFill/>
                          </a:ln>
                          <a:solidFill>
                            <a:srgbClr val="292926"/>
                          </a:solidFill>
                          <a:effectLst/>
                          <a:latin typeface="Arial" charset="0"/>
                        </a:rPr>
                        <a:t>Special Colleges</a:t>
                      </a:r>
                    </a:p>
                  </a:txBody>
                  <a:tcPr marL="84406" marR="8440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2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8.35</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74</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77</a:t>
                      </a:r>
                    </a:p>
                  </a:txBody>
                  <a:tcPr marL="84406" marR="84406"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81</a:t>
                      </a:r>
                    </a:p>
                  </a:txBody>
                  <a:tcPr marL="84406" marR="84406"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67</a:t>
                      </a:r>
                    </a:p>
                  </a:txBody>
                  <a:tcPr marL="84406" marR="84406"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01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497B37"/>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8.39</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75</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77</a:t>
                      </a:r>
                    </a:p>
                  </a:txBody>
                  <a:tcPr marL="84406" marR="84406"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82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68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01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7.92</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65</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63</a:t>
                      </a:r>
                    </a:p>
                  </a:txBody>
                  <a:tcPr marL="84406" marR="84406"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74</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53</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3739063"/>
                  </a:ext>
                </a:extLst>
              </a:tr>
              <a:tr h="10220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8.49</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77</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78</a:t>
                      </a:r>
                    </a:p>
                  </a:txBody>
                  <a:tcPr marL="84406" marR="84406"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83</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rPr>
                        <a:t>71</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52" name="TextBox 8"/>
          <p:cNvSpPr txBox="1">
            <a:spLocks noChangeArrowheads="1"/>
          </p:cNvSpPr>
          <p:nvPr/>
        </p:nvSpPr>
        <p:spPr bwMode="auto">
          <a:xfrm>
            <a:off x="200025" y="1093788"/>
            <a:ext cx="6723063" cy="246062"/>
          </a:xfrm>
          <a:prstGeom prst="rect">
            <a:avLst/>
          </a:prstGeom>
          <a:noFill/>
          <a:ln w="9525">
            <a:noFill/>
            <a:miter lim="800000"/>
            <a:headEnd/>
            <a:tailEnd/>
          </a:ln>
        </p:spPr>
        <p:txBody>
          <a:bodyPr lIns="0" tIns="0" rIns="0" bIns="0">
            <a:spAutoFit/>
          </a:bodyPr>
          <a:lstStyle/>
          <a:p>
            <a:pPr>
              <a:spcBef>
                <a:spcPct val="20000"/>
              </a:spcBef>
            </a:pPr>
            <a:r>
              <a:rPr lang="en-GB" sz="1600" b="1"/>
              <a:t>Please rate each of the following... (0=low score, 10=high score)</a:t>
            </a:r>
          </a:p>
        </p:txBody>
      </p:sp>
      <p:sp>
        <p:nvSpPr>
          <p:cNvPr id="1053" name="Rectangle 6"/>
          <p:cNvSpPr>
            <a:spLocks noGrp="1" noChangeArrowheads="1"/>
          </p:cNvSpPr>
          <p:nvPr>
            <p:ph type="title"/>
          </p:nvPr>
        </p:nvSpPr>
        <p:spPr/>
        <p:txBody>
          <a:bodyPr/>
          <a:lstStyle/>
          <a:p>
            <a:pPr eaLnBrk="1" hangingPunct="1"/>
            <a:r>
              <a:rPr lang="en-GB">
                <a:solidFill>
                  <a:srgbClr val="009BBB"/>
                </a:solidFill>
              </a:rPr>
              <a:t>Overall rating</a:t>
            </a:r>
          </a:p>
        </p:txBody>
      </p:sp>
      <p:graphicFrame>
        <p:nvGraphicFramePr>
          <p:cNvPr id="10" name="Table 9"/>
          <p:cNvGraphicFramePr>
            <a:graphicFrameLocks noGrp="1"/>
          </p:cNvGraphicFramePr>
          <p:nvPr>
            <p:extLst>
              <p:ext uri="{D42A27DB-BD31-4B8C-83A1-F6EECF244321}">
                <p14:modId xmlns:p14="http://schemas.microsoft.com/office/powerpoint/2010/main" val="61627975"/>
              </p:ext>
            </p:extLst>
          </p:nvPr>
        </p:nvGraphicFramePr>
        <p:xfrm>
          <a:off x="69600" y="1979613"/>
          <a:ext cx="1926863" cy="3744912"/>
        </p:xfrm>
        <a:graphic>
          <a:graphicData uri="http://schemas.openxmlformats.org/drawingml/2006/table">
            <a:tbl>
              <a:tblPr/>
              <a:tblGrid>
                <a:gridCol w="1926863">
                  <a:extLst>
                    <a:ext uri="{9D8B030D-6E8A-4147-A177-3AD203B41FA5}">
                      <a16:colId xmlns:a16="http://schemas.microsoft.com/office/drawing/2014/main" val="20000"/>
                    </a:ext>
                  </a:extLst>
                </a:gridCol>
              </a:tblGrid>
              <a:tr h="1004887">
                <a:tc>
                  <a:txBody>
                    <a:bodyPr/>
                    <a:lstStyle/>
                    <a:p>
                      <a:pPr algn="r" fontAlgn="b"/>
                      <a:endParaRPr lang="en-GB" sz="1100" b="0" i="0" u="none" strike="noStrike" dirty="0">
                        <a:solidFill>
                          <a:srgbClr val="000000"/>
                        </a:solidFill>
                        <a:latin typeface="Arial" pitchFamily="34" charset="0"/>
                        <a:cs typeface="Arial" pitchFamily="34" charset="0"/>
                      </a:endParaRPr>
                    </a:p>
                    <a:p>
                      <a:pPr algn="r" fontAlgn="b"/>
                      <a:r>
                        <a:rPr lang="en-GB" sz="1100" b="0" i="0" u="none" strike="noStrike" dirty="0">
                          <a:solidFill>
                            <a:srgbClr val="000000"/>
                          </a:solidFill>
                          <a:latin typeface="Arial" pitchFamily="34" charset="0"/>
                          <a:cs typeface="Arial" pitchFamily="34" charset="0"/>
                        </a:rPr>
                        <a:t>How satisfied or dissatisfied were you with the</a:t>
                      </a:r>
                      <a:r>
                        <a:rPr lang="en-GB" sz="1100" b="0" i="0" u="none" strike="noStrike" baseline="0" dirty="0">
                          <a:solidFill>
                            <a:srgbClr val="000000"/>
                          </a:solidFill>
                          <a:latin typeface="Arial" pitchFamily="34" charset="0"/>
                          <a:cs typeface="Arial" pitchFamily="34" charset="0"/>
                        </a:rPr>
                        <a:t> training provider overall</a:t>
                      </a:r>
                      <a:endParaRPr lang="en-GB" sz="11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054100">
                <a:tc>
                  <a:txBody>
                    <a:bodyPr/>
                    <a:lstStyle/>
                    <a:p>
                      <a:pPr algn="r" fontAlgn="b"/>
                      <a:r>
                        <a:rPr lang="en-GB" sz="1100" b="0" i="0" u="none" strike="noStrike" dirty="0">
                          <a:solidFill>
                            <a:srgbClr val="000000"/>
                          </a:solidFill>
                          <a:latin typeface="Arial" pitchFamily="34" charset="0"/>
                          <a:cs typeface="Arial" pitchFamily="34" charset="0"/>
                        </a:rPr>
                        <a:t>How satisfied</a:t>
                      </a:r>
                      <a:r>
                        <a:rPr lang="en-GB" sz="1100" b="0" i="0" u="none" strike="noStrike" baseline="0" dirty="0">
                          <a:solidFill>
                            <a:srgbClr val="000000"/>
                          </a:solidFill>
                          <a:latin typeface="Arial" pitchFamily="34" charset="0"/>
                          <a:cs typeface="Arial" pitchFamily="34" charset="0"/>
                        </a:rPr>
                        <a:t> or dissatisfied were you with the overall quality of the training/assessment</a:t>
                      </a:r>
                      <a:endParaRPr lang="en-GB" sz="11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1148650">
                <a:tc>
                  <a:txBody>
                    <a:bodyPr/>
                    <a:lstStyle/>
                    <a:p>
                      <a:pPr algn="r" fontAlgn="b"/>
                      <a:r>
                        <a:rPr lang="en-GB" sz="1100" b="0" i="0" u="none" strike="noStrike" dirty="0">
                          <a:solidFill>
                            <a:srgbClr val="000000"/>
                          </a:solidFill>
                          <a:latin typeface="Arial" pitchFamily="34" charset="0"/>
                          <a:cs typeface="Arial" pitchFamily="34" charset="0"/>
                        </a:rPr>
                        <a:t>How satisfied or dissatisfied were</a:t>
                      </a:r>
                      <a:r>
                        <a:rPr lang="en-GB" sz="1100" b="0" i="0" u="none" strike="noStrike" baseline="0" dirty="0">
                          <a:solidFill>
                            <a:srgbClr val="000000"/>
                          </a:solidFill>
                          <a:latin typeface="Arial" pitchFamily="34" charset="0"/>
                          <a:cs typeface="Arial" pitchFamily="34" charset="0"/>
                        </a:rPr>
                        <a:t> you with your ability to influence the structure, content, delivery and duration of the training</a:t>
                      </a:r>
                    </a:p>
                    <a:p>
                      <a:pPr algn="r" fontAlgn="b"/>
                      <a:endParaRPr lang="en-GB" sz="1100" b="0" i="0" u="none" strike="noStrike" baseline="0" dirty="0">
                        <a:solidFill>
                          <a:srgbClr val="000000"/>
                        </a:solidFill>
                        <a:latin typeface="Arial" pitchFamily="34" charset="0"/>
                        <a:cs typeface="Arial" pitchFamily="34" charset="0"/>
                      </a:endParaRPr>
                    </a:p>
                    <a:p>
                      <a:pPr algn="r" fontAlgn="b"/>
                      <a:r>
                        <a:rPr lang="en-GB" sz="1100" b="0" i="0" u="none" strike="noStrike" baseline="0" dirty="0">
                          <a:solidFill>
                            <a:srgbClr val="000000"/>
                          </a:solidFill>
                          <a:latin typeface="Arial" pitchFamily="34" charset="0"/>
                          <a:cs typeface="Arial" pitchFamily="34" charset="0"/>
                        </a:rPr>
                        <a:t>How likely would you be to recommend this training provider to another employer seeking similar training</a:t>
                      </a:r>
                      <a:endParaRPr lang="en-GB" sz="11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058" name="TextBox 34"/>
          <p:cNvSpPr txBox="1">
            <a:spLocks noChangeArrowheads="1"/>
          </p:cNvSpPr>
          <p:nvPr/>
        </p:nvSpPr>
        <p:spPr bwMode="auto">
          <a:xfrm>
            <a:off x="276225" y="6435808"/>
            <a:ext cx="7686089" cy="338554"/>
          </a:xfrm>
          <a:prstGeom prst="rect">
            <a:avLst/>
          </a:prstGeom>
          <a:noFill/>
          <a:ln w="9525">
            <a:noFill/>
            <a:miter lim="800000"/>
            <a:headEnd/>
            <a:tailEnd/>
          </a:ln>
        </p:spPr>
        <p:txBody>
          <a:bodyPr wrap="square" lIns="0" tIns="0" rIns="0" bIns="0">
            <a:spAutoFit/>
          </a:bodyPr>
          <a:lstStyle/>
          <a:p>
            <a:r>
              <a:rPr lang="en-GB" sz="1100" dirty="0"/>
              <a:t>FE Choices Employer Satisfaction Survey 2015 to 2016. Total base size: 60,448 (see slides 28 to 41 for base size for individual questions) </a:t>
            </a:r>
          </a:p>
        </p:txBody>
      </p:sp>
      <p:sp>
        <p:nvSpPr>
          <p:cNvPr id="11" name="TextBox 10"/>
          <p:cNvSpPr txBox="1"/>
          <p:nvPr/>
        </p:nvSpPr>
        <p:spPr>
          <a:xfrm>
            <a:off x="8784885" y="6513816"/>
            <a:ext cx="438912" cy="276999"/>
          </a:xfrm>
          <a:prstGeom prst="rect">
            <a:avLst/>
          </a:prstGeom>
          <a:noFill/>
        </p:spPr>
        <p:txBody>
          <a:bodyPr wrap="square" rtlCol="0">
            <a:spAutoFit/>
          </a:bodyPr>
          <a:lstStyle/>
          <a:p>
            <a:r>
              <a:rPr lang="en-GB" sz="1200" dirty="0"/>
              <a:t>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txBox="1">
            <a:spLocks noChangeArrowheads="1"/>
          </p:cNvSpPr>
          <p:nvPr/>
        </p:nvSpPr>
        <p:spPr bwMode="auto">
          <a:xfrm>
            <a:off x="396875" y="85726"/>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Key aspects</a:t>
            </a:r>
          </a:p>
          <a:p>
            <a:pPr>
              <a:lnSpc>
                <a:spcPts val="6500"/>
              </a:lnSpc>
            </a:pPr>
            <a:endParaRPr lang="en-GB" sz="5400" dirty="0"/>
          </a:p>
        </p:txBody>
      </p:sp>
      <p:sp>
        <p:nvSpPr>
          <p:cNvPr id="32771" name="Rectangle 6"/>
          <p:cNvSpPr txBox="1">
            <a:spLocks noChangeArrowheads="1"/>
          </p:cNvSpPr>
          <p:nvPr/>
        </p:nvSpPr>
        <p:spPr bwMode="auto">
          <a:xfrm>
            <a:off x="396875" y="949225"/>
            <a:ext cx="8399463" cy="4757738"/>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Employers were also positive on key aspects of the training, with the majority (more than seven in ten) giving a rating of 8-10. Ratings across all measures have improved since the 2014 to 2015 survey. </a:t>
            </a:r>
          </a:p>
          <a:p>
            <a:pPr marL="231775" lvl="2" indent="-228600" algn="just">
              <a:lnSpc>
                <a:spcPts val="3200"/>
              </a:lnSpc>
              <a:spcAft>
                <a:spcPts val="600"/>
              </a:spcAft>
              <a:buFont typeface="Wingdings" pitchFamily="2" charset="2"/>
              <a:buChar char="§"/>
            </a:pPr>
            <a:r>
              <a:rPr lang="en-GB" sz="1600" dirty="0"/>
              <a:t>Employers remained especially positive about the </a:t>
            </a:r>
            <a:r>
              <a:rPr lang="en-GB" sz="1600" b="1" dirty="0"/>
              <a:t>professionalism of the staff delivering the training </a:t>
            </a:r>
            <a:r>
              <a:rPr lang="en-GB" sz="1600" dirty="0"/>
              <a:t>(82% gave a rating of 8-10), the use of </a:t>
            </a:r>
            <a:r>
              <a:rPr lang="en-GB" sz="1600" b="1" dirty="0"/>
              <a:t>up-to-date industry practices </a:t>
            </a:r>
            <a:r>
              <a:rPr lang="en-GB" sz="1600" dirty="0"/>
              <a:t>(79%) , and the </a:t>
            </a:r>
            <a:r>
              <a:rPr lang="en-GB" sz="1600" b="1" dirty="0"/>
              <a:t>flexibility of the training</a:t>
            </a:r>
            <a:r>
              <a:rPr lang="en-GB" sz="1600" dirty="0"/>
              <a:t> (78%). </a:t>
            </a:r>
          </a:p>
          <a:p>
            <a:pPr marL="231775" lvl="2" indent="-228600" algn="just">
              <a:lnSpc>
                <a:spcPts val="3200"/>
              </a:lnSpc>
              <a:spcAft>
                <a:spcPts val="600"/>
              </a:spcAft>
              <a:buFont typeface="Wingdings" pitchFamily="2" charset="2"/>
              <a:buChar char="§"/>
            </a:pPr>
            <a:r>
              <a:rPr lang="en-GB" sz="1600" dirty="0"/>
              <a:t>Rating for staff professionalism and flexibility of training have both increased by four percentage points since the 2014 to 2015 survey, mainly among users of other public-funded organisations and special colleges.  </a:t>
            </a:r>
          </a:p>
          <a:p>
            <a:pPr marL="231775" lvl="2" indent="-228600" algn="just">
              <a:lnSpc>
                <a:spcPts val="3200"/>
              </a:lnSpc>
              <a:spcAft>
                <a:spcPts val="600"/>
              </a:spcAft>
              <a:buFont typeface="Wingdings" pitchFamily="2" charset="2"/>
              <a:buChar char="§"/>
            </a:pPr>
            <a:r>
              <a:rPr lang="en-GB" sz="1600" dirty="0"/>
              <a:t>Employers continue to be least positive about providers’ </a:t>
            </a:r>
            <a:r>
              <a:rPr lang="en-GB" sz="1600" b="1" dirty="0"/>
              <a:t>clarity of communication </a:t>
            </a:r>
            <a:r>
              <a:rPr lang="en-GB" sz="1600" dirty="0"/>
              <a:t>and the </a:t>
            </a:r>
            <a:r>
              <a:rPr lang="en-GB" sz="1600" b="1" dirty="0"/>
              <a:t>efficiency of their dealings </a:t>
            </a:r>
            <a:r>
              <a:rPr lang="en-GB" sz="1600" dirty="0"/>
              <a:t>with them (12% and 11% respectively gave a rating of 0-5 out of 10).  </a:t>
            </a:r>
          </a:p>
        </p:txBody>
      </p:sp>
      <p:sp>
        <p:nvSpPr>
          <p:cNvPr id="32772" name="Slide Number Placeholder 3"/>
          <p:cNvSpPr>
            <a:spLocks noGrp="1"/>
          </p:cNvSpPr>
          <p:nvPr>
            <p:ph type="sldNum" sz="quarter" idx="10"/>
          </p:nvPr>
        </p:nvSpPr>
        <p:spPr>
          <a:xfrm>
            <a:off x="7138083" y="6486772"/>
            <a:ext cx="1905000" cy="279400"/>
          </a:xfrm>
          <a:noFill/>
        </p:spPr>
        <p:txBody>
          <a:bodyPr/>
          <a:lstStyle/>
          <a:p>
            <a:r>
              <a:rPr lang="en-GB" sz="1200" dirty="0"/>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5643563" y="1389063"/>
            <a:ext cx="3395662" cy="4627562"/>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9" name="Object 34"/>
          <p:cNvGraphicFramePr>
            <a:graphicFrameLocks noGrp="1"/>
          </p:cNvGraphicFramePr>
          <p:nvPr>
            <p:ph sz="quarter" idx="10"/>
            <p:extLst>
              <p:ext uri="{D42A27DB-BD31-4B8C-83A1-F6EECF244321}">
                <p14:modId xmlns:p14="http://schemas.microsoft.com/office/powerpoint/2010/main" val="2010882980"/>
              </p:ext>
            </p:extLst>
          </p:nvPr>
        </p:nvGraphicFramePr>
        <p:xfrm>
          <a:off x="649288" y="812356"/>
          <a:ext cx="6273800" cy="5654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090" name="Group 34"/>
          <p:cNvGraphicFramePr>
            <a:graphicFrameLocks noGrp="1"/>
          </p:cNvGraphicFramePr>
          <p:nvPr>
            <p:extLst>
              <p:ext uri="{D42A27DB-BD31-4B8C-83A1-F6EECF244321}">
                <p14:modId xmlns:p14="http://schemas.microsoft.com/office/powerpoint/2010/main" val="1384866935"/>
              </p:ext>
            </p:extLst>
          </p:nvPr>
        </p:nvGraphicFramePr>
        <p:xfrm>
          <a:off x="5745163" y="1462088"/>
          <a:ext cx="3283024" cy="4500305"/>
        </p:xfrm>
        <a:graphic>
          <a:graphicData uri="http://schemas.openxmlformats.org/drawingml/2006/table">
            <a:tbl>
              <a:tblPr/>
              <a:tblGrid>
                <a:gridCol w="693753">
                  <a:extLst>
                    <a:ext uri="{9D8B030D-6E8A-4147-A177-3AD203B41FA5}">
                      <a16:colId xmlns:a16="http://schemas.microsoft.com/office/drawing/2014/main" val="20000"/>
                    </a:ext>
                  </a:extLst>
                </a:gridCol>
                <a:gridCol w="535711">
                  <a:extLst>
                    <a:ext uri="{9D8B030D-6E8A-4147-A177-3AD203B41FA5}">
                      <a16:colId xmlns:a16="http://schemas.microsoft.com/office/drawing/2014/main" val="20001"/>
                    </a:ext>
                  </a:extLst>
                </a:gridCol>
                <a:gridCol w="663261">
                  <a:extLst>
                    <a:ext uri="{9D8B030D-6E8A-4147-A177-3AD203B41FA5}">
                      <a16:colId xmlns:a16="http://schemas.microsoft.com/office/drawing/2014/main" val="20002"/>
                    </a:ext>
                  </a:extLst>
                </a:gridCol>
                <a:gridCol w="701527">
                  <a:extLst>
                    <a:ext uri="{9D8B030D-6E8A-4147-A177-3AD203B41FA5}">
                      <a16:colId xmlns:a16="http://schemas.microsoft.com/office/drawing/2014/main" val="20003"/>
                    </a:ext>
                  </a:extLst>
                </a:gridCol>
                <a:gridCol w="688772">
                  <a:extLst>
                    <a:ext uri="{9D8B030D-6E8A-4147-A177-3AD203B41FA5}">
                      <a16:colId xmlns:a16="http://schemas.microsoft.com/office/drawing/2014/main" val="20004"/>
                    </a:ext>
                  </a:extLst>
                </a:gridCol>
              </a:tblGrid>
              <a:tr h="37015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1E221F"/>
                          </a:solidFill>
                          <a:effectLst/>
                          <a:latin typeface="Arial" charset="0"/>
                        </a:rPr>
                        <a:t>Provider type (% score 8-10)</a:t>
                      </a:r>
                    </a:p>
                  </a:txBody>
                  <a:tcPr marL="84406" marR="84406" anchor="ctr" horzOverflow="overflow">
                    <a:lnL>
                      <a:noFill/>
                    </a:lnL>
                    <a:lnR>
                      <a:noFill/>
                    </a:lnR>
                    <a:lnT>
                      <a:noFill/>
                    </a:lnT>
                    <a:lnB>
                      <a:noFill/>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626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a:ln>
                            <a:noFill/>
                          </a:ln>
                          <a:solidFill>
                            <a:srgbClr val="292926"/>
                          </a:solidFill>
                          <a:effectLst/>
                          <a:latin typeface="Arial" charset="0"/>
                        </a:rPr>
                        <a:t>MEAN</a:t>
                      </a:r>
                    </a:p>
                  </a:txBody>
                  <a:tcPr marL="84406" marR="84406"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750" b="1" i="0" u="none" strike="noStrike" cap="none" normalizeH="0" baseline="0" dirty="0">
                          <a:ln>
                            <a:noFill/>
                          </a:ln>
                          <a:solidFill>
                            <a:schemeClr val="tx1"/>
                          </a:solidFill>
                          <a:effectLst/>
                          <a:latin typeface="Arial" charset="0"/>
                        </a:rPr>
                        <a:t>General </a:t>
                      </a:r>
                      <a:r>
                        <a:rPr kumimoji="0" lang="en-GB" sz="950" b="1" i="0" u="none" strike="noStrike" cap="none" normalizeH="0" baseline="0" dirty="0">
                          <a:ln>
                            <a:noFill/>
                          </a:ln>
                          <a:solidFill>
                            <a:schemeClr val="tx1"/>
                          </a:solidFill>
                          <a:effectLst/>
                          <a:latin typeface="Arial" charset="0"/>
                        </a:rPr>
                        <a:t>FE</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a:ln>
                            <a:noFill/>
                          </a:ln>
                          <a:solidFill>
                            <a:schemeClr val="tx1"/>
                          </a:solidFill>
                          <a:effectLst/>
                          <a:latin typeface="Arial" charset="0"/>
                        </a:rPr>
                        <a:t>Other Public</a:t>
                      </a:r>
                    </a:p>
                  </a:txBody>
                  <a:tcPr marL="84406" marR="84406" anchor="ctr" horzOverflow="overflow">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a:ln>
                            <a:noFill/>
                          </a:ln>
                          <a:solidFill>
                            <a:srgbClr val="292926"/>
                          </a:solidFill>
                          <a:effectLst/>
                          <a:latin typeface="Arial" charset="0"/>
                        </a:rPr>
                        <a:t>Private Sector</a:t>
                      </a:r>
                    </a:p>
                  </a:txBody>
                  <a:tcPr marL="84406" marR="8440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50" b="1" i="0" u="none" strike="noStrike" cap="none" normalizeH="0" baseline="0" dirty="0">
                          <a:ln>
                            <a:noFill/>
                          </a:ln>
                          <a:solidFill>
                            <a:srgbClr val="292926"/>
                          </a:solidFill>
                          <a:effectLst/>
                          <a:latin typeface="Arial" charset="0"/>
                        </a:rPr>
                        <a:t>Special Colleges</a:t>
                      </a:r>
                    </a:p>
                  </a:txBody>
                  <a:tcPr marL="84406" marR="8440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8.33</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74</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73</a:t>
                      </a:r>
                    </a:p>
                  </a:txBody>
                  <a:tcPr marL="84406" marR="84406"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80</a:t>
                      </a:r>
                    </a:p>
                  </a:txBody>
                  <a:tcPr marL="84406" marR="84406"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67</a:t>
                      </a:r>
                    </a:p>
                  </a:txBody>
                  <a:tcPr marL="84406" marR="84406"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08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8.40</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75</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75</a:t>
                      </a:r>
                    </a:p>
                  </a:txBody>
                  <a:tcPr marL="84406" marR="84406"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81</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71</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8.11</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70</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70</a:t>
                      </a:r>
                    </a:p>
                  </a:txBody>
                  <a:tcPr marL="84406" marR="84406"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77</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63</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5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8.23</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73</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73</a:t>
                      </a:r>
                    </a:p>
                  </a:txBody>
                  <a:tcPr marL="84406" marR="84406"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79</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66</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5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8.59</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79</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81</a:t>
                      </a:r>
                    </a:p>
                  </a:txBody>
                  <a:tcPr marL="84406" marR="84406"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85</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75</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55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rPr>
                        <a:t>8.43</a:t>
                      </a:r>
                    </a:p>
                  </a:txBody>
                  <a:tcPr marL="84406" marR="84406"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76</a:t>
                      </a:r>
                    </a:p>
                  </a:txBody>
                  <a:tcPr marL="84406" marR="8440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77</a:t>
                      </a:r>
                    </a:p>
                  </a:txBody>
                  <a:tcPr marL="84406" marR="84406"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82</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292926"/>
                          </a:solidFill>
                          <a:effectLst/>
                          <a:latin typeface="Arial" charset="0"/>
                        </a:rPr>
                        <a:t>72</a:t>
                      </a:r>
                    </a:p>
                  </a:txBody>
                  <a:tcPr marL="84406" marR="8440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091" name="Rectangle 6"/>
          <p:cNvSpPr>
            <a:spLocks noGrp="1" noChangeArrowheads="1"/>
          </p:cNvSpPr>
          <p:nvPr>
            <p:ph type="title"/>
          </p:nvPr>
        </p:nvSpPr>
        <p:spPr/>
        <p:txBody>
          <a:bodyPr/>
          <a:lstStyle/>
          <a:p>
            <a:pPr eaLnBrk="1" hangingPunct="1"/>
            <a:r>
              <a:rPr lang="en-GB">
                <a:solidFill>
                  <a:srgbClr val="009BBB"/>
                </a:solidFill>
              </a:rPr>
              <a:t>Key aspects</a:t>
            </a:r>
          </a:p>
        </p:txBody>
      </p:sp>
      <p:graphicFrame>
        <p:nvGraphicFramePr>
          <p:cNvPr id="10" name="Table 9"/>
          <p:cNvGraphicFramePr>
            <a:graphicFrameLocks noGrp="1"/>
          </p:cNvGraphicFramePr>
          <p:nvPr>
            <p:extLst>
              <p:ext uri="{D42A27DB-BD31-4B8C-83A1-F6EECF244321}">
                <p14:modId xmlns:p14="http://schemas.microsoft.com/office/powerpoint/2010/main" val="2969157433"/>
              </p:ext>
            </p:extLst>
          </p:nvPr>
        </p:nvGraphicFramePr>
        <p:xfrm>
          <a:off x="352425" y="2147888"/>
          <a:ext cx="1883884" cy="3806385"/>
        </p:xfrm>
        <a:graphic>
          <a:graphicData uri="http://schemas.openxmlformats.org/drawingml/2006/table">
            <a:tbl>
              <a:tblPr/>
              <a:tblGrid>
                <a:gridCol w="1883884">
                  <a:extLst>
                    <a:ext uri="{9D8B030D-6E8A-4147-A177-3AD203B41FA5}">
                      <a16:colId xmlns:a16="http://schemas.microsoft.com/office/drawing/2014/main" val="20000"/>
                    </a:ext>
                  </a:extLst>
                </a:gridCol>
              </a:tblGrid>
              <a:tr h="690562">
                <a:tc>
                  <a:txBody>
                    <a:bodyPr/>
                    <a:lstStyle/>
                    <a:p>
                      <a:pPr algn="r" fontAlgn="b"/>
                      <a:r>
                        <a:rPr lang="en-GB" sz="1100" b="0" i="0" u="none" strike="noStrike" dirty="0">
                          <a:solidFill>
                            <a:srgbClr val="000000"/>
                          </a:solidFill>
                          <a:latin typeface="Arial" pitchFamily="34" charset="0"/>
                          <a:cs typeface="Arial" pitchFamily="34" charset="0"/>
                        </a:rPr>
                        <a:t>Q3a Understanding your organisation's training needs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610748">
                <a:tc>
                  <a:txBody>
                    <a:bodyPr/>
                    <a:lstStyle/>
                    <a:p>
                      <a:pPr algn="r" fontAlgn="b"/>
                      <a:r>
                        <a:rPr lang="en-GB" sz="1100" b="0" i="0" u="none" strike="noStrike" dirty="0">
                          <a:solidFill>
                            <a:srgbClr val="000000"/>
                          </a:solidFill>
                          <a:latin typeface="Arial" pitchFamily="34" charset="0"/>
                          <a:cs typeface="Arial" pitchFamily="34" charset="0"/>
                        </a:rPr>
                        <a:t>Q3b Offering training and/or assessment in a flexible way to meet your needs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610748">
                <a:tc>
                  <a:txBody>
                    <a:bodyPr/>
                    <a:lstStyle/>
                    <a:p>
                      <a:pPr algn="r" fontAlgn="b"/>
                      <a:r>
                        <a:rPr lang="en-GB" sz="1100" b="0" i="0" u="none" strike="noStrike" dirty="0">
                          <a:solidFill>
                            <a:srgbClr val="000000"/>
                          </a:solidFill>
                          <a:latin typeface="Arial" pitchFamily="34" charset="0"/>
                          <a:cs typeface="Arial" pitchFamily="34" charset="0"/>
                        </a:rPr>
                        <a:t>Q3c Communicating clearly with you throughout the process</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610748">
                <a:tc>
                  <a:txBody>
                    <a:bodyPr/>
                    <a:lstStyle/>
                    <a:p>
                      <a:pPr algn="r" fontAlgn="b"/>
                      <a:r>
                        <a:rPr lang="en-GB" sz="1100" b="0" i="0" u="none" strike="noStrike" dirty="0">
                          <a:solidFill>
                            <a:srgbClr val="000000"/>
                          </a:solidFill>
                          <a:latin typeface="Arial" pitchFamily="34" charset="0"/>
                          <a:cs typeface="Arial" pitchFamily="34" charset="0"/>
                        </a:rPr>
                        <a:t>Q3d Their overall efficiency in their dealings with you</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672831">
                <a:tc>
                  <a:txBody>
                    <a:bodyPr/>
                    <a:lstStyle/>
                    <a:p>
                      <a:pPr algn="r" fontAlgn="b"/>
                      <a:r>
                        <a:rPr lang="en-GB" sz="1100" b="0" i="0" u="none" strike="noStrike" dirty="0">
                          <a:solidFill>
                            <a:srgbClr val="000000"/>
                          </a:solidFill>
                          <a:latin typeface="Arial" pitchFamily="34" charset="0"/>
                          <a:cs typeface="Arial" pitchFamily="34" charset="0"/>
                        </a:rPr>
                        <a:t>Q3e The professionalism of the staff delivering training and /or assessment</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610748">
                <a:tc>
                  <a:txBody>
                    <a:bodyPr/>
                    <a:lstStyle/>
                    <a:p>
                      <a:pPr algn="r" fontAlgn="b"/>
                      <a:r>
                        <a:rPr lang="en-GB" sz="1100" b="0" i="0" u="none" strike="noStrike" dirty="0">
                          <a:solidFill>
                            <a:srgbClr val="000000"/>
                          </a:solidFill>
                          <a:latin typeface="Arial" pitchFamily="34" charset="0"/>
                          <a:cs typeface="Arial" pitchFamily="34" charset="0"/>
                        </a:rPr>
                        <a:t>Q3f Delivering training that reflects up-to-date practices in your industry/sector</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2099" name="TextBox 8"/>
          <p:cNvSpPr txBox="1">
            <a:spLocks noChangeArrowheads="1"/>
          </p:cNvSpPr>
          <p:nvPr/>
        </p:nvSpPr>
        <p:spPr bwMode="auto">
          <a:xfrm>
            <a:off x="200025" y="1093788"/>
            <a:ext cx="6723063" cy="246062"/>
          </a:xfrm>
          <a:prstGeom prst="rect">
            <a:avLst/>
          </a:prstGeom>
          <a:noFill/>
          <a:ln w="9525">
            <a:noFill/>
            <a:miter lim="800000"/>
            <a:headEnd/>
            <a:tailEnd/>
          </a:ln>
        </p:spPr>
        <p:txBody>
          <a:bodyPr lIns="0" tIns="0" rIns="0" bIns="0">
            <a:spAutoFit/>
          </a:bodyPr>
          <a:lstStyle/>
          <a:p>
            <a:pPr>
              <a:spcBef>
                <a:spcPct val="20000"/>
              </a:spcBef>
            </a:pPr>
            <a:r>
              <a:rPr lang="en-GB" sz="1600" b="1"/>
              <a:t>Please rate each of the following... (0=low score, 10=high score)</a:t>
            </a:r>
          </a:p>
        </p:txBody>
      </p:sp>
      <p:sp>
        <p:nvSpPr>
          <p:cNvPr id="2100" name="TextBox 34"/>
          <p:cNvSpPr txBox="1">
            <a:spLocks noChangeArrowheads="1"/>
          </p:cNvSpPr>
          <p:nvPr/>
        </p:nvSpPr>
        <p:spPr bwMode="auto">
          <a:xfrm>
            <a:off x="276225" y="6382893"/>
            <a:ext cx="7840833" cy="338554"/>
          </a:xfrm>
          <a:prstGeom prst="rect">
            <a:avLst/>
          </a:prstGeom>
          <a:noFill/>
          <a:ln w="9525">
            <a:noFill/>
            <a:miter lim="800000"/>
            <a:headEnd/>
            <a:tailEnd/>
          </a:ln>
        </p:spPr>
        <p:txBody>
          <a:bodyPr wrap="square" lIns="0" tIns="0" rIns="0" bIns="0">
            <a:spAutoFit/>
          </a:bodyPr>
          <a:lstStyle/>
          <a:p>
            <a:r>
              <a:rPr lang="en-GB" sz="1100" dirty="0"/>
              <a:t>FE Choices Employer Satisfaction Survey 2015 to 2016.  Total base size: 60,448</a:t>
            </a:r>
            <a:r>
              <a:rPr lang="en-GB" sz="1100" dirty="0">
                <a:solidFill>
                  <a:srgbClr val="FF0000"/>
                </a:solidFill>
              </a:rPr>
              <a:t> </a:t>
            </a:r>
            <a:r>
              <a:rPr lang="en-GB" sz="1100" dirty="0"/>
              <a:t>(see slides 44 to 49 for base size for individual questions) </a:t>
            </a:r>
          </a:p>
        </p:txBody>
      </p:sp>
      <p:sp>
        <p:nvSpPr>
          <p:cNvPr id="12" name="TextBox 11"/>
          <p:cNvSpPr txBox="1"/>
          <p:nvPr/>
        </p:nvSpPr>
        <p:spPr>
          <a:xfrm>
            <a:off x="8742335" y="6498222"/>
            <a:ext cx="438912" cy="276999"/>
          </a:xfrm>
          <a:prstGeom prst="rect">
            <a:avLst/>
          </a:prstGeom>
          <a:noFill/>
        </p:spPr>
        <p:txBody>
          <a:bodyPr wrap="square" rtlCol="0">
            <a:spAutoFit/>
          </a:bodyPr>
          <a:lstStyle/>
          <a:p>
            <a:r>
              <a:rPr lang="en-GB" sz="1200" dirty="0"/>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354013" y="152400"/>
            <a:ext cx="6400800" cy="871538"/>
          </a:xfrm>
          <a:prstGeom prst="rect">
            <a:avLst/>
          </a:prstGeom>
          <a:noFill/>
          <a:ln w="9525">
            <a:noFill/>
            <a:miter lim="800000"/>
            <a:headEnd/>
            <a:tailEnd/>
          </a:ln>
        </p:spPr>
        <p:txBody>
          <a:bodyPr wrap="none" lIns="0" tIns="0" rIns="0" bIns="0">
            <a:spAutoFit/>
          </a:bodyPr>
          <a:lstStyle/>
          <a:p>
            <a:pPr>
              <a:lnSpc>
                <a:spcPts val="6800"/>
              </a:lnSpc>
            </a:pPr>
            <a:r>
              <a:rPr lang="en-GB" sz="6600"/>
              <a:t>Detailed analysis</a:t>
            </a:r>
          </a:p>
        </p:txBody>
      </p:sp>
      <p:sp>
        <p:nvSpPr>
          <p:cNvPr id="33795" name="Text Box 11"/>
          <p:cNvSpPr txBox="1">
            <a:spLocks noChangeArrowheads="1"/>
          </p:cNvSpPr>
          <p:nvPr/>
        </p:nvSpPr>
        <p:spPr bwMode="auto">
          <a:xfrm>
            <a:off x="268288" y="3900488"/>
            <a:ext cx="3093796" cy="3339376"/>
          </a:xfrm>
          <a:prstGeom prst="rect">
            <a:avLst/>
          </a:prstGeom>
          <a:noFill/>
          <a:ln w="9525">
            <a:noFill/>
            <a:miter lim="800000"/>
            <a:headEnd/>
            <a:tailEnd/>
          </a:ln>
        </p:spPr>
        <p:txBody>
          <a:bodyPr wrap="none" lIns="0" tIns="0" rIns="0" bIns="0">
            <a:spAutoFit/>
          </a:bodyPr>
          <a:lstStyle/>
          <a:p>
            <a:r>
              <a:rPr lang="en-GB" sz="21700" dirty="0"/>
              <a:t>07</a:t>
            </a:r>
          </a:p>
        </p:txBody>
      </p:sp>
      <p:sp>
        <p:nvSpPr>
          <p:cNvPr id="33796" name="Slide Number Placeholder 3"/>
          <p:cNvSpPr>
            <a:spLocks noGrp="1"/>
          </p:cNvSpPr>
          <p:nvPr>
            <p:ph type="sldNum" sz="quarter" idx="10"/>
          </p:nvPr>
        </p:nvSpPr>
        <p:spPr>
          <a:xfrm>
            <a:off x="7246303" y="6584190"/>
            <a:ext cx="1905000" cy="279400"/>
          </a:xfrm>
          <a:noFill/>
        </p:spPr>
        <p:txBody>
          <a:bodyPr/>
          <a:lstStyle/>
          <a:p>
            <a:r>
              <a:rPr lang="en-GB" sz="1200" dirty="0"/>
              <a:t>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txBox="1">
            <a:spLocks noChangeArrowheads="1"/>
          </p:cNvSpPr>
          <p:nvPr/>
        </p:nvSpPr>
        <p:spPr bwMode="auto">
          <a:xfrm>
            <a:off x="396875" y="80963"/>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Detailed analysis</a:t>
            </a:r>
          </a:p>
          <a:p>
            <a:pPr>
              <a:lnSpc>
                <a:spcPts val="6500"/>
              </a:lnSpc>
            </a:pPr>
            <a:endParaRPr lang="en-GB" sz="5400" dirty="0"/>
          </a:p>
        </p:txBody>
      </p:sp>
      <p:sp>
        <p:nvSpPr>
          <p:cNvPr id="34819" name="Rectangle 6"/>
          <p:cNvSpPr txBox="1">
            <a:spLocks noChangeArrowheads="1"/>
          </p:cNvSpPr>
          <p:nvPr/>
        </p:nvSpPr>
        <p:spPr bwMode="auto">
          <a:xfrm>
            <a:off x="127933" y="1075095"/>
            <a:ext cx="8399463" cy="5259254"/>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Although the majority of employers were positive, there was some variation in views by size of workplace and industry sector (slides 28, 32, 36 and 40). </a:t>
            </a:r>
          </a:p>
          <a:p>
            <a:pPr marL="231775" lvl="2" indent="-228600" algn="just">
              <a:lnSpc>
                <a:spcPts val="3200"/>
              </a:lnSpc>
              <a:spcAft>
                <a:spcPts val="600"/>
              </a:spcAft>
              <a:buFont typeface="Wingdings" pitchFamily="2" charset="2"/>
              <a:buChar char="§"/>
            </a:pPr>
            <a:r>
              <a:rPr lang="en-GB" sz="1600" dirty="0"/>
              <a:t>As in the 2014 to 2015 survey, workplaces with </a:t>
            </a:r>
            <a:r>
              <a:rPr lang="en-GB" sz="1600" b="1" dirty="0"/>
              <a:t>1-9 employees </a:t>
            </a:r>
            <a:r>
              <a:rPr lang="en-GB" sz="1600" dirty="0"/>
              <a:t>and those in </a:t>
            </a:r>
            <a:r>
              <a:rPr lang="en-GB" sz="1600" b="1" dirty="0"/>
              <a:t>Construction and Real Estate, Professional, Scientific and Technical and Administrative and Support Service Activities</a:t>
            </a:r>
            <a:r>
              <a:rPr lang="en-GB" sz="1600" dirty="0"/>
              <a:t>, were less positive than average across the four overall measures of satisfaction (training provider overall, overall quality of the training/assessment, ability to influence the structure/content of the training and likelihood of recommending the training provider).</a:t>
            </a:r>
          </a:p>
          <a:p>
            <a:pPr marL="231775" lvl="2" indent="-228600" algn="just">
              <a:lnSpc>
                <a:spcPts val="3200"/>
              </a:lnSpc>
              <a:spcAft>
                <a:spcPts val="600"/>
              </a:spcAft>
              <a:buFont typeface="Wingdings" pitchFamily="2" charset="2"/>
              <a:buChar char="§"/>
            </a:pPr>
            <a:r>
              <a:rPr lang="en-GB" sz="1600" dirty="0"/>
              <a:t>In contrast, employers in </a:t>
            </a:r>
            <a:r>
              <a:rPr lang="en-GB" sz="1600" b="1" dirty="0"/>
              <a:t>Accommodation and Food Service Activities </a:t>
            </a:r>
            <a:r>
              <a:rPr lang="en-GB" sz="1600" dirty="0"/>
              <a:t>and </a:t>
            </a:r>
            <a:r>
              <a:rPr lang="en-GB" sz="1600" b="1" dirty="0"/>
              <a:t>Human Health and Social Work </a:t>
            </a:r>
            <a:r>
              <a:rPr lang="en-GB" sz="1600" dirty="0"/>
              <a:t>were especially positive across all four overall measures of satisfaction.   </a:t>
            </a:r>
          </a:p>
          <a:p>
            <a:pPr marL="3175" lvl="2" algn="just">
              <a:lnSpc>
                <a:spcPts val="3200"/>
              </a:lnSpc>
              <a:spcAft>
                <a:spcPts val="600"/>
              </a:spcAft>
            </a:pPr>
            <a:endParaRPr lang="en-GB" sz="1200" dirty="0"/>
          </a:p>
          <a:p>
            <a:pPr marL="3175" lvl="2">
              <a:lnSpc>
                <a:spcPts val="3200"/>
              </a:lnSpc>
              <a:spcAft>
                <a:spcPts val="600"/>
              </a:spcAft>
            </a:pPr>
            <a:endParaRPr lang="en-GB" sz="1800" dirty="0">
              <a:solidFill>
                <a:srgbClr val="FF0000"/>
              </a:solidFill>
            </a:endParaRPr>
          </a:p>
        </p:txBody>
      </p:sp>
      <p:sp>
        <p:nvSpPr>
          <p:cNvPr id="34820" name="Slide Number Placeholder 3"/>
          <p:cNvSpPr>
            <a:spLocks noGrp="1"/>
          </p:cNvSpPr>
          <p:nvPr>
            <p:ph type="sldNum" sz="quarter" idx="10"/>
          </p:nvPr>
        </p:nvSpPr>
        <p:spPr>
          <a:xfrm>
            <a:off x="7183436" y="6487308"/>
            <a:ext cx="1905000" cy="279400"/>
          </a:xfrm>
          <a:noFill/>
        </p:spPr>
        <p:txBody>
          <a:bodyPr/>
          <a:lstStyle/>
          <a:p>
            <a:r>
              <a:rPr lang="en-GB" sz="1200" dirty="0"/>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txBox="1">
            <a:spLocks noChangeArrowheads="1"/>
          </p:cNvSpPr>
          <p:nvPr/>
        </p:nvSpPr>
        <p:spPr bwMode="auto">
          <a:xfrm>
            <a:off x="260350" y="85726"/>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Detailed analysis</a:t>
            </a:r>
          </a:p>
          <a:p>
            <a:pPr>
              <a:lnSpc>
                <a:spcPts val="6500"/>
              </a:lnSpc>
            </a:pPr>
            <a:endParaRPr lang="en-GB" sz="5400" dirty="0"/>
          </a:p>
        </p:txBody>
      </p:sp>
      <p:sp>
        <p:nvSpPr>
          <p:cNvPr id="35843" name="Rectangle 6"/>
          <p:cNvSpPr txBox="1">
            <a:spLocks noChangeArrowheads="1"/>
          </p:cNvSpPr>
          <p:nvPr/>
        </p:nvSpPr>
        <p:spPr bwMode="auto">
          <a:xfrm>
            <a:off x="396875" y="743181"/>
            <a:ext cx="8399463" cy="4757737"/>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Overall, employers using providers to deliver </a:t>
            </a:r>
            <a:r>
              <a:rPr lang="en-GB" sz="1600" b="1" dirty="0"/>
              <a:t>workplace learning </a:t>
            </a:r>
            <a:r>
              <a:rPr lang="en-GB" sz="1600" dirty="0"/>
              <a:t>were consistently more positive than those delivering apprenticeships.  In particular, they have more positive ratings on (slides 29, 33, 37 and 41):</a:t>
            </a:r>
          </a:p>
          <a:p>
            <a:pPr marL="746125" lvl="3" indent="-285750" algn="just">
              <a:lnSpc>
                <a:spcPts val="3200"/>
              </a:lnSpc>
              <a:spcAft>
                <a:spcPts val="600"/>
              </a:spcAft>
              <a:buFont typeface="Wingdings" panose="05000000000000000000" pitchFamily="2" charset="2"/>
              <a:buChar char="Ø"/>
            </a:pPr>
            <a:r>
              <a:rPr lang="en-GB" sz="1600" dirty="0"/>
              <a:t> the </a:t>
            </a:r>
            <a:r>
              <a:rPr lang="en-GB" sz="1600" b="1" dirty="0"/>
              <a:t>training provider overall, </a:t>
            </a:r>
            <a:r>
              <a:rPr lang="en-GB" sz="1600" dirty="0"/>
              <a:t> </a:t>
            </a:r>
            <a:r>
              <a:rPr lang="en-GB" sz="1600" b="1" dirty="0"/>
              <a:t>quality of the training and assessment, </a:t>
            </a:r>
            <a:r>
              <a:rPr lang="en-GB" sz="1600" dirty="0"/>
              <a:t>and</a:t>
            </a:r>
            <a:r>
              <a:rPr lang="en-GB" sz="1600" b="1" dirty="0"/>
              <a:t> ability to influence the structure and content of the training. </a:t>
            </a:r>
          </a:p>
          <a:p>
            <a:pPr marL="746125" lvl="3" indent="-285750" algn="just">
              <a:lnSpc>
                <a:spcPts val="3200"/>
              </a:lnSpc>
              <a:spcAft>
                <a:spcPts val="600"/>
              </a:spcAft>
              <a:buFont typeface="Wingdings" panose="05000000000000000000" pitchFamily="2" charset="2"/>
              <a:buChar char="Ø"/>
            </a:pPr>
            <a:r>
              <a:rPr lang="en-GB" sz="1600" dirty="0"/>
              <a:t>They were also more likely to </a:t>
            </a:r>
            <a:r>
              <a:rPr lang="en-GB" sz="1600" b="1" dirty="0"/>
              <a:t>recommend the training </a:t>
            </a:r>
            <a:r>
              <a:rPr lang="en-GB" sz="1600" dirty="0"/>
              <a:t>to other employers</a:t>
            </a:r>
          </a:p>
          <a:p>
            <a:pPr marL="231775" lvl="2" indent="-228600" algn="just">
              <a:lnSpc>
                <a:spcPts val="3200"/>
              </a:lnSpc>
              <a:spcAft>
                <a:spcPts val="600"/>
              </a:spcAft>
              <a:buFont typeface="Wingdings" pitchFamily="2" charset="2"/>
              <a:buChar char="§"/>
            </a:pPr>
            <a:r>
              <a:rPr lang="en-GB" sz="1600" dirty="0"/>
              <a:t>However, it should be noted that the differences are slight and employers delivering workplace learning account for a small percentage of the overall (4% compared to 99% delivering apprenticeships). </a:t>
            </a:r>
          </a:p>
          <a:p>
            <a:pPr marL="231775" lvl="2" indent="-228600">
              <a:lnSpc>
                <a:spcPts val="3200"/>
              </a:lnSpc>
              <a:spcAft>
                <a:spcPts val="600"/>
              </a:spcAft>
              <a:buFont typeface="Wingdings" pitchFamily="2" charset="2"/>
              <a:buChar char="§"/>
            </a:pPr>
            <a:endParaRPr lang="en-GB" sz="2000" dirty="0">
              <a:solidFill>
                <a:srgbClr val="FF0000"/>
              </a:solidFill>
            </a:endParaRPr>
          </a:p>
          <a:p>
            <a:pPr marL="231775" lvl="2" indent="-228600">
              <a:lnSpc>
                <a:spcPts val="3200"/>
              </a:lnSpc>
              <a:spcAft>
                <a:spcPts val="600"/>
              </a:spcAft>
              <a:buFont typeface="Wingdings" pitchFamily="2" charset="2"/>
              <a:buChar char="§"/>
            </a:pPr>
            <a:endParaRPr lang="en-GB" sz="2000" dirty="0">
              <a:solidFill>
                <a:srgbClr val="FF0000"/>
              </a:solidFill>
            </a:endParaRPr>
          </a:p>
        </p:txBody>
      </p:sp>
      <p:sp>
        <p:nvSpPr>
          <p:cNvPr id="35844" name="Slide Number Placeholder 3"/>
          <p:cNvSpPr>
            <a:spLocks noGrp="1"/>
          </p:cNvSpPr>
          <p:nvPr>
            <p:ph type="sldNum" sz="quarter" idx="10"/>
          </p:nvPr>
        </p:nvSpPr>
        <p:spPr>
          <a:xfrm>
            <a:off x="7183437" y="6491063"/>
            <a:ext cx="1905000" cy="279400"/>
          </a:xfrm>
          <a:noFill/>
        </p:spPr>
        <p:txBody>
          <a:bodyPr/>
          <a:lstStyle/>
          <a:p>
            <a:r>
              <a:rPr lang="en-GB" sz="1200" dirty="0"/>
              <a:t>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txBox="1">
            <a:spLocks noChangeArrowheads="1"/>
          </p:cNvSpPr>
          <p:nvPr/>
        </p:nvSpPr>
        <p:spPr bwMode="auto">
          <a:xfrm>
            <a:off x="396875" y="85726"/>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Detailed analysis</a:t>
            </a:r>
          </a:p>
          <a:p>
            <a:pPr>
              <a:lnSpc>
                <a:spcPts val="6500"/>
              </a:lnSpc>
            </a:pPr>
            <a:endParaRPr lang="en-GB" sz="5400" dirty="0"/>
          </a:p>
        </p:txBody>
      </p:sp>
      <p:sp>
        <p:nvSpPr>
          <p:cNvPr id="36867" name="Rectangle 6"/>
          <p:cNvSpPr txBox="1">
            <a:spLocks noChangeArrowheads="1"/>
          </p:cNvSpPr>
          <p:nvPr/>
        </p:nvSpPr>
        <p:spPr bwMode="auto">
          <a:xfrm>
            <a:off x="396873" y="942377"/>
            <a:ext cx="8399463" cy="4757737"/>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Focusing specifically on apprenticeships in the four SSAs with the highest employer volumes (slide 17), ratings were generally higher for </a:t>
            </a:r>
            <a:r>
              <a:rPr lang="en-GB" sz="1600" b="1" dirty="0"/>
              <a:t>Retail and Commercial Enterprise </a:t>
            </a:r>
            <a:r>
              <a:rPr lang="en-GB" sz="1600" dirty="0"/>
              <a:t>and </a:t>
            </a:r>
            <a:r>
              <a:rPr lang="en-GB" sz="1600" b="1" dirty="0"/>
              <a:t>Health, Public Services and Care, </a:t>
            </a:r>
            <a:r>
              <a:rPr lang="en-GB" sz="1600" dirty="0"/>
              <a:t>compared to </a:t>
            </a:r>
            <a:r>
              <a:rPr lang="en-GB" sz="1600" b="1" dirty="0"/>
              <a:t>Engineering and Manufacturing Technologies </a:t>
            </a:r>
            <a:r>
              <a:rPr lang="en-GB" sz="1600" dirty="0"/>
              <a:t>and </a:t>
            </a:r>
            <a:r>
              <a:rPr lang="en-GB" sz="1600" b="1" dirty="0"/>
              <a:t>Business, Administration and Law</a:t>
            </a:r>
            <a:r>
              <a:rPr lang="en-GB" sz="1600" dirty="0"/>
              <a:t>.  This pattern is consistent with the 2014 to 2015 survey. </a:t>
            </a:r>
          </a:p>
          <a:p>
            <a:pPr marL="231775" lvl="2" indent="-228600" algn="just">
              <a:lnSpc>
                <a:spcPts val="3200"/>
              </a:lnSpc>
              <a:spcAft>
                <a:spcPts val="600"/>
              </a:spcAft>
              <a:buFont typeface="Wingdings" pitchFamily="2" charset="2"/>
              <a:buChar char="§"/>
            </a:pPr>
            <a:r>
              <a:rPr lang="en-GB" sz="1600" dirty="0"/>
              <a:t>Employers delivering apprenticeships to 16-18 year olds </a:t>
            </a:r>
            <a:r>
              <a:rPr lang="en-GB" sz="1600" b="1" dirty="0"/>
              <a:t>only </a:t>
            </a:r>
            <a:r>
              <a:rPr lang="en-GB" sz="1600" dirty="0"/>
              <a:t>were least positive about the training.  By contrast, those with both young and adult apprentices were significantly more positive, possibly reflecting their greater experience in delivering the programme. </a:t>
            </a:r>
          </a:p>
          <a:p>
            <a:pPr marL="231775" lvl="2" indent="-228600" algn="just">
              <a:lnSpc>
                <a:spcPts val="3200"/>
              </a:lnSpc>
              <a:spcAft>
                <a:spcPts val="600"/>
              </a:spcAft>
              <a:buFont typeface="Wingdings" pitchFamily="2" charset="2"/>
              <a:buChar char="§"/>
            </a:pPr>
            <a:r>
              <a:rPr lang="en-GB" sz="1600" dirty="0"/>
              <a:t>Among employers delivering apprenticeships, those delivering Level 4 only were more positive across all measures than those delivering Level 2 only or Level 3 only.</a:t>
            </a:r>
          </a:p>
          <a:p>
            <a:pPr marL="231775" lvl="2" indent="-228600" algn="just">
              <a:lnSpc>
                <a:spcPts val="3200"/>
              </a:lnSpc>
              <a:spcAft>
                <a:spcPts val="600"/>
              </a:spcAft>
              <a:buFont typeface="Wingdings" pitchFamily="2" charset="2"/>
              <a:buChar char="§"/>
            </a:pPr>
            <a:r>
              <a:rPr lang="en-GB" sz="1600" dirty="0"/>
              <a:t>Employers delivering multiple qualification levels consistently gave the highest ratings; this applies to both those offering apprenticeships and those offering workplace learning.   </a:t>
            </a:r>
          </a:p>
          <a:p>
            <a:pPr marL="3175" lvl="2" algn="just">
              <a:lnSpc>
                <a:spcPts val="3200"/>
              </a:lnSpc>
              <a:spcAft>
                <a:spcPts val="600"/>
              </a:spcAft>
            </a:pPr>
            <a:endParaRPr lang="en-GB" sz="1800" dirty="0">
              <a:solidFill>
                <a:srgbClr val="FF0000"/>
              </a:solidFill>
            </a:endParaRPr>
          </a:p>
        </p:txBody>
      </p:sp>
      <p:sp>
        <p:nvSpPr>
          <p:cNvPr id="36868" name="Slide Number Placeholder 3"/>
          <p:cNvSpPr>
            <a:spLocks noGrp="1"/>
          </p:cNvSpPr>
          <p:nvPr>
            <p:ph type="sldNum" sz="quarter" idx="10"/>
          </p:nvPr>
        </p:nvSpPr>
        <p:spPr>
          <a:xfrm>
            <a:off x="7152599" y="6488958"/>
            <a:ext cx="1905000" cy="279400"/>
          </a:xfrm>
          <a:noFill/>
        </p:spPr>
        <p:txBody>
          <a:bodyPr/>
          <a:lstStyle/>
          <a:p>
            <a:r>
              <a:rPr lang="en-GB" sz="1200" dirty="0"/>
              <a:t>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txBox="1">
            <a:spLocks noChangeArrowheads="1"/>
          </p:cNvSpPr>
          <p:nvPr/>
        </p:nvSpPr>
        <p:spPr bwMode="auto">
          <a:xfrm>
            <a:off x="396875" y="85726"/>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Detailed analysis</a:t>
            </a:r>
          </a:p>
          <a:p>
            <a:pPr>
              <a:lnSpc>
                <a:spcPts val="6500"/>
              </a:lnSpc>
            </a:pPr>
            <a:endParaRPr lang="en-GB" sz="5400" dirty="0"/>
          </a:p>
        </p:txBody>
      </p:sp>
      <p:sp>
        <p:nvSpPr>
          <p:cNvPr id="36867" name="Rectangle 6"/>
          <p:cNvSpPr txBox="1">
            <a:spLocks noChangeArrowheads="1"/>
          </p:cNvSpPr>
          <p:nvPr/>
        </p:nvSpPr>
        <p:spPr bwMode="auto">
          <a:xfrm>
            <a:off x="396873" y="838202"/>
            <a:ext cx="8399463" cy="4757737"/>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There was some variation in employer views according to the LEP area in which they were based. The overall mean scores were:</a:t>
            </a:r>
          </a:p>
          <a:p>
            <a:pPr marL="746125" lvl="3" indent="-285750" algn="just">
              <a:lnSpc>
                <a:spcPts val="3200"/>
              </a:lnSpc>
              <a:spcAft>
                <a:spcPts val="600"/>
              </a:spcAft>
              <a:buFont typeface="Wingdings" panose="05000000000000000000" pitchFamily="2" charset="2"/>
              <a:buChar char="Ø"/>
            </a:pPr>
            <a:r>
              <a:rPr lang="en-GB" sz="1600" dirty="0"/>
              <a:t>Generally highest in Cumbria, Liverpool City Region and the West of England. (Cumbria and the Liverpool City Region also had higher than average mean scores in the 2013 to 2014 and 2014 to 2015 surveys.)</a:t>
            </a:r>
          </a:p>
          <a:p>
            <a:pPr marL="746125" lvl="3" indent="-285750" algn="just">
              <a:lnSpc>
                <a:spcPts val="3200"/>
              </a:lnSpc>
              <a:spcAft>
                <a:spcPts val="600"/>
              </a:spcAft>
              <a:buFont typeface="Wingdings" panose="05000000000000000000" pitchFamily="2" charset="2"/>
              <a:buChar char="Ø"/>
            </a:pPr>
            <a:r>
              <a:rPr lang="en-GB" sz="1600" dirty="0"/>
              <a:t>Generally lowest in Buckinghamshire</a:t>
            </a:r>
            <a:r>
              <a:rPr lang="en-GB" sz="1600" dirty="0">
                <a:solidFill>
                  <a:srgbClr val="FF0000"/>
                </a:solidFill>
              </a:rPr>
              <a:t> </a:t>
            </a:r>
            <a:r>
              <a:rPr lang="en-GB" sz="1600" dirty="0"/>
              <a:t>Thames Valley and New Anglia.  </a:t>
            </a:r>
          </a:p>
          <a:p>
            <a:pPr marL="231775" lvl="2" indent="-228600" algn="just">
              <a:lnSpc>
                <a:spcPts val="3200"/>
              </a:lnSpc>
              <a:spcAft>
                <a:spcPts val="600"/>
              </a:spcAft>
              <a:buFont typeface="Wingdings" pitchFamily="2" charset="2"/>
              <a:buChar char="§"/>
            </a:pPr>
            <a:r>
              <a:rPr lang="en-GB" sz="1600" dirty="0"/>
              <a:t>However, the differences highlighted throughout this report are slight and should not detract from the findings that the majority were positive about their experience and willing to act as advocates for their provider. </a:t>
            </a:r>
          </a:p>
          <a:p>
            <a:pPr marL="231775" lvl="2" indent="-228600" algn="just">
              <a:lnSpc>
                <a:spcPts val="3200"/>
              </a:lnSpc>
              <a:spcAft>
                <a:spcPts val="600"/>
              </a:spcAft>
              <a:buFont typeface="Wingdings" pitchFamily="2" charset="2"/>
              <a:buChar char="§"/>
            </a:pPr>
            <a:endParaRPr lang="en-GB" sz="1800" dirty="0">
              <a:solidFill>
                <a:srgbClr val="FF0000"/>
              </a:solidFill>
            </a:endParaRPr>
          </a:p>
        </p:txBody>
      </p:sp>
      <p:sp>
        <p:nvSpPr>
          <p:cNvPr id="36868" name="Slide Number Placeholder 3"/>
          <p:cNvSpPr>
            <a:spLocks noGrp="1"/>
          </p:cNvSpPr>
          <p:nvPr>
            <p:ph type="sldNum" sz="quarter" idx="10"/>
          </p:nvPr>
        </p:nvSpPr>
        <p:spPr>
          <a:xfrm>
            <a:off x="7141713" y="6488958"/>
            <a:ext cx="1905000" cy="279400"/>
          </a:xfrm>
          <a:noFill/>
        </p:spPr>
        <p:txBody>
          <a:bodyPr/>
          <a:lstStyle/>
          <a:p>
            <a:r>
              <a:rPr lang="en-GB" sz="1200" dirty="0"/>
              <a:t>27</a:t>
            </a:r>
          </a:p>
        </p:txBody>
      </p:sp>
    </p:spTree>
    <p:extLst>
      <p:ext uri="{BB962C8B-B14F-4D97-AF65-F5344CB8AC3E}">
        <p14:creationId xmlns:p14="http://schemas.microsoft.com/office/powerpoint/2010/main" val="4136176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971096723"/>
              </p:ext>
            </p:extLst>
          </p:nvPr>
        </p:nvGraphicFramePr>
        <p:xfrm>
          <a:off x="7680325" y="1493838"/>
          <a:ext cx="1019335" cy="78759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8.35</a:t>
                      </a:r>
                    </a:p>
                    <a:p>
                      <a:pPr algn="ctr"/>
                      <a:endParaRPr lang="en-GB" sz="1400" b="1" dirty="0">
                        <a:solidFill>
                          <a:schemeClr val="tx1"/>
                        </a:solidFill>
                      </a:endParaRP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5" name="Object 71"/>
          <p:cNvGraphicFramePr>
            <a:graphicFrameLocks/>
          </p:cNvGraphicFramePr>
          <p:nvPr>
            <p:extLst>
              <p:ext uri="{D42A27DB-BD31-4B8C-83A1-F6EECF244321}">
                <p14:modId xmlns:p14="http://schemas.microsoft.com/office/powerpoint/2010/main" val="726952396"/>
              </p:ext>
            </p:extLst>
          </p:nvPr>
        </p:nvGraphicFramePr>
        <p:xfrm>
          <a:off x="3771901" y="2339975"/>
          <a:ext cx="5257800" cy="4176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Object 42"/>
          <p:cNvGraphicFramePr>
            <a:graphicFrameLocks noGrp="1"/>
          </p:cNvGraphicFramePr>
          <p:nvPr>
            <p:ph sz="quarter" idx="10"/>
            <p:extLst>
              <p:ext uri="{D42A27DB-BD31-4B8C-83A1-F6EECF244321}">
                <p14:modId xmlns:p14="http://schemas.microsoft.com/office/powerpoint/2010/main" val="2159041660"/>
              </p:ext>
            </p:extLst>
          </p:nvPr>
        </p:nvGraphicFramePr>
        <p:xfrm>
          <a:off x="176213" y="2339975"/>
          <a:ext cx="3849687" cy="421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Object 70"/>
          <p:cNvGraphicFramePr>
            <a:graphicFrameLocks noGrp="1"/>
          </p:cNvGraphicFramePr>
          <p:nvPr>
            <p:ph sz="quarter" idx="10"/>
            <p:extLst>
              <p:ext uri="{D42A27DB-BD31-4B8C-83A1-F6EECF244321}">
                <p14:modId xmlns:p14="http://schemas.microsoft.com/office/powerpoint/2010/main" val="3114252566"/>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5"/>
          </a:graphicData>
        </a:graphic>
      </p:graphicFrame>
      <p:sp>
        <p:nvSpPr>
          <p:cNvPr id="3081" name="Rectangle 1"/>
          <p:cNvSpPr>
            <a:spLocks noChangeArrowheads="1"/>
          </p:cNvSpPr>
          <p:nvPr/>
        </p:nvSpPr>
        <p:spPr bwMode="auto">
          <a:xfrm>
            <a:off x="6980238" y="2292350"/>
            <a:ext cx="133350" cy="144463"/>
          </a:xfrm>
          <a:prstGeom prst="rect">
            <a:avLst/>
          </a:prstGeom>
          <a:solidFill>
            <a:srgbClr val="00602B"/>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3082" name="TextBox 1"/>
          <p:cNvSpPr txBox="1">
            <a:spLocks noChangeArrowheads="1"/>
          </p:cNvSpPr>
          <p:nvPr/>
        </p:nvSpPr>
        <p:spPr bwMode="auto">
          <a:xfrm>
            <a:off x="7146925" y="2281238"/>
            <a:ext cx="1263650" cy="184150"/>
          </a:xfrm>
          <a:prstGeom prst="rect">
            <a:avLst/>
          </a:prstGeom>
          <a:noFill/>
          <a:ln w="9525">
            <a:noFill/>
            <a:miter lim="800000"/>
            <a:headEnd/>
            <a:tailEnd/>
          </a:ln>
        </p:spPr>
        <p:txBody>
          <a:bodyPr lIns="0" tIns="0" rIns="0" bIns="0">
            <a:spAutoFit/>
          </a:bodyPr>
          <a:lstStyle/>
          <a:p>
            <a:pPr>
              <a:spcBef>
                <a:spcPct val="20000"/>
              </a:spcBef>
            </a:pPr>
            <a:r>
              <a:rPr lang="en-GB" sz="1200"/>
              <a:t>%  score 8-10</a:t>
            </a:r>
          </a:p>
        </p:txBody>
      </p:sp>
      <p:cxnSp>
        <p:nvCxnSpPr>
          <p:cNvPr id="3083"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3084" name="TextBox 8"/>
          <p:cNvSpPr txBox="1">
            <a:spLocks noChangeArrowheads="1"/>
          </p:cNvSpPr>
          <p:nvPr/>
        </p:nvSpPr>
        <p:spPr bwMode="auto">
          <a:xfrm>
            <a:off x="155575" y="1018381"/>
            <a:ext cx="7623175" cy="384721"/>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Q4a	How would you rate the training provider overall? </a:t>
            </a:r>
            <a:r>
              <a:rPr lang="en-GB" sz="1600" b="1" dirty="0"/>
              <a:t>0=extremely dissatisfied,10=extremely satisfied</a:t>
            </a:r>
          </a:p>
        </p:txBody>
      </p:sp>
      <p:sp>
        <p:nvSpPr>
          <p:cNvPr id="3085" name="TextBox 34"/>
          <p:cNvSpPr txBox="1">
            <a:spLocks noChangeArrowheads="1"/>
          </p:cNvSpPr>
          <p:nvPr/>
        </p:nvSpPr>
        <p:spPr bwMode="auto">
          <a:xfrm>
            <a:off x="276225" y="6476999"/>
            <a:ext cx="9144000" cy="168275"/>
          </a:xfrm>
          <a:prstGeom prst="rect">
            <a:avLst/>
          </a:prstGeom>
          <a:noFill/>
          <a:ln w="9525">
            <a:noFill/>
            <a:miter lim="800000"/>
            <a:headEnd/>
            <a:tailEnd/>
          </a:ln>
        </p:spPr>
        <p:txBody>
          <a:bodyPr lIns="0" tIns="0" rIns="0" bIns="0">
            <a:spAutoFit/>
          </a:bodyPr>
          <a:lstStyle/>
          <a:p>
            <a:r>
              <a:rPr lang="en-GB" sz="1100" dirty="0"/>
              <a:t>FE Choices Employer Satisfaction Survey 2015 to 2016.  Total base size: 59,205.</a:t>
            </a:r>
          </a:p>
        </p:txBody>
      </p:sp>
      <p:cxnSp>
        <p:nvCxnSpPr>
          <p:cNvPr id="3086" name="Straight Connector 4"/>
          <p:cNvCxnSpPr>
            <a:cxnSpLocks noChangeShapeType="1"/>
          </p:cNvCxnSpPr>
          <p:nvPr/>
        </p:nvCxnSpPr>
        <p:spPr bwMode="auto">
          <a:xfrm flipH="1">
            <a:off x="4132613" y="2257425"/>
            <a:ext cx="10763" cy="4131500"/>
          </a:xfrm>
          <a:prstGeom prst="line">
            <a:avLst/>
          </a:prstGeom>
          <a:noFill/>
          <a:ln w="9525" algn="ctr">
            <a:solidFill>
              <a:schemeClr val="tx2"/>
            </a:solidFill>
            <a:prstDash val="dash"/>
            <a:round/>
            <a:headEnd/>
            <a:tailEnd/>
          </a:ln>
        </p:spPr>
      </p:cxnSp>
      <p:sp>
        <p:nvSpPr>
          <p:cNvPr id="3087" name="TextBox 1"/>
          <p:cNvSpPr txBox="1">
            <a:spLocks noChangeArrowheads="1"/>
          </p:cNvSpPr>
          <p:nvPr/>
        </p:nvSpPr>
        <p:spPr bwMode="auto">
          <a:xfrm>
            <a:off x="4527550" y="2257425"/>
            <a:ext cx="1462088" cy="359073"/>
          </a:xfrm>
          <a:prstGeom prst="rect">
            <a:avLst/>
          </a:prstGeom>
          <a:noFill/>
          <a:ln w="9525">
            <a:noFill/>
            <a:miter lim="800000"/>
            <a:headEnd/>
            <a:tailEnd/>
          </a:ln>
        </p:spPr>
        <p:txBody>
          <a:bodyPr lIns="0" tIns="0" rIns="0" bIns="0">
            <a:spAutoFit/>
          </a:bodyPr>
          <a:lstStyle/>
          <a:p>
            <a:pPr>
              <a:lnSpc>
                <a:spcPts val="1400"/>
              </a:lnSpc>
            </a:pPr>
            <a:r>
              <a:rPr lang="en-GB" sz="1400" b="1" dirty="0"/>
              <a:t>Industry sector of the workplace</a:t>
            </a:r>
          </a:p>
        </p:txBody>
      </p:sp>
      <p:sp>
        <p:nvSpPr>
          <p:cNvPr id="3088" name="TextBox 1"/>
          <p:cNvSpPr txBox="1">
            <a:spLocks noChangeArrowheads="1"/>
          </p:cNvSpPr>
          <p:nvPr/>
        </p:nvSpPr>
        <p:spPr bwMode="auto">
          <a:xfrm>
            <a:off x="615950" y="2308225"/>
            <a:ext cx="3868738" cy="214313"/>
          </a:xfrm>
          <a:prstGeom prst="rect">
            <a:avLst/>
          </a:prstGeom>
          <a:noFill/>
          <a:ln w="9525">
            <a:noFill/>
            <a:miter lim="800000"/>
            <a:headEnd/>
            <a:tailEnd/>
          </a:ln>
        </p:spPr>
        <p:txBody>
          <a:bodyPr lIns="0" tIns="0" rIns="0" bIns="0">
            <a:spAutoFit/>
          </a:bodyPr>
          <a:lstStyle/>
          <a:p>
            <a:pPr>
              <a:spcBef>
                <a:spcPct val="20000"/>
              </a:spcBef>
            </a:pPr>
            <a:r>
              <a:rPr lang="en-GB" sz="1400" b="1"/>
              <a:t>Size of workplace (% score 8-10)</a:t>
            </a:r>
          </a:p>
        </p:txBody>
      </p:sp>
      <p:sp>
        <p:nvSpPr>
          <p:cNvPr id="18" name="TextBox 17"/>
          <p:cNvSpPr txBox="1"/>
          <p:nvPr/>
        </p:nvSpPr>
        <p:spPr>
          <a:xfrm>
            <a:off x="8634781" y="6476999"/>
            <a:ext cx="438912" cy="276999"/>
          </a:xfrm>
          <a:prstGeom prst="rect">
            <a:avLst/>
          </a:prstGeom>
          <a:noFill/>
        </p:spPr>
        <p:txBody>
          <a:bodyPr wrap="square" rtlCol="0">
            <a:spAutoFit/>
          </a:bodyPr>
          <a:lstStyle/>
          <a:p>
            <a:pPr algn="r"/>
            <a:r>
              <a:rPr lang="en-GB" sz="1200" dirty="0"/>
              <a:t>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
          <p:cNvSpPr txBox="1">
            <a:spLocks noChangeArrowheads="1"/>
          </p:cNvSpPr>
          <p:nvPr/>
        </p:nvSpPr>
        <p:spPr bwMode="auto">
          <a:xfrm>
            <a:off x="354013" y="152400"/>
            <a:ext cx="4427537" cy="871538"/>
          </a:xfrm>
          <a:prstGeom prst="rect">
            <a:avLst/>
          </a:prstGeom>
          <a:noFill/>
          <a:ln w="9525">
            <a:noFill/>
            <a:miter lim="800000"/>
            <a:headEnd/>
            <a:tailEnd/>
          </a:ln>
        </p:spPr>
        <p:txBody>
          <a:bodyPr wrap="none" lIns="0" tIns="0" rIns="0" bIns="0">
            <a:spAutoFit/>
          </a:bodyPr>
          <a:lstStyle/>
          <a:p>
            <a:pPr>
              <a:lnSpc>
                <a:spcPts val="6800"/>
              </a:lnSpc>
            </a:pPr>
            <a:r>
              <a:rPr lang="en-GB" sz="6600" dirty="0"/>
              <a:t>Introduction</a:t>
            </a:r>
          </a:p>
        </p:txBody>
      </p:sp>
      <p:sp>
        <p:nvSpPr>
          <p:cNvPr id="19459" name="Text Box 11"/>
          <p:cNvSpPr txBox="1">
            <a:spLocks noChangeArrowheads="1"/>
          </p:cNvSpPr>
          <p:nvPr/>
        </p:nvSpPr>
        <p:spPr bwMode="auto">
          <a:xfrm>
            <a:off x="268288" y="3900488"/>
            <a:ext cx="3094037" cy="3340100"/>
          </a:xfrm>
          <a:prstGeom prst="rect">
            <a:avLst/>
          </a:prstGeom>
          <a:noFill/>
          <a:ln w="9525">
            <a:noFill/>
            <a:miter lim="800000"/>
            <a:headEnd/>
            <a:tailEnd/>
          </a:ln>
        </p:spPr>
        <p:txBody>
          <a:bodyPr wrap="none" lIns="0" tIns="0" rIns="0" bIns="0">
            <a:spAutoFit/>
          </a:bodyPr>
          <a:lstStyle/>
          <a:p>
            <a:r>
              <a:rPr lang="en-GB" sz="21700"/>
              <a:t>01</a:t>
            </a:r>
          </a:p>
        </p:txBody>
      </p:sp>
      <p:sp>
        <p:nvSpPr>
          <p:cNvPr id="19460" name="Slide Number Placeholder 3"/>
          <p:cNvSpPr>
            <a:spLocks noGrp="1"/>
          </p:cNvSpPr>
          <p:nvPr>
            <p:ph type="sldNum" sz="quarter" idx="10"/>
          </p:nvPr>
        </p:nvSpPr>
        <p:spPr>
          <a:xfrm>
            <a:off x="7196250" y="6515141"/>
            <a:ext cx="1905000" cy="279400"/>
          </a:xfrm>
          <a:noFill/>
        </p:spPr>
        <p:txBody>
          <a:bodyPr/>
          <a:lstStyle/>
          <a:p>
            <a:r>
              <a:rPr lang="en-GB" sz="1200" dirty="0"/>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71"/>
          <p:cNvGraphicFramePr>
            <a:graphicFrameLocks/>
          </p:cNvGraphicFramePr>
          <p:nvPr>
            <p:extLst>
              <p:ext uri="{D42A27DB-BD31-4B8C-83A1-F6EECF244321}">
                <p14:modId xmlns:p14="http://schemas.microsoft.com/office/powerpoint/2010/main" val="1336469814"/>
              </p:ext>
            </p:extLst>
          </p:nvPr>
        </p:nvGraphicFramePr>
        <p:xfrm>
          <a:off x="-719137" y="2118738"/>
          <a:ext cx="5000625"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Object 42"/>
          <p:cNvGraphicFramePr>
            <a:graphicFrameLocks noGrp="1"/>
          </p:cNvGraphicFramePr>
          <p:nvPr>
            <p:ph sz="quarter" idx="10"/>
            <p:extLst>
              <p:ext uri="{D42A27DB-BD31-4B8C-83A1-F6EECF244321}">
                <p14:modId xmlns:p14="http://schemas.microsoft.com/office/powerpoint/2010/main" val="980092403"/>
              </p:ext>
            </p:extLst>
          </p:nvPr>
        </p:nvGraphicFramePr>
        <p:xfrm>
          <a:off x="93789" y="2198113"/>
          <a:ext cx="4021138" cy="4216400"/>
        </p:xfrm>
        <a:graphic>
          <a:graphicData uri="http://schemas.openxmlformats.org/drawingml/2006/chart">
            <c:chart xmlns:c="http://schemas.openxmlformats.org/drawingml/2006/chart" xmlns:r="http://schemas.openxmlformats.org/officeDocument/2006/relationships" r:id="rId4"/>
          </a:graphicData>
        </a:graphic>
      </p:graphicFrame>
      <p:sp>
        <p:nvSpPr>
          <p:cNvPr id="28" name="Rounded Rectangle 27"/>
          <p:cNvSpPr/>
          <p:nvPr/>
        </p:nvSpPr>
        <p:spPr bwMode="auto">
          <a:xfrm>
            <a:off x="7704138" y="1439288"/>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3519678151"/>
              </p:ext>
            </p:extLst>
          </p:nvPr>
        </p:nvGraphicFramePr>
        <p:xfrm>
          <a:off x="7680325" y="1410713"/>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8.35</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5" name="Object 4"/>
          <p:cNvGraphicFramePr>
            <a:graphicFrameLocks/>
          </p:cNvGraphicFramePr>
          <p:nvPr>
            <p:extLst>
              <p:ext uri="{D42A27DB-BD31-4B8C-83A1-F6EECF244321}">
                <p14:modId xmlns:p14="http://schemas.microsoft.com/office/powerpoint/2010/main" val="2850017899"/>
              </p:ext>
            </p:extLst>
          </p:nvPr>
        </p:nvGraphicFramePr>
        <p:xfrm>
          <a:off x="3970613" y="2353159"/>
          <a:ext cx="5000625" cy="4176712"/>
        </p:xfrm>
        <a:graphic>
          <a:graphicData uri="http://schemas.openxmlformats.org/drawingml/2006/chart">
            <c:chart xmlns:c="http://schemas.openxmlformats.org/drawingml/2006/chart" xmlns:r="http://schemas.openxmlformats.org/officeDocument/2006/relationships" r:id="rId5"/>
          </a:graphicData>
        </a:graphic>
      </p:graphicFrame>
      <p:cxnSp>
        <p:nvCxnSpPr>
          <p:cNvPr id="4106" name="Straight Connector 4"/>
          <p:cNvCxnSpPr>
            <a:cxnSpLocks noChangeShapeType="1"/>
          </p:cNvCxnSpPr>
          <p:nvPr/>
        </p:nvCxnSpPr>
        <p:spPr bwMode="auto">
          <a:xfrm flipH="1">
            <a:off x="4354513" y="2174300"/>
            <a:ext cx="4762" cy="4303713"/>
          </a:xfrm>
          <a:prstGeom prst="line">
            <a:avLst/>
          </a:prstGeom>
          <a:noFill/>
          <a:ln w="9525" algn="ctr">
            <a:solidFill>
              <a:schemeClr val="tx2"/>
            </a:solidFill>
            <a:prstDash val="dash"/>
            <a:round/>
            <a:headEnd/>
            <a:tailEnd/>
          </a:ln>
        </p:spPr>
      </p:cxnSp>
      <p:cxnSp>
        <p:nvCxnSpPr>
          <p:cNvPr id="4107" name="Straight Connector 32"/>
          <p:cNvCxnSpPr>
            <a:cxnSpLocks noChangeShapeType="1"/>
          </p:cNvCxnSpPr>
          <p:nvPr/>
        </p:nvCxnSpPr>
        <p:spPr bwMode="auto">
          <a:xfrm>
            <a:off x="0" y="2118738"/>
            <a:ext cx="9144000" cy="0"/>
          </a:xfrm>
          <a:prstGeom prst="line">
            <a:avLst/>
          </a:prstGeom>
          <a:noFill/>
          <a:ln w="9525" algn="ctr">
            <a:solidFill>
              <a:schemeClr val="tx2"/>
            </a:solidFill>
            <a:prstDash val="dash"/>
            <a:round/>
            <a:headEnd/>
            <a:tailEnd/>
          </a:ln>
        </p:spPr>
      </p:cxnSp>
      <p:sp>
        <p:nvSpPr>
          <p:cNvPr id="4108" name="TextBox 8"/>
          <p:cNvSpPr txBox="1">
            <a:spLocks noChangeArrowheads="1"/>
          </p:cNvSpPr>
          <p:nvPr/>
        </p:nvSpPr>
        <p:spPr bwMode="auto">
          <a:xfrm>
            <a:off x="111125" y="742375"/>
            <a:ext cx="7623175" cy="385763"/>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Q4a	How would you rate the training provider overall? </a:t>
            </a:r>
            <a:r>
              <a:rPr lang="en-GB" sz="1600" b="1" dirty="0"/>
              <a:t>0=extremely dissatisfied,10=extremely satisfied</a:t>
            </a:r>
          </a:p>
        </p:txBody>
      </p:sp>
      <p:sp>
        <p:nvSpPr>
          <p:cNvPr id="18" name="TextBox 8"/>
          <p:cNvSpPr txBox="1">
            <a:spLocks noChangeArrowheads="1"/>
          </p:cNvSpPr>
          <p:nvPr/>
        </p:nvSpPr>
        <p:spPr bwMode="auto">
          <a:xfrm>
            <a:off x="407988" y="6327200"/>
            <a:ext cx="1266825" cy="217488"/>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393000" y="6325613"/>
            <a:ext cx="1816100"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a:t>
            </a:r>
          </a:p>
        </p:txBody>
      </p:sp>
      <p:cxnSp>
        <p:nvCxnSpPr>
          <p:cNvPr id="4111" name="Straight Connector 15"/>
          <p:cNvCxnSpPr>
            <a:cxnSpLocks noChangeShapeType="1"/>
          </p:cNvCxnSpPr>
          <p:nvPr/>
        </p:nvCxnSpPr>
        <p:spPr bwMode="auto">
          <a:xfrm>
            <a:off x="22225" y="3570025"/>
            <a:ext cx="4322763" cy="0"/>
          </a:xfrm>
          <a:prstGeom prst="line">
            <a:avLst/>
          </a:prstGeom>
          <a:noFill/>
          <a:ln w="9525" algn="ctr">
            <a:solidFill>
              <a:schemeClr val="tx2"/>
            </a:solidFill>
            <a:prstDash val="dash"/>
            <a:round/>
            <a:headEnd/>
            <a:tailEnd/>
          </a:ln>
        </p:spPr>
      </p:cxnSp>
      <p:sp>
        <p:nvSpPr>
          <p:cNvPr id="4112" name="TextBox 1"/>
          <p:cNvSpPr txBox="1">
            <a:spLocks noChangeArrowheads="1"/>
          </p:cNvSpPr>
          <p:nvPr/>
        </p:nvSpPr>
        <p:spPr bwMode="auto">
          <a:xfrm>
            <a:off x="203200" y="2202875"/>
            <a:ext cx="4078288" cy="215900"/>
          </a:xfrm>
          <a:prstGeom prst="rect">
            <a:avLst/>
          </a:prstGeom>
          <a:noFill/>
          <a:ln w="9525">
            <a:noFill/>
            <a:miter lim="800000"/>
            <a:headEnd/>
            <a:tailEnd/>
          </a:ln>
        </p:spPr>
        <p:txBody>
          <a:bodyPr lIns="0" tIns="0" rIns="0" bIns="0">
            <a:spAutoFit/>
          </a:bodyPr>
          <a:lstStyle/>
          <a:p>
            <a:pPr>
              <a:spcBef>
                <a:spcPct val="20000"/>
              </a:spcBef>
            </a:pPr>
            <a:r>
              <a:rPr lang="en-GB" sz="1400" b="1" dirty="0"/>
              <a:t>Apprenticeship funding stream (% score 8-10)</a:t>
            </a:r>
          </a:p>
        </p:txBody>
      </p:sp>
      <p:sp>
        <p:nvSpPr>
          <p:cNvPr id="4113" name="TextBox 34"/>
          <p:cNvSpPr txBox="1">
            <a:spLocks noChangeArrowheads="1"/>
          </p:cNvSpPr>
          <p:nvPr/>
        </p:nvSpPr>
        <p:spPr bwMode="auto">
          <a:xfrm>
            <a:off x="50600" y="6673725"/>
            <a:ext cx="9144000" cy="507831"/>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59,205. </a:t>
            </a:r>
            <a:r>
              <a:rPr lang="en-GB" sz="1100" dirty="0">
                <a:solidFill>
                  <a:srgbClr val="000000"/>
                </a:solidFill>
              </a:rPr>
              <a:t>* denotes small base size for WPL (L4=12)</a:t>
            </a:r>
          </a:p>
          <a:p>
            <a:r>
              <a:rPr lang="en-GB" sz="1100" dirty="0"/>
              <a:t> </a:t>
            </a:r>
          </a:p>
          <a:p>
            <a:endParaRPr lang="en-GB" sz="1100" dirty="0"/>
          </a:p>
        </p:txBody>
      </p:sp>
      <p:sp>
        <p:nvSpPr>
          <p:cNvPr id="4114" name="TextBox 1"/>
          <p:cNvSpPr txBox="1">
            <a:spLocks noChangeArrowheads="1"/>
          </p:cNvSpPr>
          <p:nvPr/>
        </p:nvSpPr>
        <p:spPr bwMode="auto">
          <a:xfrm>
            <a:off x="4527550" y="2174300"/>
            <a:ext cx="1462088" cy="358775"/>
          </a:xfrm>
          <a:prstGeom prst="rect">
            <a:avLst/>
          </a:prstGeom>
          <a:noFill/>
          <a:ln w="9525">
            <a:noFill/>
            <a:miter lim="800000"/>
            <a:headEnd/>
            <a:tailEnd/>
          </a:ln>
        </p:spPr>
        <p:txBody>
          <a:bodyPr lIns="0" tIns="0" rIns="0" bIns="0">
            <a:spAutoFit/>
          </a:bodyPr>
          <a:lstStyle/>
          <a:p>
            <a:pPr>
              <a:lnSpc>
                <a:spcPts val="1400"/>
              </a:lnSpc>
            </a:pPr>
            <a:r>
              <a:rPr lang="en-GB" sz="1400" b="1" dirty="0"/>
              <a:t>Sector subject </a:t>
            </a:r>
          </a:p>
          <a:p>
            <a:pPr>
              <a:lnSpc>
                <a:spcPts val="1400"/>
              </a:lnSpc>
            </a:pPr>
            <a:r>
              <a:rPr lang="en-GB" sz="1400" b="1" dirty="0"/>
              <a:t>(% score 8-10)</a:t>
            </a:r>
          </a:p>
        </p:txBody>
      </p:sp>
      <p:grpSp>
        <p:nvGrpSpPr>
          <p:cNvPr id="4115" name="Group 44"/>
          <p:cNvGrpSpPr>
            <a:grpSpLocks/>
          </p:cNvGrpSpPr>
          <p:nvPr/>
        </p:nvGrpSpPr>
        <p:grpSpPr bwMode="auto">
          <a:xfrm>
            <a:off x="6842125" y="2198113"/>
            <a:ext cx="2760663" cy="184150"/>
            <a:chOff x="6594189" y="2280915"/>
            <a:chExt cx="2760799" cy="184666"/>
          </a:xfrm>
        </p:grpSpPr>
        <p:sp>
          <p:nvSpPr>
            <p:cNvPr id="4117"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31" name="Rectangle 30"/>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4119"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4120"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sp>
        <p:nvSpPr>
          <p:cNvPr id="4116" name="TextBox 1"/>
          <p:cNvSpPr txBox="1">
            <a:spLocks noChangeArrowheads="1"/>
          </p:cNvSpPr>
          <p:nvPr/>
        </p:nvSpPr>
        <p:spPr bwMode="auto">
          <a:xfrm>
            <a:off x="767275" y="3670800"/>
            <a:ext cx="3868738" cy="215900"/>
          </a:xfrm>
          <a:prstGeom prst="rect">
            <a:avLst/>
          </a:prstGeom>
          <a:noFill/>
          <a:ln w="9525">
            <a:noFill/>
            <a:miter lim="800000"/>
            <a:headEnd/>
            <a:tailEnd/>
          </a:ln>
        </p:spPr>
        <p:txBody>
          <a:bodyPr lIns="0" tIns="0" rIns="0" bIns="0">
            <a:spAutoFit/>
          </a:bodyPr>
          <a:lstStyle/>
          <a:p>
            <a:pPr>
              <a:spcBef>
                <a:spcPct val="20000"/>
              </a:spcBef>
            </a:pPr>
            <a:r>
              <a:rPr lang="en-GB" sz="1400" b="1" dirty="0"/>
              <a:t>Qualification level (% score 8-10)</a:t>
            </a:r>
          </a:p>
        </p:txBody>
      </p:sp>
      <p:sp>
        <p:nvSpPr>
          <p:cNvPr id="27" name="TextBox 26"/>
          <p:cNvSpPr txBox="1"/>
          <p:nvPr/>
        </p:nvSpPr>
        <p:spPr>
          <a:xfrm>
            <a:off x="8738725" y="6519394"/>
            <a:ext cx="438912" cy="276999"/>
          </a:xfrm>
          <a:prstGeom prst="rect">
            <a:avLst/>
          </a:prstGeom>
          <a:noFill/>
        </p:spPr>
        <p:txBody>
          <a:bodyPr wrap="square" rtlCol="0">
            <a:spAutoFit/>
          </a:bodyPr>
          <a:lstStyle/>
          <a:p>
            <a:r>
              <a:rPr lang="en-GB" sz="1200" dirty="0"/>
              <a:t>29</a:t>
            </a:r>
          </a:p>
        </p:txBody>
      </p:sp>
      <p:graphicFrame>
        <p:nvGraphicFramePr>
          <p:cNvPr id="29" name="Object 70"/>
          <p:cNvGraphicFramePr>
            <a:graphicFrameLocks noGrp="1"/>
          </p:cNvGraphicFramePr>
          <p:nvPr>
            <p:ph sz="quarter" idx="10"/>
            <p:extLst>
              <p:ext uri="{D42A27DB-BD31-4B8C-83A1-F6EECF244321}">
                <p14:modId xmlns:p14="http://schemas.microsoft.com/office/powerpoint/2010/main" val="3656666243"/>
              </p:ext>
            </p:extLst>
          </p:nvPr>
        </p:nvGraphicFramePr>
        <p:xfrm>
          <a:off x="0" y="1255138"/>
          <a:ext cx="6831013" cy="8636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526501" y="770087"/>
            <a:ext cx="3634019" cy="4964699"/>
            <a:chOff x="142653" y="928910"/>
            <a:chExt cx="3732645" cy="5501701"/>
          </a:xfrm>
        </p:grpSpPr>
        <p:sp>
          <p:nvSpPr>
            <p:cNvPr id="8" name="TextBox 7"/>
            <p:cNvSpPr txBox="1"/>
            <p:nvPr/>
          </p:nvSpPr>
          <p:spPr>
            <a:xfrm>
              <a:off x="145194" y="932538"/>
              <a:ext cx="986972" cy="292388"/>
            </a:xfrm>
            <a:prstGeom prst="rect">
              <a:avLst/>
            </a:prstGeom>
            <a:noFill/>
          </p:spPr>
          <p:txBody>
            <a:bodyPr wrap="square" rtlCol="0">
              <a:spAutoFit/>
            </a:bodyPr>
            <a:lstStyle/>
            <a:p>
              <a:r>
                <a:rPr lang="en-GB" sz="825" kern="0" dirty="0">
                  <a:solidFill>
                    <a:sysClr val="windowText" lastClr="000000"/>
                  </a:solidFill>
                </a:rPr>
                <a:t>Overall</a:t>
              </a:r>
            </a:p>
          </p:txBody>
        </p:sp>
        <p:sp>
          <p:nvSpPr>
            <p:cNvPr id="9" name="TextBox 8"/>
            <p:cNvSpPr txBox="1"/>
            <p:nvPr/>
          </p:nvSpPr>
          <p:spPr>
            <a:xfrm>
              <a:off x="145194" y="1160031"/>
              <a:ext cx="2027397" cy="396689"/>
            </a:xfrm>
            <a:prstGeom prst="rect">
              <a:avLst/>
            </a:prstGeom>
            <a:noFill/>
          </p:spPr>
          <p:txBody>
            <a:bodyPr wrap="square" rtlCol="0">
              <a:spAutoFit/>
            </a:bodyPr>
            <a:lstStyle/>
            <a:p>
              <a:pPr>
                <a:lnSpc>
                  <a:spcPts val="750"/>
                </a:lnSpc>
              </a:pPr>
              <a:r>
                <a:rPr lang="en-GB" sz="825" kern="0" dirty="0">
                  <a:solidFill>
                    <a:sysClr val="windowText" lastClr="000000"/>
                  </a:solidFill>
                </a:rPr>
                <a:t>Greater Cambridge &amp; Greater Peterborough</a:t>
              </a:r>
            </a:p>
          </p:txBody>
        </p:sp>
        <p:sp>
          <p:nvSpPr>
            <p:cNvPr id="10" name="TextBox 9"/>
            <p:cNvSpPr txBox="1"/>
            <p:nvPr/>
          </p:nvSpPr>
          <p:spPr>
            <a:xfrm>
              <a:off x="142653" y="1438322"/>
              <a:ext cx="1828960" cy="292388"/>
            </a:xfrm>
            <a:prstGeom prst="rect">
              <a:avLst/>
            </a:prstGeom>
            <a:noFill/>
          </p:spPr>
          <p:txBody>
            <a:bodyPr wrap="square" rtlCol="0">
              <a:spAutoFit/>
            </a:bodyPr>
            <a:lstStyle/>
            <a:p>
              <a:r>
                <a:rPr lang="en-GB" sz="825" kern="0" dirty="0">
                  <a:solidFill>
                    <a:sysClr val="windowText" lastClr="000000"/>
                  </a:solidFill>
                </a:rPr>
                <a:t>Hertfordshire</a:t>
              </a:r>
            </a:p>
          </p:txBody>
        </p:sp>
        <p:sp>
          <p:nvSpPr>
            <p:cNvPr id="11" name="TextBox 10"/>
            <p:cNvSpPr txBox="1"/>
            <p:nvPr/>
          </p:nvSpPr>
          <p:spPr>
            <a:xfrm>
              <a:off x="145194" y="1705571"/>
              <a:ext cx="986972" cy="292388"/>
            </a:xfrm>
            <a:prstGeom prst="rect">
              <a:avLst/>
            </a:prstGeom>
            <a:noFill/>
          </p:spPr>
          <p:txBody>
            <a:bodyPr wrap="square" rtlCol="0">
              <a:spAutoFit/>
            </a:bodyPr>
            <a:lstStyle/>
            <a:p>
              <a:r>
                <a:rPr lang="en-GB" sz="825" kern="0" dirty="0">
                  <a:solidFill>
                    <a:sysClr val="windowText" lastClr="000000"/>
                  </a:solidFill>
                </a:rPr>
                <a:t>New Anglia</a:t>
              </a:r>
            </a:p>
          </p:txBody>
        </p:sp>
        <p:sp>
          <p:nvSpPr>
            <p:cNvPr id="15" name="TextBox 14"/>
            <p:cNvSpPr txBox="1"/>
            <p:nvPr/>
          </p:nvSpPr>
          <p:spPr>
            <a:xfrm>
              <a:off x="145194" y="2992907"/>
              <a:ext cx="2859246" cy="292388"/>
            </a:xfrm>
            <a:prstGeom prst="rect">
              <a:avLst/>
            </a:prstGeom>
            <a:noFill/>
          </p:spPr>
          <p:txBody>
            <a:bodyPr wrap="square" rtlCol="0">
              <a:spAutoFit/>
            </a:bodyPr>
            <a:lstStyle/>
            <a:p>
              <a:r>
                <a:rPr lang="en-GB" sz="825" kern="0" dirty="0">
                  <a:solidFill>
                    <a:sysClr val="windowText" lastClr="000000"/>
                  </a:solidFill>
                </a:rPr>
                <a:t>South East Midlands</a:t>
              </a:r>
            </a:p>
          </p:txBody>
        </p:sp>
        <p:sp>
          <p:nvSpPr>
            <p:cNvPr id="16" name="TextBox 15"/>
            <p:cNvSpPr txBox="1"/>
            <p:nvPr/>
          </p:nvSpPr>
          <p:spPr>
            <a:xfrm>
              <a:off x="145194" y="3275511"/>
              <a:ext cx="986972" cy="292388"/>
            </a:xfrm>
            <a:prstGeom prst="rect">
              <a:avLst/>
            </a:prstGeom>
            <a:noFill/>
          </p:spPr>
          <p:txBody>
            <a:bodyPr wrap="square" rtlCol="0">
              <a:spAutoFit/>
            </a:bodyPr>
            <a:lstStyle/>
            <a:p>
              <a:r>
                <a:rPr lang="en-GB" sz="825" kern="0" dirty="0">
                  <a:solidFill>
                    <a:sysClr val="windowText" lastClr="000000"/>
                  </a:solidFill>
                </a:rPr>
                <a:t>London</a:t>
              </a:r>
            </a:p>
          </p:txBody>
        </p:sp>
        <p:sp>
          <p:nvSpPr>
            <p:cNvPr id="17" name="TextBox 16"/>
            <p:cNvSpPr txBox="1"/>
            <p:nvPr/>
          </p:nvSpPr>
          <p:spPr>
            <a:xfrm>
              <a:off x="145194" y="3512530"/>
              <a:ext cx="2815704" cy="292388"/>
            </a:xfrm>
            <a:prstGeom prst="rect">
              <a:avLst/>
            </a:prstGeom>
            <a:noFill/>
          </p:spPr>
          <p:txBody>
            <a:bodyPr wrap="square" rtlCol="0">
              <a:spAutoFit/>
            </a:bodyPr>
            <a:lstStyle/>
            <a:p>
              <a:r>
                <a:rPr lang="en-GB" sz="825" kern="0" dirty="0">
                  <a:solidFill>
                    <a:sysClr val="windowText" lastClr="000000"/>
                  </a:solidFill>
                </a:rPr>
                <a:t>North Eastern</a:t>
              </a:r>
            </a:p>
          </p:txBody>
        </p:sp>
        <p:sp>
          <p:nvSpPr>
            <p:cNvPr id="25" name="TextBox 24"/>
            <p:cNvSpPr txBox="1"/>
            <p:nvPr/>
          </p:nvSpPr>
          <p:spPr>
            <a:xfrm>
              <a:off x="145194" y="5084093"/>
              <a:ext cx="3094197" cy="292388"/>
            </a:xfrm>
            <a:prstGeom prst="rect">
              <a:avLst/>
            </a:prstGeom>
            <a:noFill/>
          </p:spPr>
          <p:txBody>
            <a:bodyPr wrap="square" rtlCol="0">
              <a:spAutoFit/>
            </a:bodyPr>
            <a:lstStyle/>
            <a:p>
              <a:r>
                <a:rPr lang="en-GB" sz="825" kern="0" dirty="0">
                  <a:solidFill>
                    <a:sysClr val="windowText" lastClr="000000"/>
                  </a:solidFill>
                </a:rPr>
                <a:t>Liverpool City Region</a:t>
              </a:r>
            </a:p>
          </p:txBody>
        </p:sp>
        <p:sp>
          <p:nvSpPr>
            <p:cNvPr id="26" name="TextBox 25"/>
            <p:cNvSpPr txBox="1"/>
            <p:nvPr/>
          </p:nvSpPr>
          <p:spPr>
            <a:xfrm>
              <a:off x="145194" y="5360312"/>
              <a:ext cx="3208497" cy="292388"/>
            </a:xfrm>
            <a:prstGeom prst="rect">
              <a:avLst/>
            </a:prstGeom>
            <a:noFill/>
          </p:spPr>
          <p:txBody>
            <a:bodyPr wrap="square" rtlCol="0">
              <a:spAutoFit/>
            </a:bodyPr>
            <a:lstStyle/>
            <a:p>
              <a:r>
                <a:rPr lang="en-GB" sz="825" kern="0" dirty="0">
                  <a:solidFill>
                    <a:sysClr val="windowText" lastClr="000000"/>
                  </a:solidFill>
                </a:rPr>
                <a:t>Buckinghamshire Thames Valley</a:t>
              </a:r>
            </a:p>
          </p:txBody>
        </p:sp>
        <p:sp>
          <p:nvSpPr>
            <p:cNvPr id="27" name="TextBox 26"/>
            <p:cNvSpPr txBox="1"/>
            <p:nvPr/>
          </p:nvSpPr>
          <p:spPr>
            <a:xfrm>
              <a:off x="145194" y="5580352"/>
              <a:ext cx="2808446" cy="292388"/>
            </a:xfrm>
            <a:prstGeom prst="rect">
              <a:avLst/>
            </a:prstGeom>
            <a:noFill/>
          </p:spPr>
          <p:txBody>
            <a:bodyPr wrap="square" rtlCol="0">
              <a:spAutoFit/>
            </a:bodyPr>
            <a:lstStyle/>
            <a:p>
              <a:r>
                <a:rPr lang="en-GB" sz="825" kern="0" dirty="0">
                  <a:solidFill>
                    <a:sysClr val="windowText" lastClr="000000"/>
                  </a:solidFill>
                </a:rPr>
                <a:t>Coast to Capital</a:t>
              </a:r>
            </a:p>
          </p:txBody>
        </p:sp>
        <p:sp>
          <p:nvSpPr>
            <p:cNvPr id="28" name="TextBox 27"/>
            <p:cNvSpPr txBox="1"/>
            <p:nvPr/>
          </p:nvSpPr>
          <p:spPr>
            <a:xfrm>
              <a:off x="145194" y="5893862"/>
              <a:ext cx="2322672" cy="292388"/>
            </a:xfrm>
            <a:prstGeom prst="rect">
              <a:avLst/>
            </a:prstGeom>
            <a:noFill/>
          </p:spPr>
          <p:txBody>
            <a:bodyPr wrap="square" rtlCol="0">
              <a:spAutoFit/>
            </a:bodyPr>
            <a:lstStyle/>
            <a:p>
              <a:r>
                <a:rPr lang="en-GB" sz="825" kern="0" dirty="0">
                  <a:solidFill>
                    <a:sysClr val="windowText" lastClr="000000"/>
                  </a:solidFill>
                </a:rPr>
                <a:t>Enterprise M3</a:t>
              </a:r>
            </a:p>
          </p:txBody>
        </p:sp>
        <p:sp>
          <p:nvSpPr>
            <p:cNvPr id="29" name="TextBox 28"/>
            <p:cNvSpPr txBox="1"/>
            <p:nvPr/>
          </p:nvSpPr>
          <p:spPr>
            <a:xfrm>
              <a:off x="145194" y="6134608"/>
              <a:ext cx="2132172" cy="292388"/>
            </a:xfrm>
            <a:prstGeom prst="rect">
              <a:avLst/>
            </a:prstGeom>
            <a:noFill/>
          </p:spPr>
          <p:txBody>
            <a:bodyPr wrap="square" rtlCol="0">
              <a:spAutoFit/>
            </a:bodyPr>
            <a:lstStyle/>
            <a:p>
              <a:r>
                <a:rPr lang="en-GB" sz="825" kern="0" dirty="0">
                  <a:solidFill>
                    <a:sysClr val="windowText" lastClr="000000"/>
                  </a:solidFill>
                </a:rPr>
                <a:t>Oxfordshire </a:t>
              </a:r>
            </a:p>
          </p:txBody>
        </p:sp>
        <p:sp>
          <p:nvSpPr>
            <p:cNvPr id="32" name="TextBox 31"/>
            <p:cNvSpPr txBox="1"/>
            <p:nvPr/>
          </p:nvSpPr>
          <p:spPr>
            <a:xfrm>
              <a:off x="2332371" y="928910"/>
              <a:ext cx="986972" cy="292388"/>
            </a:xfrm>
            <a:prstGeom prst="rect">
              <a:avLst/>
            </a:prstGeom>
            <a:noFill/>
          </p:spPr>
          <p:txBody>
            <a:bodyPr wrap="square" rtlCol="0">
              <a:spAutoFit/>
            </a:bodyPr>
            <a:lstStyle/>
            <a:p>
              <a:pPr algn="r"/>
              <a:r>
                <a:rPr lang="en-GB" sz="825" kern="0" dirty="0">
                  <a:solidFill>
                    <a:sysClr val="windowText" lastClr="000000"/>
                  </a:solidFill>
                </a:rPr>
                <a:t>59,205</a:t>
              </a:r>
            </a:p>
          </p:txBody>
        </p:sp>
        <p:sp>
          <p:nvSpPr>
            <p:cNvPr id="33" name="TextBox 32"/>
            <p:cNvSpPr txBox="1"/>
            <p:nvPr/>
          </p:nvSpPr>
          <p:spPr>
            <a:xfrm>
              <a:off x="2332371" y="1170918"/>
              <a:ext cx="986972" cy="292388"/>
            </a:xfrm>
            <a:prstGeom prst="rect">
              <a:avLst/>
            </a:prstGeom>
            <a:noFill/>
          </p:spPr>
          <p:txBody>
            <a:bodyPr wrap="square" rtlCol="0">
              <a:spAutoFit/>
            </a:bodyPr>
            <a:lstStyle/>
            <a:p>
              <a:pPr algn="r"/>
              <a:r>
                <a:rPr lang="en-GB" sz="825" kern="0" dirty="0">
                  <a:solidFill>
                    <a:sysClr val="windowText" lastClr="000000"/>
                  </a:solidFill>
                </a:rPr>
                <a:t>1,231</a:t>
              </a:r>
            </a:p>
          </p:txBody>
        </p:sp>
        <p:sp>
          <p:nvSpPr>
            <p:cNvPr id="34" name="TextBox 33"/>
            <p:cNvSpPr txBox="1"/>
            <p:nvPr/>
          </p:nvSpPr>
          <p:spPr>
            <a:xfrm>
              <a:off x="2329830" y="1427439"/>
              <a:ext cx="986972" cy="292388"/>
            </a:xfrm>
            <a:prstGeom prst="rect">
              <a:avLst/>
            </a:prstGeom>
            <a:noFill/>
          </p:spPr>
          <p:txBody>
            <a:bodyPr wrap="square" rtlCol="0">
              <a:spAutoFit/>
            </a:bodyPr>
            <a:lstStyle/>
            <a:p>
              <a:pPr algn="r"/>
              <a:endParaRPr lang="en-GB" sz="825" kern="0" dirty="0">
                <a:solidFill>
                  <a:sysClr val="windowText" lastClr="000000"/>
                </a:solidFill>
              </a:endParaRPr>
            </a:p>
          </p:txBody>
        </p:sp>
        <p:sp>
          <p:nvSpPr>
            <p:cNvPr id="35" name="TextBox 34"/>
            <p:cNvSpPr txBox="1"/>
            <p:nvPr/>
          </p:nvSpPr>
          <p:spPr>
            <a:xfrm>
              <a:off x="2332371" y="1687430"/>
              <a:ext cx="986972" cy="292388"/>
            </a:xfrm>
            <a:prstGeom prst="rect">
              <a:avLst/>
            </a:prstGeom>
            <a:noFill/>
          </p:spPr>
          <p:txBody>
            <a:bodyPr wrap="square" rtlCol="0">
              <a:spAutoFit/>
            </a:bodyPr>
            <a:lstStyle/>
            <a:p>
              <a:pPr algn="r"/>
              <a:r>
                <a:rPr lang="en-GB" sz="825" kern="0" dirty="0">
                  <a:solidFill>
                    <a:sysClr val="windowText" lastClr="000000"/>
                  </a:solidFill>
                </a:rPr>
                <a:t>1,455</a:t>
              </a:r>
            </a:p>
          </p:txBody>
        </p:sp>
        <p:sp>
          <p:nvSpPr>
            <p:cNvPr id="39" name="TextBox 38"/>
            <p:cNvSpPr txBox="1"/>
            <p:nvPr/>
          </p:nvSpPr>
          <p:spPr>
            <a:xfrm>
              <a:off x="2332371" y="2989280"/>
              <a:ext cx="986972" cy="292388"/>
            </a:xfrm>
            <a:prstGeom prst="rect">
              <a:avLst/>
            </a:prstGeom>
            <a:noFill/>
          </p:spPr>
          <p:txBody>
            <a:bodyPr wrap="square" rtlCol="0">
              <a:spAutoFit/>
            </a:bodyPr>
            <a:lstStyle/>
            <a:p>
              <a:pPr algn="r"/>
              <a:r>
                <a:rPr lang="en-GB" sz="825" kern="0" dirty="0">
                  <a:solidFill>
                    <a:sysClr val="windowText" lastClr="000000"/>
                  </a:solidFill>
                </a:rPr>
                <a:t>721</a:t>
              </a:r>
            </a:p>
          </p:txBody>
        </p:sp>
        <p:sp>
          <p:nvSpPr>
            <p:cNvPr id="40" name="TextBox 39"/>
            <p:cNvSpPr txBox="1"/>
            <p:nvPr/>
          </p:nvSpPr>
          <p:spPr>
            <a:xfrm>
              <a:off x="2332371" y="3272306"/>
              <a:ext cx="986972" cy="292388"/>
            </a:xfrm>
            <a:prstGeom prst="rect">
              <a:avLst/>
            </a:prstGeom>
            <a:noFill/>
          </p:spPr>
          <p:txBody>
            <a:bodyPr wrap="square" rtlCol="0">
              <a:spAutoFit/>
            </a:bodyPr>
            <a:lstStyle/>
            <a:p>
              <a:pPr algn="r"/>
              <a:r>
                <a:rPr lang="en-GB" sz="825" kern="0" dirty="0">
                  <a:solidFill>
                    <a:sysClr val="windowText" lastClr="000000"/>
                  </a:solidFill>
                </a:rPr>
                <a:t>5,556</a:t>
              </a:r>
            </a:p>
          </p:txBody>
        </p:sp>
        <p:sp>
          <p:nvSpPr>
            <p:cNvPr id="41" name="TextBox 40"/>
            <p:cNvSpPr txBox="1"/>
            <p:nvPr/>
          </p:nvSpPr>
          <p:spPr>
            <a:xfrm>
              <a:off x="2332371" y="3528828"/>
              <a:ext cx="986972" cy="292388"/>
            </a:xfrm>
            <a:prstGeom prst="rect">
              <a:avLst/>
            </a:prstGeom>
            <a:noFill/>
          </p:spPr>
          <p:txBody>
            <a:bodyPr wrap="square" rtlCol="0">
              <a:spAutoFit/>
            </a:bodyPr>
            <a:lstStyle/>
            <a:p>
              <a:pPr algn="r"/>
              <a:r>
                <a:rPr lang="en-GB" sz="825" kern="0" dirty="0">
                  <a:solidFill>
                    <a:sysClr val="windowText" lastClr="000000"/>
                  </a:solidFill>
                </a:rPr>
                <a:t>2,911</a:t>
              </a:r>
            </a:p>
          </p:txBody>
        </p:sp>
        <p:sp>
          <p:nvSpPr>
            <p:cNvPr id="47" name="TextBox 46"/>
            <p:cNvSpPr txBox="1"/>
            <p:nvPr/>
          </p:nvSpPr>
          <p:spPr>
            <a:xfrm>
              <a:off x="2332371" y="5088155"/>
              <a:ext cx="986972" cy="292388"/>
            </a:xfrm>
            <a:prstGeom prst="rect">
              <a:avLst/>
            </a:prstGeom>
            <a:noFill/>
          </p:spPr>
          <p:txBody>
            <a:bodyPr wrap="square" rtlCol="0">
              <a:spAutoFit/>
            </a:bodyPr>
            <a:lstStyle/>
            <a:p>
              <a:pPr algn="r"/>
              <a:r>
                <a:rPr lang="en-GB" sz="825" kern="0" dirty="0">
                  <a:solidFill>
                    <a:sysClr val="windowText" lastClr="000000"/>
                  </a:solidFill>
                </a:rPr>
                <a:t>2,244</a:t>
              </a:r>
            </a:p>
          </p:txBody>
        </p:sp>
        <p:sp>
          <p:nvSpPr>
            <p:cNvPr id="48" name="TextBox 47"/>
            <p:cNvSpPr txBox="1"/>
            <p:nvPr/>
          </p:nvSpPr>
          <p:spPr>
            <a:xfrm>
              <a:off x="2332371" y="5357928"/>
              <a:ext cx="986972" cy="292388"/>
            </a:xfrm>
            <a:prstGeom prst="rect">
              <a:avLst/>
            </a:prstGeom>
            <a:noFill/>
          </p:spPr>
          <p:txBody>
            <a:bodyPr wrap="square" rtlCol="0">
              <a:spAutoFit/>
            </a:bodyPr>
            <a:lstStyle/>
            <a:p>
              <a:pPr algn="r"/>
              <a:r>
                <a:rPr lang="en-GB" sz="825" kern="0" dirty="0">
                  <a:solidFill>
                    <a:sysClr val="windowText" lastClr="000000"/>
                  </a:solidFill>
                </a:rPr>
                <a:t>493</a:t>
              </a:r>
            </a:p>
          </p:txBody>
        </p:sp>
        <p:sp>
          <p:nvSpPr>
            <p:cNvPr id="49" name="TextBox 48"/>
            <p:cNvSpPr txBox="1"/>
            <p:nvPr/>
          </p:nvSpPr>
          <p:spPr>
            <a:xfrm>
              <a:off x="2332371" y="5615712"/>
              <a:ext cx="986972" cy="292388"/>
            </a:xfrm>
            <a:prstGeom prst="rect">
              <a:avLst/>
            </a:prstGeom>
            <a:noFill/>
          </p:spPr>
          <p:txBody>
            <a:bodyPr wrap="square" rtlCol="0">
              <a:spAutoFit/>
            </a:bodyPr>
            <a:lstStyle/>
            <a:p>
              <a:pPr algn="r"/>
              <a:r>
                <a:rPr lang="en-GB" sz="825" kern="0" dirty="0">
                  <a:solidFill>
                    <a:sysClr val="windowText" lastClr="000000"/>
                  </a:solidFill>
                </a:rPr>
                <a:t>1,673</a:t>
              </a:r>
            </a:p>
          </p:txBody>
        </p:sp>
        <p:sp>
          <p:nvSpPr>
            <p:cNvPr id="50" name="TextBox 49"/>
            <p:cNvSpPr txBox="1"/>
            <p:nvPr/>
          </p:nvSpPr>
          <p:spPr>
            <a:xfrm>
              <a:off x="2332371" y="5868448"/>
              <a:ext cx="986972" cy="292388"/>
            </a:xfrm>
            <a:prstGeom prst="rect">
              <a:avLst/>
            </a:prstGeom>
            <a:noFill/>
          </p:spPr>
          <p:txBody>
            <a:bodyPr wrap="square" rtlCol="0">
              <a:spAutoFit/>
            </a:bodyPr>
            <a:lstStyle/>
            <a:p>
              <a:pPr algn="r"/>
              <a:r>
                <a:rPr lang="en-GB" sz="825" kern="0" dirty="0">
                  <a:solidFill>
                    <a:sysClr val="windowText" lastClr="000000"/>
                  </a:solidFill>
                </a:rPr>
                <a:t>1,284</a:t>
              </a:r>
            </a:p>
          </p:txBody>
        </p:sp>
        <p:sp>
          <p:nvSpPr>
            <p:cNvPr id="51" name="TextBox 50"/>
            <p:cNvSpPr txBox="1"/>
            <p:nvPr/>
          </p:nvSpPr>
          <p:spPr>
            <a:xfrm>
              <a:off x="2332371" y="6138223"/>
              <a:ext cx="986972" cy="292388"/>
            </a:xfrm>
            <a:prstGeom prst="rect">
              <a:avLst/>
            </a:prstGeom>
            <a:noFill/>
          </p:spPr>
          <p:txBody>
            <a:bodyPr wrap="square" rtlCol="0">
              <a:spAutoFit/>
            </a:bodyPr>
            <a:lstStyle/>
            <a:p>
              <a:pPr algn="r"/>
              <a:r>
                <a:rPr lang="en-GB" sz="825" kern="0" dirty="0">
                  <a:solidFill>
                    <a:sysClr val="windowText" lastClr="000000"/>
                  </a:solidFill>
                </a:rPr>
                <a:t>6,74</a:t>
              </a:r>
            </a:p>
          </p:txBody>
        </p:sp>
        <p:sp>
          <p:nvSpPr>
            <p:cNvPr id="52" name="TextBox 51"/>
            <p:cNvSpPr txBox="1"/>
            <p:nvPr/>
          </p:nvSpPr>
          <p:spPr>
            <a:xfrm>
              <a:off x="1671404" y="1192691"/>
              <a:ext cx="986972" cy="292388"/>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3" name="TextBox 52"/>
            <p:cNvSpPr txBox="1"/>
            <p:nvPr/>
          </p:nvSpPr>
          <p:spPr>
            <a:xfrm>
              <a:off x="1695366" y="1433438"/>
              <a:ext cx="986972" cy="292388"/>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4" name="TextBox 53"/>
            <p:cNvSpPr txBox="1"/>
            <p:nvPr/>
          </p:nvSpPr>
          <p:spPr>
            <a:xfrm>
              <a:off x="1697908" y="1701950"/>
              <a:ext cx="986972" cy="292388"/>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12" name="TextBox 11"/>
            <p:cNvSpPr txBox="1"/>
            <p:nvPr/>
          </p:nvSpPr>
          <p:spPr>
            <a:xfrm>
              <a:off x="145194" y="1966824"/>
              <a:ext cx="3338218" cy="292388"/>
            </a:xfrm>
            <a:prstGeom prst="rect">
              <a:avLst/>
            </a:prstGeom>
            <a:noFill/>
          </p:spPr>
          <p:txBody>
            <a:bodyPr wrap="square" rtlCol="0">
              <a:spAutoFit/>
            </a:bodyPr>
            <a:lstStyle/>
            <a:p>
              <a:r>
                <a:rPr lang="en-GB" sz="825" kern="0" dirty="0">
                  <a:solidFill>
                    <a:sysClr val="windowText" lastClr="000000"/>
                  </a:solidFill>
                </a:rPr>
                <a:t>Greater Lincolnshire</a:t>
              </a:r>
            </a:p>
          </p:txBody>
        </p:sp>
        <p:sp>
          <p:nvSpPr>
            <p:cNvPr id="36" name="TextBox 35"/>
            <p:cNvSpPr txBox="1"/>
            <p:nvPr/>
          </p:nvSpPr>
          <p:spPr>
            <a:xfrm>
              <a:off x="2332371" y="1970456"/>
              <a:ext cx="986972" cy="292388"/>
            </a:xfrm>
            <a:prstGeom prst="rect">
              <a:avLst/>
            </a:prstGeom>
            <a:noFill/>
          </p:spPr>
          <p:txBody>
            <a:bodyPr wrap="square" rtlCol="0">
              <a:spAutoFit/>
            </a:bodyPr>
            <a:lstStyle/>
            <a:p>
              <a:pPr algn="r"/>
              <a:r>
                <a:rPr lang="en-GB" sz="825" kern="0" dirty="0">
                  <a:solidFill>
                    <a:sysClr val="windowText" lastClr="000000"/>
                  </a:solidFill>
                </a:rPr>
                <a:t>1,515</a:t>
              </a:r>
            </a:p>
          </p:txBody>
        </p:sp>
        <p:sp>
          <p:nvSpPr>
            <p:cNvPr id="55" name="TextBox 54"/>
            <p:cNvSpPr txBox="1"/>
            <p:nvPr/>
          </p:nvSpPr>
          <p:spPr>
            <a:xfrm>
              <a:off x="1697908" y="1984970"/>
              <a:ext cx="986972" cy="292388"/>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13" name="TextBox 12"/>
            <p:cNvSpPr txBox="1"/>
            <p:nvPr/>
          </p:nvSpPr>
          <p:spPr>
            <a:xfrm>
              <a:off x="145194" y="2213373"/>
              <a:ext cx="3730104" cy="292388"/>
            </a:xfrm>
            <a:prstGeom prst="rect">
              <a:avLst/>
            </a:prstGeom>
            <a:noFill/>
          </p:spPr>
          <p:txBody>
            <a:bodyPr wrap="square" rtlCol="0">
              <a:spAutoFit/>
            </a:bodyPr>
            <a:lstStyle/>
            <a:p>
              <a:r>
                <a:rPr lang="en-GB" sz="825" kern="0" dirty="0">
                  <a:solidFill>
                    <a:sysClr val="windowText" lastClr="000000"/>
                  </a:solidFill>
                </a:rPr>
                <a:t>Leicester and Leicestershire</a:t>
              </a:r>
            </a:p>
          </p:txBody>
        </p:sp>
        <p:sp>
          <p:nvSpPr>
            <p:cNvPr id="37" name="TextBox 36"/>
            <p:cNvSpPr txBox="1"/>
            <p:nvPr/>
          </p:nvSpPr>
          <p:spPr>
            <a:xfrm>
              <a:off x="2332371" y="2213726"/>
              <a:ext cx="986972" cy="292388"/>
            </a:xfrm>
            <a:prstGeom prst="rect">
              <a:avLst/>
            </a:prstGeom>
            <a:noFill/>
          </p:spPr>
          <p:txBody>
            <a:bodyPr wrap="square" rtlCol="0">
              <a:spAutoFit/>
            </a:bodyPr>
            <a:lstStyle/>
            <a:p>
              <a:pPr algn="r"/>
              <a:r>
                <a:rPr lang="en-GB" sz="825" kern="0" dirty="0">
                  <a:solidFill>
                    <a:sysClr val="windowText" lastClr="000000"/>
                  </a:solidFill>
                </a:rPr>
                <a:t>1,064</a:t>
              </a:r>
            </a:p>
          </p:txBody>
        </p:sp>
        <p:sp>
          <p:nvSpPr>
            <p:cNvPr id="56" name="TextBox 55"/>
            <p:cNvSpPr txBox="1"/>
            <p:nvPr/>
          </p:nvSpPr>
          <p:spPr>
            <a:xfrm>
              <a:off x="1697908" y="2213726"/>
              <a:ext cx="986972" cy="292388"/>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14" name="TextBox 13"/>
            <p:cNvSpPr txBox="1"/>
            <p:nvPr/>
          </p:nvSpPr>
          <p:spPr>
            <a:xfrm>
              <a:off x="145194" y="2500374"/>
              <a:ext cx="2815704" cy="292388"/>
            </a:xfrm>
            <a:prstGeom prst="rect">
              <a:avLst/>
            </a:prstGeom>
            <a:noFill/>
          </p:spPr>
          <p:txBody>
            <a:bodyPr wrap="square" rtlCol="0">
              <a:spAutoFit/>
            </a:bodyPr>
            <a:lstStyle/>
            <a:p>
              <a:r>
                <a:rPr lang="en-GB" sz="825" kern="0" dirty="0">
                  <a:solidFill>
                    <a:sysClr val="windowText" lastClr="000000"/>
                  </a:solidFill>
                </a:rPr>
                <a:t>Northamptonshire</a:t>
              </a:r>
            </a:p>
          </p:txBody>
        </p:sp>
        <p:sp>
          <p:nvSpPr>
            <p:cNvPr id="38" name="TextBox 37"/>
            <p:cNvSpPr txBox="1"/>
            <p:nvPr/>
          </p:nvSpPr>
          <p:spPr>
            <a:xfrm>
              <a:off x="2332371" y="2474978"/>
              <a:ext cx="986972" cy="292388"/>
            </a:xfrm>
            <a:prstGeom prst="rect">
              <a:avLst/>
            </a:prstGeom>
            <a:noFill/>
          </p:spPr>
          <p:txBody>
            <a:bodyPr wrap="square" rtlCol="0">
              <a:spAutoFit/>
            </a:bodyPr>
            <a:lstStyle/>
            <a:p>
              <a:pPr algn="r"/>
              <a:r>
                <a:rPr lang="en-GB" sz="825" kern="0" dirty="0">
                  <a:solidFill>
                    <a:sysClr val="windowText" lastClr="000000"/>
                  </a:solidFill>
                </a:rPr>
                <a:t>846</a:t>
              </a:r>
            </a:p>
          </p:txBody>
        </p:sp>
        <p:sp>
          <p:nvSpPr>
            <p:cNvPr id="57" name="TextBox 56"/>
            <p:cNvSpPr txBox="1"/>
            <p:nvPr/>
          </p:nvSpPr>
          <p:spPr>
            <a:xfrm>
              <a:off x="1697908" y="2467724"/>
              <a:ext cx="986972" cy="292388"/>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8" name="TextBox 57"/>
            <p:cNvSpPr txBox="1"/>
            <p:nvPr/>
          </p:nvSpPr>
          <p:spPr>
            <a:xfrm>
              <a:off x="1697908" y="2989286"/>
              <a:ext cx="986972" cy="292388"/>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9" name="TextBox 58"/>
            <p:cNvSpPr txBox="1"/>
            <p:nvPr/>
          </p:nvSpPr>
          <p:spPr>
            <a:xfrm>
              <a:off x="1697908" y="3272312"/>
              <a:ext cx="986972" cy="292388"/>
            </a:xfrm>
            <a:prstGeom prst="rect">
              <a:avLst/>
            </a:prstGeom>
            <a:noFill/>
          </p:spPr>
          <p:txBody>
            <a:bodyPr wrap="square" rtlCol="0">
              <a:spAutoFit/>
            </a:bodyPr>
            <a:lstStyle/>
            <a:p>
              <a:pPr algn="r"/>
              <a:r>
                <a:rPr lang="en-GB" sz="825" kern="0" dirty="0">
                  <a:solidFill>
                    <a:sysClr val="windowText" lastClr="000000"/>
                  </a:solidFill>
                </a:rPr>
                <a:t>GL</a:t>
              </a:r>
            </a:p>
          </p:txBody>
        </p:sp>
        <p:sp>
          <p:nvSpPr>
            <p:cNvPr id="60" name="TextBox 59"/>
            <p:cNvSpPr txBox="1"/>
            <p:nvPr/>
          </p:nvSpPr>
          <p:spPr>
            <a:xfrm>
              <a:off x="1697908" y="3528834"/>
              <a:ext cx="986972" cy="292388"/>
            </a:xfrm>
            <a:prstGeom prst="rect">
              <a:avLst/>
            </a:prstGeom>
            <a:noFill/>
          </p:spPr>
          <p:txBody>
            <a:bodyPr wrap="square" rtlCol="0">
              <a:spAutoFit/>
            </a:bodyPr>
            <a:lstStyle/>
            <a:p>
              <a:pPr algn="r"/>
              <a:r>
                <a:rPr lang="en-GB" sz="825" kern="0" dirty="0">
                  <a:solidFill>
                    <a:sysClr val="windowText" lastClr="000000"/>
                  </a:solidFill>
                </a:rPr>
                <a:t>NE</a:t>
              </a:r>
            </a:p>
          </p:txBody>
        </p:sp>
        <p:sp>
          <p:nvSpPr>
            <p:cNvPr id="19" name="TextBox 18"/>
            <p:cNvSpPr txBox="1"/>
            <p:nvPr/>
          </p:nvSpPr>
          <p:spPr>
            <a:xfrm>
              <a:off x="145194" y="3779224"/>
              <a:ext cx="986972" cy="292388"/>
            </a:xfrm>
            <a:prstGeom prst="rect">
              <a:avLst/>
            </a:prstGeom>
            <a:noFill/>
          </p:spPr>
          <p:txBody>
            <a:bodyPr wrap="square" rtlCol="0">
              <a:spAutoFit/>
            </a:bodyPr>
            <a:lstStyle/>
            <a:p>
              <a:r>
                <a:rPr lang="en-GB" sz="825" kern="0" dirty="0">
                  <a:solidFill>
                    <a:sysClr val="windowText" lastClr="000000"/>
                  </a:solidFill>
                </a:rPr>
                <a:t>Tees Valley</a:t>
              </a:r>
            </a:p>
          </p:txBody>
        </p:sp>
        <p:sp>
          <p:nvSpPr>
            <p:cNvPr id="42" name="TextBox 41"/>
            <p:cNvSpPr txBox="1"/>
            <p:nvPr/>
          </p:nvSpPr>
          <p:spPr>
            <a:xfrm>
              <a:off x="2332371" y="3782827"/>
              <a:ext cx="986972" cy="292388"/>
            </a:xfrm>
            <a:prstGeom prst="rect">
              <a:avLst/>
            </a:prstGeom>
            <a:noFill/>
          </p:spPr>
          <p:txBody>
            <a:bodyPr wrap="square" rtlCol="0">
              <a:spAutoFit/>
            </a:bodyPr>
            <a:lstStyle/>
            <a:p>
              <a:pPr algn="r"/>
              <a:r>
                <a:rPr lang="en-GB" sz="825" kern="0" dirty="0">
                  <a:solidFill>
                    <a:sysClr val="windowText" lastClr="000000"/>
                  </a:solidFill>
                </a:rPr>
                <a:t>1,207</a:t>
              </a:r>
            </a:p>
          </p:txBody>
        </p:sp>
        <p:sp>
          <p:nvSpPr>
            <p:cNvPr id="61" name="TextBox 60"/>
            <p:cNvSpPr txBox="1"/>
            <p:nvPr/>
          </p:nvSpPr>
          <p:spPr>
            <a:xfrm>
              <a:off x="1697908" y="3782832"/>
              <a:ext cx="986972" cy="292388"/>
            </a:xfrm>
            <a:prstGeom prst="rect">
              <a:avLst/>
            </a:prstGeom>
            <a:noFill/>
          </p:spPr>
          <p:txBody>
            <a:bodyPr wrap="square" rtlCol="0">
              <a:spAutoFit/>
            </a:bodyPr>
            <a:lstStyle/>
            <a:p>
              <a:pPr algn="r"/>
              <a:r>
                <a:rPr lang="en-GB" sz="825" kern="0" dirty="0">
                  <a:solidFill>
                    <a:sysClr val="windowText" lastClr="000000"/>
                  </a:solidFill>
                </a:rPr>
                <a:t>NE</a:t>
              </a:r>
            </a:p>
          </p:txBody>
        </p:sp>
        <p:sp>
          <p:nvSpPr>
            <p:cNvPr id="21" name="TextBox 20"/>
            <p:cNvSpPr txBox="1"/>
            <p:nvPr/>
          </p:nvSpPr>
          <p:spPr>
            <a:xfrm>
              <a:off x="145194" y="4044819"/>
              <a:ext cx="3522822" cy="292388"/>
            </a:xfrm>
            <a:prstGeom prst="rect">
              <a:avLst/>
            </a:prstGeom>
            <a:noFill/>
          </p:spPr>
          <p:txBody>
            <a:bodyPr wrap="square" rtlCol="0">
              <a:spAutoFit/>
            </a:bodyPr>
            <a:lstStyle/>
            <a:p>
              <a:r>
                <a:rPr lang="en-GB" sz="825" kern="0" dirty="0">
                  <a:solidFill>
                    <a:sysClr val="windowText" lastClr="000000"/>
                  </a:solidFill>
                </a:rPr>
                <a:t>Cheshire and Warrington</a:t>
              </a:r>
            </a:p>
          </p:txBody>
        </p:sp>
        <p:sp>
          <p:nvSpPr>
            <p:cNvPr id="43" name="TextBox 42"/>
            <p:cNvSpPr txBox="1"/>
            <p:nvPr/>
          </p:nvSpPr>
          <p:spPr>
            <a:xfrm>
              <a:off x="2332371" y="4039348"/>
              <a:ext cx="986972" cy="292388"/>
            </a:xfrm>
            <a:prstGeom prst="rect">
              <a:avLst/>
            </a:prstGeom>
            <a:noFill/>
          </p:spPr>
          <p:txBody>
            <a:bodyPr wrap="square" rtlCol="0">
              <a:spAutoFit/>
            </a:bodyPr>
            <a:lstStyle/>
            <a:p>
              <a:pPr algn="r"/>
              <a:r>
                <a:rPr lang="en-GB" sz="825" kern="0" dirty="0">
                  <a:solidFill>
                    <a:sysClr val="windowText" lastClr="000000"/>
                  </a:solidFill>
                </a:rPr>
                <a:t>1,078</a:t>
              </a:r>
            </a:p>
          </p:txBody>
        </p:sp>
        <p:sp>
          <p:nvSpPr>
            <p:cNvPr id="62" name="TextBox 61"/>
            <p:cNvSpPr txBox="1"/>
            <p:nvPr/>
          </p:nvSpPr>
          <p:spPr>
            <a:xfrm>
              <a:off x="1724412" y="4053868"/>
              <a:ext cx="986972" cy="292388"/>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22" name="TextBox 21"/>
            <p:cNvSpPr txBox="1"/>
            <p:nvPr/>
          </p:nvSpPr>
          <p:spPr>
            <a:xfrm>
              <a:off x="145194" y="4311059"/>
              <a:ext cx="986972" cy="292388"/>
            </a:xfrm>
            <a:prstGeom prst="rect">
              <a:avLst/>
            </a:prstGeom>
            <a:noFill/>
          </p:spPr>
          <p:txBody>
            <a:bodyPr wrap="square" rtlCol="0">
              <a:spAutoFit/>
            </a:bodyPr>
            <a:lstStyle/>
            <a:p>
              <a:r>
                <a:rPr lang="en-GB" sz="825" kern="0" dirty="0">
                  <a:solidFill>
                    <a:sysClr val="windowText" lastClr="000000"/>
                  </a:solidFill>
                </a:rPr>
                <a:t>Cumbria</a:t>
              </a:r>
            </a:p>
          </p:txBody>
        </p:sp>
        <p:sp>
          <p:nvSpPr>
            <p:cNvPr id="44" name="TextBox 43"/>
            <p:cNvSpPr txBox="1"/>
            <p:nvPr/>
          </p:nvSpPr>
          <p:spPr>
            <a:xfrm>
              <a:off x="2332371" y="4307860"/>
              <a:ext cx="986972" cy="292388"/>
            </a:xfrm>
            <a:prstGeom prst="rect">
              <a:avLst/>
            </a:prstGeom>
            <a:noFill/>
          </p:spPr>
          <p:txBody>
            <a:bodyPr wrap="square" rtlCol="0">
              <a:spAutoFit/>
            </a:bodyPr>
            <a:lstStyle/>
            <a:p>
              <a:pPr algn="r"/>
              <a:r>
                <a:rPr lang="en-GB" sz="825" kern="0" dirty="0">
                  <a:solidFill>
                    <a:sysClr val="windowText" lastClr="000000"/>
                  </a:solidFill>
                </a:rPr>
                <a:t>994</a:t>
              </a:r>
            </a:p>
          </p:txBody>
        </p:sp>
        <p:sp>
          <p:nvSpPr>
            <p:cNvPr id="63" name="TextBox 62"/>
            <p:cNvSpPr txBox="1"/>
            <p:nvPr/>
          </p:nvSpPr>
          <p:spPr>
            <a:xfrm>
              <a:off x="1724412" y="4307867"/>
              <a:ext cx="986972" cy="292388"/>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23" name="TextBox 22"/>
            <p:cNvSpPr txBox="1"/>
            <p:nvPr/>
          </p:nvSpPr>
          <p:spPr>
            <a:xfrm>
              <a:off x="145194" y="4557603"/>
              <a:ext cx="3646646" cy="292388"/>
            </a:xfrm>
            <a:prstGeom prst="rect">
              <a:avLst/>
            </a:prstGeom>
            <a:noFill/>
          </p:spPr>
          <p:txBody>
            <a:bodyPr wrap="square" rtlCol="0">
              <a:spAutoFit/>
            </a:bodyPr>
            <a:lstStyle/>
            <a:p>
              <a:r>
                <a:rPr lang="en-GB" sz="825" kern="0" dirty="0">
                  <a:solidFill>
                    <a:sysClr val="windowText" lastClr="000000"/>
                  </a:solidFill>
                </a:rPr>
                <a:t>Greater Manchester</a:t>
              </a:r>
            </a:p>
          </p:txBody>
        </p:sp>
        <p:sp>
          <p:nvSpPr>
            <p:cNvPr id="45" name="TextBox 44"/>
            <p:cNvSpPr txBox="1"/>
            <p:nvPr/>
          </p:nvSpPr>
          <p:spPr>
            <a:xfrm>
              <a:off x="2332371" y="4564383"/>
              <a:ext cx="986972" cy="292388"/>
            </a:xfrm>
            <a:prstGeom prst="rect">
              <a:avLst/>
            </a:prstGeom>
            <a:noFill/>
          </p:spPr>
          <p:txBody>
            <a:bodyPr wrap="square" rtlCol="0">
              <a:spAutoFit/>
            </a:bodyPr>
            <a:lstStyle/>
            <a:p>
              <a:pPr algn="r"/>
              <a:r>
                <a:rPr lang="en-GB" sz="825" kern="0" dirty="0">
                  <a:solidFill>
                    <a:sysClr val="windowText" lastClr="000000"/>
                  </a:solidFill>
                </a:rPr>
                <a:t>3,060</a:t>
              </a:r>
            </a:p>
          </p:txBody>
        </p:sp>
        <p:sp>
          <p:nvSpPr>
            <p:cNvPr id="64" name="TextBox 63"/>
            <p:cNvSpPr txBox="1"/>
            <p:nvPr/>
          </p:nvSpPr>
          <p:spPr>
            <a:xfrm>
              <a:off x="1724412" y="4564388"/>
              <a:ext cx="986972" cy="292388"/>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24" name="TextBox 23"/>
            <p:cNvSpPr txBox="1"/>
            <p:nvPr/>
          </p:nvSpPr>
          <p:spPr>
            <a:xfrm>
              <a:off x="145194" y="4828024"/>
              <a:ext cx="986972" cy="292388"/>
            </a:xfrm>
            <a:prstGeom prst="rect">
              <a:avLst/>
            </a:prstGeom>
            <a:noFill/>
          </p:spPr>
          <p:txBody>
            <a:bodyPr wrap="square" rtlCol="0">
              <a:spAutoFit/>
            </a:bodyPr>
            <a:lstStyle/>
            <a:p>
              <a:r>
                <a:rPr lang="en-GB" sz="825" kern="0" dirty="0">
                  <a:solidFill>
                    <a:sysClr val="windowText" lastClr="000000"/>
                  </a:solidFill>
                </a:rPr>
                <a:t>Lancashire</a:t>
              </a:r>
            </a:p>
          </p:txBody>
        </p:sp>
        <p:sp>
          <p:nvSpPr>
            <p:cNvPr id="46" name="TextBox 45"/>
            <p:cNvSpPr txBox="1"/>
            <p:nvPr/>
          </p:nvSpPr>
          <p:spPr>
            <a:xfrm>
              <a:off x="2332371" y="4831632"/>
              <a:ext cx="986972" cy="292388"/>
            </a:xfrm>
            <a:prstGeom prst="rect">
              <a:avLst/>
            </a:prstGeom>
            <a:noFill/>
          </p:spPr>
          <p:txBody>
            <a:bodyPr wrap="square" rtlCol="0">
              <a:spAutoFit/>
            </a:bodyPr>
            <a:lstStyle/>
            <a:p>
              <a:pPr algn="r"/>
              <a:r>
                <a:rPr lang="en-GB" sz="825" kern="0" dirty="0">
                  <a:solidFill>
                    <a:sysClr val="windowText" lastClr="000000"/>
                  </a:solidFill>
                </a:rPr>
                <a:t>2,302</a:t>
              </a:r>
            </a:p>
          </p:txBody>
        </p:sp>
        <p:sp>
          <p:nvSpPr>
            <p:cNvPr id="65" name="TextBox 64"/>
            <p:cNvSpPr txBox="1"/>
            <p:nvPr/>
          </p:nvSpPr>
          <p:spPr>
            <a:xfrm>
              <a:off x="1724412" y="4846152"/>
              <a:ext cx="986972" cy="292388"/>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6" name="TextBox 65"/>
            <p:cNvSpPr txBox="1"/>
            <p:nvPr/>
          </p:nvSpPr>
          <p:spPr>
            <a:xfrm>
              <a:off x="1724412" y="5102673"/>
              <a:ext cx="986972" cy="292388"/>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7" name="TextBox 66"/>
            <p:cNvSpPr txBox="1"/>
            <p:nvPr/>
          </p:nvSpPr>
          <p:spPr>
            <a:xfrm>
              <a:off x="1671404" y="5386961"/>
              <a:ext cx="986972" cy="292388"/>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68" name="TextBox 67"/>
            <p:cNvSpPr txBox="1"/>
            <p:nvPr/>
          </p:nvSpPr>
          <p:spPr>
            <a:xfrm>
              <a:off x="1671404" y="5630232"/>
              <a:ext cx="986972" cy="292388"/>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69" name="TextBox 68"/>
            <p:cNvSpPr txBox="1"/>
            <p:nvPr/>
          </p:nvSpPr>
          <p:spPr>
            <a:xfrm>
              <a:off x="1671404" y="5868454"/>
              <a:ext cx="986972" cy="292388"/>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70" name="TextBox 69"/>
            <p:cNvSpPr txBox="1"/>
            <p:nvPr/>
          </p:nvSpPr>
          <p:spPr>
            <a:xfrm>
              <a:off x="1671404" y="6123714"/>
              <a:ext cx="986972" cy="292388"/>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78" name="TextBox 77"/>
            <p:cNvSpPr txBox="1"/>
            <p:nvPr/>
          </p:nvSpPr>
          <p:spPr>
            <a:xfrm>
              <a:off x="145194" y="2758790"/>
              <a:ext cx="2815704" cy="292388"/>
            </a:xfrm>
            <a:prstGeom prst="rect">
              <a:avLst/>
            </a:prstGeom>
            <a:noFill/>
          </p:spPr>
          <p:txBody>
            <a:bodyPr wrap="square" rtlCol="0">
              <a:spAutoFit/>
            </a:bodyPr>
            <a:lstStyle/>
            <a:p>
              <a:r>
                <a:rPr lang="en-GB" sz="825" kern="0" dirty="0">
                  <a:solidFill>
                    <a:sysClr val="windowText" lastClr="000000"/>
                  </a:solidFill>
                </a:rPr>
                <a:t>Derbyshire and Nottinghamshire</a:t>
              </a:r>
            </a:p>
          </p:txBody>
        </p:sp>
        <p:sp>
          <p:nvSpPr>
            <p:cNvPr id="79" name="TextBox 78"/>
            <p:cNvSpPr txBox="1"/>
            <p:nvPr/>
          </p:nvSpPr>
          <p:spPr>
            <a:xfrm>
              <a:off x="2332371" y="2733394"/>
              <a:ext cx="986972" cy="292388"/>
            </a:xfrm>
            <a:prstGeom prst="rect">
              <a:avLst/>
            </a:prstGeom>
            <a:noFill/>
          </p:spPr>
          <p:txBody>
            <a:bodyPr wrap="square" rtlCol="0">
              <a:spAutoFit/>
            </a:bodyPr>
            <a:lstStyle/>
            <a:p>
              <a:pPr algn="r"/>
              <a:r>
                <a:rPr lang="en-GB" sz="825" kern="0" dirty="0">
                  <a:solidFill>
                    <a:sysClr val="windowText" lastClr="000000"/>
                  </a:solidFill>
                </a:rPr>
                <a:t>2,592</a:t>
              </a:r>
            </a:p>
          </p:txBody>
        </p:sp>
        <p:sp>
          <p:nvSpPr>
            <p:cNvPr id="80" name="TextBox 79"/>
            <p:cNvSpPr txBox="1"/>
            <p:nvPr/>
          </p:nvSpPr>
          <p:spPr>
            <a:xfrm>
              <a:off x="2240823" y="2750752"/>
              <a:ext cx="444056" cy="461665"/>
            </a:xfrm>
            <a:prstGeom prst="rect">
              <a:avLst/>
            </a:prstGeom>
            <a:noFill/>
          </p:spPr>
          <p:txBody>
            <a:bodyPr wrap="square" rtlCol="0">
              <a:spAutoFit/>
            </a:bodyPr>
            <a:lstStyle/>
            <a:p>
              <a:pPr algn="r"/>
              <a:r>
                <a:rPr lang="en-GB" sz="825" kern="0" dirty="0">
                  <a:solidFill>
                    <a:sysClr val="windowText" lastClr="000000"/>
                  </a:solidFill>
                </a:rPr>
                <a:t>EM</a:t>
              </a:r>
            </a:p>
          </p:txBody>
        </p:sp>
      </p:grpSp>
      <p:graphicFrame>
        <p:nvGraphicFramePr>
          <p:cNvPr id="5" name="Object 3"/>
          <p:cNvGraphicFramePr>
            <a:graphicFrameLocks noGrp="1"/>
          </p:cNvGraphicFramePr>
          <p:nvPr>
            <p:extLst>
              <p:ext uri="{D42A27DB-BD31-4B8C-83A1-F6EECF244321}">
                <p14:modId xmlns:p14="http://schemas.microsoft.com/office/powerpoint/2010/main" val="2437607443"/>
              </p:ext>
            </p:extLst>
          </p:nvPr>
        </p:nvGraphicFramePr>
        <p:xfrm>
          <a:off x="1489869" y="360051"/>
          <a:ext cx="9330531" cy="5398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Object 3"/>
          <p:cNvGraphicFramePr>
            <a:graphicFrameLocks noGrp="1"/>
          </p:cNvGraphicFramePr>
          <p:nvPr>
            <p:extLst>
              <p:ext uri="{D42A27DB-BD31-4B8C-83A1-F6EECF244321}">
                <p14:modId xmlns:p14="http://schemas.microsoft.com/office/powerpoint/2010/main" val="1466874979"/>
              </p:ext>
            </p:extLst>
          </p:nvPr>
        </p:nvGraphicFramePr>
        <p:xfrm>
          <a:off x="4266698" y="360051"/>
          <a:ext cx="9174982" cy="535878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8771272" y="6590586"/>
            <a:ext cx="329184" cy="230832"/>
          </a:xfrm>
          <a:prstGeom prst="rect">
            <a:avLst/>
          </a:prstGeom>
          <a:noFill/>
        </p:spPr>
        <p:txBody>
          <a:bodyPr wrap="square" rtlCol="0">
            <a:spAutoFit/>
          </a:bodyPr>
          <a:lstStyle/>
          <a:p>
            <a:r>
              <a:rPr lang="en-GB" sz="900" kern="0" dirty="0">
                <a:solidFill>
                  <a:sysClr val="windowText" lastClr="000000"/>
                </a:solidFill>
              </a:rPr>
              <a:t>30</a:t>
            </a:r>
          </a:p>
        </p:txBody>
      </p:sp>
      <p:sp>
        <p:nvSpPr>
          <p:cNvPr id="2" name="TextBox 1"/>
          <p:cNvSpPr txBox="1"/>
          <p:nvPr/>
        </p:nvSpPr>
        <p:spPr>
          <a:xfrm>
            <a:off x="3623896" y="556486"/>
            <a:ext cx="1126479" cy="253916"/>
          </a:xfrm>
          <a:prstGeom prst="rect">
            <a:avLst/>
          </a:prstGeom>
          <a:noFill/>
        </p:spPr>
        <p:txBody>
          <a:bodyPr wrap="square" rtlCol="0">
            <a:spAutoFit/>
          </a:bodyPr>
          <a:lstStyle/>
          <a:p>
            <a:r>
              <a:rPr lang="en-GB" sz="1050" b="1" kern="0" dirty="0">
                <a:solidFill>
                  <a:sysClr val="windowText" lastClr="000000"/>
                </a:solidFill>
              </a:rPr>
              <a:t>Mean Score</a:t>
            </a:r>
          </a:p>
        </p:txBody>
      </p:sp>
      <p:sp>
        <p:nvSpPr>
          <p:cNvPr id="7" name="TextBox 6"/>
          <p:cNvSpPr txBox="1"/>
          <p:nvPr/>
        </p:nvSpPr>
        <p:spPr>
          <a:xfrm>
            <a:off x="3004405" y="556486"/>
            <a:ext cx="740229" cy="253916"/>
          </a:xfrm>
          <a:prstGeom prst="rect">
            <a:avLst/>
          </a:prstGeom>
          <a:noFill/>
        </p:spPr>
        <p:txBody>
          <a:bodyPr wrap="square" rtlCol="0">
            <a:spAutoFit/>
          </a:bodyPr>
          <a:lstStyle/>
          <a:p>
            <a:pPr algn="ctr"/>
            <a:r>
              <a:rPr lang="en-GB" sz="1050" b="1" kern="0" dirty="0">
                <a:solidFill>
                  <a:sysClr val="windowText" lastClr="000000"/>
                </a:solidFill>
              </a:rPr>
              <a:t>Base</a:t>
            </a:r>
          </a:p>
        </p:txBody>
      </p:sp>
      <p:sp>
        <p:nvSpPr>
          <p:cNvPr id="31" name="TextBox 30"/>
          <p:cNvSpPr txBox="1"/>
          <p:nvPr/>
        </p:nvSpPr>
        <p:spPr>
          <a:xfrm>
            <a:off x="6333226" y="552411"/>
            <a:ext cx="2068292" cy="253916"/>
          </a:xfrm>
          <a:prstGeom prst="rect">
            <a:avLst/>
          </a:prstGeom>
          <a:noFill/>
        </p:spPr>
        <p:txBody>
          <a:bodyPr wrap="square" rtlCol="0">
            <a:spAutoFit/>
          </a:bodyPr>
          <a:lstStyle/>
          <a:p>
            <a:r>
              <a:rPr lang="en-GB" sz="1050" b="1" kern="0" dirty="0">
                <a:solidFill>
                  <a:sysClr val="windowText" lastClr="000000"/>
                </a:solidFill>
              </a:rPr>
              <a:t>%  score 8-10</a:t>
            </a:r>
          </a:p>
        </p:txBody>
      </p:sp>
      <p:sp>
        <p:nvSpPr>
          <p:cNvPr id="71" name="TextBox 70"/>
          <p:cNvSpPr txBox="1"/>
          <p:nvPr/>
        </p:nvSpPr>
        <p:spPr>
          <a:xfrm>
            <a:off x="400466" y="554483"/>
            <a:ext cx="1261044" cy="253916"/>
          </a:xfrm>
          <a:prstGeom prst="rect">
            <a:avLst/>
          </a:prstGeom>
          <a:noFill/>
        </p:spPr>
        <p:txBody>
          <a:bodyPr wrap="square" rtlCol="0">
            <a:spAutoFit/>
          </a:bodyPr>
          <a:lstStyle/>
          <a:p>
            <a:pPr algn="ctr"/>
            <a:r>
              <a:rPr lang="en-GB" sz="1050" b="1" kern="0" dirty="0">
                <a:solidFill>
                  <a:sysClr val="windowText" lastClr="000000"/>
                </a:solidFill>
              </a:rPr>
              <a:t>LEP Areas</a:t>
            </a:r>
          </a:p>
        </p:txBody>
      </p:sp>
      <p:sp>
        <p:nvSpPr>
          <p:cNvPr id="73" name="TextBox 72"/>
          <p:cNvSpPr txBox="1"/>
          <p:nvPr/>
        </p:nvSpPr>
        <p:spPr>
          <a:xfrm>
            <a:off x="2846583" y="1235450"/>
            <a:ext cx="740229" cy="219291"/>
          </a:xfrm>
          <a:prstGeom prst="rect">
            <a:avLst/>
          </a:prstGeom>
          <a:noFill/>
        </p:spPr>
        <p:txBody>
          <a:bodyPr wrap="square" rtlCol="0">
            <a:spAutoFit/>
          </a:bodyPr>
          <a:lstStyle/>
          <a:p>
            <a:pPr algn="r"/>
            <a:r>
              <a:rPr lang="en-GB" sz="825" kern="0" dirty="0">
                <a:solidFill>
                  <a:sysClr val="windowText" lastClr="000000"/>
                </a:solidFill>
              </a:rPr>
              <a:t>872</a:t>
            </a:r>
          </a:p>
        </p:txBody>
      </p:sp>
      <p:sp>
        <p:nvSpPr>
          <p:cNvPr id="75" name="TextBox 8"/>
          <p:cNvSpPr txBox="1">
            <a:spLocks noChangeArrowheads="1"/>
          </p:cNvSpPr>
          <p:nvPr/>
        </p:nvSpPr>
        <p:spPr bwMode="auto">
          <a:xfrm>
            <a:off x="104735" y="167691"/>
            <a:ext cx="7623175" cy="192360"/>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Satisfaction with the training provider overall – analysis by LEP (1 of 2)</a:t>
            </a:r>
            <a:endParaRPr lang="en-GB" sz="1600" b="1" dirty="0"/>
          </a:p>
        </p:txBody>
      </p:sp>
      <p:sp>
        <p:nvSpPr>
          <p:cNvPr id="3085" name="TextBox 34"/>
          <p:cNvSpPr txBox="1">
            <a:spLocks noChangeArrowheads="1"/>
          </p:cNvSpPr>
          <p:nvPr/>
        </p:nvSpPr>
        <p:spPr bwMode="auto">
          <a:xfrm>
            <a:off x="504567" y="6259826"/>
            <a:ext cx="7023774" cy="126958"/>
          </a:xfrm>
          <a:prstGeom prst="rect">
            <a:avLst/>
          </a:prstGeom>
          <a:noFill/>
          <a:ln w="9525">
            <a:noFill/>
            <a:miter lim="800000"/>
            <a:headEnd/>
            <a:tailEnd/>
          </a:ln>
        </p:spPr>
        <p:txBody>
          <a:bodyPr wrap="square" lIns="0" tIns="0" rIns="0" bIns="0">
            <a:spAutoFit/>
          </a:bodyPr>
          <a:lstStyle/>
          <a:p>
            <a:r>
              <a:rPr lang="en-GB" sz="825" kern="0" dirty="0">
                <a:solidFill>
                  <a:sysClr val="windowText" lastClr="000000"/>
                </a:solidFill>
              </a:rPr>
              <a:t>FE Choices Employer Satisfaction Survey 2015 to 2016.  Total valid base size: 59,205.</a:t>
            </a:r>
          </a:p>
        </p:txBody>
      </p:sp>
    </p:spTree>
    <p:extLst>
      <p:ext uri="{BB962C8B-B14F-4D97-AF65-F5344CB8AC3E}">
        <p14:creationId xmlns:p14="http://schemas.microsoft.com/office/powerpoint/2010/main" val="176939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3"/>
          <p:cNvGraphicFramePr>
            <a:graphicFrameLocks noGrp="1"/>
          </p:cNvGraphicFramePr>
          <p:nvPr>
            <p:extLst>
              <p:ext uri="{D42A27DB-BD31-4B8C-83A1-F6EECF244321}">
                <p14:modId xmlns:p14="http://schemas.microsoft.com/office/powerpoint/2010/main" val="167456878"/>
              </p:ext>
            </p:extLst>
          </p:nvPr>
        </p:nvGraphicFramePr>
        <p:xfrm>
          <a:off x="2360443" y="573387"/>
          <a:ext cx="11694892" cy="5191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3"/>
          <p:cNvGraphicFramePr>
            <a:graphicFrameLocks noGrp="1"/>
          </p:cNvGraphicFramePr>
          <p:nvPr>
            <p:extLst>
              <p:ext uri="{D42A27DB-BD31-4B8C-83A1-F6EECF244321}">
                <p14:modId xmlns:p14="http://schemas.microsoft.com/office/powerpoint/2010/main" val="4177553556"/>
              </p:ext>
            </p:extLst>
          </p:nvPr>
        </p:nvGraphicFramePr>
        <p:xfrm>
          <a:off x="721895" y="446256"/>
          <a:ext cx="8422105" cy="531885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8814816" y="6593218"/>
            <a:ext cx="329184" cy="230832"/>
          </a:xfrm>
          <a:prstGeom prst="rect">
            <a:avLst/>
          </a:prstGeom>
          <a:noFill/>
        </p:spPr>
        <p:txBody>
          <a:bodyPr wrap="square" rtlCol="0">
            <a:spAutoFit/>
          </a:bodyPr>
          <a:lstStyle/>
          <a:p>
            <a:r>
              <a:rPr lang="en-GB" sz="900" kern="0" dirty="0">
                <a:solidFill>
                  <a:sysClr val="windowText" lastClr="000000"/>
                </a:solidFill>
              </a:rPr>
              <a:t>31</a:t>
            </a:r>
          </a:p>
        </p:txBody>
      </p:sp>
      <p:sp>
        <p:nvSpPr>
          <p:cNvPr id="2" name="TextBox 1"/>
          <p:cNvSpPr txBox="1"/>
          <p:nvPr/>
        </p:nvSpPr>
        <p:spPr>
          <a:xfrm>
            <a:off x="3280152" y="524337"/>
            <a:ext cx="1264964" cy="253916"/>
          </a:xfrm>
          <a:prstGeom prst="rect">
            <a:avLst/>
          </a:prstGeom>
          <a:noFill/>
        </p:spPr>
        <p:txBody>
          <a:bodyPr wrap="square" rtlCol="0">
            <a:spAutoFit/>
          </a:bodyPr>
          <a:lstStyle/>
          <a:p>
            <a:r>
              <a:rPr lang="en-GB" sz="1050" b="1" kern="0" dirty="0">
                <a:solidFill>
                  <a:sysClr val="windowText" lastClr="000000"/>
                </a:solidFill>
              </a:rPr>
              <a:t>Mean Score</a:t>
            </a:r>
          </a:p>
        </p:txBody>
      </p:sp>
      <p:sp>
        <p:nvSpPr>
          <p:cNvPr id="31" name="TextBox 30"/>
          <p:cNvSpPr txBox="1"/>
          <p:nvPr/>
        </p:nvSpPr>
        <p:spPr>
          <a:xfrm>
            <a:off x="5594342" y="524337"/>
            <a:ext cx="2068292" cy="253916"/>
          </a:xfrm>
          <a:prstGeom prst="rect">
            <a:avLst/>
          </a:prstGeom>
          <a:noFill/>
        </p:spPr>
        <p:txBody>
          <a:bodyPr wrap="square" rtlCol="0">
            <a:spAutoFit/>
          </a:bodyPr>
          <a:lstStyle/>
          <a:p>
            <a:r>
              <a:rPr lang="en-GB" sz="1050" b="1" kern="0" dirty="0">
                <a:solidFill>
                  <a:sysClr val="windowText" lastClr="000000"/>
                </a:solidFill>
              </a:rPr>
              <a:t>% score 8-10</a:t>
            </a:r>
          </a:p>
        </p:txBody>
      </p:sp>
      <p:sp>
        <p:nvSpPr>
          <p:cNvPr id="7" name="TextBox 6"/>
          <p:cNvSpPr txBox="1"/>
          <p:nvPr/>
        </p:nvSpPr>
        <p:spPr>
          <a:xfrm>
            <a:off x="2473800" y="525350"/>
            <a:ext cx="740229" cy="253916"/>
          </a:xfrm>
          <a:prstGeom prst="rect">
            <a:avLst/>
          </a:prstGeom>
          <a:noFill/>
        </p:spPr>
        <p:txBody>
          <a:bodyPr wrap="square" rtlCol="0">
            <a:spAutoFit/>
          </a:bodyPr>
          <a:lstStyle/>
          <a:p>
            <a:pPr algn="ctr"/>
            <a:r>
              <a:rPr lang="en-GB" sz="1050" b="1" kern="0" dirty="0">
                <a:solidFill>
                  <a:sysClr val="windowText" lastClr="000000"/>
                </a:solidFill>
              </a:rPr>
              <a:t>Base</a:t>
            </a:r>
          </a:p>
        </p:txBody>
      </p:sp>
      <p:grpSp>
        <p:nvGrpSpPr>
          <p:cNvPr id="4" name="Group 3"/>
          <p:cNvGrpSpPr/>
          <p:nvPr/>
        </p:nvGrpSpPr>
        <p:grpSpPr>
          <a:xfrm>
            <a:off x="409811" y="814350"/>
            <a:ext cx="2816113" cy="4987169"/>
            <a:chOff x="1282845" y="1577580"/>
            <a:chExt cx="2429444" cy="4187945"/>
          </a:xfrm>
        </p:grpSpPr>
        <p:sp>
          <p:nvSpPr>
            <p:cNvPr id="53" name="TextBox 52"/>
            <p:cNvSpPr txBox="1"/>
            <p:nvPr/>
          </p:nvSpPr>
          <p:spPr>
            <a:xfrm>
              <a:off x="2942619" y="2032531"/>
              <a:ext cx="370115" cy="219291"/>
            </a:xfrm>
            <a:prstGeom prst="rect">
              <a:avLst/>
            </a:prstGeom>
            <a:noFill/>
          </p:spPr>
          <p:txBody>
            <a:bodyPr wrap="square" rtlCol="0">
              <a:spAutoFit/>
            </a:bodyPr>
            <a:lstStyle/>
            <a:p>
              <a:pPr algn="ctr"/>
              <a:r>
                <a:rPr lang="en-GB" sz="825" kern="0" dirty="0">
                  <a:solidFill>
                    <a:sysClr val="windowText" lastClr="000000"/>
                  </a:solidFill>
                </a:rPr>
                <a:t>SE</a:t>
              </a:r>
            </a:p>
          </p:txBody>
        </p:sp>
        <p:sp>
          <p:nvSpPr>
            <p:cNvPr id="55" name="TextBox 54"/>
            <p:cNvSpPr txBox="1"/>
            <p:nvPr/>
          </p:nvSpPr>
          <p:spPr>
            <a:xfrm>
              <a:off x="2757562" y="2441666"/>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68" name="TextBox 67"/>
            <p:cNvSpPr txBox="1"/>
            <p:nvPr/>
          </p:nvSpPr>
          <p:spPr>
            <a:xfrm>
              <a:off x="2782547" y="5102643"/>
              <a:ext cx="740229" cy="219291"/>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8" name="TextBox 7"/>
            <p:cNvSpPr txBox="1"/>
            <p:nvPr/>
          </p:nvSpPr>
          <p:spPr>
            <a:xfrm>
              <a:off x="1282845" y="1577580"/>
              <a:ext cx="740229" cy="219291"/>
            </a:xfrm>
            <a:prstGeom prst="rect">
              <a:avLst/>
            </a:prstGeom>
            <a:noFill/>
          </p:spPr>
          <p:txBody>
            <a:bodyPr wrap="square" rtlCol="0">
              <a:spAutoFit/>
            </a:bodyPr>
            <a:lstStyle/>
            <a:p>
              <a:r>
                <a:rPr lang="en-GB" sz="825" kern="0" dirty="0">
                  <a:solidFill>
                    <a:sysClr val="windowText" lastClr="000000"/>
                  </a:solidFill>
                </a:rPr>
                <a:t>Overall</a:t>
              </a:r>
            </a:p>
          </p:txBody>
        </p:sp>
        <p:sp>
          <p:nvSpPr>
            <p:cNvPr id="10" name="TextBox 9"/>
            <p:cNvSpPr txBox="1"/>
            <p:nvPr/>
          </p:nvSpPr>
          <p:spPr>
            <a:xfrm>
              <a:off x="1282845" y="2015834"/>
              <a:ext cx="685860" cy="346249"/>
            </a:xfrm>
            <a:prstGeom prst="rect">
              <a:avLst/>
            </a:prstGeom>
            <a:noFill/>
          </p:spPr>
          <p:txBody>
            <a:bodyPr wrap="square" rtlCol="0">
              <a:spAutoFit/>
            </a:bodyPr>
            <a:lstStyle/>
            <a:p>
              <a:r>
                <a:rPr lang="en-GB" sz="825" kern="0" dirty="0">
                  <a:solidFill>
                    <a:sysClr val="windowText" lastClr="000000"/>
                  </a:solidFill>
                </a:rPr>
                <a:t>South East</a:t>
              </a:r>
            </a:p>
          </p:txBody>
        </p:sp>
        <p:sp>
          <p:nvSpPr>
            <p:cNvPr id="12" name="TextBox 11"/>
            <p:cNvSpPr txBox="1"/>
            <p:nvPr/>
          </p:nvSpPr>
          <p:spPr>
            <a:xfrm>
              <a:off x="1282845" y="2441401"/>
              <a:ext cx="1737513" cy="219291"/>
            </a:xfrm>
            <a:prstGeom prst="rect">
              <a:avLst/>
            </a:prstGeom>
            <a:noFill/>
          </p:spPr>
          <p:txBody>
            <a:bodyPr wrap="square" rtlCol="0">
              <a:spAutoFit/>
            </a:bodyPr>
            <a:lstStyle/>
            <a:p>
              <a:r>
                <a:rPr lang="en-GB" sz="825" kern="0" dirty="0">
                  <a:solidFill>
                    <a:sysClr val="windowText" lastClr="000000"/>
                  </a:solidFill>
                </a:rPr>
                <a:t>Cornwall and the Isles of Scilly</a:t>
              </a:r>
            </a:p>
          </p:txBody>
        </p:sp>
        <p:sp>
          <p:nvSpPr>
            <p:cNvPr id="27" name="TextBox 26"/>
            <p:cNvSpPr txBox="1"/>
            <p:nvPr/>
          </p:nvSpPr>
          <p:spPr>
            <a:xfrm>
              <a:off x="1282846" y="5102377"/>
              <a:ext cx="1053167" cy="219291"/>
            </a:xfrm>
            <a:prstGeom prst="rect">
              <a:avLst/>
            </a:prstGeom>
            <a:noFill/>
          </p:spPr>
          <p:txBody>
            <a:bodyPr wrap="square" rtlCol="0">
              <a:spAutoFit/>
            </a:bodyPr>
            <a:lstStyle/>
            <a:p>
              <a:r>
                <a:rPr lang="en-GB" sz="825" kern="0" dirty="0">
                  <a:solidFill>
                    <a:sysClr val="windowText" lastClr="000000"/>
                  </a:solidFill>
                </a:rPr>
                <a:t>Leeds City Region</a:t>
              </a:r>
            </a:p>
          </p:txBody>
        </p:sp>
        <p:sp>
          <p:nvSpPr>
            <p:cNvPr id="52" name="TextBox 51"/>
            <p:cNvSpPr txBox="1"/>
            <p:nvPr/>
          </p:nvSpPr>
          <p:spPr>
            <a:xfrm>
              <a:off x="2757562" y="1825683"/>
              <a:ext cx="740229" cy="219291"/>
            </a:xfrm>
            <a:prstGeom prst="rect">
              <a:avLst/>
            </a:prstGeom>
            <a:noFill/>
          </p:spPr>
          <p:txBody>
            <a:bodyPr wrap="square" rtlCol="0">
              <a:spAutoFit/>
            </a:bodyPr>
            <a:lstStyle/>
            <a:p>
              <a:pPr algn="ctr"/>
              <a:r>
                <a:rPr lang="en-GB" sz="825" kern="0" dirty="0">
                  <a:solidFill>
                    <a:sysClr val="windowText" lastClr="000000"/>
                  </a:solidFill>
                </a:rPr>
                <a:t>SE</a:t>
              </a:r>
            </a:p>
          </p:txBody>
        </p:sp>
        <p:sp>
          <p:nvSpPr>
            <p:cNvPr id="9" name="TextBox 8"/>
            <p:cNvSpPr txBox="1"/>
            <p:nvPr/>
          </p:nvSpPr>
          <p:spPr>
            <a:xfrm>
              <a:off x="1282846" y="1835988"/>
              <a:ext cx="817585" cy="194925"/>
            </a:xfrm>
            <a:prstGeom prst="rect">
              <a:avLst/>
            </a:prstGeom>
            <a:noFill/>
          </p:spPr>
          <p:txBody>
            <a:bodyPr wrap="square" rtlCol="0">
              <a:spAutoFit/>
            </a:bodyPr>
            <a:lstStyle/>
            <a:p>
              <a:pPr>
                <a:lnSpc>
                  <a:spcPts val="750"/>
                </a:lnSpc>
              </a:pPr>
              <a:r>
                <a:rPr lang="en-GB" sz="825" kern="0" dirty="0">
                  <a:solidFill>
                    <a:sysClr val="windowText" lastClr="000000"/>
                  </a:solidFill>
                </a:rPr>
                <a:t>Solent</a:t>
              </a:r>
            </a:p>
          </p:txBody>
        </p:sp>
        <p:sp>
          <p:nvSpPr>
            <p:cNvPr id="33" name="TextBox 32"/>
            <p:cNvSpPr txBox="1"/>
            <p:nvPr/>
          </p:nvSpPr>
          <p:spPr>
            <a:xfrm>
              <a:off x="3152662" y="1825417"/>
              <a:ext cx="559626" cy="219291"/>
            </a:xfrm>
            <a:prstGeom prst="rect">
              <a:avLst/>
            </a:prstGeom>
            <a:noFill/>
          </p:spPr>
          <p:txBody>
            <a:bodyPr wrap="square" rtlCol="0">
              <a:spAutoFit/>
            </a:bodyPr>
            <a:lstStyle/>
            <a:p>
              <a:pPr algn="r"/>
              <a:r>
                <a:rPr lang="en-GB" sz="825" kern="0" dirty="0">
                  <a:solidFill>
                    <a:sysClr val="windowText" lastClr="000000"/>
                  </a:solidFill>
                </a:rPr>
                <a:t>1,323</a:t>
              </a:r>
            </a:p>
          </p:txBody>
        </p:sp>
        <p:sp>
          <p:nvSpPr>
            <p:cNvPr id="34" name="TextBox 33"/>
            <p:cNvSpPr txBox="1"/>
            <p:nvPr/>
          </p:nvSpPr>
          <p:spPr>
            <a:xfrm>
              <a:off x="3152662" y="2046146"/>
              <a:ext cx="559626" cy="219291"/>
            </a:xfrm>
            <a:prstGeom prst="rect">
              <a:avLst/>
            </a:prstGeom>
            <a:noFill/>
          </p:spPr>
          <p:txBody>
            <a:bodyPr wrap="square" rtlCol="0">
              <a:spAutoFit/>
            </a:bodyPr>
            <a:lstStyle/>
            <a:p>
              <a:pPr algn="r"/>
              <a:r>
                <a:rPr lang="en-GB" sz="825" kern="0" dirty="0">
                  <a:solidFill>
                    <a:sysClr val="windowText" lastClr="000000"/>
                  </a:solidFill>
                </a:rPr>
                <a:t>3,904</a:t>
              </a:r>
            </a:p>
          </p:txBody>
        </p:sp>
        <p:sp>
          <p:nvSpPr>
            <p:cNvPr id="54" name="TextBox 53"/>
            <p:cNvSpPr txBox="1"/>
            <p:nvPr/>
          </p:nvSpPr>
          <p:spPr>
            <a:xfrm>
              <a:off x="2882134" y="2236660"/>
              <a:ext cx="491084" cy="219291"/>
            </a:xfrm>
            <a:prstGeom prst="rect">
              <a:avLst/>
            </a:prstGeom>
            <a:noFill/>
          </p:spPr>
          <p:txBody>
            <a:bodyPr wrap="square" rtlCol="0">
              <a:spAutoFit/>
            </a:bodyPr>
            <a:lstStyle/>
            <a:p>
              <a:pPr algn="ctr"/>
              <a:r>
                <a:rPr lang="en-GB" sz="825" kern="0" dirty="0">
                  <a:solidFill>
                    <a:sysClr val="windowText" lastClr="000000"/>
                  </a:solidFill>
                </a:rPr>
                <a:t>SE</a:t>
              </a:r>
            </a:p>
          </p:txBody>
        </p:sp>
        <p:sp>
          <p:nvSpPr>
            <p:cNvPr id="11" name="TextBox 10"/>
            <p:cNvSpPr txBox="1"/>
            <p:nvPr/>
          </p:nvSpPr>
          <p:spPr>
            <a:xfrm>
              <a:off x="1282845" y="2236395"/>
              <a:ext cx="1478000" cy="219291"/>
            </a:xfrm>
            <a:prstGeom prst="rect">
              <a:avLst/>
            </a:prstGeom>
            <a:noFill/>
          </p:spPr>
          <p:txBody>
            <a:bodyPr wrap="square" rtlCol="0">
              <a:spAutoFit/>
            </a:bodyPr>
            <a:lstStyle/>
            <a:p>
              <a:r>
                <a:rPr lang="en-GB" sz="825" kern="0" dirty="0">
                  <a:solidFill>
                    <a:sysClr val="windowText" lastClr="000000"/>
                  </a:solidFill>
                </a:rPr>
                <a:t>Thames Valley Berkshire</a:t>
              </a:r>
            </a:p>
          </p:txBody>
        </p:sp>
        <p:sp>
          <p:nvSpPr>
            <p:cNvPr id="35" name="TextBox 34"/>
            <p:cNvSpPr txBox="1"/>
            <p:nvPr/>
          </p:nvSpPr>
          <p:spPr>
            <a:xfrm>
              <a:off x="3342173" y="2236395"/>
              <a:ext cx="370115" cy="219291"/>
            </a:xfrm>
            <a:prstGeom prst="rect">
              <a:avLst/>
            </a:prstGeom>
            <a:noFill/>
          </p:spPr>
          <p:txBody>
            <a:bodyPr wrap="square" rtlCol="0">
              <a:spAutoFit/>
            </a:bodyPr>
            <a:lstStyle/>
            <a:p>
              <a:pPr algn="r"/>
              <a:r>
                <a:rPr lang="en-GB" sz="825" kern="0" dirty="0">
                  <a:solidFill>
                    <a:sysClr val="windowText" lastClr="000000"/>
                  </a:solidFill>
                </a:rPr>
                <a:t>796</a:t>
              </a:r>
            </a:p>
          </p:txBody>
        </p:sp>
        <p:sp>
          <p:nvSpPr>
            <p:cNvPr id="36" name="TextBox 35"/>
            <p:cNvSpPr txBox="1"/>
            <p:nvPr/>
          </p:nvSpPr>
          <p:spPr>
            <a:xfrm>
              <a:off x="3342173" y="2441401"/>
              <a:ext cx="370115" cy="219291"/>
            </a:xfrm>
            <a:prstGeom prst="rect">
              <a:avLst/>
            </a:prstGeom>
            <a:noFill/>
          </p:spPr>
          <p:txBody>
            <a:bodyPr wrap="square" rtlCol="0">
              <a:spAutoFit/>
            </a:bodyPr>
            <a:lstStyle/>
            <a:p>
              <a:pPr algn="r"/>
              <a:r>
                <a:rPr lang="en-GB" sz="825" kern="0" dirty="0">
                  <a:solidFill>
                    <a:sysClr val="windowText" lastClr="000000"/>
                  </a:solidFill>
                </a:rPr>
                <a:t>537</a:t>
              </a:r>
            </a:p>
          </p:txBody>
        </p:sp>
        <p:grpSp>
          <p:nvGrpSpPr>
            <p:cNvPr id="86" name="Group 85"/>
            <p:cNvGrpSpPr/>
            <p:nvPr/>
          </p:nvGrpSpPr>
          <p:grpSpPr>
            <a:xfrm>
              <a:off x="1282846" y="2639389"/>
              <a:ext cx="2429443" cy="219556"/>
              <a:chOff x="186460" y="2376183"/>
              <a:chExt cx="3239257" cy="292741"/>
            </a:xfrm>
          </p:grpSpPr>
          <p:sp>
            <p:nvSpPr>
              <p:cNvPr id="56" name="TextBox 55"/>
              <p:cNvSpPr txBox="1"/>
              <p:nvPr/>
            </p:nvSpPr>
            <p:spPr>
              <a:xfrm>
                <a:off x="2186062" y="2376536"/>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13" name="TextBox 12"/>
              <p:cNvSpPr txBox="1"/>
              <p:nvPr/>
            </p:nvSpPr>
            <p:spPr>
              <a:xfrm>
                <a:off x="186460" y="2376183"/>
                <a:ext cx="1323431" cy="292388"/>
              </a:xfrm>
              <a:prstGeom prst="rect">
                <a:avLst/>
              </a:prstGeom>
              <a:noFill/>
            </p:spPr>
            <p:txBody>
              <a:bodyPr wrap="square" rtlCol="0">
                <a:spAutoFit/>
              </a:bodyPr>
              <a:lstStyle/>
              <a:p>
                <a:r>
                  <a:rPr lang="en-GB" sz="825" kern="0" dirty="0">
                    <a:solidFill>
                      <a:sysClr val="windowText" lastClr="000000"/>
                    </a:solidFill>
                  </a:rPr>
                  <a:t>Dorset</a:t>
                </a:r>
              </a:p>
            </p:txBody>
          </p:sp>
          <p:sp>
            <p:nvSpPr>
              <p:cNvPr id="37" name="TextBox 36"/>
              <p:cNvSpPr txBox="1"/>
              <p:nvPr/>
            </p:nvSpPr>
            <p:spPr>
              <a:xfrm>
                <a:off x="2438745" y="2376536"/>
                <a:ext cx="986972" cy="292388"/>
              </a:xfrm>
              <a:prstGeom prst="rect">
                <a:avLst/>
              </a:prstGeom>
              <a:noFill/>
            </p:spPr>
            <p:txBody>
              <a:bodyPr wrap="square" rtlCol="0">
                <a:spAutoFit/>
              </a:bodyPr>
              <a:lstStyle/>
              <a:p>
                <a:pPr algn="r"/>
                <a:r>
                  <a:rPr lang="en-GB" sz="825" kern="0" dirty="0">
                    <a:solidFill>
                      <a:sysClr val="windowText" lastClr="000000"/>
                    </a:solidFill>
                  </a:rPr>
                  <a:t>752</a:t>
                </a:r>
              </a:p>
            </p:txBody>
          </p:sp>
        </p:grpSp>
        <p:grpSp>
          <p:nvGrpSpPr>
            <p:cNvPr id="85" name="Group 84"/>
            <p:cNvGrpSpPr/>
            <p:nvPr/>
          </p:nvGrpSpPr>
          <p:grpSpPr>
            <a:xfrm>
              <a:off x="1282846" y="2842909"/>
              <a:ext cx="2429443" cy="219556"/>
              <a:chOff x="186460" y="2607786"/>
              <a:chExt cx="3239257" cy="292741"/>
            </a:xfrm>
          </p:grpSpPr>
          <p:sp>
            <p:nvSpPr>
              <p:cNvPr id="57" name="TextBox 56"/>
              <p:cNvSpPr txBox="1"/>
              <p:nvPr/>
            </p:nvSpPr>
            <p:spPr>
              <a:xfrm>
                <a:off x="2186062" y="2608139"/>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14" name="TextBox 13"/>
              <p:cNvSpPr txBox="1"/>
              <p:nvPr/>
            </p:nvSpPr>
            <p:spPr>
              <a:xfrm>
                <a:off x="186460" y="2607786"/>
                <a:ext cx="1323431" cy="292388"/>
              </a:xfrm>
              <a:prstGeom prst="rect">
                <a:avLst/>
              </a:prstGeom>
              <a:noFill/>
            </p:spPr>
            <p:txBody>
              <a:bodyPr wrap="square" rtlCol="0">
                <a:spAutoFit/>
              </a:bodyPr>
              <a:lstStyle/>
              <a:p>
                <a:r>
                  <a:rPr lang="en-GB" sz="825" kern="0" dirty="0">
                    <a:solidFill>
                      <a:sysClr val="windowText" lastClr="000000"/>
                    </a:solidFill>
                  </a:rPr>
                  <a:t>Gloucestershire</a:t>
                </a:r>
              </a:p>
            </p:txBody>
          </p:sp>
          <p:sp>
            <p:nvSpPr>
              <p:cNvPr id="38" name="TextBox 37"/>
              <p:cNvSpPr txBox="1"/>
              <p:nvPr/>
            </p:nvSpPr>
            <p:spPr>
              <a:xfrm>
                <a:off x="2438745" y="2608139"/>
                <a:ext cx="986972" cy="292388"/>
              </a:xfrm>
              <a:prstGeom prst="rect">
                <a:avLst/>
              </a:prstGeom>
              <a:noFill/>
            </p:spPr>
            <p:txBody>
              <a:bodyPr wrap="square" rtlCol="0">
                <a:spAutoFit/>
              </a:bodyPr>
              <a:lstStyle/>
              <a:p>
                <a:pPr algn="r"/>
                <a:r>
                  <a:rPr lang="en-GB" sz="825" kern="0" dirty="0">
                    <a:solidFill>
                      <a:sysClr val="windowText" lastClr="000000"/>
                    </a:solidFill>
                  </a:rPr>
                  <a:t>620</a:t>
                </a:r>
              </a:p>
            </p:txBody>
          </p:sp>
        </p:grpSp>
        <p:grpSp>
          <p:nvGrpSpPr>
            <p:cNvPr id="84" name="Group 83"/>
            <p:cNvGrpSpPr/>
            <p:nvPr/>
          </p:nvGrpSpPr>
          <p:grpSpPr>
            <a:xfrm>
              <a:off x="1282846" y="3043350"/>
              <a:ext cx="2429443" cy="346249"/>
              <a:chOff x="186460" y="2914792"/>
              <a:chExt cx="3239257" cy="461665"/>
            </a:xfrm>
          </p:grpSpPr>
          <p:sp>
            <p:nvSpPr>
              <p:cNvPr id="58" name="TextBox 57"/>
              <p:cNvSpPr txBox="1"/>
              <p:nvPr/>
            </p:nvSpPr>
            <p:spPr>
              <a:xfrm>
                <a:off x="2186062" y="2926812"/>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15" name="TextBox 14"/>
              <p:cNvSpPr txBox="1"/>
              <p:nvPr/>
            </p:nvSpPr>
            <p:spPr>
              <a:xfrm>
                <a:off x="186460" y="2914792"/>
                <a:ext cx="1732474" cy="461665"/>
              </a:xfrm>
              <a:prstGeom prst="rect">
                <a:avLst/>
              </a:prstGeom>
              <a:noFill/>
            </p:spPr>
            <p:txBody>
              <a:bodyPr wrap="square" rtlCol="0">
                <a:spAutoFit/>
              </a:bodyPr>
              <a:lstStyle/>
              <a:p>
                <a:r>
                  <a:rPr lang="en-GB" sz="825" kern="0" dirty="0">
                    <a:solidFill>
                      <a:sysClr val="windowText" lastClr="000000"/>
                    </a:solidFill>
                  </a:rPr>
                  <a:t>Heart of the South West</a:t>
                </a:r>
              </a:p>
            </p:txBody>
          </p:sp>
          <p:sp>
            <p:nvSpPr>
              <p:cNvPr id="39" name="TextBox 38"/>
              <p:cNvSpPr txBox="1"/>
              <p:nvPr/>
            </p:nvSpPr>
            <p:spPr>
              <a:xfrm>
                <a:off x="2438745" y="2916312"/>
                <a:ext cx="986972" cy="292388"/>
              </a:xfrm>
              <a:prstGeom prst="rect">
                <a:avLst/>
              </a:prstGeom>
              <a:noFill/>
            </p:spPr>
            <p:txBody>
              <a:bodyPr wrap="square" rtlCol="0">
                <a:spAutoFit/>
              </a:bodyPr>
              <a:lstStyle/>
              <a:p>
                <a:pPr algn="r"/>
                <a:r>
                  <a:rPr lang="en-GB" sz="825" kern="0" dirty="0">
                    <a:solidFill>
                      <a:sysClr val="windowText" lastClr="000000"/>
                    </a:solidFill>
                  </a:rPr>
                  <a:t>2,426</a:t>
                </a:r>
              </a:p>
            </p:txBody>
          </p:sp>
        </p:grpSp>
        <p:grpSp>
          <p:nvGrpSpPr>
            <p:cNvPr id="83" name="Group 82"/>
            <p:cNvGrpSpPr/>
            <p:nvPr/>
          </p:nvGrpSpPr>
          <p:grpSpPr>
            <a:xfrm>
              <a:off x="1282846" y="3255296"/>
              <a:ext cx="2429443" cy="346249"/>
              <a:chOff x="186460" y="3197395"/>
              <a:chExt cx="3239257" cy="461664"/>
            </a:xfrm>
          </p:grpSpPr>
          <p:sp>
            <p:nvSpPr>
              <p:cNvPr id="59" name="TextBox 58"/>
              <p:cNvSpPr txBox="1"/>
              <p:nvPr/>
            </p:nvSpPr>
            <p:spPr>
              <a:xfrm>
                <a:off x="2186062" y="3209838"/>
                <a:ext cx="986972" cy="292387"/>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16" name="TextBox 15"/>
              <p:cNvSpPr txBox="1"/>
              <p:nvPr/>
            </p:nvSpPr>
            <p:spPr>
              <a:xfrm>
                <a:off x="186460" y="3197395"/>
                <a:ext cx="1604248" cy="461664"/>
              </a:xfrm>
              <a:prstGeom prst="rect">
                <a:avLst/>
              </a:prstGeom>
              <a:noFill/>
            </p:spPr>
            <p:txBody>
              <a:bodyPr wrap="square" rtlCol="0">
                <a:spAutoFit/>
              </a:bodyPr>
              <a:lstStyle/>
              <a:p>
                <a:r>
                  <a:rPr lang="en-GB" sz="825" kern="0" dirty="0">
                    <a:solidFill>
                      <a:sysClr val="windowText" lastClr="000000"/>
                    </a:solidFill>
                  </a:rPr>
                  <a:t>Swindon and Wiltshire</a:t>
                </a:r>
              </a:p>
            </p:txBody>
          </p:sp>
          <p:sp>
            <p:nvSpPr>
              <p:cNvPr id="40" name="TextBox 39"/>
              <p:cNvSpPr txBox="1"/>
              <p:nvPr/>
            </p:nvSpPr>
            <p:spPr>
              <a:xfrm>
                <a:off x="2438745" y="3199338"/>
                <a:ext cx="986972" cy="292387"/>
              </a:xfrm>
              <a:prstGeom prst="rect">
                <a:avLst/>
              </a:prstGeom>
              <a:noFill/>
            </p:spPr>
            <p:txBody>
              <a:bodyPr wrap="square" rtlCol="0">
                <a:spAutoFit/>
              </a:bodyPr>
              <a:lstStyle/>
              <a:p>
                <a:pPr algn="r"/>
                <a:r>
                  <a:rPr lang="en-GB" sz="825" kern="0" dirty="0">
                    <a:solidFill>
                      <a:sysClr val="windowText" lastClr="000000"/>
                    </a:solidFill>
                  </a:rPr>
                  <a:t>647</a:t>
                </a:r>
              </a:p>
            </p:txBody>
          </p:sp>
        </p:grpSp>
        <p:grpSp>
          <p:nvGrpSpPr>
            <p:cNvPr id="82" name="Group 81"/>
            <p:cNvGrpSpPr/>
            <p:nvPr/>
          </p:nvGrpSpPr>
          <p:grpSpPr>
            <a:xfrm>
              <a:off x="1282846" y="3476636"/>
              <a:ext cx="2429443" cy="219556"/>
              <a:chOff x="186460" y="3492511"/>
              <a:chExt cx="3239257" cy="292741"/>
            </a:xfrm>
          </p:grpSpPr>
          <p:sp>
            <p:nvSpPr>
              <p:cNvPr id="60" name="TextBox 59"/>
              <p:cNvSpPr txBox="1"/>
              <p:nvPr/>
            </p:nvSpPr>
            <p:spPr>
              <a:xfrm>
                <a:off x="2186062" y="3492864"/>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17" name="TextBox 16"/>
              <p:cNvSpPr txBox="1"/>
              <p:nvPr/>
            </p:nvSpPr>
            <p:spPr>
              <a:xfrm>
                <a:off x="186460" y="3492511"/>
                <a:ext cx="1323431" cy="292388"/>
              </a:xfrm>
              <a:prstGeom prst="rect">
                <a:avLst/>
              </a:prstGeom>
              <a:noFill/>
            </p:spPr>
            <p:txBody>
              <a:bodyPr wrap="square" rtlCol="0">
                <a:spAutoFit/>
              </a:bodyPr>
              <a:lstStyle/>
              <a:p>
                <a:r>
                  <a:rPr lang="en-GB" sz="825" kern="0" dirty="0">
                    <a:solidFill>
                      <a:sysClr val="windowText" lastClr="000000"/>
                    </a:solidFill>
                  </a:rPr>
                  <a:t>West of England</a:t>
                </a:r>
              </a:p>
            </p:txBody>
          </p:sp>
          <p:sp>
            <p:nvSpPr>
              <p:cNvPr id="41" name="TextBox 40"/>
              <p:cNvSpPr txBox="1"/>
              <p:nvPr/>
            </p:nvSpPr>
            <p:spPr>
              <a:xfrm>
                <a:off x="2438745" y="3492864"/>
                <a:ext cx="986972" cy="292388"/>
              </a:xfrm>
              <a:prstGeom prst="rect">
                <a:avLst/>
              </a:prstGeom>
              <a:noFill/>
            </p:spPr>
            <p:txBody>
              <a:bodyPr wrap="square" rtlCol="0">
                <a:spAutoFit/>
              </a:bodyPr>
              <a:lstStyle/>
              <a:p>
                <a:pPr algn="r"/>
                <a:r>
                  <a:rPr lang="en-GB" sz="825" kern="0" dirty="0">
                    <a:solidFill>
                      <a:sysClr val="windowText" lastClr="000000"/>
                    </a:solidFill>
                  </a:rPr>
                  <a:t>971</a:t>
                </a:r>
              </a:p>
            </p:txBody>
          </p:sp>
        </p:grpSp>
        <p:grpSp>
          <p:nvGrpSpPr>
            <p:cNvPr id="81" name="Group 80"/>
            <p:cNvGrpSpPr/>
            <p:nvPr/>
          </p:nvGrpSpPr>
          <p:grpSpPr>
            <a:xfrm>
              <a:off x="1282846" y="3684527"/>
              <a:ext cx="2429443" cy="219556"/>
              <a:chOff x="186460" y="3769698"/>
              <a:chExt cx="3239257" cy="292741"/>
            </a:xfrm>
          </p:grpSpPr>
          <p:sp>
            <p:nvSpPr>
              <p:cNvPr id="61" name="TextBox 60"/>
              <p:cNvSpPr txBox="1"/>
              <p:nvPr/>
            </p:nvSpPr>
            <p:spPr>
              <a:xfrm>
                <a:off x="2186062" y="3770051"/>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19" name="TextBox 18"/>
              <p:cNvSpPr txBox="1"/>
              <p:nvPr/>
            </p:nvSpPr>
            <p:spPr>
              <a:xfrm>
                <a:off x="186460" y="3769698"/>
                <a:ext cx="1279057" cy="292388"/>
              </a:xfrm>
              <a:prstGeom prst="rect">
                <a:avLst/>
              </a:prstGeom>
              <a:noFill/>
            </p:spPr>
            <p:txBody>
              <a:bodyPr wrap="square" rtlCol="0">
                <a:spAutoFit/>
              </a:bodyPr>
              <a:lstStyle/>
              <a:p>
                <a:r>
                  <a:rPr lang="en-GB" sz="825" kern="0" dirty="0">
                    <a:solidFill>
                      <a:sysClr val="windowText" lastClr="000000"/>
                    </a:solidFill>
                  </a:rPr>
                  <a:t>Worcestershire</a:t>
                </a:r>
              </a:p>
            </p:txBody>
          </p:sp>
          <p:sp>
            <p:nvSpPr>
              <p:cNvPr id="42" name="TextBox 41"/>
              <p:cNvSpPr txBox="1"/>
              <p:nvPr/>
            </p:nvSpPr>
            <p:spPr>
              <a:xfrm>
                <a:off x="2438745" y="3770051"/>
                <a:ext cx="986972" cy="292388"/>
              </a:xfrm>
              <a:prstGeom prst="rect">
                <a:avLst/>
              </a:prstGeom>
              <a:noFill/>
            </p:spPr>
            <p:txBody>
              <a:bodyPr wrap="square" rtlCol="0">
                <a:spAutoFit/>
              </a:bodyPr>
              <a:lstStyle/>
              <a:p>
                <a:pPr algn="r"/>
                <a:r>
                  <a:rPr lang="en-GB" sz="825" kern="0" dirty="0">
                    <a:solidFill>
                      <a:sysClr val="windowText" lastClr="000000"/>
                    </a:solidFill>
                  </a:rPr>
                  <a:t>308</a:t>
                </a:r>
              </a:p>
            </p:txBody>
          </p:sp>
        </p:grpSp>
        <p:grpSp>
          <p:nvGrpSpPr>
            <p:cNvPr id="80" name="Group 79"/>
            <p:cNvGrpSpPr/>
            <p:nvPr/>
          </p:nvGrpSpPr>
          <p:grpSpPr>
            <a:xfrm>
              <a:off x="1282846" y="3890290"/>
              <a:ext cx="2429443" cy="219556"/>
              <a:chOff x="186460" y="4044049"/>
              <a:chExt cx="3239257" cy="292741"/>
            </a:xfrm>
          </p:grpSpPr>
          <p:sp>
            <p:nvSpPr>
              <p:cNvPr id="62" name="TextBox 61"/>
              <p:cNvSpPr txBox="1"/>
              <p:nvPr/>
            </p:nvSpPr>
            <p:spPr>
              <a:xfrm>
                <a:off x="2186062" y="4044402"/>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21" name="TextBox 20"/>
              <p:cNvSpPr txBox="1"/>
              <p:nvPr/>
            </p:nvSpPr>
            <p:spPr>
              <a:xfrm>
                <a:off x="186460" y="4044049"/>
                <a:ext cx="1604248" cy="292388"/>
              </a:xfrm>
              <a:prstGeom prst="rect">
                <a:avLst/>
              </a:prstGeom>
              <a:noFill/>
            </p:spPr>
            <p:txBody>
              <a:bodyPr wrap="square" rtlCol="0">
                <a:spAutoFit/>
              </a:bodyPr>
              <a:lstStyle/>
              <a:p>
                <a:r>
                  <a:rPr lang="en-GB" sz="825" kern="0" dirty="0">
                    <a:solidFill>
                      <a:sysClr val="windowText" lastClr="000000"/>
                    </a:solidFill>
                  </a:rPr>
                  <a:t>Black Country</a:t>
                </a:r>
              </a:p>
            </p:txBody>
          </p:sp>
          <p:sp>
            <p:nvSpPr>
              <p:cNvPr id="43" name="TextBox 42"/>
              <p:cNvSpPr txBox="1"/>
              <p:nvPr/>
            </p:nvSpPr>
            <p:spPr>
              <a:xfrm>
                <a:off x="2438745" y="4044402"/>
                <a:ext cx="986972" cy="292388"/>
              </a:xfrm>
              <a:prstGeom prst="rect">
                <a:avLst/>
              </a:prstGeom>
              <a:noFill/>
            </p:spPr>
            <p:txBody>
              <a:bodyPr wrap="square" rtlCol="0">
                <a:spAutoFit/>
              </a:bodyPr>
              <a:lstStyle/>
              <a:p>
                <a:pPr algn="r"/>
                <a:r>
                  <a:rPr lang="en-GB" sz="825" kern="0" dirty="0">
                    <a:solidFill>
                      <a:sysClr val="windowText" lastClr="000000"/>
                    </a:solidFill>
                  </a:rPr>
                  <a:t>1,307</a:t>
                </a:r>
              </a:p>
            </p:txBody>
          </p:sp>
        </p:grpSp>
        <p:grpSp>
          <p:nvGrpSpPr>
            <p:cNvPr id="79" name="Group 78"/>
            <p:cNvGrpSpPr/>
            <p:nvPr/>
          </p:nvGrpSpPr>
          <p:grpSpPr>
            <a:xfrm>
              <a:off x="1282846" y="4100662"/>
              <a:ext cx="2429443" cy="346249"/>
              <a:chOff x="186460" y="4324551"/>
              <a:chExt cx="3239257" cy="461665"/>
            </a:xfrm>
          </p:grpSpPr>
          <p:sp>
            <p:nvSpPr>
              <p:cNvPr id="63" name="TextBox 62"/>
              <p:cNvSpPr txBox="1"/>
              <p:nvPr/>
            </p:nvSpPr>
            <p:spPr>
              <a:xfrm>
                <a:off x="2186062" y="4324904"/>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22" name="TextBox 21"/>
              <p:cNvSpPr txBox="1"/>
              <p:nvPr/>
            </p:nvSpPr>
            <p:spPr>
              <a:xfrm>
                <a:off x="186460" y="4324551"/>
                <a:ext cx="1940796" cy="461665"/>
              </a:xfrm>
              <a:prstGeom prst="rect">
                <a:avLst/>
              </a:prstGeom>
              <a:noFill/>
            </p:spPr>
            <p:txBody>
              <a:bodyPr wrap="square" rtlCol="0">
                <a:spAutoFit/>
              </a:bodyPr>
              <a:lstStyle/>
              <a:p>
                <a:r>
                  <a:rPr lang="en-GB" sz="825" kern="0" dirty="0">
                    <a:solidFill>
                      <a:sysClr val="windowText" lastClr="000000"/>
                    </a:solidFill>
                  </a:rPr>
                  <a:t>Coventry and Warwickshire</a:t>
                </a:r>
              </a:p>
            </p:txBody>
          </p:sp>
          <p:sp>
            <p:nvSpPr>
              <p:cNvPr id="44" name="TextBox 43"/>
              <p:cNvSpPr txBox="1"/>
              <p:nvPr/>
            </p:nvSpPr>
            <p:spPr>
              <a:xfrm>
                <a:off x="2438745" y="4333422"/>
                <a:ext cx="986972" cy="292388"/>
              </a:xfrm>
              <a:prstGeom prst="rect">
                <a:avLst/>
              </a:prstGeom>
              <a:noFill/>
            </p:spPr>
            <p:txBody>
              <a:bodyPr wrap="square" rtlCol="0">
                <a:spAutoFit/>
              </a:bodyPr>
              <a:lstStyle/>
              <a:p>
                <a:pPr algn="r"/>
                <a:r>
                  <a:rPr lang="en-GB" sz="825" kern="0" dirty="0">
                    <a:solidFill>
                      <a:sysClr val="windowText" lastClr="000000"/>
                    </a:solidFill>
                  </a:rPr>
                  <a:t>1,125</a:t>
                </a:r>
              </a:p>
            </p:txBody>
          </p:sp>
        </p:grpSp>
        <p:grpSp>
          <p:nvGrpSpPr>
            <p:cNvPr id="78" name="Group 77"/>
            <p:cNvGrpSpPr/>
            <p:nvPr/>
          </p:nvGrpSpPr>
          <p:grpSpPr>
            <a:xfrm>
              <a:off x="1282846" y="4302998"/>
              <a:ext cx="2429443" cy="219556"/>
              <a:chOff x="186460" y="4594325"/>
              <a:chExt cx="3239257" cy="292741"/>
            </a:xfrm>
          </p:grpSpPr>
          <p:sp>
            <p:nvSpPr>
              <p:cNvPr id="64" name="TextBox 63"/>
              <p:cNvSpPr txBox="1"/>
              <p:nvPr/>
            </p:nvSpPr>
            <p:spPr>
              <a:xfrm>
                <a:off x="2186062" y="4594678"/>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23" name="TextBox 22"/>
              <p:cNvSpPr txBox="1"/>
              <p:nvPr/>
            </p:nvSpPr>
            <p:spPr>
              <a:xfrm>
                <a:off x="186460" y="4594325"/>
                <a:ext cx="2316682" cy="292388"/>
              </a:xfrm>
              <a:prstGeom prst="rect">
                <a:avLst/>
              </a:prstGeom>
              <a:noFill/>
            </p:spPr>
            <p:txBody>
              <a:bodyPr wrap="square" rtlCol="0">
                <a:spAutoFit/>
              </a:bodyPr>
              <a:lstStyle/>
              <a:p>
                <a:r>
                  <a:rPr lang="en-GB" sz="825" kern="0" dirty="0">
                    <a:solidFill>
                      <a:sysClr val="windowText" lastClr="000000"/>
                    </a:solidFill>
                  </a:rPr>
                  <a:t>Greater Birmingham and Solihull</a:t>
                </a:r>
              </a:p>
            </p:txBody>
          </p:sp>
          <p:sp>
            <p:nvSpPr>
              <p:cNvPr id="45" name="TextBox 44"/>
              <p:cNvSpPr txBox="1"/>
              <p:nvPr/>
            </p:nvSpPr>
            <p:spPr>
              <a:xfrm>
                <a:off x="2438745" y="4594678"/>
                <a:ext cx="986972" cy="292388"/>
              </a:xfrm>
              <a:prstGeom prst="rect">
                <a:avLst/>
              </a:prstGeom>
              <a:noFill/>
            </p:spPr>
            <p:txBody>
              <a:bodyPr wrap="square" rtlCol="0">
                <a:spAutoFit/>
              </a:bodyPr>
              <a:lstStyle/>
              <a:p>
                <a:pPr algn="r"/>
                <a:r>
                  <a:rPr lang="en-GB" sz="825" kern="0" dirty="0">
                    <a:solidFill>
                      <a:sysClr val="windowText" lastClr="000000"/>
                    </a:solidFill>
                  </a:rPr>
                  <a:t>2,167</a:t>
                </a:r>
              </a:p>
            </p:txBody>
          </p:sp>
        </p:grpSp>
        <p:grpSp>
          <p:nvGrpSpPr>
            <p:cNvPr id="77" name="Group 76"/>
            <p:cNvGrpSpPr/>
            <p:nvPr/>
          </p:nvGrpSpPr>
          <p:grpSpPr>
            <a:xfrm>
              <a:off x="1282846" y="4484504"/>
              <a:ext cx="2429443" cy="219556"/>
              <a:chOff x="186460" y="4796577"/>
              <a:chExt cx="3239257" cy="292741"/>
            </a:xfrm>
          </p:grpSpPr>
          <p:sp>
            <p:nvSpPr>
              <p:cNvPr id="65" name="TextBox 64"/>
              <p:cNvSpPr txBox="1"/>
              <p:nvPr/>
            </p:nvSpPr>
            <p:spPr>
              <a:xfrm>
                <a:off x="2186062" y="4796930"/>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24" name="TextBox 23"/>
              <p:cNvSpPr txBox="1"/>
              <p:nvPr/>
            </p:nvSpPr>
            <p:spPr>
              <a:xfrm>
                <a:off x="186460" y="4796577"/>
                <a:ext cx="2316682" cy="292388"/>
              </a:xfrm>
              <a:prstGeom prst="rect">
                <a:avLst/>
              </a:prstGeom>
              <a:noFill/>
            </p:spPr>
            <p:txBody>
              <a:bodyPr wrap="square" rtlCol="0">
                <a:spAutoFit/>
              </a:bodyPr>
              <a:lstStyle/>
              <a:p>
                <a:r>
                  <a:rPr lang="en-GB" sz="825" kern="0" dirty="0">
                    <a:solidFill>
                      <a:sysClr val="windowText" lastClr="000000"/>
                    </a:solidFill>
                  </a:rPr>
                  <a:t>Stoke-on-Trent and Staffordshire</a:t>
                </a:r>
              </a:p>
            </p:txBody>
          </p:sp>
          <p:sp>
            <p:nvSpPr>
              <p:cNvPr id="46" name="TextBox 45"/>
              <p:cNvSpPr txBox="1"/>
              <p:nvPr/>
            </p:nvSpPr>
            <p:spPr>
              <a:xfrm>
                <a:off x="2438745" y="4796930"/>
                <a:ext cx="986972" cy="292388"/>
              </a:xfrm>
              <a:prstGeom prst="rect">
                <a:avLst/>
              </a:prstGeom>
              <a:noFill/>
            </p:spPr>
            <p:txBody>
              <a:bodyPr wrap="square" rtlCol="0">
                <a:spAutoFit/>
              </a:bodyPr>
              <a:lstStyle/>
              <a:p>
                <a:pPr algn="r"/>
                <a:r>
                  <a:rPr lang="en-GB" sz="825" kern="0" dirty="0">
                    <a:solidFill>
                      <a:sysClr val="windowText" lastClr="000000"/>
                    </a:solidFill>
                  </a:rPr>
                  <a:t>1,057</a:t>
                </a:r>
              </a:p>
            </p:txBody>
          </p:sp>
        </p:grpSp>
        <p:grpSp>
          <p:nvGrpSpPr>
            <p:cNvPr id="75" name="Group 74"/>
            <p:cNvGrpSpPr/>
            <p:nvPr/>
          </p:nvGrpSpPr>
          <p:grpSpPr>
            <a:xfrm>
              <a:off x="1282846" y="4686834"/>
              <a:ext cx="2429443" cy="219556"/>
              <a:chOff x="186460" y="5079603"/>
              <a:chExt cx="3239257" cy="292741"/>
            </a:xfrm>
          </p:grpSpPr>
          <p:sp>
            <p:nvSpPr>
              <p:cNvPr id="66" name="TextBox 65"/>
              <p:cNvSpPr txBox="1"/>
              <p:nvPr/>
            </p:nvSpPr>
            <p:spPr>
              <a:xfrm>
                <a:off x="2186062" y="5079956"/>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25" name="TextBox 24"/>
              <p:cNvSpPr txBox="1"/>
              <p:nvPr/>
            </p:nvSpPr>
            <p:spPr>
              <a:xfrm>
                <a:off x="186460" y="5079603"/>
                <a:ext cx="1323431" cy="292388"/>
              </a:xfrm>
              <a:prstGeom prst="rect">
                <a:avLst/>
              </a:prstGeom>
              <a:noFill/>
            </p:spPr>
            <p:txBody>
              <a:bodyPr wrap="square" rtlCol="0">
                <a:spAutoFit/>
              </a:bodyPr>
              <a:lstStyle/>
              <a:p>
                <a:r>
                  <a:rPr lang="en-GB" sz="825" kern="0" dirty="0">
                    <a:solidFill>
                      <a:sysClr val="windowText" lastClr="000000"/>
                    </a:solidFill>
                  </a:rPr>
                  <a:t>The Marches</a:t>
                </a:r>
              </a:p>
            </p:txBody>
          </p:sp>
          <p:sp>
            <p:nvSpPr>
              <p:cNvPr id="47" name="TextBox 46"/>
              <p:cNvSpPr txBox="1"/>
              <p:nvPr/>
            </p:nvSpPr>
            <p:spPr>
              <a:xfrm>
                <a:off x="2438745" y="5079956"/>
                <a:ext cx="986972" cy="292388"/>
              </a:xfrm>
              <a:prstGeom prst="rect">
                <a:avLst/>
              </a:prstGeom>
              <a:noFill/>
            </p:spPr>
            <p:txBody>
              <a:bodyPr wrap="square" rtlCol="0">
                <a:spAutoFit/>
              </a:bodyPr>
              <a:lstStyle/>
              <a:p>
                <a:pPr algn="r"/>
                <a:r>
                  <a:rPr lang="en-GB" sz="825" kern="0" dirty="0">
                    <a:solidFill>
                      <a:sysClr val="windowText" lastClr="000000"/>
                    </a:solidFill>
                  </a:rPr>
                  <a:t>855</a:t>
                </a:r>
              </a:p>
            </p:txBody>
          </p:sp>
        </p:grpSp>
        <p:grpSp>
          <p:nvGrpSpPr>
            <p:cNvPr id="76" name="Group 75"/>
            <p:cNvGrpSpPr/>
            <p:nvPr/>
          </p:nvGrpSpPr>
          <p:grpSpPr>
            <a:xfrm>
              <a:off x="1282846" y="4900051"/>
              <a:ext cx="2429443" cy="219556"/>
              <a:chOff x="186460" y="5377143"/>
              <a:chExt cx="3239257" cy="292741"/>
            </a:xfrm>
          </p:grpSpPr>
          <p:sp>
            <p:nvSpPr>
              <p:cNvPr id="67" name="TextBox 66"/>
              <p:cNvSpPr txBox="1"/>
              <p:nvPr/>
            </p:nvSpPr>
            <p:spPr>
              <a:xfrm>
                <a:off x="2186062" y="5377496"/>
                <a:ext cx="986972" cy="292388"/>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26" name="TextBox 25"/>
              <p:cNvSpPr txBox="1"/>
              <p:nvPr/>
            </p:nvSpPr>
            <p:spPr>
              <a:xfrm>
                <a:off x="186460" y="5377143"/>
                <a:ext cx="1013079" cy="292388"/>
              </a:xfrm>
              <a:prstGeom prst="rect">
                <a:avLst/>
              </a:prstGeom>
              <a:noFill/>
            </p:spPr>
            <p:txBody>
              <a:bodyPr wrap="square" rtlCol="0">
                <a:spAutoFit/>
              </a:bodyPr>
              <a:lstStyle/>
              <a:p>
                <a:r>
                  <a:rPr lang="en-GB" sz="825" kern="0" dirty="0">
                    <a:solidFill>
                      <a:sysClr val="windowText" lastClr="000000"/>
                    </a:solidFill>
                  </a:rPr>
                  <a:t>Humber</a:t>
                </a:r>
              </a:p>
            </p:txBody>
          </p:sp>
          <p:sp>
            <p:nvSpPr>
              <p:cNvPr id="48" name="TextBox 47"/>
              <p:cNvSpPr txBox="1"/>
              <p:nvPr/>
            </p:nvSpPr>
            <p:spPr>
              <a:xfrm>
                <a:off x="2438745" y="5377496"/>
                <a:ext cx="986972" cy="292388"/>
              </a:xfrm>
              <a:prstGeom prst="rect">
                <a:avLst/>
              </a:prstGeom>
              <a:noFill/>
            </p:spPr>
            <p:txBody>
              <a:bodyPr wrap="square" rtlCol="0">
                <a:spAutoFit/>
              </a:bodyPr>
              <a:lstStyle/>
              <a:p>
                <a:pPr algn="r"/>
                <a:r>
                  <a:rPr lang="en-GB" sz="825" kern="0" dirty="0">
                    <a:solidFill>
                      <a:sysClr val="windowText" lastClr="000000"/>
                    </a:solidFill>
                  </a:rPr>
                  <a:t>926</a:t>
                </a:r>
              </a:p>
            </p:txBody>
          </p:sp>
        </p:grpSp>
        <p:sp>
          <p:nvSpPr>
            <p:cNvPr id="49" name="TextBox 48"/>
            <p:cNvSpPr txBox="1"/>
            <p:nvPr/>
          </p:nvSpPr>
          <p:spPr>
            <a:xfrm>
              <a:off x="2972059" y="5102643"/>
              <a:ext cx="740229" cy="219291"/>
            </a:xfrm>
            <a:prstGeom prst="rect">
              <a:avLst/>
            </a:prstGeom>
            <a:noFill/>
          </p:spPr>
          <p:txBody>
            <a:bodyPr wrap="square" rtlCol="0">
              <a:spAutoFit/>
            </a:bodyPr>
            <a:lstStyle/>
            <a:p>
              <a:pPr algn="r"/>
              <a:r>
                <a:rPr lang="en-GB" sz="825" kern="0" dirty="0">
                  <a:solidFill>
                    <a:sysClr val="windowText" lastClr="000000"/>
                  </a:solidFill>
                </a:rPr>
                <a:t>3,513</a:t>
              </a:r>
            </a:p>
          </p:txBody>
        </p:sp>
        <p:grpSp>
          <p:nvGrpSpPr>
            <p:cNvPr id="74" name="Group 73"/>
            <p:cNvGrpSpPr/>
            <p:nvPr/>
          </p:nvGrpSpPr>
          <p:grpSpPr>
            <a:xfrm>
              <a:off x="1282846" y="5327650"/>
              <a:ext cx="2429443" cy="219556"/>
              <a:chOff x="186460" y="5988236"/>
              <a:chExt cx="3239257" cy="292741"/>
            </a:xfrm>
          </p:grpSpPr>
          <p:sp>
            <p:nvSpPr>
              <p:cNvPr id="69" name="TextBox 68"/>
              <p:cNvSpPr txBox="1"/>
              <p:nvPr/>
            </p:nvSpPr>
            <p:spPr>
              <a:xfrm>
                <a:off x="2186062" y="5988589"/>
                <a:ext cx="986972" cy="292388"/>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28" name="TextBox 27"/>
              <p:cNvSpPr txBox="1"/>
              <p:nvPr/>
            </p:nvSpPr>
            <p:spPr>
              <a:xfrm>
                <a:off x="186460" y="5988236"/>
                <a:ext cx="1557028" cy="292388"/>
              </a:xfrm>
              <a:prstGeom prst="rect">
                <a:avLst/>
              </a:prstGeom>
              <a:noFill/>
            </p:spPr>
            <p:txBody>
              <a:bodyPr wrap="square" rtlCol="0">
                <a:spAutoFit/>
              </a:bodyPr>
              <a:lstStyle/>
              <a:p>
                <a:r>
                  <a:rPr lang="en-GB" sz="825" kern="0" dirty="0">
                    <a:solidFill>
                      <a:sysClr val="windowText" lastClr="000000"/>
                    </a:solidFill>
                  </a:rPr>
                  <a:t>Sheffield City Region</a:t>
                </a:r>
              </a:p>
            </p:txBody>
          </p:sp>
          <p:sp>
            <p:nvSpPr>
              <p:cNvPr id="50" name="TextBox 49"/>
              <p:cNvSpPr txBox="1"/>
              <p:nvPr/>
            </p:nvSpPr>
            <p:spPr>
              <a:xfrm>
                <a:off x="2438745" y="5988589"/>
                <a:ext cx="986972" cy="292388"/>
              </a:xfrm>
              <a:prstGeom prst="rect">
                <a:avLst/>
              </a:prstGeom>
              <a:noFill/>
            </p:spPr>
            <p:txBody>
              <a:bodyPr wrap="square" rtlCol="0">
                <a:spAutoFit/>
              </a:bodyPr>
              <a:lstStyle/>
              <a:p>
                <a:pPr algn="r"/>
                <a:r>
                  <a:rPr lang="en-GB" sz="825" kern="0" dirty="0">
                    <a:solidFill>
                      <a:sysClr val="windowText" lastClr="000000"/>
                    </a:solidFill>
                  </a:rPr>
                  <a:t>1756</a:t>
                </a:r>
              </a:p>
            </p:txBody>
          </p:sp>
        </p:grpSp>
        <p:grpSp>
          <p:nvGrpSpPr>
            <p:cNvPr id="3" name="Group 2"/>
            <p:cNvGrpSpPr/>
            <p:nvPr/>
          </p:nvGrpSpPr>
          <p:grpSpPr>
            <a:xfrm>
              <a:off x="1282846" y="5545969"/>
              <a:ext cx="2429443" cy="219556"/>
              <a:chOff x="186460" y="6251619"/>
              <a:chExt cx="3239257" cy="292741"/>
            </a:xfrm>
          </p:grpSpPr>
          <p:sp>
            <p:nvSpPr>
              <p:cNvPr id="70" name="TextBox 69"/>
              <p:cNvSpPr txBox="1"/>
              <p:nvPr/>
            </p:nvSpPr>
            <p:spPr>
              <a:xfrm>
                <a:off x="2186062" y="6251972"/>
                <a:ext cx="986972" cy="292388"/>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29" name="TextBox 28"/>
              <p:cNvSpPr txBox="1"/>
              <p:nvPr/>
            </p:nvSpPr>
            <p:spPr>
              <a:xfrm>
                <a:off x="186460" y="6251619"/>
                <a:ext cx="1940796" cy="292388"/>
              </a:xfrm>
              <a:prstGeom prst="rect">
                <a:avLst/>
              </a:prstGeom>
              <a:noFill/>
            </p:spPr>
            <p:txBody>
              <a:bodyPr wrap="square" rtlCol="0">
                <a:spAutoFit/>
              </a:bodyPr>
              <a:lstStyle/>
              <a:p>
                <a:r>
                  <a:rPr lang="en-GB" sz="825" kern="0" dirty="0">
                    <a:solidFill>
                      <a:sysClr val="windowText" lastClr="000000"/>
                    </a:solidFill>
                  </a:rPr>
                  <a:t>York and North Yorkshire</a:t>
                </a:r>
              </a:p>
            </p:txBody>
          </p:sp>
          <p:sp>
            <p:nvSpPr>
              <p:cNvPr id="51" name="TextBox 50"/>
              <p:cNvSpPr txBox="1"/>
              <p:nvPr/>
            </p:nvSpPr>
            <p:spPr>
              <a:xfrm>
                <a:off x="2438745" y="6251972"/>
                <a:ext cx="986972" cy="292388"/>
              </a:xfrm>
              <a:prstGeom prst="rect">
                <a:avLst/>
              </a:prstGeom>
              <a:noFill/>
            </p:spPr>
            <p:txBody>
              <a:bodyPr wrap="square" rtlCol="0">
                <a:spAutoFit/>
              </a:bodyPr>
              <a:lstStyle/>
              <a:p>
                <a:pPr algn="r"/>
                <a:r>
                  <a:rPr lang="en-GB" sz="825" kern="0" dirty="0">
                    <a:solidFill>
                      <a:sysClr val="windowText" lastClr="000000"/>
                    </a:solidFill>
                  </a:rPr>
                  <a:t>461</a:t>
                </a:r>
              </a:p>
            </p:txBody>
          </p:sp>
        </p:grpSp>
        <p:sp>
          <p:nvSpPr>
            <p:cNvPr id="32" name="TextBox 31"/>
            <p:cNvSpPr txBox="1"/>
            <p:nvPr/>
          </p:nvSpPr>
          <p:spPr>
            <a:xfrm>
              <a:off x="2951537" y="1624284"/>
              <a:ext cx="740229" cy="219291"/>
            </a:xfrm>
            <a:prstGeom prst="rect">
              <a:avLst/>
            </a:prstGeom>
            <a:noFill/>
          </p:spPr>
          <p:txBody>
            <a:bodyPr wrap="square" rtlCol="0">
              <a:spAutoFit/>
            </a:bodyPr>
            <a:lstStyle/>
            <a:p>
              <a:pPr algn="r"/>
              <a:r>
                <a:rPr lang="en-GB" sz="825" kern="0" dirty="0">
                  <a:solidFill>
                    <a:sysClr val="windowText" lastClr="000000"/>
                  </a:solidFill>
                </a:rPr>
                <a:t>59,205</a:t>
              </a:r>
            </a:p>
          </p:txBody>
        </p:sp>
      </p:grpSp>
      <p:sp>
        <p:nvSpPr>
          <p:cNvPr id="71" name="TextBox 70"/>
          <p:cNvSpPr txBox="1"/>
          <p:nvPr/>
        </p:nvSpPr>
        <p:spPr>
          <a:xfrm>
            <a:off x="520206" y="524337"/>
            <a:ext cx="1142544" cy="253916"/>
          </a:xfrm>
          <a:prstGeom prst="rect">
            <a:avLst/>
          </a:prstGeom>
          <a:noFill/>
        </p:spPr>
        <p:txBody>
          <a:bodyPr wrap="square" rtlCol="0">
            <a:spAutoFit/>
          </a:bodyPr>
          <a:lstStyle/>
          <a:p>
            <a:r>
              <a:rPr lang="en-GB" sz="1050" b="1" kern="0" dirty="0">
                <a:solidFill>
                  <a:sysClr val="windowText" lastClr="000000"/>
                </a:solidFill>
              </a:rPr>
              <a:t>LEP Areas</a:t>
            </a:r>
          </a:p>
        </p:txBody>
      </p:sp>
      <p:sp>
        <p:nvSpPr>
          <p:cNvPr id="87" name="TextBox 34"/>
          <p:cNvSpPr txBox="1">
            <a:spLocks noChangeArrowheads="1"/>
          </p:cNvSpPr>
          <p:nvPr/>
        </p:nvSpPr>
        <p:spPr bwMode="auto">
          <a:xfrm>
            <a:off x="444401" y="6183625"/>
            <a:ext cx="6858000" cy="126958"/>
          </a:xfrm>
          <a:prstGeom prst="rect">
            <a:avLst/>
          </a:prstGeom>
          <a:noFill/>
          <a:ln w="9525">
            <a:noFill/>
            <a:miter lim="800000"/>
            <a:headEnd/>
            <a:tailEnd/>
          </a:ln>
        </p:spPr>
        <p:txBody>
          <a:bodyPr lIns="0" tIns="0" rIns="0" bIns="0">
            <a:spAutoFit/>
          </a:bodyPr>
          <a:lstStyle/>
          <a:p>
            <a:r>
              <a:rPr lang="en-GB" sz="825" kern="0" dirty="0">
                <a:solidFill>
                  <a:sysClr val="windowText" lastClr="000000"/>
                </a:solidFill>
              </a:rPr>
              <a:t>FE Choices Employer Satisfaction Survey 2015 to 2016.  Total valid base size: 59,205</a:t>
            </a:r>
          </a:p>
        </p:txBody>
      </p:sp>
      <p:sp>
        <p:nvSpPr>
          <p:cNvPr id="88" name="TextBox 8"/>
          <p:cNvSpPr txBox="1">
            <a:spLocks noChangeArrowheads="1"/>
          </p:cNvSpPr>
          <p:nvPr/>
        </p:nvSpPr>
        <p:spPr bwMode="auto">
          <a:xfrm>
            <a:off x="104735" y="167691"/>
            <a:ext cx="7623175" cy="192360"/>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Satisfaction with the training provider overall – analysis by LEP (2 of 2)</a:t>
            </a:r>
            <a:endParaRPr lang="en-GB" sz="1600" b="1" dirty="0"/>
          </a:p>
        </p:txBody>
      </p:sp>
    </p:spTree>
    <p:extLst>
      <p:ext uri="{BB962C8B-B14F-4D97-AF65-F5344CB8AC3E}">
        <p14:creationId xmlns:p14="http://schemas.microsoft.com/office/powerpoint/2010/main" val="195526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71"/>
          <p:cNvGraphicFramePr>
            <a:graphicFrameLocks/>
          </p:cNvGraphicFramePr>
          <p:nvPr>
            <p:extLst>
              <p:ext uri="{D42A27DB-BD31-4B8C-83A1-F6EECF244321}">
                <p14:modId xmlns:p14="http://schemas.microsoft.com/office/powerpoint/2010/main" val="3621040983"/>
              </p:ext>
            </p:extLst>
          </p:nvPr>
        </p:nvGraphicFramePr>
        <p:xfrm>
          <a:off x="3759200" y="2373313"/>
          <a:ext cx="5164137" cy="4169569"/>
        </p:xfrm>
        <a:graphic>
          <a:graphicData uri="http://schemas.openxmlformats.org/drawingml/2006/chart">
            <c:chart xmlns:c="http://schemas.openxmlformats.org/drawingml/2006/chart" xmlns:r="http://schemas.openxmlformats.org/officeDocument/2006/relationships" r:id="rId3"/>
          </a:graphicData>
        </a:graphic>
      </p:graphicFrame>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706316392"/>
              </p:ext>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8.39</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6" name="Object 70"/>
          <p:cNvGraphicFramePr>
            <a:graphicFrameLocks noGrp="1"/>
          </p:cNvGraphicFramePr>
          <p:nvPr>
            <p:ph sz="quarter" idx="10"/>
            <p:extLst>
              <p:ext uri="{D42A27DB-BD31-4B8C-83A1-F6EECF244321}">
                <p14:modId xmlns:p14="http://schemas.microsoft.com/office/powerpoint/2010/main" val="4184981821"/>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4"/>
          </a:graphicData>
        </a:graphic>
      </p:graphicFrame>
      <p:cxnSp>
        <p:nvCxnSpPr>
          <p:cNvPr id="5129"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5130" name="TextBox 8"/>
          <p:cNvSpPr txBox="1">
            <a:spLocks noChangeArrowheads="1"/>
          </p:cNvSpPr>
          <p:nvPr/>
        </p:nvSpPr>
        <p:spPr bwMode="auto">
          <a:xfrm>
            <a:off x="111125" y="836613"/>
            <a:ext cx="7623175" cy="384175"/>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Q4b	How satisfied or dissatisfied were you with the overall quality of the training/assessment? </a:t>
            </a:r>
            <a:r>
              <a:rPr lang="en-GB" sz="1600" b="1" dirty="0"/>
              <a:t>0=extremely dissatisfied, 10=extremely satisfied</a:t>
            </a:r>
          </a:p>
        </p:txBody>
      </p:sp>
      <p:graphicFrame>
        <p:nvGraphicFramePr>
          <p:cNvPr id="17" name="Object 42"/>
          <p:cNvGraphicFramePr>
            <a:graphicFrameLocks noGrp="1"/>
          </p:cNvGraphicFramePr>
          <p:nvPr>
            <p:ph sz="quarter" idx="10"/>
            <p:extLst>
              <p:ext uri="{D42A27DB-BD31-4B8C-83A1-F6EECF244321}">
                <p14:modId xmlns:p14="http://schemas.microsoft.com/office/powerpoint/2010/main" val="2275978175"/>
              </p:ext>
            </p:extLst>
          </p:nvPr>
        </p:nvGraphicFramePr>
        <p:xfrm>
          <a:off x="176213" y="2339975"/>
          <a:ext cx="3746499" cy="4216400"/>
        </p:xfrm>
        <a:graphic>
          <a:graphicData uri="http://schemas.openxmlformats.org/drawingml/2006/chart">
            <c:chart xmlns:c="http://schemas.openxmlformats.org/drawingml/2006/chart" xmlns:r="http://schemas.openxmlformats.org/officeDocument/2006/relationships" r:id="rId5"/>
          </a:graphicData>
        </a:graphic>
      </p:graphicFrame>
      <p:sp>
        <p:nvSpPr>
          <p:cNvPr id="5131" name="Rectangle 1"/>
          <p:cNvSpPr>
            <a:spLocks noChangeArrowheads="1"/>
          </p:cNvSpPr>
          <p:nvPr/>
        </p:nvSpPr>
        <p:spPr bwMode="auto">
          <a:xfrm>
            <a:off x="6980238" y="2292350"/>
            <a:ext cx="133350" cy="144463"/>
          </a:xfrm>
          <a:prstGeom prst="rect">
            <a:avLst/>
          </a:prstGeom>
          <a:solidFill>
            <a:srgbClr val="00602B"/>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5132" name="TextBox 1"/>
          <p:cNvSpPr txBox="1">
            <a:spLocks noChangeArrowheads="1"/>
          </p:cNvSpPr>
          <p:nvPr/>
        </p:nvSpPr>
        <p:spPr bwMode="auto">
          <a:xfrm>
            <a:off x="7146925" y="2281238"/>
            <a:ext cx="1263650" cy="184150"/>
          </a:xfrm>
          <a:prstGeom prst="rect">
            <a:avLst/>
          </a:prstGeom>
          <a:noFill/>
          <a:ln w="9525">
            <a:noFill/>
            <a:miter lim="800000"/>
            <a:headEnd/>
            <a:tailEnd/>
          </a:ln>
        </p:spPr>
        <p:txBody>
          <a:bodyPr lIns="0" tIns="0" rIns="0" bIns="0">
            <a:spAutoFit/>
          </a:bodyPr>
          <a:lstStyle/>
          <a:p>
            <a:pPr>
              <a:spcBef>
                <a:spcPct val="20000"/>
              </a:spcBef>
            </a:pPr>
            <a:r>
              <a:rPr lang="en-GB" sz="1200"/>
              <a:t>% score 8-10</a:t>
            </a:r>
          </a:p>
        </p:txBody>
      </p:sp>
      <p:sp>
        <p:nvSpPr>
          <p:cNvPr id="5133" name="TextBox 34"/>
          <p:cNvSpPr txBox="1">
            <a:spLocks noChangeArrowheads="1"/>
          </p:cNvSpPr>
          <p:nvPr/>
        </p:nvSpPr>
        <p:spPr bwMode="auto">
          <a:xfrm>
            <a:off x="276225" y="6496086"/>
            <a:ext cx="9144000" cy="169277"/>
          </a:xfrm>
          <a:prstGeom prst="rect">
            <a:avLst/>
          </a:prstGeom>
          <a:noFill/>
          <a:ln w="9525">
            <a:noFill/>
            <a:miter lim="800000"/>
            <a:headEnd/>
            <a:tailEnd/>
          </a:ln>
        </p:spPr>
        <p:txBody>
          <a:bodyPr lIns="0" tIns="0" rIns="0" bIns="0">
            <a:spAutoFit/>
          </a:bodyPr>
          <a:lstStyle/>
          <a:p>
            <a:r>
              <a:rPr lang="en-GB" sz="1100" dirty="0"/>
              <a:t>FE Choices Employer Satisfaction Survey 2015 to 2016.  Total base size: 58,529. </a:t>
            </a:r>
          </a:p>
        </p:txBody>
      </p:sp>
      <p:cxnSp>
        <p:nvCxnSpPr>
          <p:cNvPr id="5134" name="Straight Connector 4"/>
          <p:cNvCxnSpPr>
            <a:cxnSpLocks noChangeShapeType="1"/>
          </p:cNvCxnSpPr>
          <p:nvPr/>
        </p:nvCxnSpPr>
        <p:spPr bwMode="auto">
          <a:xfrm flipH="1">
            <a:off x="4046538" y="2295525"/>
            <a:ext cx="7937" cy="4214813"/>
          </a:xfrm>
          <a:prstGeom prst="line">
            <a:avLst/>
          </a:prstGeom>
          <a:noFill/>
          <a:ln w="9525" algn="ctr">
            <a:solidFill>
              <a:schemeClr val="tx2"/>
            </a:solidFill>
            <a:prstDash val="dash"/>
            <a:round/>
            <a:headEnd/>
            <a:tailEnd/>
          </a:ln>
        </p:spPr>
      </p:cxnSp>
      <p:sp>
        <p:nvSpPr>
          <p:cNvPr id="5135" name="TextBox 1"/>
          <p:cNvSpPr txBox="1">
            <a:spLocks noChangeArrowheads="1"/>
          </p:cNvSpPr>
          <p:nvPr/>
        </p:nvSpPr>
        <p:spPr bwMode="auto">
          <a:xfrm>
            <a:off x="4527550" y="2257425"/>
            <a:ext cx="1462088" cy="359073"/>
          </a:xfrm>
          <a:prstGeom prst="rect">
            <a:avLst/>
          </a:prstGeom>
          <a:noFill/>
          <a:ln w="9525">
            <a:noFill/>
            <a:miter lim="800000"/>
            <a:headEnd/>
            <a:tailEnd/>
          </a:ln>
        </p:spPr>
        <p:txBody>
          <a:bodyPr lIns="0" tIns="0" rIns="0" bIns="0">
            <a:spAutoFit/>
          </a:bodyPr>
          <a:lstStyle/>
          <a:p>
            <a:pPr>
              <a:lnSpc>
                <a:spcPts val="1400"/>
              </a:lnSpc>
            </a:pPr>
            <a:r>
              <a:rPr lang="en-GB" sz="1400" b="1" dirty="0"/>
              <a:t>Industry sector of the workplace </a:t>
            </a:r>
          </a:p>
        </p:txBody>
      </p:sp>
      <p:sp>
        <p:nvSpPr>
          <p:cNvPr id="5136" name="TextBox 1"/>
          <p:cNvSpPr txBox="1">
            <a:spLocks noChangeArrowheads="1"/>
          </p:cNvSpPr>
          <p:nvPr/>
        </p:nvSpPr>
        <p:spPr bwMode="auto">
          <a:xfrm>
            <a:off x="615950" y="2308225"/>
            <a:ext cx="3868738" cy="214313"/>
          </a:xfrm>
          <a:prstGeom prst="rect">
            <a:avLst/>
          </a:prstGeom>
          <a:noFill/>
          <a:ln w="9525">
            <a:noFill/>
            <a:miter lim="800000"/>
            <a:headEnd/>
            <a:tailEnd/>
          </a:ln>
        </p:spPr>
        <p:txBody>
          <a:bodyPr lIns="0" tIns="0" rIns="0" bIns="0">
            <a:spAutoFit/>
          </a:bodyPr>
          <a:lstStyle/>
          <a:p>
            <a:pPr>
              <a:spcBef>
                <a:spcPct val="20000"/>
              </a:spcBef>
            </a:pPr>
            <a:r>
              <a:rPr lang="en-GB" sz="1400" b="1" dirty="0"/>
              <a:t>Size of workplace (% score 8-10)</a:t>
            </a:r>
          </a:p>
        </p:txBody>
      </p:sp>
      <p:sp>
        <p:nvSpPr>
          <p:cNvPr id="18" name="TextBox 17"/>
          <p:cNvSpPr txBox="1"/>
          <p:nvPr/>
        </p:nvSpPr>
        <p:spPr>
          <a:xfrm>
            <a:off x="8754878" y="6470362"/>
            <a:ext cx="438912" cy="276999"/>
          </a:xfrm>
          <a:prstGeom prst="rect">
            <a:avLst/>
          </a:prstGeom>
          <a:noFill/>
        </p:spPr>
        <p:txBody>
          <a:bodyPr wrap="square" rtlCol="0">
            <a:spAutoFit/>
          </a:bodyPr>
          <a:lstStyle/>
          <a:p>
            <a:r>
              <a:rPr lang="en-GB" sz="1200" dirty="0"/>
              <a:t>32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71"/>
          <p:cNvGraphicFramePr>
            <a:graphicFrameLocks/>
          </p:cNvGraphicFramePr>
          <p:nvPr>
            <p:extLst/>
          </p:nvPr>
        </p:nvGraphicFramePr>
        <p:xfrm>
          <a:off x="-776287" y="2209801"/>
          <a:ext cx="5000625"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Object 42"/>
          <p:cNvGraphicFramePr>
            <a:graphicFrameLocks noGrp="1"/>
          </p:cNvGraphicFramePr>
          <p:nvPr>
            <p:ph sz="quarter" idx="10"/>
            <p:extLst>
              <p:ext uri="{D42A27DB-BD31-4B8C-83A1-F6EECF244321}">
                <p14:modId xmlns:p14="http://schemas.microsoft.com/office/powerpoint/2010/main" val="1223568840"/>
              </p:ext>
            </p:extLst>
          </p:nvPr>
        </p:nvGraphicFramePr>
        <p:xfrm>
          <a:off x="80169" y="2300288"/>
          <a:ext cx="3886041" cy="4216400"/>
        </p:xfrm>
        <a:graphic>
          <a:graphicData uri="http://schemas.openxmlformats.org/drawingml/2006/chart">
            <c:chart xmlns:c="http://schemas.openxmlformats.org/drawingml/2006/chart" xmlns:r="http://schemas.openxmlformats.org/officeDocument/2006/relationships" r:id="rId4"/>
          </a:graphicData>
        </a:graphic>
      </p:graphicFrame>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8.39</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4" name="Object 3"/>
          <p:cNvGraphicFramePr>
            <a:graphicFrameLocks/>
          </p:cNvGraphicFramePr>
          <p:nvPr>
            <p:extLst>
              <p:ext uri="{D42A27DB-BD31-4B8C-83A1-F6EECF244321}">
                <p14:modId xmlns:p14="http://schemas.microsoft.com/office/powerpoint/2010/main" val="1668436675"/>
              </p:ext>
            </p:extLst>
          </p:nvPr>
        </p:nvGraphicFramePr>
        <p:xfrm>
          <a:off x="4367763" y="2379663"/>
          <a:ext cx="4560337" cy="4176712"/>
        </p:xfrm>
        <a:graphic>
          <a:graphicData uri="http://schemas.openxmlformats.org/drawingml/2006/chart">
            <c:chart xmlns:c="http://schemas.openxmlformats.org/drawingml/2006/chart" xmlns:r="http://schemas.openxmlformats.org/officeDocument/2006/relationships" r:id="rId5"/>
          </a:graphicData>
        </a:graphic>
      </p:graphicFrame>
      <p:cxnSp>
        <p:nvCxnSpPr>
          <p:cNvPr id="6154" name="Straight Connector 4"/>
          <p:cNvCxnSpPr>
            <a:cxnSpLocks noChangeShapeType="1"/>
          </p:cNvCxnSpPr>
          <p:nvPr/>
        </p:nvCxnSpPr>
        <p:spPr bwMode="auto">
          <a:xfrm flipH="1">
            <a:off x="4411663" y="2257425"/>
            <a:ext cx="9525" cy="4230688"/>
          </a:xfrm>
          <a:prstGeom prst="line">
            <a:avLst/>
          </a:prstGeom>
          <a:noFill/>
          <a:ln w="9525" algn="ctr">
            <a:solidFill>
              <a:schemeClr val="tx2"/>
            </a:solidFill>
            <a:prstDash val="dash"/>
            <a:round/>
            <a:headEnd/>
            <a:tailEnd/>
          </a:ln>
        </p:spPr>
      </p:cxnSp>
      <p:cxnSp>
        <p:nvCxnSpPr>
          <p:cNvPr id="6155"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6156" name="TextBox 8"/>
          <p:cNvSpPr txBox="1">
            <a:spLocks noChangeArrowheads="1"/>
          </p:cNvSpPr>
          <p:nvPr/>
        </p:nvSpPr>
        <p:spPr bwMode="auto">
          <a:xfrm>
            <a:off x="111125" y="836613"/>
            <a:ext cx="7623175" cy="384175"/>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Q4b	How satisfied or dissatisfied were you with the overall quality of the training/assessment? </a:t>
            </a:r>
            <a:r>
              <a:rPr lang="en-GB" sz="1600" b="1" dirty="0"/>
              <a:t>0=extremely dissatisfied, 10=extremely satisfied</a:t>
            </a:r>
          </a:p>
        </p:txBody>
      </p:sp>
      <p:sp>
        <p:nvSpPr>
          <p:cNvPr id="18" name="TextBox 8"/>
          <p:cNvSpPr txBox="1">
            <a:spLocks noChangeArrowheads="1"/>
          </p:cNvSpPr>
          <p:nvPr/>
        </p:nvSpPr>
        <p:spPr bwMode="auto">
          <a:xfrm>
            <a:off x="385763" y="6386513"/>
            <a:ext cx="1266825"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289175" y="6384925"/>
            <a:ext cx="1817688" cy="217488"/>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a:t>
            </a:r>
          </a:p>
        </p:txBody>
      </p:sp>
      <p:cxnSp>
        <p:nvCxnSpPr>
          <p:cNvPr id="6159" name="Straight Connector 15"/>
          <p:cNvCxnSpPr>
            <a:cxnSpLocks noChangeShapeType="1"/>
          </p:cNvCxnSpPr>
          <p:nvPr/>
        </p:nvCxnSpPr>
        <p:spPr bwMode="auto">
          <a:xfrm>
            <a:off x="22225" y="3786188"/>
            <a:ext cx="4322763" cy="0"/>
          </a:xfrm>
          <a:prstGeom prst="line">
            <a:avLst/>
          </a:prstGeom>
          <a:noFill/>
          <a:ln w="9525" algn="ctr">
            <a:solidFill>
              <a:schemeClr val="tx2"/>
            </a:solidFill>
            <a:prstDash val="dash"/>
            <a:round/>
            <a:headEnd/>
            <a:tailEnd/>
          </a:ln>
        </p:spPr>
      </p:cxnSp>
      <p:sp>
        <p:nvSpPr>
          <p:cNvPr id="6160" name="TextBox 1"/>
          <p:cNvSpPr txBox="1">
            <a:spLocks noChangeArrowheads="1"/>
          </p:cNvSpPr>
          <p:nvPr/>
        </p:nvSpPr>
        <p:spPr bwMode="auto">
          <a:xfrm>
            <a:off x="174625" y="2249488"/>
            <a:ext cx="4049713" cy="215900"/>
          </a:xfrm>
          <a:prstGeom prst="rect">
            <a:avLst/>
          </a:prstGeom>
          <a:noFill/>
          <a:ln w="9525">
            <a:noFill/>
            <a:miter lim="800000"/>
            <a:headEnd/>
            <a:tailEnd/>
          </a:ln>
        </p:spPr>
        <p:txBody>
          <a:bodyPr lIns="0" tIns="0" rIns="0" bIns="0">
            <a:spAutoFit/>
          </a:bodyPr>
          <a:lstStyle/>
          <a:p>
            <a:pPr>
              <a:spcBef>
                <a:spcPct val="20000"/>
              </a:spcBef>
            </a:pPr>
            <a:r>
              <a:rPr lang="en-GB" sz="1400" b="1" dirty="0"/>
              <a:t>Apprenticeship funding stream (% score 8-10)</a:t>
            </a:r>
          </a:p>
        </p:txBody>
      </p:sp>
      <p:sp>
        <p:nvSpPr>
          <p:cNvPr id="6162" name="TextBox 1"/>
          <p:cNvSpPr txBox="1">
            <a:spLocks noChangeArrowheads="1"/>
          </p:cNvSpPr>
          <p:nvPr/>
        </p:nvSpPr>
        <p:spPr bwMode="auto">
          <a:xfrm>
            <a:off x="4527550" y="2257425"/>
            <a:ext cx="1462088" cy="358775"/>
          </a:xfrm>
          <a:prstGeom prst="rect">
            <a:avLst/>
          </a:prstGeom>
          <a:noFill/>
          <a:ln w="9525">
            <a:noFill/>
            <a:miter lim="800000"/>
            <a:headEnd/>
            <a:tailEnd/>
          </a:ln>
        </p:spPr>
        <p:txBody>
          <a:bodyPr lIns="0" tIns="0" rIns="0" bIns="0">
            <a:spAutoFit/>
          </a:bodyPr>
          <a:lstStyle/>
          <a:p>
            <a:pPr>
              <a:lnSpc>
                <a:spcPts val="1400"/>
              </a:lnSpc>
            </a:pPr>
            <a:r>
              <a:rPr lang="en-GB" sz="1400" b="1"/>
              <a:t>Sector subject </a:t>
            </a:r>
          </a:p>
          <a:p>
            <a:pPr>
              <a:lnSpc>
                <a:spcPts val="1400"/>
              </a:lnSpc>
            </a:pPr>
            <a:r>
              <a:rPr lang="en-GB" sz="1400" b="1"/>
              <a:t>(% score 8-10)</a:t>
            </a:r>
          </a:p>
        </p:txBody>
      </p:sp>
      <p:grpSp>
        <p:nvGrpSpPr>
          <p:cNvPr id="6163" name="Group 44"/>
          <p:cNvGrpSpPr>
            <a:grpSpLocks/>
          </p:cNvGrpSpPr>
          <p:nvPr/>
        </p:nvGrpSpPr>
        <p:grpSpPr bwMode="auto">
          <a:xfrm>
            <a:off x="6842125" y="2281238"/>
            <a:ext cx="2760663" cy="184150"/>
            <a:chOff x="6594189" y="2280915"/>
            <a:chExt cx="2760799" cy="184666"/>
          </a:xfrm>
        </p:grpSpPr>
        <p:sp>
          <p:nvSpPr>
            <p:cNvPr id="6165"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37" name="Rectangle 36"/>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6167"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6168"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sp>
        <p:nvSpPr>
          <p:cNvPr id="6164" name="TextBox 1"/>
          <p:cNvSpPr txBox="1">
            <a:spLocks noChangeArrowheads="1"/>
          </p:cNvSpPr>
          <p:nvPr/>
        </p:nvSpPr>
        <p:spPr bwMode="auto">
          <a:xfrm>
            <a:off x="658813" y="3860800"/>
            <a:ext cx="3868737" cy="215900"/>
          </a:xfrm>
          <a:prstGeom prst="rect">
            <a:avLst/>
          </a:prstGeom>
          <a:noFill/>
          <a:ln w="9525">
            <a:noFill/>
            <a:miter lim="800000"/>
            <a:headEnd/>
            <a:tailEnd/>
          </a:ln>
        </p:spPr>
        <p:txBody>
          <a:bodyPr lIns="0" tIns="0" rIns="0" bIns="0">
            <a:spAutoFit/>
          </a:bodyPr>
          <a:lstStyle/>
          <a:p>
            <a:pPr>
              <a:spcBef>
                <a:spcPct val="20000"/>
              </a:spcBef>
            </a:pPr>
            <a:r>
              <a:rPr lang="en-GB" sz="1400" b="1"/>
              <a:t>Qualification level (% score 8-10)</a:t>
            </a:r>
          </a:p>
        </p:txBody>
      </p:sp>
      <p:sp>
        <p:nvSpPr>
          <p:cNvPr id="27" name="TextBox 26"/>
          <p:cNvSpPr txBox="1"/>
          <p:nvPr/>
        </p:nvSpPr>
        <p:spPr>
          <a:xfrm>
            <a:off x="8800163" y="6593802"/>
            <a:ext cx="438912" cy="276999"/>
          </a:xfrm>
          <a:prstGeom prst="rect">
            <a:avLst/>
          </a:prstGeom>
          <a:noFill/>
        </p:spPr>
        <p:txBody>
          <a:bodyPr wrap="square" rtlCol="0">
            <a:spAutoFit/>
          </a:bodyPr>
          <a:lstStyle/>
          <a:p>
            <a:r>
              <a:rPr lang="en-GB" sz="1200" dirty="0"/>
              <a:t>33</a:t>
            </a:r>
          </a:p>
        </p:txBody>
      </p:sp>
      <p:graphicFrame>
        <p:nvGraphicFramePr>
          <p:cNvPr id="29" name="Object 70"/>
          <p:cNvGraphicFramePr>
            <a:graphicFrameLocks noGrp="1"/>
          </p:cNvGraphicFramePr>
          <p:nvPr>
            <p:ph sz="quarter" idx="10"/>
            <p:extLst/>
          </p:nvPr>
        </p:nvGraphicFramePr>
        <p:xfrm>
          <a:off x="77783" y="1338263"/>
          <a:ext cx="6831013" cy="8636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34"/>
          <p:cNvSpPr txBox="1">
            <a:spLocks noChangeArrowheads="1"/>
          </p:cNvSpPr>
          <p:nvPr/>
        </p:nvSpPr>
        <p:spPr bwMode="auto">
          <a:xfrm>
            <a:off x="188913" y="6643201"/>
            <a:ext cx="9144000" cy="338554"/>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58,529. </a:t>
            </a:r>
            <a:r>
              <a:rPr lang="en-GB" sz="1100" dirty="0">
                <a:solidFill>
                  <a:srgbClr val="000000"/>
                </a:solidFill>
              </a:rPr>
              <a:t>* denotes small base size for WPL (L4=12)</a:t>
            </a:r>
          </a:p>
          <a:p>
            <a:endParaRPr lang="en-GB" sz="1100" dirty="0"/>
          </a:p>
        </p:txBody>
      </p:sp>
    </p:spTree>
    <p:extLst>
      <p:ext uri="{BB962C8B-B14F-4D97-AF65-F5344CB8AC3E}">
        <p14:creationId xmlns:p14="http://schemas.microsoft.com/office/powerpoint/2010/main" val="359620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p:cNvGraphicFramePr>
          <p:nvPr>
            <p:extLst>
              <p:ext uri="{D42A27DB-BD31-4B8C-83A1-F6EECF244321}">
                <p14:modId xmlns:p14="http://schemas.microsoft.com/office/powerpoint/2010/main" val="2836705065"/>
              </p:ext>
            </p:extLst>
          </p:nvPr>
        </p:nvGraphicFramePr>
        <p:xfrm>
          <a:off x="2175645" y="515715"/>
          <a:ext cx="7062788" cy="5019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Object 3"/>
          <p:cNvGraphicFramePr>
            <a:graphicFrameLocks noGrp="1"/>
          </p:cNvGraphicFramePr>
          <p:nvPr>
            <p:extLst>
              <p:ext uri="{D42A27DB-BD31-4B8C-83A1-F6EECF244321}">
                <p14:modId xmlns:p14="http://schemas.microsoft.com/office/powerpoint/2010/main" val="1803953520"/>
              </p:ext>
            </p:extLst>
          </p:nvPr>
        </p:nvGraphicFramePr>
        <p:xfrm>
          <a:off x="4462678" y="558824"/>
          <a:ext cx="7062788" cy="4976701"/>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8814816" y="6531750"/>
            <a:ext cx="329184" cy="230832"/>
          </a:xfrm>
          <a:prstGeom prst="rect">
            <a:avLst/>
          </a:prstGeom>
          <a:noFill/>
        </p:spPr>
        <p:txBody>
          <a:bodyPr wrap="square" rtlCol="0">
            <a:spAutoFit/>
          </a:bodyPr>
          <a:lstStyle/>
          <a:p>
            <a:r>
              <a:rPr lang="en-GB" sz="900" kern="0" dirty="0">
                <a:solidFill>
                  <a:sysClr val="windowText" lastClr="000000"/>
                </a:solidFill>
              </a:rPr>
              <a:t>34</a:t>
            </a:r>
          </a:p>
        </p:txBody>
      </p:sp>
      <p:sp>
        <p:nvSpPr>
          <p:cNvPr id="2" name="TextBox 1"/>
          <p:cNvSpPr txBox="1"/>
          <p:nvPr/>
        </p:nvSpPr>
        <p:spPr>
          <a:xfrm>
            <a:off x="3695052" y="650354"/>
            <a:ext cx="1161203" cy="253916"/>
          </a:xfrm>
          <a:prstGeom prst="rect">
            <a:avLst/>
          </a:prstGeom>
          <a:noFill/>
        </p:spPr>
        <p:txBody>
          <a:bodyPr wrap="square" rtlCol="0">
            <a:spAutoFit/>
          </a:bodyPr>
          <a:lstStyle/>
          <a:p>
            <a:r>
              <a:rPr lang="en-GB" sz="1050" b="1" kern="0" dirty="0">
                <a:solidFill>
                  <a:sysClr val="windowText" lastClr="000000"/>
                </a:solidFill>
              </a:rPr>
              <a:t>Mean</a:t>
            </a:r>
            <a:r>
              <a:rPr lang="en-GB" sz="1050" kern="0" dirty="0">
                <a:solidFill>
                  <a:sysClr val="windowText" lastClr="000000"/>
                </a:solidFill>
              </a:rPr>
              <a:t> </a:t>
            </a:r>
            <a:r>
              <a:rPr lang="en-GB" sz="1050" b="1" kern="0" dirty="0">
                <a:solidFill>
                  <a:sysClr val="windowText" lastClr="000000"/>
                </a:solidFill>
              </a:rPr>
              <a:t>Score</a:t>
            </a:r>
          </a:p>
        </p:txBody>
      </p:sp>
      <p:sp>
        <p:nvSpPr>
          <p:cNvPr id="31" name="TextBox 30"/>
          <p:cNvSpPr txBox="1"/>
          <p:nvPr/>
        </p:nvSpPr>
        <p:spPr>
          <a:xfrm>
            <a:off x="6074393" y="623047"/>
            <a:ext cx="2068292" cy="253916"/>
          </a:xfrm>
          <a:prstGeom prst="rect">
            <a:avLst/>
          </a:prstGeom>
          <a:noFill/>
        </p:spPr>
        <p:txBody>
          <a:bodyPr wrap="square" rtlCol="0">
            <a:spAutoFit/>
          </a:bodyPr>
          <a:lstStyle/>
          <a:p>
            <a:r>
              <a:rPr lang="en-GB" sz="1050" b="1" kern="0" dirty="0">
                <a:solidFill>
                  <a:sysClr val="windowText" lastClr="000000"/>
                </a:solidFill>
              </a:rPr>
              <a:t>% score 8-10</a:t>
            </a:r>
          </a:p>
        </p:txBody>
      </p:sp>
      <p:sp>
        <p:nvSpPr>
          <p:cNvPr id="71" name="TextBox 70"/>
          <p:cNvSpPr txBox="1"/>
          <p:nvPr/>
        </p:nvSpPr>
        <p:spPr>
          <a:xfrm>
            <a:off x="189693" y="623047"/>
            <a:ext cx="1079742" cy="253916"/>
          </a:xfrm>
          <a:prstGeom prst="rect">
            <a:avLst/>
          </a:prstGeom>
          <a:noFill/>
        </p:spPr>
        <p:txBody>
          <a:bodyPr wrap="square" rtlCol="0">
            <a:spAutoFit/>
          </a:bodyPr>
          <a:lstStyle/>
          <a:p>
            <a:pPr algn="ctr"/>
            <a:r>
              <a:rPr lang="en-GB" sz="1050" b="1" kern="0" dirty="0">
                <a:solidFill>
                  <a:sysClr val="windowText" lastClr="000000"/>
                </a:solidFill>
              </a:rPr>
              <a:t>LEP Areas</a:t>
            </a:r>
          </a:p>
        </p:txBody>
      </p:sp>
      <p:grpSp>
        <p:nvGrpSpPr>
          <p:cNvPr id="3" name="Group 2"/>
          <p:cNvGrpSpPr/>
          <p:nvPr/>
        </p:nvGrpSpPr>
        <p:grpSpPr>
          <a:xfrm>
            <a:off x="314712" y="658669"/>
            <a:ext cx="3518042" cy="4888414"/>
            <a:chOff x="1226135" y="1360413"/>
            <a:chExt cx="2638292" cy="4317700"/>
          </a:xfrm>
        </p:grpSpPr>
        <p:sp>
          <p:nvSpPr>
            <p:cNvPr id="8" name="TextBox 7"/>
            <p:cNvSpPr txBox="1"/>
            <p:nvPr/>
          </p:nvSpPr>
          <p:spPr>
            <a:xfrm>
              <a:off x="1226135" y="1556655"/>
              <a:ext cx="740229" cy="219291"/>
            </a:xfrm>
            <a:prstGeom prst="rect">
              <a:avLst/>
            </a:prstGeom>
            <a:noFill/>
          </p:spPr>
          <p:txBody>
            <a:bodyPr wrap="square" rtlCol="0">
              <a:spAutoFit/>
            </a:bodyPr>
            <a:lstStyle/>
            <a:p>
              <a:r>
                <a:rPr lang="en-GB" sz="825" kern="0" dirty="0">
                  <a:solidFill>
                    <a:sysClr val="windowText" lastClr="000000"/>
                  </a:solidFill>
                </a:rPr>
                <a:t>Overall</a:t>
              </a:r>
            </a:p>
          </p:txBody>
        </p:sp>
        <p:sp>
          <p:nvSpPr>
            <p:cNvPr id="9" name="TextBox 8"/>
            <p:cNvSpPr txBox="1"/>
            <p:nvPr/>
          </p:nvSpPr>
          <p:spPr>
            <a:xfrm>
              <a:off x="1237763" y="1735440"/>
              <a:ext cx="1520548" cy="297517"/>
            </a:xfrm>
            <a:prstGeom prst="rect">
              <a:avLst/>
            </a:prstGeom>
            <a:noFill/>
          </p:spPr>
          <p:txBody>
            <a:bodyPr wrap="square" rtlCol="0">
              <a:spAutoFit/>
            </a:bodyPr>
            <a:lstStyle/>
            <a:p>
              <a:pPr>
                <a:lnSpc>
                  <a:spcPts val="750"/>
                </a:lnSpc>
              </a:pPr>
              <a:r>
                <a:rPr lang="en-GB" sz="825" kern="0" dirty="0">
                  <a:solidFill>
                    <a:sysClr val="windowText" lastClr="000000"/>
                  </a:solidFill>
                </a:rPr>
                <a:t>Greater Cambridge &amp; Greater Peterborough</a:t>
              </a:r>
            </a:p>
          </p:txBody>
        </p:sp>
        <p:sp>
          <p:nvSpPr>
            <p:cNvPr id="10" name="TextBox 9"/>
            <p:cNvSpPr txBox="1"/>
            <p:nvPr/>
          </p:nvSpPr>
          <p:spPr>
            <a:xfrm>
              <a:off x="1257497" y="1937770"/>
              <a:ext cx="948952" cy="219291"/>
            </a:xfrm>
            <a:prstGeom prst="rect">
              <a:avLst/>
            </a:prstGeom>
            <a:noFill/>
          </p:spPr>
          <p:txBody>
            <a:bodyPr wrap="square" rtlCol="0">
              <a:spAutoFit/>
            </a:bodyPr>
            <a:lstStyle/>
            <a:p>
              <a:r>
                <a:rPr lang="en-GB" sz="825" kern="0" dirty="0">
                  <a:solidFill>
                    <a:sysClr val="windowText" lastClr="000000"/>
                  </a:solidFill>
                </a:rPr>
                <a:t>Hertfordshire</a:t>
              </a:r>
            </a:p>
          </p:txBody>
        </p:sp>
        <p:sp>
          <p:nvSpPr>
            <p:cNvPr id="11" name="TextBox 10"/>
            <p:cNvSpPr txBox="1"/>
            <p:nvPr/>
          </p:nvSpPr>
          <p:spPr>
            <a:xfrm>
              <a:off x="1257496" y="2116549"/>
              <a:ext cx="740229" cy="219291"/>
            </a:xfrm>
            <a:prstGeom prst="rect">
              <a:avLst/>
            </a:prstGeom>
            <a:noFill/>
          </p:spPr>
          <p:txBody>
            <a:bodyPr wrap="square" rtlCol="0">
              <a:spAutoFit/>
            </a:bodyPr>
            <a:lstStyle/>
            <a:p>
              <a:r>
                <a:rPr lang="en-GB" sz="825" kern="0" dirty="0">
                  <a:solidFill>
                    <a:sysClr val="windowText" lastClr="000000"/>
                  </a:solidFill>
                </a:rPr>
                <a:t>New Anglia</a:t>
              </a:r>
            </a:p>
          </p:txBody>
        </p:sp>
        <p:sp>
          <p:nvSpPr>
            <p:cNvPr id="12" name="TextBox 11"/>
            <p:cNvSpPr txBox="1"/>
            <p:nvPr/>
          </p:nvSpPr>
          <p:spPr>
            <a:xfrm>
              <a:off x="1257496" y="2302548"/>
              <a:ext cx="2503664" cy="219291"/>
            </a:xfrm>
            <a:prstGeom prst="rect">
              <a:avLst/>
            </a:prstGeom>
            <a:noFill/>
          </p:spPr>
          <p:txBody>
            <a:bodyPr wrap="square" rtlCol="0">
              <a:spAutoFit/>
            </a:bodyPr>
            <a:lstStyle/>
            <a:p>
              <a:r>
                <a:rPr lang="en-GB" sz="825" kern="0" dirty="0">
                  <a:solidFill>
                    <a:sysClr val="windowText" lastClr="000000"/>
                  </a:solidFill>
                </a:rPr>
                <a:t>Greater Lincolnshire</a:t>
              </a:r>
            </a:p>
          </p:txBody>
        </p:sp>
        <p:sp>
          <p:nvSpPr>
            <p:cNvPr id="13" name="TextBox 12"/>
            <p:cNvSpPr txBox="1"/>
            <p:nvPr/>
          </p:nvSpPr>
          <p:spPr>
            <a:xfrm>
              <a:off x="1257496" y="2517277"/>
              <a:ext cx="1599129" cy="219291"/>
            </a:xfrm>
            <a:prstGeom prst="rect">
              <a:avLst/>
            </a:prstGeom>
            <a:noFill/>
          </p:spPr>
          <p:txBody>
            <a:bodyPr wrap="square" rtlCol="0">
              <a:spAutoFit/>
            </a:bodyPr>
            <a:lstStyle/>
            <a:p>
              <a:r>
                <a:rPr lang="en-GB" sz="825" kern="0" dirty="0">
                  <a:solidFill>
                    <a:sysClr val="windowText" lastClr="000000"/>
                  </a:solidFill>
                </a:rPr>
                <a:t>Leicester and Leicestershire</a:t>
              </a:r>
            </a:p>
          </p:txBody>
        </p:sp>
        <p:sp>
          <p:nvSpPr>
            <p:cNvPr id="14" name="TextBox 13"/>
            <p:cNvSpPr txBox="1"/>
            <p:nvPr/>
          </p:nvSpPr>
          <p:spPr>
            <a:xfrm>
              <a:off x="1257497" y="2712649"/>
              <a:ext cx="1251832" cy="219291"/>
            </a:xfrm>
            <a:prstGeom prst="rect">
              <a:avLst/>
            </a:prstGeom>
            <a:noFill/>
          </p:spPr>
          <p:txBody>
            <a:bodyPr wrap="square" rtlCol="0">
              <a:spAutoFit/>
            </a:bodyPr>
            <a:lstStyle/>
            <a:p>
              <a:r>
                <a:rPr lang="en-GB" sz="825" kern="0" dirty="0">
                  <a:solidFill>
                    <a:sysClr val="windowText" lastClr="000000"/>
                  </a:solidFill>
                </a:rPr>
                <a:t>Northamptonshire</a:t>
              </a:r>
            </a:p>
          </p:txBody>
        </p:sp>
        <p:sp>
          <p:nvSpPr>
            <p:cNvPr id="15" name="TextBox 14"/>
            <p:cNvSpPr txBox="1"/>
            <p:nvPr/>
          </p:nvSpPr>
          <p:spPr>
            <a:xfrm>
              <a:off x="1257496" y="3091989"/>
              <a:ext cx="1160324" cy="219291"/>
            </a:xfrm>
            <a:prstGeom prst="rect">
              <a:avLst/>
            </a:prstGeom>
            <a:noFill/>
          </p:spPr>
          <p:txBody>
            <a:bodyPr wrap="square" rtlCol="0">
              <a:spAutoFit/>
            </a:bodyPr>
            <a:lstStyle/>
            <a:p>
              <a:r>
                <a:rPr lang="en-GB" sz="825" kern="0" dirty="0">
                  <a:solidFill>
                    <a:sysClr val="windowText" lastClr="000000"/>
                  </a:solidFill>
                </a:rPr>
                <a:t>South East Midlands</a:t>
              </a:r>
            </a:p>
          </p:txBody>
        </p:sp>
        <p:sp>
          <p:nvSpPr>
            <p:cNvPr id="16" name="TextBox 15"/>
            <p:cNvSpPr txBox="1"/>
            <p:nvPr/>
          </p:nvSpPr>
          <p:spPr>
            <a:xfrm>
              <a:off x="1257496" y="3294003"/>
              <a:ext cx="740229" cy="219291"/>
            </a:xfrm>
            <a:prstGeom prst="rect">
              <a:avLst/>
            </a:prstGeom>
            <a:noFill/>
          </p:spPr>
          <p:txBody>
            <a:bodyPr wrap="square" rtlCol="0">
              <a:spAutoFit/>
            </a:bodyPr>
            <a:lstStyle/>
            <a:p>
              <a:r>
                <a:rPr lang="en-GB" sz="825" kern="0" dirty="0">
                  <a:solidFill>
                    <a:sysClr val="windowText" lastClr="000000"/>
                  </a:solidFill>
                </a:rPr>
                <a:t>London</a:t>
              </a:r>
            </a:p>
          </p:txBody>
        </p:sp>
        <p:sp>
          <p:nvSpPr>
            <p:cNvPr id="17" name="TextBox 16"/>
            <p:cNvSpPr txBox="1"/>
            <p:nvPr/>
          </p:nvSpPr>
          <p:spPr>
            <a:xfrm>
              <a:off x="1257496" y="3493669"/>
              <a:ext cx="871002" cy="219291"/>
            </a:xfrm>
            <a:prstGeom prst="rect">
              <a:avLst/>
            </a:prstGeom>
            <a:noFill/>
          </p:spPr>
          <p:txBody>
            <a:bodyPr wrap="square" rtlCol="0">
              <a:spAutoFit/>
            </a:bodyPr>
            <a:lstStyle/>
            <a:p>
              <a:r>
                <a:rPr lang="en-GB" sz="825" kern="0" dirty="0">
                  <a:solidFill>
                    <a:sysClr val="windowText" lastClr="000000"/>
                  </a:solidFill>
                </a:rPr>
                <a:t>North Eastern</a:t>
              </a:r>
            </a:p>
          </p:txBody>
        </p:sp>
        <p:sp>
          <p:nvSpPr>
            <p:cNvPr id="19" name="TextBox 18"/>
            <p:cNvSpPr txBox="1"/>
            <p:nvPr/>
          </p:nvSpPr>
          <p:spPr>
            <a:xfrm>
              <a:off x="1257496" y="3674494"/>
              <a:ext cx="740229" cy="219291"/>
            </a:xfrm>
            <a:prstGeom prst="rect">
              <a:avLst/>
            </a:prstGeom>
            <a:noFill/>
          </p:spPr>
          <p:txBody>
            <a:bodyPr wrap="square" rtlCol="0">
              <a:spAutoFit/>
            </a:bodyPr>
            <a:lstStyle/>
            <a:p>
              <a:r>
                <a:rPr lang="en-GB" sz="825" kern="0" dirty="0">
                  <a:solidFill>
                    <a:sysClr val="windowText" lastClr="000000"/>
                  </a:solidFill>
                </a:rPr>
                <a:t>Tees Valley</a:t>
              </a:r>
            </a:p>
          </p:txBody>
        </p:sp>
        <p:sp>
          <p:nvSpPr>
            <p:cNvPr id="21" name="TextBox 20"/>
            <p:cNvSpPr txBox="1"/>
            <p:nvPr/>
          </p:nvSpPr>
          <p:spPr>
            <a:xfrm>
              <a:off x="1257497" y="3870983"/>
              <a:ext cx="1367492" cy="219291"/>
            </a:xfrm>
            <a:prstGeom prst="rect">
              <a:avLst/>
            </a:prstGeom>
            <a:noFill/>
          </p:spPr>
          <p:txBody>
            <a:bodyPr wrap="square" rtlCol="0">
              <a:spAutoFit/>
            </a:bodyPr>
            <a:lstStyle/>
            <a:p>
              <a:r>
                <a:rPr lang="en-GB" sz="825" kern="0" dirty="0">
                  <a:solidFill>
                    <a:sysClr val="windowText" lastClr="000000"/>
                  </a:solidFill>
                </a:rPr>
                <a:t>Cheshire and Warrington</a:t>
              </a:r>
            </a:p>
          </p:txBody>
        </p:sp>
        <p:sp>
          <p:nvSpPr>
            <p:cNvPr id="22" name="TextBox 21"/>
            <p:cNvSpPr txBox="1"/>
            <p:nvPr/>
          </p:nvSpPr>
          <p:spPr>
            <a:xfrm>
              <a:off x="1257496" y="4070664"/>
              <a:ext cx="740229" cy="219291"/>
            </a:xfrm>
            <a:prstGeom prst="rect">
              <a:avLst/>
            </a:prstGeom>
            <a:noFill/>
          </p:spPr>
          <p:txBody>
            <a:bodyPr wrap="square" rtlCol="0">
              <a:spAutoFit/>
            </a:bodyPr>
            <a:lstStyle/>
            <a:p>
              <a:r>
                <a:rPr lang="en-GB" sz="825" kern="0" dirty="0">
                  <a:solidFill>
                    <a:sysClr val="windowText" lastClr="000000"/>
                  </a:solidFill>
                </a:rPr>
                <a:t>Cumbria</a:t>
              </a:r>
            </a:p>
          </p:txBody>
        </p:sp>
        <p:sp>
          <p:nvSpPr>
            <p:cNvPr id="23" name="TextBox 22"/>
            <p:cNvSpPr txBox="1"/>
            <p:nvPr/>
          </p:nvSpPr>
          <p:spPr>
            <a:xfrm>
              <a:off x="1257496" y="4255571"/>
              <a:ext cx="1160819" cy="219291"/>
            </a:xfrm>
            <a:prstGeom prst="rect">
              <a:avLst/>
            </a:prstGeom>
            <a:noFill/>
          </p:spPr>
          <p:txBody>
            <a:bodyPr wrap="square" rtlCol="0">
              <a:spAutoFit/>
            </a:bodyPr>
            <a:lstStyle/>
            <a:p>
              <a:r>
                <a:rPr lang="en-GB" sz="825" kern="0" dirty="0">
                  <a:solidFill>
                    <a:sysClr val="windowText" lastClr="000000"/>
                  </a:solidFill>
                </a:rPr>
                <a:t>Greater Manchester</a:t>
              </a:r>
            </a:p>
          </p:txBody>
        </p:sp>
        <p:sp>
          <p:nvSpPr>
            <p:cNvPr id="24" name="TextBox 23"/>
            <p:cNvSpPr txBox="1"/>
            <p:nvPr/>
          </p:nvSpPr>
          <p:spPr>
            <a:xfrm>
              <a:off x="1257496" y="4468327"/>
              <a:ext cx="740229" cy="219291"/>
            </a:xfrm>
            <a:prstGeom prst="rect">
              <a:avLst/>
            </a:prstGeom>
            <a:noFill/>
          </p:spPr>
          <p:txBody>
            <a:bodyPr wrap="square" rtlCol="0">
              <a:spAutoFit/>
            </a:bodyPr>
            <a:lstStyle/>
            <a:p>
              <a:r>
                <a:rPr lang="en-GB" sz="825" kern="0" dirty="0">
                  <a:solidFill>
                    <a:sysClr val="windowText" lastClr="000000"/>
                  </a:solidFill>
                </a:rPr>
                <a:t>Lancashire</a:t>
              </a:r>
            </a:p>
          </p:txBody>
        </p:sp>
        <p:sp>
          <p:nvSpPr>
            <p:cNvPr id="25" name="TextBox 24"/>
            <p:cNvSpPr txBox="1"/>
            <p:nvPr/>
          </p:nvSpPr>
          <p:spPr>
            <a:xfrm>
              <a:off x="1269435" y="4650439"/>
              <a:ext cx="1251832" cy="219291"/>
            </a:xfrm>
            <a:prstGeom prst="rect">
              <a:avLst/>
            </a:prstGeom>
            <a:noFill/>
          </p:spPr>
          <p:txBody>
            <a:bodyPr wrap="square" rtlCol="0">
              <a:spAutoFit/>
            </a:bodyPr>
            <a:lstStyle/>
            <a:p>
              <a:r>
                <a:rPr lang="en-GB" sz="825" kern="0" dirty="0">
                  <a:solidFill>
                    <a:sysClr val="windowText" lastClr="000000"/>
                  </a:solidFill>
                </a:rPr>
                <a:t>Liverpool City Region</a:t>
              </a:r>
            </a:p>
          </p:txBody>
        </p:sp>
        <p:sp>
          <p:nvSpPr>
            <p:cNvPr id="26" name="TextBox 25"/>
            <p:cNvSpPr txBox="1"/>
            <p:nvPr/>
          </p:nvSpPr>
          <p:spPr>
            <a:xfrm>
              <a:off x="1257496" y="4837725"/>
              <a:ext cx="1742004" cy="219291"/>
            </a:xfrm>
            <a:prstGeom prst="rect">
              <a:avLst/>
            </a:prstGeom>
            <a:noFill/>
          </p:spPr>
          <p:txBody>
            <a:bodyPr wrap="square" rtlCol="0">
              <a:spAutoFit/>
            </a:bodyPr>
            <a:lstStyle/>
            <a:p>
              <a:r>
                <a:rPr lang="en-GB" sz="825" kern="0" dirty="0">
                  <a:solidFill>
                    <a:sysClr val="windowText" lastClr="000000"/>
                  </a:solidFill>
                </a:rPr>
                <a:t>Buckinghamshire Thames Valley</a:t>
              </a:r>
            </a:p>
          </p:txBody>
        </p:sp>
        <p:sp>
          <p:nvSpPr>
            <p:cNvPr id="27" name="TextBox 26"/>
            <p:cNvSpPr txBox="1"/>
            <p:nvPr/>
          </p:nvSpPr>
          <p:spPr>
            <a:xfrm>
              <a:off x="1257497" y="5059778"/>
              <a:ext cx="959293" cy="219291"/>
            </a:xfrm>
            <a:prstGeom prst="rect">
              <a:avLst/>
            </a:prstGeom>
            <a:noFill/>
          </p:spPr>
          <p:txBody>
            <a:bodyPr wrap="square" rtlCol="0">
              <a:spAutoFit/>
            </a:bodyPr>
            <a:lstStyle/>
            <a:p>
              <a:r>
                <a:rPr lang="en-GB" sz="825" kern="0" dirty="0">
                  <a:solidFill>
                    <a:sysClr val="windowText" lastClr="000000"/>
                  </a:solidFill>
                </a:rPr>
                <a:t>Coast to Capital</a:t>
              </a:r>
            </a:p>
          </p:txBody>
        </p:sp>
        <p:sp>
          <p:nvSpPr>
            <p:cNvPr id="28" name="TextBox 27"/>
            <p:cNvSpPr txBox="1"/>
            <p:nvPr/>
          </p:nvSpPr>
          <p:spPr>
            <a:xfrm>
              <a:off x="1257497" y="5257765"/>
              <a:ext cx="948952" cy="219291"/>
            </a:xfrm>
            <a:prstGeom prst="rect">
              <a:avLst/>
            </a:prstGeom>
            <a:noFill/>
          </p:spPr>
          <p:txBody>
            <a:bodyPr wrap="square" rtlCol="0">
              <a:spAutoFit/>
            </a:bodyPr>
            <a:lstStyle/>
            <a:p>
              <a:r>
                <a:rPr lang="en-GB" sz="825" kern="0" dirty="0">
                  <a:solidFill>
                    <a:sysClr val="windowText" lastClr="000000"/>
                  </a:solidFill>
                </a:rPr>
                <a:t>Enterprise M3</a:t>
              </a:r>
            </a:p>
          </p:txBody>
        </p:sp>
        <p:sp>
          <p:nvSpPr>
            <p:cNvPr id="29" name="TextBox 28"/>
            <p:cNvSpPr txBox="1"/>
            <p:nvPr/>
          </p:nvSpPr>
          <p:spPr>
            <a:xfrm>
              <a:off x="1257497" y="5448613"/>
              <a:ext cx="959293" cy="219291"/>
            </a:xfrm>
            <a:prstGeom prst="rect">
              <a:avLst/>
            </a:prstGeom>
            <a:noFill/>
          </p:spPr>
          <p:txBody>
            <a:bodyPr wrap="square" rtlCol="0">
              <a:spAutoFit/>
            </a:bodyPr>
            <a:lstStyle/>
            <a:p>
              <a:r>
                <a:rPr lang="en-GB" sz="825" kern="0" dirty="0">
                  <a:solidFill>
                    <a:sysClr val="windowText" lastClr="000000"/>
                  </a:solidFill>
                </a:rPr>
                <a:t>Oxfordshire </a:t>
              </a:r>
            </a:p>
          </p:txBody>
        </p:sp>
        <p:sp>
          <p:nvSpPr>
            <p:cNvPr id="7" name="TextBox 6"/>
            <p:cNvSpPr txBox="1"/>
            <p:nvPr/>
          </p:nvSpPr>
          <p:spPr>
            <a:xfrm>
              <a:off x="3124198" y="1360413"/>
              <a:ext cx="740229" cy="253916"/>
            </a:xfrm>
            <a:prstGeom prst="rect">
              <a:avLst/>
            </a:prstGeom>
            <a:noFill/>
          </p:spPr>
          <p:txBody>
            <a:bodyPr wrap="square" rtlCol="0">
              <a:spAutoFit/>
            </a:bodyPr>
            <a:lstStyle/>
            <a:p>
              <a:pPr algn="ctr"/>
              <a:r>
                <a:rPr lang="en-GB" sz="1050" b="1" kern="0" dirty="0">
                  <a:solidFill>
                    <a:sysClr val="windowText" lastClr="000000"/>
                  </a:solidFill>
                </a:rPr>
                <a:t>Base</a:t>
              </a:r>
            </a:p>
          </p:txBody>
        </p:sp>
        <p:sp>
          <p:nvSpPr>
            <p:cNvPr id="32" name="TextBox 31"/>
            <p:cNvSpPr txBox="1"/>
            <p:nvPr/>
          </p:nvSpPr>
          <p:spPr>
            <a:xfrm>
              <a:off x="2941254" y="1551868"/>
              <a:ext cx="740229" cy="219291"/>
            </a:xfrm>
            <a:prstGeom prst="rect">
              <a:avLst/>
            </a:prstGeom>
            <a:noFill/>
          </p:spPr>
          <p:txBody>
            <a:bodyPr wrap="square" rtlCol="0">
              <a:spAutoFit/>
            </a:bodyPr>
            <a:lstStyle/>
            <a:p>
              <a:pPr algn="r"/>
              <a:r>
                <a:rPr lang="en-GB" sz="825" kern="0" dirty="0">
                  <a:solidFill>
                    <a:sysClr val="windowText" lastClr="000000"/>
                  </a:solidFill>
                </a:rPr>
                <a:t>58,529</a:t>
              </a:r>
            </a:p>
          </p:txBody>
        </p:sp>
        <p:sp>
          <p:nvSpPr>
            <p:cNvPr id="33" name="TextBox 32"/>
            <p:cNvSpPr txBox="1"/>
            <p:nvPr/>
          </p:nvSpPr>
          <p:spPr>
            <a:xfrm>
              <a:off x="2946466" y="1735440"/>
              <a:ext cx="740229" cy="219291"/>
            </a:xfrm>
            <a:prstGeom prst="rect">
              <a:avLst/>
            </a:prstGeom>
            <a:noFill/>
          </p:spPr>
          <p:txBody>
            <a:bodyPr wrap="square" rtlCol="0">
              <a:spAutoFit/>
            </a:bodyPr>
            <a:lstStyle/>
            <a:p>
              <a:pPr algn="r"/>
              <a:r>
                <a:rPr lang="en-GB" sz="825" kern="0" dirty="0">
                  <a:solidFill>
                    <a:sysClr val="windowText" lastClr="000000"/>
                  </a:solidFill>
                </a:rPr>
                <a:t>1,231</a:t>
              </a:r>
            </a:p>
          </p:txBody>
        </p:sp>
        <p:sp>
          <p:nvSpPr>
            <p:cNvPr id="34" name="TextBox 33"/>
            <p:cNvSpPr txBox="1"/>
            <p:nvPr/>
          </p:nvSpPr>
          <p:spPr>
            <a:xfrm>
              <a:off x="2946466" y="1947709"/>
              <a:ext cx="740229" cy="219291"/>
            </a:xfrm>
            <a:prstGeom prst="rect">
              <a:avLst/>
            </a:prstGeom>
            <a:noFill/>
          </p:spPr>
          <p:txBody>
            <a:bodyPr wrap="square" rtlCol="0">
              <a:spAutoFit/>
            </a:bodyPr>
            <a:lstStyle/>
            <a:p>
              <a:pPr algn="r"/>
              <a:r>
                <a:rPr lang="en-GB" sz="825" kern="0" dirty="0">
                  <a:solidFill>
                    <a:sysClr val="windowText" lastClr="000000"/>
                  </a:solidFill>
                </a:rPr>
                <a:t>898</a:t>
              </a:r>
            </a:p>
          </p:txBody>
        </p:sp>
        <p:sp>
          <p:nvSpPr>
            <p:cNvPr id="35" name="TextBox 34"/>
            <p:cNvSpPr txBox="1"/>
            <p:nvPr/>
          </p:nvSpPr>
          <p:spPr>
            <a:xfrm>
              <a:off x="2946466" y="2112885"/>
              <a:ext cx="740229" cy="219291"/>
            </a:xfrm>
            <a:prstGeom prst="rect">
              <a:avLst/>
            </a:prstGeom>
            <a:noFill/>
          </p:spPr>
          <p:txBody>
            <a:bodyPr wrap="square" rtlCol="0">
              <a:spAutoFit/>
            </a:bodyPr>
            <a:lstStyle/>
            <a:p>
              <a:pPr algn="r"/>
              <a:r>
                <a:rPr lang="en-GB" sz="825" kern="0" dirty="0">
                  <a:solidFill>
                    <a:sysClr val="windowText" lastClr="000000"/>
                  </a:solidFill>
                </a:rPr>
                <a:t>1,497</a:t>
              </a:r>
            </a:p>
          </p:txBody>
        </p:sp>
        <p:sp>
          <p:nvSpPr>
            <p:cNvPr id="36" name="TextBox 35"/>
            <p:cNvSpPr txBox="1"/>
            <p:nvPr/>
          </p:nvSpPr>
          <p:spPr>
            <a:xfrm>
              <a:off x="2946466" y="2315215"/>
              <a:ext cx="740229" cy="219291"/>
            </a:xfrm>
            <a:prstGeom prst="rect">
              <a:avLst/>
            </a:prstGeom>
            <a:noFill/>
          </p:spPr>
          <p:txBody>
            <a:bodyPr wrap="square" rtlCol="0">
              <a:spAutoFit/>
            </a:bodyPr>
            <a:lstStyle/>
            <a:p>
              <a:pPr algn="r"/>
              <a:r>
                <a:rPr lang="en-GB" sz="825" kern="0" dirty="0">
                  <a:solidFill>
                    <a:sysClr val="windowText" lastClr="000000"/>
                  </a:solidFill>
                </a:rPr>
                <a:t>1,539</a:t>
              </a:r>
            </a:p>
          </p:txBody>
        </p:sp>
        <p:sp>
          <p:nvSpPr>
            <p:cNvPr id="37" name="TextBox 36"/>
            <p:cNvSpPr txBox="1"/>
            <p:nvPr/>
          </p:nvSpPr>
          <p:spPr>
            <a:xfrm>
              <a:off x="2946466" y="2527485"/>
              <a:ext cx="740229" cy="219291"/>
            </a:xfrm>
            <a:prstGeom prst="rect">
              <a:avLst/>
            </a:prstGeom>
            <a:noFill/>
          </p:spPr>
          <p:txBody>
            <a:bodyPr wrap="square" rtlCol="0">
              <a:spAutoFit/>
            </a:bodyPr>
            <a:lstStyle/>
            <a:p>
              <a:pPr algn="r"/>
              <a:r>
                <a:rPr lang="en-GB" sz="825" kern="0" dirty="0">
                  <a:solidFill>
                    <a:sysClr val="windowText" lastClr="000000"/>
                  </a:solidFill>
                </a:rPr>
                <a:t>1,094</a:t>
              </a:r>
            </a:p>
          </p:txBody>
        </p:sp>
        <p:sp>
          <p:nvSpPr>
            <p:cNvPr id="38" name="TextBox 37"/>
            <p:cNvSpPr txBox="1"/>
            <p:nvPr/>
          </p:nvSpPr>
          <p:spPr>
            <a:xfrm>
              <a:off x="2946466" y="2722858"/>
              <a:ext cx="740229" cy="219291"/>
            </a:xfrm>
            <a:prstGeom prst="rect">
              <a:avLst/>
            </a:prstGeom>
            <a:noFill/>
          </p:spPr>
          <p:txBody>
            <a:bodyPr wrap="square" rtlCol="0">
              <a:spAutoFit/>
            </a:bodyPr>
            <a:lstStyle/>
            <a:p>
              <a:pPr algn="r"/>
              <a:r>
                <a:rPr lang="en-GB" sz="825" kern="0" dirty="0">
                  <a:solidFill>
                    <a:sysClr val="windowText" lastClr="000000"/>
                  </a:solidFill>
                </a:rPr>
                <a:t>861</a:t>
              </a:r>
            </a:p>
          </p:txBody>
        </p:sp>
        <p:sp>
          <p:nvSpPr>
            <p:cNvPr id="39" name="TextBox 38"/>
            <p:cNvSpPr txBox="1"/>
            <p:nvPr/>
          </p:nvSpPr>
          <p:spPr>
            <a:xfrm>
              <a:off x="2946466" y="3099211"/>
              <a:ext cx="740229" cy="219291"/>
            </a:xfrm>
            <a:prstGeom prst="rect">
              <a:avLst/>
            </a:prstGeom>
            <a:noFill/>
          </p:spPr>
          <p:txBody>
            <a:bodyPr wrap="square" rtlCol="0">
              <a:spAutoFit/>
            </a:bodyPr>
            <a:lstStyle/>
            <a:p>
              <a:pPr algn="r"/>
              <a:r>
                <a:rPr lang="en-GB" sz="825" kern="0" dirty="0">
                  <a:solidFill>
                    <a:sysClr val="windowText" lastClr="000000"/>
                  </a:solidFill>
                </a:rPr>
                <a:t>757</a:t>
              </a:r>
            </a:p>
          </p:txBody>
        </p:sp>
        <p:sp>
          <p:nvSpPr>
            <p:cNvPr id="40" name="TextBox 39"/>
            <p:cNvSpPr txBox="1"/>
            <p:nvPr/>
          </p:nvSpPr>
          <p:spPr>
            <a:xfrm>
              <a:off x="2946466" y="3303946"/>
              <a:ext cx="740229" cy="219291"/>
            </a:xfrm>
            <a:prstGeom prst="rect">
              <a:avLst/>
            </a:prstGeom>
            <a:noFill/>
          </p:spPr>
          <p:txBody>
            <a:bodyPr wrap="square" rtlCol="0">
              <a:spAutoFit/>
            </a:bodyPr>
            <a:lstStyle/>
            <a:p>
              <a:pPr algn="r"/>
              <a:r>
                <a:rPr lang="en-GB" sz="825" kern="0" dirty="0">
                  <a:solidFill>
                    <a:sysClr val="windowText" lastClr="000000"/>
                  </a:solidFill>
                </a:rPr>
                <a:t>5,687</a:t>
              </a:r>
            </a:p>
          </p:txBody>
        </p:sp>
        <p:sp>
          <p:nvSpPr>
            <p:cNvPr id="41" name="TextBox 40"/>
            <p:cNvSpPr txBox="1"/>
            <p:nvPr/>
          </p:nvSpPr>
          <p:spPr>
            <a:xfrm>
              <a:off x="2946466" y="3503877"/>
              <a:ext cx="740229" cy="219291"/>
            </a:xfrm>
            <a:prstGeom prst="rect">
              <a:avLst/>
            </a:prstGeom>
            <a:noFill/>
          </p:spPr>
          <p:txBody>
            <a:bodyPr wrap="square" rtlCol="0">
              <a:spAutoFit/>
            </a:bodyPr>
            <a:lstStyle/>
            <a:p>
              <a:pPr algn="r"/>
              <a:r>
                <a:rPr lang="en-GB" sz="825" kern="0" dirty="0">
                  <a:solidFill>
                    <a:sysClr val="windowText" lastClr="000000"/>
                  </a:solidFill>
                </a:rPr>
                <a:t>2,955</a:t>
              </a:r>
            </a:p>
          </p:txBody>
        </p:sp>
        <p:sp>
          <p:nvSpPr>
            <p:cNvPr id="42" name="TextBox 41"/>
            <p:cNvSpPr txBox="1"/>
            <p:nvPr/>
          </p:nvSpPr>
          <p:spPr>
            <a:xfrm>
              <a:off x="2946466" y="3684436"/>
              <a:ext cx="740229" cy="219291"/>
            </a:xfrm>
            <a:prstGeom prst="rect">
              <a:avLst/>
            </a:prstGeom>
            <a:noFill/>
          </p:spPr>
          <p:txBody>
            <a:bodyPr wrap="square" rtlCol="0">
              <a:spAutoFit/>
            </a:bodyPr>
            <a:lstStyle/>
            <a:p>
              <a:pPr algn="r"/>
              <a:r>
                <a:rPr lang="en-GB" sz="825" kern="0" dirty="0">
                  <a:solidFill>
                    <a:sysClr val="windowText" lastClr="000000"/>
                  </a:solidFill>
                </a:rPr>
                <a:t>1,232</a:t>
              </a:r>
            </a:p>
          </p:txBody>
        </p:sp>
        <p:sp>
          <p:nvSpPr>
            <p:cNvPr id="43" name="TextBox 42"/>
            <p:cNvSpPr txBox="1"/>
            <p:nvPr/>
          </p:nvSpPr>
          <p:spPr>
            <a:xfrm>
              <a:off x="2946466" y="3887713"/>
              <a:ext cx="740229" cy="219291"/>
            </a:xfrm>
            <a:prstGeom prst="rect">
              <a:avLst/>
            </a:prstGeom>
            <a:noFill/>
          </p:spPr>
          <p:txBody>
            <a:bodyPr wrap="square" rtlCol="0">
              <a:spAutoFit/>
            </a:bodyPr>
            <a:lstStyle/>
            <a:p>
              <a:pPr algn="r"/>
              <a:r>
                <a:rPr lang="en-GB" sz="825" kern="0" dirty="0">
                  <a:solidFill>
                    <a:sysClr val="windowText" lastClr="000000"/>
                  </a:solidFill>
                </a:rPr>
                <a:t>1,102</a:t>
              </a:r>
            </a:p>
          </p:txBody>
        </p:sp>
        <p:sp>
          <p:nvSpPr>
            <p:cNvPr id="44" name="TextBox 43"/>
            <p:cNvSpPr txBox="1"/>
            <p:nvPr/>
          </p:nvSpPr>
          <p:spPr>
            <a:xfrm>
              <a:off x="2946466" y="4078207"/>
              <a:ext cx="740229" cy="219291"/>
            </a:xfrm>
            <a:prstGeom prst="rect">
              <a:avLst/>
            </a:prstGeom>
            <a:noFill/>
          </p:spPr>
          <p:txBody>
            <a:bodyPr wrap="square" rtlCol="0">
              <a:spAutoFit/>
            </a:bodyPr>
            <a:lstStyle/>
            <a:p>
              <a:pPr algn="r"/>
              <a:r>
                <a:rPr lang="en-GB" sz="825" kern="0" dirty="0">
                  <a:solidFill>
                    <a:sysClr val="windowText" lastClr="000000"/>
                  </a:solidFill>
                </a:rPr>
                <a:t>1,011</a:t>
              </a:r>
            </a:p>
          </p:txBody>
        </p:sp>
        <p:sp>
          <p:nvSpPr>
            <p:cNvPr id="45" name="TextBox 44"/>
            <p:cNvSpPr txBox="1"/>
            <p:nvPr/>
          </p:nvSpPr>
          <p:spPr>
            <a:xfrm>
              <a:off x="2946466" y="4270599"/>
              <a:ext cx="740229" cy="219291"/>
            </a:xfrm>
            <a:prstGeom prst="rect">
              <a:avLst/>
            </a:prstGeom>
            <a:noFill/>
          </p:spPr>
          <p:txBody>
            <a:bodyPr wrap="square" rtlCol="0">
              <a:spAutoFit/>
            </a:bodyPr>
            <a:lstStyle/>
            <a:p>
              <a:pPr algn="r"/>
              <a:r>
                <a:rPr lang="en-GB" sz="825" kern="0" dirty="0">
                  <a:solidFill>
                    <a:sysClr val="windowText" lastClr="000000"/>
                  </a:solidFill>
                </a:rPr>
                <a:t>3,112</a:t>
              </a:r>
            </a:p>
          </p:txBody>
        </p:sp>
        <p:sp>
          <p:nvSpPr>
            <p:cNvPr id="46" name="TextBox 45"/>
            <p:cNvSpPr txBox="1"/>
            <p:nvPr/>
          </p:nvSpPr>
          <p:spPr>
            <a:xfrm>
              <a:off x="2946466" y="4480975"/>
              <a:ext cx="740229" cy="219291"/>
            </a:xfrm>
            <a:prstGeom prst="rect">
              <a:avLst/>
            </a:prstGeom>
            <a:noFill/>
          </p:spPr>
          <p:txBody>
            <a:bodyPr wrap="square" rtlCol="0">
              <a:spAutoFit/>
            </a:bodyPr>
            <a:lstStyle/>
            <a:p>
              <a:pPr algn="r"/>
              <a:r>
                <a:rPr lang="en-GB" sz="825" kern="0" dirty="0">
                  <a:solidFill>
                    <a:sysClr val="windowText" lastClr="000000"/>
                  </a:solidFill>
                </a:rPr>
                <a:t>2,353</a:t>
              </a:r>
            </a:p>
          </p:txBody>
        </p:sp>
        <p:sp>
          <p:nvSpPr>
            <p:cNvPr id="47" name="TextBox 46"/>
            <p:cNvSpPr txBox="1"/>
            <p:nvPr/>
          </p:nvSpPr>
          <p:spPr>
            <a:xfrm>
              <a:off x="2946466" y="4663428"/>
              <a:ext cx="740229" cy="219291"/>
            </a:xfrm>
            <a:prstGeom prst="rect">
              <a:avLst/>
            </a:prstGeom>
            <a:noFill/>
          </p:spPr>
          <p:txBody>
            <a:bodyPr wrap="square" rtlCol="0">
              <a:spAutoFit/>
            </a:bodyPr>
            <a:lstStyle/>
            <a:p>
              <a:pPr algn="r"/>
              <a:r>
                <a:rPr lang="en-GB" sz="825" kern="0" dirty="0">
                  <a:solidFill>
                    <a:sysClr val="windowText" lastClr="000000"/>
                  </a:solidFill>
                </a:rPr>
                <a:t>2,280</a:t>
              </a:r>
            </a:p>
          </p:txBody>
        </p:sp>
        <p:sp>
          <p:nvSpPr>
            <p:cNvPr id="48" name="TextBox 47"/>
            <p:cNvSpPr txBox="1"/>
            <p:nvPr/>
          </p:nvSpPr>
          <p:spPr>
            <a:xfrm>
              <a:off x="2946466" y="4847933"/>
              <a:ext cx="740229" cy="219291"/>
            </a:xfrm>
            <a:prstGeom prst="rect">
              <a:avLst/>
            </a:prstGeom>
            <a:noFill/>
          </p:spPr>
          <p:txBody>
            <a:bodyPr wrap="square" rtlCol="0">
              <a:spAutoFit/>
            </a:bodyPr>
            <a:lstStyle/>
            <a:p>
              <a:pPr algn="r"/>
              <a:r>
                <a:rPr lang="en-GB" sz="825" kern="0" dirty="0">
                  <a:solidFill>
                    <a:sysClr val="windowText" lastClr="000000"/>
                  </a:solidFill>
                </a:rPr>
                <a:t>509</a:t>
              </a:r>
            </a:p>
          </p:txBody>
        </p:sp>
        <p:sp>
          <p:nvSpPr>
            <p:cNvPr id="49" name="TextBox 48"/>
            <p:cNvSpPr txBox="1"/>
            <p:nvPr/>
          </p:nvSpPr>
          <p:spPr>
            <a:xfrm>
              <a:off x="2946466" y="5069986"/>
              <a:ext cx="740229" cy="219291"/>
            </a:xfrm>
            <a:prstGeom prst="rect">
              <a:avLst/>
            </a:prstGeom>
            <a:noFill/>
          </p:spPr>
          <p:txBody>
            <a:bodyPr wrap="square" rtlCol="0">
              <a:spAutoFit/>
            </a:bodyPr>
            <a:lstStyle/>
            <a:p>
              <a:pPr algn="r"/>
              <a:r>
                <a:rPr lang="en-GB" sz="825" kern="0" dirty="0">
                  <a:solidFill>
                    <a:sysClr val="windowText" lastClr="000000"/>
                  </a:solidFill>
                </a:rPr>
                <a:t>1,702</a:t>
              </a:r>
            </a:p>
          </p:txBody>
        </p:sp>
        <p:sp>
          <p:nvSpPr>
            <p:cNvPr id="50" name="TextBox 49"/>
            <p:cNvSpPr txBox="1"/>
            <p:nvPr/>
          </p:nvSpPr>
          <p:spPr>
            <a:xfrm>
              <a:off x="2946466" y="5267974"/>
              <a:ext cx="740229" cy="219291"/>
            </a:xfrm>
            <a:prstGeom prst="rect">
              <a:avLst/>
            </a:prstGeom>
            <a:noFill/>
          </p:spPr>
          <p:txBody>
            <a:bodyPr wrap="square" rtlCol="0">
              <a:spAutoFit/>
            </a:bodyPr>
            <a:lstStyle/>
            <a:p>
              <a:pPr algn="r"/>
              <a:r>
                <a:rPr lang="en-GB" sz="825" kern="0" dirty="0">
                  <a:solidFill>
                    <a:sysClr val="windowText" lastClr="000000"/>
                  </a:solidFill>
                </a:rPr>
                <a:t>1,303</a:t>
              </a:r>
            </a:p>
          </p:txBody>
        </p:sp>
        <p:sp>
          <p:nvSpPr>
            <p:cNvPr id="51" name="TextBox 50"/>
            <p:cNvSpPr txBox="1"/>
            <p:nvPr/>
          </p:nvSpPr>
          <p:spPr>
            <a:xfrm>
              <a:off x="2946466" y="5458822"/>
              <a:ext cx="740229" cy="219291"/>
            </a:xfrm>
            <a:prstGeom prst="rect">
              <a:avLst/>
            </a:prstGeom>
            <a:noFill/>
          </p:spPr>
          <p:txBody>
            <a:bodyPr wrap="square" rtlCol="0">
              <a:spAutoFit/>
            </a:bodyPr>
            <a:lstStyle/>
            <a:p>
              <a:pPr algn="r"/>
              <a:r>
                <a:rPr lang="en-GB" sz="825" kern="0" dirty="0">
                  <a:solidFill>
                    <a:sysClr val="windowText" lastClr="000000"/>
                  </a:solidFill>
                </a:rPr>
                <a:t>687</a:t>
              </a:r>
            </a:p>
          </p:txBody>
        </p:sp>
        <p:sp>
          <p:nvSpPr>
            <p:cNvPr id="52" name="TextBox 51"/>
            <p:cNvSpPr txBox="1"/>
            <p:nvPr/>
          </p:nvSpPr>
          <p:spPr>
            <a:xfrm>
              <a:off x="2500435" y="1751770"/>
              <a:ext cx="740229" cy="219291"/>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3" name="TextBox 52"/>
            <p:cNvSpPr txBox="1"/>
            <p:nvPr/>
          </p:nvSpPr>
          <p:spPr>
            <a:xfrm>
              <a:off x="2500435" y="1942269"/>
              <a:ext cx="740229" cy="219291"/>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4" name="TextBox 53"/>
            <p:cNvSpPr txBox="1"/>
            <p:nvPr/>
          </p:nvSpPr>
          <p:spPr>
            <a:xfrm>
              <a:off x="2500435" y="2123775"/>
              <a:ext cx="740229" cy="219291"/>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5" name="TextBox 54"/>
            <p:cNvSpPr txBox="1"/>
            <p:nvPr/>
          </p:nvSpPr>
          <p:spPr>
            <a:xfrm>
              <a:off x="2500435" y="2326101"/>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6" name="TextBox 55"/>
            <p:cNvSpPr txBox="1"/>
            <p:nvPr/>
          </p:nvSpPr>
          <p:spPr>
            <a:xfrm>
              <a:off x="2500435" y="2527485"/>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7" name="TextBox 56"/>
            <p:cNvSpPr txBox="1"/>
            <p:nvPr/>
          </p:nvSpPr>
          <p:spPr>
            <a:xfrm>
              <a:off x="2500435" y="2722858"/>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8" name="TextBox 57"/>
            <p:cNvSpPr txBox="1"/>
            <p:nvPr/>
          </p:nvSpPr>
          <p:spPr>
            <a:xfrm>
              <a:off x="2500435" y="3099216"/>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9" name="TextBox 58"/>
            <p:cNvSpPr txBox="1"/>
            <p:nvPr/>
          </p:nvSpPr>
          <p:spPr>
            <a:xfrm>
              <a:off x="2500435" y="3303946"/>
              <a:ext cx="740229" cy="219291"/>
            </a:xfrm>
            <a:prstGeom prst="rect">
              <a:avLst/>
            </a:prstGeom>
            <a:noFill/>
          </p:spPr>
          <p:txBody>
            <a:bodyPr wrap="square" rtlCol="0">
              <a:spAutoFit/>
            </a:bodyPr>
            <a:lstStyle/>
            <a:p>
              <a:pPr algn="r"/>
              <a:r>
                <a:rPr lang="en-GB" sz="825" kern="0" dirty="0">
                  <a:solidFill>
                    <a:sysClr val="windowText" lastClr="000000"/>
                  </a:solidFill>
                </a:rPr>
                <a:t>GL</a:t>
              </a:r>
            </a:p>
          </p:txBody>
        </p:sp>
        <p:sp>
          <p:nvSpPr>
            <p:cNvPr id="60" name="TextBox 59"/>
            <p:cNvSpPr txBox="1"/>
            <p:nvPr/>
          </p:nvSpPr>
          <p:spPr>
            <a:xfrm>
              <a:off x="2500435" y="3503877"/>
              <a:ext cx="740229" cy="219291"/>
            </a:xfrm>
            <a:prstGeom prst="rect">
              <a:avLst/>
            </a:prstGeom>
            <a:noFill/>
          </p:spPr>
          <p:txBody>
            <a:bodyPr wrap="square" rtlCol="0">
              <a:spAutoFit/>
            </a:bodyPr>
            <a:lstStyle/>
            <a:p>
              <a:pPr algn="r"/>
              <a:r>
                <a:rPr lang="en-GB" sz="825" kern="0" dirty="0">
                  <a:solidFill>
                    <a:sysClr val="windowText" lastClr="000000"/>
                  </a:solidFill>
                </a:rPr>
                <a:t>NE</a:t>
              </a:r>
            </a:p>
          </p:txBody>
        </p:sp>
        <p:sp>
          <p:nvSpPr>
            <p:cNvPr id="61" name="TextBox 60"/>
            <p:cNvSpPr txBox="1"/>
            <p:nvPr/>
          </p:nvSpPr>
          <p:spPr>
            <a:xfrm>
              <a:off x="2500435" y="3684436"/>
              <a:ext cx="740229" cy="219291"/>
            </a:xfrm>
            <a:prstGeom prst="rect">
              <a:avLst/>
            </a:prstGeom>
            <a:noFill/>
          </p:spPr>
          <p:txBody>
            <a:bodyPr wrap="square" rtlCol="0">
              <a:spAutoFit/>
            </a:bodyPr>
            <a:lstStyle/>
            <a:p>
              <a:pPr algn="r"/>
              <a:r>
                <a:rPr lang="en-GB" sz="825" kern="0" dirty="0">
                  <a:solidFill>
                    <a:sysClr val="windowText" lastClr="000000"/>
                  </a:solidFill>
                </a:rPr>
                <a:t>NE</a:t>
              </a:r>
            </a:p>
          </p:txBody>
        </p:sp>
        <p:sp>
          <p:nvSpPr>
            <p:cNvPr id="62" name="TextBox 61"/>
            <p:cNvSpPr txBox="1"/>
            <p:nvPr/>
          </p:nvSpPr>
          <p:spPr>
            <a:xfrm>
              <a:off x="2500435" y="3887713"/>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3" name="TextBox 62"/>
            <p:cNvSpPr txBox="1"/>
            <p:nvPr/>
          </p:nvSpPr>
          <p:spPr>
            <a:xfrm>
              <a:off x="2500435" y="4078212"/>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4" name="TextBox 63"/>
            <p:cNvSpPr txBox="1"/>
            <p:nvPr/>
          </p:nvSpPr>
          <p:spPr>
            <a:xfrm>
              <a:off x="2500435" y="4270603"/>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5" name="TextBox 64"/>
            <p:cNvSpPr txBox="1"/>
            <p:nvPr/>
          </p:nvSpPr>
          <p:spPr>
            <a:xfrm>
              <a:off x="2500435" y="4491865"/>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6" name="TextBox 65"/>
            <p:cNvSpPr txBox="1"/>
            <p:nvPr/>
          </p:nvSpPr>
          <p:spPr>
            <a:xfrm>
              <a:off x="2500435" y="4674318"/>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7" name="TextBox 66"/>
            <p:cNvSpPr txBox="1"/>
            <p:nvPr/>
          </p:nvSpPr>
          <p:spPr>
            <a:xfrm>
              <a:off x="2470618" y="4847933"/>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68" name="TextBox 67"/>
            <p:cNvSpPr txBox="1"/>
            <p:nvPr/>
          </p:nvSpPr>
          <p:spPr>
            <a:xfrm>
              <a:off x="2470618" y="5069986"/>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69" name="TextBox 68"/>
            <p:cNvSpPr txBox="1"/>
            <p:nvPr/>
          </p:nvSpPr>
          <p:spPr>
            <a:xfrm>
              <a:off x="2470618" y="5267974"/>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70" name="TextBox 69"/>
            <p:cNvSpPr txBox="1"/>
            <p:nvPr/>
          </p:nvSpPr>
          <p:spPr>
            <a:xfrm>
              <a:off x="2470618" y="5458822"/>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72" name="TextBox 71"/>
            <p:cNvSpPr txBox="1"/>
            <p:nvPr/>
          </p:nvSpPr>
          <p:spPr>
            <a:xfrm>
              <a:off x="1242590" y="2908119"/>
              <a:ext cx="1762901" cy="219291"/>
            </a:xfrm>
            <a:prstGeom prst="rect">
              <a:avLst/>
            </a:prstGeom>
            <a:noFill/>
          </p:spPr>
          <p:txBody>
            <a:bodyPr wrap="square" rtlCol="0">
              <a:spAutoFit/>
            </a:bodyPr>
            <a:lstStyle/>
            <a:p>
              <a:r>
                <a:rPr lang="en-GB" sz="825" kern="0" dirty="0">
                  <a:solidFill>
                    <a:sysClr val="windowText" lastClr="000000"/>
                  </a:solidFill>
                </a:rPr>
                <a:t>Derbyshire and Nottinghamshire</a:t>
              </a:r>
            </a:p>
          </p:txBody>
        </p:sp>
        <p:sp>
          <p:nvSpPr>
            <p:cNvPr id="73" name="TextBox 72"/>
            <p:cNvSpPr txBox="1"/>
            <p:nvPr/>
          </p:nvSpPr>
          <p:spPr>
            <a:xfrm>
              <a:off x="2946466" y="2915341"/>
              <a:ext cx="740229" cy="219291"/>
            </a:xfrm>
            <a:prstGeom prst="rect">
              <a:avLst/>
            </a:prstGeom>
            <a:noFill/>
          </p:spPr>
          <p:txBody>
            <a:bodyPr wrap="square" rtlCol="0">
              <a:spAutoFit/>
            </a:bodyPr>
            <a:lstStyle/>
            <a:p>
              <a:pPr algn="r"/>
              <a:r>
                <a:rPr lang="en-GB" sz="825" kern="0" dirty="0">
                  <a:solidFill>
                    <a:sysClr val="windowText" lastClr="000000"/>
                  </a:solidFill>
                </a:rPr>
                <a:t>2,653</a:t>
              </a:r>
            </a:p>
          </p:txBody>
        </p:sp>
        <p:sp>
          <p:nvSpPr>
            <p:cNvPr id="74" name="TextBox 73"/>
            <p:cNvSpPr txBox="1"/>
            <p:nvPr/>
          </p:nvSpPr>
          <p:spPr>
            <a:xfrm>
              <a:off x="2500435" y="2915346"/>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grpSp>
      <p:sp>
        <p:nvSpPr>
          <p:cNvPr id="75" name="TextBox 34"/>
          <p:cNvSpPr txBox="1">
            <a:spLocks noChangeArrowheads="1"/>
          </p:cNvSpPr>
          <p:nvPr/>
        </p:nvSpPr>
        <p:spPr bwMode="auto">
          <a:xfrm>
            <a:off x="419709" y="6002939"/>
            <a:ext cx="6858000" cy="126958"/>
          </a:xfrm>
          <a:prstGeom prst="rect">
            <a:avLst/>
          </a:prstGeom>
          <a:noFill/>
          <a:ln w="9525">
            <a:noFill/>
            <a:miter lim="800000"/>
            <a:headEnd/>
            <a:tailEnd/>
          </a:ln>
        </p:spPr>
        <p:txBody>
          <a:bodyPr lIns="0" tIns="0" rIns="0" bIns="0">
            <a:spAutoFit/>
          </a:bodyPr>
          <a:lstStyle/>
          <a:p>
            <a:r>
              <a:rPr lang="en-GB" sz="825" kern="0" dirty="0">
                <a:solidFill>
                  <a:sysClr val="windowText" lastClr="000000"/>
                </a:solidFill>
              </a:rPr>
              <a:t>FE Choices Employer Satisfaction Survey 2015 to 2016.  Total base size: 58,529. </a:t>
            </a:r>
          </a:p>
        </p:txBody>
      </p:sp>
      <p:sp>
        <p:nvSpPr>
          <p:cNvPr id="76" name="TextBox 8"/>
          <p:cNvSpPr txBox="1">
            <a:spLocks noChangeArrowheads="1"/>
          </p:cNvSpPr>
          <p:nvPr/>
        </p:nvSpPr>
        <p:spPr bwMode="auto">
          <a:xfrm>
            <a:off x="119975" y="167691"/>
            <a:ext cx="7623175" cy="192360"/>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Satisfaction with the quality of the training – analysis by LEP (1 of 2)</a:t>
            </a:r>
            <a:endParaRPr lang="en-GB" sz="1600" b="1" dirty="0"/>
          </a:p>
        </p:txBody>
      </p:sp>
    </p:spTree>
    <p:extLst>
      <p:ext uri="{BB962C8B-B14F-4D97-AF65-F5344CB8AC3E}">
        <p14:creationId xmlns:p14="http://schemas.microsoft.com/office/powerpoint/2010/main" val="253327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p:cNvGraphicFramePr>
          <p:nvPr>
            <p:extLst>
              <p:ext uri="{D42A27DB-BD31-4B8C-83A1-F6EECF244321}">
                <p14:modId xmlns:p14="http://schemas.microsoft.com/office/powerpoint/2010/main" val="2236658148"/>
              </p:ext>
            </p:extLst>
          </p:nvPr>
        </p:nvGraphicFramePr>
        <p:xfrm>
          <a:off x="1991801" y="506780"/>
          <a:ext cx="7152199" cy="51583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Object 3"/>
          <p:cNvGraphicFramePr>
            <a:graphicFrameLocks noGrp="1"/>
          </p:cNvGraphicFramePr>
          <p:nvPr>
            <p:extLst>
              <p:ext uri="{D42A27DB-BD31-4B8C-83A1-F6EECF244321}">
                <p14:modId xmlns:p14="http://schemas.microsoft.com/office/powerpoint/2010/main" val="1459955048"/>
              </p:ext>
            </p:extLst>
          </p:nvPr>
        </p:nvGraphicFramePr>
        <p:xfrm>
          <a:off x="4611291" y="601185"/>
          <a:ext cx="7062788" cy="5063906"/>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88318" y="602213"/>
            <a:ext cx="3123707" cy="5050883"/>
            <a:chOff x="1342481" y="1285587"/>
            <a:chExt cx="2593744" cy="4356534"/>
          </a:xfrm>
        </p:grpSpPr>
        <p:sp>
          <p:nvSpPr>
            <p:cNvPr id="7" name="TextBox 6"/>
            <p:cNvSpPr txBox="1"/>
            <p:nvPr/>
          </p:nvSpPr>
          <p:spPr>
            <a:xfrm>
              <a:off x="3195996" y="1285587"/>
              <a:ext cx="740229" cy="253916"/>
            </a:xfrm>
            <a:prstGeom prst="rect">
              <a:avLst/>
            </a:prstGeom>
            <a:noFill/>
          </p:spPr>
          <p:txBody>
            <a:bodyPr wrap="square" rtlCol="0">
              <a:spAutoFit/>
            </a:bodyPr>
            <a:lstStyle/>
            <a:p>
              <a:pPr algn="ctr"/>
              <a:r>
                <a:rPr lang="en-GB" sz="1050" b="1" kern="0" dirty="0">
                  <a:solidFill>
                    <a:sysClr val="windowText" lastClr="000000"/>
                  </a:solidFill>
                </a:rPr>
                <a:t>Base</a:t>
              </a:r>
            </a:p>
          </p:txBody>
        </p:sp>
        <p:sp>
          <p:nvSpPr>
            <p:cNvPr id="32" name="TextBox 31"/>
            <p:cNvSpPr txBox="1"/>
            <p:nvPr/>
          </p:nvSpPr>
          <p:spPr>
            <a:xfrm>
              <a:off x="3065045" y="1524117"/>
              <a:ext cx="740229" cy="219291"/>
            </a:xfrm>
            <a:prstGeom prst="rect">
              <a:avLst/>
            </a:prstGeom>
            <a:noFill/>
          </p:spPr>
          <p:txBody>
            <a:bodyPr wrap="square" rtlCol="0">
              <a:spAutoFit/>
            </a:bodyPr>
            <a:lstStyle/>
            <a:p>
              <a:pPr algn="r"/>
              <a:r>
                <a:rPr lang="en-GB" sz="825" kern="0" dirty="0">
                  <a:solidFill>
                    <a:sysClr val="windowText" lastClr="000000"/>
                  </a:solidFill>
                </a:rPr>
                <a:t>58,529</a:t>
              </a:r>
            </a:p>
          </p:txBody>
        </p:sp>
        <p:sp>
          <p:nvSpPr>
            <p:cNvPr id="33" name="TextBox 32"/>
            <p:cNvSpPr txBox="1"/>
            <p:nvPr/>
          </p:nvSpPr>
          <p:spPr>
            <a:xfrm>
              <a:off x="3065045" y="1745185"/>
              <a:ext cx="740229" cy="219291"/>
            </a:xfrm>
            <a:prstGeom prst="rect">
              <a:avLst/>
            </a:prstGeom>
            <a:noFill/>
          </p:spPr>
          <p:txBody>
            <a:bodyPr wrap="square" rtlCol="0">
              <a:spAutoFit/>
            </a:bodyPr>
            <a:lstStyle/>
            <a:p>
              <a:pPr algn="r"/>
              <a:r>
                <a:rPr lang="en-GB" sz="825" kern="0" dirty="0">
                  <a:solidFill>
                    <a:sysClr val="windowText" lastClr="000000"/>
                  </a:solidFill>
                </a:rPr>
                <a:t>1,349</a:t>
              </a:r>
            </a:p>
          </p:txBody>
        </p:sp>
        <p:sp>
          <p:nvSpPr>
            <p:cNvPr id="34" name="TextBox 33"/>
            <p:cNvSpPr txBox="1"/>
            <p:nvPr/>
          </p:nvSpPr>
          <p:spPr>
            <a:xfrm>
              <a:off x="3065045" y="1939012"/>
              <a:ext cx="740229" cy="219291"/>
            </a:xfrm>
            <a:prstGeom prst="rect">
              <a:avLst/>
            </a:prstGeom>
            <a:noFill/>
          </p:spPr>
          <p:txBody>
            <a:bodyPr wrap="square" rtlCol="0">
              <a:spAutoFit/>
            </a:bodyPr>
            <a:lstStyle/>
            <a:p>
              <a:pPr algn="r"/>
              <a:r>
                <a:rPr lang="en-GB" sz="825" kern="0" dirty="0">
                  <a:solidFill>
                    <a:sysClr val="windowText" lastClr="000000"/>
                  </a:solidFill>
                </a:rPr>
                <a:t>4,010</a:t>
              </a:r>
            </a:p>
          </p:txBody>
        </p:sp>
        <p:sp>
          <p:nvSpPr>
            <p:cNvPr id="35" name="TextBox 34"/>
            <p:cNvSpPr txBox="1"/>
            <p:nvPr/>
          </p:nvSpPr>
          <p:spPr>
            <a:xfrm>
              <a:off x="3065045" y="2151019"/>
              <a:ext cx="740229" cy="219291"/>
            </a:xfrm>
            <a:prstGeom prst="rect">
              <a:avLst/>
            </a:prstGeom>
            <a:noFill/>
          </p:spPr>
          <p:txBody>
            <a:bodyPr wrap="square" rtlCol="0">
              <a:spAutoFit/>
            </a:bodyPr>
            <a:lstStyle/>
            <a:p>
              <a:pPr algn="r"/>
              <a:r>
                <a:rPr lang="en-GB" sz="825" kern="0" dirty="0">
                  <a:solidFill>
                    <a:sysClr val="windowText" lastClr="000000"/>
                  </a:solidFill>
                </a:rPr>
                <a:t>812</a:t>
              </a:r>
            </a:p>
          </p:txBody>
        </p:sp>
        <p:sp>
          <p:nvSpPr>
            <p:cNvPr id="36" name="TextBox 35"/>
            <p:cNvSpPr txBox="1"/>
            <p:nvPr/>
          </p:nvSpPr>
          <p:spPr>
            <a:xfrm>
              <a:off x="3065045" y="2343502"/>
              <a:ext cx="740229" cy="219291"/>
            </a:xfrm>
            <a:prstGeom prst="rect">
              <a:avLst/>
            </a:prstGeom>
            <a:noFill/>
          </p:spPr>
          <p:txBody>
            <a:bodyPr wrap="square" rtlCol="0">
              <a:spAutoFit/>
            </a:bodyPr>
            <a:lstStyle/>
            <a:p>
              <a:pPr algn="r"/>
              <a:r>
                <a:rPr lang="en-GB" sz="825" kern="0" dirty="0">
                  <a:solidFill>
                    <a:sysClr val="windowText" lastClr="000000"/>
                  </a:solidFill>
                </a:rPr>
                <a:t>551</a:t>
              </a:r>
            </a:p>
          </p:txBody>
        </p:sp>
        <p:sp>
          <p:nvSpPr>
            <p:cNvPr id="37" name="TextBox 36"/>
            <p:cNvSpPr txBox="1"/>
            <p:nvPr/>
          </p:nvSpPr>
          <p:spPr>
            <a:xfrm>
              <a:off x="3065045" y="2551212"/>
              <a:ext cx="740229" cy="219291"/>
            </a:xfrm>
            <a:prstGeom prst="rect">
              <a:avLst/>
            </a:prstGeom>
            <a:noFill/>
          </p:spPr>
          <p:txBody>
            <a:bodyPr wrap="square" rtlCol="0">
              <a:spAutoFit/>
            </a:bodyPr>
            <a:lstStyle/>
            <a:p>
              <a:pPr algn="r"/>
              <a:r>
                <a:rPr lang="en-GB" sz="825" kern="0" dirty="0">
                  <a:solidFill>
                    <a:sysClr val="windowText" lastClr="000000"/>
                  </a:solidFill>
                </a:rPr>
                <a:t>768</a:t>
              </a:r>
            </a:p>
          </p:txBody>
        </p:sp>
        <p:sp>
          <p:nvSpPr>
            <p:cNvPr id="38" name="TextBox 37"/>
            <p:cNvSpPr txBox="1"/>
            <p:nvPr/>
          </p:nvSpPr>
          <p:spPr>
            <a:xfrm>
              <a:off x="3065045" y="2769454"/>
              <a:ext cx="740229" cy="219291"/>
            </a:xfrm>
            <a:prstGeom prst="rect">
              <a:avLst/>
            </a:prstGeom>
            <a:noFill/>
          </p:spPr>
          <p:txBody>
            <a:bodyPr wrap="square" rtlCol="0">
              <a:spAutoFit/>
            </a:bodyPr>
            <a:lstStyle/>
            <a:p>
              <a:pPr algn="r"/>
              <a:r>
                <a:rPr lang="en-GB" sz="825" kern="0" dirty="0">
                  <a:solidFill>
                    <a:sysClr val="windowText" lastClr="000000"/>
                  </a:solidFill>
                </a:rPr>
                <a:t>634</a:t>
              </a:r>
            </a:p>
          </p:txBody>
        </p:sp>
        <p:sp>
          <p:nvSpPr>
            <p:cNvPr id="39" name="TextBox 38"/>
            <p:cNvSpPr txBox="1"/>
            <p:nvPr/>
          </p:nvSpPr>
          <p:spPr>
            <a:xfrm>
              <a:off x="3065045" y="2956006"/>
              <a:ext cx="740229" cy="219291"/>
            </a:xfrm>
            <a:prstGeom prst="rect">
              <a:avLst/>
            </a:prstGeom>
            <a:noFill/>
          </p:spPr>
          <p:txBody>
            <a:bodyPr wrap="square" rtlCol="0">
              <a:spAutoFit/>
            </a:bodyPr>
            <a:lstStyle/>
            <a:p>
              <a:pPr algn="r"/>
              <a:r>
                <a:rPr lang="en-GB" sz="825" kern="0" dirty="0">
                  <a:solidFill>
                    <a:sysClr val="windowText" lastClr="000000"/>
                  </a:solidFill>
                </a:rPr>
                <a:t>2,462</a:t>
              </a:r>
            </a:p>
          </p:txBody>
        </p:sp>
        <p:sp>
          <p:nvSpPr>
            <p:cNvPr id="40" name="TextBox 39"/>
            <p:cNvSpPr txBox="1"/>
            <p:nvPr/>
          </p:nvSpPr>
          <p:spPr>
            <a:xfrm>
              <a:off x="3065045" y="3167958"/>
              <a:ext cx="740229" cy="219291"/>
            </a:xfrm>
            <a:prstGeom prst="rect">
              <a:avLst/>
            </a:prstGeom>
            <a:noFill/>
          </p:spPr>
          <p:txBody>
            <a:bodyPr wrap="square" rtlCol="0">
              <a:spAutoFit/>
            </a:bodyPr>
            <a:lstStyle/>
            <a:p>
              <a:pPr algn="r"/>
              <a:r>
                <a:rPr lang="en-GB" sz="825" kern="0" dirty="0">
                  <a:solidFill>
                    <a:sysClr val="windowText" lastClr="000000"/>
                  </a:solidFill>
                </a:rPr>
                <a:t>665</a:t>
              </a:r>
            </a:p>
          </p:txBody>
        </p:sp>
        <p:sp>
          <p:nvSpPr>
            <p:cNvPr id="41" name="TextBox 40"/>
            <p:cNvSpPr txBox="1"/>
            <p:nvPr/>
          </p:nvSpPr>
          <p:spPr>
            <a:xfrm>
              <a:off x="3065045" y="3386494"/>
              <a:ext cx="740229" cy="219291"/>
            </a:xfrm>
            <a:prstGeom prst="rect">
              <a:avLst/>
            </a:prstGeom>
            <a:noFill/>
          </p:spPr>
          <p:txBody>
            <a:bodyPr wrap="square" rtlCol="0">
              <a:spAutoFit/>
            </a:bodyPr>
            <a:lstStyle/>
            <a:p>
              <a:pPr algn="r"/>
              <a:r>
                <a:rPr lang="en-GB" sz="825" kern="0" dirty="0">
                  <a:solidFill>
                    <a:sysClr val="windowText" lastClr="000000"/>
                  </a:solidFill>
                </a:rPr>
                <a:t>978</a:t>
              </a:r>
            </a:p>
          </p:txBody>
        </p:sp>
        <p:sp>
          <p:nvSpPr>
            <p:cNvPr id="42" name="TextBox 41"/>
            <p:cNvSpPr txBox="1"/>
            <p:nvPr/>
          </p:nvSpPr>
          <p:spPr>
            <a:xfrm>
              <a:off x="3065045" y="3592111"/>
              <a:ext cx="740229" cy="219291"/>
            </a:xfrm>
            <a:prstGeom prst="rect">
              <a:avLst/>
            </a:prstGeom>
            <a:noFill/>
          </p:spPr>
          <p:txBody>
            <a:bodyPr wrap="square" rtlCol="0">
              <a:spAutoFit/>
            </a:bodyPr>
            <a:lstStyle/>
            <a:p>
              <a:pPr algn="r"/>
              <a:r>
                <a:rPr lang="en-GB" sz="825" kern="0" dirty="0">
                  <a:solidFill>
                    <a:sysClr val="windowText" lastClr="000000"/>
                  </a:solidFill>
                </a:rPr>
                <a:t>313</a:t>
              </a:r>
            </a:p>
          </p:txBody>
        </p:sp>
        <p:sp>
          <p:nvSpPr>
            <p:cNvPr id="43" name="TextBox 42"/>
            <p:cNvSpPr txBox="1"/>
            <p:nvPr/>
          </p:nvSpPr>
          <p:spPr>
            <a:xfrm>
              <a:off x="3065045" y="3792963"/>
              <a:ext cx="740229" cy="219291"/>
            </a:xfrm>
            <a:prstGeom prst="rect">
              <a:avLst/>
            </a:prstGeom>
            <a:noFill/>
          </p:spPr>
          <p:txBody>
            <a:bodyPr wrap="square" rtlCol="0">
              <a:spAutoFit/>
            </a:bodyPr>
            <a:lstStyle/>
            <a:p>
              <a:pPr algn="r"/>
              <a:r>
                <a:rPr lang="en-GB" sz="825" kern="0" dirty="0">
                  <a:solidFill>
                    <a:sysClr val="windowText" lastClr="000000"/>
                  </a:solidFill>
                </a:rPr>
                <a:t>1,345</a:t>
              </a:r>
            </a:p>
          </p:txBody>
        </p:sp>
        <p:sp>
          <p:nvSpPr>
            <p:cNvPr id="44" name="TextBox 43"/>
            <p:cNvSpPr txBox="1"/>
            <p:nvPr/>
          </p:nvSpPr>
          <p:spPr>
            <a:xfrm>
              <a:off x="3065045" y="3987203"/>
              <a:ext cx="740229" cy="219291"/>
            </a:xfrm>
            <a:prstGeom prst="rect">
              <a:avLst/>
            </a:prstGeom>
            <a:noFill/>
          </p:spPr>
          <p:txBody>
            <a:bodyPr wrap="square" rtlCol="0">
              <a:spAutoFit/>
            </a:bodyPr>
            <a:lstStyle/>
            <a:p>
              <a:pPr algn="r"/>
              <a:r>
                <a:rPr lang="en-GB" sz="825" kern="0" dirty="0">
                  <a:solidFill>
                    <a:sysClr val="windowText" lastClr="000000"/>
                  </a:solidFill>
                </a:rPr>
                <a:t>1,114</a:t>
              </a:r>
            </a:p>
          </p:txBody>
        </p:sp>
        <p:sp>
          <p:nvSpPr>
            <p:cNvPr id="45" name="TextBox 44"/>
            <p:cNvSpPr txBox="1"/>
            <p:nvPr/>
          </p:nvSpPr>
          <p:spPr>
            <a:xfrm>
              <a:off x="3065045" y="4199473"/>
              <a:ext cx="740229" cy="219291"/>
            </a:xfrm>
            <a:prstGeom prst="rect">
              <a:avLst/>
            </a:prstGeom>
            <a:noFill/>
          </p:spPr>
          <p:txBody>
            <a:bodyPr wrap="square" rtlCol="0">
              <a:spAutoFit/>
            </a:bodyPr>
            <a:lstStyle/>
            <a:p>
              <a:pPr algn="r"/>
              <a:r>
                <a:rPr lang="en-GB" sz="825" kern="0" dirty="0">
                  <a:solidFill>
                    <a:sysClr val="windowText" lastClr="000000"/>
                  </a:solidFill>
                </a:rPr>
                <a:t>2,213</a:t>
              </a:r>
            </a:p>
          </p:txBody>
        </p:sp>
        <p:sp>
          <p:nvSpPr>
            <p:cNvPr id="46" name="TextBox 45"/>
            <p:cNvSpPr txBox="1"/>
            <p:nvPr/>
          </p:nvSpPr>
          <p:spPr>
            <a:xfrm>
              <a:off x="3065045" y="4415599"/>
              <a:ext cx="740229" cy="219291"/>
            </a:xfrm>
            <a:prstGeom prst="rect">
              <a:avLst/>
            </a:prstGeom>
            <a:noFill/>
          </p:spPr>
          <p:txBody>
            <a:bodyPr wrap="square" rtlCol="0">
              <a:spAutoFit/>
            </a:bodyPr>
            <a:lstStyle/>
            <a:p>
              <a:pPr algn="r"/>
              <a:r>
                <a:rPr lang="en-GB" sz="825" kern="0" dirty="0">
                  <a:solidFill>
                    <a:sysClr val="windowText" lastClr="000000"/>
                  </a:solidFill>
                </a:rPr>
                <a:t>1,084</a:t>
              </a:r>
            </a:p>
          </p:txBody>
        </p:sp>
        <p:sp>
          <p:nvSpPr>
            <p:cNvPr id="47" name="TextBox 46"/>
            <p:cNvSpPr txBox="1"/>
            <p:nvPr/>
          </p:nvSpPr>
          <p:spPr>
            <a:xfrm>
              <a:off x="3065045" y="4609501"/>
              <a:ext cx="740229" cy="219291"/>
            </a:xfrm>
            <a:prstGeom prst="rect">
              <a:avLst/>
            </a:prstGeom>
            <a:noFill/>
          </p:spPr>
          <p:txBody>
            <a:bodyPr wrap="square" rtlCol="0">
              <a:spAutoFit/>
            </a:bodyPr>
            <a:lstStyle/>
            <a:p>
              <a:pPr algn="r"/>
              <a:r>
                <a:rPr lang="en-GB" sz="825" kern="0" dirty="0">
                  <a:solidFill>
                    <a:sysClr val="windowText" lastClr="000000"/>
                  </a:solidFill>
                </a:rPr>
                <a:t>873</a:t>
              </a:r>
            </a:p>
          </p:txBody>
        </p:sp>
        <p:sp>
          <p:nvSpPr>
            <p:cNvPr id="48" name="TextBox 47"/>
            <p:cNvSpPr txBox="1"/>
            <p:nvPr/>
          </p:nvSpPr>
          <p:spPr>
            <a:xfrm>
              <a:off x="3075931" y="4811225"/>
              <a:ext cx="740229" cy="219291"/>
            </a:xfrm>
            <a:prstGeom prst="rect">
              <a:avLst/>
            </a:prstGeom>
            <a:noFill/>
          </p:spPr>
          <p:txBody>
            <a:bodyPr wrap="square" rtlCol="0">
              <a:spAutoFit/>
            </a:bodyPr>
            <a:lstStyle/>
            <a:p>
              <a:pPr algn="r"/>
              <a:r>
                <a:rPr lang="en-GB" sz="825" kern="0" dirty="0">
                  <a:solidFill>
                    <a:sysClr val="windowText" lastClr="000000"/>
                  </a:solidFill>
                </a:rPr>
                <a:t>949</a:t>
              </a:r>
            </a:p>
          </p:txBody>
        </p:sp>
        <p:sp>
          <p:nvSpPr>
            <p:cNvPr id="49" name="TextBox 48"/>
            <p:cNvSpPr txBox="1"/>
            <p:nvPr/>
          </p:nvSpPr>
          <p:spPr>
            <a:xfrm>
              <a:off x="3065045" y="5009962"/>
              <a:ext cx="740229" cy="219291"/>
            </a:xfrm>
            <a:prstGeom prst="rect">
              <a:avLst/>
            </a:prstGeom>
            <a:noFill/>
          </p:spPr>
          <p:txBody>
            <a:bodyPr wrap="square" rtlCol="0">
              <a:spAutoFit/>
            </a:bodyPr>
            <a:lstStyle/>
            <a:p>
              <a:pPr algn="r"/>
              <a:r>
                <a:rPr lang="en-GB" sz="825" kern="0" dirty="0">
                  <a:solidFill>
                    <a:sysClr val="windowText" lastClr="000000"/>
                  </a:solidFill>
                </a:rPr>
                <a:t>3,592</a:t>
              </a:r>
            </a:p>
          </p:txBody>
        </p:sp>
        <p:sp>
          <p:nvSpPr>
            <p:cNvPr id="50" name="TextBox 49"/>
            <p:cNvSpPr txBox="1"/>
            <p:nvPr/>
          </p:nvSpPr>
          <p:spPr>
            <a:xfrm>
              <a:off x="3065045" y="5221810"/>
              <a:ext cx="740229" cy="219291"/>
            </a:xfrm>
            <a:prstGeom prst="rect">
              <a:avLst/>
            </a:prstGeom>
            <a:noFill/>
          </p:spPr>
          <p:txBody>
            <a:bodyPr wrap="square" rtlCol="0">
              <a:spAutoFit/>
            </a:bodyPr>
            <a:lstStyle/>
            <a:p>
              <a:pPr algn="r"/>
              <a:r>
                <a:rPr lang="en-GB" sz="825" kern="0" dirty="0">
                  <a:solidFill>
                    <a:sysClr val="windowText" lastClr="000000"/>
                  </a:solidFill>
                </a:rPr>
                <a:t>1,796</a:t>
              </a:r>
            </a:p>
          </p:txBody>
        </p:sp>
        <p:sp>
          <p:nvSpPr>
            <p:cNvPr id="51" name="TextBox 50"/>
            <p:cNvSpPr txBox="1"/>
            <p:nvPr/>
          </p:nvSpPr>
          <p:spPr>
            <a:xfrm>
              <a:off x="3065045" y="5422830"/>
              <a:ext cx="740229" cy="219291"/>
            </a:xfrm>
            <a:prstGeom prst="rect">
              <a:avLst/>
            </a:prstGeom>
            <a:noFill/>
          </p:spPr>
          <p:txBody>
            <a:bodyPr wrap="square" rtlCol="0">
              <a:spAutoFit/>
            </a:bodyPr>
            <a:lstStyle/>
            <a:p>
              <a:pPr algn="r"/>
              <a:r>
                <a:rPr lang="en-GB" sz="825" kern="0" dirty="0">
                  <a:solidFill>
                    <a:sysClr val="windowText" lastClr="000000"/>
                  </a:solidFill>
                </a:rPr>
                <a:t>466</a:t>
              </a:r>
            </a:p>
          </p:txBody>
        </p:sp>
        <p:grpSp>
          <p:nvGrpSpPr>
            <p:cNvPr id="3" name="Group 2"/>
            <p:cNvGrpSpPr/>
            <p:nvPr/>
          </p:nvGrpSpPr>
          <p:grpSpPr>
            <a:xfrm>
              <a:off x="1342481" y="1527885"/>
              <a:ext cx="2203584" cy="4114236"/>
              <a:chOff x="1342481" y="1527885"/>
              <a:chExt cx="2203584" cy="4114236"/>
            </a:xfrm>
          </p:grpSpPr>
          <p:sp>
            <p:nvSpPr>
              <p:cNvPr id="8" name="TextBox 7"/>
              <p:cNvSpPr txBox="1"/>
              <p:nvPr/>
            </p:nvSpPr>
            <p:spPr>
              <a:xfrm>
                <a:off x="1342481" y="1527885"/>
                <a:ext cx="740229" cy="219291"/>
              </a:xfrm>
              <a:prstGeom prst="rect">
                <a:avLst/>
              </a:prstGeom>
              <a:noFill/>
            </p:spPr>
            <p:txBody>
              <a:bodyPr wrap="square" rtlCol="0">
                <a:spAutoFit/>
              </a:bodyPr>
              <a:lstStyle/>
              <a:p>
                <a:r>
                  <a:rPr lang="en-GB" sz="825" kern="0" dirty="0">
                    <a:solidFill>
                      <a:sysClr val="windowText" lastClr="000000"/>
                    </a:solidFill>
                  </a:rPr>
                  <a:t>Overall</a:t>
                </a:r>
              </a:p>
            </p:txBody>
          </p:sp>
          <p:sp>
            <p:nvSpPr>
              <p:cNvPr id="9" name="TextBox 8"/>
              <p:cNvSpPr txBox="1"/>
              <p:nvPr/>
            </p:nvSpPr>
            <p:spPr>
              <a:xfrm>
                <a:off x="1356769" y="1775697"/>
                <a:ext cx="836276" cy="194925"/>
              </a:xfrm>
              <a:prstGeom prst="rect">
                <a:avLst/>
              </a:prstGeom>
              <a:noFill/>
            </p:spPr>
            <p:txBody>
              <a:bodyPr wrap="square" rtlCol="0">
                <a:spAutoFit/>
              </a:bodyPr>
              <a:lstStyle/>
              <a:p>
                <a:pPr>
                  <a:lnSpc>
                    <a:spcPts val="750"/>
                  </a:lnSpc>
                </a:pPr>
                <a:r>
                  <a:rPr lang="en-GB" sz="825" kern="0" dirty="0">
                    <a:solidFill>
                      <a:sysClr val="windowText" lastClr="000000"/>
                    </a:solidFill>
                  </a:rPr>
                  <a:t>Solent</a:t>
                </a:r>
              </a:p>
            </p:txBody>
          </p:sp>
          <p:sp>
            <p:nvSpPr>
              <p:cNvPr id="10" name="TextBox 9"/>
              <p:cNvSpPr txBox="1"/>
              <p:nvPr/>
            </p:nvSpPr>
            <p:spPr>
              <a:xfrm>
                <a:off x="1356768" y="1952149"/>
                <a:ext cx="871002" cy="219291"/>
              </a:xfrm>
              <a:prstGeom prst="rect">
                <a:avLst/>
              </a:prstGeom>
              <a:noFill/>
            </p:spPr>
            <p:txBody>
              <a:bodyPr wrap="square" rtlCol="0">
                <a:spAutoFit/>
              </a:bodyPr>
              <a:lstStyle/>
              <a:p>
                <a:r>
                  <a:rPr lang="en-GB" sz="825" kern="0" dirty="0">
                    <a:solidFill>
                      <a:sysClr val="windowText" lastClr="000000"/>
                    </a:solidFill>
                  </a:rPr>
                  <a:t>South East</a:t>
                </a:r>
              </a:p>
            </p:txBody>
          </p:sp>
          <p:sp>
            <p:nvSpPr>
              <p:cNvPr id="11" name="TextBox 10"/>
              <p:cNvSpPr txBox="1"/>
              <p:nvPr/>
            </p:nvSpPr>
            <p:spPr>
              <a:xfrm>
                <a:off x="1356768" y="2150754"/>
                <a:ext cx="1321059" cy="346249"/>
              </a:xfrm>
              <a:prstGeom prst="rect">
                <a:avLst/>
              </a:prstGeom>
              <a:noFill/>
            </p:spPr>
            <p:txBody>
              <a:bodyPr wrap="square" rtlCol="0">
                <a:spAutoFit/>
              </a:bodyPr>
              <a:lstStyle/>
              <a:p>
                <a:r>
                  <a:rPr lang="en-GB" sz="825" kern="0" dirty="0">
                    <a:solidFill>
                      <a:sysClr val="windowText" lastClr="000000"/>
                    </a:solidFill>
                  </a:rPr>
                  <a:t>Thames Valley Berkshire</a:t>
                </a:r>
              </a:p>
            </p:txBody>
          </p:sp>
          <p:sp>
            <p:nvSpPr>
              <p:cNvPr id="12" name="TextBox 11"/>
              <p:cNvSpPr txBox="1"/>
              <p:nvPr/>
            </p:nvSpPr>
            <p:spPr>
              <a:xfrm>
                <a:off x="1356768" y="2343237"/>
                <a:ext cx="1599129" cy="346249"/>
              </a:xfrm>
              <a:prstGeom prst="rect">
                <a:avLst/>
              </a:prstGeom>
              <a:noFill/>
            </p:spPr>
            <p:txBody>
              <a:bodyPr wrap="square" rtlCol="0">
                <a:spAutoFit/>
              </a:bodyPr>
              <a:lstStyle/>
              <a:p>
                <a:r>
                  <a:rPr lang="en-GB" sz="825" kern="0" dirty="0">
                    <a:solidFill>
                      <a:sysClr val="windowText" lastClr="000000"/>
                    </a:solidFill>
                  </a:rPr>
                  <a:t>Cornwall and the Isles of Scilly</a:t>
                </a:r>
              </a:p>
            </p:txBody>
          </p:sp>
          <p:sp>
            <p:nvSpPr>
              <p:cNvPr id="13" name="TextBox 12"/>
              <p:cNvSpPr txBox="1"/>
              <p:nvPr/>
            </p:nvSpPr>
            <p:spPr>
              <a:xfrm>
                <a:off x="1356768" y="2550946"/>
                <a:ext cx="660530" cy="219291"/>
              </a:xfrm>
              <a:prstGeom prst="rect">
                <a:avLst/>
              </a:prstGeom>
              <a:noFill/>
            </p:spPr>
            <p:txBody>
              <a:bodyPr wrap="square" rtlCol="0">
                <a:spAutoFit/>
              </a:bodyPr>
              <a:lstStyle/>
              <a:p>
                <a:r>
                  <a:rPr lang="en-GB" sz="825" kern="0" dirty="0">
                    <a:solidFill>
                      <a:sysClr val="windowText" lastClr="000000"/>
                    </a:solidFill>
                  </a:rPr>
                  <a:t>Dorset</a:t>
                </a:r>
              </a:p>
            </p:txBody>
          </p:sp>
          <p:sp>
            <p:nvSpPr>
              <p:cNvPr id="14" name="TextBox 13"/>
              <p:cNvSpPr txBox="1"/>
              <p:nvPr/>
            </p:nvSpPr>
            <p:spPr>
              <a:xfrm>
                <a:off x="1356768" y="2769189"/>
                <a:ext cx="871002" cy="346249"/>
              </a:xfrm>
              <a:prstGeom prst="rect">
                <a:avLst/>
              </a:prstGeom>
              <a:noFill/>
            </p:spPr>
            <p:txBody>
              <a:bodyPr wrap="square" rtlCol="0">
                <a:spAutoFit/>
              </a:bodyPr>
              <a:lstStyle/>
              <a:p>
                <a:r>
                  <a:rPr lang="en-GB" sz="825" kern="0" dirty="0">
                    <a:solidFill>
                      <a:sysClr val="windowText" lastClr="000000"/>
                    </a:solidFill>
                  </a:rPr>
                  <a:t>Gloucestershire</a:t>
                </a:r>
              </a:p>
            </p:txBody>
          </p:sp>
          <p:sp>
            <p:nvSpPr>
              <p:cNvPr id="15" name="TextBox 14"/>
              <p:cNvSpPr txBox="1"/>
              <p:nvPr/>
            </p:nvSpPr>
            <p:spPr>
              <a:xfrm>
                <a:off x="1356769" y="2955740"/>
                <a:ext cx="1321058" cy="219291"/>
              </a:xfrm>
              <a:prstGeom prst="rect">
                <a:avLst/>
              </a:prstGeom>
              <a:noFill/>
            </p:spPr>
            <p:txBody>
              <a:bodyPr wrap="square" rtlCol="0">
                <a:spAutoFit/>
              </a:bodyPr>
              <a:lstStyle/>
              <a:p>
                <a:r>
                  <a:rPr lang="en-GB" sz="825" kern="0" dirty="0">
                    <a:solidFill>
                      <a:sysClr val="windowText" lastClr="000000"/>
                    </a:solidFill>
                  </a:rPr>
                  <a:t>Heart of the South West</a:t>
                </a:r>
              </a:p>
            </p:txBody>
          </p:sp>
          <p:sp>
            <p:nvSpPr>
              <p:cNvPr id="16" name="TextBox 15"/>
              <p:cNvSpPr txBox="1"/>
              <p:nvPr/>
            </p:nvSpPr>
            <p:spPr>
              <a:xfrm>
                <a:off x="1356768" y="3167692"/>
                <a:ext cx="1203186" cy="346249"/>
              </a:xfrm>
              <a:prstGeom prst="rect">
                <a:avLst/>
              </a:prstGeom>
              <a:noFill/>
            </p:spPr>
            <p:txBody>
              <a:bodyPr wrap="square" rtlCol="0">
                <a:spAutoFit/>
              </a:bodyPr>
              <a:lstStyle/>
              <a:p>
                <a:r>
                  <a:rPr lang="en-GB" sz="825" kern="0" dirty="0">
                    <a:solidFill>
                      <a:sysClr val="windowText" lastClr="000000"/>
                    </a:solidFill>
                  </a:rPr>
                  <a:t>Swindon and Wiltshire</a:t>
                </a:r>
              </a:p>
            </p:txBody>
          </p:sp>
          <p:sp>
            <p:nvSpPr>
              <p:cNvPr id="17" name="TextBox 16"/>
              <p:cNvSpPr txBox="1"/>
              <p:nvPr/>
            </p:nvSpPr>
            <p:spPr>
              <a:xfrm>
                <a:off x="1356769" y="3386228"/>
                <a:ext cx="1053167" cy="219291"/>
              </a:xfrm>
              <a:prstGeom prst="rect">
                <a:avLst/>
              </a:prstGeom>
              <a:noFill/>
            </p:spPr>
            <p:txBody>
              <a:bodyPr wrap="square" rtlCol="0">
                <a:spAutoFit/>
              </a:bodyPr>
              <a:lstStyle/>
              <a:p>
                <a:r>
                  <a:rPr lang="en-GB" sz="825" kern="0" dirty="0">
                    <a:solidFill>
                      <a:sysClr val="windowText" lastClr="000000"/>
                    </a:solidFill>
                  </a:rPr>
                  <a:t>West of England</a:t>
                </a:r>
              </a:p>
            </p:txBody>
          </p:sp>
          <p:sp>
            <p:nvSpPr>
              <p:cNvPr id="19" name="TextBox 18"/>
              <p:cNvSpPr txBox="1"/>
              <p:nvPr/>
            </p:nvSpPr>
            <p:spPr>
              <a:xfrm>
                <a:off x="1356768" y="3591845"/>
                <a:ext cx="978929" cy="219291"/>
              </a:xfrm>
              <a:prstGeom prst="rect">
                <a:avLst/>
              </a:prstGeom>
              <a:noFill/>
            </p:spPr>
            <p:txBody>
              <a:bodyPr wrap="square" rtlCol="0">
                <a:spAutoFit/>
              </a:bodyPr>
              <a:lstStyle/>
              <a:p>
                <a:r>
                  <a:rPr lang="en-GB" sz="825" kern="0" dirty="0">
                    <a:solidFill>
                      <a:sysClr val="windowText" lastClr="000000"/>
                    </a:solidFill>
                  </a:rPr>
                  <a:t>Worcestershire</a:t>
                </a:r>
              </a:p>
            </p:txBody>
          </p:sp>
          <p:sp>
            <p:nvSpPr>
              <p:cNvPr id="21" name="TextBox 20"/>
              <p:cNvSpPr txBox="1"/>
              <p:nvPr/>
            </p:nvSpPr>
            <p:spPr>
              <a:xfrm>
                <a:off x="1356768" y="3792697"/>
                <a:ext cx="871002" cy="219291"/>
              </a:xfrm>
              <a:prstGeom prst="rect">
                <a:avLst/>
              </a:prstGeom>
              <a:noFill/>
            </p:spPr>
            <p:txBody>
              <a:bodyPr wrap="square" rtlCol="0">
                <a:spAutoFit/>
              </a:bodyPr>
              <a:lstStyle/>
              <a:p>
                <a:r>
                  <a:rPr lang="en-GB" sz="825" kern="0" dirty="0">
                    <a:solidFill>
                      <a:sysClr val="windowText" lastClr="000000"/>
                    </a:solidFill>
                  </a:rPr>
                  <a:t>Black Country</a:t>
                </a:r>
              </a:p>
            </p:txBody>
          </p:sp>
          <p:sp>
            <p:nvSpPr>
              <p:cNvPr id="22" name="TextBox 21"/>
              <p:cNvSpPr txBox="1"/>
              <p:nvPr/>
            </p:nvSpPr>
            <p:spPr>
              <a:xfrm>
                <a:off x="1356768" y="3988756"/>
                <a:ext cx="1599129" cy="219291"/>
              </a:xfrm>
              <a:prstGeom prst="rect">
                <a:avLst/>
              </a:prstGeom>
              <a:noFill/>
            </p:spPr>
            <p:txBody>
              <a:bodyPr wrap="square" rtlCol="0">
                <a:spAutoFit/>
              </a:bodyPr>
              <a:lstStyle/>
              <a:p>
                <a:r>
                  <a:rPr lang="en-GB" sz="825" kern="0" dirty="0">
                    <a:solidFill>
                      <a:sysClr val="windowText" lastClr="000000"/>
                    </a:solidFill>
                  </a:rPr>
                  <a:t>Coventry and Warwickshire</a:t>
                </a:r>
              </a:p>
            </p:txBody>
          </p:sp>
          <p:sp>
            <p:nvSpPr>
              <p:cNvPr id="23" name="TextBox 22"/>
              <p:cNvSpPr txBox="1"/>
              <p:nvPr/>
            </p:nvSpPr>
            <p:spPr>
              <a:xfrm>
                <a:off x="1354403" y="4215313"/>
                <a:ext cx="1674925" cy="346249"/>
              </a:xfrm>
              <a:prstGeom prst="rect">
                <a:avLst/>
              </a:prstGeom>
              <a:noFill/>
            </p:spPr>
            <p:txBody>
              <a:bodyPr wrap="square" rtlCol="0">
                <a:spAutoFit/>
              </a:bodyPr>
              <a:lstStyle/>
              <a:p>
                <a:r>
                  <a:rPr lang="en-GB" sz="825" kern="0" dirty="0">
                    <a:solidFill>
                      <a:sysClr val="windowText" lastClr="000000"/>
                    </a:solidFill>
                  </a:rPr>
                  <a:t>Greater Birmingham and Solihull</a:t>
                </a:r>
              </a:p>
            </p:txBody>
          </p:sp>
          <p:sp>
            <p:nvSpPr>
              <p:cNvPr id="24" name="TextBox 23"/>
              <p:cNvSpPr txBox="1"/>
              <p:nvPr/>
            </p:nvSpPr>
            <p:spPr>
              <a:xfrm>
                <a:off x="1355583" y="4416469"/>
                <a:ext cx="1674925" cy="346249"/>
              </a:xfrm>
              <a:prstGeom prst="rect">
                <a:avLst/>
              </a:prstGeom>
              <a:noFill/>
            </p:spPr>
            <p:txBody>
              <a:bodyPr wrap="square" rtlCol="0">
                <a:spAutoFit/>
              </a:bodyPr>
              <a:lstStyle/>
              <a:p>
                <a:r>
                  <a:rPr lang="en-GB" sz="825" kern="0" dirty="0">
                    <a:solidFill>
                      <a:sysClr val="windowText" lastClr="000000"/>
                    </a:solidFill>
                  </a:rPr>
                  <a:t>Stoke-on-Trent and Staffordshire</a:t>
                </a:r>
              </a:p>
            </p:txBody>
          </p:sp>
          <p:sp>
            <p:nvSpPr>
              <p:cNvPr id="25" name="TextBox 24"/>
              <p:cNvSpPr txBox="1"/>
              <p:nvPr/>
            </p:nvSpPr>
            <p:spPr>
              <a:xfrm>
                <a:off x="1356768" y="4609236"/>
                <a:ext cx="871002" cy="219291"/>
              </a:xfrm>
              <a:prstGeom prst="rect">
                <a:avLst/>
              </a:prstGeom>
              <a:noFill/>
            </p:spPr>
            <p:txBody>
              <a:bodyPr wrap="square" rtlCol="0">
                <a:spAutoFit/>
              </a:bodyPr>
              <a:lstStyle/>
              <a:p>
                <a:r>
                  <a:rPr lang="en-GB" sz="825" kern="0" dirty="0">
                    <a:solidFill>
                      <a:sysClr val="windowText" lastClr="000000"/>
                    </a:solidFill>
                  </a:rPr>
                  <a:t>The Marches</a:t>
                </a:r>
              </a:p>
            </p:txBody>
          </p:sp>
          <p:sp>
            <p:nvSpPr>
              <p:cNvPr id="26" name="TextBox 25"/>
              <p:cNvSpPr txBox="1"/>
              <p:nvPr/>
            </p:nvSpPr>
            <p:spPr>
              <a:xfrm>
                <a:off x="1356768" y="4810960"/>
                <a:ext cx="601593" cy="219291"/>
              </a:xfrm>
              <a:prstGeom prst="rect">
                <a:avLst/>
              </a:prstGeom>
              <a:noFill/>
            </p:spPr>
            <p:txBody>
              <a:bodyPr wrap="square" rtlCol="0">
                <a:spAutoFit/>
              </a:bodyPr>
              <a:lstStyle/>
              <a:p>
                <a:r>
                  <a:rPr lang="en-GB" sz="825" kern="0" dirty="0">
                    <a:solidFill>
                      <a:sysClr val="windowText" lastClr="000000"/>
                    </a:solidFill>
                  </a:rPr>
                  <a:t>Humber</a:t>
                </a:r>
              </a:p>
            </p:txBody>
          </p:sp>
          <p:sp>
            <p:nvSpPr>
              <p:cNvPr id="27" name="TextBox 26"/>
              <p:cNvSpPr txBox="1"/>
              <p:nvPr/>
            </p:nvSpPr>
            <p:spPr>
              <a:xfrm>
                <a:off x="1356769" y="5009696"/>
                <a:ext cx="1053167" cy="219291"/>
              </a:xfrm>
              <a:prstGeom prst="rect">
                <a:avLst/>
              </a:prstGeom>
              <a:noFill/>
            </p:spPr>
            <p:txBody>
              <a:bodyPr wrap="square" rtlCol="0">
                <a:spAutoFit/>
              </a:bodyPr>
              <a:lstStyle/>
              <a:p>
                <a:r>
                  <a:rPr lang="en-GB" sz="825" kern="0" dirty="0">
                    <a:solidFill>
                      <a:sysClr val="windowText" lastClr="000000"/>
                    </a:solidFill>
                  </a:rPr>
                  <a:t>Leeds City Region</a:t>
                </a:r>
              </a:p>
            </p:txBody>
          </p:sp>
          <p:sp>
            <p:nvSpPr>
              <p:cNvPr id="28" name="TextBox 27"/>
              <p:cNvSpPr txBox="1"/>
              <p:nvPr/>
            </p:nvSpPr>
            <p:spPr>
              <a:xfrm>
                <a:off x="1356769" y="5221544"/>
                <a:ext cx="1321058" cy="219291"/>
              </a:xfrm>
              <a:prstGeom prst="rect">
                <a:avLst/>
              </a:prstGeom>
              <a:noFill/>
            </p:spPr>
            <p:txBody>
              <a:bodyPr wrap="square" rtlCol="0">
                <a:spAutoFit/>
              </a:bodyPr>
              <a:lstStyle/>
              <a:p>
                <a:r>
                  <a:rPr lang="en-GB" sz="825" kern="0" dirty="0">
                    <a:solidFill>
                      <a:sysClr val="windowText" lastClr="000000"/>
                    </a:solidFill>
                  </a:rPr>
                  <a:t>Sheffield City Region</a:t>
                </a:r>
              </a:p>
            </p:txBody>
          </p:sp>
          <p:sp>
            <p:nvSpPr>
              <p:cNvPr id="29" name="TextBox 28"/>
              <p:cNvSpPr txBox="1"/>
              <p:nvPr/>
            </p:nvSpPr>
            <p:spPr>
              <a:xfrm>
                <a:off x="1356768" y="5422564"/>
                <a:ext cx="1372145" cy="219291"/>
              </a:xfrm>
              <a:prstGeom prst="rect">
                <a:avLst/>
              </a:prstGeom>
              <a:noFill/>
            </p:spPr>
            <p:txBody>
              <a:bodyPr wrap="square" rtlCol="0">
                <a:spAutoFit/>
              </a:bodyPr>
              <a:lstStyle/>
              <a:p>
                <a:r>
                  <a:rPr lang="en-GB" sz="825" kern="0" dirty="0">
                    <a:solidFill>
                      <a:sysClr val="windowText" lastClr="000000"/>
                    </a:solidFill>
                  </a:rPr>
                  <a:t>York and North Yorkshire</a:t>
                </a:r>
              </a:p>
            </p:txBody>
          </p:sp>
          <p:sp>
            <p:nvSpPr>
              <p:cNvPr id="52" name="TextBox 51"/>
              <p:cNvSpPr txBox="1"/>
              <p:nvPr/>
            </p:nvSpPr>
            <p:spPr>
              <a:xfrm>
                <a:off x="2805836" y="1745185"/>
                <a:ext cx="740229" cy="219291"/>
              </a:xfrm>
              <a:prstGeom prst="rect">
                <a:avLst/>
              </a:prstGeom>
              <a:noFill/>
            </p:spPr>
            <p:txBody>
              <a:bodyPr wrap="square" rtlCol="0">
                <a:spAutoFit/>
              </a:bodyPr>
              <a:lstStyle/>
              <a:p>
                <a:pPr algn="ctr"/>
                <a:r>
                  <a:rPr lang="en-GB" sz="825" kern="0" dirty="0">
                    <a:solidFill>
                      <a:sysClr val="windowText" lastClr="000000"/>
                    </a:solidFill>
                  </a:rPr>
                  <a:t>SE</a:t>
                </a:r>
              </a:p>
            </p:txBody>
          </p:sp>
          <p:sp>
            <p:nvSpPr>
              <p:cNvPr id="53" name="TextBox 52"/>
              <p:cNvSpPr txBox="1"/>
              <p:nvPr/>
            </p:nvSpPr>
            <p:spPr>
              <a:xfrm>
                <a:off x="2805836" y="1957610"/>
                <a:ext cx="740229" cy="219291"/>
              </a:xfrm>
              <a:prstGeom prst="rect">
                <a:avLst/>
              </a:prstGeom>
              <a:noFill/>
            </p:spPr>
            <p:txBody>
              <a:bodyPr wrap="square" rtlCol="0">
                <a:spAutoFit/>
              </a:bodyPr>
              <a:lstStyle/>
              <a:p>
                <a:pPr algn="ctr"/>
                <a:r>
                  <a:rPr lang="en-GB" sz="825" kern="0" dirty="0">
                    <a:solidFill>
                      <a:sysClr val="windowText" lastClr="000000"/>
                    </a:solidFill>
                  </a:rPr>
                  <a:t>SE</a:t>
                </a:r>
              </a:p>
            </p:txBody>
          </p:sp>
          <p:sp>
            <p:nvSpPr>
              <p:cNvPr id="54" name="TextBox 53"/>
              <p:cNvSpPr txBox="1"/>
              <p:nvPr/>
            </p:nvSpPr>
            <p:spPr>
              <a:xfrm>
                <a:off x="2805836" y="2151019"/>
                <a:ext cx="740229" cy="219291"/>
              </a:xfrm>
              <a:prstGeom prst="rect">
                <a:avLst/>
              </a:prstGeom>
              <a:noFill/>
            </p:spPr>
            <p:txBody>
              <a:bodyPr wrap="square" rtlCol="0">
                <a:spAutoFit/>
              </a:bodyPr>
              <a:lstStyle/>
              <a:p>
                <a:pPr algn="ctr"/>
                <a:r>
                  <a:rPr lang="en-GB" sz="825" kern="0" dirty="0">
                    <a:solidFill>
                      <a:sysClr val="windowText" lastClr="000000"/>
                    </a:solidFill>
                  </a:rPr>
                  <a:t>SE</a:t>
                </a:r>
              </a:p>
            </p:txBody>
          </p:sp>
          <p:sp>
            <p:nvSpPr>
              <p:cNvPr id="55" name="TextBox 54"/>
              <p:cNvSpPr txBox="1"/>
              <p:nvPr/>
            </p:nvSpPr>
            <p:spPr>
              <a:xfrm>
                <a:off x="2805836" y="2343502"/>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56" name="TextBox 55"/>
              <p:cNvSpPr txBox="1"/>
              <p:nvPr/>
            </p:nvSpPr>
            <p:spPr>
              <a:xfrm>
                <a:off x="2805836" y="2551212"/>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57" name="TextBox 56"/>
              <p:cNvSpPr txBox="1"/>
              <p:nvPr/>
            </p:nvSpPr>
            <p:spPr>
              <a:xfrm>
                <a:off x="2805836" y="2769454"/>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58" name="TextBox 57"/>
              <p:cNvSpPr txBox="1"/>
              <p:nvPr/>
            </p:nvSpPr>
            <p:spPr>
              <a:xfrm>
                <a:off x="2805836" y="2956006"/>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59" name="TextBox 58"/>
              <p:cNvSpPr txBox="1"/>
              <p:nvPr/>
            </p:nvSpPr>
            <p:spPr>
              <a:xfrm>
                <a:off x="2805836" y="3167958"/>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60" name="TextBox 59"/>
              <p:cNvSpPr txBox="1"/>
              <p:nvPr/>
            </p:nvSpPr>
            <p:spPr>
              <a:xfrm>
                <a:off x="2805836" y="3386494"/>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61" name="TextBox 60"/>
              <p:cNvSpPr txBox="1"/>
              <p:nvPr/>
            </p:nvSpPr>
            <p:spPr>
              <a:xfrm>
                <a:off x="2805836" y="3592111"/>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62" name="TextBox 61"/>
              <p:cNvSpPr txBox="1"/>
              <p:nvPr/>
            </p:nvSpPr>
            <p:spPr>
              <a:xfrm>
                <a:off x="2805836" y="3792963"/>
                <a:ext cx="740229" cy="219291"/>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63" name="TextBox 62"/>
              <p:cNvSpPr txBox="1"/>
              <p:nvPr/>
            </p:nvSpPr>
            <p:spPr>
              <a:xfrm>
                <a:off x="2805836" y="3993970"/>
                <a:ext cx="740229" cy="219291"/>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64" name="TextBox 63"/>
              <p:cNvSpPr txBox="1"/>
              <p:nvPr/>
            </p:nvSpPr>
            <p:spPr>
              <a:xfrm>
                <a:off x="2805836" y="4220527"/>
                <a:ext cx="740229" cy="219291"/>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65" name="TextBox 64"/>
              <p:cNvSpPr txBox="1"/>
              <p:nvPr/>
            </p:nvSpPr>
            <p:spPr>
              <a:xfrm>
                <a:off x="2805836" y="4415599"/>
                <a:ext cx="740229" cy="219291"/>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66" name="TextBox 65"/>
              <p:cNvSpPr txBox="1"/>
              <p:nvPr/>
            </p:nvSpPr>
            <p:spPr>
              <a:xfrm>
                <a:off x="2805836" y="4609501"/>
                <a:ext cx="740229" cy="219291"/>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67" name="TextBox 66"/>
              <p:cNvSpPr txBox="1"/>
              <p:nvPr/>
            </p:nvSpPr>
            <p:spPr>
              <a:xfrm>
                <a:off x="2805836" y="4811225"/>
                <a:ext cx="740229" cy="219291"/>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68" name="TextBox 67"/>
              <p:cNvSpPr txBox="1"/>
              <p:nvPr/>
            </p:nvSpPr>
            <p:spPr>
              <a:xfrm>
                <a:off x="2805836" y="5009962"/>
                <a:ext cx="740229" cy="219291"/>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69" name="TextBox 68"/>
              <p:cNvSpPr txBox="1"/>
              <p:nvPr/>
            </p:nvSpPr>
            <p:spPr>
              <a:xfrm>
                <a:off x="2805836" y="5221810"/>
                <a:ext cx="740229" cy="219291"/>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70" name="TextBox 69"/>
              <p:cNvSpPr txBox="1"/>
              <p:nvPr/>
            </p:nvSpPr>
            <p:spPr>
              <a:xfrm>
                <a:off x="2805836" y="5422830"/>
                <a:ext cx="740229" cy="219291"/>
              </a:xfrm>
              <a:prstGeom prst="rect">
                <a:avLst/>
              </a:prstGeom>
              <a:noFill/>
            </p:spPr>
            <p:txBody>
              <a:bodyPr wrap="square" rtlCol="0">
                <a:spAutoFit/>
              </a:bodyPr>
              <a:lstStyle/>
              <a:p>
                <a:pPr algn="ctr"/>
                <a:r>
                  <a:rPr lang="en-GB" sz="825" kern="0" dirty="0">
                    <a:solidFill>
                      <a:sysClr val="windowText" lastClr="000000"/>
                    </a:solidFill>
                  </a:rPr>
                  <a:t>YH</a:t>
                </a:r>
              </a:p>
            </p:txBody>
          </p:sp>
        </p:grpSp>
      </p:grpSp>
      <p:sp>
        <p:nvSpPr>
          <p:cNvPr id="18" name="TextBox 17"/>
          <p:cNvSpPr txBox="1"/>
          <p:nvPr/>
        </p:nvSpPr>
        <p:spPr>
          <a:xfrm>
            <a:off x="8759663" y="6547142"/>
            <a:ext cx="329184" cy="230832"/>
          </a:xfrm>
          <a:prstGeom prst="rect">
            <a:avLst/>
          </a:prstGeom>
          <a:noFill/>
        </p:spPr>
        <p:txBody>
          <a:bodyPr wrap="square" rtlCol="0">
            <a:spAutoFit/>
          </a:bodyPr>
          <a:lstStyle/>
          <a:p>
            <a:r>
              <a:rPr lang="en-GB" sz="900" kern="0" dirty="0">
                <a:solidFill>
                  <a:sysClr val="windowText" lastClr="000000"/>
                </a:solidFill>
              </a:rPr>
              <a:t>35</a:t>
            </a:r>
          </a:p>
        </p:txBody>
      </p:sp>
      <p:sp>
        <p:nvSpPr>
          <p:cNvPr id="2" name="TextBox 1"/>
          <p:cNvSpPr txBox="1"/>
          <p:nvPr/>
        </p:nvSpPr>
        <p:spPr>
          <a:xfrm>
            <a:off x="3666319" y="695852"/>
            <a:ext cx="1013215" cy="253916"/>
          </a:xfrm>
          <a:prstGeom prst="rect">
            <a:avLst/>
          </a:prstGeom>
          <a:noFill/>
        </p:spPr>
        <p:txBody>
          <a:bodyPr wrap="square" rtlCol="0">
            <a:spAutoFit/>
          </a:bodyPr>
          <a:lstStyle/>
          <a:p>
            <a:r>
              <a:rPr lang="en-GB" sz="1050" b="1" kern="0" dirty="0">
                <a:solidFill>
                  <a:sysClr val="windowText" lastClr="000000"/>
                </a:solidFill>
              </a:rPr>
              <a:t>Mean Score</a:t>
            </a:r>
          </a:p>
        </p:txBody>
      </p:sp>
      <p:sp>
        <p:nvSpPr>
          <p:cNvPr id="31" name="TextBox 30"/>
          <p:cNvSpPr txBox="1"/>
          <p:nvPr/>
        </p:nvSpPr>
        <p:spPr>
          <a:xfrm>
            <a:off x="6181813" y="696202"/>
            <a:ext cx="2068292" cy="253916"/>
          </a:xfrm>
          <a:prstGeom prst="rect">
            <a:avLst/>
          </a:prstGeom>
          <a:noFill/>
        </p:spPr>
        <p:txBody>
          <a:bodyPr wrap="square" rtlCol="0">
            <a:spAutoFit/>
          </a:bodyPr>
          <a:lstStyle/>
          <a:p>
            <a:r>
              <a:rPr lang="en-GB" sz="1050" b="1" kern="0" dirty="0">
                <a:solidFill>
                  <a:sysClr val="windowText" lastClr="000000"/>
                </a:solidFill>
              </a:rPr>
              <a:t>% score 8-10</a:t>
            </a:r>
          </a:p>
        </p:txBody>
      </p:sp>
      <p:sp>
        <p:nvSpPr>
          <p:cNvPr id="74" name="TextBox 73"/>
          <p:cNvSpPr txBox="1"/>
          <p:nvPr/>
        </p:nvSpPr>
        <p:spPr>
          <a:xfrm>
            <a:off x="292227" y="695852"/>
            <a:ext cx="906673" cy="253916"/>
          </a:xfrm>
          <a:prstGeom prst="rect">
            <a:avLst/>
          </a:prstGeom>
          <a:noFill/>
        </p:spPr>
        <p:txBody>
          <a:bodyPr wrap="square" rtlCol="0">
            <a:spAutoFit/>
          </a:bodyPr>
          <a:lstStyle/>
          <a:p>
            <a:pPr algn="ctr"/>
            <a:r>
              <a:rPr lang="en-GB" sz="1050" b="1" kern="0" dirty="0">
                <a:solidFill>
                  <a:sysClr val="windowText" lastClr="000000"/>
                </a:solidFill>
              </a:rPr>
              <a:t>LEP Areas</a:t>
            </a:r>
          </a:p>
        </p:txBody>
      </p:sp>
      <p:sp>
        <p:nvSpPr>
          <p:cNvPr id="71" name="TextBox 8"/>
          <p:cNvSpPr txBox="1">
            <a:spLocks noChangeArrowheads="1"/>
          </p:cNvSpPr>
          <p:nvPr/>
        </p:nvSpPr>
        <p:spPr bwMode="auto">
          <a:xfrm>
            <a:off x="104735" y="167691"/>
            <a:ext cx="7623175" cy="192360"/>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Satisfaction with the quality of the training – analysis by LEP (2 of 2)</a:t>
            </a:r>
            <a:endParaRPr lang="en-GB" sz="1600" b="1" dirty="0"/>
          </a:p>
        </p:txBody>
      </p:sp>
      <p:sp>
        <p:nvSpPr>
          <p:cNvPr id="72" name="TextBox 34"/>
          <p:cNvSpPr txBox="1">
            <a:spLocks noChangeArrowheads="1"/>
          </p:cNvSpPr>
          <p:nvPr/>
        </p:nvSpPr>
        <p:spPr bwMode="auto">
          <a:xfrm>
            <a:off x="357926" y="6002939"/>
            <a:ext cx="6858000" cy="126958"/>
          </a:xfrm>
          <a:prstGeom prst="rect">
            <a:avLst/>
          </a:prstGeom>
          <a:noFill/>
          <a:ln w="9525">
            <a:noFill/>
            <a:miter lim="800000"/>
            <a:headEnd/>
            <a:tailEnd/>
          </a:ln>
        </p:spPr>
        <p:txBody>
          <a:bodyPr lIns="0" tIns="0" rIns="0" bIns="0">
            <a:spAutoFit/>
          </a:bodyPr>
          <a:lstStyle/>
          <a:p>
            <a:r>
              <a:rPr lang="en-GB" sz="825" kern="0" dirty="0">
                <a:solidFill>
                  <a:sysClr val="windowText" lastClr="000000"/>
                </a:solidFill>
              </a:rPr>
              <a:t>FE Choices Employer Satisfaction Survey 2015 to 2016.  Total base size: 58,529. </a:t>
            </a:r>
          </a:p>
        </p:txBody>
      </p:sp>
    </p:spTree>
    <p:extLst>
      <p:ext uri="{BB962C8B-B14F-4D97-AF65-F5344CB8AC3E}">
        <p14:creationId xmlns:p14="http://schemas.microsoft.com/office/powerpoint/2010/main" val="3623852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71"/>
          <p:cNvGraphicFramePr>
            <a:graphicFrameLocks/>
          </p:cNvGraphicFramePr>
          <p:nvPr>
            <p:extLst>
              <p:ext uri="{D42A27DB-BD31-4B8C-83A1-F6EECF244321}">
                <p14:modId xmlns:p14="http://schemas.microsoft.com/office/powerpoint/2010/main" val="977814983"/>
              </p:ext>
            </p:extLst>
          </p:nvPr>
        </p:nvGraphicFramePr>
        <p:xfrm>
          <a:off x="4075113" y="2289176"/>
          <a:ext cx="5000625" cy="4176713"/>
        </p:xfrm>
        <a:graphic>
          <a:graphicData uri="http://schemas.openxmlformats.org/drawingml/2006/chart">
            <c:chart xmlns:c="http://schemas.openxmlformats.org/drawingml/2006/chart" xmlns:r="http://schemas.openxmlformats.org/officeDocument/2006/relationships" r:id="rId3"/>
          </a:graphicData>
        </a:graphic>
      </p:graphicFrame>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7.92</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7" name="Object 70"/>
          <p:cNvGraphicFramePr>
            <a:graphicFrameLocks noGrp="1"/>
          </p:cNvGraphicFramePr>
          <p:nvPr>
            <p:ph sz="quarter" idx="10"/>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4"/>
          </a:graphicData>
        </a:graphic>
      </p:graphicFrame>
      <p:cxnSp>
        <p:nvCxnSpPr>
          <p:cNvPr id="7177"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graphicFrame>
        <p:nvGraphicFramePr>
          <p:cNvPr id="18" name="Object 42"/>
          <p:cNvGraphicFramePr>
            <a:graphicFrameLocks noGrp="1"/>
          </p:cNvGraphicFramePr>
          <p:nvPr>
            <p:ph sz="quarter" idx="10"/>
            <p:extLst/>
          </p:nvPr>
        </p:nvGraphicFramePr>
        <p:xfrm>
          <a:off x="176213" y="2339975"/>
          <a:ext cx="4021137" cy="4216400"/>
        </p:xfrm>
        <a:graphic>
          <a:graphicData uri="http://schemas.openxmlformats.org/drawingml/2006/chart">
            <c:chart xmlns:c="http://schemas.openxmlformats.org/drawingml/2006/chart" xmlns:r="http://schemas.openxmlformats.org/officeDocument/2006/relationships" r:id="rId5"/>
          </a:graphicData>
        </a:graphic>
      </p:graphicFrame>
      <p:sp>
        <p:nvSpPr>
          <p:cNvPr id="7179" name="Rectangle 1"/>
          <p:cNvSpPr>
            <a:spLocks noChangeArrowheads="1"/>
          </p:cNvSpPr>
          <p:nvPr/>
        </p:nvSpPr>
        <p:spPr bwMode="auto">
          <a:xfrm>
            <a:off x="6980238" y="2292350"/>
            <a:ext cx="133350" cy="144463"/>
          </a:xfrm>
          <a:prstGeom prst="rect">
            <a:avLst/>
          </a:prstGeom>
          <a:solidFill>
            <a:srgbClr val="00602B"/>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7180" name="TextBox 1"/>
          <p:cNvSpPr txBox="1">
            <a:spLocks noChangeArrowheads="1"/>
          </p:cNvSpPr>
          <p:nvPr/>
        </p:nvSpPr>
        <p:spPr bwMode="auto">
          <a:xfrm>
            <a:off x="7146925" y="2281238"/>
            <a:ext cx="1263650" cy="184150"/>
          </a:xfrm>
          <a:prstGeom prst="rect">
            <a:avLst/>
          </a:prstGeom>
          <a:noFill/>
          <a:ln w="9525">
            <a:noFill/>
            <a:miter lim="800000"/>
            <a:headEnd/>
            <a:tailEnd/>
          </a:ln>
        </p:spPr>
        <p:txBody>
          <a:bodyPr lIns="0" tIns="0" rIns="0" bIns="0">
            <a:spAutoFit/>
          </a:bodyPr>
          <a:lstStyle/>
          <a:p>
            <a:pPr>
              <a:spcBef>
                <a:spcPct val="20000"/>
              </a:spcBef>
            </a:pPr>
            <a:r>
              <a:rPr lang="en-GB" sz="1200"/>
              <a:t>% score 8-10 </a:t>
            </a:r>
          </a:p>
        </p:txBody>
      </p:sp>
      <p:sp>
        <p:nvSpPr>
          <p:cNvPr id="7182" name="TextBox 34"/>
          <p:cNvSpPr txBox="1">
            <a:spLocks noChangeArrowheads="1"/>
          </p:cNvSpPr>
          <p:nvPr/>
        </p:nvSpPr>
        <p:spPr bwMode="auto">
          <a:xfrm>
            <a:off x="276225" y="6506774"/>
            <a:ext cx="9144000" cy="168275"/>
          </a:xfrm>
          <a:prstGeom prst="rect">
            <a:avLst/>
          </a:prstGeom>
          <a:noFill/>
          <a:ln w="9525">
            <a:noFill/>
            <a:miter lim="800000"/>
            <a:headEnd/>
            <a:tailEnd/>
          </a:ln>
        </p:spPr>
        <p:txBody>
          <a:bodyPr lIns="0" tIns="0" rIns="0" bIns="0">
            <a:spAutoFit/>
          </a:bodyPr>
          <a:lstStyle/>
          <a:p>
            <a:r>
              <a:rPr lang="en-GB" sz="1100" dirty="0"/>
              <a:t>FE Choices Employer Satisfaction Survey 2015 to 2016.  Total base size: 53,481.</a:t>
            </a:r>
          </a:p>
        </p:txBody>
      </p:sp>
      <p:cxnSp>
        <p:nvCxnSpPr>
          <p:cNvPr id="7183" name="Straight Connector 4"/>
          <p:cNvCxnSpPr>
            <a:cxnSpLocks noChangeShapeType="1"/>
          </p:cNvCxnSpPr>
          <p:nvPr/>
        </p:nvCxnSpPr>
        <p:spPr bwMode="auto">
          <a:xfrm flipH="1">
            <a:off x="4252913" y="2301875"/>
            <a:ext cx="9525" cy="4214813"/>
          </a:xfrm>
          <a:prstGeom prst="line">
            <a:avLst/>
          </a:prstGeom>
          <a:noFill/>
          <a:ln w="9525" algn="ctr">
            <a:solidFill>
              <a:schemeClr val="tx2"/>
            </a:solidFill>
            <a:prstDash val="dash"/>
            <a:round/>
            <a:headEnd/>
            <a:tailEnd/>
          </a:ln>
        </p:spPr>
      </p:cxnSp>
      <p:sp>
        <p:nvSpPr>
          <p:cNvPr id="7184" name="TextBox 1"/>
          <p:cNvSpPr txBox="1">
            <a:spLocks noChangeArrowheads="1"/>
          </p:cNvSpPr>
          <p:nvPr/>
        </p:nvSpPr>
        <p:spPr bwMode="auto">
          <a:xfrm>
            <a:off x="4527550" y="2257425"/>
            <a:ext cx="1462088" cy="359073"/>
          </a:xfrm>
          <a:prstGeom prst="rect">
            <a:avLst/>
          </a:prstGeom>
          <a:noFill/>
          <a:ln w="9525">
            <a:noFill/>
            <a:miter lim="800000"/>
            <a:headEnd/>
            <a:tailEnd/>
          </a:ln>
        </p:spPr>
        <p:txBody>
          <a:bodyPr lIns="0" tIns="0" rIns="0" bIns="0">
            <a:spAutoFit/>
          </a:bodyPr>
          <a:lstStyle/>
          <a:p>
            <a:pPr>
              <a:lnSpc>
                <a:spcPts val="1400"/>
              </a:lnSpc>
            </a:pPr>
            <a:r>
              <a:rPr lang="en-GB" sz="1400" b="1" dirty="0"/>
              <a:t>Industry sector of the workplace</a:t>
            </a:r>
          </a:p>
        </p:txBody>
      </p:sp>
      <p:sp>
        <p:nvSpPr>
          <p:cNvPr id="7185" name="TextBox 1"/>
          <p:cNvSpPr txBox="1">
            <a:spLocks noChangeArrowheads="1"/>
          </p:cNvSpPr>
          <p:nvPr/>
        </p:nvSpPr>
        <p:spPr bwMode="auto">
          <a:xfrm>
            <a:off x="615950" y="2308225"/>
            <a:ext cx="3868738" cy="214313"/>
          </a:xfrm>
          <a:prstGeom prst="rect">
            <a:avLst/>
          </a:prstGeom>
          <a:noFill/>
          <a:ln w="9525">
            <a:noFill/>
            <a:miter lim="800000"/>
            <a:headEnd/>
            <a:tailEnd/>
          </a:ln>
        </p:spPr>
        <p:txBody>
          <a:bodyPr lIns="0" tIns="0" rIns="0" bIns="0">
            <a:spAutoFit/>
          </a:bodyPr>
          <a:lstStyle/>
          <a:p>
            <a:pPr>
              <a:spcBef>
                <a:spcPct val="20000"/>
              </a:spcBef>
            </a:pPr>
            <a:r>
              <a:rPr lang="en-GB" sz="1400" b="1" dirty="0"/>
              <a:t>Size of workplace (% score 8-10)</a:t>
            </a:r>
          </a:p>
        </p:txBody>
      </p:sp>
      <p:sp>
        <p:nvSpPr>
          <p:cNvPr id="19" name="TextBox 18"/>
          <p:cNvSpPr txBox="1"/>
          <p:nvPr/>
        </p:nvSpPr>
        <p:spPr>
          <a:xfrm>
            <a:off x="8816301" y="6549467"/>
            <a:ext cx="438912" cy="276999"/>
          </a:xfrm>
          <a:prstGeom prst="rect">
            <a:avLst/>
          </a:prstGeom>
          <a:noFill/>
        </p:spPr>
        <p:txBody>
          <a:bodyPr wrap="square" rtlCol="0">
            <a:spAutoFit/>
          </a:bodyPr>
          <a:lstStyle/>
          <a:p>
            <a:r>
              <a:rPr lang="en-GB" sz="1200" dirty="0"/>
              <a:t>36</a:t>
            </a:r>
          </a:p>
        </p:txBody>
      </p:sp>
      <p:sp>
        <p:nvSpPr>
          <p:cNvPr id="2" name="Rectangle 1"/>
          <p:cNvSpPr/>
          <p:nvPr/>
        </p:nvSpPr>
        <p:spPr bwMode="auto">
          <a:xfrm>
            <a:off x="6660781" y="308344"/>
            <a:ext cx="905613" cy="38277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1" name="TextBox 8"/>
          <p:cNvSpPr txBox="1">
            <a:spLocks noChangeArrowheads="1"/>
          </p:cNvSpPr>
          <p:nvPr/>
        </p:nvSpPr>
        <p:spPr bwMode="auto">
          <a:xfrm>
            <a:off x="111125" y="847725"/>
            <a:ext cx="7623175" cy="577081"/>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Q4c	 How satisfied or dissatisfied were you with your ability to influence the structure, content, delivery and duration of the training? </a:t>
            </a:r>
            <a:r>
              <a:rPr lang="en-GB" sz="1600" b="1" dirty="0"/>
              <a:t>0=extremely dissatisfied, 10=extremely satisfied</a:t>
            </a:r>
          </a:p>
        </p:txBody>
      </p:sp>
    </p:spTree>
    <p:extLst>
      <p:ext uri="{BB962C8B-B14F-4D97-AF65-F5344CB8AC3E}">
        <p14:creationId xmlns:p14="http://schemas.microsoft.com/office/powerpoint/2010/main" val="314840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71"/>
          <p:cNvGraphicFramePr>
            <a:graphicFrameLocks/>
          </p:cNvGraphicFramePr>
          <p:nvPr>
            <p:extLst>
              <p:ext uri="{D42A27DB-BD31-4B8C-83A1-F6EECF244321}">
                <p14:modId xmlns:p14="http://schemas.microsoft.com/office/powerpoint/2010/main" val="2142885957"/>
              </p:ext>
            </p:extLst>
          </p:nvPr>
        </p:nvGraphicFramePr>
        <p:xfrm>
          <a:off x="-17836" y="2361530"/>
          <a:ext cx="5000626"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Object 42"/>
          <p:cNvGraphicFramePr>
            <a:graphicFrameLocks noGrp="1"/>
          </p:cNvGraphicFramePr>
          <p:nvPr>
            <p:ph sz="quarter" idx="10"/>
            <p:extLst>
              <p:ext uri="{D42A27DB-BD31-4B8C-83A1-F6EECF244321}">
                <p14:modId xmlns:p14="http://schemas.microsoft.com/office/powerpoint/2010/main" val="2207403686"/>
              </p:ext>
            </p:extLst>
          </p:nvPr>
        </p:nvGraphicFramePr>
        <p:xfrm>
          <a:off x="121201" y="2379892"/>
          <a:ext cx="4021137" cy="4216400"/>
        </p:xfrm>
        <a:graphic>
          <a:graphicData uri="http://schemas.openxmlformats.org/drawingml/2006/chart">
            <c:chart xmlns:c="http://schemas.openxmlformats.org/drawingml/2006/chart" xmlns:r="http://schemas.openxmlformats.org/officeDocument/2006/relationships" r:id="rId4"/>
          </a:graphicData>
        </a:graphic>
      </p:graphicFrame>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7.92</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5" name="Object 4"/>
          <p:cNvGraphicFramePr>
            <a:graphicFrameLocks/>
          </p:cNvGraphicFramePr>
          <p:nvPr>
            <p:extLst>
              <p:ext uri="{D42A27DB-BD31-4B8C-83A1-F6EECF244321}">
                <p14:modId xmlns:p14="http://schemas.microsoft.com/office/powerpoint/2010/main" val="71598688"/>
              </p:ext>
            </p:extLst>
          </p:nvPr>
        </p:nvGraphicFramePr>
        <p:xfrm>
          <a:off x="4210567" y="2379663"/>
          <a:ext cx="4717533" cy="4176712"/>
        </p:xfrm>
        <a:graphic>
          <a:graphicData uri="http://schemas.openxmlformats.org/drawingml/2006/chart">
            <c:chart xmlns:c="http://schemas.openxmlformats.org/drawingml/2006/chart" xmlns:r="http://schemas.openxmlformats.org/officeDocument/2006/relationships" r:id="rId5"/>
          </a:graphicData>
        </a:graphic>
      </p:graphicFrame>
      <p:cxnSp>
        <p:nvCxnSpPr>
          <p:cNvPr id="8202" name="Straight Connector 4"/>
          <p:cNvCxnSpPr>
            <a:cxnSpLocks noChangeShapeType="1"/>
          </p:cNvCxnSpPr>
          <p:nvPr/>
        </p:nvCxnSpPr>
        <p:spPr bwMode="auto">
          <a:xfrm>
            <a:off x="4413125" y="2265363"/>
            <a:ext cx="3175" cy="4265612"/>
          </a:xfrm>
          <a:prstGeom prst="line">
            <a:avLst/>
          </a:prstGeom>
          <a:noFill/>
          <a:ln w="9525" algn="ctr">
            <a:solidFill>
              <a:schemeClr val="tx2"/>
            </a:solidFill>
            <a:prstDash val="dash"/>
            <a:round/>
            <a:headEnd/>
            <a:tailEnd/>
          </a:ln>
        </p:spPr>
      </p:cxnSp>
      <p:cxnSp>
        <p:nvCxnSpPr>
          <p:cNvPr id="8203"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8204" name="TextBox 8"/>
          <p:cNvSpPr txBox="1">
            <a:spLocks noChangeArrowheads="1"/>
          </p:cNvSpPr>
          <p:nvPr/>
        </p:nvSpPr>
        <p:spPr bwMode="auto">
          <a:xfrm>
            <a:off x="111125" y="847725"/>
            <a:ext cx="7623175" cy="577081"/>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Q4c	 How satisfied or dissatisfied were you with your ability to influence the structure, content, delivery and duration of the training? </a:t>
            </a:r>
            <a:r>
              <a:rPr lang="en-GB" sz="1600" b="1" dirty="0"/>
              <a:t>0=extremely dissatisfied, 10=extremely satisfied</a:t>
            </a:r>
          </a:p>
        </p:txBody>
      </p:sp>
      <p:sp>
        <p:nvSpPr>
          <p:cNvPr id="18" name="TextBox 8"/>
          <p:cNvSpPr txBox="1">
            <a:spLocks noChangeArrowheads="1"/>
          </p:cNvSpPr>
          <p:nvPr/>
        </p:nvSpPr>
        <p:spPr bwMode="auto">
          <a:xfrm>
            <a:off x="651945" y="6421337"/>
            <a:ext cx="1266825"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381863" y="6429498"/>
            <a:ext cx="1816100" cy="217488"/>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a:t>
            </a:r>
          </a:p>
        </p:txBody>
      </p:sp>
      <p:cxnSp>
        <p:nvCxnSpPr>
          <p:cNvPr id="8207" name="Straight Connector 15"/>
          <p:cNvCxnSpPr>
            <a:cxnSpLocks noChangeShapeType="1"/>
          </p:cNvCxnSpPr>
          <p:nvPr/>
        </p:nvCxnSpPr>
        <p:spPr bwMode="auto">
          <a:xfrm>
            <a:off x="22225" y="3713163"/>
            <a:ext cx="4322763" cy="0"/>
          </a:xfrm>
          <a:prstGeom prst="line">
            <a:avLst/>
          </a:prstGeom>
          <a:noFill/>
          <a:ln w="9525" algn="ctr">
            <a:solidFill>
              <a:schemeClr val="tx2"/>
            </a:solidFill>
            <a:prstDash val="dash"/>
            <a:round/>
            <a:headEnd/>
            <a:tailEnd/>
          </a:ln>
        </p:spPr>
      </p:cxnSp>
      <p:sp>
        <p:nvSpPr>
          <p:cNvPr id="8208" name="TextBox 1"/>
          <p:cNvSpPr txBox="1">
            <a:spLocks noChangeArrowheads="1"/>
          </p:cNvSpPr>
          <p:nvPr/>
        </p:nvSpPr>
        <p:spPr bwMode="auto">
          <a:xfrm>
            <a:off x="276225" y="2286000"/>
            <a:ext cx="3948113" cy="215900"/>
          </a:xfrm>
          <a:prstGeom prst="rect">
            <a:avLst/>
          </a:prstGeom>
          <a:noFill/>
          <a:ln w="9525">
            <a:noFill/>
            <a:miter lim="800000"/>
            <a:headEnd/>
            <a:tailEnd/>
          </a:ln>
        </p:spPr>
        <p:txBody>
          <a:bodyPr lIns="0" tIns="0" rIns="0" bIns="0">
            <a:spAutoFit/>
          </a:bodyPr>
          <a:lstStyle/>
          <a:p>
            <a:pPr>
              <a:spcBef>
                <a:spcPct val="20000"/>
              </a:spcBef>
            </a:pPr>
            <a:r>
              <a:rPr lang="en-GB" sz="1400" b="1" dirty="0"/>
              <a:t>Apprenticeship funding stream (% score 8-10)</a:t>
            </a:r>
          </a:p>
        </p:txBody>
      </p:sp>
      <p:sp>
        <p:nvSpPr>
          <p:cNvPr id="8209" name="TextBox 34"/>
          <p:cNvSpPr txBox="1">
            <a:spLocks noChangeArrowheads="1"/>
          </p:cNvSpPr>
          <p:nvPr/>
        </p:nvSpPr>
        <p:spPr bwMode="auto">
          <a:xfrm>
            <a:off x="43425" y="6681357"/>
            <a:ext cx="9144000" cy="338554"/>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53,481. </a:t>
            </a:r>
            <a:r>
              <a:rPr lang="en-GB" sz="1100" dirty="0">
                <a:solidFill>
                  <a:srgbClr val="000000"/>
                </a:solidFill>
              </a:rPr>
              <a:t>* denotes small base size for WPL (L4=12)</a:t>
            </a:r>
          </a:p>
          <a:p>
            <a:endParaRPr lang="en-GB" sz="1100" dirty="0"/>
          </a:p>
        </p:txBody>
      </p:sp>
      <p:sp>
        <p:nvSpPr>
          <p:cNvPr id="8210" name="TextBox 1"/>
          <p:cNvSpPr txBox="1">
            <a:spLocks noChangeArrowheads="1"/>
          </p:cNvSpPr>
          <p:nvPr/>
        </p:nvSpPr>
        <p:spPr bwMode="auto">
          <a:xfrm>
            <a:off x="4527550" y="2257425"/>
            <a:ext cx="1462088" cy="358775"/>
          </a:xfrm>
          <a:prstGeom prst="rect">
            <a:avLst/>
          </a:prstGeom>
          <a:noFill/>
          <a:ln w="9525">
            <a:noFill/>
            <a:miter lim="800000"/>
            <a:headEnd/>
            <a:tailEnd/>
          </a:ln>
        </p:spPr>
        <p:txBody>
          <a:bodyPr lIns="0" tIns="0" rIns="0" bIns="0">
            <a:spAutoFit/>
          </a:bodyPr>
          <a:lstStyle/>
          <a:p>
            <a:pPr>
              <a:lnSpc>
                <a:spcPts val="1400"/>
              </a:lnSpc>
            </a:pPr>
            <a:r>
              <a:rPr lang="en-GB" sz="1400" b="1"/>
              <a:t>Sector subject </a:t>
            </a:r>
          </a:p>
          <a:p>
            <a:pPr>
              <a:lnSpc>
                <a:spcPts val="1400"/>
              </a:lnSpc>
            </a:pPr>
            <a:r>
              <a:rPr lang="en-GB" sz="1400" b="1"/>
              <a:t>(% score 8-10)</a:t>
            </a:r>
          </a:p>
        </p:txBody>
      </p:sp>
      <p:grpSp>
        <p:nvGrpSpPr>
          <p:cNvPr id="8211" name="Group 44"/>
          <p:cNvGrpSpPr>
            <a:grpSpLocks/>
          </p:cNvGrpSpPr>
          <p:nvPr/>
        </p:nvGrpSpPr>
        <p:grpSpPr bwMode="auto">
          <a:xfrm>
            <a:off x="6842125" y="2281238"/>
            <a:ext cx="2760663" cy="184150"/>
            <a:chOff x="6594189" y="2280915"/>
            <a:chExt cx="2760799" cy="184666"/>
          </a:xfrm>
        </p:grpSpPr>
        <p:sp>
          <p:nvSpPr>
            <p:cNvPr id="8213"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30" name="Rectangle 29"/>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8215"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8216"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sp>
        <p:nvSpPr>
          <p:cNvPr id="8212" name="TextBox 1"/>
          <p:cNvSpPr txBox="1">
            <a:spLocks noChangeArrowheads="1"/>
          </p:cNvSpPr>
          <p:nvPr/>
        </p:nvSpPr>
        <p:spPr bwMode="auto">
          <a:xfrm>
            <a:off x="813594" y="3698795"/>
            <a:ext cx="3868738" cy="215900"/>
          </a:xfrm>
          <a:prstGeom prst="rect">
            <a:avLst/>
          </a:prstGeom>
          <a:noFill/>
          <a:ln w="9525">
            <a:noFill/>
            <a:miter lim="800000"/>
            <a:headEnd/>
            <a:tailEnd/>
          </a:ln>
        </p:spPr>
        <p:txBody>
          <a:bodyPr lIns="0" tIns="0" rIns="0" bIns="0">
            <a:spAutoFit/>
          </a:bodyPr>
          <a:lstStyle/>
          <a:p>
            <a:pPr>
              <a:spcBef>
                <a:spcPct val="20000"/>
              </a:spcBef>
            </a:pPr>
            <a:r>
              <a:rPr lang="en-GB" sz="1400" b="1" dirty="0"/>
              <a:t>Qualification level (% score 8-10)</a:t>
            </a:r>
          </a:p>
        </p:txBody>
      </p:sp>
      <p:sp>
        <p:nvSpPr>
          <p:cNvPr id="27" name="TextBox 26"/>
          <p:cNvSpPr txBox="1"/>
          <p:nvPr/>
        </p:nvSpPr>
        <p:spPr>
          <a:xfrm>
            <a:off x="8789864" y="6479826"/>
            <a:ext cx="438912" cy="276999"/>
          </a:xfrm>
          <a:prstGeom prst="rect">
            <a:avLst/>
          </a:prstGeom>
          <a:noFill/>
        </p:spPr>
        <p:txBody>
          <a:bodyPr wrap="square" rtlCol="0">
            <a:spAutoFit/>
          </a:bodyPr>
          <a:lstStyle/>
          <a:p>
            <a:r>
              <a:rPr lang="en-GB" sz="1200" dirty="0"/>
              <a:t>37</a:t>
            </a:r>
          </a:p>
        </p:txBody>
      </p:sp>
      <p:graphicFrame>
        <p:nvGraphicFramePr>
          <p:cNvPr id="31" name="Object 70"/>
          <p:cNvGraphicFramePr>
            <a:graphicFrameLocks noGrp="1"/>
          </p:cNvGraphicFramePr>
          <p:nvPr>
            <p:ph sz="quarter" idx="10"/>
            <p:extLst>
              <p:ext uri="{D42A27DB-BD31-4B8C-83A1-F6EECF244321}">
                <p14:modId xmlns:p14="http://schemas.microsoft.com/office/powerpoint/2010/main" val="1223306842"/>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62509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p:cNvGraphicFramePr>
          <p:nvPr>
            <p:extLst>
              <p:ext uri="{D42A27DB-BD31-4B8C-83A1-F6EECF244321}">
                <p14:modId xmlns:p14="http://schemas.microsoft.com/office/powerpoint/2010/main" val="3898285543"/>
              </p:ext>
            </p:extLst>
          </p:nvPr>
        </p:nvGraphicFramePr>
        <p:xfrm>
          <a:off x="104735" y="635750"/>
          <a:ext cx="7062788" cy="523857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8814816" y="6615906"/>
            <a:ext cx="329184" cy="230832"/>
          </a:xfrm>
          <a:prstGeom prst="rect">
            <a:avLst/>
          </a:prstGeom>
          <a:noFill/>
        </p:spPr>
        <p:txBody>
          <a:bodyPr wrap="square" rtlCol="0">
            <a:spAutoFit/>
          </a:bodyPr>
          <a:lstStyle/>
          <a:p>
            <a:r>
              <a:rPr lang="en-GB" sz="900" kern="0" dirty="0">
                <a:solidFill>
                  <a:sysClr val="windowText" lastClr="000000"/>
                </a:solidFill>
              </a:rPr>
              <a:t>38</a:t>
            </a:r>
          </a:p>
        </p:txBody>
      </p:sp>
      <p:sp>
        <p:nvSpPr>
          <p:cNvPr id="2" name="TextBox 1"/>
          <p:cNvSpPr txBox="1"/>
          <p:nvPr/>
        </p:nvSpPr>
        <p:spPr>
          <a:xfrm>
            <a:off x="3634541" y="696464"/>
            <a:ext cx="1048358" cy="253916"/>
          </a:xfrm>
          <a:prstGeom prst="rect">
            <a:avLst/>
          </a:prstGeom>
          <a:noFill/>
        </p:spPr>
        <p:txBody>
          <a:bodyPr wrap="square" rtlCol="0">
            <a:spAutoFit/>
          </a:bodyPr>
          <a:lstStyle/>
          <a:p>
            <a:r>
              <a:rPr lang="en-GB" sz="1050" b="1" kern="0" dirty="0">
                <a:solidFill>
                  <a:sysClr val="windowText" lastClr="000000"/>
                </a:solidFill>
              </a:rPr>
              <a:t>Mean Score</a:t>
            </a:r>
          </a:p>
        </p:txBody>
      </p:sp>
      <p:sp>
        <p:nvSpPr>
          <p:cNvPr id="31" name="TextBox 30"/>
          <p:cNvSpPr txBox="1"/>
          <p:nvPr/>
        </p:nvSpPr>
        <p:spPr>
          <a:xfrm>
            <a:off x="6171739" y="698809"/>
            <a:ext cx="2068292" cy="253916"/>
          </a:xfrm>
          <a:prstGeom prst="rect">
            <a:avLst/>
          </a:prstGeom>
          <a:noFill/>
        </p:spPr>
        <p:txBody>
          <a:bodyPr wrap="square" rtlCol="0">
            <a:spAutoFit/>
          </a:bodyPr>
          <a:lstStyle/>
          <a:p>
            <a:r>
              <a:rPr lang="en-GB" sz="1050" b="1" kern="0" dirty="0">
                <a:solidFill>
                  <a:sysClr val="windowText" lastClr="000000"/>
                </a:solidFill>
              </a:rPr>
              <a:t>% score 8-10</a:t>
            </a:r>
          </a:p>
        </p:txBody>
      </p:sp>
      <p:sp>
        <p:nvSpPr>
          <p:cNvPr id="71" name="TextBox 70"/>
          <p:cNvSpPr txBox="1"/>
          <p:nvPr/>
        </p:nvSpPr>
        <p:spPr>
          <a:xfrm>
            <a:off x="406424" y="657715"/>
            <a:ext cx="906673" cy="253916"/>
          </a:xfrm>
          <a:prstGeom prst="rect">
            <a:avLst/>
          </a:prstGeom>
          <a:noFill/>
        </p:spPr>
        <p:txBody>
          <a:bodyPr wrap="square" rtlCol="0">
            <a:spAutoFit/>
          </a:bodyPr>
          <a:lstStyle/>
          <a:p>
            <a:pPr algn="ctr"/>
            <a:r>
              <a:rPr lang="en-GB" sz="1050" b="1" kern="0" dirty="0">
                <a:solidFill>
                  <a:sysClr val="windowText" lastClr="000000"/>
                </a:solidFill>
              </a:rPr>
              <a:t>LEP Areas</a:t>
            </a:r>
          </a:p>
        </p:txBody>
      </p:sp>
      <p:grpSp>
        <p:nvGrpSpPr>
          <p:cNvPr id="3" name="Group 2"/>
          <p:cNvGrpSpPr/>
          <p:nvPr/>
        </p:nvGrpSpPr>
        <p:grpSpPr>
          <a:xfrm>
            <a:off x="441295" y="696464"/>
            <a:ext cx="3154884" cy="5178182"/>
            <a:chOff x="1197885" y="1374320"/>
            <a:chExt cx="2508688" cy="4321003"/>
          </a:xfrm>
        </p:grpSpPr>
        <p:sp>
          <p:nvSpPr>
            <p:cNvPr id="8" name="TextBox 7"/>
            <p:cNvSpPr txBox="1"/>
            <p:nvPr/>
          </p:nvSpPr>
          <p:spPr>
            <a:xfrm>
              <a:off x="1197885" y="1556655"/>
              <a:ext cx="740229" cy="219291"/>
            </a:xfrm>
            <a:prstGeom prst="rect">
              <a:avLst/>
            </a:prstGeom>
            <a:noFill/>
          </p:spPr>
          <p:txBody>
            <a:bodyPr wrap="square" rtlCol="0">
              <a:spAutoFit/>
            </a:bodyPr>
            <a:lstStyle/>
            <a:p>
              <a:r>
                <a:rPr lang="en-GB" sz="825" kern="0" dirty="0">
                  <a:solidFill>
                    <a:sysClr val="windowText" lastClr="000000"/>
                  </a:solidFill>
                </a:rPr>
                <a:t>Overall</a:t>
              </a:r>
            </a:p>
          </p:txBody>
        </p:sp>
        <p:sp>
          <p:nvSpPr>
            <p:cNvPr id="9" name="TextBox 8"/>
            <p:cNvSpPr txBox="1"/>
            <p:nvPr/>
          </p:nvSpPr>
          <p:spPr>
            <a:xfrm>
              <a:off x="1197886" y="1730628"/>
              <a:ext cx="1520548" cy="297517"/>
            </a:xfrm>
            <a:prstGeom prst="rect">
              <a:avLst/>
            </a:prstGeom>
            <a:noFill/>
          </p:spPr>
          <p:txBody>
            <a:bodyPr wrap="square" rtlCol="0">
              <a:spAutoFit/>
            </a:bodyPr>
            <a:lstStyle/>
            <a:p>
              <a:pPr>
                <a:lnSpc>
                  <a:spcPts val="750"/>
                </a:lnSpc>
              </a:pPr>
              <a:r>
                <a:rPr lang="en-GB" sz="825" kern="0" dirty="0">
                  <a:solidFill>
                    <a:sysClr val="windowText" lastClr="000000"/>
                  </a:solidFill>
                </a:rPr>
                <a:t>Greater Cambridge &amp; Greater Peterborough</a:t>
              </a:r>
            </a:p>
          </p:txBody>
        </p:sp>
        <p:sp>
          <p:nvSpPr>
            <p:cNvPr id="10" name="TextBox 9"/>
            <p:cNvSpPr txBox="1"/>
            <p:nvPr/>
          </p:nvSpPr>
          <p:spPr>
            <a:xfrm>
              <a:off x="1197885" y="1959223"/>
              <a:ext cx="1371720" cy="219291"/>
            </a:xfrm>
            <a:prstGeom prst="rect">
              <a:avLst/>
            </a:prstGeom>
            <a:noFill/>
          </p:spPr>
          <p:txBody>
            <a:bodyPr wrap="square" rtlCol="0">
              <a:spAutoFit/>
            </a:bodyPr>
            <a:lstStyle/>
            <a:p>
              <a:r>
                <a:rPr lang="en-GB" sz="825" kern="0" dirty="0">
                  <a:solidFill>
                    <a:sysClr val="windowText" lastClr="000000"/>
                  </a:solidFill>
                </a:rPr>
                <a:t>Hertfordshire</a:t>
              </a:r>
            </a:p>
          </p:txBody>
        </p:sp>
        <p:sp>
          <p:nvSpPr>
            <p:cNvPr id="11" name="TextBox 10"/>
            <p:cNvSpPr txBox="1"/>
            <p:nvPr/>
          </p:nvSpPr>
          <p:spPr>
            <a:xfrm>
              <a:off x="1197885" y="2166247"/>
              <a:ext cx="740229" cy="219291"/>
            </a:xfrm>
            <a:prstGeom prst="rect">
              <a:avLst/>
            </a:prstGeom>
            <a:noFill/>
          </p:spPr>
          <p:txBody>
            <a:bodyPr wrap="square" rtlCol="0">
              <a:spAutoFit/>
            </a:bodyPr>
            <a:lstStyle/>
            <a:p>
              <a:r>
                <a:rPr lang="en-GB" sz="825" kern="0" dirty="0">
                  <a:solidFill>
                    <a:sysClr val="windowText" lastClr="000000"/>
                  </a:solidFill>
                </a:rPr>
                <a:t>New Anglia</a:t>
              </a:r>
            </a:p>
          </p:txBody>
        </p:sp>
        <p:sp>
          <p:nvSpPr>
            <p:cNvPr id="12" name="TextBox 11"/>
            <p:cNvSpPr txBox="1"/>
            <p:nvPr/>
          </p:nvSpPr>
          <p:spPr>
            <a:xfrm>
              <a:off x="1197886" y="2331859"/>
              <a:ext cx="1321058" cy="219291"/>
            </a:xfrm>
            <a:prstGeom prst="rect">
              <a:avLst/>
            </a:prstGeom>
            <a:noFill/>
          </p:spPr>
          <p:txBody>
            <a:bodyPr wrap="square" rtlCol="0">
              <a:spAutoFit/>
            </a:bodyPr>
            <a:lstStyle/>
            <a:p>
              <a:r>
                <a:rPr lang="en-GB" sz="825" kern="0" dirty="0">
                  <a:solidFill>
                    <a:sysClr val="windowText" lastClr="000000"/>
                  </a:solidFill>
                </a:rPr>
                <a:t>Greater Lincolnshire</a:t>
              </a:r>
            </a:p>
          </p:txBody>
        </p:sp>
        <p:sp>
          <p:nvSpPr>
            <p:cNvPr id="13" name="TextBox 12"/>
            <p:cNvSpPr txBox="1"/>
            <p:nvPr/>
          </p:nvSpPr>
          <p:spPr>
            <a:xfrm>
              <a:off x="1197885" y="2560654"/>
              <a:ext cx="1461981" cy="346249"/>
            </a:xfrm>
            <a:prstGeom prst="rect">
              <a:avLst/>
            </a:prstGeom>
            <a:noFill/>
          </p:spPr>
          <p:txBody>
            <a:bodyPr wrap="square" rtlCol="0">
              <a:spAutoFit/>
            </a:bodyPr>
            <a:lstStyle/>
            <a:p>
              <a:r>
                <a:rPr lang="en-GB" sz="825" kern="0" dirty="0">
                  <a:solidFill>
                    <a:sysClr val="windowText" lastClr="000000"/>
                  </a:solidFill>
                </a:rPr>
                <a:t>Leicester and Leicestershire</a:t>
              </a:r>
            </a:p>
          </p:txBody>
        </p:sp>
        <p:sp>
          <p:nvSpPr>
            <p:cNvPr id="14" name="TextBox 13"/>
            <p:cNvSpPr txBox="1"/>
            <p:nvPr/>
          </p:nvSpPr>
          <p:spPr>
            <a:xfrm>
              <a:off x="1197885" y="2742589"/>
              <a:ext cx="1386473" cy="219291"/>
            </a:xfrm>
            <a:prstGeom prst="rect">
              <a:avLst/>
            </a:prstGeom>
            <a:noFill/>
          </p:spPr>
          <p:txBody>
            <a:bodyPr wrap="square" rtlCol="0">
              <a:spAutoFit/>
            </a:bodyPr>
            <a:lstStyle/>
            <a:p>
              <a:r>
                <a:rPr lang="en-GB" sz="825" kern="0" dirty="0">
                  <a:solidFill>
                    <a:sysClr val="windowText" lastClr="000000"/>
                  </a:solidFill>
                </a:rPr>
                <a:t>Northamptonshire</a:t>
              </a:r>
            </a:p>
          </p:txBody>
        </p:sp>
        <p:sp>
          <p:nvSpPr>
            <p:cNvPr id="15" name="TextBox 14"/>
            <p:cNvSpPr txBox="1"/>
            <p:nvPr/>
          </p:nvSpPr>
          <p:spPr>
            <a:xfrm>
              <a:off x="1197885" y="3103888"/>
              <a:ext cx="1243418" cy="219291"/>
            </a:xfrm>
            <a:prstGeom prst="rect">
              <a:avLst/>
            </a:prstGeom>
            <a:noFill/>
          </p:spPr>
          <p:txBody>
            <a:bodyPr wrap="square" rtlCol="0">
              <a:spAutoFit/>
            </a:bodyPr>
            <a:lstStyle/>
            <a:p>
              <a:r>
                <a:rPr lang="en-GB" sz="825" kern="0" dirty="0">
                  <a:solidFill>
                    <a:sysClr val="windowText" lastClr="000000"/>
                  </a:solidFill>
                </a:rPr>
                <a:t>South East Midlands</a:t>
              </a:r>
            </a:p>
          </p:txBody>
        </p:sp>
        <p:sp>
          <p:nvSpPr>
            <p:cNvPr id="16" name="TextBox 15"/>
            <p:cNvSpPr txBox="1"/>
            <p:nvPr/>
          </p:nvSpPr>
          <p:spPr>
            <a:xfrm>
              <a:off x="1197885" y="3318558"/>
              <a:ext cx="740229" cy="219291"/>
            </a:xfrm>
            <a:prstGeom prst="rect">
              <a:avLst/>
            </a:prstGeom>
            <a:noFill/>
          </p:spPr>
          <p:txBody>
            <a:bodyPr wrap="square" rtlCol="0">
              <a:spAutoFit/>
            </a:bodyPr>
            <a:lstStyle/>
            <a:p>
              <a:r>
                <a:rPr lang="en-GB" sz="825" kern="0" dirty="0">
                  <a:solidFill>
                    <a:sysClr val="windowText" lastClr="000000"/>
                  </a:solidFill>
                </a:rPr>
                <a:t>London</a:t>
              </a:r>
            </a:p>
          </p:txBody>
        </p:sp>
        <p:sp>
          <p:nvSpPr>
            <p:cNvPr id="17" name="TextBox 16"/>
            <p:cNvSpPr txBox="1"/>
            <p:nvPr/>
          </p:nvSpPr>
          <p:spPr>
            <a:xfrm>
              <a:off x="1197886" y="3507937"/>
              <a:ext cx="845372" cy="219291"/>
            </a:xfrm>
            <a:prstGeom prst="rect">
              <a:avLst/>
            </a:prstGeom>
            <a:noFill/>
          </p:spPr>
          <p:txBody>
            <a:bodyPr wrap="square" rtlCol="0">
              <a:spAutoFit/>
            </a:bodyPr>
            <a:lstStyle/>
            <a:p>
              <a:r>
                <a:rPr lang="en-GB" sz="825" kern="0" dirty="0">
                  <a:solidFill>
                    <a:sysClr val="windowText" lastClr="000000"/>
                  </a:solidFill>
                </a:rPr>
                <a:t>North Eastern</a:t>
              </a:r>
            </a:p>
          </p:txBody>
        </p:sp>
        <p:sp>
          <p:nvSpPr>
            <p:cNvPr id="19" name="TextBox 18"/>
            <p:cNvSpPr txBox="1"/>
            <p:nvPr/>
          </p:nvSpPr>
          <p:spPr>
            <a:xfrm>
              <a:off x="1197885" y="3707958"/>
              <a:ext cx="740229" cy="219291"/>
            </a:xfrm>
            <a:prstGeom prst="rect">
              <a:avLst/>
            </a:prstGeom>
            <a:noFill/>
          </p:spPr>
          <p:txBody>
            <a:bodyPr wrap="square" rtlCol="0">
              <a:spAutoFit/>
            </a:bodyPr>
            <a:lstStyle/>
            <a:p>
              <a:r>
                <a:rPr lang="en-GB" sz="825" kern="0" dirty="0">
                  <a:solidFill>
                    <a:sysClr val="windowText" lastClr="000000"/>
                  </a:solidFill>
                </a:rPr>
                <a:t>Tees Valley</a:t>
              </a:r>
            </a:p>
          </p:txBody>
        </p:sp>
        <p:sp>
          <p:nvSpPr>
            <p:cNvPr id="21" name="TextBox 20"/>
            <p:cNvSpPr txBox="1"/>
            <p:nvPr/>
          </p:nvSpPr>
          <p:spPr>
            <a:xfrm>
              <a:off x="1197886" y="3902242"/>
              <a:ext cx="1381030" cy="219291"/>
            </a:xfrm>
            <a:prstGeom prst="rect">
              <a:avLst/>
            </a:prstGeom>
            <a:noFill/>
          </p:spPr>
          <p:txBody>
            <a:bodyPr wrap="square" rtlCol="0">
              <a:spAutoFit/>
            </a:bodyPr>
            <a:lstStyle/>
            <a:p>
              <a:r>
                <a:rPr lang="en-GB" sz="825" kern="0" dirty="0">
                  <a:solidFill>
                    <a:sysClr val="windowText" lastClr="000000"/>
                  </a:solidFill>
                </a:rPr>
                <a:t>Cheshire and Warrington</a:t>
              </a:r>
            </a:p>
          </p:txBody>
        </p:sp>
        <p:sp>
          <p:nvSpPr>
            <p:cNvPr id="22" name="TextBox 21"/>
            <p:cNvSpPr txBox="1"/>
            <p:nvPr/>
          </p:nvSpPr>
          <p:spPr>
            <a:xfrm>
              <a:off x="1197885" y="4101924"/>
              <a:ext cx="740229" cy="219291"/>
            </a:xfrm>
            <a:prstGeom prst="rect">
              <a:avLst/>
            </a:prstGeom>
            <a:noFill/>
          </p:spPr>
          <p:txBody>
            <a:bodyPr wrap="square" rtlCol="0">
              <a:spAutoFit/>
            </a:bodyPr>
            <a:lstStyle/>
            <a:p>
              <a:r>
                <a:rPr lang="en-GB" sz="825" kern="0" dirty="0">
                  <a:solidFill>
                    <a:sysClr val="windowText" lastClr="000000"/>
                  </a:solidFill>
                </a:rPr>
                <a:t>Cumbria</a:t>
              </a:r>
            </a:p>
          </p:txBody>
        </p:sp>
        <p:sp>
          <p:nvSpPr>
            <p:cNvPr id="23" name="TextBox 22"/>
            <p:cNvSpPr txBox="1"/>
            <p:nvPr/>
          </p:nvSpPr>
          <p:spPr>
            <a:xfrm>
              <a:off x="1197886" y="4303534"/>
              <a:ext cx="1236434" cy="219291"/>
            </a:xfrm>
            <a:prstGeom prst="rect">
              <a:avLst/>
            </a:prstGeom>
            <a:noFill/>
          </p:spPr>
          <p:txBody>
            <a:bodyPr wrap="square" rtlCol="0">
              <a:spAutoFit/>
            </a:bodyPr>
            <a:lstStyle/>
            <a:p>
              <a:r>
                <a:rPr lang="en-GB" sz="825" kern="0" dirty="0">
                  <a:solidFill>
                    <a:sysClr val="windowText" lastClr="000000"/>
                  </a:solidFill>
                </a:rPr>
                <a:t>Greater Manchester</a:t>
              </a:r>
            </a:p>
          </p:txBody>
        </p:sp>
        <p:sp>
          <p:nvSpPr>
            <p:cNvPr id="24" name="TextBox 23"/>
            <p:cNvSpPr txBox="1"/>
            <p:nvPr/>
          </p:nvSpPr>
          <p:spPr>
            <a:xfrm>
              <a:off x="1197885" y="4483061"/>
              <a:ext cx="740229" cy="219291"/>
            </a:xfrm>
            <a:prstGeom prst="rect">
              <a:avLst/>
            </a:prstGeom>
            <a:noFill/>
          </p:spPr>
          <p:txBody>
            <a:bodyPr wrap="square" rtlCol="0">
              <a:spAutoFit/>
            </a:bodyPr>
            <a:lstStyle/>
            <a:p>
              <a:r>
                <a:rPr lang="en-GB" sz="825" kern="0" dirty="0">
                  <a:solidFill>
                    <a:sysClr val="windowText" lastClr="000000"/>
                  </a:solidFill>
                </a:rPr>
                <a:t>Lancashire</a:t>
              </a:r>
            </a:p>
          </p:txBody>
        </p:sp>
        <p:sp>
          <p:nvSpPr>
            <p:cNvPr id="25" name="TextBox 24"/>
            <p:cNvSpPr txBox="1"/>
            <p:nvPr/>
          </p:nvSpPr>
          <p:spPr>
            <a:xfrm>
              <a:off x="1197886" y="4678465"/>
              <a:ext cx="1251437" cy="219291"/>
            </a:xfrm>
            <a:prstGeom prst="rect">
              <a:avLst/>
            </a:prstGeom>
            <a:noFill/>
          </p:spPr>
          <p:txBody>
            <a:bodyPr wrap="square" rtlCol="0">
              <a:spAutoFit/>
            </a:bodyPr>
            <a:lstStyle/>
            <a:p>
              <a:r>
                <a:rPr lang="en-GB" sz="825" kern="0" dirty="0">
                  <a:solidFill>
                    <a:sysClr val="windowText" lastClr="000000"/>
                  </a:solidFill>
                </a:rPr>
                <a:t>Liverpool City Region</a:t>
              </a:r>
            </a:p>
          </p:txBody>
        </p:sp>
        <p:sp>
          <p:nvSpPr>
            <p:cNvPr id="26" name="TextBox 25"/>
            <p:cNvSpPr txBox="1"/>
            <p:nvPr/>
          </p:nvSpPr>
          <p:spPr>
            <a:xfrm>
              <a:off x="1197885" y="4899030"/>
              <a:ext cx="1742004" cy="219291"/>
            </a:xfrm>
            <a:prstGeom prst="rect">
              <a:avLst/>
            </a:prstGeom>
            <a:noFill/>
          </p:spPr>
          <p:txBody>
            <a:bodyPr wrap="square" rtlCol="0">
              <a:spAutoFit/>
            </a:bodyPr>
            <a:lstStyle/>
            <a:p>
              <a:r>
                <a:rPr lang="en-GB" sz="825" kern="0" dirty="0">
                  <a:solidFill>
                    <a:sysClr val="windowText" lastClr="000000"/>
                  </a:solidFill>
                </a:rPr>
                <a:t>Buckinghamshire Thames Valley</a:t>
              </a:r>
            </a:p>
          </p:txBody>
        </p:sp>
        <p:sp>
          <p:nvSpPr>
            <p:cNvPr id="27" name="TextBox 26"/>
            <p:cNvSpPr txBox="1"/>
            <p:nvPr/>
          </p:nvSpPr>
          <p:spPr>
            <a:xfrm>
              <a:off x="1197886" y="5057364"/>
              <a:ext cx="1053167" cy="219291"/>
            </a:xfrm>
            <a:prstGeom prst="rect">
              <a:avLst/>
            </a:prstGeom>
            <a:noFill/>
          </p:spPr>
          <p:txBody>
            <a:bodyPr wrap="square" rtlCol="0">
              <a:spAutoFit/>
            </a:bodyPr>
            <a:lstStyle/>
            <a:p>
              <a:r>
                <a:rPr lang="en-GB" sz="825" kern="0" dirty="0">
                  <a:solidFill>
                    <a:sysClr val="windowText" lastClr="000000"/>
                  </a:solidFill>
                </a:rPr>
                <a:t>Coast to Capital</a:t>
              </a:r>
            </a:p>
          </p:txBody>
        </p:sp>
        <p:sp>
          <p:nvSpPr>
            <p:cNvPr id="28" name="TextBox 27"/>
            <p:cNvSpPr txBox="1"/>
            <p:nvPr/>
          </p:nvSpPr>
          <p:spPr>
            <a:xfrm>
              <a:off x="1197885" y="5290717"/>
              <a:ext cx="966222" cy="219291"/>
            </a:xfrm>
            <a:prstGeom prst="rect">
              <a:avLst/>
            </a:prstGeom>
            <a:noFill/>
          </p:spPr>
          <p:txBody>
            <a:bodyPr wrap="square" rtlCol="0">
              <a:spAutoFit/>
            </a:bodyPr>
            <a:lstStyle/>
            <a:p>
              <a:r>
                <a:rPr lang="en-GB" sz="825" kern="0" dirty="0">
                  <a:solidFill>
                    <a:sysClr val="windowText" lastClr="000000"/>
                  </a:solidFill>
                </a:rPr>
                <a:t>Enterprise M3</a:t>
              </a:r>
            </a:p>
          </p:txBody>
        </p:sp>
        <p:sp>
          <p:nvSpPr>
            <p:cNvPr id="29" name="TextBox 28"/>
            <p:cNvSpPr txBox="1"/>
            <p:nvPr/>
          </p:nvSpPr>
          <p:spPr>
            <a:xfrm>
              <a:off x="1197885" y="5475766"/>
              <a:ext cx="1599129" cy="219291"/>
            </a:xfrm>
            <a:prstGeom prst="rect">
              <a:avLst/>
            </a:prstGeom>
            <a:noFill/>
          </p:spPr>
          <p:txBody>
            <a:bodyPr wrap="square" rtlCol="0">
              <a:spAutoFit/>
            </a:bodyPr>
            <a:lstStyle/>
            <a:p>
              <a:r>
                <a:rPr lang="en-GB" sz="825" kern="0" dirty="0">
                  <a:solidFill>
                    <a:sysClr val="windowText" lastClr="000000"/>
                  </a:solidFill>
                </a:rPr>
                <a:t>Oxfordshire </a:t>
              </a:r>
            </a:p>
          </p:txBody>
        </p:sp>
        <p:sp>
          <p:nvSpPr>
            <p:cNvPr id="7" name="TextBox 6"/>
            <p:cNvSpPr txBox="1"/>
            <p:nvPr/>
          </p:nvSpPr>
          <p:spPr>
            <a:xfrm>
              <a:off x="2966344" y="1374320"/>
              <a:ext cx="740229" cy="253916"/>
            </a:xfrm>
            <a:prstGeom prst="rect">
              <a:avLst/>
            </a:prstGeom>
            <a:noFill/>
          </p:spPr>
          <p:txBody>
            <a:bodyPr wrap="square" rtlCol="0">
              <a:spAutoFit/>
            </a:bodyPr>
            <a:lstStyle/>
            <a:p>
              <a:pPr algn="ctr"/>
              <a:r>
                <a:rPr lang="en-GB" sz="1050" b="1" kern="0" dirty="0">
                  <a:solidFill>
                    <a:sysClr val="windowText" lastClr="000000"/>
                  </a:solidFill>
                </a:rPr>
                <a:t>Base</a:t>
              </a:r>
            </a:p>
          </p:txBody>
        </p:sp>
        <p:sp>
          <p:nvSpPr>
            <p:cNvPr id="32" name="TextBox 31"/>
            <p:cNvSpPr txBox="1"/>
            <p:nvPr/>
          </p:nvSpPr>
          <p:spPr>
            <a:xfrm>
              <a:off x="2855949" y="1553934"/>
              <a:ext cx="740229" cy="219291"/>
            </a:xfrm>
            <a:prstGeom prst="rect">
              <a:avLst/>
            </a:prstGeom>
            <a:noFill/>
          </p:spPr>
          <p:txBody>
            <a:bodyPr wrap="square" rtlCol="0">
              <a:spAutoFit/>
            </a:bodyPr>
            <a:lstStyle/>
            <a:p>
              <a:pPr algn="r"/>
              <a:r>
                <a:rPr lang="en-GB" sz="825" kern="0" dirty="0">
                  <a:solidFill>
                    <a:sysClr val="windowText" lastClr="000000"/>
                  </a:solidFill>
                </a:rPr>
                <a:t>53,481</a:t>
              </a:r>
            </a:p>
          </p:txBody>
        </p:sp>
        <p:sp>
          <p:nvSpPr>
            <p:cNvPr id="33" name="TextBox 32"/>
            <p:cNvSpPr txBox="1"/>
            <p:nvPr/>
          </p:nvSpPr>
          <p:spPr>
            <a:xfrm>
              <a:off x="2855949" y="1738792"/>
              <a:ext cx="740229" cy="219291"/>
            </a:xfrm>
            <a:prstGeom prst="rect">
              <a:avLst/>
            </a:prstGeom>
            <a:noFill/>
          </p:spPr>
          <p:txBody>
            <a:bodyPr wrap="square" rtlCol="0">
              <a:spAutoFit/>
            </a:bodyPr>
            <a:lstStyle/>
            <a:p>
              <a:pPr algn="r"/>
              <a:r>
                <a:rPr lang="en-GB" sz="825" kern="0" dirty="0">
                  <a:solidFill>
                    <a:sysClr val="windowText" lastClr="000000"/>
                  </a:solidFill>
                </a:rPr>
                <a:t>1,307</a:t>
              </a:r>
            </a:p>
          </p:txBody>
        </p:sp>
        <p:sp>
          <p:nvSpPr>
            <p:cNvPr id="34" name="TextBox 33"/>
            <p:cNvSpPr txBox="1"/>
            <p:nvPr/>
          </p:nvSpPr>
          <p:spPr>
            <a:xfrm>
              <a:off x="2855949" y="1951062"/>
              <a:ext cx="740229" cy="219291"/>
            </a:xfrm>
            <a:prstGeom prst="rect">
              <a:avLst/>
            </a:prstGeom>
            <a:noFill/>
          </p:spPr>
          <p:txBody>
            <a:bodyPr wrap="square" rtlCol="0">
              <a:spAutoFit/>
            </a:bodyPr>
            <a:lstStyle/>
            <a:p>
              <a:pPr algn="r"/>
              <a:r>
                <a:rPr lang="en-GB" sz="825" kern="0" dirty="0">
                  <a:solidFill>
                    <a:sysClr val="windowText" lastClr="000000"/>
                  </a:solidFill>
                </a:rPr>
                <a:t>898</a:t>
              </a:r>
            </a:p>
          </p:txBody>
        </p:sp>
        <p:sp>
          <p:nvSpPr>
            <p:cNvPr id="35" name="TextBox 34"/>
            <p:cNvSpPr txBox="1"/>
            <p:nvPr/>
          </p:nvSpPr>
          <p:spPr>
            <a:xfrm>
              <a:off x="2855949" y="2152641"/>
              <a:ext cx="740229" cy="219291"/>
            </a:xfrm>
            <a:prstGeom prst="rect">
              <a:avLst/>
            </a:prstGeom>
            <a:noFill/>
          </p:spPr>
          <p:txBody>
            <a:bodyPr wrap="square" rtlCol="0">
              <a:spAutoFit/>
            </a:bodyPr>
            <a:lstStyle/>
            <a:p>
              <a:pPr algn="r"/>
              <a:r>
                <a:rPr lang="en-GB" sz="825" kern="0" dirty="0">
                  <a:solidFill>
                    <a:sysClr val="windowText" lastClr="000000"/>
                  </a:solidFill>
                </a:rPr>
                <a:t>1,497</a:t>
              </a:r>
            </a:p>
          </p:txBody>
        </p:sp>
        <p:sp>
          <p:nvSpPr>
            <p:cNvPr id="36" name="TextBox 35"/>
            <p:cNvSpPr txBox="1"/>
            <p:nvPr/>
          </p:nvSpPr>
          <p:spPr>
            <a:xfrm>
              <a:off x="2855949" y="2331859"/>
              <a:ext cx="740229" cy="219291"/>
            </a:xfrm>
            <a:prstGeom prst="rect">
              <a:avLst/>
            </a:prstGeom>
            <a:noFill/>
          </p:spPr>
          <p:txBody>
            <a:bodyPr wrap="square" rtlCol="0">
              <a:spAutoFit/>
            </a:bodyPr>
            <a:lstStyle/>
            <a:p>
              <a:pPr algn="r"/>
              <a:r>
                <a:rPr lang="en-GB" sz="825" kern="0" dirty="0">
                  <a:solidFill>
                    <a:sysClr val="windowText" lastClr="000000"/>
                  </a:solidFill>
                </a:rPr>
                <a:t>1,539</a:t>
              </a:r>
            </a:p>
          </p:txBody>
        </p:sp>
        <p:sp>
          <p:nvSpPr>
            <p:cNvPr id="37" name="TextBox 36"/>
            <p:cNvSpPr txBox="1"/>
            <p:nvPr/>
          </p:nvSpPr>
          <p:spPr>
            <a:xfrm>
              <a:off x="2855949" y="2544324"/>
              <a:ext cx="740229" cy="219291"/>
            </a:xfrm>
            <a:prstGeom prst="rect">
              <a:avLst/>
            </a:prstGeom>
            <a:noFill/>
          </p:spPr>
          <p:txBody>
            <a:bodyPr wrap="square" rtlCol="0">
              <a:spAutoFit/>
            </a:bodyPr>
            <a:lstStyle/>
            <a:p>
              <a:pPr algn="r"/>
              <a:r>
                <a:rPr lang="en-GB" sz="825" kern="0" dirty="0">
                  <a:solidFill>
                    <a:sysClr val="windowText" lastClr="000000"/>
                  </a:solidFill>
                </a:rPr>
                <a:t>1,094</a:t>
              </a:r>
            </a:p>
          </p:txBody>
        </p:sp>
        <p:sp>
          <p:nvSpPr>
            <p:cNvPr id="38" name="TextBox 37"/>
            <p:cNvSpPr txBox="1"/>
            <p:nvPr/>
          </p:nvSpPr>
          <p:spPr>
            <a:xfrm>
              <a:off x="2855949" y="2723542"/>
              <a:ext cx="740229" cy="219291"/>
            </a:xfrm>
            <a:prstGeom prst="rect">
              <a:avLst/>
            </a:prstGeom>
            <a:noFill/>
          </p:spPr>
          <p:txBody>
            <a:bodyPr wrap="square" rtlCol="0">
              <a:spAutoFit/>
            </a:bodyPr>
            <a:lstStyle/>
            <a:p>
              <a:pPr algn="r"/>
              <a:r>
                <a:rPr lang="en-GB" sz="825" kern="0" dirty="0">
                  <a:solidFill>
                    <a:sysClr val="windowText" lastClr="000000"/>
                  </a:solidFill>
                </a:rPr>
                <a:t>861</a:t>
              </a:r>
            </a:p>
          </p:txBody>
        </p:sp>
        <p:sp>
          <p:nvSpPr>
            <p:cNvPr id="39" name="TextBox 38"/>
            <p:cNvSpPr txBox="1"/>
            <p:nvPr/>
          </p:nvSpPr>
          <p:spPr>
            <a:xfrm>
              <a:off x="2855949" y="3103885"/>
              <a:ext cx="740229" cy="219291"/>
            </a:xfrm>
            <a:prstGeom prst="rect">
              <a:avLst/>
            </a:prstGeom>
            <a:noFill/>
          </p:spPr>
          <p:txBody>
            <a:bodyPr wrap="square" rtlCol="0">
              <a:spAutoFit/>
            </a:bodyPr>
            <a:lstStyle/>
            <a:p>
              <a:pPr algn="r"/>
              <a:r>
                <a:rPr lang="en-GB" sz="825" kern="0" dirty="0">
                  <a:solidFill>
                    <a:sysClr val="windowText" lastClr="000000"/>
                  </a:solidFill>
                </a:rPr>
                <a:t>757</a:t>
              </a:r>
            </a:p>
          </p:txBody>
        </p:sp>
        <p:sp>
          <p:nvSpPr>
            <p:cNvPr id="40" name="TextBox 39"/>
            <p:cNvSpPr txBox="1"/>
            <p:nvPr/>
          </p:nvSpPr>
          <p:spPr>
            <a:xfrm>
              <a:off x="2855949" y="3316154"/>
              <a:ext cx="740229" cy="219291"/>
            </a:xfrm>
            <a:prstGeom prst="rect">
              <a:avLst/>
            </a:prstGeom>
            <a:noFill/>
          </p:spPr>
          <p:txBody>
            <a:bodyPr wrap="square" rtlCol="0">
              <a:spAutoFit/>
            </a:bodyPr>
            <a:lstStyle/>
            <a:p>
              <a:pPr algn="r"/>
              <a:r>
                <a:rPr lang="en-GB" sz="825" kern="0" dirty="0">
                  <a:solidFill>
                    <a:sysClr val="windowText" lastClr="000000"/>
                  </a:solidFill>
                </a:rPr>
                <a:t>5,687</a:t>
              </a:r>
            </a:p>
          </p:txBody>
        </p:sp>
        <p:sp>
          <p:nvSpPr>
            <p:cNvPr id="41" name="TextBox 40"/>
            <p:cNvSpPr txBox="1"/>
            <p:nvPr/>
          </p:nvSpPr>
          <p:spPr>
            <a:xfrm>
              <a:off x="2855949" y="3520161"/>
              <a:ext cx="740229" cy="219291"/>
            </a:xfrm>
            <a:prstGeom prst="rect">
              <a:avLst/>
            </a:prstGeom>
            <a:noFill/>
          </p:spPr>
          <p:txBody>
            <a:bodyPr wrap="square" rtlCol="0">
              <a:spAutoFit/>
            </a:bodyPr>
            <a:lstStyle/>
            <a:p>
              <a:pPr algn="r"/>
              <a:r>
                <a:rPr lang="en-GB" sz="825" kern="0" dirty="0">
                  <a:solidFill>
                    <a:sysClr val="windowText" lastClr="000000"/>
                  </a:solidFill>
                </a:rPr>
                <a:t>2,955</a:t>
              </a:r>
            </a:p>
          </p:txBody>
        </p:sp>
        <p:sp>
          <p:nvSpPr>
            <p:cNvPr id="42" name="TextBox 41"/>
            <p:cNvSpPr txBox="1"/>
            <p:nvPr/>
          </p:nvSpPr>
          <p:spPr>
            <a:xfrm>
              <a:off x="2855949" y="3710659"/>
              <a:ext cx="740229" cy="219291"/>
            </a:xfrm>
            <a:prstGeom prst="rect">
              <a:avLst/>
            </a:prstGeom>
            <a:noFill/>
          </p:spPr>
          <p:txBody>
            <a:bodyPr wrap="square" rtlCol="0">
              <a:spAutoFit/>
            </a:bodyPr>
            <a:lstStyle/>
            <a:p>
              <a:pPr algn="r"/>
              <a:r>
                <a:rPr lang="en-GB" sz="825" kern="0" dirty="0">
                  <a:solidFill>
                    <a:sysClr val="windowText" lastClr="000000"/>
                  </a:solidFill>
                </a:rPr>
                <a:t>1,232</a:t>
              </a:r>
            </a:p>
          </p:txBody>
        </p:sp>
        <p:sp>
          <p:nvSpPr>
            <p:cNvPr id="43" name="TextBox 42"/>
            <p:cNvSpPr txBox="1"/>
            <p:nvPr/>
          </p:nvSpPr>
          <p:spPr>
            <a:xfrm>
              <a:off x="2855949" y="3898141"/>
              <a:ext cx="740229" cy="219291"/>
            </a:xfrm>
            <a:prstGeom prst="rect">
              <a:avLst/>
            </a:prstGeom>
            <a:noFill/>
          </p:spPr>
          <p:txBody>
            <a:bodyPr wrap="square" rtlCol="0">
              <a:spAutoFit/>
            </a:bodyPr>
            <a:lstStyle/>
            <a:p>
              <a:pPr algn="r"/>
              <a:r>
                <a:rPr lang="en-GB" sz="825" kern="0" dirty="0">
                  <a:solidFill>
                    <a:sysClr val="windowText" lastClr="000000"/>
                  </a:solidFill>
                </a:rPr>
                <a:t>1,102</a:t>
              </a:r>
            </a:p>
          </p:txBody>
        </p:sp>
        <p:sp>
          <p:nvSpPr>
            <p:cNvPr id="44" name="TextBox 43"/>
            <p:cNvSpPr txBox="1"/>
            <p:nvPr/>
          </p:nvSpPr>
          <p:spPr>
            <a:xfrm>
              <a:off x="2855949" y="4099525"/>
              <a:ext cx="740229" cy="219291"/>
            </a:xfrm>
            <a:prstGeom prst="rect">
              <a:avLst/>
            </a:prstGeom>
            <a:noFill/>
          </p:spPr>
          <p:txBody>
            <a:bodyPr wrap="square" rtlCol="0">
              <a:spAutoFit/>
            </a:bodyPr>
            <a:lstStyle/>
            <a:p>
              <a:pPr algn="r"/>
              <a:r>
                <a:rPr lang="en-GB" sz="825" kern="0" dirty="0">
                  <a:solidFill>
                    <a:sysClr val="windowText" lastClr="000000"/>
                  </a:solidFill>
                </a:rPr>
                <a:t>1,011</a:t>
              </a:r>
            </a:p>
          </p:txBody>
        </p:sp>
        <p:sp>
          <p:nvSpPr>
            <p:cNvPr id="45" name="TextBox 44"/>
            <p:cNvSpPr txBox="1"/>
            <p:nvPr/>
          </p:nvSpPr>
          <p:spPr>
            <a:xfrm>
              <a:off x="2855949" y="4303531"/>
              <a:ext cx="740229" cy="219291"/>
            </a:xfrm>
            <a:prstGeom prst="rect">
              <a:avLst/>
            </a:prstGeom>
            <a:noFill/>
          </p:spPr>
          <p:txBody>
            <a:bodyPr wrap="square" rtlCol="0">
              <a:spAutoFit/>
            </a:bodyPr>
            <a:lstStyle/>
            <a:p>
              <a:pPr algn="r"/>
              <a:r>
                <a:rPr lang="en-GB" sz="825" kern="0" dirty="0">
                  <a:solidFill>
                    <a:sysClr val="windowText" lastClr="000000"/>
                  </a:solidFill>
                </a:rPr>
                <a:t>3,112</a:t>
              </a:r>
            </a:p>
          </p:txBody>
        </p:sp>
        <p:sp>
          <p:nvSpPr>
            <p:cNvPr id="46" name="TextBox 45"/>
            <p:cNvSpPr txBox="1"/>
            <p:nvPr/>
          </p:nvSpPr>
          <p:spPr>
            <a:xfrm>
              <a:off x="2855949" y="4485767"/>
              <a:ext cx="740229" cy="219291"/>
            </a:xfrm>
            <a:prstGeom prst="rect">
              <a:avLst/>
            </a:prstGeom>
            <a:noFill/>
          </p:spPr>
          <p:txBody>
            <a:bodyPr wrap="square" rtlCol="0">
              <a:spAutoFit/>
            </a:bodyPr>
            <a:lstStyle/>
            <a:p>
              <a:pPr algn="r"/>
              <a:r>
                <a:rPr lang="en-GB" sz="825" kern="0" dirty="0">
                  <a:solidFill>
                    <a:sysClr val="windowText" lastClr="000000"/>
                  </a:solidFill>
                </a:rPr>
                <a:t>2,353</a:t>
              </a:r>
            </a:p>
          </p:txBody>
        </p:sp>
        <p:sp>
          <p:nvSpPr>
            <p:cNvPr id="47" name="TextBox 46"/>
            <p:cNvSpPr txBox="1"/>
            <p:nvPr/>
          </p:nvSpPr>
          <p:spPr>
            <a:xfrm>
              <a:off x="2855949" y="4681511"/>
              <a:ext cx="740229" cy="219291"/>
            </a:xfrm>
            <a:prstGeom prst="rect">
              <a:avLst/>
            </a:prstGeom>
            <a:noFill/>
          </p:spPr>
          <p:txBody>
            <a:bodyPr wrap="square" rtlCol="0">
              <a:spAutoFit/>
            </a:bodyPr>
            <a:lstStyle/>
            <a:p>
              <a:pPr algn="r"/>
              <a:r>
                <a:rPr lang="en-GB" sz="825" kern="0" dirty="0">
                  <a:solidFill>
                    <a:sysClr val="windowText" lastClr="000000"/>
                  </a:solidFill>
                </a:rPr>
                <a:t>2,280</a:t>
              </a:r>
            </a:p>
          </p:txBody>
        </p:sp>
        <p:sp>
          <p:nvSpPr>
            <p:cNvPr id="48" name="TextBox 47"/>
            <p:cNvSpPr txBox="1"/>
            <p:nvPr/>
          </p:nvSpPr>
          <p:spPr>
            <a:xfrm>
              <a:off x="2855949" y="4877255"/>
              <a:ext cx="740229" cy="219291"/>
            </a:xfrm>
            <a:prstGeom prst="rect">
              <a:avLst/>
            </a:prstGeom>
            <a:noFill/>
          </p:spPr>
          <p:txBody>
            <a:bodyPr wrap="square" rtlCol="0">
              <a:spAutoFit/>
            </a:bodyPr>
            <a:lstStyle/>
            <a:p>
              <a:pPr algn="r"/>
              <a:r>
                <a:rPr lang="en-GB" sz="825" kern="0" dirty="0">
                  <a:solidFill>
                    <a:sysClr val="windowText" lastClr="000000"/>
                  </a:solidFill>
                </a:rPr>
                <a:t>509</a:t>
              </a:r>
            </a:p>
          </p:txBody>
        </p:sp>
        <p:sp>
          <p:nvSpPr>
            <p:cNvPr id="49" name="TextBox 48"/>
            <p:cNvSpPr txBox="1"/>
            <p:nvPr/>
          </p:nvSpPr>
          <p:spPr>
            <a:xfrm>
              <a:off x="2855949" y="5083885"/>
              <a:ext cx="740229" cy="219291"/>
            </a:xfrm>
            <a:prstGeom prst="rect">
              <a:avLst/>
            </a:prstGeom>
            <a:noFill/>
          </p:spPr>
          <p:txBody>
            <a:bodyPr wrap="square" rtlCol="0">
              <a:spAutoFit/>
            </a:bodyPr>
            <a:lstStyle/>
            <a:p>
              <a:pPr algn="r"/>
              <a:r>
                <a:rPr lang="en-GB" sz="825" kern="0" dirty="0">
                  <a:solidFill>
                    <a:sysClr val="windowText" lastClr="000000"/>
                  </a:solidFill>
                </a:rPr>
                <a:t>1,702</a:t>
              </a:r>
            </a:p>
          </p:txBody>
        </p:sp>
        <p:sp>
          <p:nvSpPr>
            <p:cNvPr id="50" name="TextBox 49"/>
            <p:cNvSpPr txBox="1"/>
            <p:nvPr/>
          </p:nvSpPr>
          <p:spPr>
            <a:xfrm>
              <a:off x="2855949" y="5271760"/>
              <a:ext cx="740229" cy="219291"/>
            </a:xfrm>
            <a:prstGeom prst="rect">
              <a:avLst/>
            </a:prstGeom>
            <a:noFill/>
          </p:spPr>
          <p:txBody>
            <a:bodyPr wrap="square" rtlCol="0">
              <a:spAutoFit/>
            </a:bodyPr>
            <a:lstStyle/>
            <a:p>
              <a:pPr algn="r"/>
              <a:r>
                <a:rPr lang="en-GB" sz="825" kern="0" dirty="0">
                  <a:solidFill>
                    <a:sysClr val="windowText" lastClr="000000"/>
                  </a:solidFill>
                </a:rPr>
                <a:t>1,303</a:t>
              </a:r>
            </a:p>
          </p:txBody>
        </p:sp>
        <p:sp>
          <p:nvSpPr>
            <p:cNvPr id="51" name="TextBox 50"/>
            <p:cNvSpPr txBox="1"/>
            <p:nvPr/>
          </p:nvSpPr>
          <p:spPr>
            <a:xfrm>
              <a:off x="2855949" y="5475766"/>
              <a:ext cx="740229" cy="219291"/>
            </a:xfrm>
            <a:prstGeom prst="rect">
              <a:avLst/>
            </a:prstGeom>
            <a:noFill/>
          </p:spPr>
          <p:txBody>
            <a:bodyPr wrap="square" rtlCol="0">
              <a:spAutoFit/>
            </a:bodyPr>
            <a:lstStyle/>
            <a:p>
              <a:pPr algn="r"/>
              <a:r>
                <a:rPr lang="en-GB" sz="825" kern="0" dirty="0">
                  <a:solidFill>
                    <a:sysClr val="windowText" lastClr="000000"/>
                  </a:solidFill>
                </a:rPr>
                <a:t>687</a:t>
              </a:r>
            </a:p>
          </p:txBody>
        </p:sp>
        <p:sp>
          <p:nvSpPr>
            <p:cNvPr id="52" name="TextBox 51"/>
            <p:cNvSpPr txBox="1"/>
            <p:nvPr/>
          </p:nvSpPr>
          <p:spPr>
            <a:xfrm>
              <a:off x="2411470" y="1755123"/>
              <a:ext cx="740229" cy="219291"/>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3" name="TextBox 52"/>
            <p:cNvSpPr txBox="1"/>
            <p:nvPr/>
          </p:nvSpPr>
          <p:spPr>
            <a:xfrm>
              <a:off x="2411470" y="1945621"/>
              <a:ext cx="740229" cy="219291"/>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4" name="TextBox 53"/>
            <p:cNvSpPr txBox="1"/>
            <p:nvPr/>
          </p:nvSpPr>
          <p:spPr>
            <a:xfrm>
              <a:off x="2411470" y="2163531"/>
              <a:ext cx="740229" cy="219291"/>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5" name="TextBox 54"/>
            <p:cNvSpPr txBox="1"/>
            <p:nvPr/>
          </p:nvSpPr>
          <p:spPr>
            <a:xfrm>
              <a:off x="2411470" y="2342745"/>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6" name="TextBox 55"/>
            <p:cNvSpPr txBox="1"/>
            <p:nvPr/>
          </p:nvSpPr>
          <p:spPr>
            <a:xfrm>
              <a:off x="2411470" y="2560654"/>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7" name="TextBox 56"/>
            <p:cNvSpPr txBox="1"/>
            <p:nvPr/>
          </p:nvSpPr>
          <p:spPr>
            <a:xfrm>
              <a:off x="2411470" y="2718102"/>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8" name="TextBox 57"/>
            <p:cNvSpPr txBox="1"/>
            <p:nvPr/>
          </p:nvSpPr>
          <p:spPr>
            <a:xfrm>
              <a:off x="2411470" y="3103889"/>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9" name="TextBox 58"/>
            <p:cNvSpPr txBox="1"/>
            <p:nvPr/>
          </p:nvSpPr>
          <p:spPr>
            <a:xfrm>
              <a:off x="2411470" y="3316159"/>
              <a:ext cx="740229" cy="219291"/>
            </a:xfrm>
            <a:prstGeom prst="rect">
              <a:avLst/>
            </a:prstGeom>
            <a:noFill/>
          </p:spPr>
          <p:txBody>
            <a:bodyPr wrap="square" rtlCol="0">
              <a:spAutoFit/>
            </a:bodyPr>
            <a:lstStyle/>
            <a:p>
              <a:pPr algn="r"/>
              <a:r>
                <a:rPr lang="en-GB" sz="825" kern="0" dirty="0">
                  <a:solidFill>
                    <a:sysClr val="windowText" lastClr="000000"/>
                  </a:solidFill>
                </a:rPr>
                <a:t>GL</a:t>
              </a:r>
            </a:p>
          </p:txBody>
        </p:sp>
        <p:sp>
          <p:nvSpPr>
            <p:cNvPr id="60" name="TextBox 59"/>
            <p:cNvSpPr txBox="1"/>
            <p:nvPr/>
          </p:nvSpPr>
          <p:spPr>
            <a:xfrm>
              <a:off x="2411470" y="3520165"/>
              <a:ext cx="740229" cy="219291"/>
            </a:xfrm>
            <a:prstGeom prst="rect">
              <a:avLst/>
            </a:prstGeom>
            <a:noFill/>
          </p:spPr>
          <p:txBody>
            <a:bodyPr wrap="square" rtlCol="0">
              <a:spAutoFit/>
            </a:bodyPr>
            <a:lstStyle/>
            <a:p>
              <a:pPr algn="r"/>
              <a:r>
                <a:rPr lang="en-GB" sz="825" kern="0" dirty="0">
                  <a:solidFill>
                    <a:sysClr val="windowText" lastClr="000000"/>
                  </a:solidFill>
                </a:rPr>
                <a:t>NE</a:t>
              </a:r>
            </a:p>
          </p:txBody>
        </p:sp>
        <p:sp>
          <p:nvSpPr>
            <p:cNvPr id="61" name="TextBox 60"/>
            <p:cNvSpPr txBox="1"/>
            <p:nvPr/>
          </p:nvSpPr>
          <p:spPr>
            <a:xfrm>
              <a:off x="2411470" y="3710664"/>
              <a:ext cx="740229" cy="219291"/>
            </a:xfrm>
            <a:prstGeom prst="rect">
              <a:avLst/>
            </a:prstGeom>
            <a:noFill/>
          </p:spPr>
          <p:txBody>
            <a:bodyPr wrap="square" rtlCol="0">
              <a:spAutoFit/>
            </a:bodyPr>
            <a:lstStyle/>
            <a:p>
              <a:pPr algn="r"/>
              <a:r>
                <a:rPr lang="en-GB" sz="825" kern="0" dirty="0">
                  <a:solidFill>
                    <a:sysClr val="windowText" lastClr="000000"/>
                  </a:solidFill>
                </a:rPr>
                <a:t>NE</a:t>
              </a:r>
            </a:p>
          </p:txBody>
        </p:sp>
        <p:sp>
          <p:nvSpPr>
            <p:cNvPr id="62" name="TextBox 61"/>
            <p:cNvSpPr txBox="1"/>
            <p:nvPr/>
          </p:nvSpPr>
          <p:spPr>
            <a:xfrm>
              <a:off x="2411470" y="3909031"/>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3" name="TextBox 62"/>
            <p:cNvSpPr txBox="1"/>
            <p:nvPr/>
          </p:nvSpPr>
          <p:spPr>
            <a:xfrm>
              <a:off x="2411470" y="4099529"/>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4" name="TextBox 63"/>
            <p:cNvSpPr txBox="1"/>
            <p:nvPr/>
          </p:nvSpPr>
          <p:spPr>
            <a:xfrm>
              <a:off x="2411470" y="4303536"/>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5" name="TextBox 64"/>
            <p:cNvSpPr txBox="1"/>
            <p:nvPr/>
          </p:nvSpPr>
          <p:spPr>
            <a:xfrm>
              <a:off x="2411470" y="4496657"/>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6" name="TextBox 65"/>
            <p:cNvSpPr txBox="1"/>
            <p:nvPr/>
          </p:nvSpPr>
          <p:spPr>
            <a:xfrm>
              <a:off x="2411470" y="4692401"/>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7" name="TextBox 66"/>
            <p:cNvSpPr txBox="1"/>
            <p:nvPr/>
          </p:nvSpPr>
          <p:spPr>
            <a:xfrm>
              <a:off x="2411470" y="4899031"/>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68" name="TextBox 67"/>
            <p:cNvSpPr txBox="1"/>
            <p:nvPr/>
          </p:nvSpPr>
          <p:spPr>
            <a:xfrm>
              <a:off x="2411470" y="5094775"/>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69" name="TextBox 68"/>
            <p:cNvSpPr txBox="1"/>
            <p:nvPr/>
          </p:nvSpPr>
          <p:spPr>
            <a:xfrm>
              <a:off x="2411470" y="5271765"/>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70" name="TextBox 69"/>
            <p:cNvSpPr txBox="1"/>
            <p:nvPr/>
          </p:nvSpPr>
          <p:spPr>
            <a:xfrm>
              <a:off x="2411470" y="5476032"/>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72" name="TextBox 71"/>
            <p:cNvSpPr txBox="1"/>
            <p:nvPr/>
          </p:nvSpPr>
          <p:spPr>
            <a:xfrm>
              <a:off x="1208232" y="2931709"/>
              <a:ext cx="2144435" cy="219291"/>
            </a:xfrm>
            <a:prstGeom prst="rect">
              <a:avLst/>
            </a:prstGeom>
            <a:noFill/>
          </p:spPr>
          <p:txBody>
            <a:bodyPr wrap="square" rtlCol="0">
              <a:spAutoFit/>
            </a:bodyPr>
            <a:lstStyle/>
            <a:p>
              <a:r>
                <a:rPr lang="en-GB" sz="825" kern="0" dirty="0">
                  <a:solidFill>
                    <a:sysClr val="windowText" lastClr="000000"/>
                  </a:solidFill>
                </a:rPr>
                <a:t>Derbyshire and Nottinghamshire</a:t>
              </a:r>
            </a:p>
          </p:txBody>
        </p:sp>
        <p:sp>
          <p:nvSpPr>
            <p:cNvPr id="73" name="TextBox 72"/>
            <p:cNvSpPr txBox="1"/>
            <p:nvPr/>
          </p:nvSpPr>
          <p:spPr>
            <a:xfrm>
              <a:off x="2855949" y="2928988"/>
              <a:ext cx="740229" cy="219291"/>
            </a:xfrm>
            <a:prstGeom prst="rect">
              <a:avLst/>
            </a:prstGeom>
            <a:noFill/>
          </p:spPr>
          <p:txBody>
            <a:bodyPr wrap="square" rtlCol="0">
              <a:spAutoFit/>
            </a:bodyPr>
            <a:lstStyle/>
            <a:p>
              <a:pPr algn="r"/>
              <a:r>
                <a:rPr lang="en-GB" sz="825" kern="0" dirty="0">
                  <a:solidFill>
                    <a:sysClr val="windowText" lastClr="000000"/>
                  </a:solidFill>
                </a:rPr>
                <a:t>2,653</a:t>
              </a:r>
            </a:p>
          </p:txBody>
        </p:sp>
        <p:sp>
          <p:nvSpPr>
            <p:cNvPr id="74" name="TextBox 73"/>
            <p:cNvSpPr txBox="1"/>
            <p:nvPr/>
          </p:nvSpPr>
          <p:spPr>
            <a:xfrm>
              <a:off x="2411470" y="2928993"/>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grpSp>
      <p:sp>
        <p:nvSpPr>
          <p:cNvPr id="75" name="TextBox 34"/>
          <p:cNvSpPr txBox="1">
            <a:spLocks noChangeArrowheads="1"/>
          </p:cNvSpPr>
          <p:nvPr/>
        </p:nvSpPr>
        <p:spPr bwMode="auto">
          <a:xfrm>
            <a:off x="471232" y="6286647"/>
            <a:ext cx="6858000" cy="126958"/>
          </a:xfrm>
          <a:prstGeom prst="rect">
            <a:avLst/>
          </a:prstGeom>
          <a:noFill/>
          <a:ln w="9525">
            <a:noFill/>
            <a:miter lim="800000"/>
            <a:headEnd/>
            <a:tailEnd/>
          </a:ln>
        </p:spPr>
        <p:txBody>
          <a:bodyPr lIns="0" tIns="0" rIns="0" bIns="0">
            <a:spAutoFit/>
          </a:bodyPr>
          <a:lstStyle/>
          <a:p>
            <a:r>
              <a:rPr lang="en-GB" sz="825" kern="0" dirty="0">
                <a:solidFill>
                  <a:sysClr val="windowText" lastClr="000000"/>
                </a:solidFill>
              </a:rPr>
              <a:t>FE Choices Employer Satisfaction Survey 2015 to 2016.  Total base size: 53,481.</a:t>
            </a:r>
          </a:p>
        </p:txBody>
      </p:sp>
      <p:sp>
        <p:nvSpPr>
          <p:cNvPr id="76" name="TextBox 8"/>
          <p:cNvSpPr txBox="1">
            <a:spLocks noChangeArrowheads="1"/>
          </p:cNvSpPr>
          <p:nvPr/>
        </p:nvSpPr>
        <p:spPr bwMode="auto">
          <a:xfrm>
            <a:off x="104735" y="167691"/>
            <a:ext cx="7623175" cy="192360"/>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Satisfaction with ability to influence the training - analysis by LEP (1 of 2)</a:t>
            </a:r>
            <a:endParaRPr lang="en-GB" sz="1600" b="1" dirty="0"/>
          </a:p>
        </p:txBody>
      </p:sp>
      <p:graphicFrame>
        <p:nvGraphicFramePr>
          <p:cNvPr id="30" name="Object 3"/>
          <p:cNvGraphicFramePr>
            <a:graphicFrameLocks noGrp="1"/>
          </p:cNvGraphicFramePr>
          <p:nvPr>
            <p:extLst>
              <p:ext uri="{D42A27DB-BD31-4B8C-83A1-F6EECF244321}">
                <p14:modId xmlns:p14="http://schemas.microsoft.com/office/powerpoint/2010/main" val="1385358582"/>
              </p:ext>
            </p:extLst>
          </p:nvPr>
        </p:nvGraphicFramePr>
        <p:xfrm>
          <a:off x="5168127" y="729498"/>
          <a:ext cx="7062788" cy="51448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569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txBox="1">
            <a:spLocks noChangeArrowheads="1"/>
          </p:cNvSpPr>
          <p:nvPr/>
        </p:nvSpPr>
        <p:spPr bwMode="auto">
          <a:xfrm>
            <a:off x="396875" y="80963"/>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Introduction</a:t>
            </a:r>
            <a:endParaRPr lang="en-GB" sz="5400" dirty="0"/>
          </a:p>
        </p:txBody>
      </p:sp>
      <p:sp>
        <p:nvSpPr>
          <p:cNvPr id="20483" name="Rectangle 6"/>
          <p:cNvSpPr txBox="1">
            <a:spLocks noChangeArrowheads="1"/>
          </p:cNvSpPr>
          <p:nvPr/>
        </p:nvSpPr>
        <p:spPr bwMode="auto">
          <a:xfrm>
            <a:off x="396875" y="960438"/>
            <a:ext cx="8399463" cy="5206760"/>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This report presents key findings from the Employer Satisfaction Survey 2015 to 2016.  Over 60,000 employers took part in this survey, making it one of the largest survey of its kind. The survey gives employers the opportunity to comment on the training their employees received. </a:t>
            </a:r>
          </a:p>
          <a:p>
            <a:pPr marL="231775" lvl="2" indent="-228600" algn="just">
              <a:lnSpc>
                <a:spcPts val="3200"/>
              </a:lnSpc>
              <a:spcAft>
                <a:spcPts val="600"/>
              </a:spcAft>
              <a:buFont typeface="Wingdings" pitchFamily="2" charset="2"/>
              <a:buChar char="§"/>
            </a:pPr>
            <a:r>
              <a:rPr lang="en-GB" sz="1600" dirty="0"/>
              <a:t>The employers that took part in the survey had received funding from the Skills Funding Agency to deliver apprenticeship and work-based learning to their employees between August 2015 and February 2016.  During this period, a total of 268,575 employers received training funded by the Skills Funding Agency. The training was delivered by 689 providers including General Further Education (FE) Colleges, independent learning providers, other public-funded organisations, and Special and Specialist Colleges.</a:t>
            </a:r>
          </a:p>
          <a:p>
            <a:pPr marL="231775" lvl="2" indent="-228600" algn="just">
              <a:lnSpc>
                <a:spcPts val="3200"/>
              </a:lnSpc>
              <a:spcAft>
                <a:spcPts val="600"/>
              </a:spcAft>
              <a:buFont typeface="Wingdings" pitchFamily="2" charset="2"/>
              <a:buChar char="§"/>
            </a:pPr>
            <a:r>
              <a:rPr lang="en-GB" sz="1600" dirty="0"/>
              <a:t>The survey took place between March and July 2016; 75% of employers completed the survey online, 16% used paper questionnaires and 8% responded by telephone. </a:t>
            </a:r>
          </a:p>
          <a:p>
            <a:pPr marL="231775" lvl="2" indent="-228600">
              <a:lnSpc>
                <a:spcPts val="3200"/>
              </a:lnSpc>
              <a:spcAft>
                <a:spcPts val="600"/>
              </a:spcAft>
            </a:pPr>
            <a:r>
              <a:rPr lang="en-GB" dirty="0"/>
              <a:t> </a:t>
            </a:r>
          </a:p>
        </p:txBody>
      </p:sp>
      <p:sp>
        <p:nvSpPr>
          <p:cNvPr id="20484" name="Slide Number Placeholder 3"/>
          <p:cNvSpPr>
            <a:spLocks noGrp="1"/>
          </p:cNvSpPr>
          <p:nvPr>
            <p:ph type="sldNum" sz="quarter" idx="10"/>
          </p:nvPr>
        </p:nvSpPr>
        <p:spPr>
          <a:xfrm>
            <a:off x="7165746" y="6501450"/>
            <a:ext cx="1905000" cy="279400"/>
          </a:xfrm>
          <a:noFill/>
        </p:spPr>
        <p:txBody>
          <a:bodyPr/>
          <a:lstStyle/>
          <a:p>
            <a:r>
              <a:rPr lang="en-GB" sz="1200" dirty="0"/>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p:cNvGraphicFramePr>
          <p:nvPr>
            <p:extLst>
              <p:ext uri="{D42A27DB-BD31-4B8C-83A1-F6EECF244321}">
                <p14:modId xmlns:p14="http://schemas.microsoft.com/office/powerpoint/2010/main" val="4211210713"/>
              </p:ext>
            </p:extLst>
          </p:nvPr>
        </p:nvGraphicFramePr>
        <p:xfrm>
          <a:off x="384928" y="594793"/>
          <a:ext cx="7062788" cy="534132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525792" y="585229"/>
            <a:ext cx="3580987" cy="5169767"/>
            <a:chOff x="1238124" y="1288841"/>
            <a:chExt cx="2818253" cy="4366196"/>
          </a:xfrm>
        </p:grpSpPr>
        <p:sp>
          <p:nvSpPr>
            <p:cNvPr id="8" name="TextBox 7"/>
            <p:cNvSpPr txBox="1"/>
            <p:nvPr/>
          </p:nvSpPr>
          <p:spPr>
            <a:xfrm>
              <a:off x="1258799" y="1511710"/>
              <a:ext cx="740229" cy="219291"/>
            </a:xfrm>
            <a:prstGeom prst="rect">
              <a:avLst/>
            </a:prstGeom>
            <a:noFill/>
          </p:spPr>
          <p:txBody>
            <a:bodyPr wrap="square" rtlCol="0">
              <a:spAutoFit/>
            </a:bodyPr>
            <a:lstStyle/>
            <a:p>
              <a:r>
                <a:rPr lang="en-GB" sz="825" kern="0" dirty="0">
                  <a:solidFill>
                    <a:sysClr val="windowText" lastClr="000000"/>
                  </a:solidFill>
                </a:rPr>
                <a:t>Overall</a:t>
              </a:r>
            </a:p>
          </p:txBody>
        </p:sp>
        <p:sp>
          <p:nvSpPr>
            <p:cNvPr id="16" name="TextBox 15"/>
            <p:cNvSpPr txBox="1"/>
            <p:nvPr/>
          </p:nvSpPr>
          <p:spPr>
            <a:xfrm>
              <a:off x="1248407" y="3171798"/>
              <a:ext cx="1985147" cy="219291"/>
            </a:xfrm>
            <a:prstGeom prst="rect">
              <a:avLst/>
            </a:prstGeom>
            <a:noFill/>
          </p:spPr>
          <p:txBody>
            <a:bodyPr wrap="square" rtlCol="0">
              <a:spAutoFit/>
            </a:bodyPr>
            <a:lstStyle/>
            <a:p>
              <a:r>
                <a:rPr lang="en-GB" sz="825" kern="0" dirty="0">
                  <a:solidFill>
                    <a:sysClr val="windowText" lastClr="000000"/>
                  </a:solidFill>
                </a:rPr>
                <a:t>Swindon and Wiltshire</a:t>
              </a:r>
            </a:p>
          </p:txBody>
        </p:sp>
        <p:sp>
          <p:nvSpPr>
            <p:cNvPr id="24" name="TextBox 23"/>
            <p:cNvSpPr txBox="1"/>
            <p:nvPr/>
          </p:nvSpPr>
          <p:spPr>
            <a:xfrm>
              <a:off x="1258800" y="4362807"/>
              <a:ext cx="1765496" cy="219291"/>
            </a:xfrm>
            <a:prstGeom prst="rect">
              <a:avLst/>
            </a:prstGeom>
            <a:noFill/>
          </p:spPr>
          <p:txBody>
            <a:bodyPr wrap="square" rtlCol="0">
              <a:spAutoFit/>
            </a:bodyPr>
            <a:lstStyle/>
            <a:p>
              <a:r>
                <a:rPr lang="en-GB" sz="825" kern="0" dirty="0">
                  <a:solidFill>
                    <a:sysClr val="windowText" lastClr="000000"/>
                  </a:solidFill>
                </a:rPr>
                <a:t>Stoke-on-Trent and Staffordshire</a:t>
              </a:r>
            </a:p>
          </p:txBody>
        </p:sp>
        <p:sp>
          <p:nvSpPr>
            <p:cNvPr id="25" name="TextBox 24"/>
            <p:cNvSpPr txBox="1"/>
            <p:nvPr/>
          </p:nvSpPr>
          <p:spPr>
            <a:xfrm>
              <a:off x="1258800" y="4582330"/>
              <a:ext cx="992573" cy="219291"/>
            </a:xfrm>
            <a:prstGeom prst="rect">
              <a:avLst/>
            </a:prstGeom>
            <a:noFill/>
          </p:spPr>
          <p:txBody>
            <a:bodyPr wrap="square" rtlCol="0">
              <a:spAutoFit/>
            </a:bodyPr>
            <a:lstStyle/>
            <a:p>
              <a:r>
                <a:rPr lang="en-GB" sz="825" kern="0" dirty="0">
                  <a:solidFill>
                    <a:sysClr val="windowText" lastClr="000000"/>
                  </a:solidFill>
                </a:rPr>
                <a:t>The Marches</a:t>
              </a:r>
            </a:p>
          </p:txBody>
        </p:sp>
        <p:sp>
          <p:nvSpPr>
            <p:cNvPr id="26" name="TextBox 25"/>
            <p:cNvSpPr txBox="1"/>
            <p:nvPr/>
          </p:nvSpPr>
          <p:spPr>
            <a:xfrm>
              <a:off x="1258799" y="4789352"/>
              <a:ext cx="1203186" cy="219291"/>
            </a:xfrm>
            <a:prstGeom prst="rect">
              <a:avLst/>
            </a:prstGeom>
            <a:noFill/>
          </p:spPr>
          <p:txBody>
            <a:bodyPr wrap="square" rtlCol="0">
              <a:spAutoFit/>
            </a:bodyPr>
            <a:lstStyle/>
            <a:p>
              <a:r>
                <a:rPr lang="en-GB" sz="825" kern="0" dirty="0">
                  <a:solidFill>
                    <a:sysClr val="windowText" lastClr="000000"/>
                  </a:solidFill>
                </a:rPr>
                <a:t>Humber</a:t>
              </a:r>
            </a:p>
          </p:txBody>
        </p:sp>
        <p:sp>
          <p:nvSpPr>
            <p:cNvPr id="27" name="TextBox 26"/>
            <p:cNvSpPr txBox="1"/>
            <p:nvPr/>
          </p:nvSpPr>
          <p:spPr>
            <a:xfrm>
              <a:off x="1258800" y="5004672"/>
              <a:ext cx="2106335" cy="219291"/>
            </a:xfrm>
            <a:prstGeom prst="rect">
              <a:avLst/>
            </a:prstGeom>
            <a:noFill/>
          </p:spPr>
          <p:txBody>
            <a:bodyPr wrap="square" rtlCol="0">
              <a:spAutoFit/>
            </a:bodyPr>
            <a:lstStyle/>
            <a:p>
              <a:r>
                <a:rPr lang="en-GB" sz="825" kern="0" dirty="0">
                  <a:solidFill>
                    <a:sysClr val="windowText" lastClr="000000"/>
                  </a:solidFill>
                </a:rPr>
                <a:t>Leeds City Region</a:t>
              </a:r>
            </a:p>
          </p:txBody>
        </p:sp>
        <p:sp>
          <p:nvSpPr>
            <p:cNvPr id="59" name="TextBox 58"/>
            <p:cNvSpPr txBox="1"/>
            <p:nvPr/>
          </p:nvSpPr>
          <p:spPr>
            <a:xfrm>
              <a:off x="2771411" y="3172063"/>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65" name="TextBox 64"/>
            <p:cNvSpPr txBox="1"/>
            <p:nvPr/>
          </p:nvSpPr>
          <p:spPr>
            <a:xfrm>
              <a:off x="2772658" y="4363072"/>
              <a:ext cx="740229" cy="219291"/>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66" name="TextBox 65"/>
            <p:cNvSpPr txBox="1"/>
            <p:nvPr/>
          </p:nvSpPr>
          <p:spPr>
            <a:xfrm>
              <a:off x="2781802" y="4582596"/>
              <a:ext cx="740229" cy="219291"/>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67" name="TextBox 66"/>
            <p:cNvSpPr txBox="1"/>
            <p:nvPr/>
          </p:nvSpPr>
          <p:spPr>
            <a:xfrm>
              <a:off x="2781802" y="4789618"/>
              <a:ext cx="740229" cy="219291"/>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68" name="TextBox 67"/>
            <p:cNvSpPr txBox="1"/>
            <p:nvPr/>
          </p:nvSpPr>
          <p:spPr>
            <a:xfrm>
              <a:off x="2781802" y="5004937"/>
              <a:ext cx="740229" cy="219291"/>
            </a:xfrm>
            <a:prstGeom prst="rect">
              <a:avLst/>
            </a:prstGeom>
            <a:noFill/>
          </p:spPr>
          <p:txBody>
            <a:bodyPr wrap="square" rtlCol="0">
              <a:spAutoFit/>
            </a:bodyPr>
            <a:lstStyle/>
            <a:p>
              <a:pPr algn="ctr"/>
              <a:r>
                <a:rPr lang="en-GB" sz="825" kern="0" dirty="0">
                  <a:solidFill>
                    <a:sysClr val="windowText" lastClr="000000"/>
                  </a:solidFill>
                </a:rPr>
                <a:t>YH</a:t>
              </a:r>
            </a:p>
          </p:txBody>
        </p:sp>
        <p:grpSp>
          <p:nvGrpSpPr>
            <p:cNvPr id="80" name="Group 79"/>
            <p:cNvGrpSpPr/>
            <p:nvPr/>
          </p:nvGrpSpPr>
          <p:grpSpPr>
            <a:xfrm>
              <a:off x="1258798" y="2120588"/>
              <a:ext cx="2633742" cy="219556"/>
              <a:chOff x="154397" y="1684449"/>
              <a:chExt cx="3511656" cy="292741"/>
            </a:xfrm>
          </p:grpSpPr>
          <p:sp>
            <p:nvSpPr>
              <p:cNvPr id="11" name="TextBox 10"/>
              <p:cNvSpPr txBox="1"/>
              <p:nvPr/>
            </p:nvSpPr>
            <p:spPr>
              <a:xfrm>
                <a:off x="154397" y="1684449"/>
                <a:ext cx="2937147" cy="292388"/>
              </a:xfrm>
              <a:prstGeom prst="rect">
                <a:avLst/>
              </a:prstGeom>
              <a:noFill/>
            </p:spPr>
            <p:txBody>
              <a:bodyPr wrap="square" rtlCol="0">
                <a:spAutoFit/>
              </a:bodyPr>
              <a:lstStyle/>
              <a:p>
                <a:r>
                  <a:rPr lang="en-GB" sz="825" kern="0" dirty="0">
                    <a:solidFill>
                      <a:sysClr val="windowText" lastClr="000000"/>
                    </a:solidFill>
                  </a:rPr>
                  <a:t>Thames Valley Berkshire</a:t>
                </a:r>
              </a:p>
            </p:txBody>
          </p:sp>
          <p:sp>
            <p:nvSpPr>
              <p:cNvPr id="35" name="TextBox 34"/>
              <p:cNvSpPr txBox="1"/>
              <p:nvPr/>
            </p:nvSpPr>
            <p:spPr>
              <a:xfrm>
                <a:off x="2679081" y="1684802"/>
                <a:ext cx="986972" cy="292388"/>
              </a:xfrm>
              <a:prstGeom prst="rect">
                <a:avLst/>
              </a:prstGeom>
              <a:noFill/>
            </p:spPr>
            <p:txBody>
              <a:bodyPr wrap="square" rtlCol="0">
                <a:spAutoFit/>
              </a:bodyPr>
              <a:lstStyle/>
              <a:p>
                <a:pPr algn="r"/>
                <a:r>
                  <a:rPr lang="en-GB" sz="825" kern="0" dirty="0">
                    <a:solidFill>
                      <a:sysClr val="windowText" lastClr="000000"/>
                    </a:solidFill>
                  </a:rPr>
                  <a:t>812</a:t>
                </a:r>
              </a:p>
            </p:txBody>
          </p:sp>
          <p:sp>
            <p:nvSpPr>
              <p:cNvPr id="54" name="TextBox 53"/>
              <p:cNvSpPr txBox="1"/>
              <p:nvPr/>
            </p:nvSpPr>
            <p:spPr>
              <a:xfrm>
                <a:off x="2133372" y="1684802"/>
                <a:ext cx="986972" cy="292388"/>
              </a:xfrm>
              <a:prstGeom prst="rect">
                <a:avLst/>
              </a:prstGeom>
              <a:noFill/>
            </p:spPr>
            <p:txBody>
              <a:bodyPr wrap="square" rtlCol="0">
                <a:spAutoFit/>
              </a:bodyPr>
              <a:lstStyle/>
              <a:p>
                <a:pPr algn="ctr"/>
                <a:r>
                  <a:rPr lang="en-GB" sz="825" kern="0" dirty="0">
                    <a:solidFill>
                      <a:sysClr val="windowText" lastClr="000000"/>
                    </a:solidFill>
                  </a:rPr>
                  <a:t>SE</a:t>
                </a:r>
              </a:p>
            </p:txBody>
          </p:sp>
        </p:grpSp>
        <p:sp>
          <p:nvSpPr>
            <p:cNvPr id="32" name="TextBox 31"/>
            <p:cNvSpPr txBox="1"/>
            <p:nvPr/>
          </p:nvSpPr>
          <p:spPr>
            <a:xfrm>
              <a:off x="3152311" y="1529998"/>
              <a:ext cx="740229" cy="219291"/>
            </a:xfrm>
            <a:prstGeom prst="rect">
              <a:avLst/>
            </a:prstGeom>
            <a:noFill/>
          </p:spPr>
          <p:txBody>
            <a:bodyPr wrap="square" rtlCol="0">
              <a:spAutoFit/>
            </a:bodyPr>
            <a:lstStyle/>
            <a:p>
              <a:pPr algn="r"/>
              <a:r>
                <a:rPr lang="en-GB" sz="825" kern="0" dirty="0">
                  <a:solidFill>
                    <a:sysClr val="windowText" lastClr="000000"/>
                  </a:solidFill>
                </a:rPr>
                <a:t>53,481</a:t>
              </a:r>
            </a:p>
          </p:txBody>
        </p:sp>
        <p:grpSp>
          <p:nvGrpSpPr>
            <p:cNvPr id="81" name="Group 80"/>
            <p:cNvGrpSpPr/>
            <p:nvPr/>
          </p:nvGrpSpPr>
          <p:grpSpPr>
            <a:xfrm>
              <a:off x="1258800" y="1926390"/>
              <a:ext cx="2633741" cy="219556"/>
              <a:chOff x="154398" y="1425519"/>
              <a:chExt cx="3511655" cy="292741"/>
            </a:xfrm>
          </p:grpSpPr>
          <p:sp>
            <p:nvSpPr>
              <p:cNvPr id="10" name="TextBox 9"/>
              <p:cNvSpPr txBox="1"/>
              <p:nvPr/>
            </p:nvSpPr>
            <p:spPr>
              <a:xfrm>
                <a:off x="154398" y="1425519"/>
                <a:ext cx="1828960" cy="292388"/>
              </a:xfrm>
              <a:prstGeom prst="rect">
                <a:avLst/>
              </a:prstGeom>
              <a:noFill/>
            </p:spPr>
            <p:txBody>
              <a:bodyPr wrap="square" rtlCol="0">
                <a:spAutoFit/>
              </a:bodyPr>
              <a:lstStyle/>
              <a:p>
                <a:r>
                  <a:rPr lang="en-GB" sz="825" kern="0" dirty="0">
                    <a:solidFill>
                      <a:sysClr val="windowText" lastClr="000000"/>
                    </a:solidFill>
                  </a:rPr>
                  <a:t>South East</a:t>
                </a:r>
              </a:p>
            </p:txBody>
          </p:sp>
          <p:sp>
            <p:nvSpPr>
              <p:cNvPr id="53" name="TextBox 52"/>
              <p:cNvSpPr txBox="1"/>
              <p:nvPr/>
            </p:nvSpPr>
            <p:spPr>
              <a:xfrm>
                <a:off x="2133372" y="1425872"/>
                <a:ext cx="986972" cy="292388"/>
              </a:xfrm>
              <a:prstGeom prst="rect">
                <a:avLst/>
              </a:prstGeom>
              <a:noFill/>
            </p:spPr>
            <p:txBody>
              <a:bodyPr wrap="square" rtlCol="0">
                <a:spAutoFit/>
              </a:bodyPr>
              <a:lstStyle/>
              <a:p>
                <a:pPr algn="ctr"/>
                <a:r>
                  <a:rPr lang="en-GB" sz="825" kern="0" dirty="0">
                    <a:solidFill>
                      <a:sysClr val="windowText" lastClr="000000"/>
                    </a:solidFill>
                  </a:rPr>
                  <a:t>SE</a:t>
                </a:r>
              </a:p>
            </p:txBody>
          </p:sp>
          <p:sp>
            <p:nvSpPr>
              <p:cNvPr id="34" name="TextBox 33"/>
              <p:cNvSpPr txBox="1"/>
              <p:nvPr/>
            </p:nvSpPr>
            <p:spPr>
              <a:xfrm>
                <a:off x="2679081" y="1425872"/>
                <a:ext cx="986972" cy="292388"/>
              </a:xfrm>
              <a:prstGeom prst="rect">
                <a:avLst/>
              </a:prstGeom>
              <a:noFill/>
            </p:spPr>
            <p:txBody>
              <a:bodyPr wrap="square" rtlCol="0">
                <a:spAutoFit/>
              </a:bodyPr>
              <a:lstStyle/>
              <a:p>
                <a:pPr algn="r"/>
                <a:r>
                  <a:rPr lang="en-GB" sz="825" kern="0" dirty="0">
                    <a:solidFill>
                      <a:sysClr val="windowText" lastClr="000000"/>
                    </a:solidFill>
                  </a:rPr>
                  <a:t>4,010</a:t>
                </a:r>
              </a:p>
            </p:txBody>
          </p:sp>
        </p:grpSp>
        <p:grpSp>
          <p:nvGrpSpPr>
            <p:cNvPr id="79" name="Group 78"/>
            <p:cNvGrpSpPr/>
            <p:nvPr/>
          </p:nvGrpSpPr>
          <p:grpSpPr>
            <a:xfrm>
              <a:off x="1248409" y="2354888"/>
              <a:ext cx="2633741" cy="219556"/>
              <a:chOff x="140543" y="1996848"/>
              <a:chExt cx="3511655" cy="292741"/>
            </a:xfrm>
          </p:grpSpPr>
          <p:sp>
            <p:nvSpPr>
              <p:cNvPr id="12" name="TextBox 11"/>
              <p:cNvSpPr txBox="1"/>
              <p:nvPr/>
            </p:nvSpPr>
            <p:spPr>
              <a:xfrm>
                <a:off x="140543" y="1996848"/>
                <a:ext cx="3338218" cy="292388"/>
              </a:xfrm>
              <a:prstGeom prst="rect">
                <a:avLst/>
              </a:prstGeom>
              <a:noFill/>
            </p:spPr>
            <p:txBody>
              <a:bodyPr wrap="square" rtlCol="0">
                <a:spAutoFit/>
              </a:bodyPr>
              <a:lstStyle/>
              <a:p>
                <a:r>
                  <a:rPr lang="en-GB" sz="825" kern="0" dirty="0">
                    <a:solidFill>
                      <a:sysClr val="windowText" lastClr="000000"/>
                    </a:solidFill>
                  </a:rPr>
                  <a:t>Cornwall and the Isles of Scilly</a:t>
                </a:r>
              </a:p>
            </p:txBody>
          </p:sp>
          <p:sp>
            <p:nvSpPr>
              <p:cNvPr id="55" name="TextBox 54"/>
              <p:cNvSpPr txBox="1"/>
              <p:nvPr/>
            </p:nvSpPr>
            <p:spPr>
              <a:xfrm>
                <a:off x="2171214" y="1997201"/>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36" name="TextBox 35"/>
              <p:cNvSpPr txBox="1"/>
              <p:nvPr/>
            </p:nvSpPr>
            <p:spPr>
              <a:xfrm>
                <a:off x="2665226" y="1997201"/>
                <a:ext cx="986972" cy="292388"/>
              </a:xfrm>
              <a:prstGeom prst="rect">
                <a:avLst/>
              </a:prstGeom>
              <a:noFill/>
            </p:spPr>
            <p:txBody>
              <a:bodyPr wrap="square" rtlCol="0">
                <a:spAutoFit/>
              </a:bodyPr>
              <a:lstStyle/>
              <a:p>
                <a:pPr algn="r"/>
                <a:r>
                  <a:rPr lang="en-GB" sz="825" kern="0" dirty="0">
                    <a:solidFill>
                      <a:sysClr val="windowText" lastClr="000000"/>
                    </a:solidFill>
                  </a:rPr>
                  <a:t>551</a:t>
                </a:r>
              </a:p>
            </p:txBody>
          </p:sp>
        </p:grpSp>
        <p:grpSp>
          <p:nvGrpSpPr>
            <p:cNvPr id="78" name="Group 77"/>
            <p:cNvGrpSpPr/>
            <p:nvPr/>
          </p:nvGrpSpPr>
          <p:grpSpPr>
            <a:xfrm>
              <a:off x="1258799" y="2550827"/>
              <a:ext cx="2797578" cy="219556"/>
              <a:chOff x="154398" y="2216535"/>
              <a:chExt cx="3730104" cy="292741"/>
            </a:xfrm>
          </p:grpSpPr>
          <p:sp>
            <p:nvSpPr>
              <p:cNvPr id="13" name="TextBox 12"/>
              <p:cNvSpPr txBox="1"/>
              <p:nvPr/>
            </p:nvSpPr>
            <p:spPr>
              <a:xfrm>
                <a:off x="154398" y="2216535"/>
                <a:ext cx="3730104" cy="292388"/>
              </a:xfrm>
              <a:prstGeom prst="rect">
                <a:avLst/>
              </a:prstGeom>
              <a:noFill/>
            </p:spPr>
            <p:txBody>
              <a:bodyPr wrap="square" rtlCol="0">
                <a:spAutoFit/>
              </a:bodyPr>
              <a:lstStyle/>
              <a:p>
                <a:r>
                  <a:rPr lang="en-GB" sz="825" kern="0" dirty="0">
                    <a:solidFill>
                      <a:sysClr val="windowText" lastClr="000000"/>
                    </a:solidFill>
                  </a:rPr>
                  <a:t>Dorset</a:t>
                </a:r>
              </a:p>
            </p:txBody>
          </p:sp>
          <p:sp>
            <p:nvSpPr>
              <p:cNvPr id="56" name="TextBox 55"/>
              <p:cNvSpPr txBox="1"/>
              <p:nvPr/>
            </p:nvSpPr>
            <p:spPr>
              <a:xfrm>
                <a:off x="2185069" y="2216888"/>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37" name="TextBox 36"/>
              <p:cNvSpPr txBox="1"/>
              <p:nvPr/>
            </p:nvSpPr>
            <p:spPr>
              <a:xfrm>
                <a:off x="2679081" y="2216888"/>
                <a:ext cx="986972" cy="292388"/>
              </a:xfrm>
              <a:prstGeom prst="rect">
                <a:avLst/>
              </a:prstGeom>
              <a:noFill/>
            </p:spPr>
            <p:txBody>
              <a:bodyPr wrap="square" rtlCol="0">
                <a:spAutoFit/>
              </a:bodyPr>
              <a:lstStyle/>
              <a:p>
                <a:pPr algn="r"/>
                <a:r>
                  <a:rPr lang="en-GB" sz="825" kern="0" dirty="0">
                    <a:solidFill>
                      <a:sysClr val="windowText" lastClr="000000"/>
                    </a:solidFill>
                  </a:rPr>
                  <a:t>768</a:t>
                </a:r>
              </a:p>
            </p:txBody>
          </p:sp>
        </p:grpSp>
        <p:grpSp>
          <p:nvGrpSpPr>
            <p:cNvPr id="77" name="Group 76"/>
            <p:cNvGrpSpPr/>
            <p:nvPr/>
          </p:nvGrpSpPr>
          <p:grpSpPr>
            <a:xfrm>
              <a:off x="1258800" y="2731923"/>
              <a:ext cx="2633741" cy="219556"/>
              <a:chOff x="154398" y="2499561"/>
              <a:chExt cx="3511655" cy="292741"/>
            </a:xfrm>
          </p:grpSpPr>
          <p:sp>
            <p:nvSpPr>
              <p:cNvPr id="14" name="TextBox 13"/>
              <p:cNvSpPr txBox="1"/>
              <p:nvPr/>
            </p:nvSpPr>
            <p:spPr>
              <a:xfrm>
                <a:off x="154398" y="2499561"/>
                <a:ext cx="2815704" cy="292388"/>
              </a:xfrm>
              <a:prstGeom prst="rect">
                <a:avLst/>
              </a:prstGeom>
              <a:noFill/>
            </p:spPr>
            <p:txBody>
              <a:bodyPr wrap="square" rtlCol="0">
                <a:spAutoFit/>
              </a:bodyPr>
              <a:lstStyle/>
              <a:p>
                <a:r>
                  <a:rPr lang="en-GB" sz="825" kern="0" dirty="0">
                    <a:solidFill>
                      <a:sysClr val="windowText" lastClr="000000"/>
                    </a:solidFill>
                  </a:rPr>
                  <a:t>Gloucestershire</a:t>
                </a:r>
              </a:p>
            </p:txBody>
          </p:sp>
          <p:sp>
            <p:nvSpPr>
              <p:cNvPr id="57" name="TextBox 56"/>
              <p:cNvSpPr txBox="1"/>
              <p:nvPr/>
            </p:nvSpPr>
            <p:spPr>
              <a:xfrm>
                <a:off x="2185069" y="2499914"/>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38" name="TextBox 37"/>
              <p:cNvSpPr txBox="1"/>
              <p:nvPr/>
            </p:nvSpPr>
            <p:spPr>
              <a:xfrm>
                <a:off x="2679081" y="2499914"/>
                <a:ext cx="986972" cy="292388"/>
              </a:xfrm>
              <a:prstGeom prst="rect">
                <a:avLst/>
              </a:prstGeom>
              <a:noFill/>
            </p:spPr>
            <p:txBody>
              <a:bodyPr wrap="square" rtlCol="0">
                <a:spAutoFit/>
              </a:bodyPr>
              <a:lstStyle/>
              <a:p>
                <a:pPr algn="r"/>
                <a:r>
                  <a:rPr lang="en-GB" sz="825" kern="0" dirty="0">
                    <a:solidFill>
                      <a:sysClr val="windowText" lastClr="000000"/>
                    </a:solidFill>
                  </a:rPr>
                  <a:t>634</a:t>
                </a:r>
              </a:p>
            </p:txBody>
          </p:sp>
        </p:grpSp>
        <p:grpSp>
          <p:nvGrpSpPr>
            <p:cNvPr id="76" name="Group 75"/>
            <p:cNvGrpSpPr/>
            <p:nvPr/>
          </p:nvGrpSpPr>
          <p:grpSpPr>
            <a:xfrm>
              <a:off x="1258800" y="2959530"/>
              <a:ext cx="2633741" cy="219556"/>
              <a:chOff x="154398" y="2803037"/>
              <a:chExt cx="3511655" cy="292741"/>
            </a:xfrm>
          </p:grpSpPr>
          <p:sp>
            <p:nvSpPr>
              <p:cNvPr id="15" name="TextBox 14"/>
              <p:cNvSpPr txBox="1"/>
              <p:nvPr/>
            </p:nvSpPr>
            <p:spPr>
              <a:xfrm>
                <a:off x="154398" y="2803037"/>
                <a:ext cx="2859247" cy="292388"/>
              </a:xfrm>
              <a:prstGeom prst="rect">
                <a:avLst/>
              </a:prstGeom>
              <a:noFill/>
            </p:spPr>
            <p:txBody>
              <a:bodyPr wrap="square" rtlCol="0">
                <a:spAutoFit/>
              </a:bodyPr>
              <a:lstStyle/>
              <a:p>
                <a:r>
                  <a:rPr lang="en-GB" sz="825" kern="0" dirty="0">
                    <a:solidFill>
                      <a:sysClr val="windowText" lastClr="000000"/>
                    </a:solidFill>
                  </a:rPr>
                  <a:t>Heart of the South West</a:t>
                </a:r>
              </a:p>
            </p:txBody>
          </p:sp>
          <p:sp>
            <p:nvSpPr>
              <p:cNvPr id="58" name="TextBox 57"/>
              <p:cNvSpPr txBox="1"/>
              <p:nvPr/>
            </p:nvSpPr>
            <p:spPr>
              <a:xfrm>
                <a:off x="2185069" y="2803390"/>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39" name="TextBox 38"/>
              <p:cNvSpPr txBox="1"/>
              <p:nvPr/>
            </p:nvSpPr>
            <p:spPr>
              <a:xfrm>
                <a:off x="2679081" y="2803390"/>
                <a:ext cx="986972" cy="292388"/>
              </a:xfrm>
              <a:prstGeom prst="rect">
                <a:avLst/>
              </a:prstGeom>
              <a:noFill/>
            </p:spPr>
            <p:txBody>
              <a:bodyPr wrap="square" rtlCol="0">
                <a:spAutoFit/>
              </a:bodyPr>
              <a:lstStyle/>
              <a:p>
                <a:pPr algn="r"/>
                <a:r>
                  <a:rPr lang="en-GB" sz="825" kern="0" dirty="0">
                    <a:solidFill>
                      <a:sysClr val="windowText" lastClr="000000"/>
                    </a:solidFill>
                  </a:rPr>
                  <a:t>2,462</a:t>
                </a:r>
              </a:p>
            </p:txBody>
          </p:sp>
        </p:grpSp>
        <p:sp>
          <p:nvSpPr>
            <p:cNvPr id="40" name="TextBox 39"/>
            <p:cNvSpPr txBox="1"/>
            <p:nvPr/>
          </p:nvSpPr>
          <p:spPr>
            <a:xfrm>
              <a:off x="3141920" y="3172063"/>
              <a:ext cx="740229" cy="219291"/>
            </a:xfrm>
            <a:prstGeom prst="rect">
              <a:avLst/>
            </a:prstGeom>
            <a:noFill/>
          </p:spPr>
          <p:txBody>
            <a:bodyPr wrap="square" rtlCol="0">
              <a:spAutoFit/>
            </a:bodyPr>
            <a:lstStyle/>
            <a:p>
              <a:pPr algn="r"/>
              <a:r>
                <a:rPr lang="en-GB" sz="825" kern="0" dirty="0">
                  <a:solidFill>
                    <a:sysClr val="windowText" lastClr="000000"/>
                  </a:solidFill>
                </a:rPr>
                <a:t>665</a:t>
              </a:r>
            </a:p>
          </p:txBody>
        </p:sp>
        <p:grpSp>
          <p:nvGrpSpPr>
            <p:cNvPr id="75" name="Group 74"/>
            <p:cNvGrpSpPr/>
            <p:nvPr/>
          </p:nvGrpSpPr>
          <p:grpSpPr>
            <a:xfrm>
              <a:off x="1258800" y="3374926"/>
              <a:ext cx="2633741" cy="219556"/>
              <a:chOff x="154398" y="3356897"/>
              <a:chExt cx="3511655" cy="292741"/>
            </a:xfrm>
          </p:grpSpPr>
          <p:sp>
            <p:nvSpPr>
              <p:cNvPr id="17" name="TextBox 16"/>
              <p:cNvSpPr txBox="1"/>
              <p:nvPr/>
            </p:nvSpPr>
            <p:spPr>
              <a:xfrm>
                <a:off x="154398" y="3356897"/>
                <a:ext cx="2815704" cy="292388"/>
              </a:xfrm>
              <a:prstGeom prst="rect">
                <a:avLst/>
              </a:prstGeom>
              <a:noFill/>
            </p:spPr>
            <p:txBody>
              <a:bodyPr wrap="square" rtlCol="0">
                <a:spAutoFit/>
              </a:bodyPr>
              <a:lstStyle/>
              <a:p>
                <a:r>
                  <a:rPr lang="en-GB" sz="825" kern="0" dirty="0">
                    <a:solidFill>
                      <a:sysClr val="windowText" lastClr="000000"/>
                    </a:solidFill>
                  </a:rPr>
                  <a:t>West of England</a:t>
                </a:r>
              </a:p>
            </p:txBody>
          </p:sp>
          <p:sp>
            <p:nvSpPr>
              <p:cNvPr id="60" name="TextBox 59"/>
              <p:cNvSpPr txBox="1"/>
              <p:nvPr/>
            </p:nvSpPr>
            <p:spPr>
              <a:xfrm>
                <a:off x="2185069" y="3357250"/>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41" name="TextBox 40"/>
              <p:cNvSpPr txBox="1"/>
              <p:nvPr/>
            </p:nvSpPr>
            <p:spPr>
              <a:xfrm>
                <a:off x="2679081" y="3357250"/>
                <a:ext cx="986972" cy="292388"/>
              </a:xfrm>
              <a:prstGeom prst="rect">
                <a:avLst/>
              </a:prstGeom>
              <a:noFill/>
            </p:spPr>
            <p:txBody>
              <a:bodyPr wrap="square" rtlCol="0">
                <a:spAutoFit/>
              </a:bodyPr>
              <a:lstStyle/>
              <a:p>
                <a:pPr algn="r"/>
                <a:r>
                  <a:rPr lang="en-GB" sz="825" kern="0" dirty="0">
                    <a:solidFill>
                      <a:sysClr val="windowText" lastClr="000000"/>
                    </a:solidFill>
                  </a:rPr>
                  <a:t>978</a:t>
                </a:r>
              </a:p>
            </p:txBody>
          </p:sp>
        </p:grpSp>
        <p:grpSp>
          <p:nvGrpSpPr>
            <p:cNvPr id="73" name="Group 72"/>
            <p:cNvGrpSpPr/>
            <p:nvPr/>
          </p:nvGrpSpPr>
          <p:grpSpPr>
            <a:xfrm>
              <a:off x="1258800" y="3779655"/>
              <a:ext cx="2633741" cy="219556"/>
              <a:chOff x="154398" y="3896536"/>
              <a:chExt cx="3511655" cy="292741"/>
            </a:xfrm>
          </p:grpSpPr>
          <p:sp>
            <p:nvSpPr>
              <p:cNvPr id="21" name="TextBox 20"/>
              <p:cNvSpPr txBox="1"/>
              <p:nvPr/>
            </p:nvSpPr>
            <p:spPr>
              <a:xfrm>
                <a:off x="154398" y="3896536"/>
                <a:ext cx="1161336" cy="292388"/>
              </a:xfrm>
              <a:prstGeom prst="rect">
                <a:avLst/>
              </a:prstGeom>
              <a:noFill/>
            </p:spPr>
            <p:txBody>
              <a:bodyPr wrap="square" rtlCol="0">
                <a:spAutoFit/>
              </a:bodyPr>
              <a:lstStyle/>
              <a:p>
                <a:r>
                  <a:rPr lang="en-GB" sz="825" kern="0" dirty="0">
                    <a:solidFill>
                      <a:sysClr val="windowText" lastClr="000000"/>
                    </a:solidFill>
                  </a:rPr>
                  <a:t>Black Country</a:t>
                </a:r>
              </a:p>
            </p:txBody>
          </p:sp>
          <p:sp>
            <p:nvSpPr>
              <p:cNvPr id="62" name="TextBox 61"/>
              <p:cNvSpPr txBox="1"/>
              <p:nvPr/>
            </p:nvSpPr>
            <p:spPr>
              <a:xfrm>
                <a:off x="2172877" y="3896889"/>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43" name="TextBox 42"/>
              <p:cNvSpPr txBox="1"/>
              <p:nvPr/>
            </p:nvSpPr>
            <p:spPr>
              <a:xfrm>
                <a:off x="2679081" y="3896889"/>
                <a:ext cx="986972" cy="292388"/>
              </a:xfrm>
              <a:prstGeom prst="rect">
                <a:avLst/>
              </a:prstGeom>
              <a:noFill/>
            </p:spPr>
            <p:txBody>
              <a:bodyPr wrap="square" rtlCol="0">
                <a:spAutoFit/>
              </a:bodyPr>
              <a:lstStyle/>
              <a:p>
                <a:pPr algn="r"/>
                <a:r>
                  <a:rPr lang="en-GB" sz="825" kern="0" dirty="0">
                    <a:solidFill>
                      <a:sysClr val="windowText" lastClr="000000"/>
                    </a:solidFill>
                  </a:rPr>
                  <a:t>1,345</a:t>
                </a:r>
              </a:p>
            </p:txBody>
          </p:sp>
        </p:grpSp>
        <p:grpSp>
          <p:nvGrpSpPr>
            <p:cNvPr id="74" name="Group 73"/>
            <p:cNvGrpSpPr/>
            <p:nvPr/>
          </p:nvGrpSpPr>
          <p:grpSpPr>
            <a:xfrm>
              <a:off x="1258798" y="3574568"/>
              <a:ext cx="2633742" cy="219556"/>
              <a:chOff x="154397" y="3623087"/>
              <a:chExt cx="3511656" cy="292741"/>
            </a:xfrm>
          </p:grpSpPr>
          <p:sp>
            <p:nvSpPr>
              <p:cNvPr id="19" name="TextBox 18"/>
              <p:cNvSpPr txBox="1"/>
              <p:nvPr/>
            </p:nvSpPr>
            <p:spPr>
              <a:xfrm>
                <a:off x="154397" y="3623087"/>
                <a:ext cx="1906633" cy="292388"/>
              </a:xfrm>
              <a:prstGeom prst="rect">
                <a:avLst/>
              </a:prstGeom>
              <a:noFill/>
            </p:spPr>
            <p:txBody>
              <a:bodyPr wrap="square" rtlCol="0">
                <a:spAutoFit/>
              </a:bodyPr>
              <a:lstStyle/>
              <a:p>
                <a:r>
                  <a:rPr lang="en-GB" sz="825" kern="0" dirty="0">
                    <a:solidFill>
                      <a:sysClr val="windowText" lastClr="000000"/>
                    </a:solidFill>
                  </a:rPr>
                  <a:t>Worcestershire</a:t>
                </a:r>
              </a:p>
            </p:txBody>
          </p:sp>
          <p:sp>
            <p:nvSpPr>
              <p:cNvPr id="61" name="TextBox 60"/>
              <p:cNvSpPr txBox="1"/>
              <p:nvPr/>
            </p:nvSpPr>
            <p:spPr>
              <a:xfrm>
                <a:off x="2185069" y="3623440"/>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42" name="TextBox 41"/>
              <p:cNvSpPr txBox="1"/>
              <p:nvPr/>
            </p:nvSpPr>
            <p:spPr>
              <a:xfrm>
                <a:off x="2679081" y="3623440"/>
                <a:ext cx="986972" cy="292388"/>
              </a:xfrm>
              <a:prstGeom prst="rect">
                <a:avLst/>
              </a:prstGeom>
              <a:noFill/>
            </p:spPr>
            <p:txBody>
              <a:bodyPr wrap="square" rtlCol="0">
                <a:spAutoFit/>
              </a:bodyPr>
              <a:lstStyle/>
              <a:p>
                <a:pPr algn="r"/>
                <a:r>
                  <a:rPr lang="en-GB" sz="825" kern="0" dirty="0">
                    <a:solidFill>
                      <a:sysClr val="windowText" lastClr="000000"/>
                    </a:solidFill>
                  </a:rPr>
                  <a:t>313</a:t>
                </a:r>
              </a:p>
            </p:txBody>
          </p:sp>
        </p:grpSp>
        <p:grpSp>
          <p:nvGrpSpPr>
            <p:cNvPr id="72" name="Group 71"/>
            <p:cNvGrpSpPr/>
            <p:nvPr/>
          </p:nvGrpSpPr>
          <p:grpSpPr>
            <a:xfrm>
              <a:off x="1238124" y="3985886"/>
              <a:ext cx="2654417" cy="219556"/>
              <a:chOff x="126830" y="4171509"/>
              <a:chExt cx="3539223" cy="292741"/>
            </a:xfrm>
          </p:grpSpPr>
          <p:sp>
            <p:nvSpPr>
              <p:cNvPr id="22" name="TextBox 21"/>
              <p:cNvSpPr txBox="1"/>
              <p:nvPr/>
            </p:nvSpPr>
            <p:spPr>
              <a:xfrm>
                <a:off x="126830" y="4171509"/>
                <a:ext cx="2073580" cy="292388"/>
              </a:xfrm>
              <a:prstGeom prst="rect">
                <a:avLst/>
              </a:prstGeom>
              <a:noFill/>
            </p:spPr>
            <p:txBody>
              <a:bodyPr wrap="square" rtlCol="0">
                <a:spAutoFit/>
              </a:bodyPr>
              <a:lstStyle/>
              <a:p>
                <a:r>
                  <a:rPr lang="en-GB" sz="825" kern="0" dirty="0">
                    <a:solidFill>
                      <a:sysClr val="windowText" lastClr="000000"/>
                    </a:solidFill>
                  </a:rPr>
                  <a:t>Coventry and Warwickshire</a:t>
                </a:r>
              </a:p>
            </p:txBody>
          </p:sp>
          <p:sp>
            <p:nvSpPr>
              <p:cNvPr id="63" name="TextBox 62"/>
              <p:cNvSpPr txBox="1"/>
              <p:nvPr/>
            </p:nvSpPr>
            <p:spPr>
              <a:xfrm>
                <a:off x="2185069" y="4171862"/>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44" name="TextBox 43"/>
              <p:cNvSpPr txBox="1"/>
              <p:nvPr/>
            </p:nvSpPr>
            <p:spPr>
              <a:xfrm>
                <a:off x="2679081" y="4171862"/>
                <a:ext cx="986972" cy="292388"/>
              </a:xfrm>
              <a:prstGeom prst="rect">
                <a:avLst/>
              </a:prstGeom>
              <a:noFill/>
            </p:spPr>
            <p:txBody>
              <a:bodyPr wrap="square" rtlCol="0">
                <a:spAutoFit/>
              </a:bodyPr>
              <a:lstStyle/>
              <a:p>
                <a:pPr algn="r"/>
                <a:r>
                  <a:rPr lang="en-GB" sz="825" kern="0" dirty="0">
                    <a:solidFill>
                      <a:sysClr val="windowText" lastClr="000000"/>
                    </a:solidFill>
                  </a:rPr>
                  <a:t>1,144</a:t>
                </a:r>
              </a:p>
            </p:txBody>
          </p:sp>
        </p:grpSp>
        <p:grpSp>
          <p:nvGrpSpPr>
            <p:cNvPr id="20" name="Group 19"/>
            <p:cNvGrpSpPr/>
            <p:nvPr/>
          </p:nvGrpSpPr>
          <p:grpSpPr>
            <a:xfrm>
              <a:off x="1258800" y="4180957"/>
              <a:ext cx="2734985" cy="219556"/>
              <a:chOff x="154398" y="4431604"/>
              <a:chExt cx="3646647" cy="292741"/>
            </a:xfrm>
          </p:grpSpPr>
          <p:sp>
            <p:nvSpPr>
              <p:cNvPr id="23" name="TextBox 22"/>
              <p:cNvSpPr txBox="1"/>
              <p:nvPr/>
            </p:nvSpPr>
            <p:spPr>
              <a:xfrm>
                <a:off x="154398" y="4431604"/>
                <a:ext cx="3646647" cy="292388"/>
              </a:xfrm>
              <a:prstGeom prst="rect">
                <a:avLst/>
              </a:prstGeom>
              <a:noFill/>
            </p:spPr>
            <p:txBody>
              <a:bodyPr wrap="square" rtlCol="0">
                <a:spAutoFit/>
              </a:bodyPr>
              <a:lstStyle/>
              <a:p>
                <a:r>
                  <a:rPr lang="en-GB" sz="825" kern="0" dirty="0">
                    <a:solidFill>
                      <a:sysClr val="windowText" lastClr="000000"/>
                    </a:solidFill>
                  </a:rPr>
                  <a:t>Greater Birmingham and Solihull</a:t>
                </a:r>
              </a:p>
            </p:txBody>
          </p:sp>
          <p:sp>
            <p:nvSpPr>
              <p:cNvPr id="64" name="TextBox 63"/>
              <p:cNvSpPr txBox="1"/>
              <p:nvPr/>
            </p:nvSpPr>
            <p:spPr>
              <a:xfrm>
                <a:off x="2185069" y="4431957"/>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45" name="TextBox 44"/>
              <p:cNvSpPr txBox="1"/>
              <p:nvPr/>
            </p:nvSpPr>
            <p:spPr>
              <a:xfrm>
                <a:off x="2679081" y="4431957"/>
                <a:ext cx="986972" cy="292388"/>
              </a:xfrm>
              <a:prstGeom prst="rect">
                <a:avLst/>
              </a:prstGeom>
              <a:noFill/>
            </p:spPr>
            <p:txBody>
              <a:bodyPr wrap="square" rtlCol="0">
                <a:spAutoFit/>
              </a:bodyPr>
              <a:lstStyle/>
              <a:p>
                <a:pPr algn="r"/>
                <a:r>
                  <a:rPr lang="en-GB" sz="825" kern="0" dirty="0">
                    <a:solidFill>
                      <a:sysClr val="windowText" lastClr="000000"/>
                    </a:solidFill>
                  </a:rPr>
                  <a:t>2,213</a:t>
                </a:r>
              </a:p>
            </p:txBody>
          </p:sp>
        </p:grpSp>
        <p:sp>
          <p:nvSpPr>
            <p:cNvPr id="46" name="TextBox 45"/>
            <p:cNvSpPr txBox="1"/>
            <p:nvPr/>
          </p:nvSpPr>
          <p:spPr>
            <a:xfrm>
              <a:off x="3152311" y="4363072"/>
              <a:ext cx="740229" cy="219291"/>
            </a:xfrm>
            <a:prstGeom prst="rect">
              <a:avLst/>
            </a:prstGeom>
            <a:noFill/>
          </p:spPr>
          <p:txBody>
            <a:bodyPr wrap="square" rtlCol="0">
              <a:spAutoFit/>
            </a:bodyPr>
            <a:lstStyle/>
            <a:p>
              <a:pPr algn="r"/>
              <a:r>
                <a:rPr lang="en-GB" sz="825" kern="0" dirty="0">
                  <a:solidFill>
                    <a:sysClr val="windowText" lastClr="000000"/>
                  </a:solidFill>
                </a:rPr>
                <a:t>1,084</a:t>
              </a:r>
            </a:p>
          </p:txBody>
        </p:sp>
        <p:sp>
          <p:nvSpPr>
            <p:cNvPr id="47" name="TextBox 46"/>
            <p:cNvSpPr txBox="1"/>
            <p:nvPr/>
          </p:nvSpPr>
          <p:spPr>
            <a:xfrm>
              <a:off x="3152311" y="4582596"/>
              <a:ext cx="740229" cy="219291"/>
            </a:xfrm>
            <a:prstGeom prst="rect">
              <a:avLst/>
            </a:prstGeom>
            <a:noFill/>
          </p:spPr>
          <p:txBody>
            <a:bodyPr wrap="square" rtlCol="0">
              <a:spAutoFit/>
            </a:bodyPr>
            <a:lstStyle/>
            <a:p>
              <a:pPr algn="r"/>
              <a:r>
                <a:rPr lang="en-GB" sz="825" kern="0" dirty="0">
                  <a:solidFill>
                    <a:sysClr val="windowText" lastClr="000000"/>
                  </a:solidFill>
                </a:rPr>
                <a:t>873</a:t>
              </a:r>
            </a:p>
          </p:txBody>
        </p:sp>
        <p:sp>
          <p:nvSpPr>
            <p:cNvPr id="48" name="TextBox 47"/>
            <p:cNvSpPr txBox="1"/>
            <p:nvPr/>
          </p:nvSpPr>
          <p:spPr>
            <a:xfrm>
              <a:off x="3152311" y="4789618"/>
              <a:ext cx="740229" cy="219291"/>
            </a:xfrm>
            <a:prstGeom prst="rect">
              <a:avLst/>
            </a:prstGeom>
            <a:noFill/>
          </p:spPr>
          <p:txBody>
            <a:bodyPr wrap="square" rtlCol="0">
              <a:spAutoFit/>
            </a:bodyPr>
            <a:lstStyle/>
            <a:p>
              <a:pPr algn="r"/>
              <a:r>
                <a:rPr lang="en-GB" sz="825" kern="0" dirty="0">
                  <a:solidFill>
                    <a:sysClr val="windowText" lastClr="000000"/>
                  </a:solidFill>
                </a:rPr>
                <a:t>949</a:t>
              </a:r>
            </a:p>
          </p:txBody>
        </p:sp>
        <p:sp>
          <p:nvSpPr>
            <p:cNvPr id="49" name="TextBox 48"/>
            <p:cNvSpPr txBox="1"/>
            <p:nvPr/>
          </p:nvSpPr>
          <p:spPr>
            <a:xfrm>
              <a:off x="3152311" y="5004936"/>
              <a:ext cx="740229" cy="219291"/>
            </a:xfrm>
            <a:prstGeom prst="rect">
              <a:avLst/>
            </a:prstGeom>
            <a:noFill/>
          </p:spPr>
          <p:txBody>
            <a:bodyPr wrap="square" rtlCol="0">
              <a:spAutoFit/>
            </a:bodyPr>
            <a:lstStyle/>
            <a:p>
              <a:pPr algn="r"/>
              <a:r>
                <a:rPr lang="en-GB" sz="825" kern="0" dirty="0">
                  <a:solidFill>
                    <a:sysClr val="windowText" lastClr="000000"/>
                  </a:solidFill>
                </a:rPr>
                <a:t>3,592</a:t>
              </a:r>
            </a:p>
          </p:txBody>
        </p:sp>
        <p:grpSp>
          <p:nvGrpSpPr>
            <p:cNvPr id="6" name="Group 5"/>
            <p:cNvGrpSpPr/>
            <p:nvPr/>
          </p:nvGrpSpPr>
          <p:grpSpPr>
            <a:xfrm>
              <a:off x="1258800" y="5212829"/>
              <a:ext cx="2633741" cy="219556"/>
              <a:chOff x="154398" y="5807432"/>
              <a:chExt cx="3511655" cy="292741"/>
            </a:xfrm>
          </p:grpSpPr>
          <p:sp>
            <p:nvSpPr>
              <p:cNvPr id="28" name="TextBox 27"/>
              <p:cNvSpPr txBox="1"/>
              <p:nvPr/>
            </p:nvSpPr>
            <p:spPr>
              <a:xfrm>
                <a:off x="154398" y="5807432"/>
                <a:ext cx="2322672" cy="292388"/>
              </a:xfrm>
              <a:prstGeom prst="rect">
                <a:avLst/>
              </a:prstGeom>
              <a:noFill/>
            </p:spPr>
            <p:txBody>
              <a:bodyPr wrap="square" rtlCol="0">
                <a:spAutoFit/>
              </a:bodyPr>
              <a:lstStyle/>
              <a:p>
                <a:r>
                  <a:rPr lang="en-GB" sz="825" kern="0" dirty="0">
                    <a:solidFill>
                      <a:sysClr val="windowText" lastClr="000000"/>
                    </a:solidFill>
                  </a:rPr>
                  <a:t>Sheffield City Region</a:t>
                </a:r>
              </a:p>
            </p:txBody>
          </p:sp>
          <p:sp>
            <p:nvSpPr>
              <p:cNvPr id="69" name="TextBox 68"/>
              <p:cNvSpPr txBox="1"/>
              <p:nvPr/>
            </p:nvSpPr>
            <p:spPr>
              <a:xfrm>
                <a:off x="2185069" y="5807785"/>
                <a:ext cx="986972" cy="292388"/>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50" name="TextBox 49"/>
              <p:cNvSpPr txBox="1"/>
              <p:nvPr/>
            </p:nvSpPr>
            <p:spPr>
              <a:xfrm>
                <a:off x="2679081" y="5807785"/>
                <a:ext cx="986972" cy="292388"/>
              </a:xfrm>
              <a:prstGeom prst="rect">
                <a:avLst/>
              </a:prstGeom>
              <a:noFill/>
            </p:spPr>
            <p:txBody>
              <a:bodyPr wrap="square" rtlCol="0">
                <a:spAutoFit/>
              </a:bodyPr>
              <a:lstStyle/>
              <a:p>
                <a:pPr algn="r"/>
                <a:r>
                  <a:rPr lang="en-GB" sz="825" kern="0" dirty="0">
                    <a:solidFill>
                      <a:sysClr val="windowText" lastClr="000000"/>
                    </a:solidFill>
                  </a:rPr>
                  <a:t>1,796</a:t>
                </a:r>
              </a:p>
            </p:txBody>
          </p:sp>
        </p:grpSp>
        <p:grpSp>
          <p:nvGrpSpPr>
            <p:cNvPr id="3" name="Group 2"/>
            <p:cNvGrpSpPr/>
            <p:nvPr/>
          </p:nvGrpSpPr>
          <p:grpSpPr>
            <a:xfrm>
              <a:off x="1258800" y="5435481"/>
              <a:ext cx="2633741" cy="219556"/>
              <a:chOff x="154398" y="6104301"/>
              <a:chExt cx="3511655" cy="292741"/>
            </a:xfrm>
          </p:grpSpPr>
          <p:sp>
            <p:nvSpPr>
              <p:cNvPr id="29" name="TextBox 28"/>
              <p:cNvSpPr txBox="1"/>
              <p:nvPr/>
            </p:nvSpPr>
            <p:spPr>
              <a:xfrm>
                <a:off x="154398" y="6104301"/>
                <a:ext cx="2132172" cy="292388"/>
              </a:xfrm>
              <a:prstGeom prst="rect">
                <a:avLst/>
              </a:prstGeom>
              <a:noFill/>
            </p:spPr>
            <p:txBody>
              <a:bodyPr wrap="square" rtlCol="0">
                <a:spAutoFit/>
              </a:bodyPr>
              <a:lstStyle/>
              <a:p>
                <a:r>
                  <a:rPr lang="en-GB" sz="825" kern="0" dirty="0">
                    <a:solidFill>
                      <a:sysClr val="windowText" lastClr="000000"/>
                    </a:solidFill>
                  </a:rPr>
                  <a:t>York and North Yorkshire</a:t>
                </a:r>
              </a:p>
            </p:txBody>
          </p:sp>
          <p:sp>
            <p:nvSpPr>
              <p:cNvPr id="70" name="TextBox 69"/>
              <p:cNvSpPr txBox="1"/>
              <p:nvPr/>
            </p:nvSpPr>
            <p:spPr>
              <a:xfrm>
                <a:off x="2185069" y="6104654"/>
                <a:ext cx="986972" cy="292388"/>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51" name="TextBox 50"/>
              <p:cNvSpPr txBox="1"/>
              <p:nvPr/>
            </p:nvSpPr>
            <p:spPr>
              <a:xfrm>
                <a:off x="2679081" y="6104654"/>
                <a:ext cx="986972" cy="292388"/>
              </a:xfrm>
              <a:prstGeom prst="rect">
                <a:avLst/>
              </a:prstGeom>
              <a:noFill/>
            </p:spPr>
            <p:txBody>
              <a:bodyPr wrap="square" rtlCol="0">
                <a:spAutoFit/>
              </a:bodyPr>
              <a:lstStyle/>
              <a:p>
                <a:pPr algn="r"/>
                <a:r>
                  <a:rPr lang="en-GB" sz="825" kern="0" dirty="0">
                    <a:solidFill>
                      <a:sysClr val="windowText" lastClr="000000"/>
                    </a:solidFill>
                  </a:rPr>
                  <a:t>466</a:t>
                </a:r>
              </a:p>
            </p:txBody>
          </p:sp>
        </p:grpSp>
        <p:sp>
          <p:nvSpPr>
            <p:cNvPr id="7" name="TextBox 6"/>
            <p:cNvSpPr txBox="1"/>
            <p:nvPr/>
          </p:nvSpPr>
          <p:spPr>
            <a:xfrm>
              <a:off x="3245425" y="1288841"/>
              <a:ext cx="740229" cy="253916"/>
            </a:xfrm>
            <a:prstGeom prst="rect">
              <a:avLst/>
            </a:prstGeom>
            <a:noFill/>
          </p:spPr>
          <p:txBody>
            <a:bodyPr wrap="square" rtlCol="0">
              <a:spAutoFit/>
            </a:bodyPr>
            <a:lstStyle/>
            <a:p>
              <a:pPr algn="ctr"/>
              <a:r>
                <a:rPr lang="en-GB" sz="1050" b="1" kern="0" dirty="0">
                  <a:solidFill>
                    <a:sysClr val="windowText" lastClr="000000"/>
                  </a:solidFill>
                </a:rPr>
                <a:t>Base</a:t>
              </a:r>
            </a:p>
          </p:txBody>
        </p:sp>
        <p:grpSp>
          <p:nvGrpSpPr>
            <p:cNvPr id="82" name="Group 81"/>
            <p:cNvGrpSpPr/>
            <p:nvPr/>
          </p:nvGrpSpPr>
          <p:grpSpPr>
            <a:xfrm>
              <a:off x="1258800" y="1715632"/>
              <a:ext cx="2633741" cy="225389"/>
              <a:chOff x="154398" y="1144509"/>
              <a:chExt cx="3511655" cy="300519"/>
            </a:xfrm>
          </p:grpSpPr>
          <p:sp>
            <p:nvSpPr>
              <p:cNvPr id="9" name="TextBox 8"/>
              <p:cNvSpPr txBox="1"/>
              <p:nvPr/>
            </p:nvSpPr>
            <p:spPr>
              <a:xfrm>
                <a:off x="154398" y="1185128"/>
                <a:ext cx="2027398" cy="259900"/>
              </a:xfrm>
              <a:prstGeom prst="rect">
                <a:avLst/>
              </a:prstGeom>
              <a:noFill/>
            </p:spPr>
            <p:txBody>
              <a:bodyPr wrap="square" rtlCol="0">
                <a:spAutoFit/>
              </a:bodyPr>
              <a:lstStyle/>
              <a:p>
                <a:pPr>
                  <a:lnSpc>
                    <a:spcPts val="750"/>
                  </a:lnSpc>
                </a:pPr>
                <a:r>
                  <a:rPr lang="en-GB" sz="825" kern="0" dirty="0">
                    <a:solidFill>
                      <a:sysClr val="windowText" lastClr="000000"/>
                    </a:solidFill>
                  </a:rPr>
                  <a:t>Solent</a:t>
                </a:r>
              </a:p>
            </p:txBody>
          </p:sp>
          <p:sp>
            <p:nvSpPr>
              <p:cNvPr id="33" name="TextBox 32"/>
              <p:cNvSpPr txBox="1"/>
              <p:nvPr/>
            </p:nvSpPr>
            <p:spPr>
              <a:xfrm>
                <a:off x="2679081" y="1144509"/>
                <a:ext cx="986972" cy="292388"/>
              </a:xfrm>
              <a:prstGeom prst="rect">
                <a:avLst/>
              </a:prstGeom>
              <a:noFill/>
            </p:spPr>
            <p:txBody>
              <a:bodyPr wrap="square" rtlCol="0">
                <a:spAutoFit/>
              </a:bodyPr>
              <a:lstStyle/>
              <a:p>
                <a:pPr algn="r"/>
                <a:r>
                  <a:rPr lang="en-GB" sz="825" kern="0" dirty="0">
                    <a:solidFill>
                      <a:sysClr val="windowText" lastClr="000000"/>
                    </a:solidFill>
                  </a:rPr>
                  <a:t>1,349</a:t>
                </a:r>
              </a:p>
            </p:txBody>
          </p:sp>
          <p:sp>
            <p:nvSpPr>
              <p:cNvPr id="52" name="TextBox 51"/>
              <p:cNvSpPr txBox="1"/>
              <p:nvPr/>
            </p:nvSpPr>
            <p:spPr>
              <a:xfrm>
                <a:off x="2133372" y="1144509"/>
                <a:ext cx="986972" cy="292388"/>
              </a:xfrm>
              <a:prstGeom prst="rect">
                <a:avLst/>
              </a:prstGeom>
              <a:noFill/>
            </p:spPr>
            <p:txBody>
              <a:bodyPr wrap="square" rtlCol="0">
                <a:spAutoFit/>
              </a:bodyPr>
              <a:lstStyle/>
              <a:p>
                <a:pPr algn="ctr"/>
                <a:r>
                  <a:rPr lang="en-GB" sz="825" kern="0" dirty="0">
                    <a:solidFill>
                      <a:sysClr val="windowText" lastClr="000000"/>
                    </a:solidFill>
                  </a:rPr>
                  <a:t>SE</a:t>
                </a:r>
              </a:p>
            </p:txBody>
          </p:sp>
        </p:grpSp>
      </p:grpSp>
      <p:sp>
        <p:nvSpPr>
          <p:cNvPr id="2" name="TextBox 1"/>
          <p:cNvSpPr txBox="1"/>
          <p:nvPr/>
        </p:nvSpPr>
        <p:spPr>
          <a:xfrm>
            <a:off x="4106779" y="567263"/>
            <a:ext cx="994744" cy="253916"/>
          </a:xfrm>
          <a:prstGeom prst="rect">
            <a:avLst/>
          </a:prstGeom>
          <a:noFill/>
        </p:spPr>
        <p:txBody>
          <a:bodyPr wrap="square" rtlCol="0">
            <a:spAutoFit/>
          </a:bodyPr>
          <a:lstStyle/>
          <a:p>
            <a:r>
              <a:rPr lang="en-GB" sz="1050" b="1" kern="0" dirty="0">
                <a:solidFill>
                  <a:sysClr val="windowText" lastClr="000000"/>
                </a:solidFill>
              </a:rPr>
              <a:t>Mean Score</a:t>
            </a:r>
          </a:p>
        </p:txBody>
      </p:sp>
      <p:sp>
        <p:nvSpPr>
          <p:cNvPr id="31" name="TextBox 30"/>
          <p:cNvSpPr txBox="1"/>
          <p:nvPr/>
        </p:nvSpPr>
        <p:spPr>
          <a:xfrm>
            <a:off x="6201367" y="567263"/>
            <a:ext cx="2068292" cy="253916"/>
          </a:xfrm>
          <a:prstGeom prst="rect">
            <a:avLst/>
          </a:prstGeom>
          <a:noFill/>
        </p:spPr>
        <p:txBody>
          <a:bodyPr wrap="square" rtlCol="0">
            <a:spAutoFit/>
          </a:bodyPr>
          <a:lstStyle/>
          <a:p>
            <a:r>
              <a:rPr lang="en-GB" sz="1050" b="1" kern="0" dirty="0">
                <a:solidFill>
                  <a:sysClr val="windowText" lastClr="000000"/>
                </a:solidFill>
              </a:rPr>
              <a:t>% score 8-10</a:t>
            </a:r>
          </a:p>
        </p:txBody>
      </p:sp>
      <p:sp>
        <p:nvSpPr>
          <p:cNvPr id="18" name="TextBox 17"/>
          <p:cNvSpPr txBox="1"/>
          <p:nvPr/>
        </p:nvSpPr>
        <p:spPr>
          <a:xfrm>
            <a:off x="8684301" y="6511941"/>
            <a:ext cx="329184" cy="230832"/>
          </a:xfrm>
          <a:prstGeom prst="rect">
            <a:avLst/>
          </a:prstGeom>
          <a:noFill/>
        </p:spPr>
        <p:txBody>
          <a:bodyPr wrap="square" rtlCol="0">
            <a:spAutoFit/>
          </a:bodyPr>
          <a:lstStyle/>
          <a:p>
            <a:r>
              <a:rPr lang="en-GB" sz="900" kern="0" dirty="0">
                <a:solidFill>
                  <a:sysClr val="windowText" lastClr="000000"/>
                </a:solidFill>
              </a:rPr>
              <a:t>39</a:t>
            </a:r>
          </a:p>
        </p:txBody>
      </p:sp>
      <p:sp>
        <p:nvSpPr>
          <p:cNvPr id="71" name="TextBox 70"/>
          <p:cNvSpPr txBox="1"/>
          <p:nvPr/>
        </p:nvSpPr>
        <p:spPr>
          <a:xfrm>
            <a:off x="525792" y="519959"/>
            <a:ext cx="906673" cy="253916"/>
          </a:xfrm>
          <a:prstGeom prst="rect">
            <a:avLst/>
          </a:prstGeom>
          <a:noFill/>
        </p:spPr>
        <p:txBody>
          <a:bodyPr wrap="square" rtlCol="0">
            <a:spAutoFit/>
          </a:bodyPr>
          <a:lstStyle/>
          <a:p>
            <a:pPr algn="ctr"/>
            <a:r>
              <a:rPr lang="en-GB" sz="1050" b="1" kern="0" dirty="0">
                <a:solidFill>
                  <a:sysClr val="windowText" lastClr="000000"/>
                </a:solidFill>
              </a:rPr>
              <a:t>LEP Areas</a:t>
            </a:r>
          </a:p>
        </p:txBody>
      </p:sp>
      <p:sp>
        <p:nvSpPr>
          <p:cNvPr id="83" name="TextBox 34"/>
          <p:cNvSpPr txBox="1">
            <a:spLocks noChangeArrowheads="1"/>
          </p:cNvSpPr>
          <p:nvPr/>
        </p:nvSpPr>
        <p:spPr bwMode="auto">
          <a:xfrm>
            <a:off x="631866" y="6081714"/>
            <a:ext cx="6447952" cy="126958"/>
          </a:xfrm>
          <a:prstGeom prst="rect">
            <a:avLst/>
          </a:prstGeom>
          <a:noFill/>
          <a:ln w="9525">
            <a:noFill/>
            <a:miter lim="800000"/>
            <a:headEnd/>
            <a:tailEnd/>
          </a:ln>
        </p:spPr>
        <p:txBody>
          <a:bodyPr wrap="square" lIns="0" tIns="0" rIns="0" bIns="0">
            <a:spAutoFit/>
          </a:bodyPr>
          <a:lstStyle/>
          <a:p>
            <a:r>
              <a:rPr lang="en-GB" sz="825" kern="0" dirty="0">
                <a:solidFill>
                  <a:sysClr val="windowText" lastClr="000000"/>
                </a:solidFill>
              </a:rPr>
              <a:t>FE Choices Employer Satisfaction Survey 2015 to 2016.  Total base size: 53,481.</a:t>
            </a:r>
          </a:p>
        </p:txBody>
      </p:sp>
      <p:sp>
        <p:nvSpPr>
          <p:cNvPr id="84" name="TextBox 8"/>
          <p:cNvSpPr txBox="1">
            <a:spLocks noChangeArrowheads="1"/>
          </p:cNvSpPr>
          <p:nvPr/>
        </p:nvSpPr>
        <p:spPr bwMode="auto">
          <a:xfrm>
            <a:off x="104735" y="167691"/>
            <a:ext cx="7623175" cy="192360"/>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Satisfaction with ability to influence the training - analysis by LEP (2 of 2)</a:t>
            </a:r>
            <a:endParaRPr lang="en-GB" sz="1600" b="1" dirty="0"/>
          </a:p>
        </p:txBody>
      </p:sp>
      <p:graphicFrame>
        <p:nvGraphicFramePr>
          <p:cNvPr id="30" name="Object 3"/>
          <p:cNvGraphicFramePr>
            <a:graphicFrameLocks noGrp="1"/>
          </p:cNvGraphicFramePr>
          <p:nvPr>
            <p:extLst>
              <p:ext uri="{D42A27DB-BD31-4B8C-83A1-F6EECF244321}">
                <p14:modId xmlns:p14="http://schemas.microsoft.com/office/powerpoint/2010/main" val="2587752107"/>
              </p:ext>
            </p:extLst>
          </p:nvPr>
        </p:nvGraphicFramePr>
        <p:xfrm>
          <a:off x="4523319" y="505644"/>
          <a:ext cx="7062788" cy="5430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7763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71"/>
          <p:cNvGraphicFramePr>
            <a:graphicFrameLocks/>
          </p:cNvGraphicFramePr>
          <p:nvPr>
            <p:extLst>
              <p:ext uri="{D42A27DB-BD31-4B8C-83A1-F6EECF244321}">
                <p14:modId xmlns:p14="http://schemas.microsoft.com/office/powerpoint/2010/main" val="1288703358"/>
              </p:ext>
            </p:extLst>
          </p:nvPr>
        </p:nvGraphicFramePr>
        <p:xfrm>
          <a:off x="4075113" y="2289176"/>
          <a:ext cx="5000625" cy="4176713"/>
        </p:xfrm>
        <a:graphic>
          <a:graphicData uri="http://schemas.openxmlformats.org/drawingml/2006/chart">
            <c:chart xmlns:c="http://schemas.openxmlformats.org/drawingml/2006/chart" xmlns:r="http://schemas.openxmlformats.org/officeDocument/2006/relationships" r:id="rId3"/>
          </a:graphicData>
        </a:graphic>
      </p:graphicFrame>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2082947511"/>
              </p:ext>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8.49</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7" name="Object 70"/>
          <p:cNvGraphicFramePr>
            <a:graphicFrameLocks noGrp="1"/>
          </p:cNvGraphicFramePr>
          <p:nvPr>
            <p:ph sz="quarter" idx="10"/>
            <p:extLst>
              <p:ext uri="{D42A27DB-BD31-4B8C-83A1-F6EECF244321}">
                <p14:modId xmlns:p14="http://schemas.microsoft.com/office/powerpoint/2010/main" val="1175069349"/>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4"/>
          </a:graphicData>
        </a:graphic>
      </p:graphicFrame>
      <p:cxnSp>
        <p:nvCxnSpPr>
          <p:cNvPr id="7177"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graphicFrame>
        <p:nvGraphicFramePr>
          <p:cNvPr id="18" name="Object 42"/>
          <p:cNvGraphicFramePr>
            <a:graphicFrameLocks noGrp="1"/>
          </p:cNvGraphicFramePr>
          <p:nvPr>
            <p:ph sz="quarter" idx="10"/>
            <p:extLst>
              <p:ext uri="{D42A27DB-BD31-4B8C-83A1-F6EECF244321}">
                <p14:modId xmlns:p14="http://schemas.microsoft.com/office/powerpoint/2010/main" val="1350752504"/>
              </p:ext>
            </p:extLst>
          </p:nvPr>
        </p:nvGraphicFramePr>
        <p:xfrm>
          <a:off x="176213" y="2339975"/>
          <a:ext cx="4021137" cy="4216400"/>
        </p:xfrm>
        <a:graphic>
          <a:graphicData uri="http://schemas.openxmlformats.org/drawingml/2006/chart">
            <c:chart xmlns:c="http://schemas.openxmlformats.org/drawingml/2006/chart" xmlns:r="http://schemas.openxmlformats.org/officeDocument/2006/relationships" r:id="rId5"/>
          </a:graphicData>
        </a:graphic>
      </p:graphicFrame>
      <p:sp>
        <p:nvSpPr>
          <p:cNvPr id="7179" name="Rectangle 1"/>
          <p:cNvSpPr>
            <a:spLocks noChangeArrowheads="1"/>
          </p:cNvSpPr>
          <p:nvPr/>
        </p:nvSpPr>
        <p:spPr bwMode="auto">
          <a:xfrm>
            <a:off x="6980238" y="2292350"/>
            <a:ext cx="133350" cy="144463"/>
          </a:xfrm>
          <a:prstGeom prst="rect">
            <a:avLst/>
          </a:prstGeom>
          <a:solidFill>
            <a:srgbClr val="00602B"/>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7180" name="TextBox 1"/>
          <p:cNvSpPr txBox="1">
            <a:spLocks noChangeArrowheads="1"/>
          </p:cNvSpPr>
          <p:nvPr/>
        </p:nvSpPr>
        <p:spPr bwMode="auto">
          <a:xfrm>
            <a:off x="7146925" y="2281238"/>
            <a:ext cx="1263650" cy="184150"/>
          </a:xfrm>
          <a:prstGeom prst="rect">
            <a:avLst/>
          </a:prstGeom>
          <a:noFill/>
          <a:ln w="9525">
            <a:noFill/>
            <a:miter lim="800000"/>
            <a:headEnd/>
            <a:tailEnd/>
          </a:ln>
        </p:spPr>
        <p:txBody>
          <a:bodyPr lIns="0" tIns="0" rIns="0" bIns="0">
            <a:spAutoFit/>
          </a:bodyPr>
          <a:lstStyle/>
          <a:p>
            <a:pPr>
              <a:spcBef>
                <a:spcPct val="20000"/>
              </a:spcBef>
            </a:pPr>
            <a:r>
              <a:rPr lang="en-GB" sz="1200"/>
              <a:t>% score 8-10 </a:t>
            </a:r>
          </a:p>
        </p:txBody>
      </p:sp>
      <p:sp>
        <p:nvSpPr>
          <p:cNvPr id="7182" name="TextBox 34"/>
          <p:cNvSpPr txBox="1">
            <a:spLocks noChangeArrowheads="1"/>
          </p:cNvSpPr>
          <p:nvPr/>
        </p:nvSpPr>
        <p:spPr bwMode="auto">
          <a:xfrm>
            <a:off x="276225" y="6506774"/>
            <a:ext cx="9144000" cy="168275"/>
          </a:xfrm>
          <a:prstGeom prst="rect">
            <a:avLst/>
          </a:prstGeom>
          <a:noFill/>
          <a:ln w="9525">
            <a:noFill/>
            <a:miter lim="800000"/>
            <a:headEnd/>
            <a:tailEnd/>
          </a:ln>
        </p:spPr>
        <p:txBody>
          <a:bodyPr lIns="0" tIns="0" rIns="0" bIns="0">
            <a:spAutoFit/>
          </a:bodyPr>
          <a:lstStyle/>
          <a:p>
            <a:r>
              <a:rPr lang="en-GB" sz="1100" dirty="0"/>
              <a:t>FE Choices Employer Satisfaction Survey 2015 to 2016.  Total base size: 59,209.</a:t>
            </a:r>
          </a:p>
        </p:txBody>
      </p:sp>
      <p:cxnSp>
        <p:nvCxnSpPr>
          <p:cNvPr id="7183" name="Straight Connector 4"/>
          <p:cNvCxnSpPr>
            <a:cxnSpLocks noChangeShapeType="1"/>
          </p:cNvCxnSpPr>
          <p:nvPr/>
        </p:nvCxnSpPr>
        <p:spPr bwMode="auto">
          <a:xfrm flipH="1">
            <a:off x="4252913" y="2301875"/>
            <a:ext cx="9525" cy="4214813"/>
          </a:xfrm>
          <a:prstGeom prst="line">
            <a:avLst/>
          </a:prstGeom>
          <a:noFill/>
          <a:ln w="9525" algn="ctr">
            <a:solidFill>
              <a:schemeClr val="tx2"/>
            </a:solidFill>
            <a:prstDash val="dash"/>
            <a:round/>
            <a:headEnd/>
            <a:tailEnd/>
          </a:ln>
        </p:spPr>
      </p:cxnSp>
      <p:sp>
        <p:nvSpPr>
          <p:cNvPr id="7184" name="TextBox 1"/>
          <p:cNvSpPr txBox="1">
            <a:spLocks noChangeArrowheads="1"/>
          </p:cNvSpPr>
          <p:nvPr/>
        </p:nvSpPr>
        <p:spPr bwMode="auto">
          <a:xfrm>
            <a:off x="4527550" y="2257425"/>
            <a:ext cx="1462088" cy="359073"/>
          </a:xfrm>
          <a:prstGeom prst="rect">
            <a:avLst/>
          </a:prstGeom>
          <a:noFill/>
          <a:ln w="9525">
            <a:noFill/>
            <a:miter lim="800000"/>
            <a:headEnd/>
            <a:tailEnd/>
          </a:ln>
        </p:spPr>
        <p:txBody>
          <a:bodyPr lIns="0" tIns="0" rIns="0" bIns="0">
            <a:spAutoFit/>
          </a:bodyPr>
          <a:lstStyle/>
          <a:p>
            <a:pPr>
              <a:lnSpc>
                <a:spcPts val="1400"/>
              </a:lnSpc>
            </a:pPr>
            <a:r>
              <a:rPr lang="en-GB" sz="1400" b="1" dirty="0"/>
              <a:t>Industry sector of the workplace</a:t>
            </a:r>
          </a:p>
        </p:txBody>
      </p:sp>
      <p:sp>
        <p:nvSpPr>
          <p:cNvPr id="7185" name="TextBox 1"/>
          <p:cNvSpPr txBox="1">
            <a:spLocks noChangeArrowheads="1"/>
          </p:cNvSpPr>
          <p:nvPr/>
        </p:nvSpPr>
        <p:spPr bwMode="auto">
          <a:xfrm>
            <a:off x="615950" y="2308225"/>
            <a:ext cx="3868738" cy="214313"/>
          </a:xfrm>
          <a:prstGeom prst="rect">
            <a:avLst/>
          </a:prstGeom>
          <a:noFill/>
          <a:ln w="9525">
            <a:noFill/>
            <a:miter lim="800000"/>
            <a:headEnd/>
            <a:tailEnd/>
          </a:ln>
        </p:spPr>
        <p:txBody>
          <a:bodyPr lIns="0" tIns="0" rIns="0" bIns="0">
            <a:spAutoFit/>
          </a:bodyPr>
          <a:lstStyle/>
          <a:p>
            <a:pPr>
              <a:spcBef>
                <a:spcPct val="20000"/>
              </a:spcBef>
            </a:pPr>
            <a:r>
              <a:rPr lang="en-GB" sz="1400" b="1" dirty="0"/>
              <a:t>Size of workplace (% score 8-10)</a:t>
            </a:r>
          </a:p>
        </p:txBody>
      </p:sp>
      <p:sp>
        <p:nvSpPr>
          <p:cNvPr id="19" name="TextBox 18"/>
          <p:cNvSpPr txBox="1"/>
          <p:nvPr/>
        </p:nvSpPr>
        <p:spPr>
          <a:xfrm>
            <a:off x="8780693" y="6495957"/>
            <a:ext cx="438912" cy="276999"/>
          </a:xfrm>
          <a:prstGeom prst="rect">
            <a:avLst/>
          </a:prstGeom>
          <a:noFill/>
        </p:spPr>
        <p:txBody>
          <a:bodyPr wrap="square" rtlCol="0">
            <a:spAutoFit/>
          </a:bodyPr>
          <a:lstStyle/>
          <a:p>
            <a:r>
              <a:rPr lang="en-GB" sz="1200" dirty="0"/>
              <a:t>40</a:t>
            </a:r>
          </a:p>
        </p:txBody>
      </p:sp>
      <p:sp>
        <p:nvSpPr>
          <p:cNvPr id="2" name="Rectangle 1"/>
          <p:cNvSpPr/>
          <p:nvPr/>
        </p:nvSpPr>
        <p:spPr bwMode="auto">
          <a:xfrm>
            <a:off x="6660781" y="308344"/>
            <a:ext cx="905613" cy="38277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sp>
        <p:nvSpPr>
          <p:cNvPr id="21" name="TextBox 8"/>
          <p:cNvSpPr txBox="1">
            <a:spLocks noChangeArrowheads="1"/>
          </p:cNvSpPr>
          <p:nvPr/>
        </p:nvSpPr>
        <p:spPr bwMode="auto">
          <a:xfrm>
            <a:off x="111125" y="847725"/>
            <a:ext cx="7623175" cy="577081"/>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Q5	How likely would you be to recommend this training provide to another employer seeking similar training, on a scale of 0-10, where </a:t>
            </a:r>
            <a:r>
              <a:rPr lang="en-GB" sz="1600" b="1" dirty="0"/>
              <a:t>0=highly unlikely, 10=highly likely</a:t>
            </a:r>
          </a:p>
        </p:txBody>
      </p:sp>
    </p:spTree>
    <p:extLst>
      <p:ext uri="{BB962C8B-B14F-4D97-AF65-F5344CB8AC3E}">
        <p14:creationId xmlns:p14="http://schemas.microsoft.com/office/powerpoint/2010/main" val="1579083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71"/>
          <p:cNvGraphicFramePr>
            <a:graphicFrameLocks/>
          </p:cNvGraphicFramePr>
          <p:nvPr>
            <p:extLst>
              <p:ext uri="{D42A27DB-BD31-4B8C-83A1-F6EECF244321}">
                <p14:modId xmlns:p14="http://schemas.microsoft.com/office/powerpoint/2010/main" val="3415597652"/>
              </p:ext>
            </p:extLst>
          </p:nvPr>
        </p:nvGraphicFramePr>
        <p:xfrm>
          <a:off x="-655638" y="2286000"/>
          <a:ext cx="5000626"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Object 42"/>
          <p:cNvGraphicFramePr>
            <a:graphicFrameLocks noGrp="1"/>
          </p:cNvGraphicFramePr>
          <p:nvPr>
            <p:ph sz="quarter" idx="10"/>
            <p:extLst>
              <p:ext uri="{D42A27DB-BD31-4B8C-83A1-F6EECF244321}">
                <p14:modId xmlns:p14="http://schemas.microsoft.com/office/powerpoint/2010/main" val="667056741"/>
              </p:ext>
            </p:extLst>
          </p:nvPr>
        </p:nvGraphicFramePr>
        <p:xfrm>
          <a:off x="121201" y="2379892"/>
          <a:ext cx="4021137" cy="4216400"/>
        </p:xfrm>
        <a:graphic>
          <a:graphicData uri="http://schemas.openxmlformats.org/drawingml/2006/chart">
            <c:chart xmlns:c="http://schemas.openxmlformats.org/drawingml/2006/chart" xmlns:r="http://schemas.openxmlformats.org/officeDocument/2006/relationships" r:id="rId4"/>
          </a:graphicData>
        </a:graphic>
      </p:graphicFrame>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707397409"/>
              </p:ext>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8.49</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5" name="Object 4"/>
          <p:cNvGraphicFramePr>
            <a:graphicFrameLocks/>
          </p:cNvGraphicFramePr>
          <p:nvPr>
            <p:extLst>
              <p:ext uri="{D42A27DB-BD31-4B8C-83A1-F6EECF244321}">
                <p14:modId xmlns:p14="http://schemas.microsoft.com/office/powerpoint/2010/main" val="2382126287"/>
              </p:ext>
            </p:extLst>
          </p:nvPr>
        </p:nvGraphicFramePr>
        <p:xfrm>
          <a:off x="4142338" y="2379663"/>
          <a:ext cx="4785762" cy="4176712"/>
        </p:xfrm>
        <a:graphic>
          <a:graphicData uri="http://schemas.openxmlformats.org/drawingml/2006/chart">
            <c:chart xmlns:c="http://schemas.openxmlformats.org/drawingml/2006/chart" xmlns:r="http://schemas.openxmlformats.org/officeDocument/2006/relationships" r:id="rId5"/>
          </a:graphicData>
        </a:graphic>
      </p:graphicFrame>
      <p:cxnSp>
        <p:nvCxnSpPr>
          <p:cNvPr id="8202" name="Straight Connector 4"/>
          <p:cNvCxnSpPr>
            <a:cxnSpLocks noChangeShapeType="1"/>
          </p:cNvCxnSpPr>
          <p:nvPr/>
        </p:nvCxnSpPr>
        <p:spPr bwMode="auto">
          <a:xfrm>
            <a:off x="4413125" y="2265363"/>
            <a:ext cx="3175" cy="4265612"/>
          </a:xfrm>
          <a:prstGeom prst="line">
            <a:avLst/>
          </a:prstGeom>
          <a:noFill/>
          <a:ln w="9525" algn="ctr">
            <a:solidFill>
              <a:schemeClr val="tx2"/>
            </a:solidFill>
            <a:prstDash val="dash"/>
            <a:round/>
            <a:headEnd/>
            <a:tailEnd/>
          </a:ln>
        </p:spPr>
      </p:cxnSp>
      <p:cxnSp>
        <p:nvCxnSpPr>
          <p:cNvPr id="8203"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18" name="TextBox 8"/>
          <p:cNvSpPr txBox="1">
            <a:spLocks noChangeArrowheads="1"/>
          </p:cNvSpPr>
          <p:nvPr/>
        </p:nvSpPr>
        <p:spPr bwMode="auto">
          <a:xfrm>
            <a:off x="651945" y="6421337"/>
            <a:ext cx="1266825"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381863" y="6429498"/>
            <a:ext cx="1816100" cy="217488"/>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a:t>
            </a:r>
          </a:p>
        </p:txBody>
      </p:sp>
      <p:cxnSp>
        <p:nvCxnSpPr>
          <p:cNvPr id="8207" name="Straight Connector 15"/>
          <p:cNvCxnSpPr>
            <a:cxnSpLocks noChangeShapeType="1"/>
          </p:cNvCxnSpPr>
          <p:nvPr/>
        </p:nvCxnSpPr>
        <p:spPr bwMode="auto">
          <a:xfrm>
            <a:off x="22225" y="3713163"/>
            <a:ext cx="4322763" cy="0"/>
          </a:xfrm>
          <a:prstGeom prst="line">
            <a:avLst/>
          </a:prstGeom>
          <a:noFill/>
          <a:ln w="9525" algn="ctr">
            <a:solidFill>
              <a:schemeClr val="tx2"/>
            </a:solidFill>
            <a:prstDash val="dash"/>
            <a:round/>
            <a:headEnd/>
            <a:tailEnd/>
          </a:ln>
        </p:spPr>
      </p:cxnSp>
      <p:sp>
        <p:nvSpPr>
          <p:cNvPr id="8208" name="TextBox 1"/>
          <p:cNvSpPr txBox="1">
            <a:spLocks noChangeArrowheads="1"/>
          </p:cNvSpPr>
          <p:nvPr/>
        </p:nvSpPr>
        <p:spPr bwMode="auto">
          <a:xfrm>
            <a:off x="276225" y="2286000"/>
            <a:ext cx="3948113" cy="215900"/>
          </a:xfrm>
          <a:prstGeom prst="rect">
            <a:avLst/>
          </a:prstGeom>
          <a:noFill/>
          <a:ln w="9525">
            <a:noFill/>
            <a:miter lim="800000"/>
            <a:headEnd/>
            <a:tailEnd/>
          </a:ln>
        </p:spPr>
        <p:txBody>
          <a:bodyPr lIns="0" tIns="0" rIns="0" bIns="0">
            <a:spAutoFit/>
          </a:bodyPr>
          <a:lstStyle/>
          <a:p>
            <a:pPr>
              <a:spcBef>
                <a:spcPct val="20000"/>
              </a:spcBef>
            </a:pPr>
            <a:r>
              <a:rPr lang="en-GB" sz="1400" b="1" dirty="0"/>
              <a:t>Apprenticeship funding stream (% score 8-10)</a:t>
            </a:r>
          </a:p>
        </p:txBody>
      </p:sp>
      <p:sp>
        <p:nvSpPr>
          <p:cNvPr id="8209" name="TextBox 34"/>
          <p:cNvSpPr txBox="1">
            <a:spLocks noChangeArrowheads="1"/>
          </p:cNvSpPr>
          <p:nvPr/>
        </p:nvSpPr>
        <p:spPr bwMode="auto">
          <a:xfrm>
            <a:off x="43425" y="6681357"/>
            <a:ext cx="9144000" cy="338554"/>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59,209. </a:t>
            </a:r>
            <a:r>
              <a:rPr lang="en-GB" sz="1100" dirty="0">
                <a:solidFill>
                  <a:srgbClr val="000000"/>
                </a:solidFill>
              </a:rPr>
              <a:t>* denotes small base size for WPL (L4=12)</a:t>
            </a:r>
          </a:p>
          <a:p>
            <a:endParaRPr lang="en-GB" sz="1100" dirty="0"/>
          </a:p>
        </p:txBody>
      </p:sp>
      <p:sp>
        <p:nvSpPr>
          <p:cNvPr id="8210" name="TextBox 1"/>
          <p:cNvSpPr txBox="1">
            <a:spLocks noChangeArrowheads="1"/>
          </p:cNvSpPr>
          <p:nvPr/>
        </p:nvSpPr>
        <p:spPr bwMode="auto">
          <a:xfrm>
            <a:off x="4527550" y="2257425"/>
            <a:ext cx="1462088" cy="358775"/>
          </a:xfrm>
          <a:prstGeom prst="rect">
            <a:avLst/>
          </a:prstGeom>
          <a:noFill/>
          <a:ln w="9525">
            <a:noFill/>
            <a:miter lim="800000"/>
            <a:headEnd/>
            <a:tailEnd/>
          </a:ln>
        </p:spPr>
        <p:txBody>
          <a:bodyPr lIns="0" tIns="0" rIns="0" bIns="0">
            <a:spAutoFit/>
          </a:bodyPr>
          <a:lstStyle/>
          <a:p>
            <a:pPr>
              <a:lnSpc>
                <a:spcPts val="1400"/>
              </a:lnSpc>
            </a:pPr>
            <a:r>
              <a:rPr lang="en-GB" sz="1400" b="1"/>
              <a:t>Sector subject </a:t>
            </a:r>
          </a:p>
          <a:p>
            <a:pPr>
              <a:lnSpc>
                <a:spcPts val="1400"/>
              </a:lnSpc>
            </a:pPr>
            <a:r>
              <a:rPr lang="en-GB" sz="1400" b="1"/>
              <a:t>(% score 8-10)</a:t>
            </a:r>
          </a:p>
        </p:txBody>
      </p:sp>
      <p:grpSp>
        <p:nvGrpSpPr>
          <p:cNvPr id="8211" name="Group 44"/>
          <p:cNvGrpSpPr>
            <a:grpSpLocks/>
          </p:cNvGrpSpPr>
          <p:nvPr/>
        </p:nvGrpSpPr>
        <p:grpSpPr bwMode="auto">
          <a:xfrm>
            <a:off x="6842125" y="2281238"/>
            <a:ext cx="2760663" cy="184150"/>
            <a:chOff x="6594189" y="2280915"/>
            <a:chExt cx="2760799" cy="184666"/>
          </a:xfrm>
        </p:grpSpPr>
        <p:sp>
          <p:nvSpPr>
            <p:cNvPr id="8213"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30" name="Rectangle 29"/>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8215"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8216"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sp>
        <p:nvSpPr>
          <p:cNvPr id="8212" name="TextBox 1"/>
          <p:cNvSpPr txBox="1">
            <a:spLocks noChangeArrowheads="1"/>
          </p:cNvSpPr>
          <p:nvPr/>
        </p:nvSpPr>
        <p:spPr bwMode="auto">
          <a:xfrm>
            <a:off x="813594" y="3698795"/>
            <a:ext cx="3868738" cy="215900"/>
          </a:xfrm>
          <a:prstGeom prst="rect">
            <a:avLst/>
          </a:prstGeom>
          <a:noFill/>
          <a:ln w="9525">
            <a:noFill/>
            <a:miter lim="800000"/>
            <a:headEnd/>
            <a:tailEnd/>
          </a:ln>
        </p:spPr>
        <p:txBody>
          <a:bodyPr lIns="0" tIns="0" rIns="0" bIns="0">
            <a:spAutoFit/>
          </a:bodyPr>
          <a:lstStyle/>
          <a:p>
            <a:pPr>
              <a:spcBef>
                <a:spcPct val="20000"/>
              </a:spcBef>
            </a:pPr>
            <a:r>
              <a:rPr lang="en-GB" sz="1400" b="1" dirty="0"/>
              <a:t>Qualification level (% score 8-10)</a:t>
            </a:r>
          </a:p>
        </p:txBody>
      </p:sp>
      <p:sp>
        <p:nvSpPr>
          <p:cNvPr id="27" name="TextBox 26"/>
          <p:cNvSpPr txBox="1"/>
          <p:nvPr/>
        </p:nvSpPr>
        <p:spPr>
          <a:xfrm>
            <a:off x="8789864" y="6523370"/>
            <a:ext cx="438912" cy="276999"/>
          </a:xfrm>
          <a:prstGeom prst="rect">
            <a:avLst/>
          </a:prstGeom>
          <a:noFill/>
        </p:spPr>
        <p:txBody>
          <a:bodyPr wrap="square" rtlCol="0">
            <a:spAutoFit/>
          </a:bodyPr>
          <a:lstStyle/>
          <a:p>
            <a:r>
              <a:rPr lang="en-GB" sz="1200" dirty="0"/>
              <a:t>41</a:t>
            </a:r>
          </a:p>
        </p:txBody>
      </p:sp>
      <p:graphicFrame>
        <p:nvGraphicFramePr>
          <p:cNvPr id="31" name="Object 70"/>
          <p:cNvGraphicFramePr>
            <a:graphicFrameLocks noGrp="1"/>
          </p:cNvGraphicFramePr>
          <p:nvPr>
            <p:ph sz="quarter" idx="10"/>
            <p:extLst>
              <p:ext uri="{D42A27DB-BD31-4B8C-83A1-F6EECF244321}">
                <p14:modId xmlns:p14="http://schemas.microsoft.com/office/powerpoint/2010/main" val="3259522096"/>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8"/>
          <p:cNvSpPr txBox="1">
            <a:spLocks noChangeArrowheads="1"/>
          </p:cNvSpPr>
          <p:nvPr/>
        </p:nvSpPr>
        <p:spPr bwMode="auto">
          <a:xfrm>
            <a:off x="111125" y="847725"/>
            <a:ext cx="7623175" cy="577081"/>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Q5	How likely would you be to recommend this training provide to another employer seeking similar training, on a scale of 0-10, </a:t>
            </a:r>
            <a:r>
              <a:rPr lang="en-GB" sz="1600" b="1" dirty="0"/>
              <a:t>where 0</a:t>
            </a:r>
            <a:r>
              <a:rPr lang="en-GB" sz="1600" b="1" i="1" dirty="0"/>
              <a:t>=</a:t>
            </a:r>
            <a:r>
              <a:rPr lang="en-GB" sz="1600" b="1" dirty="0"/>
              <a:t>highly unlikely, 10=highly likely</a:t>
            </a:r>
          </a:p>
        </p:txBody>
      </p:sp>
    </p:spTree>
    <p:extLst>
      <p:ext uri="{BB962C8B-B14F-4D97-AF65-F5344CB8AC3E}">
        <p14:creationId xmlns:p14="http://schemas.microsoft.com/office/powerpoint/2010/main" val="4007234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3084" y="755421"/>
            <a:ext cx="3241940" cy="4994107"/>
            <a:chOff x="1197885" y="1553934"/>
            <a:chExt cx="2398293" cy="4141389"/>
          </a:xfrm>
        </p:grpSpPr>
        <p:sp>
          <p:nvSpPr>
            <p:cNvPr id="8" name="TextBox 7"/>
            <p:cNvSpPr txBox="1"/>
            <p:nvPr/>
          </p:nvSpPr>
          <p:spPr>
            <a:xfrm>
              <a:off x="1197885" y="1556655"/>
              <a:ext cx="740229" cy="219291"/>
            </a:xfrm>
            <a:prstGeom prst="rect">
              <a:avLst/>
            </a:prstGeom>
            <a:noFill/>
          </p:spPr>
          <p:txBody>
            <a:bodyPr wrap="square" rtlCol="0">
              <a:spAutoFit/>
            </a:bodyPr>
            <a:lstStyle/>
            <a:p>
              <a:r>
                <a:rPr lang="en-GB" sz="825" kern="0" dirty="0">
                  <a:solidFill>
                    <a:sysClr val="windowText" lastClr="000000"/>
                  </a:solidFill>
                </a:rPr>
                <a:t>Overall</a:t>
              </a:r>
            </a:p>
          </p:txBody>
        </p:sp>
        <p:sp>
          <p:nvSpPr>
            <p:cNvPr id="9" name="TextBox 8"/>
            <p:cNvSpPr txBox="1"/>
            <p:nvPr/>
          </p:nvSpPr>
          <p:spPr>
            <a:xfrm>
              <a:off x="1197886" y="1730628"/>
              <a:ext cx="1520548" cy="297517"/>
            </a:xfrm>
            <a:prstGeom prst="rect">
              <a:avLst/>
            </a:prstGeom>
            <a:noFill/>
          </p:spPr>
          <p:txBody>
            <a:bodyPr wrap="square" rtlCol="0">
              <a:spAutoFit/>
            </a:bodyPr>
            <a:lstStyle/>
            <a:p>
              <a:pPr>
                <a:lnSpc>
                  <a:spcPts val="750"/>
                </a:lnSpc>
              </a:pPr>
              <a:r>
                <a:rPr lang="en-GB" sz="825" kern="0" dirty="0">
                  <a:solidFill>
                    <a:sysClr val="windowText" lastClr="000000"/>
                  </a:solidFill>
                </a:rPr>
                <a:t>Greater Cambridge &amp; Greater Peterborough</a:t>
              </a:r>
            </a:p>
          </p:txBody>
        </p:sp>
        <p:sp>
          <p:nvSpPr>
            <p:cNvPr id="10" name="TextBox 9"/>
            <p:cNvSpPr txBox="1"/>
            <p:nvPr/>
          </p:nvSpPr>
          <p:spPr>
            <a:xfrm>
              <a:off x="1197885" y="1959223"/>
              <a:ext cx="1371720" cy="219291"/>
            </a:xfrm>
            <a:prstGeom prst="rect">
              <a:avLst/>
            </a:prstGeom>
            <a:noFill/>
          </p:spPr>
          <p:txBody>
            <a:bodyPr wrap="square" rtlCol="0">
              <a:spAutoFit/>
            </a:bodyPr>
            <a:lstStyle/>
            <a:p>
              <a:r>
                <a:rPr lang="en-GB" sz="825" kern="0" dirty="0">
                  <a:solidFill>
                    <a:sysClr val="windowText" lastClr="000000"/>
                  </a:solidFill>
                </a:rPr>
                <a:t>Hertfordshire</a:t>
              </a:r>
            </a:p>
          </p:txBody>
        </p:sp>
        <p:sp>
          <p:nvSpPr>
            <p:cNvPr id="11" name="TextBox 10"/>
            <p:cNvSpPr txBox="1"/>
            <p:nvPr/>
          </p:nvSpPr>
          <p:spPr>
            <a:xfrm>
              <a:off x="1197885" y="2166247"/>
              <a:ext cx="740229" cy="219291"/>
            </a:xfrm>
            <a:prstGeom prst="rect">
              <a:avLst/>
            </a:prstGeom>
            <a:noFill/>
          </p:spPr>
          <p:txBody>
            <a:bodyPr wrap="square" rtlCol="0">
              <a:spAutoFit/>
            </a:bodyPr>
            <a:lstStyle/>
            <a:p>
              <a:r>
                <a:rPr lang="en-GB" sz="825" kern="0" dirty="0">
                  <a:solidFill>
                    <a:sysClr val="windowText" lastClr="000000"/>
                  </a:solidFill>
                </a:rPr>
                <a:t>New Anglia</a:t>
              </a:r>
            </a:p>
          </p:txBody>
        </p:sp>
        <p:sp>
          <p:nvSpPr>
            <p:cNvPr id="12" name="TextBox 11"/>
            <p:cNvSpPr txBox="1"/>
            <p:nvPr/>
          </p:nvSpPr>
          <p:spPr>
            <a:xfrm>
              <a:off x="1197886" y="2331859"/>
              <a:ext cx="1321058" cy="219291"/>
            </a:xfrm>
            <a:prstGeom prst="rect">
              <a:avLst/>
            </a:prstGeom>
            <a:noFill/>
          </p:spPr>
          <p:txBody>
            <a:bodyPr wrap="square" rtlCol="0">
              <a:spAutoFit/>
            </a:bodyPr>
            <a:lstStyle/>
            <a:p>
              <a:r>
                <a:rPr lang="en-GB" sz="825" kern="0" dirty="0">
                  <a:solidFill>
                    <a:sysClr val="windowText" lastClr="000000"/>
                  </a:solidFill>
                </a:rPr>
                <a:t>Greater Lincolnshire</a:t>
              </a:r>
            </a:p>
          </p:txBody>
        </p:sp>
        <p:sp>
          <p:nvSpPr>
            <p:cNvPr id="13" name="TextBox 12"/>
            <p:cNvSpPr txBox="1"/>
            <p:nvPr/>
          </p:nvSpPr>
          <p:spPr>
            <a:xfrm>
              <a:off x="1197885" y="2560654"/>
              <a:ext cx="1461981" cy="346249"/>
            </a:xfrm>
            <a:prstGeom prst="rect">
              <a:avLst/>
            </a:prstGeom>
            <a:noFill/>
          </p:spPr>
          <p:txBody>
            <a:bodyPr wrap="square" rtlCol="0">
              <a:spAutoFit/>
            </a:bodyPr>
            <a:lstStyle/>
            <a:p>
              <a:r>
                <a:rPr lang="en-GB" sz="825" kern="0" dirty="0">
                  <a:solidFill>
                    <a:sysClr val="windowText" lastClr="000000"/>
                  </a:solidFill>
                </a:rPr>
                <a:t>Leicester and Leicestershire</a:t>
              </a:r>
            </a:p>
          </p:txBody>
        </p:sp>
        <p:sp>
          <p:nvSpPr>
            <p:cNvPr id="14" name="TextBox 13"/>
            <p:cNvSpPr txBox="1"/>
            <p:nvPr/>
          </p:nvSpPr>
          <p:spPr>
            <a:xfrm>
              <a:off x="1197885" y="2742589"/>
              <a:ext cx="1386473" cy="219291"/>
            </a:xfrm>
            <a:prstGeom prst="rect">
              <a:avLst/>
            </a:prstGeom>
            <a:noFill/>
          </p:spPr>
          <p:txBody>
            <a:bodyPr wrap="square" rtlCol="0">
              <a:spAutoFit/>
            </a:bodyPr>
            <a:lstStyle/>
            <a:p>
              <a:r>
                <a:rPr lang="en-GB" sz="825" kern="0" dirty="0">
                  <a:solidFill>
                    <a:sysClr val="windowText" lastClr="000000"/>
                  </a:solidFill>
                </a:rPr>
                <a:t>Northamptonshire</a:t>
              </a:r>
            </a:p>
          </p:txBody>
        </p:sp>
        <p:sp>
          <p:nvSpPr>
            <p:cNvPr id="15" name="TextBox 14"/>
            <p:cNvSpPr txBox="1"/>
            <p:nvPr/>
          </p:nvSpPr>
          <p:spPr>
            <a:xfrm>
              <a:off x="1197885" y="3103888"/>
              <a:ext cx="1243418" cy="219291"/>
            </a:xfrm>
            <a:prstGeom prst="rect">
              <a:avLst/>
            </a:prstGeom>
            <a:noFill/>
          </p:spPr>
          <p:txBody>
            <a:bodyPr wrap="square" rtlCol="0">
              <a:spAutoFit/>
            </a:bodyPr>
            <a:lstStyle/>
            <a:p>
              <a:r>
                <a:rPr lang="en-GB" sz="825" kern="0" dirty="0">
                  <a:solidFill>
                    <a:sysClr val="windowText" lastClr="000000"/>
                  </a:solidFill>
                </a:rPr>
                <a:t>South East Midlands</a:t>
              </a:r>
            </a:p>
          </p:txBody>
        </p:sp>
        <p:sp>
          <p:nvSpPr>
            <p:cNvPr id="16" name="TextBox 15"/>
            <p:cNvSpPr txBox="1"/>
            <p:nvPr/>
          </p:nvSpPr>
          <p:spPr>
            <a:xfrm>
              <a:off x="1197885" y="3318558"/>
              <a:ext cx="740229" cy="219291"/>
            </a:xfrm>
            <a:prstGeom prst="rect">
              <a:avLst/>
            </a:prstGeom>
            <a:noFill/>
          </p:spPr>
          <p:txBody>
            <a:bodyPr wrap="square" rtlCol="0">
              <a:spAutoFit/>
            </a:bodyPr>
            <a:lstStyle/>
            <a:p>
              <a:r>
                <a:rPr lang="en-GB" sz="825" kern="0" dirty="0">
                  <a:solidFill>
                    <a:sysClr val="windowText" lastClr="000000"/>
                  </a:solidFill>
                </a:rPr>
                <a:t>London</a:t>
              </a:r>
            </a:p>
          </p:txBody>
        </p:sp>
        <p:sp>
          <p:nvSpPr>
            <p:cNvPr id="17" name="TextBox 16"/>
            <p:cNvSpPr txBox="1"/>
            <p:nvPr/>
          </p:nvSpPr>
          <p:spPr>
            <a:xfrm>
              <a:off x="1197886" y="3507937"/>
              <a:ext cx="845372" cy="219291"/>
            </a:xfrm>
            <a:prstGeom prst="rect">
              <a:avLst/>
            </a:prstGeom>
            <a:noFill/>
          </p:spPr>
          <p:txBody>
            <a:bodyPr wrap="square" rtlCol="0">
              <a:spAutoFit/>
            </a:bodyPr>
            <a:lstStyle/>
            <a:p>
              <a:r>
                <a:rPr lang="en-GB" sz="825" kern="0" dirty="0">
                  <a:solidFill>
                    <a:sysClr val="windowText" lastClr="000000"/>
                  </a:solidFill>
                </a:rPr>
                <a:t>North Eastern</a:t>
              </a:r>
            </a:p>
          </p:txBody>
        </p:sp>
        <p:sp>
          <p:nvSpPr>
            <p:cNvPr id="19" name="TextBox 18"/>
            <p:cNvSpPr txBox="1"/>
            <p:nvPr/>
          </p:nvSpPr>
          <p:spPr>
            <a:xfrm>
              <a:off x="1197885" y="3707958"/>
              <a:ext cx="740229" cy="219291"/>
            </a:xfrm>
            <a:prstGeom prst="rect">
              <a:avLst/>
            </a:prstGeom>
            <a:noFill/>
          </p:spPr>
          <p:txBody>
            <a:bodyPr wrap="square" rtlCol="0">
              <a:spAutoFit/>
            </a:bodyPr>
            <a:lstStyle/>
            <a:p>
              <a:r>
                <a:rPr lang="en-GB" sz="825" kern="0" dirty="0">
                  <a:solidFill>
                    <a:sysClr val="windowText" lastClr="000000"/>
                  </a:solidFill>
                </a:rPr>
                <a:t>Tees Valley</a:t>
              </a:r>
            </a:p>
          </p:txBody>
        </p:sp>
        <p:sp>
          <p:nvSpPr>
            <p:cNvPr id="21" name="TextBox 20"/>
            <p:cNvSpPr txBox="1"/>
            <p:nvPr/>
          </p:nvSpPr>
          <p:spPr>
            <a:xfrm>
              <a:off x="1197886" y="3902242"/>
              <a:ext cx="1381030" cy="219291"/>
            </a:xfrm>
            <a:prstGeom prst="rect">
              <a:avLst/>
            </a:prstGeom>
            <a:noFill/>
          </p:spPr>
          <p:txBody>
            <a:bodyPr wrap="square" rtlCol="0">
              <a:spAutoFit/>
            </a:bodyPr>
            <a:lstStyle/>
            <a:p>
              <a:r>
                <a:rPr lang="en-GB" sz="825" kern="0" dirty="0">
                  <a:solidFill>
                    <a:sysClr val="windowText" lastClr="000000"/>
                  </a:solidFill>
                </a:rPr>
                <a:t>Cheshire and Warrington</a:t>
              </a:r>
            </a:p>
          </p:txBody>
        </p:sp>
        <p:sp>
          <p:nvSpPr>
            <p:cNvPr id="22" name="TextBox 21"/>
            <p:cNvSpPr txBox="1"/>
            <p:nvPr/>
          </p:nvSpPr>
          <p:spPr>
            <a:xfrm>
              <a:off x="1197885" y="4101924"/>
              <a:ext cx="740229" cy="219291"/>
            </a:xfrm>
            <a:prstGeom prst="rect">
              <a:avLst/>
            </a:prstGeom>
            <a:noFill/>
          </p:spPr>
          <p:txBody>
            <a:bodyPr wrap="square" rtlCol="0">
              <a:spAutoFit/>
            </a:bodyPr>
            <a:lstStyle/>
            <a:p>
              <a:r>
                <a:rPr lang="en-GB" sz="825" kern="0" dirty="0">
                  <a:solidFill>
                    <a:sysClr val="windowText" lastClr="000000"/>
                  </a:solidFill>
                </a:rPr>
                <a:t>Cumbria</a:t>
              </a:r>
            </a:p>
          </p:txBody>
        </p:sp>
        <p:sp>
          <p:nvSpPr>
            <p:cNvPr id="23" name="TextBox 22"/>
            <p:cNvSpPr txBox="1"/>
            <p:nvPr/>
          </p:nvSpPr>
          <p:spPr>
            <a:xfrm>
              <a:off x="1197886" y="4303534"/>
              <a:ext cx="1236434" cy="219291"/>
            </a:xfrm>
            <a:prstGeom prst="rect">
              <a:avLst/>
            </a:prstGeom>
            <a:noFill/>
          </p:spPr>
          <p:txBody>
            <a:bodyPr wrap="square" rtlCol="0">
              <a:spAutoFit/>
            </a:bodyPr>
            <a:lstStyle/>
            <a:p>
              <a:r>
                <a:rPr lang="en-GB" sz="825" kern="0" dirty="0">
                  <a:solidFill>
                    <a:sysClr val="windowText" lastClr="000000"/>
                  </a:solidFill>
                </a:rPr>
                <a:t>Greater Manchester</a:t>
              </a:r>
            </a:p>
          </p:txBody>
        </p:sp>
        <p:sp>
          <p:nvSpPr>
            <p:cNvPr id="24" name="TextBox 23"/>
            <p:cNvSpPr txBox="1"/>
            <p:nvPr/>
          </p:nvSpPr>
          <p:spPr>
            <a:xfrm>
              <a:off x="1197885" y="4483061"/>
              <a:ext cx="740229" cy="219291"/>
            </a:xfrm>
            <a:prstGeom prst="rect">
              <a:avLst/>
            </a:prstGeom>
            <a:noFill/>
          </p:spPr>
          <p:txBody>
            <a:bodyPr wrap="square" rtlCol="0">
              <a:spAutoFit/>
            </a:bodyPr>
            <a:lstStyle/>
            <a:p>
              <a:r>
                <a:rPr lang="en-GB" sz="825" kern="0" dirty="0">
                  <a:solidFill>
                    <a:sysClr val="windowText" lastClr="000000"/>
                  </a:solidFill>
                </a:rPr>
                <a:t>Lancashire</a:t>
              </a:r>
            </a:p>
          </p:txBody>
        </p:sp>
        <p:sp>
          <p:nvSpPr>
            <p:cNvPr id="25" name="TextBox 24"/>
            <p:cNvSpPr txBox="1"/>
            <p:nvPr/>
          </p:nvSpPr>
          <p:spPr>
            <a:xfrm>
              <a:off x="1197886" y="4678465"/>
              <a:ext cx="1251437" cy="219291"/>
            </a:xfrm>
            <a:prstGeom prst="rect">
              <a:avLst/>
            </a:prstGeom>
            <a:noFill/>
          </p:spPr>
          <p:txBody>
            <a:bodyPr wrap="square" rtlCol="0">
              <a:spAutoFit/>
            </a:bodyPr>
            <a:lstStyle/>
            <a:p>
              <a:r>
                <a:rPr lang="en-GB" sz="825" kern="0" dirty="0">
                  <a:solidFill>
                    <a:sysClr val="windowText" lastClr="000000"/>
                  </a:solidFill>
                </a:rPr>
                <a:t>Liverpool City Region</a:t>
              </a:r>
            </a:p>
          </p:txBody>
        </p:sp>
        <p:sp>
          <p:nvSpPr>
            <p:cNvPr id="26" name="TextBox 25"/>
            <p:cNvSpPr txBox="1"/>
            <p:nvPr/>
          </p:nvSpPr>
          <p:spPr>
            <a:xfrm>
              <a:off x="1197885" y="4899030"/>
              <a:ext cx="1742004" cy="219291"/>
            </a:xfrm>
            <a:prstGeom prst="rect">
              <a:avLst/>
            </a:prstGeom>
            <a:noFill/>
          </p:spPr>
          <p:txBody>
            <a:bodyPr wrap="square" rtlCol="0">
              <a:spAutoFit/>
            </a:bodyPr>
            <a:lstStyle/>
            <a:p>
              <a:r>
                <a:rPr lang="en-GB" sz="825" kern="0" dirty="0">
                  <a:solidFill>
                    <a:sysClr val="windowText" lastClr="000000"/>
                  </a:solidFill>
                </a:rPr>
                <a:t>Buckinghamshire Thames Valley</a:t>
              </a:r>
            </a:p>
          </p:txBody>
        </p:sp>
        <p:sp>
          <p:nvSpPr>
            <p:cNvPr id="27" name="TextBox 26"/>
            <p:cNvSpPr txBox="1"/>
            <p:nvPr/>
          </p:nvSpPr>
          <p:spPr>
            <a:xfrm>
              <a:off x="1197886" y="5081559"/>
              <a:ext cx="1053167" cy="219291"/>
            </a:xfrm>
            <a:prstGeom prst="rect">
              <a:avLst/>
            </a:prstGeom>
            <a:noFill/>
          </p:spPr>
          <p:txBody>
            <a:bodyPr wrap="square" rtlCol="0">
              <a:spAutoFit/>
            </a:bodyPr>
            <a:lstStyle/>
            <a:p>
              <a:r>
                <a:rPr lang="en-GB" sz="825" kern="0" dirty="0">
                  <a:solidFill>
                    <a:sysClr val="windowText" lastClr="000000"/>
                  </a:solidFill>
                </a:rPr>
                <a:t>Coast to Capital</a:t>
              </a:r>
            </a:p>
          </p:txBody>
        </p:sp>
        <p:sp>
          <p:nvSpPr>
            <p:cNvPr id="28" name="TextBox 27"/>
            <p:cNvSpPr txBox="1"/>
            <p:nvPr/>
          </p:nvSpPr>
          <p:spPr>
            <a:xfrm>
              <a:off x="1197885" y="5290717"/>
              <a:ext cx="966222" cy="219291"/>
            </a:xfrm>
            <a:prstGeom prst="rect">
              <a:avLst/>
            </a:prstGeom>
            <a:noFill/>
          </p:spPr>
          <p:txBody>
            <a:bodyPr wrap="square" rtlCol="0">
              <a:spAutoFit/>
            </a:bodyPr>
            <a:lstStyle/>
            <a:p>
              <a:r>
                <a:rPr lang="en-GB" sz="825" kern="0" dirty="0">
                  <a:solidFill>
                    <a:sysClr val="windowText" lastClr="000000"/>
                  </a:solidFill>
                </a:rPr>
                <a:t>Enterprise M3</a:t>
              </a:r>
            </a:p>
          </p:txBody>
        </p:sp>
        <p:sp>
          <p:nvSpPr>
            <p:cNvPr id="29" name="TextBox 28"/>
            <p:cNvSpPr txBox="1"/>
            <p:nvPr/>
          </p:nvSpPr>
          <p:spPr>
            <a:xfrm>
              <a:off x="1197885" y="5475766"/>
              <a:ext cx="1599129" cy="219291"/>
            </a:xfrm>
            <a:prstGeom prst="rect">
              <a:avLst/>
            </a:prstGeom>
            <a:noFill/>
          </p:spPr>
          <p:txBody>
            <a:bodyPr wrap="square" rtlCol="0">
              <a:spAutoFit/>
            </a:bodyPr>
            <a:lstStyle/>
            <a:p>
              <a:r>
                <a:rPr lang="en-GB" sz="825" kern="0" dirty="0">
                  <a:solidFill>
                    <a:sysClr val="windowText" lastClr="000000"/>
                  </a:solidFill>
                </a:rPr>
                <a:t>Oxfordshire </a:t>
              </a:r>
            </a:p>
          </p:txBody>
        </p:sp>
        <p:sp>
          <p:nvSpPr>
            <p:cNvPr id="32" name="TextBox 31"/>
            <p:cNvSpPr txBox="1"/>
            <p:nvPr/>
          </p:nvSpPr>
          <p:spPr>
            <a:xfrm>
              <a:off x="2855949" y="1553934"/>
              <a:ext cx="740229" cy="219291"/>
            </a:xfrm>
            <a:prstGeom prst="rect">
              <a:avLst/>
            </a:prstGeom>
            <a:noFill/>
          </p:spPr>
          <p:txBody>
            <a:bodyPr wrap="square" rtlCol="0">
              <a:spAutoFit/>
            </a:bodyPr>
            <a:lstStyle/>
            <a:p>
              <a:pPr algn="r"/>
              <a:r>
                <a:rPr lang="en-GB" sz="825" kern="0" dirty="0">
                  <a:solidFill>
                    <a:sysClr val="windowText" lastClr="000000"/>
                  </a:solidFill>
                </a:rPr>
                <a:t>59,209</a:t>
              </a:r>
            </a:p>
          </p:txBody>
        </p:sp>
        <p:sp>
          <p:nvSpPr>
            <p:cNvPr id="33" name="TextBox 32"/>
            <p:cNvSpPr txBox="1"/>
            <p:nvPr/>
          </p:nvSpPr>
          <p:spPr>
            <a:xfrm>
              <a:off x="2855949" y="1738792"/>
              <a:ext cx="740229" cy="219291"/>
            </a:xfrm>
            <a:prstGeom prst="rect">
              <a:avLst/>
            </a:prstGeom>
            <a:noFill/>
          </p:spPr>
          <p:txBody>
            <a:bodyPr wrap="square" rtlCol="0">
              <a:spAutoFit/>
            </a:bodyPr>
            <a:lstStyle/>
            <a:p>
              <a:pPr algn="r"/>
              <a:r>
                <a:rPr lang="en-GB" sz="825" kern="0" dirty="0">
                  <a:solidFill>
                    <a:sysClr val="windowText" lastClr="000000"/>
                  </a:solidFill>
                </a:rPr>
                <a:t>1,307</a:t>
              </a:r>
            </a:p>
          </p:txBody>
        </p:sp>
        <p:sp>
          <p:nvSpPr>
            <p:cNvPr id="34" name="TextBox 33"/>
            <p:cNvSpPr txBox="1"/>
            <p:nvPr/>
          </p:nvSpPr>
          <p:spPr>
            <a:xfrm>
              <a:off x="2855949" y="1951062"/>
              <a:ext cx="740229" cy="219291"/>
            </a:xfrm>
            <a:prstGeom prst="rect">
              <a:avLst/>
            </a:prstGeom>
            <a:noFill/>
          </p:spPr>
          <p:txBody>
            <a:bodyPr wrap="square" rtlCol="0">
              <a:spAutoFit/>
            </a:bodyPr>
            <a:lstStyle/>
            <a:p>
              <a:pPr algn="r"/>
              <a:r>
                <a:rPr lang="en-GB" sz="825" kern="0" dirty="0">
                  <a:solidFill>
                    <a:sysClr val="windowText" lastClr="000000"/>
                  </a:solidFill>
                </a:rPr>
                <a:t>898</a:t>
              </a:r>
            </a:p>
          </p:txBody>
        </p:sp>
        <p:sp>
          <p:nvSpPr>
            <p:cNvPr id="35" name="TextBox 34"/>
            <p:cNvSpPr txBox="1"/>
            <p:nvPr/>
          </p:nvSpPr>
          <p:spPr>
            <a:xfrm>
              <a:off x="2855949" y="2152641"/>
              <a:ext cx="740229" cy="219291"/>
            </a:xfrm>
            <a:prstGeom prst="rect">
              <a:avLst/>
            </a:prstGeom>
            <a:noFill/>
          </p:spPr>
          <p:txBody>
            <a:bodyPr wrap="square" rtlCol="0">
              <a:spAutoFit/>
            </a:bodyPr>
            <a:lstStyle/>
            <a:p>
              <a:pPr algn="r"/>
              <a:r>
                <a:rPr lang="en-GB" sz="825" kern="0" dirty="0">
                  <a:solidFill>
                    <a:sysClr val="windowText" lastClr="000000"/>
                  </a:solidFill>
                </a:rPr>
                <a:t>1,497</a:t>
              </a:r>
            </a:p>
          </p:txBody>
        </p:sp>
        <p:sp>
          <p:nvSpPr>
            <p:cNvPr id="36" name="TextBox 35"/>
            <p:cNvSpPr txBox="1"/>
            <p:nvPr/>
          </p:nvSpPr>
          <p:spPr>
            <a:xfrm>
              <a:off x="2855949" y="2331859"/>
              <a:ext cx="740229" cy="219291"/>
            </a:xfrm>
            <a:prstGeom prst="rect">
              <a:avLst/>
            </a:prstGeom>
            <a:noFill/>
          </p:spPr>
          <p:txBody>
            <a:bodyPr wrap="square" rtlCol="0">
              <a:spAutoFit/>
            </a:bodyPr>
            <a:lstStyle/>
            <a:p>
              <a:pPr algn="r"/>
              <a:r>
                <a:rPr lang="en-GB" sz="825" kern="0" dirty="0">
                  <a:solidFill>
                    <a:sysClr val="windowText" lastClr="000000"/>
                  </a:solidFill>
                </a:rPr>
                <a:t>1,539</a:t>
              </a:r>
            </a:p>
          </p:txBody>
        </p:sp>
        <p:sp>
          <p:nvSpPr>
            <p:cNvPr id="37" name="TextBox 36"/>
            <p:cNvSpPr txBox="1"/>
            <p:nvPr/>
          </p:nvSpPr>
          <p:spPr>
            <a:xfrm>
              <a:off x="2855949" y="2544324"/>
              <a:ext cx="740229" cy="219291"/>
            </a:xfrm>
            <a:prstGeom prst="rect">
              <a:avLst/>
            </a:prstGeom>
            <a:noFill/>
          </p:spPr>
          <p:txBody>
            <a:bodyPr wrap="square" rtlCol="0">
              <a:spAutoFit/>
            </a:bodyPr>
            <a:lstStyle/>
            <a:p>
              <a:pPr algn="r"/>
              <a:r>
                <a:rPr lang="en-GB" sz="825" kern="0" dirty="0">
                  <a:solidFill>
                    <a:sysClr val="windowText" lastClr="000000"/>
                  </a:solidFill>
                </a:rPr>
                <a:t>1,094</a:t>
              </a:r>
            </a:p>
          </p:txBody>
        </p:sp>
        <p:sp>
          <p:nvSpPr>
            <p:cNvPr id="38" name="TextBox 37"/>
            <p:cNvSpPr txBox="1"/>
            <p:nvPr/>
          </p:nvSpPr>
          <p:spPr>
            <a:xfrm>
              <a:off x="2855949" y="2723542"/>
              <a:ext cx="740229" cy="219291"/>
            </a:xfrm>
            <a:prstGeom prst="rect">
              <a:avLst/>
            </a:prstGeom>
            <a:noFill/>
          </p:spPr>
          <p:txBody>
            <a:bodyPr wrap="square" rtlCol="0">
              <a:spAutoFit/>
            </a:bodyPr>
            <a:lstStyle/>
            <a:p>
              <a:pPr algn="r"/>
              <a:r>
                <a:rPr lang="en-GB" sz="825" kern="0" dirty="0">
                  <a:solidFill>
                    <a:sysClr val="windowText" lastClr="000000"/>
                  </a:solidFill>
                </a:rPr>
                <a:t>861</a:t>
              </a:r>
            </a:p>
          </p:txBody>
        </p:sp>
        <p:sp>
          <p:nvSpPr>
            <p:cNvPr id="39" name="TextBox 38"/>
            <p:cNvSpPr txBox="1"/>
            <p:nvPr/>
          </p:nvSpPr>
          <p:spPr>
            <a:xfrm>
              <a:off x="2855949" y="3103885"/>
              <a:ext cx="740229" cy="219291"/>
            </a:xfrm>
            <a:prstGeom prst="rect">
              <a:avLst/>
            </a:prstGeom>
            <a:noFill/>
          </p:spPr>
          <p:txBody>
            <a:bodyPr wrap="square" rtlCol="0">
              <a:spAutoFit/>
            </a:bodyPr>
            <a:lstStyle/>
            <a:p>
              <a:pPr algn="r"/>
              <a:r>
                <a:rPr lang="en-GB" sz="825" kern="0" dirty="0">
                  <a:solidFill>
                    <a:sysClr val="windowText" lastClr="000000"/>
                  </a:solidFill>
                </a:rPr>
                <a:t>757</a:t>
              </a:r>
            </a:p>
          </p:txBody>
        </p:sp>
        <p:sp>
          <p:nvSpPr>
            <p:cNvPr id="40" name="TextBox 39"/>
            <p:cNvSpPr txBox="1"/>
            <p:nvPr/>
          </p:nvSpPr>
          <p:spPr>
            <a:xfrm>
              <a:off x="2855949" y="3316154"/>
              <a:ext cx="740229" cy="219291"/>
            </a:xfrm>
            <a:prstGeom prst="rect">
              <a:avLst/>
            </a:prstGeom>
            <a:noFill/>
          </p:spPr>
          <p:txBody>
            <a:bodyPr wrap="square" rtlCol="0">
              <a:spAutoFit/>
            </a:bodyPr>
            <a:lstStyle/>
            <a:p>
              <a:pPr algn="r"/>
              <a:r>
                <a:rPr lang="en-GB" sz="825" kern="0" dirty="0">
                  <a:solidFill>
                    <a:sysClr val="windowText" lastClr="000000"/>
                  </a:solidFill>
                </a:rPr>
                <a:t>5,687</a:t>
              </a:r>
            </a:p>
          </p:txBody>
        </p:sp>
        <p:sp>
          <p:nvSpPr>
            <p:cNvPr id="41" name="TextBox 40"/>
            <p:cNvSpPr txBox="1"/>
            <p:nvPr/>
          </p:nvSpPr>
          <p:spPr>
            <a:xfrm>
              <a:off x="2855949" y="3520161"/>
              <a:ext cx="740229" cy="219291"/>
            </a:xfrm>
            <a:prstGeom prst="rect">
              <a:avLst/>
            </a:prstGeom>
            <a:noFill/>
          </p:spPr>
          <p:txBody>
            <a:bodyPr wrap="square" rtlCol="0">
              <a:spAutoFit/>
            </a:bodyPr>
            <a:lstStyle/>
            <a:p>
              <a:pPr algn="r"/>
              <a:r>
                <a:rPr lang="en-GB" sz="825" kern="0" dirty="0">
                  <a:solidFill>
                    <a:sysClr val="windowText" lastClr="000000"/>
                  </a:solidFill>
                </a:rPr>
                <a:t>2,955</a:t>
              </a:r>
            </a:p>
          </p:txBody>
        </p:sp>
        <p:sp>
          <p:nvSpPr>
            <p:cNvPr id="42" name="TextBox 41"/>
            <p:cNvSpPr txBox="1"/>
            <p:nvPr/>
          </p:nvSpPr>
          <p:spPr>
            <a:xfrm>
              <a:off x="2855949" y="3710659"/>
              <a:ext cx="740229" cy="219291"/>
            </a:xfrm>
            <a:prstGeom prst="rect">
              <a:avLst/>
            </a:prstGeom>
            <a:noFill/>
          </p:spPr>
          <p:txBody>
            <a:bodyPr wrap="square" rtlCol="0">
              <a:spAutoFit/>
            </a:bodyPr>
            <a:lstStyle/>
            <a:p>
              <a:pPr algn="r"/>
              <a:r>
                <a:rPr lang="en-GB" sz="825" kern="0" dirty="0">
                  <a:solidFill>
                    <a:sysClr val="windowText" lastClr="000000"/>
                  </a:solidFill>
                </a:rPr>
                <a:t>1,232</a:t>
              </a:r>
            </a:p>
          </p:txBody>
        </p:sp>
        <p:sp>
          <p:nvSpPr>
            <p:cNvPr id="43" name="TextBox 42"/>
            <p:cNvSpPr txBox="1"/>
            <p:nvPr/>
          </p:nvSpPr>
          <p:spPr>
            <a:xfrm>
              <a:off x="2855949" y="3898141"/>
              <a:ext cx="740229" cy="219291"/>
            </a:xfrm>
            <a:prstGeom prst="rect">
              <a:avLst/>
            </a:prstGeom>
            <a:noFill/>
          </p:spPr>
          <p:txBody>
            <a:bodyPr wrap="square" rtlCol="0">
              <a:spAutoFit/>
            </a:bodyPr>
            <a:lstStyle/>
            <a:p>
              <a:pPr algn="r"/>
              <a:r>
                <a:rPr lang="en-GB" sz="825" kern="0" dirty="0">
                  <a:solidFill>
                    <a:sysClr val="windowText" lastClr="000000"/>
                  </a:solidFill>
                </a:rPr>
                <a:t>1,102</a:t>
              </a:r>
            </a:p>
          </p:txBody>
        </p:sp>
        <p:sp>
          <p:nvSpPr>
            <p:cNvPr id="44" name="TextBox 43"/>
            <p:cNvSpPr txBox="1"/>
            <p:nvPr/>
          </p:nvSpPr>
          <p:spPr>
            <a:xfrm>
              <a:off x="2855949" y="4099525"/>
              <a:ext cx="740229" cy="219291"/>
            </a:xfrm>
            <a:prstGeom prst="rect">
              <a:avLst/>
            </a:prstGeom>
            <a:noFill/>
          </p:spPr>
          <p:txBody>
            <a:bodyPr wrap="square" rtlCol="0">
              <a:spAutoFit/>
            </a:bodyPr>
            <a:lstStyle/>
            <a:p>
              <a:pPr algn="r"/>
              <a:r>
                <a:rPr lang="en-GB" sz="825" kern="0" dirty="0">
                  <a:solidFill>
                    <a:sysClr val="windowText" lastClr="000000"/>
                  </a:solidFill>
                </a:rPr>
                <a:t>1,011</a:t>
              </a:r>
            </a:p>
          </p:txBody>
        </p:sp>
        <p:sp>
          <p:nvSpPr>
            <p:cNvPr id="45" name="TextBox 44"/>
            <p:cNvSpPr txBox="1"/>
            <p:nvPr/>
          </p:nvSpPr>
          <p:spPr>
            <a:xfrm>
              <a:off x="2855949" y="4303531"/>
              <a:ext cx="740229" cy="219291"/>
            </a:xfrm>
            <a:prstGeom prst="rect">
              <a:avLst/>
            </a:prstGeom>
            <a:noFill/>
          </p:spPr>
          <p:txBody>
            <a:bodyPr wrap="square" rtlCol="0">
              <a:spAutoFit/>
            </a:bodyPr>
            <a:lstStyle/>
            <a:p>
              <a:pPr algn="r"/>
              <a:r>
                <a:rPr lang="en-GB" sz="825" kern="0" dirty="0">
                  <a:solidFill>
                    <a:sysClr val="windowText" lastClr="000000"/>
                  </a:solidFill>
                </a:rPr>
                <a:t>3,112</a:t>
              </a:r>
            </a:p>
          </p:txBody>
        </p:sp>
        <p:sp>
          <p:nvSpPr>
            <p:cNvPr id="46" name="TextBox 45"/>
            <p:cNvSpPr txBox="1"/>
            <p:nvPr/>
          </p:nvSpPr>
          <p:spPr>
            <a:xfrm>
              <a:off x="2855949" y="4485767"/>
              <a:ext cx="740229" cy="219291"/>
            </a:xfrm>
            <a:prstGeom prst="rect">
              <a:avLst/>
            </a:prstGeom>
            <a:noFill/>
          </p:spPr>
          <p:txBody>
            <a:bodyPr wrap="square" rtlCol="0">
              <a:spAutoFit/>
            </a:bodyPr>
            <a:lstStyle/>
            <a:p>
              <a:pPr algn="r"/>
              <a:r>
                <a:rPr lang="en-GB" sz="825" kern="0" dirty="0">
                  <a:solidFill>
                    <a:sysClr val="windowText" lastClr="000000"/>
                  </a:solidFill>
                </a:rPr>
                <a:t>2,353</a:t>
              </a:r>
            </a:p>
          </p:txBody>
        </p:sp>
        <p:sp>
          <p:nvSpPr>
            <p:cNvPr id="47" name="TextBox 46"/>
            <p:cNvSpPr txBox="1"/>
            <p:nvPr/>
          </p:nvSpPr>
          <p:spPr>
            <a:xfrm>
              <a:off x="2855949" y="4681511"/>
              <a:ext cx="740229" cy="219291"/>
            </a:xfrm>
            <a:prstGeom prst="rect">
              <a:avLst/>
            </a:prstGeom>
            <a:noFill/>
          </p:spPr>
          <p:txBody>
            <a:bodyPr wrap="square" rtlCol="0">
              <a:spAutoFit/>
            </a:bodyPr>
            <a:lstStyle/>
            <a:p>
              <a:pPr algn="r"/>
              <a:r>
                <a:rPr lang="en-GB" sz="825" kern="0" dirty="0">
                  <a:solidFill>
                    <a:sysClr val="windowText" lastClr="000000"/>
                  </a:solidFill>
                </a:rPr>
                <a:t>2,280</a:t>
              </a:r>
            </a:p>
          </p:txBody>
        </p:sp>
        <p:sp>
          <p:nvSpPr>
            <p:cNvPr id="48" name="TextBox 47"/>
            <p:cNvSpPr txBox="1"/>
            <p:nvPr/>
          </p:nvSpPr>
          <p:spPr>
            <a:xfrm>
              <a:off x="2855949" y="4877255"/>
              <a:ext cx="740229" cy="219291"/>
            </a:xfrm>
            <a:prstGeom prst="rect">
              <a:avLst/>
            </a:prstGeom>
            <a:noFill/>
          </p:spPr>
          <p:txBody>
            <a:bodyPr wrap="square" rtlCol="0">
              <a:spAutoFit/>
            </a:bodyPr>
            <a:lstStyle/>
            <a:p>
              <a:pPr algn="r"/>
              <a:r>
                <a:rPr lang="en-GB" sz="825" kern="0" dirty="0">
                  <a:solidFill>
                    <a:sysClr val="windowText" lastClr="000000"/>
                  </a:solidFill>
                </a:rPr>
                <a:t>509</a:t>
              </a:r>
            </a:p>
          </p:txBody>
        </p:sp>
        <p:sp>
          <p:nvSpPr>
            <p:cNvPr id="49" name="TextBox 48"/>
            <p:cNvSpPr txBox="1"/>
            <p:nvPr/>
          </p:nvSpPr>
          <p:spPr>
            <a:xfrm>
              <a:off x="2855949" y="5083885"/>
              <a:ext cx="740229" cy="219291"/>
            </a:xfrm>
            <a:prstGeom prst="rect">
              <a:avLst/>
            </a:prstGeom>
            <a:noFill/>
          </p:spPr>
          <p:txBody>
            <a:bodyPr wrap="square" rtlCol="0">
              <a:spAutoFit/>
            </a:bodyPr>
            <a:lstStyle/>
            <a:p>
              <a:pPr algn="r"/>
              <a:r>
                <a:rPr lang="en-GB" sz="825" kern="0" dirty="0">
                  <a:solidFill>
                    <a:sysClr val="windowText" lastClr="000000"/>
                  </a:solidFill>
                </a:rPr>
                <a:t>1,702</a:t>
              </a:r>
            </a:p>
          </p:txBody>
        </p:sp>
        <p:sp>
          <p:nvSpPr>
            <p:cNvPr id="50" name="TextBox 49"/>
            <p:cNvSpPr txBox="1"/>
            <p:nvPr/>
          </p:nvSpPr>
          <p:spPr>
            <a:xfrm>
              <a:off x="2855949" y="5271760"/>
              <a:ext cx="740229" cy="219291"/>
            </a:xfrm>
            <a:prstGeom prst="rect">
              <a:avLst/>
            </a:prstGeom>
            <a:noFill/>
          </p:spPr>
          <p:txBody>
            <a:bodyPr wrap="square" rtlCol="0">
              <a:spAutoFit/>
            </a:bodyPr>
            <a:lstStyle/>
            <a:p>
              <a:pPr algn="r"/>
              <a:r>
                <a:rPr lang="en-GB" sz="825" kern="0" dirty="0">
                  <a:solidFill>
                    <a:sysClr val="windowText" lastClr="000000"/>
                  </a:solidFill>
                </a:rPr>
                <a:t>1,303</a:t>
              </a:r>
            </a:p>
          </p:txBody>
        </p:sp>
        <p:sp>
          <p:nvSpPr>
            <p:cNvPr id="51" name="TextBox 50"/>
            <p:cNvSpPr txBox="1"/>
            <p:nvPr/>
          </p:nvSpPr>
          <p:spPr>
            <a:xfrm>
              <a:off x="2855949" y="5475766"/>
              <a:ext cx="740229" cy="219291"/>
            </a:xfrm>
            <a:prstGeom prst="rect">
              <a:avLst/>
            </a:prstGeom>
            <a:noFill/>
          </p:spPr>
          <p:txBody>
            <a:bodyPr wrap="square" rtlCol="0">
              <a:spAutoFit/>
            </a:bodyPr>
            <a:lstStyle/>
            <a:p>
              <a:pPr algn="r"/>
              <a:r>
                <a:rPr lang="en-GB" sz="825" kern="0" dirty="0">
                  <a:solidFill>
                    <a:sysClr val="windowText" lastClr="000000"/>
                  </a:solidFill>
                </a:rPr>
                <a:t>687</a:t>
              </a:r>
            </a:p>
          </p:txBody>
        </p:sp>
        <p:sp>
          <p:nvSpPr>
            <p:cNvPr id="52" name="TextBox 51"/>
            <p:cNvSpPr txBox="1"/>
            <p:nvPr/>
          </p:nvSpPr>
          <p:spPr>
            <a:xfrm>
              <a:off x="2411470" y="1755123"/>
              <a:ext cx="740229" cy="219291"/>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3" name="TextBox 52"/>
            <p:cNvSpPr txBox="1"/>
            <p:nvPr/>
          </p:nvSpPr>
          <p:spPr>
            <a:xfrm>
              <a:off x="2411470" y="1945621"/>
              <a:ext cx="740229" cy="219291"/>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4" name="TextBox 53"/>
            <p:cNvSpPr txBox="1"/>
            <p:nvPr/>
          </p:nvSpPr>
          <p:spPr>
            <a:xfrm>
              <a:off x="2411470" y="2163531"/>
              <a:ext cx="740229" cy="219291"/>
            </a:xfrm>
            <a:prstGeom prst="rect">
              <a:avLst/>
            </a:prstGeom>
            <a:noFill/>
          </p:spPr>
          <p:txBody>
            <a:bodyPr wrap="square" rtlCol="0">
              <a:spAutoFit/>
            </a:bodyPr>
            <a:lstStyle/>
            <a:p>
              <a:pPr algn="r"/>
              <a:r>
                <a:rPr lang="en-GB" sz="825" kern="0" dirty="0">
                  <a:solidFill>
                    <a:sysClr val="windowText" lastClr="000000"/>
                  </a:solidFill>
                </a:rPr>
                <a:t>EE</a:t>
              </a:r>
            </a:p>
          </p:txBody>
        </p:sp>
        <p:sp>
          <p:nvSpPr>
            <p:cNvPr id="55" name="TextBox 54"/>
            <p:cNvSpPr txBox="1"/>
            <p:nvPr/>
          </p:nvSpPr>
          <p:spPr>
            <a:xfrm>
              <a:off x="2411470" y="2342745"/>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6" name="TextBox 55"/>
            <p:cNvSpPr txBox="1"/>
            <p:nvPr/>
          </p:nvSpPr>
          <p:spPr>
            <a:xfrm>
              <a:off x="2411470" y="2560654"/>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7" name="TextBox 56"/>
            <p:cNvSpPr txBox="1"/>
            <p:nvPr/>
          </p:nvSpPr>
          <p:spPr>
            <a:xfrm>
              <a:off x="2411470" y="2718102"/>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8" name="TextBox 57"/>
            <p:cNvSpPr txBox="1"/>
            <p:nvPr/>
          </p:nvSpPr>
          <p:spPr>
            <a:xfrm>
              <a:off x="2411470" y="3103889"/>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sp>
          <p:nvSpPr>
            <p:cNvPr id="59" name="TextBox 58"/>
            <p:cNvSpPr txBox="1"/>
            <p:nvPr/>
          </p:nvSpPr>
          <p:spPr>
            <a:xfrm>
              <a:off x="2411470" y="3316159"/>
              <a:ext cx="740229" cy="219291"/>
            </a:xfrm>
            <a:prstGeom prst="rect">
              <a:avLst/>
            </a:prstGeom>
            <a:noFill/>
          </p:spPr>
          <p:txBody>
            <a:bodyPr wrap="square" rtlCol="0">
              <a:spAutoFit/>
            </a:bodyPr>
            <a:lstStyle/>
            <a:p>
              <a:pPr algn="r"/>
              <a:r>
                <a:rPr lang="en-GB" sz="825" kern="0" dirty="0">
                  <a:solidFill>
                    <a:sysClr val="windowText" lastClr="000000"/>
                  </a:solidFill>
                </a:rPr>
                <a:t>GL</a:t>
              </a:r>
            </a:p>
          </p:txBody>
        </p:sp>
        <p:sp>
          <p:nvSpPr>
            <p:cNvPr id="60" name="TextBox 59"/>
            <p:cNvSpPr txBox="1"/>
            <p:nvPr/>
          </p:nvSpPr>
          <p:spPr>
            <a:xfrm>
              <a:off x="2411470" y="3520165"/>
              <a:ext cx="740229" cy="219291"/>
            </a:xfrm>
            <a:prstGeom prst="rect">
              <a:avLst/>
            </a:prstGeom>
            <a:noFill/>
          </p:spPr>
          <p:txBody>
            <a:bodyPr wrap="square" rtlCol="0">
              <a:spAutoFit/>
            </a:bodyPr>
            <a:lstStyle/>
            <a:p>
              <a:pPr algn="r"/>
              <a:r>
                <a:rPr lang="en-GB" sz="825" kern="0" dirty="0">
                  <a:solidFill>
                    <a:sysClr val="windowText" lastClr="000000"/>
                  </a:solidFill>
                </a:rPr>
                <a:t>NE</a:t>
              </a:r>
            </a:p>
          </p:txBody>
        </p:sp>
        <p:sp>
          <p:nvSpPr>
            <p:cNvPr id="61" name="TextBox 60"/>
            <p:cNvSpPr txBox="1"/>
            <p:nvPr/>
          </p:nvSpPr>
          <p:spPr>
            <a:xfrm>
              <a:off x="2411470" y="3710664"/>
              <a:ext cx="740229" cy="219291"/>
            </a:xfrm>
            <a:prstGeom prst="rect">
              <a:avLst/>
            </a:prstGeom>
            <a:noFill/>
          </p:spPr>
          <p:txBody>
            <a:bodyPr wrap="square" rtlCol="0">
              <a:spAutoFit/>
            </a:bodyPr>
            <a:lstStyle/>
            <a:p>
              <a:pPr algn="r"/>
              <a:r>
                <a:rPr lang="en-GB" sz="825" kern="0" dirty="0">
                  <a:solidFill>
                    <a:sysClr val="windowText" lastClr="000000"/>
                  </a:solidFill>
                </a:rPr>
                <a:t>NE</a:t>
              </a:r>
            </a:p>
          </p:txBody>
        </p:sp>
        <p:sp>
          <p:nvSpPr>
            <p:cNvPr id="62" name="TextBox 61"/>
            <p:cNvSpPr txBox="1"/>
            <p:nvPr/>
          </p:nvSpPr>
          <p:spPr>
            <a:xfrm>
              <a:off x="2411470" y="3909031"/>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3" name="TextBox 62"/>
            <p:cNvSpPr txBox="1"/>
            <p:nvPr/>
          </p:nvSpPr>
          <p:spPr>
            <a:xfrm>
              <a:off x="2411470" y="4099529"/>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4" name="TextBox 63"/>
            <p:cNvSpPr txBox="1"/>
            <p:nvPr/>
          </p:nvSpPr>
          <p:spPr>
            <a:xfrm>
              <a:off x="2411470" y="4303536"/>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5" name="TextBox 64"/>
            <p:cNvSpPr txBox="1"/>
            <p:nvPr/>
          </p:nvSpPr>
          <p:spPr>
            <a:xfrm>
              <a:off x="2411470" y="4496657"/>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6" name="TextBox 65"/>
            <p:cNvSpPr txBox="1"/>
            <p:nvPr/>
          </p:nvSpPr>
          <p:spPr>
            <a:xfrm>
              <a:off x="2411470" y="4692401"/>
              <a:ext cx="740229" cy="219291"/>
            </a:xfrm>
            <a:prstGeom prst="rect">
              <a:avLst/>
            </a:prstGeom>
            <a:noFill/>
          </p:spPr>
          <p:txBody>
            <a:bodyPr wrap="square" rtlCol="0">
              <a:spAutoFit/>
            </a:bodyPr>
            <a:lstStyle/>
            <a:p>
              <a:pPr algn="r"/>
              <a:r>
                <a:rPr lang="en-GB" sz="825" kern="0" dirty="0">
                  <a:solidFill>
                    <a:sysClr val="windowText" lastClr="000000"/>
                  </a:solidFill>
                </a:rPr>
                <a:t>NW</a:t>
              </a:r>
            </a:p>
          </p:txBody>
        </p:sp>
        <p:sp>
          <p:nvSpPr>
            <p:cNvPr id="67" name="TextBox 66"/>
            <p:cNvSpPr txBox="1"/>
            <p:nvPr/>
          </p:nvSpPr>
          <p:spPr>
            <a:xfrm>
              <a:off x="2411470" y="4899031"/>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68" name="TextBox 67"/>
            <p:cNvSpPr txBox="1"/>
            <p:nvPr/>
          </p:nvSpPr>
          <p:spPr>
            <a:xfrm>
              <a:off x="2411470" y="5094775"/>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69" name="TextBox 68"/>
            <p:cNvSpPr txBox="1"/>
            <p:nvPr/>
          </p:nvSpPr>
          <p:spPr>
            <a:xfrm>
              <a:off x="2411470" y="5271765"/>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70" name="TextBox 69"/>
            <p:cNvSpPr txBox="1"/>
            <p:nvPr/>
          </p:nvSpPr>
          <p:spPr>
            <a:xfrm>
              <a:off x="2411470" y="5476032"/>
              <a:ext cx="740229" cy="219291"/>
            </a:xfrm>
            <a:prstGeom prst="rect">
              <a:avLst/>
            </a:prstGeom>
            <a:noFill/>
          </p:spPr>
          <p:txBody>
            <a:bodyPr wrap="square" rtlCol="0">
              <a:spAutoFit/>
            </a:bodyPr>
            <a:lstStyle/>
            <a:p>
              <a:pPr algn="r"/>
              <a:r>
                <a:rPr lang="en-GB" sz="825" kern="0" dirty="0">
                  <a:solidFill>
                    <a:sysClr val="windowText" lastClr="000000"/>
                  </a:solidFill>
                </a:rPr>
                <a:t>SE</a:t>
              </a:r>
            </a:p>
          </p:txBody>
        </p:sp>
        <p:sp>
          <p:nvSpPr>
            <p:cNvPr id="72" name="TextBox 71"/>
            <p:cNvSpPr txBox="1"/>
            <p:nvPr/>
          </p:nvSpPr>
          <p:spPr>
            <a:xfrm>
              <a:off x="1208232" y="2931709"/>
              <a:ext cx="2144435" cy="219291"/>
            </a:xfrm>
            <a:prstGeom prst="rect">
              <a:avLst/>
            </a:prstGeom>
            <a:noFill/>
          </p:spPr>
          <p:txBody>
            <a:bodyPr wrap="square" rtlCol="0">
              <a:spAutoFit/>
            </a:bodyPr>
            <a:lstStyle/>
            <a:p>
              <a:r>
                <a:rPr lang="en-GB" sz="825" kern="0" dirty="0">
                  <a:solidFill>
                    <a:sysClr val="windowText" lastClr="000000"/>
                  </a:solidFill>
                </a:rPr>
                <a:t>Derbyshire and Nottinghamshire</a:t>
              </a:r>
            </a:p>
          </p:txBody>
        </p:sp>
        <p:sp>
          <p:nvSpPr>
            <p:cNvPr id="73" name="TextBox 72"/>
            <p:cNvSpPr txBox="1"/>
            <p:nvPr/>
          </p:nvSpPr>
          <p:spPr>
            <a:xfrm>
              <a:off x="2855949" y="2928988"/>
              <a:ext cx="740229" cy="219291"/>
            </a:xfrm>
            <a:prstGeom prst="rect">
              <a:avLst/>
            </a:prstGeom>
            <a:noFill/>
          </p:spPr>
          <p:txBody>
            <a:bodyPr wrap="square" rtlCol="0">
              <a:spAutoFit/>
            </a:bodyPr>
            <a:lstStyle/>
            <a:p>
              <a:pPr algn="r"/>
              <a:r>
                <a:rPr lang="en-GB" sz="825" kern="0" dirty="0">
                  <a:solidFill>
                    <a:sysClr val="windowText" lastClr="000000"/>
                  </a:solidFill>
                </a:rPr>
                <a:t>2,653</a:t>
              </a:r>
            </a:p>
          </p:txBody>
        </p:sp>
        <p:sp>
          <p:nvSpPr>
            <p:cNvPr id="74" name="TextBox 73"/>
            <p:cNvSpPr txBox="1"/>
            <p:nvPr/>
          </p:nvSpPr>
          <p:spPr>
            <a:xfrm>
              <a:off x="2411470" y="2928993"/>
              <a:ext cx="740229" cy="219291"/>
            </a:xfrm>
            <a:prstGeom prst="rect">
              <a:avLst/>
            </a:prstGeom>
            <a:noFill/>
          </p:spPr>
          <p:txBody>
            <a:bodyPr wrap="square" rtlCol="0">
              <a:spAutoFit/>
            </a:bodyPr>
            <a:lstStyle/>
            <a:p>
              <a:pPr algn="r"/>
              <a:r>
                <a:rPr lang="en-GB" sz="825" kern="0" dirty="0">
                  <a:solidFill>
                    <a:sysClr val="windowText" lastClr="000000"/>
                  </a:solidFill>
                </a:rPr>
                <a:t>EM</a:t>
              </a:r>
            </a:p>
          </p:txBody>
        </p:sp>
      </p:grpSp>
      <p:graphicFrame>
        <p:nvGraphicFramePr>
          <p:cNvPr id="30" name="Object 3"/>
          <p:cNvGraphicFramePr>
            <a:graphicFrameLocks noGrp="1"/>
          </p:cNvGraphicFramePr>
          <p:nvPr>
            <p:extLst>
              <p:ext uri="{D42A27DB-BD31-4B8C-83A1-F6EECF244321}">
                <p14:modId xmlns:p14="http://schemas.microsoft.com/office/powerpoint/2010/main" val="3167383682"/>
              </p:ext>
            </p:extLst>
          </p:nvPr>
        </p:nvGraphicFramePr>
        <p:xfrm>
          <a:off x="4803375" y="339975"/>
          <a:ext cx="7062788" cy="5436539"/>
        </p:xfrm>
        <a:graphic>
          <a:graphicData uri="http://schemas.openxmlformats.org/drawingml/2006/chart">
            <c:chart xmlns:c="http://schemas.openxmlformats.org/drawingml/2006/chart" xmlns:r="http://schemas.openxmlformats.org/officeDocument/2006/relationships" r:id="rId3"/>
          </a:graphicData>
        </a:graphic>
      </p:graphicFrame>
      <p:sp>
        <p:nvSpPr>
          <p:cNvPr id="3085" name="TextBox 34"/>
          <p:cNvSpPr txBox="1">
            <a:spLocks noChangeArrowheads="1"/>
          </p:cNvSpPr>
          <p:nvPr/>
        </p:nvSpPr>
        <p:spPr bwMode="auto">
          <a:xfrm>
            <a:off x="334639" y="6208361"/>
            <a:ext cx="6858000" cy="126958"/>
          </a:xfrm>
          <a:prstGeom prst="rect">
            <a:avLst/>
          </a:prstGeom>
          <a:noFill/>
          <a:ln w="9525">
            <a:noFill/>
            <a:miter lim="800000"/>
            <a:headEnd/>
            <a:tailEnd/>
          </a:ln>
        </p:spPr>
        <p:txBody>
          <a:bodyPr lIns="0" tIns="0" rIns="0" bIns="0">
            <a:spAutoFit/>
          </a:bodyPr>
          <a:lstStyle/>
          <a:p>
            <a:r>
              <a:rPr lang="en-GB" sz="825" kern="0" dirty="0">
                <a:solidFill>
                  <a:sysClr val="windowText" lastClr="000000"/>
                </a:solidFill>
              </a:rPr>
              <a:t>FE Choices Employer Satisfaction Survey 2015 to 2016.  Total valid base size: 59,209. </a:t>
            </a:r>
          </a:p>
        </p:txBody>
      </p:sp>
      <p:sp>
        <p:nvSpPr>
          <p:cNvPr id="18" name="TextBox 17"/>
          <p:cNvSpPr txBox="1"/>
          <p:nvPr/>
        </p:nvSpPr>
        <p:spPr>
          <a:xfrm>
            <a:off x="8814816" y="6533250"/>
            <a:ext cx="329184" cy="230832"/>
          </a:xfrm>
          <a:prstGeom prst="rect">
            <a:avLst/>
          </a:prstGeom>
          <a:noFill/>
        </p:spPr>
        <p:txBody>
          <a:bodyPr wrap="square" rtlCol="0">
            <a:spAutoFit/>
          </a:bodyPr>
          <a:lstStyle/>
          <a:p>
            <a:r>
              <a:rPr lang="en-GB" sz="900" kern="0" dirty="0">
                <a:solidFill>
                  <a:sysClr val="windowText" lastClr="000000"/>
                </a:solidFill>
              </a:rPr>
              <a:t>42</a:t>
            </a:r>
          </a:p>
        </p:txBody>
      </p:sp>
      <p:sp>
        <p:nvSpPr>
          <p:cNvPr id="2" name="TextBox 1"/>
          <p:cNvSpPr txBox="1"/>
          <p:nvPr/>
        </p:nvSpPr>
        <p:spPr>
          <a:xfrm>
            <a:off x="3935653" y="444378"/>
            <a:ext cx="1048358" cy="253916"/>
          </a:xfrm>
          <a:prstGeom prst="rect">
            <a:avLst/>
          </a:prstGeom>
          <a:noFill/>
        </p:spPr>
        <p:txBody>
          <a:bodyPr wrap="square" rtlCol="0">
            <a:spAutoFit/>
          </a:bodyPr>
          <a:lstStyle/>
          <a:p>
            <a:r>
              <a:rPr lang="en-GB" sz="1050" b="1" kern="0" dirty="0">
                <a:solidFill>
                  <a:sysClr val="windowText" lastClr="000000"/>
                </a:solidFill>
              </a:rPr>
              <a:t>Mean Score</a:t>
            </a:r>
          </a:p>
        </p:txBody>
      </p:sp>
      <p:sp>
        <p:nvSpPr>
          <p:cNvPr id="7" name="TextBox 6"/>
          <p:cNvSpPr txBox="1"/>
          <p:nvPr/>
        </p:nvSpPr>
        <p:spPr>
          <a:xfrm>
            <a:off x="3105740" y="444378"/>
            <a:ext cx="740229" cy="253916"/>
          </a:xfrm>
          <a:prstGeom prst="rect">
            <a:avLst/>
          </a:prstGeom>
          <a:noFill/>
        </p:spPr>
        <p:txBody>
          <a:bodyPr wrap="square" rtlCol="0">
            <a:spAutoFit/>
          </a:bodyPr>
          <a:lstStyle/>
          <a:p>
            <a:pPr algn="ctr"/>
            <a:r>
              <a:rPr lang="en-GB" sz="1050" b="1" kern="0" dirty="0">
                <a:solidFill>
                  <a:sysClr val="windowText" lastClr="000000"/>
                </a:solidFill>
              </a:rPr>
              <a:t>Base</a:t>
            </a:r>
          </a:p>
        </p:txBody>
      </p:sp>
      <p:sp>
        <p:nvSpPr>
          <p:cNvPr id="31" name="TextBox 30"/>
          <p:cNvSpPr txBox="1"/>
          <p:nvPr/>
        </p:nvSpPr>
        <p:spPr>
          <a:xfrm>
            <a:off x="6387343" y="398476"/>
            <a:ext cx="2068292" cy="253916"/>
          </a:xfrm>
          <a:prstGeom prst="rect">
            <a:avLst/>
          </a:prstGeom>
          <a:noFill/>
        </p:spPr>
        <p:txBody>
          <a:bodyPr wrap="square" rtlCol="0">
            <a:spAutoFit/>
          </a:bodyPr>
          <a:lstStyle/>
          <a:p>
            <a:r>
              <a:rPr lang="en-GB" sz="1050" b="1" kern="0" dirty="0">
                <a:solidFill>
                  <a:sysClr val="windowText" lastClr="000000"/>
                </a:solidFill>
              </a:rPr>
              <a:t>% score 8-10*</a:t>
            </a:r>
          </a:p>
        </p:txBody>
      </p:sp>
      <p:sp>
        <p:nvSpPr>
          <p:cNvPr id="71" name="TextBox 70"/>
          <p:cNvSpPr txBox="1"/>
          <p:nvPr/>
        </p:nvSpPr>
        <p:spPr>
          <a:xfrm>
            <a:off x="303084" y="431981"/>
            <a:ext cx="906673" cy="253916"/>
          </a:xfrm>
          <a:prstGeom prst="rect">
            <a:avLst/>
          </a:prstGeom>
          <a:noFill/>
        </p:spPr>
        <p:txBody>
          <a:bodyPr wrap="square" rtlCol="0">
            <a:spAutoFit/>
          </a:bodyPr>
          <a:lstStyle/>
          <a:p>
            <a:pPr algn="ctr"/>
            <a:r>
              <a:rPr lang="en-GB" sz="1050" b="1" kern="0" dirty="0">
                <a:solidFill>
                  <a:sysClr val="windowText" lastClr="000000"/>
                </a:solidFill>
              </a:rPr>
              <a:t>LEP Areas</a:t>
            </a:r>
          </a:p>
        </p:txBody>
      </p:sp>
      <p:sp>
        <p:nvSpPr>
          <p:cNvPr id="75" name="TextBox 8"/>
          <p:cNvSpPr txBox="1">
            <a:spLocks noChangeArrowheads="1"/>
          </p:cNvSpPr>
          <p:nvPr/>
        </p:nvSpPr>
        <p:spPr bwMode="auto">
          <a:xfrm>
            <a:off x="104735" y="167691"/>
            <a:ext cx="7623175" cy="192360"/>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Likelihood of recommending the training provider - analysis by LEP (1 of 2)</a:t>
            </a:r>
            <a:endParaRPr lang="en-GB" sz="1600" b="1" dirty="0"/>
          </a:p>
        </p:txBody>
      </p:sp>
      <p:graphicFrame>
        <p:nvGraphicFramePr>
          <p:cNvPr id="5" name="Object 3"/>
          <p:cNvGraphicFramePr>
            <a:graphicFrameLocks noGrp="1"/>
          </p:cNvGraphicFramePr>
          <p:nvPr>
            <p:extLst>
              <p:ext uri="{D42A27DB-BD31-4B8C-83A1-F6EECF244321}">
                <p14:modId xmlns:p14="http://schemas.microsoft.com/office/powerpoint/2010/main" val="1285670578"/>
              </p:ext>
            </p:extLst>
          </p:nvPr>
        </p:nvGraphicFramePr>
        <p:xfrm>
          <a:off x="1543857" y="317560"/>
          <a:ext cx="4869181" cy="54589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6727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p:cNvGraphicFramePr>
          <p:nvPr>
            <p:extLst>
              <p:ext uri="{D42A27DB-BD31-4B8C-83A1-F6EECF244321}">
                <p14:modId xmlns:p14="http://schemas.microsoft.com/office/powerpoint/2010/main" val="3587392166"/>
              </p:ext>
            </p:extLst>
          </p:nvPr>
        </p:nvGraphicFramePr>
        <p:xfrm>
          <a:off x="2026374" y="773619"/>
          <a:ext cx="7062788" cy="48850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Object 3"/>
          <p:cNvGraphicFramePr>
            <a:graphicFrameLocks noGrp="1"/>
          </p:cNvGraphicFramePr>
          <p:nvPr>
            <p:extLst>
              <p:ext uri="{D42A27DB-BD31-4B8C-83A1-F6EECF244321}">
                <p14:modId xmlns:p14="http://schemas.microsoft.com/office/powerpoint/2010/main" val="4119483478"/>
              </p:ext>
            </p:extLst>
          </p:nvPr>
        </p:nvGraphicFramePr>
        <p:xfrm>
          <a:off x="4794163" y="420325"/>
          <a:ext cx="7062788" cy="5238305"/>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352125" y="453469"/>
            <a:ext cx="3642359" cy="5193731"/>
            <a:chOff x="1238124" y="1249879"/>
            <a:chExt cx="2818253" cy="4404893"/>
          </a:xfrm>
        </p:grpSpPr>
        <p:sp>
          <p:nvSpPr>
            <p:cNvPr id="8" name="TextBox 7"/>
            <p:cNvSpPr txBox="1"/>
            <p:nvPr/>
          </p:nvSpPr>
          <p:spPr>
            <a:xfrm>
              <a:off x="1258799" y="1511710"/>
              <a:ext cx="740229" cy="219291"/>
            </a:xfrm>
            <a:prstGeom prst="rect">
              <a:avLst/>
            </a:prstGeom>
            <a:noFill/>
          </p:spPr>
          <p:txBody>
            <a:bodyPr wrap="square" rtlCol="0">
              <a:spAutoFit/>
            </a:bodyPr>
            <a:lstStyle/>
            <a:p>
              <a:r>
                <a:rPr lang="en-GB" sz="825" kern="0" dirty="0">
                  <a:solidFill>
                    <a:sysClr val="windowText" lastClr="000000"/>
                  </a:solidFill>
                </a:rPr>
                <a:t>Overall</a:t>
              </a:r>
            </a:p>
          </p:txBody>
        </p:sp>
        <p:sp>
          <p:nvSpPr>
            <p:cNvPr id="16" name="TextBox 15"/>
            <p:cNvSpPr txBox="1"/>
            <p:nvPr/>
          </p:nvSpPr>
          <p:spPr>
            <a:xfrm>
              <a:off x="1248407" y="3171798"/>
              <a:ext cx="1985147" cy="219291"/>
            </a:xfrm>
            <a:prstGeom prst="rect">
              <a:avLst/>
            </a:prstGeom>
            <a:noFill/>
          </p:spPr>
          <p:txBody>
            <a:bodyPr wrap="square" rtlCol="0">
              <a:spAutoFit/>
            </a:bodyPr>
            <a:lstStyle/>
            <a:p>
              <a:r>
                <a:rPr lang="en-GB" sz="825" kern="0" dirty="0">
                  <a:solidFill>
                    <a:sysClr val="windowText" lastClr="000000"/>
                  </a:solidFill>
                </a:rPr>
                <a:t>Swindon and Wiltshire</a:t>
              </a:r>
            </a:p>
          </p:txBody>
        </p:sp>
        <p:sp>
          <p:nvSpPr>
            <p:cNvPr id="24" name="TextBox 23"/>
            <p:cNvSpPr txBox="1"/>
            <p:nvPr/>
          </p:nvSpPr>
          <p:spPr>
            <a:xfrm>
              <a:off x="1258800" y="4362807"/>
              <a:ext cx="1765496" cy="219291"/>
            </a:xfrm>
            <a:prstGeom prst="rect">
              <a:avLst/>
            </a:prstGeom>
            <a:noFill/>
          </p:spPr>
          <p:txBody>
            <a:bodyPr wrap="square" rtlCol="0">
              <a:spAutoFit/>
            </a:bodyPr>
            <a:lstStyle/>
            <a:p>
              <a:r>
                <a:rPr lang="en-GB" sz="825" kern="0" dirty="0">
                  <a:solidFill>
                    <a:sysClr val="windowText" lastClr="000000"/>
                  </a:solidFill>
                </a:rPr>
                <a:t>Stoke-on-Trent and Staffordshire</a:t>
              </a:r>
            </a:p>
          </p:txBody>
        </p:sp>
        <p:sp>
          <p:nvSpPr>
            <p:cNvPr id="25" name="TextBox 24"/>
            <p:cNvSpPr txBox="1"/>
            <p:nvPr/>
          </p:nvSpPr>
          <p:spPr>
            <a:xfrm>
              <a:off x="1258800" y="4582330"/>
              <a:ext cx="992573" cy="219291"/>
            </a:xfrm>
            <a:prstGeom prst="rect">
              <a:avLst/>
            </a:prstGeom>
            <a:noFill/>
          </p:spPr>
          <p:txBody>
            <a:bodyPr wrap="square" rtlCol="0">
              <a:spAutoFit/>
            </a:bodyPr>
            <a:lstStyle/>
            <a:p>
              <a:r>
                <a:rPr lang="en-GB" sz="825" kern="0" dirty="0">
                  <a:solidFill>
                    <a:sysClr val="windowText" lastClr="000000"/>
                  </a:solidFill>
                </a:rPr>
                <a:t>The Marches</a:t>
              </a:r>
            </a:p>
          </p:txBody>
        </p:sp>
        <p:sp>
          <p:nvSpPr>
            <p:cNvPr id="26" name="TextBox 25"/>
            <p:cNvSpPr txBox="1"/>
            <p:nvPr/>
          </p:nvSpPr>
          <p:spPr>
            <a:xfrm>
              <a:off x="1258799" y="4789352"/>
              <a:ext cx="1203186" cy="219291"/>
            </a:xfrm>
            <a:prstGeom prst="rect">
              <a:avLst/>
            </a:prstGeom>
            <a:noFill/>
          </p:spPr>
          <p:txBody>
            <a:bodyPr wrap="square" rtlCol="0">
              <a:spAutoFit/>
            </a:bodyPr>
            <a:lstStyle/>
            <a:p>
              <a:r>
                <a:rPr lang="en-GB" sz="825" kern="0" dirty="0">
                  <a:solidFill>
                    <a:sysClr val="windowText" lastClr="000000"/>
                  </a:solidFill>
                </a:rPr>
                <a:t>Humber</a:t>
              </a:r>
            </a:p>
          </p:txBody>
        </p:sp>
        <p:sp>
          <p:nvSpPr>
            <p:cNvPr id="27" name="TextBox 26"/>
            <p:cNvSpPr txBox="1"/>
            <p:nvPr/>
          </p:nvSpPr>
          <p:spPr>
            <a:xfrm>
              <a:off x="1258800" y="5004672"/>
              <a:ext cx="2106335" cy="219291"/>
            </a:xfrm>
            <a:prstGeom prst="rect">
              <a:avLst/>
            </a:prstGeom>
            <a:noFill/>
          </p:spPr>
          <p:txBody>
            <a:bodyPr wrap="square" rtlCol="0">
              <a:spAutoFit/>
            </a:bodyPr>
            <a:lstStyle/>
            <a:p>
              <a:r>
                <a:rPr lang="en-GB" sz="825" kern="0" dirty="0">
                  <a:solidFill>
                    <a:sysClr val="windowText" lastClr="000000"/>
                  </a:solidFill>
                </a:rPr>
                <a:t>Leeds City Region</a:t>
              </a:r>
            </a:p>
          </p:txBody>
        </p:sp>
        <p:sp>
          <p:nvSpPr>
            <p:cNvPr id="59" name="TextBox 58"/>
            <p:cNvSpPr txBox="1"/>
            <p:nvPr/>
          </p:nvSpPr>
          <p:spPr>
            <a:xfrm>
              <a:off x="2771411" y="3172063"/>
              <a:ext cx="740229" cy="219291"/>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65" name="TextBox 64"/>
            <p:cNvSpPr txBox="1"/>
            <p:nvPr/>
          </p:nvSpPr>
          <p:spPr>
            <a:xfrm>
              <a:off x="2772658" y="4363072"/>
              <a:ext cx="740229" cy="219291"/>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66" name="TextBox 65"/>
            <p:cNvSpPr txBox="1"/>
            <p:nvPr/>
          </p:nvSpPr>
          <p:spPr>
            <a:xfrm>
              <a:off x="2781802" y="4582596"/>
              <a:ext cx="740229" cy="219291"/>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67" name="TextBox 66"/>
            <p:cNvSpPr txBox="1"/>
            <p:nvPr/>
          </p:nvSpPr>
          <p:spPr>
            <a:xfrm>
              <a:off x="2781802" y="4789618"/>
              <a:ext cx="740229" cy="219291"/>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68" name="TextBox 67"/>
            <p:cNvSpPr txBox="1"/>
            <p:nvPr/>
          </p:nvSpPr>
          <p:spPr>
            <a:xfrm>
              <a:off x="2781802" y="4995243"/>
              <a:ext cx="740229" cy="219291"/>
            </a:xfrm>
            <a:prstGeom prst="rect">
              <a:avLst/>
            </a:prstGeom>
            <a:noFill/>
          </p:spPr>
          <p:txBody>
            <a:bodyPr wrap="square" rtlCol="0">
              <a:spAutoFit/>
            </a:bodyPr>
            <a:lstStyle/>
            <a:p>
              <a:pPr algn="ctr"/>
              <a:r>
                <a:rPr lang="en-GB" sz="825" kern="0" dirty="0">
                  <a:solidFill>
                    <a:sysClr val="windowText" lastClr="000000"/>
                  </a:solidFill>
                </a:rPr>
                <a:t>YH</a:t>
              </a:r>
            </a:p>
          </p:txBody>
        </p:sp>
        <p:grpSp>
          <p:nvGrpSpPr>
            <p:cNvPr id="80" name="Group 79"/>
            <p:cNvGrpSpPr/>
            <p:nvPr/>
          </p:nvGrpSpPr>
          <p:grpSpPr>
            <a:xfrm>
              <a:off x="1258798" y="2120588"/>
              <a:ext cx="2633742" cy="219556"/>
              <a:chOff x="154397" y="1684449"/>
              <a:chExt cx="3511656" cy="292741"/>
            </a:xfrm>
          </p:grpSpPr>
          <p:sp>
            <p:nvSpPr>
              <p:cNvPr id="11" name="TextBox 10"/>
              <p:cNvSpPr txBox="1"/>
              <p:nvPr/>
            </p:nvSpPr>
            <p:spPr>
              <a:xfrm>
                <a:off x="154397" y="1684449"/>
                <a:ext cx="2937147" cy="292388"/>
              </a:xfrm>
              <a:prstGeom prst="rect">
                <a:avLst/>
              </a:prstGeom>
              <a:noFill/>
            </p:spPr>
            <p:txBody>
              <a:bodyPr wrap="square" rtlCol="0">
                <a:spAutoFit/>
              </a:bodyPr>
              <a:lstStyle/>
              <a:p>
                <a:r>
                  <a:rPr lang="en-GB" sz="825" kern="0" dirty="0">
                    <a:solidFill>
                      <a:sysClr val="windowText" lastClr="000000"/>
                    </a:solidFill>
                  </a:rPr>
                  <a:t>Thames Valley Berkshire</a:t>
                </a:r>
              </a:p>
            </p:txBody>
          </p:sp>
          <p:sp>
            <p:nvSpPr>
              <p:cNvPr id="35" name="TextBox 34"/>
              <p:cNvSpPr txBox="1"/>
              <p:nvPr/>
            </p:nvSpPr>
            <p:spPr>
              <a:xfrm>
                <a:off x="2679081" y="1684802"/>
                <a:ext cx="986972" cy="292388"/>
              </a:xfrm>
              <a:prstGeom prst="rect">
                <a:avLst/>
              </a:prstGeom>
              <a:noFill/>
            </p:spPr>
            <p:txBody>
              <a:bodyPr wrap="square" rtlCol="0">
                <a:spAutoFit/>
              </a:bodyPr>
              <a:lstStyle/>
              <a:p>
                <a:pPr algn="r"/>
                <a:r>
                  <a:rPr lang="en-GB" sz="825" kern="0" dirty="0">
                    <a:solidFill>
                      <a:sysClr val="windowText" lastClr="000000"/>
                    </a:solidFill>
                  </a:rPr>
                  <a:t>812</a:t>
                </a:r>
              </a:p>
            </p:txBody>
          </p:sp>
          <p:sp>
            <p:nvSpPr>
              <p:cNvPr id="54" name="TextBox 53"/>
              <p:cNvSpPr txBox="1"/>
              <p:nvPr/>
            </p:nvSpPr>
            <p:spPr>
              <a:xfrm>
                <a:off x="2133372" y="1684802"/>
                <a:ext cx="986972" cy="292388"/>
              </a:xfrm>
              <a:prstGeom prst="rect">
                <a:avLst/>
              </a:prstGeom>
              <a:noFill/>
            </p:spPr>
            <p:txBody>
              <a:bodyPr wrap="square" rtlCol="0">
                <a:spAutoFit/>
              </a:bodyPr>
              <a:lstStyle/>
              <a:p>
                <a:pPr algn="ctr"/>
                <a:r>
                  <a:rPr lang="en-GB" sz="825" kern="0" dirty="0">
                    <a:solidFill>
                      <a:sysClr val="windowText" lastClr="000000"/>
                    </a:solidFill>
                  </a:rPr>
                  <a:t>SE</a:t>
                </a:r>
              </a:p>
            </p:txBody>
          </p:sp>
        </p:grpSp>
        <p:sp>
          <p:nvSpPr>
            <p:cNvPr id="32" name="TextBox 31"/>
            <p:cNvSpPr txBox="1"/>
            <p:nvPr/>
          </p:nvSpPr>
          <p:spPr>
            <a:xfrm>
              <a:off x="3152311" y="1529998"/>
              <a:ext cx="740229" cy="219291"/>
            </a:xfrm>
            <a:prstGeom prst="rect">
              <a:avLst/>
            </a:prstGeom>
            <a:noFill/>
          </p:spPr>
          <p:txBody>
            <a:bodyPr wrap="square" rtlCol="0">
              <a:spAutoFit/>
            </a:bodyPr>
            <a:lstStyle/>
            <a:p>
              <a:pPr algn="r"/>
              <a:r>
                <a:rPr lang="en-GB" sz="825" kern="0" dirty="0">
                  <a:solidFill>
                    <a:sysClr val="windowText" lastClr="000000"/>
                  </a:solidFill>
                </a:rPr>
                <a:t>60,748</a:t>
              </a:r>
            </a:p>
          </p:txBody>
        </p:sp>
        <p:grpSp>
          <p:nvGrpSpPr>
            <p:cNvPr id="81" name="Group 80"/>
            <p:cNvGrpSpPr/>
            <p:nvPr/>
          </p:nvGrpSpPr>
          <p:grpSpPr>
            <a:xfrm>
              <a:off x="1258800" y="1926390"/>
              <a:ext cx="2633741" cy="219556"/>
              <a:chOff x="154398" y="1425519"/>
              <a:chExt cx="3511655" cy="292741"/>
            </a:xfrm>
          </p:grpSpPr>
          <p:sp>
            <p:nvSpPr>
              <p:cNvPr id="10" name="TextBox 9"/>
              <p:cNvSpPr txBox="1"/>
              <p:nvPr/>
            </p:nvSpPr>
            <p:spPr>
              <a:xfrm>
                <a:off x="154398" y="1425519"/>
                <a:ext cx="1828960" cy="292388"/>
              </a:xfrm>
              <a:prstGeom prst="rect">
                <a:avLst/>
              </a:prstGeom>
              <a:noFill/>
            </p:spPr>
            <p:txBody>
              <a:bodyPr wrap="square" rtlCol="0">
                <a:spAutoFit/>
              </a:bodyPr>
              <a:lstStyle/>
              <a:p>
                <a:r>
                  <a:rPr lang="en-GB" sz="825" kern="0" dirty="0">
                    <a:solidFill>
                      <a:sysClr val="windowText" lastClr="000000"/>
                    </a:solidFill>
                  </a:rPr>
                  <a:t>South East</a:t>
                </a:r>
              </a:p>
            </p:txBody>
          </p:sp>
          <p:sp>
            <p:nvSpPr>
              <p:cNvPr id="53" name="TextBox 52"/>
              <p:cNvSpPr txBox="1"/>
              <p:nvPr/>
            </p:nvSpPr>
            <p:spPr>
              <a:xfrm>
                <a:off x="2133372" y="1425872"/>
                <a:ext cx="986972" cy="292388"/>
              </a:xfrm>
              <a:prstGeom prst="rect">
                <a:avLst/>
              </a:prstGeom>
              <a:noFill/>
            </p:spPr>
            <p:txBody>
              <a:bodyPr wrap="square" rtlCol="0">
                <a:spAutoFit/>
              </a:bodyPr>
              <a:lstStyle/>
              <a:p>
                <a:pPr algn="ctr"/>
                <a:r>
                  <a:rPr lang="en-GB" sz="825" kern="0" dirty="0">
                    <a:solidFill>
                      <a:sysClr val="windowText" lastClr="000000"/>
                    </a:solidFill>
                  </a:rPr>
                  <a:t>SE</a:t>
                </a:r>
              </a:p>
            </p:txBody>
          </p:sp>
          <p:sp>
            <p:nvSpPr>
              <p:cNvPr id="34" name="TextBox 33"/>
              <p:cNvSpPr txBox="1"/>
              <p:nvPr/>
            </p:nvSpPr>
            <p:spPr>
              <a:xfrm>
                <a:off x="2679081" y="1425872"/>
                <a:ext cx="986972" cy="292388"/>
              </a:xfrm>
              <a:prstGeom prst="rect">
                <a:avLst/>
              </a:prstGeom>
              <a:noFill/>
            </p:spPr>
            <p:txBody>
              <a:bodyPr wrap="square" rtlCol="0">
                <a:spAutoFit/>
              </a:bodyPr>
              <a:lstStyle/>
              <a:p>
                <a:pPr algn="r"/>
                <a:r>
                  <a:rPr lang="en-GB" sz="825" kern="0" dirty="0">
                    <a:solidFill>
                      <a:sysClr val="windowText" lastClr="000000"/>
                    </a:solidFill>
                  </a:rPr>
                  <a:t>4,010</a:t>
                </a:r>
              </a:p>
            </p:txBody>
          </p:sp>
        </p:grpSp>
        <p:grpSp>
          <p:nvGrpSpPr>
            <p:cNvPr id="79" name="Group 78"/>
            <p:cNvGrpSpPr/>
            <p:nvPr/>
          </p:nvGrpSpPr>
          <p:grpSpPr>
            <a:xfrm>
              <a:off x="1248409" y="2354888"/>
              <a:ext cx="2633741" cy="219556"/>
              <a:chOff x="140543" y="1996848"/>
              <a:chExt cx="3511655" cy="292741"/>
            </a:xfrm>
          </p:grpSpPr>
          <p:sp>
            <p:nvSpPr>
              <p:cNvPr id="12" name="TextBox 11"/>
              <p:cNvSpPr txBox="1"/>
              <p:nvPr/>
            </p:nvSpPr>
            <p:spPr>
              <a:xfrm>
                <a:off x="140543" y="1996848"/>
                <a:ext cx="3338218" cy="292388"/>
              </a:xfrm>
              <a:prstGeom prst="rect">
                <a:avLst/>
              </a:prstGeom>
              <a:noFill/>
            </p:spPr>
            <p:txBody>
              <a:bodyPr wrap="square" rtlCol="0">
                <a:spAutoFit/>
              </a:bodyPr>
              <a:lstStyle/>
              <a:p>
                <a:r>
                  <a:rPr lang="en-GB" sz="825" kern="0" dirty="0">
                    <a:solidFill>
                      <a:sysClr val="windowText" lastClr="000000"/>
                    </a:solidFill>
                  </a:rPr>
                  <a:t>Cornwall and the Isles of Scilly</a:t>
                </a:r>
              </a:p>
            </p:txBody>
          </p:sp>
          <p:sp>
            <p:nvSpPr>
              <p:cNvPr id="55" name="TextBox 54"/>
              <p:cNvSpPr txBox="1"/>
              <p:nvPr/>
            </p:nvSpPr>
            <p:spPr>
              <a:xfrm>
                <a:off x="2171214" y="1997201"/>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36" name="TextBox 35"/>
              <p:cNvSpPr txBox="1"/>
              <p:nvPr/>
            </p:nvSpPr>
            <p:spPr>
              <a:xfrm>
                <a:off x="2665226" y="1997201"/>
                <a:ext cx="986972" cy="292388"/>
              </a:xfrm>
              <a:prstGeom prst="rect">
                <a:avLst/>
              </a:prstGeom>
              <a:noFill/>
            </p:spPr>
            <p:txBody>
              <a:bodyPr wrap="square" rtlCol="0">
                <a:spAutoFit/>
              </a:bodyPr>
              <a:lstStyle/>
              <a:p>
                <a:pPr algn="r"/>
                <a:r>
                  <a:rPr lang="en-GB" sz="825" kern="0" dirty="0">
                    <a:solidFill>
                      <a:sysClr val="windowText" lastClr="000000"/>
                    </a:solidFill>
                  </a:rPr>
                  <a:t>551</a:t>
                </a:r>
              </a:p>
            </p:txBody>
          </p:sp>
        </p:grpSp>
        <p:grpSp>
          <p:nvGrpSpPr>
            <p:cNvPr id="78" name="Group 77"/>
            <p:cNvGrpSpPr/>
            <p:nvPr/>
          </p:nvGrpSpPr>
          <p:grpSpPr>
            <a:xfrm>
              <a:off x="1258799" y="2550827"/>
              <a:ext cx="2797578" cy="219556"/>
              <a:chOff x="154398" y="2216535"/>
              <a:chExt cx="3730104" cy="292741"/>
            </a:xfrm>
          </p:grpSpPr>
          <p:sp>
            <p:nvSpPr>
              <p:cNvPr id="13" name="TextBox 12"/>
              <p:cNvSpPr txBox="1"/>
              <p:nvPr/>
            </p:nvSpPr>
            <p:spPr>
              <a:xfrm>
                <a:off x="154398" y="2216535"/>
                <a:ext cx="3730104" cy="292388"/>
              </a:xfrm>
              <a:prstGeom prst="rect">
                <a:avLst/>
              </a:prstGeom>
              <a:noFill/>
            </p:spPr>
            <p:txBody>
              <a:bodyPr wrap="square" rtlCol="0">
                <a:spAutoFit/>
              </a:bodyPr>
              <a:lstStyle/>
              <a:p>
                <a:r>
                  <a:rPr lang="en-GB" sz="825" kern="0" dirty="0">
                    <a:solidFill>
                      <a:sysClr val="windowText" lastClr="000000"/>
                    </a:solidFill>
                  </a:rPr>
                  <a:t>Dorset</a:t>
                </a:r>
              </a:p>
            </p:txBody>
          </p:sp>
          <p:sp>
            <p:nvSpPr>
              <p:cNvPr id="56" name="TextBox 55"/>
              <p:cNvSpPr txBox="1"/>
              <p:nvPr/>
            </p:nvSpPr>
            <p:spPr>
              <a:xfrm>
                <a:off x="2185069" y="2216888"/>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37" name="TextBox 36"/>
              <p:cNvSpPr txBox="1"/>
              <p:nvPr/>
            </p:nvSpPr>
            <p:spPr>
              <a:xfrm>
                <a:off x="2679081" y="2216888"/>
                <a:ext cx="986972" cy="292388"/>
              </a:xfrm>
              <a:prstGeom prst="rect">
                <a:avLst/>
              </a:prstGeom>
              <a:noFill/>
            </p:spPr>
            <p:txBody>
              <a:bodyPr wrap="square" rtlCol="0">
                <a:spAutoFit/>
              </a:bodyPr>
              <a:lstStyle/>
              <a:p>
                <a:pPr algn="r"/>
                <a:r>
                  <a:rPr lang="en-GB" sz="825" kern="0" dirty="0">
                    <a:solidFill>
                      <a:sysClr val="windowText" lastClr="000000"/>
                    </a:solidFill>
                  </a:rPr>
                  <a:t>768</a:t>
                </a:r>
              </a:p>
            </p:txBody>
          </p:sp>
        </p:grpSp>
        <p:grpSp>
          <p:nvGrpSpPr>
            <p:cNvPr id="77" name="Group 76"/>
            <p:cNvGrpSpPr/>
            <p:nvPr/>
          </p:nvGrpSpPr>
          <p:grpSpPr>
            <a:xfrm>
              <a:off x="1258800" y="2731923"/>
              <a:ext cx="2633741" cy="219556"/>
              <a:chOff x="154398" y="2499561"/>
              <a:chExt cx="3511655" cy="292741"/>
            </a:xfrm>
          </p:grpSpPr>
          <p:sp>
            <p:nvSpPr>
              <p:cNvPr id="14" name="TextBox 13"/>
              <p:cNvSpPr txBox="1"/>
              <p:nvPr/>
            </p:nvSpPr>
            <p:spPr>
              <a:xfrm>
                <a:off x="154398" y="2499561"/>
                <a:ext cx="2815704" cy="292388"/>
              </a:xfrm>
              <a:prstGeom prst="rect">
                <a:avLst/>
              </a:prstGeom>
              <a:noFill/>
            </p:spPr>
            <p:txBody>
              <a:bodyPr wrap="square" rtlCol="0">
                <a:spAutoFit/>
              </a:bodyPr>
              <a:lstStyle/>
              <a:p>
                <a:r>
                  <a:rPr lang="en-GB" sz="825" kern="0" dirty="0">
                    <a:solidFill>
                      <a:sysClr val="windowText" lastClr="000000"/>
                    </a:solidFill>
                  </a:rPr>
                  <a:t>Gloucestershire</a:t>
                </a:r>
              </a:p>
            </p:txBody>
          </p:sp>
          <p:sp>
            <p:nvSpPr>
              <p:cNvPr id="57" name="TextBox 56"/>
              <p:cNvSpPr txBox="1"/>
              <p:nvPr/>
            </p:nvSpPr>
            <p:spPr>
              <a:xfrm>
                <a:off x="2185069" y="2499914"/>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38" name="TextBox 37"/>
              <p:cNvSpPr txBox="1"/>
              <p:nvPr/>
            </p:nvSpPr>
            <p:spPr>
              <a:xfrm>
                <a:off x="2679081" y="2499914"/>
                <a:ext cx="986972" cy="292388"/>
              </a:xfrm>
              <a:prstGeom prst="rect">
                <a:avLst/>
              </a:prstGeom>
              <a:noFill/>
            </p:spPr>
            <p:txBody>
              <a:bodyPr wrap="square" rtlCol="0">
                <a:spAutoFit/>
              </a:bodyPr>
              <a:lstStyle/>
              <a:p>
                <a:pPr algn="r"/>
                <a:r>
                  <a:rPr lang="en-GB" sz="825" kern="0" dirty="0">
                    <a:solidFill>
                      <a:sysClr val="windowText" lastClr="000000"/>
                    </a:solidFill>
                  </a:rPr>
                  <a:t>634</a:t>
                </a:r>
              </a:p>
            </p:txBody>
          </p:sp>
        </p:grpSp>
        <p:grpSp>
          <p:nvGrpSpPr>
            <p:cNvPr id="76" name="Group 75"/>
            <p:cNvGrpSpPr/>
            <p:nvPr/>
          </p:nvGrpSpPr>
          <p:grpSpPr>
            <a:xfrm>
              <a:off x="1258800" y="2959530"/>
              <a:ext cx="2633741" cy="219556"/>
              <a:chOff x="154398" y="2803037"/>
              <a:chExt cx="3511655" cy="292741"/>
            </a:xfrm>
          </p:grpSpPr>
          <p:sp>
            <p:nvSpPr>
              <p:cNvPr id="15" name="TextBox 14"/>
              <p:cNvSpPr txBox="1"/>
              <p:nvPr/>
            </p:nvSpPr>
            <p:spPr>
              <a:xfrm>
                <a:off x="154398" y="2803037"/>
                <a:ext cx="2859247" cy="292388"/>
              </a:xfrm>
              <a:prstGeom prst="rect">
                <a:avLst/>
              </a:prstGeom>
              <a:noFill/>
            </p:spPr>
            <p:txBody>
              <a:bodyPr wrap="square" rtlCol="0">
                <a:spAutoFit/>
              </a:bodyPr>
              <a:lstStyle/>
              <a:p>
                <a:r>
                  <a:rPr lang="en-GB" sz="825" kern="0" dirty="0">
                    <a:solidFill>
                      <a:sysClr val="windowText" lastClr="000000"/>
                    </a:solidFill>
                  </a:rPr>
                  <a:t>Heart of the South West</a:t>
                </a:r>
              </a:p>
            </p:txBody>
          </p:sp>
          <p:sp>
            <p:nvSpPr>
              <p:cNvPr id="58" name="TextBox 57"/>
              <p:cNvSpPr txBox="1"/>
              <p:nvPr/>
            </p:nvSpPr>
            <p:spPr>
              <a:xfrm>
                <a:off x="2185069" y="2803390"/>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39" name="TextBox 38"/>
              <p:cNvSpPr txBox="1"/>
              <p:nvPr/>
            </p:nvSpPr>
            <p:spPr>
              <a:xfrm>
                <a:off x="2679081" y="2803390"/>
                <a:ext cx="986972" cy="292388"/>
              </a:xfrm>
              <a:prstGeom prst="rect">
                <a:avLst/>
              </a:prstGeom>
              <a:noFill/>
            </p:spPr>
            <p:txBody>
              <a:bodyPr wrap="square" rtlCol="0">
                <a:spAutoFit/>
              </a:bodyPr>
              <a:lstStyle/>
              <a:p>
                <a:pPr algn="r"/>
                <a:r>
                  <a:rPr lang="en-GB" sz="825" kern="0" dirty="0">
                    <a:solidFill>
                      <a:sysClr val="windowText" lastClr="000000"/>
                    </a:solidFill>
                  </a:rPr>
                  <a:t>2,462</a:t>
                </a:r>
              </a:p>
            </p:txBody>
          </p:sp>
        </p:grpSp>
        <p:sp>
          <p:nvSpPr>
            <p:cNvPr id="40" name="TextBox 39"/>
            <p:cNvSpPr txBox="1"/>
            <p:nvPr/>
          </p:nvSpPr>
          <p:spPr>
            <a:xfrm>
              <a:off x="3141920" y="3172063"/>
              <a:ext cx="740229" cy="219291"/>
            </a:xfrm>
            <a:prstGeom prst="rect">
              <a:avLst/>
            </a:prstGeom>
            <a:noFill/>
          </p:spPr>
          <p:txBody>
            <a:bodyPr wrap="square" rtlCol="0">
              <a:spAutoFit/>
            </a:bodyPr>
            <a:lstStyle/>
            <a:p>
              <a:pPr algn="r"/>
              <a:r>
                <a:rPr lang="en-GB" sz="825" kern="0" dirty="0">
                  <a:solidFill>
                    <a:sysClr val="windowText" lastClr="000000"/>
                  </a:solidFill>
                </a:rPr>
                <a:t>665</a:t>
              </a:r>
            </a:p>
          </p:txBody>
        </p:sp>
        <p:grpSp>
          <p:nvGrpSpPr>
            <p:cNvPr id="75" name="Group 74"/>
            <p:cNvGrpSpPr/>
            <p:nvPr/>
          </p:nvGrpSpPr>
          <p:grpSpPr>
            <a:xfrm>
              <a:off x="1258800" y="3374926"/>
              <a:ext cx="2633741" cy="219556"/>
              <a:chOff x="154398" y="3356897"/>
              <a:chExt cx="3511655" cy="292741"/>
            </a:xfrm>
          </p:grpSpPr>
          <p:sp>
            <p:nvSpPr>
              <p:cNvPr id="17" name="TextBox 16"/>
              <p:cNvSpPr txBox="1"/>
              <p:nvPr/>
            </p:nvSpPr>
            <p:spPr>
              <a:xfrm>
                <a:off x="154398" y="3356897"/>
                <a:ext cx="2815704" cy="292388"/>
              </a:xfrm>
              <a:prstGeom prst="rect">
                <a:avLst/>
              </a:prstGeom>
              <a:noFill/>
            </p:spPr>
            <p:txBody>
              <a:bodyPr wrap="square" rtlCol="0">
                <a:spAutoFit/>
              </a:bodyPr>
              <a:lstStyle/>
              <a:p>
                <a:r>
                  <a:rPr lang="en-GB" sz="825" kern="0" dirty="0">
                    <a:solidFill>
                      <a:sysClr val="windowText" lastClr="000000"/>
                    </a:solidFill>
                  </a:rPr>
                  <a:t>West of England</a:t>
                </a:r>
              </a:p>
            </p:txBody>
          </p:sp>
          <p:sp>
            <p:nvSpPr>
              <p:cNvPr id="60" name="TextBox 59"/>
              <p:cNvSpPr txBox="1"/>
              <p:nvPr/>
            </p:nvSpPr>
            <p:spPr>
              <a:xfrm>
                <a:off x="2185069" y="3357250"/>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41" name="TextBox 40"/>
              <p:cNvSpPr txBox="1"/>
              <p:nvPr/>
            </p:nvSpPr>
            <p:spPr>
              <a:xfrm>
                <a:off x="2679081" y="3357250"/>
                <a:ext cx="986972" cy="292388"/>
              </a:xfrm>
              <a:prstGeom prst="rect">
                <a:avLst/>
              </a:prstGeom>
              <a:noFill/>
            </p:spPr>
            <p:txBody>
              <a:bodyPr wrap="square" rtlCol="0">
                <a:spAutoFit/>
              </a:bodyPr>
              <a:lstStyle/>
              <a:p>
                <a:pPr algn="r"/>
                <a:r>
                  <a:rPr lang="en-GB" sz="825" kern="0" dirty="0">
                    <a:solidFill>
                      <a:sysClr val="windowText" lastClr="000000"/>
                    </a:solidFill>
                  </a:rPr>
                  <a:t>978</a:t>
                </a:r>
              </a:p>
            </p:txBody>
          </p:sp>
        </p:grpSp>
        <p:grpSp>
          <p:nvGrpSpPr>
            <p:cNvPr id="73" name="Group 72"/>
            <p:cNvGrpSpPr/>
            <p:nvPr/>
          </p:nvGrpSpPr>
          <p:grpSpPr>
            <a:xfrm>
              <a:off x="1258800" y="3760532"/>
              <a:ext cx="2633741" cy="238414"/>
              <a:chOff x="154398" y="3871039"/>
              <a:chExt cx="3511655" cy="317885"/>
            </a:xfrm>
          </p:grpSpPr>
          <p:sp>
            <p:nvSpPr>
              <p:cNvPr id="21" name="TextBox 20"/>
              <p:cNvSpPr txBox="1"/>
              <p:nvPr/>
            </p:nvSpPr>
            <p:spPr>
              <a:xfrm>
                <a:off x="154398" y="3896536"/>
                <a:ext cx="1161336" cy="292388"/>
              </a:xfrm>
              <a:prstGeom prst="rect">
                <a:avLst/>
              </a:prstGeom>
              <a:noFill/>
            </p:spPr>
            <p:txBody>
              <a:bodyPr wrap="square" rtlCol="0">
                <a:spAutoFit/>
              </a:bodyPr>
              <a:lstStyle/>
              <a:p>
                <a:r>
                  <a:rPr lang="en-GB" sz="825" kern="0" dirty="0">
                    <a:solidFill>
                      <a:sysClr val="windowText" lastClr="000000"/>
                    </a:solidFill>
                  </a:rPr>
                  <a:t>Black Country</a:t>
                </a:r>
              </a:p>
            </p:txBody>
          </p:sp>
          <p:sp>
            <p:nvSpPr>
              <p:cNvPr id="62" name="TextBox 61"/>
              <p:cNvSpPr txBox="1"/>
              <p:nvPr/>
            </p:nvSpPr>
            <p:spPr>
              <a:xfrm>
                <a:off x="2172877" y="3883963"/>
                <a:ext cx="986972" cy="292389"/>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43" name="TextBox 42"/>
              <p:cNvSpPr txBox="1"/>
              <p:nvPr/>
            </p:nvSpPr>
            <p:spPr>
              <a:xfrm>
                <a:off x="2679081" y="3871039"/>
                <a:ext cx="986972" cy="292388"/>
              </a:xfrm>
              <a:prstGeom prst="rect">
                <a:avLst/>
              </a:prstGeom>
              <a:noFill/>
            </p:spPr>
            <p:txBody>
              <a:bodyPr wrap="square" rtlCol="0">
                <a:spAutoFit/>
              </a:bodyPr>
              <a:lstStyle/>
              <a:p>
                <a:pPr algn="r"/>
                <a:r>
                  <a:rPr lang="en-GB" sz="825" kern="0" dirty="0">
                    <a:solidFill>
                      <a:sysClr val="windowText" lastClr="000000"/>
                    </a:solidFill>
                  </a:rPr>
                  <a:t>1,345</a:t>
                </a:r>
              </a:p>
            </p:txBody>
          </p:sp>
        </p:grpSp>
        <p:grpSp>
          <p:nvGrpSpPr>
            <p:cNvPr id="74" name="Group 73"/>
            <p:cNvGrpSpPr/>
            <p:nvPr/>
          </p:nvGrpSpPr>
          <p:grpSpPr>
            <a:xfrm>
              <a:off x="1258798" y="3574568"/>
              <a:ext cx="2633742" cy="219556"/>
              <a:chOff x="154397" y="3623087"/>
              <a:chExt cx="3511656" cy="292741"/>
            </a:xfrm>
          </p:grpSpPr>
          <p:sp>
            <p:nvSpPr>
              <p:cNvPr id="19" name="TextBox 18"/>
              <p:cNvSpPr txBox="1"/>
              <p:nvPr/>
            </p:nvSpPr>
            <p:spPr>
              <a:xfrm>
                <a:off x="154397" y="3623087"/>
                <a:ext cx="1906633" cy="292388"/>
              </a:xfrm>
              <a:prstGeom prst="rect">
                <a:avLst/>
              </a:prstGeom>
              <a:noFill/>
            </p:spPr>
            <p:txBody>
              <a:bodyPr wrap="square" rtlCol="0">
                <a:spAutoFit/>
              </a:bodyPr>
              <a:lstStyle/>
              <a:p>
                <a:r>
                  <a:rPr lang="en-GB" sz="825" kern="0" dirty="0">
                    <a:solidFill>
                      <a:sysClr val="windowText" lastClr="000000"/>
                    </a:solidFill>
                  </a:rPr>
                  <a:t>Worcestershire</a:t>
                </a:r>
              </a:p>
            </p:txBody>
          </p:sp>
          <p:sp>
            <p:nvSpPr>
              <p:cNvPr id="61" name="TextBox 60"/>
              <p:cNvSpPr txBox="1"/>
              <p:nvPr/>
            </p:nvSpPr>
            <p:spPr>
              <a:xfrm>
                <a:off x="2185069" y="3623440"/>
                <a:ext cx="986972" cy="292388"/>
              </a:xfrm>
              <a:prstGeom prst="rect">
                <a:avLst/>
              </a:prstGeom>
              <a:noFill/>
            </p:spPr>
            <p:txBody>
              <a:bodyPr wrap="square" rtlCol="0">
                <a:spAutoFit/>
              </a:bodyPr>
              <a:lstStyle/>
              <a:p>
                <a:pPr algn="ctr"/>
                <a:r>
                  <a:rPr lang="en-GB" sz="825" kern="0" dirty="0">
                    <a:solidFill>
                      <a:sysClr val="windowText" lastClr="000000"/>
                    </a:solidFill>
                  </a:rPr>
                  <a:t>SW</a:t>
                </a:r>
              </a:p>
            </p:txBody>
          </p:sp>
          <p:sp>
            <p:nvSpPr>
              <p:cNvPr id="42" name="TextBox 41"/>
              <p:cNvSpPr txBox="1"/>
              <p:nvPr/>
            </p:nvSpPr>
            <p:spPr>
              <a:xfrm>
                <a:off x="2679081" y="3623440"/>
                <a:ext cx="986972" cy="292388"/>
              </a:xfrm>
              <a:prstGeom prst="rect">
                <a:avLst/>
              </a:prstGeom>
              <a:noFill/>
            </p:spPr>
            <p:txBody>
              <a:bodyPr wrap="square" rtlCol="0">
                <a:spAutoFit/>
              </a:bodyPr>
              <a:lstStyle/>
              <a:p>
                <a:pPr algn="r"/>
                <a:r>
                  <a:rPr lang="en-GB" sz="825" kern="0" dirty="0">
                    <a:solidFill>
                      <a:sysClr val="windowText" lastClr="000000"/>
                    </a:solidFill>
                  </a:rPr>
                  <a:t>313</a:t>
                </a:r>
              </a:p>
            </p:txBody>
          </p:sp>
        </p:grpSp>
        <p:grpSp>
          <p:nvGrpSpPr>
            <p:cNvPr id="72" name="Group 71"/>
            <p:cNvGrpSpPr/>
            <p:nvPr/>
          </p:nvGrpSpPr>
          <p:grpSpPr>
            <a:xfrm>
              <a:off x="1238124" y="3985886"/>
              <a:ext cx="2654417" cy="219556"/>
              <a:chOff x="126830" y="4171509"/>
              <a:chExt cx="3539223" cy="292741"/>
            </a:xfrm>
          </p:grpSpPr>
          <p:sp>
            <p:nvSpPr>
              <p:cNvPr id="22" name="TextBox 21"/>
              <p:cNvSpPr txBox="1"/>
              <p:nvPr/>
            </p:nvSpPr>
            <p:spPr>
              <a:xfrm>
                <a:off x="126830" y="4171509"/>
                <a:ext cx="2073580" cy="292388"/>
              </a:xfrm>
              <a:prstGeom prst="rect">
                <a:avLst/>
              </a:prstGeom>
              <a:noFill/>
            </p:spPr>
            <p:txBody>
              <a:bodyPr wrap="square" rtlCol="0">
                <a:spAutoFit/>
              </a:bodyPr>
              <a:lstStyle/>
              <a:p>
                <a:r>
                  <a:rPr lang="en-GB" sz="825" kern="0" dirty="0">
                    <a:solidFill>
                      <a:sysClr val="windowText" lastClr="000000"/>
                    </a:solidFill>
                  </a:rPr>
                  <a:t>Coventry and Warwickshire</a:t>
                </a:r>
              </a:p>
            </p:txBody>
          </p:sp>
          <p:sp>
            <p:nvSpPr>
              <p:cNvPr id="63" name="TextBox 62"/>
              <p:cNvSpPr txBox="1"/>
              <p:nvPr/>
            </p:nvSpPr>
            <p:spPr>
              <a:xfrm>
                <a:off x="2185069" y="4171862"/>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44" name="TextBox 43"/>
              <p:cNvSpPr txBox="1"/>
              <p:nvPr/>
            </p:nvSpPr>
            <p:spPr>
              <a:xfrm>
                <a:off x="2679081" y="4171862"/>
                <a:ext cx="986972" cy="292388"/>
              </a:xfrm>
              <a:prstGeom prst="rect">
                <a:avLst/>
              </a:prstGeom>
              <a:noFill/>
            </p:spPr>
            <p:txBody>
              <a:bodyPr wrap="square" rtlCol="0">
                <a:spAutoFit/>
              </a:bodyPr>
              <a:lstStyle/>
              <a:p>
                <a:pPr algn="r"/>
                <a:r>
                  <a:rPr lang="en-GB" sz="825" kern="0" dirty="0">
                    <a:solidFill>
                      <a:sysClr val="windowText" lastClr="000000"/>
                    </a:solidFill>
                  </a:rPr>
                  <a:t>1,144</a:t>
                </a:r>
              </a:p>
            </p:txBody>
          </p:sp>
        </p:grpSp>
        <p:grpSp>
          <p:nvGrpSpPr>
            <p:cNvPr id="20" name="Group 19"/>
            <p:cNvGrpSpPr/>
            <p:nvPr/>
          </p:nvGrpSpPr>
          <p:grpSpPr>
            <a:xfrm>
              <a:off x="1258800" y="4180957"/>
              <a:ext cx="2734985" cy="219556"/>
              <a:chOff x="154398" y="4431604"/>
              <a:chExt cx="3646647" cy="292741"/>
            </a:xfrm>
          </p:grpSpPr>
          <p:sp>
            <p:nvSpPr>
              <p:cNvPr id="23" name="TextBox 22"/>
              <p:cNvSpPr txBox="1"/>
              <p:nvPr/>
            </p:nvSpPr>
            <p:spPr>
              <a:xfrm>
                <a:off x="154398" y="4431604"/>
                <a:ext cx="3646647" cy="292388"/>
              </a:xfrm>
              <a:prstGeom prst="rect">
                <a:avLst/>
              </a:prstGeom>
              <a:noFill/>
            </p:spPr>
            <p:txBody>
              <a:bodyPr wrap="square" rtlCol="0">
                <a:spAutoFit/>
              </a:bodyPr>
              <a:lstStyle/>
              <a:p>
                <a:r>
                  <a:rPr lang="en-GB" sz="825" kern="0" dirty="0">
                    <a:solidFill>
                      <a:sysClr val="windowText" lastClr="000000"/>
                    </a:solidFill>
                  </a:rPr>
                  <a:t>Greater Birmingham and Solihull</a:t>
                </a:r>
              </a:p>
            </p:txBody>
          </p:sp>
          <p:sp>
            <p:nvSpPr>
              <p:cNvPr id="64" name="TextBox 63"/>
              <p:cNvSpPr txBox="1"/>
              <p:nvPr/>
            </p:nvSpPr>
            <p:spPr>
              <a:xfrm>
                <a:off x="2185069" y="4431957"/>
                <a:ext cx="986972" cy="292388"/>
              </a:xfrm>
              <a:prstGeom prst="rect">
                <a:avLst/>
              </a:prstGeom>
              <a:noFill/>
            </p:spPr>
            <p:txBody>
              <a:bodyPr wrap="square" rtlCol="0">
                <a:spAutoFit/>
              </a:bodyPr>
              <a:lstStyle/>
              <a:p>
                <a:pPr algn="ctr"/>
                <a:r>
                  <a:rPr lang="en-GB" sz="825" kern="0" dirty="0">
                    <a:solidFill>
                      <a:sysClr val="windowText" lastClr="000000"/>
                    </a:solidFill>
                  </a:rPr>
                  <a:t>WM</a:t>
                </a:r>
              </a:p>
            </p:txBody>
          </p:sp>
          <p:sp>
            <p:nvSpPr>
              <p:cNvPr id="45" name="TextBox 44"/>
              <p:cNvSpPr txBox="1"/>
              <p:nvPr/>
            </p:nvSpPr>
            <p:spPr>
              <a:xfrm>
                <a:off x="2679081" y="4431957"/>
                <a:ext cx="986972" cy="292388"/>
              </a:xfrm>
              <a:prstGeom prst="rect">
                <a:avLst/>
              </a:prstGeom>
              <a:noFill/>
            </p:spPr>
            <p:txBody>
              <a:bodyPr wrap="square" rtlCol="0">
                <a:spAutoFit/>
              </a:bodyPr>
              <a:lstStyle/>
              <a:p>
                <a:pPr algn="r"/>
                <a:r>
                  <a:rPr lang="en-GB" sz="825" kern="0" dirty="0">
                    <a:solidFill>
                      <a:sysClr val="windowText" lastClr="000000"/>
                    </a:solidFill>
                  </a:rPr>
                  <a:t>2,213</a:t>
                </a:r>
              </a:p>
            </p:txBody>
          </p:sp>
        </p:grpSp>
        <p:sp>
          <p:nvSpPr>
            <p:cNvPr id="46" name="TextBox 45"/>
            <p:cNvSpPr txBox="1"/>
            <p:nvPr/>
          </p:nvSpPr>
          <p:spPr>
            <a:xfrm>
              <a:off x="3152311" y="4363072"/>
              <a:ext cx="740229" cy="219291"/>
            </a:xfrm>
            <a:prstGeom prst="rect">
              <a:avLst/>
            </a:prstGeom>
            <a:noFill/>
          </p:spPr>
          <p:txBody>
            <a:bodyPr wrap="square" rtlCol="0">
              <a:spAutoFit/>
            </a:bodyPr>
            <a:lstStyle/>
            <a:p>
              <a:pPr algn="r"/>
              <a:r>
                <a:rPr lang="en-GB" sz="825" kern="0" dirty="0">
                  <a:solidFill>
                    <a:sysClr val="windowText" lastClr="000000"/>
                  </a:solidFill>
                </a:rPr>
                <a:t>1,084</a:t>
              </a:r>
            </a:p>
          </p:txBody>
        </p:sp>
        <p:sp>
          <p:nvSpPr>
            <p:cNvPr id="47" name="TextBox 46"/>
            <p:cNvSpPr txBox="1"/>
            <p:nvPr/>
          </p:nvSpPr>
          <p:spPr>
            <a:xfrm>
              <a:off x="3152311" y="4582596"/>
              <a:ext cx="740229" cy="219291"/>
            </a:xfrm>
            <a:prstGeom prst="rect">
              <a:avLst/>
            </a:prstGeom>
            <a:noFill/>
          </p:spPr>
          <p:txBody>
            <a:bodyPr wrap="square" rtlCol="0">
              <a:spAutoFit/>
            </a:bodyPr>
            <a:lstStyle/>
            <a:p>
              <a:pPr algn="r"/>
              <a:r>
                <a:rPr lang="en-GB" sz="825" kern="0" dirty="0">
                  <a:solidFill>
                    <a:sysClr val="windowText" lastClr="000000"/>
                  </a:solidFill>
                </a:rPr>
                <a:t>873</a:t>
              </a:r>
            </a:p>
          </p:txBody>
        </p:sp>
        <p:sp>
          <p:nvSpPr>
            <p:cNvPr id="48" name="TextBox 47"/>
            <p:cNvSpPr txBox="1"/>
            <p:nvPr/>
          </p:nvSpPr>
          <p:spPr>
            <a:xfrm>
              <a:off x="3152311" y="4789618"/>
              <a:ext cx="740229" cy="219291"/>
            </a:xfrm>
            <a:prstGeom prst="rect">
              <a:avLst/>
            </a:prstGeom>
            <a:noFill/>
          </p:spPr>
          <p:txBody>
            <a:bodyPr wrap="square" rtlCol="0">
              <a:spAutoFit/>
            </a:bodyPr>
            <a:lstStyle/>
            <a:p>
              <a:pPr algn="r"/>
              <a:r>
                <a:rPr lang="en-GB" sz="825" kern="0" dirty="0">
                  <a:solidFill>
                    <a:sysClr val="windowText" lastClr="000000"/>
                  </a:solidFill>
                </a:rPr>
                <a:t>949</a:t>
              </a:r>
            </a:p>
          </p:txBody>
        </p:sp>
        <p:sp>
          <p:nvSpPr>
            <p:cNvPr id="49" name="TextBox 48"/>
            <p:cNvSpPr txBox="1"/>
            <p:nvPr/>
          </p:nvSpPr>
          <p:spPr>
            <a:xfrm>
              <a:off x="3152311" y="4985548"/>
              <a:ext cx="740229" cy="219291"/>
            </a:xfrm>
            <a:prstGeom prst="rect">
              <a:avLst/>
            </a:prstGeom>
            <a:noFill/>
          </p:spPr>
          <p:txBody>
            <a:bodyPr wrap="square" rtlCol="0">
              <a:spAutoFit/>
            </a:bodyPr>
            <a:lstStyle/>
            <a:p>
              <a:pPr algn="r"/>
              <a:r>
                <a:rPr lang="en-GB" sz="825" kern="0" dirty="0">
                  <a:solidFill>
                    <a:sysClr val="windowText" lastClr="000000"/>
                  </a:solidFill>
                </a:rPr>
                <a:t>3,592</a:t>
              </a:r>
            </a:p>
          </p:txBody>
        </p:sp>
        <p:grpSp>
          <p:nvGrpSpPr>
            <p:cNvPr id="6" name="Group 5"/>
            <p:cNvGrpSpPr/>
            <p:nvPr/>
          </p:nvGrpSpPr>
          <p:grpSpPr>
            <a:xfrm>
              <a:off x="1258800" y="5193710"/>
              <a:ext cx="2633741" cy="238415"/>
              <a:chOff x="154398" y="5781934"/>
              <a:chExt cx="3511655" cy="317886"/>
            </a:xfrm>
          </p:grpSpPr>
          <p:sp>
            <p:nvSpPr>
              <p:cNvPr id="28" name="TextBox 27"/>
              <p:cNvSpPr txBox="1"/>
              <p:nvPr/>
            </p:nvSpPr>
            <p:spPr>
              <a:xfrm>
                <a:off x="154398" y="5807432"/>
                <a:ext cx="2322672" cy="292388"/>
              </a:xfrm>
              <a:prstGeom prst="rect">
                <a:avLst/>
              </a:prstGeom>
              <a:noFill/>
            </p:spPr>
            <p:txBody>
              <a:bodyPr wrap="square" rtlCol="0">
                <a:spAutoFit/>
              </a:bodyPr>
              <a:lstStyle/>
              <a:p>
                <a:r>
                  <a:rPr lang="en-GB" sz="825" kern="0" dirty="0">
                    <a:solidFill>
                      <a:sysClr val="windowText" lastClr="000000"/>
                    </a:solidFill>
                  </a:rPr>
                  <a:t>Sheffield City Region</a:t>
                </a:r>
              </a:p>
            </p:txBody>
          </p:sp>
          <p:sp>
            <p:nvSpPr>
              <p:cNvPr id="69" name="TextBox 68"/>
              <p:cNvSpPr txBox="1"/>
              <p:nvPr/>
            </p:nvSpPr>
            <p:spPr>
              <a:xfrm>
                <a:off x="2185069" y="5781934"/>
                <a:ext cx="986972" cy="292390"/>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50" name="TextBox 49"/>
              <p:cNvSpPr txBox="1"/>
              <p:nvPr/>
            </p:nvSpPr>
            <p:spPr>
              <a:xfrm>
                <a:off x="2679081" y="5781935"/>
                <a:ext cx="986972" cy="292388"/>
              </a:xfrm>
              <a:prstGeom prst="rect">
                <a:avLst/>
              </a:prstGeom>
              <a:noFill/>
            </p:spPr>
            <p:txBody>
              <a:bodyPr wrap="square" rtlCol="0">
                <a:spAutoFit/>
              </a:bodyPr>
              <a:lstStyle/>
              <a:p>
                <a:pPr algn="r"/>
                <a:r>
                  <a:rPr lang="en-GB" sz="825" kern="0" dirty="0">
                    <a:solidFill>
                      <a:sysClr val="windowText" lastClr="000000"/>
                    </a:solidFill>
                  </a:rPr>
                  <a:t>1,796</a:t>
                </a:r>
              </a:p>
            </p:txBody>
          </p:sp>
        </p:grpSp>
        <p:grpSp>
          <p:nvGrpSpPr>
            <p:cNvPr id="3" name="Group 2"/>
            <p:cNvGrpSpPr/>
            <p:nvPr/>
          </p:nvGrpSpPr>
          <p:grpSpPr>
            <a:xfrm>
              <a:off x="1258800" y="5416358"/>
              <a:ext cx="2633741" cy="238414"/>
              <a:chOff x="154398" y="6078804"/>
              <a:chExt cx="3511655" cy="317885"/>
            </a:xfrm>
          </p:grpSpPr>
          <p:sp>
            <p:nvSpPr>
              <p:cNvPr id="29" name="TextBox 28"/>
              <p:cNvSpPr txBox="1"/>
              <p:nvPr/>
            </p:nvSpPr>
            <p:spPr>
              <a:xfrm>
                <a:off x="154398" y="6104301"/>
                <a:ext cx="2132172" cy="292388"/>
              </a:xfrm>
              <a:prstGeom prst="rect">
                <a:avLst/>
              </a:prstGeom>
              <a:noFill/>
            </p:spPr>
            <p:txBody>
              <a:bodyPr wrap="square" rtlCol="0">
                <a:spAutoFit/>
              </a:bodyPr>
              <a:lstStyle/>
              <a:p>
                <a:r>
                  <a:rPr lang="en-GB" sz="825" kern="0" dirty="0">
                    <a:solidFill>
                      <a:sysClr val="windowText" lastClr="000000"/>
                    </a:solidFill>
                  </a:rPr>
                  <a:t>York and North Yorkshire</a:t>
                </a:r>
              </a:p>
            </p:txBody>
          </p:sp>
          <p:sp>
            <p:nvSpPr>
              <p:cNvPr id="70" name="TextBox 69"/>
              <p:cNvSpPr txBox="1"/>
              <p:nvPr/>
            </p:nvSpPr>
            <p:spPr>
              <a:xfrm>
                <a:off x="2185069" y="6091729"/>
                <a:ext cx="986972" cy="292388"/>
              </a:xfrm>
              <a:prstGeom prst="rect">
                <a:avLst/>
              </a:prstGeom>
              <a:noFill/>
            </p:spPr>
            <p:txBody>
              <a:bodyPr wrap="square" rtlCol="0">
                <a:spAutoFit/>
              </a:bodyPr>
              <a:lstStyle/>
              <a:p>
                <a:pPr algn="ctr"/>
                <a:r>
                  <a:rPr lang="en-GB" sz="825" kern="0" dirty="0">
                    <a:solidFill>
                      <a:sysClr val="windowText" lastClr="000000"/>
                    </a:solidFill>
                  </a:rPr>
                  <a:t>YH</a:t>
                </a:r>
              </a:p>
            </p:txBody>
          </p:sp>
          <p:sp>
            <p:nvSpPr>
              <p:cNvPr id="51" name="TextBox 50"/>
              <p:cNvSpPr txBox="1"/>
              <p:nvPr/>
            </p:nvSpPr>
            <p:spPr>
              <a:xfrm>
                <a:off x="2679081" y="6078804"/>
                <a:ext cx="986972" cy="292388"/>
              </a:xfrm>
              <a:prstGeom prst="rect">
                <a:avLst/>
              </a:prstGeom>
              <a:noFill/>
            </p:spPr>
            <p:txBody>
              <a:bodyPr wrap="square" rtlCol="0">
                <a:spAutoFit/>
              </a:bodyPr>
              <a:lstStyle/>
              <a:p>
                <a:pPr algn="r"/>
                <a:r>
                  <a:rPr lang="en-GB" sz="825" kern="0" dirty="0">
                    <a:solidFill>
                      <a:sysClr val="windowText" lastClr="000000"/>
                    </a:solidFill>
                  </a:rPr>
                  <a:t>466</a:t>
                </a:r>
              </a:p>
            </p:txBody>
          </p:sp>
        </p:grpSp>
        <p:sp>
          <p:nvSpPr>
            <p:cNvPr id="7" name="TextBox 6"/>
            <p:cNvSpPr txBox="1"/>
            <p:nvPr/>
          </p:nvSpPr>
          <p:spPr>
            <a:xfrm>
              <a:off x="3233554" y="1249879"/>
              <a:ext cx="740229" cy="253916"/>
            </a:xfrm>
            <a:prstGeom prst="rect">
              <a:avLst/>
            </a:prstGeom>
            <a:noFill/>
          </p:spPr>
          <p:txBody>
            <a:bodyPr wrap="square" rtlCol="0">
              <a:spAutoFit/>
            </a:bodyPr>
            <a:lstStyle/>
            <a:p>
              <a:pPr algn="ctr"/>
              <a:r>
                <a:rPr lang="en-GB" sz="1050" b="1" kern="0" dirty="0">
                  <a:solidFill>
                    <a:sysClr val="windowText" lastClr="000000"/>
                  </a:solidFill>
                </a:rPr>
                <a:t>Base</a:t>
              </a:r>
            </a:p>
          </p:txBody>
        </p:sp>
        <p:grpSp>
          <p:nvGrpSpPr>
            <p:cNvPr id="82" name="Group 81"/>
            <p:cNvGrpSpPr/>
            <p:nvPr/>
          </p:nvGrpSpPr>
          <p:grpSpPr>
            <a:xfrm>
              <a:off x="1258800" y="1715632"/>
              <a:ext cx="2633741" cy="225389"/>
              <a:chOff x="154398" y="1144509"/>
              <a:chExt cx="3511655" cy="300519"/>
            </a:xfrm>
          </p:grpSpPr>
          <p:sp>
            <p:nvSpPr>
              <p:cNvPr id="9" name="TextBox 8"/>
              <p:cNvSpPr txBox="1"/>
              <p:nvPr/>
            </p:nvSpPr>
            <p:spPr>
              <a:xfrm>
                <a:off x="154398" y="1185128"/>
                <a:ext cx="2027398" cy="259900"/>
              </a:xfrm>
              <a:prstGeom prst="rect">
                <a:avLst/>
              </a:prstGeom>
              <a:noFill/>
            </p:spPr>
            <p:txBody>
              <a:bodyPr wrap="square" rtlCol="0">
                <a:spAutoFit/>
              </a:bodyPr>
              <a:lstStyle/>
              <a:p>
                <a:pPr>
                  <a:lnSpc>
                    <a:spcPts val="750"/>
                  </a:lnSpc>
                </a:pPr>
                <a:r>
                  <a:rPr lang="en-GB" sz="825" kern="0" dirty="0">
                    <a:solidFill>
                      <a:sysClr val="windowText" lastClr="000000"/>
                    </a:solidFill>
                  </a:rPr>
                  <a:t>Solent</a:t>
                </a:r>
              </a:p>
            </p:txBody>
          </p:sp>
          <p:sp>
            <p:nvSpPr>
              <p:cNvPr id="33" name="TextBox 32"/>
              <p:cNvSpPr txBox="1"/>
              <p:nvPr/>
            </p:nvSpPr>
            <p:spPr>
              <a:xfrm>
                <a:off x="2679081" y="1144509"/>
                <a:ext cx="986972" cy="292388"/>
              </a:xfrm>
              <a:prstGeom prst="rect">
                <a:avLst/>
              </a:prstGeom>
              <a:noFill/>
            </p:spPr>
            <p:txBody>
              <a:bodyPr wrap="square" rtlCol="0">
                <a:spAutoFit/>
              </a:bodyPr>
              <a:lstStyle/>
              <a:p>
                <a:pPr algn="r"/>
                <a:r>
                  <a:rPr lang="en-GB" sz="825" kern="0" dirty="0">
                    <a:solidFill>
                      <a:sysClr val="windowText" lastClr="000000"/>
                    </a:solidFill>
                  </a:rPr>
                  <a:t>1,349</a:t>
                </a:r>
              </a:p>
            </p:txBody>
          </p:sp>
          <p:sp>
            <p:nvSpPr>
              <p:cNvPr id="52" name="TextBox 51"/>
              <p:cNvSpPr txBox="1"/>
              <p:nvPr/>
            </p:nvSpPr>
            <p:spPr>
              <a:xfrm>
                <a:off x="2133372" y="1144509"/>
                <a:ext cx="986972" cy="292388"/>
              </a:xfrm>
              <a:prstGeom prst="rect">
                <a:avLst/>
              </a:prstGeom>
              <a:noFill/>
            </p:spPr>
            <p:txBody>
              <a:bodyPr wrap="square" rtlCol="0">
                <a:spAutoFit/>
              </a:bodyPr>
              <a:lstStyle/>
              <a:p>
                <a:pPr algn="ctr"/>
                <a:r>
                  <a:rPr lang="en-GB" sz="825" kern="0" dirty="0">
                    <a:solidFill>
                      <a:sysClr val="windowText" lastClr="000000"/>
                    </a:solidFill>
                  </a:rPr>
                  <a:t>SE</a:t>
                </a:r>
              </a:p>
            </p:txBody>
          </p:sp>
        </p:grpSp>
      </p:grpSp>
      <p:sp>
        <p:nvSpPr>
          <p:cNvPr id="2" name="TextBox 1"/>
          <p:cNvSpPr txBox="1"/>
          <p:nvPr/>
        </p:nvSpPr>
        <p:spPr>
          <a:xfrm>
            <a:off x="3782738" y="470706"/>
            <a:ext cx="994744" cy="253916"/>
          </a:xfrm>
          <a:prstGeom prst="rect">
            <a:avLst/>
          </a:prstGeom>
          <a:noFill/>
        </p:spPr>
        <p:txBody>
          <a:bodyPr wrap="square" rtlCol="0">
            <a:spAutoFit/>
          </a:bodyPr>
          <a:lstStyle/>
          <a:p>
            <a:r>
              <a:rPr lang="en-GB" sz="1050" b="1" kern="0" dirty="0">
                <a:solidFill>
                  <a:sysClr val="windowText" lastClr="000000"/>
                </a:solidFill>
              </a:rPr>
              <a:t>Mean Score</a:t>
            </a:r>
          </a:p>
        </p:txBody>
      </p:sp>
      <p:sp>
        <p:nvSpPr>
          <p:cNvPr id="31" name="TextBox 30"/>
          <p:cNvSpPr txBox="1"/>
          <p:nvPr/>
        </p:nvSpPr>
        <p:spPr>
          <a:xfrm>
            <a:off x="6400133" y="470706"/>
            <a:ext cx="2068292" cy="253916"/>
          </a:xfrm>
          <a:prstGeom prst="rect">
            <a:avLst/>
          </a:prstGeom>
          <a:noFill/>
        </p:spPr>
        <p:txBody>
          <a:bodyPr wrap="square" rtlCol="0">
            <a:spAutoFit/>
          </a:bodyPr>
          <a:lstStyle/>
          <a:p>
            <a:r>
              <a:rPr lang="en-GB" sz="1050" b="1" kern="0" dirty="0">
                <a:solidFill>
                  <a:sysClr val="windowText" lastClr="000000"/>
                </a:solidFill>
              </a:rPr>
              <a:t>% score 8-10*</a:t>
            </a:r>
          </a:p>
        </p:txBody>
      </p:sp>
      <p:sp>
        <p:nvSpPr>
          <p:cNvPr id="18" name="TextBox 17"/>
          <p:cNvSpPr txBox="1"/>
          <p:nvPr/>
        </p:nvSpPr>
        <p:spPr>
          <a:xfrm>
            <a:off x="8707746" y="6582185"/>
            <a:ext cx="329184" cy="230832"/>
          </a:xfrm>
          <a:prstGeom prst="rect">
            <a:avLst/>
          </a:prstGeom>
          <a:noFill/>
        </p:spPr>
        <p:txBody>
          <a:bodyPr wrap="square" rtlCol="0">
            <a:spAutoFit/>
          </a:bodyPr>
          <a:lstStyle/>
          <a:p>
            <a:r>
              <a:rPr lang="en-GB" sz="900" kern="0" dirty="0">
                <a:solidFill>
                  <a:sysClr val="windowText" lastClr="000000"/>
                </a:solidFill>
              </a:rPr>
              <a:t>43</a:t>
            </a:r>
          </a:p>
        </p:txBody>
      </p:sp>
      <p:sp>
        <p:nvSpPr>
          <p:cNvPr id="71" name="TextBox 70"/>
          <p:cNvSpPr txBox="1"/>
          <p:nvPr/>
        </p:nvSpPr>
        <p:spPr>
          <a:xfrm>
            <a:off x="345686" y="486659"/>
            <a:ext cx="906673" cy="253916"/>
          </a:xfrm>
          <a:prstGeom prst="rect">
            <a:avLst/>
          </a:prstGeom>
          <a:noFill/>
        </p:spPr>
        <p:txBody>
          <a:bodyPr wrap="square" rtlCol="0">
            <a:spAutoFit/>
          </a:bodyPr>
          <a:lstStyle/>
          <a:p>
            <a:pPr algn="ctr"/>
            <a:r>
              <a:rPr lang="en-GB" sz="1050" b="1" kern="0" dirty="0">
                <a:solidFill>
                  <a:sysClr val="windowText" lastClr="000000"/>
                </a:solidFill>
              </a:rPr>
              <a:t>LEP Areas</a:t>
            </a:r>
          </a:p>
        </p:txBody>
      </p:sp>
      <p:sp>
        <p:nvSpPr>
          <p:cNvPr id="83" name="TextBox 34"/>
          <p:cNvSpPr txBox="1">
            <a:spLocks noChangeArrowheads="1"/>
          </p:cNvSpPr>
          <p:nvPr/>
        </p:nvSpPr>
        <p:spPr bwMode="auto">
          <a:xfrm>
            <a:off x="384067" y="6161469"/>
            <a:ext cx="6858000" cy="126958"/>
          </a:xfrm>
          <a:prstGeom prst="rect">
            <a:avLst/>
          </a:prstGeom>
          <a:noFill/>
          <a:ln w="9525">
            <a:noFill/>
            <a:miter lim="800000"/>
            <a:headEnd/>
            <a:tailEnd/>
          </a:ln>
        </p:spPr>
        <p:txBody>
          <a:bodyPr lIns="0" tIns="0" rIns="0" bIns="0">
            <a:spAutoFit/>
          </a:bodyPr>
          <a:lstStyle/>
          <a:p>
            <a:r>
              <a:rPr lang="en-GB" sz="825" kern="0" dirty="0">
                <a:solidFill>
                  <a:sysClr val="windowText" lastClr="000000"/>
                </a:solidFill>
              </a:rPr>
              <a:t>FE Choices Employer Satisfaction Survey 2015 to 2016.  Total valid base size: 59,209. </a:t>
            </a:r>
          </a:p>
        </p:txBody>
      </p:sp>
      <p:sp>
        <p:nvSpPr>
          <p:cNvPr id="84" name="TextBox 8"/>
          <p:cNvSpPr txBox="1">
            <a:spLocks noChangeArrowheads="1"/>
          </p:cNvSpPr>
          <p:nvPr/>
        </p:nvSpPr>
        <p:spPr bwMode="auto">
          <a:xfrm>
            <a:off x="104735" y="167691"/>
            <a:ext cx="7623175" cy="192360"/>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Likelihood of recommending the training provider - analysis by LEP (2 of 2)</a:t>
            </a:r>
            <a:endParaRPr lang="en-GB" sz="1600" b="1" dirty="0"/>
          </a:p>
        </p:txBody>
      </p:sp>
    </p:spTree>
    <p:extLst>
      <p:ext uri="{BB962C8B-B14F-4D97-AF65-F5344CB8AC3E}">
        <p14:creationId xmlns:p14="http://schemas.microsoft.com/office/powerpoint/2010/main" val="936496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946163830"/>
              </p:ext>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 </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8.33</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0" name="Object 71"/>
          <p:cNvGraphicFramePr>
            <a:graphicFrameLocks/>
          </p:cNvGraphicFramePr>
          <p:nvPr>
            <p:extLst>
              <p:ext uri="{D42A27DB-BD31-4B8C-83A1-F6EECF244321}">
                <p14:modId xmlns:p14="http://schemas.microsoft.com/office/powerpoint/2010/main" val="1087522871"/>
              </p:ext>
            </p:extLst>
          </p:nvPr>
        </p:nvGraphicFramePr>
        <p:xfrm>
          <a:off x="3927475" y="2379663"/>
          <a:ext cx="5000625"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42"/>
          <p:cNvGraphicFramePr>
            <a:graphicFrameLocks noGrp="1"/>
          </p:cNvGraphicFramePr>
          <p:nvPr>
            <p:ph sz="quarter" idx="10"/>
            <p:extLst>
              <p:ext uri="{D42A27DB-BD31-4B8C-83A1-F6EECF244321}">
                <p14:modId xmlns:p14="http://schemas.microsoft.com/office/powerpoint/2010/main" val="1032829111"/>
              </p:ext>
            </p:extLst>
          </p:nvPr>
        </p:nvGraphicFramePr>
        <p:xfrm>
          <a:off x="131763" y="2119313"/>
          <a:ext cx="4021137" cy="421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70"/>
          <p:cNvGraphicFramePr>
            <a:graphicFrameLocks noGrp="1"/>
          </p:cNvGraphicFramePr>
          <p:nvPr>
            <p:ph sz="quarter" idx="10"/>
            <p:extLst>
              <p:ext uri="{D42A27DB-BD31-4B8C-83A1-F6EECF244321}">
                <p14:modId xmlns:p14="http://schemas.microsoft.com/office/powerpoint/2010/main" val="2569247000"/>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5"/>
          </a:graphicData>
        </a:graphic>
      </p:graphicFrame>
      <p:grpSp>
        <p:nvGrpSpPr>
          <p:cNvPr id="9225" name="Group 44"/>
          <p:cNvGrpSpPr>
            <a:grpSpLocks/>
          </p:cNvGrpSpPr>
          <p:nvPr/>
        </p:nvGrpSpPr>
        <p:grpSpPr bwMode="auto">
          <a:xfrm>
            <a:off x="6842125" y="2281238"/>
            <a:ext cx="2760663" cy="184150"/>
            <a:chOff x="6594189" y="2280915"/>
            <a:chExt cx="2760799" cy="184666"/>
          </a:xfrm>
        </p:grpSpPr>
        <p:sp>
          <p:nvSpPr>
            <p:cNvPr id="9234"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11" name="Rectangle 10"/>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9236"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9237"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cxnSp>
        <p:nvCxnSpPr>
          <p:cNvPr id="9226" name="Straight Connector 4"/>
          <p:cNvCxnSpPr>
            <a:cxnSpLocks noChangeShapeType="1"/>
          </p:cNvCxnSpPr>
          <p:nvPr/>
        </p:nvCxnSpPr>
        <p:spPr bwMode="auto">
          <a:xfrm flipH="1">
            <a:off x="4325938" y="2301875"/>
            <a:ext cx="7937" cy="4214813"/>
          </a:xfrm>
          <a:prstGeom prst="line">
            <a:avLst/>
          </a:prstGeom>
          <a:noFill/>
          <a:ln w="9525" algn="ctr">
            <a:solidFill>
              <a:schemeClr val="tx2"/>
            </a:solidFill>
            <a:prstDash val="dash"/>
            <a:round/>
            <a:headEnd/>
            <a:tailEnd/>
          </a:ln>
        </p:spPr>
      </p:cxnSp>
      <p:sp>
        <p:nvSpPr>
          <p:cNvPr id="9227" name="TextBox 1"/>
          <p:cNvSpPr txBox="1">
            <a:spLocks noChangeArrowheads="1"/>
          </p:cNvSpPr>
          <p:nvPr/>
        </p:nvSpPr>
        <p:spPr bwMode="auto">
          <a:xfrm>
            <a:off x="4513263" y="2243138"/>
            <a:ext cx="1462087" cy="430212"/>
          </a:xfrm>
          <a:prstGeom prst="rect">
            <a:avLst/>
          </a:prstGeom>
          <a:noFill/>
          <a:ln w="9525">
            <a:noFill/>
            <a:miter lim="800000"/>
            <a:headEnd/>
            <a:tailEnd/>
          </a:ln>
        </p:spPr>
        <p:txBody>
          <a:bodyPr lIns="0" tIns="0" rIns="0" bIns="0">
            <a:spAutoFit/>
          </a:bodyPr>
          <a:lstStyle/>
          <a:p>
            <a:r>
              <a:rPr lang="en-GB" sz="1400" b="1"/>
              <a:t>Sector subject </a:t>
            </a:r>
          </a:p>
          <a:p>
            <a:r>
              <a:rPr lang="en-GB" sz="1400" b="1"/>
              <a:t>(% score 8-10)</a:t>
            </a:r>
          </a:p>
        </p:txBody>
      </p:sp>
      <p:cxnSp>
        <p:nvCxnSpPr>
          <p:cNvPr id="9228"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9229" name="TextBox 8"/>
          <p:cNvSpPr txBox="1">
            <a:spLocks noChangeArrowheads="1"/>
          </p:cNvSpPr>
          <p:nvPr/>
        </p:nvSpPr>
        <p:spPr bwMode="auto">
          <a:xfrm>
            <a:off x="100013" y="903288"/>
            <a:ext cx="7391400" cy="436562"/>
          </a:xfrm>
          <a:prstGeom prst="rect">
            <a:avLst/>
          </a:prstGeom>
          <a:noFill/>
          <a:ln w="9525">
            <a:noFill/>
            <a:miter lim="800000"/>
            <a:headEnd/>
            <a:tailEnd/>
          </a:ln>
        </p:spPr>
        <p:txBody>
          <a:bodyPr lIns="0" tIns="0" rIns="0" bIns="0">
            <a:spAutoFit/>
          </a:bodyPr>
          <a:lstStyle/>
          <a:p>
            <a:pPr marL="452438" indent="-452438">
              <a:lnSpc>
                <a:spcPts val="1700"/>
              </a:lnSpc>
            </a:pPr>
            <a:r>
              <a:rPr lang="en-GB" sz="1600" b="1" i="1"/>
              <a:t>Q3a	Understanding your organisation’s training needs </a:t>
            </a:r>
          </a:p>
          <a:p>
            <a:pPr marL="452438" indent="-452438">
              <a:lnSpc>
                <a:spcPts val="1700"/>
              </a:lnSpc>
            </a:pPr>
            <a:r>
              <a:rPr lang="en-GB" sz="1600" b="1" i="1"/>
              <a:t>	</a:t>
            </a:r>
            <a:r>
              <a:rPr lang="en-GB" sz="1600" b="1"/>
              <a:t>(0=very poor, 10=excellent) </a:t>
            </a:r>
          </a:p>
        </p:txBody>
      </p:sp>
      <p:sp>
        <p:nvSpPr>
          <p:cNvPr id="18" name="TextBox 8"/>
          <p:cNvSpPr txBox="1">
            <a:spLocks noChangeArrowheads="1"/>
          </p:cNvSpPr>
          <p:nvPr/>
        </p:nvSpPr>
        <p:spPr bwMode="auto">
          <a:xfrm>
            <a:off x="341313" y="6211888"/>
            <a:ext cx="1266825"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157413" y="6210300"/>
            <a:ext cx="1816100" cy="194156"/>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 (WPL)</a:t>
            </a:r>
          </a:p>
        </p:txBody>
      </p:sp>
      <p:sp>
        <p:nvSpPr>
          <p:cNvPr id="9232" name="TextBox 34"/>
          <p:cNvSpPr txBox="1">
            <a:spLocks noChangeArrowheads="1"/>
          </p:cNvSpPr>
          <p:nvPr/>
        </p:nvSpPr>
        <p:spPr bwMode="auto">
          <a:xfrm>
            <a:off x="74963" y="6683374"/>
            <a:ext cx="9144000" cy="338554"/>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58,648. </a:t>
            </a:r>
            <a:r>
              <a:rPr lang="en-GB" sz="1100" dirty="0">
                <a:solidFill>
                  <a:srgbClr val="000000"/>
                </a:solidFill>
              </a:rPr>
              <a:t>* denotes small base size for WPL (L4=12)</a:t>
            </a:r>
          </a:p>
          <a:p>
            <a:endParaRPr lang="en-GB" sz="1100" dirty="0"/>
          </a:p>
        </p:txBody>
      </p:sp>
      <p:sp>
        <p:nvSpPr>
          <p:cNvPr id="9233" name="TextBox 1"/>
          <p:cNvSpPr txBox="1">
            <a:spLocks noChangeArrowheads="1"/>
          </p:cNvSpPr>
          <p:nvPr/>
        </p:nvSpPr>
        <p:spPr bwMode="auto">
          <a:xfrm>
            <a:off x="514350" y="2251075"/>
            <a:ext cx="3868738" cy="214313"/>
          </a:xfrm>
          <a:prstGeom prst="rect">
            <a:avLst/>
          </a:prstGeom>
          <a:noFill/>
          <a:ln w="9525">
            <a:noFill/>
            <a:miter lim="800000"/>
            <a:headEnd/>
            <a:tailEnd/>
          </a:ln>
        </p:spPr>
        <p:txBody>
          <a:bodyPr lIns="0" tIns="0" rIns="0" bIns="0">
            <a:spAutoFit/>
          </a:bodyPr>
          <a:lstStyle/>
          <a:p>
            <a:pPr>
              <a:spcBef>
                <a:spcPct val="20000"/>
              </a:spcBef>
            </a:pPr>
            <a:r>
              <a:rPr lang="en-GB" sz="1400" b="1"/>
              <a:t>Qualification level (% score 8-10)</a:t>
            </a:r>
          </a:p>
        </p:txBody>
      </p:sp>
      <p:sp>
        <p:nvSpPr>
          <p:cNvPr id="23" name="TextBox 22"/>
          <p:cNvSpPr txBox="1"/>
          <p:nvPr/>
        </p:nvSpPr>
        <p:spPr>
          <a:xfrm>
            <a:off x="8679712" y="6500715"/>
            <a:ext cx="438912" cy="276999"/>
          </a:xfrm>
          <a:prstGeom prst="rect">
            <a:avLst/>
          </a:prstGeom>
          <a:noFill/>
        </p:spPr>
        <p:txBody>
          <a:bodyPr wrap="square" rtlCol="0">
            <a:spAutoFit/>
          </a:bodyPr>
          <a:lstStyle/>
          <a:p>
            <a:r>
              <a:rPr lang="en-GB" sz="1200" dirty="0"/>
              <a:t>44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2301900802"/>
              </p:ext>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8.40</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0" name="Object 71"/>
          <p:cNvGraphicFramePr>
            <a:graphicFrameLocks/>
          </p:cNvGraphicFramePr>
          <p:nvPr>
            <p:extLst>
              <p:ext uri="{D42A27DB-BD31-4B8C-83A1-F6EECF244321}">
                <p14:modId xmlns:p14="http://schemas.microsoft.com/office/powerpoint/2010/main" val="2275636198"/>
              </p:ext>
            </p:extLst>
          </p:nvPr>
        </p:nvGraphicFramePr>
        <p:xfrm>
          <a:off x="3927475" y="2379663"/>
          <a:ext cx="5000625"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42"/>
          <p:cNvGraphicFramePr>
            <a:graphicFrameLocks noGrp="1"/>
          </p:cNvGraphicFramePr>
          <p:nvPr>
            <p:ph sz="quarter" idx="10"/>
            <p:extLst>
              <p:ext uri="{D42A27DB-BD31-4B8C-83A1-F6EECF244321}">
                <p14:modId xmlns:p14="http://schemas.microsoft.com/office/powerpoint/2010/main" val="2025511916"/>
              </p:ext>
            </p:extLst>
          </p:nvPr>
        </p:nvGraphicFramePr>
        <p:xfrm>
          <a:off x="131763" y="2085975"/>
          <a:ext cx="4021137" cy="421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70"/>
          <p:cNvGraphicFramePr>
            <a:graphicFrameLocks noGrp="1"/>
          </p:cNvGraphicFramePr>
          <p:nvPr>
            <p:ph sz="quarter" idx="10"/>
            <p:extLst>
              <p:ext uri="{D42A27DB-BD31-4B8C-83A1-F6EECF244321}">
                <p14:modId xmlns:p14="http://schemas.microsoft.com/office/powerpoint/2010/main" val="1905936118"/>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5"/>
          </a:graphicData>
        </a:graphic>
      </p:graphicFrame>
      <p:cxnSp>
        <p:nvCxnSpPr>
          <p:cNvPr id="10249"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10250" name="TextBox 8"/>
          <p:cNvSpPr txBox="1">
            <a:spLocks noChangeArrowheads="1"/>
          </p:cNvSpPr>
          <p:nvPr/>
        </p:nvSpPr>
        <p:spPr bwMode="auto">
          <a:xfrm>
            <a:off x="111125" y="903288"/>
            <a:ext cx="7623175" cy="384175"/>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a:t>Q3b	Offering training and/or assessment in a flexible way to meet your needs</a:t>
            </a:r>
          </a:p>
          <a:p>
            <a:pPr marL="452438" indent="-452438">
              <a:lnSpc>
                <a:spcPts val="1500"/>
              </a:lnSpc>
            </a:pPr>
            <a:r>
              <a:rPr lang="en-GB" sz="1600" b="1" i="1"/>
              <a:t>	</a:t>
            </a:r>
            <a:r>
              <a:rPr lang="en-GB" sz="1600" b="1"/>
              <a:t>(0=very poor, 10=excellent) </a:t>
            </a:r>
          </a:p>
        </p:txBody>
      </p:sp>
      <p:sp>
        <p:nvSpPr>
          <p:cNvPr id="18" name="TextBox 8"/>
          <p:cNvSpPr txBox="1">
            <a:spLocks noChangeArrowheads="1"/>
          </p:cNvSpPr>
          <p:nvPr/>
        </p:nvSpPr>
        <p:spPr bwMode="auto">
          <a:xfrm>
            <a:off x="352425" y="6211888"/>
            <a:ext cx="1266825"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224088" y="6210300"/>
            <a:ext cx="1816100" cy="217488"/>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a:t>
            </a:r>
          </a:p>
        </p:txBody>
      </p:sp>
      <p:sp>
        <p:nvSpPr>
          <p:cNvPr id="10253" name="TextBox 34"/>
          <p:cNvSpPr txBox="1">
            <a:spLocks noChangeArrowheads="1"/>
          </p:cNvSpPr>
          <p:nvPr/>
        </p:nvSpPr>
        <p:spPr bwMode="auto">
          <a:xfrm>
            <a:off x="86225" y="6692650"/>
            <a:ext cx="9144000" cy="338554"/>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58,201. </a:t>
            </a:r>
            <a:r>
              <a:rPr lang="en-GB" sz="1100" dirty="0">
                <a:solidFill>
                  <a:srgbClr val="000000"/>
                </a:solidFill>
              </a:rPr>
              <a:t>* denotes small base size for WPL (L4=12)</a:t>
            </a:r>
          </a:p>
          <a:p>
            <a:r>
              <a:rPr lang="en-GB" sz="1100" dirty="0"/>
              <a:t> </a:t>
            </a:r>
          </a:p>
        </p:txBody>
      </p:sp>
      <p:cxnSp>
        <p:nvCxnSpPr>
          <p:cNvPr id="10254" name="Straight Connector 4"/>
          <p:cNvCxnSpPr>
            <a:cxnSpLocks noChangeShapeType="1"/>
          </p:cNvCxnSpPr>
          <p:nvPr/>
        </p:nvCxnSpPr>
        <p:spPr bwMode="auto">
          <a:xfrm flipH="1">
            <a:off x="4325938" y="2301875"/>
            <a:ext cx="7937" cy="4214813"/>
          </a:xfrm>
          <a:prstGeom prst="line">
            <a:avLst/>
          </a:prstGeom>
          <a:noFill/>
          <a:ln w="9525" algn="ctr">
            <a:solidFill>
              <a:schemeClr val="tx2"/>
            </a:solidFill>
            <a:prstDash val="dash"/>
            <a:round/>
            <a:headEnd/>
            <a:tailEnd/>
          </a:ln>
        </p:spPr>
      </p:cxnSp>
      <p:sp>
        <p:nvSpPr>
          <p:cNvPr id="10255" name="TextBox 1"/>
          <p:cNvSpPr txBox="1">
            <a:spLocks noChangeArrowheads="1"/>
          </p:cNvSpPr>
          <p:nvPr/>
        </p:nvSpPr>
        <p:spPr bwMode="auto">
          <a:xfrm>
            <a:off x="4513263" y="2243138"/>
            <a:ext cx="1462087" cy="430212"/>
          </a:xfrm>
          <a:prstGeom prst="rect">
            <a:avLst/>
          </a:prstGeom>
          <a:noFill/>
          <a:ln w="9525">
            <a:noFill/>
            <a:miter lim="800000"/>
            <a:headEnd/>
            <a:tailEnd/>
          </a:ln>
        </p:spPr>
        <p:txBody>
          <a:bodyPr lIns="0" tIns="0" rIns="0" bIns="0">
            <a:spAutoFit/>
          </a:bodyPr>
          <a:lstStyle/>
          <a:p>
            <a:r>
              <a:rPr lang="en-GB" sz="1400" b="1"/>
              <a:t>Sector subject </a:t>
            </a:r>
          </a:p>
          <a:p>
            <a:r>
              <a:rPr lang="en-GB" sz="1400" b="1"/>
              <a:t>(% score 8-10)</a:t>
            </a:r>
          </a:p>
        </p:txBody>
      </p:sp>
      <p:sp>
        <p:nvSpPr>
          <p:cNvPr id="10256" name="TextBox 1"/>
          <p:cNvSpPr txBox="1">
            <a:spLocks noChangeArrowheads="1"/>
          </p:cNvSpPr>
          <p:nvPr/>
        </p:nvSpPr>
        <p:spPr bwMode="auto">
          <a:xfrm>
            <a:off x="514350" y="2251075"/>
            <a:ext cx="3868738" cy="214313"/>
          </a:xfrm>
          <a:prstGeom prst="rect">
            <a:avLst/>
          </a:prstGeom>
          <a:noFill/>
          <a:ln w="9525">
            <a:noFill/>
            <a:miter lim="800000"/>
            <a:headEnd/>
            <a:tailEnd/>
          </a:ln>
        </p:spPr>
        <p:txBody>
          <a:bodyPr lIns="0" tIns="0" rIns="0" bIns="0">
            <a:spAutoFit/>
          </a:bodyPr>
          <a:lstStyle/>
          <a:p>
            <a:pPr>
              <a:spcBef>
                <a:spcPct val="20000"/>
              </a:spcBef>
            </a:pPr>
            <a:r>
              <a:rPr lang="en-GB" sz="1400" b="1"/>
              <a:t>Qualification level (% score 8-10)</a:t>
            </a:r>
          </a:p>
        </p:txBody>
      </p:sp>
      <p:grpSp>
        <p:nvGrpSpPr>
          <p:cNvPr id="10257" name="Group 44"/>
          <p:cNvGrpSpPr>
            <a:grpSpLocks/>
          </p:cNvGrpSpPr>
          <p:nvPr/>
        </p:nvGrpSpPr>
        <p:grpSpPr bwMode="auto">
          <a:xfrm>
            <a:off x="6842125" y="2281238"/>
            <a:ext cx="2760663" cy="184150"/>
            <a:chOff x="6594189" y="2280915"/>
            <a:chExt cx="2760799" cy="184666"/>
          </a:xfrm>
        </p:grpSpPr>
        <p:sp>
          <p:nvSpPr>
            <p:cNvPr id="10258"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27" name="Rectangle 26"/>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10260"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10261"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sp>
        <p:nvSpPr>
          <p:cNvPr id="23" name="TextBox 22"/>
          <p:cNvSpPr txBox="1"/>
          <p:nvPr/>
        </p:nvSpPr>
        <p:spPr>
          <a:xfrm>
            <a:off x="8818000" y="6579299"/>
            <a:ext cx="438912" cy="276999"/>
          </a:xfrm>
          <a:prstGeom prst="rect">
            <a:avLst/>
          </a:prstGeom>
          <a:noFill/>
        </p:spPr>
        <p:txBody>
          <a:bodyPr wrap="square" rtlCol="0">
            <a:spAutoFit/>
          </a:bodyPr>
          <a:lstStyle/>
          <a:p>
            <a:r>
              <a:rPr lang="en-GB" sz="1200" dirty="0"/>
              <a:t>45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322579157"/>
              </p:ext>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8.11</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0" name="Object 71"/>
          <p:cNvGraphicFramePr>
            <a:graphicFrameLocks/>
          </p:cNvGraphicFramePr>
          <p:nvPr>
            <p:extLst>
              <p:ext uri="{D42A27DB-BD31-4B8C-83A1-F6EECF244321}">
                <p14:modId xmlns:p14="http://schemas.microsoft.com/office/powerpoint/2010/main" val="3974349399"/>
              </p:ext>
            </p:extLst>
          </p:nvPr>
        </p:nvGraphicFramePr>
        <p:xfrm>
          <a:off x="3927475" y="2379663"/>
          <a:ext cx="5000625"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42"/>
          <p:cNvGraphicFramePr>
            <a:graphicFrameLocks noGrp="1"/>
          </p:cNvGraphicFramePr>
          <p:nvPr>
            <p:ph sz="quarter" idx="10"/>
            <p:extLst>
              <p:ext uri="{D42A27DB-BD31-4B8C-83A1-F6EECF244321}">
                <p14:modId xmlns:p14="http://schemas.microsoft.com/office/powerpoint/2010/main" val="3104673606"/>
              </p:ext>
            </p:extLst>
          </p:nvPr>
        </p:nvGraphicFramePr>
        <p:xfrm>
          <a:off x="131763" y="2119313"/>
          <a:ext cx="4021137" cy="421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70"/>
          <p:cNvGraphicFramePr>
            <a:graphicFrameLocks noGrp="1"/>
          </p:cNvGraphicFramePr>
          <p:nvPr>
            <p:ph sz="quarter" idx="10"/>
            <p:extLst>
              <p:ext uri="{D42A27DB-BD31-4B8C-83A1-F6EECF244321}">
                <p14:modId xmlns:p14="http://schemas.microsoft.com/office/powerpoint/2010/main" val="1546543812"/>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5"/>
          </a:graphicData>
        </a:graphic>
      </p:graphicFrame>
      <p:cxnSp>
        <p:nvCxnSpPr>
          <p:cNvPr id="11273"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11274" name="TextBox 8"/>
          <p:cNvSpPr txBox="1">
            <a:spLocks noChangeArrowheads="1"/>
          </p:cNvSpPr>
          <p:nvPr/>
        </p:nvSpPr>
        <p:spPr bwMode="auto">
          <a:xfrm>
            <a:off x="111125" y="903288"/>
            <a:ext cx="8696260" cy="577850"/>
          </a:xfrm>
          <a:prstGeom prst="rect">
            <a:avLst/>
          </a:prstGeom>
          <a:noFill/>
          <a:ln w="9525">
            <a:noFill/>
            <a:miter lim="800000"/>
            <a:headEnd/>
            <a:tailEnd/>
          </a:ln>
        </p:spPr>
        <p:txBody>
          <a:bodyPr wrap="square" lIns="0" tIns="0" rIns="0" bIns="0">
            <a:spAutoFit/>
          </a:bodyPr>
          <a:lstStyle/>
          <a:p>
            <a:pPr marL="452438" indent="-452438">
              <a:lnSpc>
                <a:spcPts val="1500"/>
              </a:lnSpc>
            </a:pPr>
            <a:r>
              <a:rPr lang="en-GB" sz="1600" b="1" i="1" dirty="0"/>
              <a:t>Q3c	Communicating clearly with you throughout the process </a:t>
            </a:r>
          </a:p>
          <a:p>
            <a:pPr marL="452438" indent="-452438">
              <a:lnSpc>
                <a:spcPts val="1500"/>
              </a:lnSpc>
            </a:pPr>
            <a:r>
              <a:rPr lang="en-GB" sz="1600" b="1" dirty="0"/>
              <a:t>	(0=very poor, 10=excellent)</a:t>
            </a:r>
          </a:p>
          <a:p>
            <a:pPr marL="452438" indent="-452438">
              <a:lnSpc>
                <a:spcPts val="1500"/>
              </a:lnSpc>
            </a:pPr>
            <a:endParaRPr lang="en-GB" sz="1600" b="1" i="1" dirty="0"/>
          </a:p>
        </p:txBody>
      </p:sp>
      <p:sp>
        <p:nvSpPr>
          <p:cNvPr id="18" name="TextBox 8"/>
          <p:cNvSpPr txBox="1">
            <a:spLocks noChangeArrowheads="1"/>
          </p:cNvSpPr>
          <p:nvPr/>
        </p:nvSpPr>
        <p:spPr bwMode="auto">
          <a:xfrm>
            <a:off x="341313" y="6211888"/>
            <a:ext cx="1266825"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212975" y="6210300"/>
            <a:ext cx="1816100" cy="217488"/>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a:t>
            </a:r>
          </a:p>
        </p:txBody>
      </p:sp>
      <p:sp>
        <p:nvSpPr>
          <p:cNvPr id="11277" name="TextBox 34"/>
          <p:cNvSpPr txBox="1">
            <a:spLocks noChangeArrowheads="1"/>
          </p:cNvSpPr>
          <p:nvPr/>
        </p:nvSpPr>
        <p:spPr bwMode="auto">
          <a:xfrm>
            <a:off x="74350" y="6692650"/>
            <a:ext cx="9144000" cy="338554"/>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59,292. </a:t>
            </a:r>
            <a:r>
              <a:rPr lang="en-GB" sz="1100" dirty="0">
                <a:solidFill>
                  <a:srgbClr val="000000"/>
                </a:solidFill>
              </a:rPr>
              <a:t>* denotes small base size for WPL (L4=12)</a:t>
            </a:r>
          </a:p>
          <a:p>
            <a:r>
              <a:rPr lang="en-GB" sz="1100" dirty="0"/>
              <a:t>  </a:t>
            </a:r>
          </a:p>
        </p:txBody>
      </p:sp>
      <p:cxnSp>
        <p:nvCxnSpPr>
          <p:cNvPr id="11278" name="Straight Connector 4"/>
          <p:cNvCxnSpPr>
            <a:cxnSpLocks noChangeShapeType="1"/>
          </p:cNvCxnSpPr>
          <p:nvPr/>
        </p:nvCxnSpPr>
        <p:spPr bwMode="auto">
          <a:xfrm flipH="1">
            <a:off x="4325938" y="2301875"/>
            <a:ext cx="7937" cy="4214813"/>
          </a:xfrm>
          <a:prstGeom prst="line">
            <a:avLst/>
          </a:prstGeom>
          <a:noFill/>
          <a:ln w="9525" algn="ctr">
            <a:solidFill>
              <a:schemeClr val="tx2"/>
            </a:solidFill>
            <a:prstDash val="dash"/>
            <a:round/>
            <a:headEnd/>
            <a:tailEnd/>
          </a:ln>
        </p:spPr>
      </p:cxnSp>
      <p:sp>
        <p:nvSpPr>
          <p:cNvPr id="11279" name="TextBox 1"/>
          <p:cNvSpPr txBox="1">
            <a:spLocks noChangeArrowheads="1"/>
          </p:cNvSpPr>
          <p:nvPr/>
        </p:nvSpPr>
        <p:spPr bwMode="auto">
          <a:xfrm>
            <a:off x="4513263" y="2243138"/>
            <a:ext cx="1462087" cy="430212"/>
          </a:xfrm>
          <a:prstGeom prst="rect">
            <a:avLst/>
          </a:prstGeom>
          <a:noFill/>
          <a:ln w="9525">
            <a:noFill/>
            <a:miter lim="800000"/>
            <a:headEnd/>
            <a:tailEnd/>
          </a:ln>
        </p:spPr>
        <p:txBody>
          <a:bodyPr lIns="0" tIns="0" rIns="0" bIns="0">
            <a:spAutoFit/>
          </a:bodyPr>
          <a:lstStyle/>
          <a:p>
            <a:r>
              <a:rPr lang="en-GB" sz="1400" b="1"/>
              <a:t>Sector subject </a:t>
            </a:r>
          </a:p>
          <a:p>
            <a:r>
              <a:rPr lang="en-GB" sz="1400" b="1"/>
              <a:t>(% score 8-10)</a:t>
            </a:r>
          </a:p>
        </p:txBody>
      </p:sp>
      <p:sp>
        <p:nvSpPr>
          <p:cNvPr id="11280" name="TextBox 1"/>
          <p:cNvSpPr txBox="1">
            <a:spLocks noChangeArrowheads="1"/>
          </p:cNvSpPr>
          <p:nvPr/>
        </p:nvSpPr>
        <p:spPr bwMode="auto">
          <a:xfrm>
            <a:off x="514350" y="2251075"/>
            <a:ext cx="3868738" cy="214313"/>
          </a:xfrm>
          <a:prstGeom prst="rect">
            <a:avLst/>
          </a:prstGeom>
          <a:noFill/>
          <a:ln w="9525">
            <a:noFill/>
            <a:miter lim="800000"/>
            <a:headEnd/>
            <a:tailEnd/>
          </a:ln>
        </p:spPr>
        <p:txBody>
          <a:bodyPr lIns="0" tIns="0" rIns="0" bIns="0">
            <a:spAutoFit/>
          </a:bodyPr>
          <a:lstStyle/>
          <a:p>
            <a:pPr>
              <a:spcBef>
                <a:spcPct val="20000"/>
              </a:spcBef>
            </a:pPr>
            <a:r>
              <a:rPr lang="en-GB" sz="1400" b="1" dirty="0"/>
              <a:t>Qualification level (% score 8-10)</a:t>
            </a:r>
          </a:p>
        </p:txBody>
      </p:sp>
      <p:grpSp>
        <p:nvGrpSpPr>
          <p:cNvPr id="11281" name="Group 44"/>
          <p:cNvGrpSpPr>
            <a:grpSpLocks/>
          </p:cNvGrpSpPr>
          <p:nvPr/>
        </p:nvGrpSpPr>
        <p:grpSpPr bwMode="auto">
          <a:xfrm>
            <a:off x="6842125" y="2281238"/>
            <a:ext cx="2760663" cy="184150"/>
            <a:chOff x="6594189" y="2280915"/>
            <a:chExt cx="2760799" cy="184666"/>
          </a:xfrm>
        </p:grpSpPr>
        <p:sp>
          <p:nvSpPr>
            <p:cNvPr id="11282"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29" name="Rectangle 28"/>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11284"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11285"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sp>
        <p:nvSpPr>
          <p:cNvPr id="23" name="TextBox 22"/>
          <p:cNvSpPr txBox="1"/>
          <p:nvPr/>
        </p:nvSpPr>
        <p:spPr>
          <a:xfrm>
            <a:off x="8774727" y="6514648"/>
            <a:ext cx="438912" cy="276999"/>
          </a:xfrm>
          <a:prstGeom prst="rect">
            <a:avLst/>
          </a:prstGeom>
          <a:noFill/>
        </p:spPr>
        <p:txBody>
          <a:bodyPr wrap="square" rtlCol="0">
            <a:spAutoFit/>
          </a:bodyPr>
          <a:lstStyle/>
          <a:p>
            <a:r>
              <a:rPr lang="en-GB" sz="1200" dirty="0"/>
              <a:t>46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961259893"/>
              </p:ext>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8.23</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0" name="Object 71"/>
          <p:cNvGraphicFramePr>
            <a:graphicFrameLocks/>
          </p:cNvGraphicFramePr>
          <p:nvPr>
            <p:extLst>
              <p:ext uri="{D42A27DB-BD31-4B8C-83A1-F6EECF244321}">
                <p14:modId xmlns:p14="http://schemas.microsoft.com/office/powerpoint/2010/main" val="967753543"/>
              </p:ext>
            </p:extLst>
          </p:nvPr>
        </p:nvGraphicFramePr>
        <p:xfrm>
          <a:off x="3922712" y="2320925"/>
          <a:ext cx="5000625"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42"/>
          <p:cNvGraphicFramePr>
            <a:graphicFrameLocks noGrp="1"/>
          </p:cNvGraphicFramePr>
          <p:nvPr>
            <p:ph sz="quarter" idx="10"/>
            <p:extLst>
              <p:ext uri="{D42A27DB-BD31-4B8C-83A1-F6EECF244321}">
                <p14:modId xmlns:p14="http://schemas.microsoft.com/office/powerpoint/2010/main" val="2585213674"/>
              </p:ext>
            </p:extLst>
          </p:nvPr>
        </p:nvGraphicFramePr>
        <p:xfrm>
          <a:off x="165100" y="2085975"/>
          <a:ext cx="4021138" cy="4216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2297"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12298" name="TextBox 8"/>
          <p:cNvSpPr txBox="1">
            <a:spLocks noChangeArrowheads="1"/>
          </p:cNvSpPr>
          <p:nvPr/>
        </p:nvSpPr>
        <p:spPr bwMode="auto">
          <a:xfrm>
            <a:off x="111125" y="903288"/>
            <a:ext cx="8559800" cy="192360"/>
          </a:xfrm>
          <a:prstGeom prst="rect">
            <a:avLst/>
          </a:prstGeom>
          <a:noFill/>
          <a:ln w="9525">
            <a:noFill/>
            <a:miter lim="800000"/>
            <a:headEnd/>
            <a:tailEnd/>
          </a:ln>
        </p:spPr>
        <p:txBody>
          <a:bodyPr wrap="square" lIns="0" tIns="0" rIns="0" bIns="0">
            <a:spAutoFit/>
          </a:bodyPr>
          <a:lstStyle/>
          <a:p>
            <a:pPr marL="452438" indent="-452438">
              <a:lnSpc>
                <a:spcPts val="1500"/>
              </a:lnSpc>
            </a:pPr>
            <a:r>
              <a:rPr lang="en-GB" sz="1600" b="1" i="1" dirty="0"/>
              <a:t>Q3d	Their overall efficiency in their dealings with you </a:t>
            </a:r>
            <a:r>
              <a:rPr lang="en-GB" sz="1600" b="1" dirty="0"/>
              <a:t>(0=very poor, 10=excellent)</a:t>
            </a:r>
          </a:p>
        </p:txBody>
      </p:sp>
      <p:sp>
        <p:nvSpPr>
          <p:cNvPr id="18" name="TextBox 8"/>
          <p:cNvSpPr txBox="1">
            <a:spLocks noChangeArrowheads="1"/>
          </p:cNvSpPr>
          <p:nvPr/>
        </p:nvSpPr>
        <p:spPr bwMode="auto">
          <a:xfrm>
            <a:off x="363538" y="6211888"/>
            <a:ext cx="1266825"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266950" y="6210300"/>
            <a:ext cx="1817688" cy="217488"/>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a:t>
            </a:r>
          </a:p>
        </p:txBody>
      </p:sp>
      <p:sp>
        <p:nvSpPr>
          <p:cNvPr id="12301" name="TextBox 34"/>
          <p:cNvSpPr txBox="1">
            <a:spLocks noChangeArrowheads="1"/>
          </p:cNvSpPr>
          <p:nvPr/>
        </p:nvSpPr>
        <p:spPr bwMode="auto">
          <a:xfrm>
            <a:off x="26850" y="6668900"/>
            <a:ext cx="9144000" cy="338554"/>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59,238. </a:t>
            </a:r>
            <a:r>
              <a:rPr lang="en-GB" sz="1100" dirty="0">
                <a:solidFill>
                  <a:srgbClr val="000000"/>
                </a:solidFill>
              </a:rPr>
              <a:t>* denotes small base size for WPL (L4=12)</a:t>
            </a:r>
          </a:p>
          <a:p>
            <a:r>
              <a:rPr lang="en-GB" sz="1100" dirty="0"/>
              <a:t> </a:t>
            </a:r>
          </a:p>
        </p:txBody>
      </p:sp>
      <p:cxnSp>
        <p:nvCxnSpPr>
          <p:cNvPr id="12302" name="Straight Connector 4"/>
          <p:cNvCxnSpPr>
            <a:cxnSpLocks noChangeShapeType="1"/>
          </p:cNvCxnSpPr>
          <p:nvPr/>
        </p:nvCxnSpPr>
        <p:spPr bwMode="auto">
          <a:xfrm flipH="1">
            <a:off x="4325938" y="2301875"/>
            <a:ext cx="7937" cy="4214813"/>
          </a:xfrm>
          <a:prstGeom prst="line">
            <a:avLst/>
          </a:prstGeom>
          <a:noFill/>
          <a:ln w="9525" algn="ctr">
            <a:solidFill>
              <a:schemeClr val="tx2"/>
            </a:solidFill>
            <a:prstDash val="dash"/>
            <a:round/>
            <a:headEnd/>
            <a:tailEnd/>
          </a:ln>
        </p:spPr>
      </p:cxnSp>
      <p:sp>
        <p:nvSpPr>
          <p:cNvPr id="12303" name="TextBox 1"/>
          <p:cNvSpPr txBox="1">
            <a:spLocks noChangeArrowheads="1"/>
          </p:cNvSpPr>
          <p:nvPr/>
        </p:nvSpPr>
        <p:spPr bwMode="auto">
          <a:xfrm>
            <a:off x="4527550" y="2257425"/>
            <a:ext cx="1462088" cy="431800"/>
          </a:xfrm>
          <a:prstGeom prst="rect">
            <a:avLst/>
          </a:prstGeom>
          <a:noFill/>
          <a:ln w="9525">
            <a:noFill/>
            <a:miter lim="800000"/>
            <a:headEnd/>
            <a:tailEnd/>
          </a:ln>
        </p:spPr>
        <p:txBody>
          <a:bodyPr lIns="0" tIns="0" rIns="0" bIns="0">
            <a:spAutoFit/>
          </a:bodyPr>
          <a:lstStyle/>
          <a:p>
            <a:r>
              <a:rPr lang="en-GB" sz="1400" b="1"/>
              <a:t>Sector subject </a:t>
            </a:r>
          </a:p>
          <a:p>
            <a:r>
              <a:rPr lang="en-GB" sz="1400" b="1"/>
              <a:t>(% score 8-10)</a:t>
            </a:r>
          </a:p>
        </p:txBody>
      </p:sp>
      <p:sp>
        <p:nvSpPr>
          <p:cNvPr id="12304" name="TextBox 1"/>
          <p:cNvSpPr txBox="1">
            <a:spLocks noChangeArrowheads="1"/>
          </p:cNvSpPr>
          <p:nvPr/>
        </p:nvSpPr>
        <p:spPr bwMode="auto">
          <a:xfrm>
            <a:off x="528638" y="2265363"/>
            <a:ext cx="3868737" cy="214312"/>
          </a:xfrm>
          <a:prstGeom prst="rect">
            <a:avLst/>
          </a:prstGeom>
          <a:noFill/>
          <a:ln w="9525">
            <a:noFill/>
            <a:miter lim="800000"/>
            <a:headEnd/>
            <a:tailEnd/>
          </a:ln>
        </p:spPr>
        <p:txBody>
          <a:bodyPr lIns="0" tIns="0" rIns="0" bIns="0">
            <a:spAutoFit/>
          </a:bodyPr>
          <a:lstStyle/>
          <a:p>
            <a:pPr>
              <a:spcBef>
                <a:spcPct val="20000"/>
              </a:spcBef>
            </a:pPr>
            <a:r>
              <a:rPr lang="en-GB" sz="1400" b="1"/>
              <a:t>Qualification level (% score 8-10)</a:t>
            </a:r>
          </a:p>
        </p:txBody>
      </p:sp>
      <p:grpSp>
        <p:nvGrpSpPr>
          <p:cNvPr id="12305" name="Group 44"/>
          <p:cNvGrpSpPr>
            <a:grpSpLocks/>
          </p:cNvGrpSpPr>
          <p:nvPr/>
        </p:nvGrpSpPr>
        <p:grpSpPr bwMode="auto">
          <a:xfrm>
            <a:off x="6842125" y="2281238"/>
            <a:ext cx="2760663" cy="184150"/>
            <a:chOff x="6594189" y="2280915"/>
            <a:chExt cx="2760799" cy="184666"/>
          </a:xfrm>
        </p:grpSpPr>
        <p:sp>
          <p:nvSpPr>
            <p:cNvPr id="12306"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27" name="Rectangle 26"/>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12308"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12309"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sp>
        <p:nvSpPr>
          <p:cNvPr id="24" name="TextBox 23"/>
          <p:cNvSpPr txBox="1"/>
          <p:nvPr/>
        </p:nvSpPr>
        <p:spPr>
          <a:xfrm>
            <a:off x="8830637" y="6562897"/>
            <a:ext cx="438912" cy="276999"/>
          </a:xfrm>
          <a:prstGeom prst="rect">
            <a:avLst/>
          </a:prstGeom>
          <a:noFill/>
        </p:spPr>
        <p:txBody>
          <a:bodyPr wrap="square" rtlCol="0">
            <a:spAutoFit/>
          </a:bodyPr>
          <a:lstStyle/>
          <a:p>
            <a:r>
              <a:rPr lang="en-GB" sz="1200" dirty="0"/>
              <a:t>47</a:t>
            </a:r>
          </a:p>
        </p:txBody>
      </p:sp>
      <p:graphicFrame>
        <p:nvGraphicFramePr>
          <p:cNvPr id="23" name="Object 70"/>
          <p:cNvGraphicFramePr>
            <a:graphicFrameLocks noGrp="1"/>
          </p:cNvGraphicFramePr>
          <p:nvPr>
            <p:ph sz="quarter" idx="10"/>
            <p:extLst>
              <p:ext uri="{D42A27DB-BD31-4B8C-83A1-F6EECF244321}">
                <p14:modId xmlns:p14="http://schemas.microsoft.com/office/powerpoint/2010/main" val="4091450471"/>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676376162"/>
              </p:ext>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8.59</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0" name="Object 71"/>
          <p:cNvGraphicFramePr>
            <a:graphicFrameLocks/>
          </p:cNvGraphicFramePr>
          <p:nvPr>
            <p:extLst>
              <p:ext uri="{D42A27DB-BD31-4B8C-83A1-F6EECF244321}">
                <p14:modId xmlns:p14="http://schemas.microsoft.com/office/powerpoint/2010/main" val="394162298"/>
              </p:ext>
            </p:extLst>
          </p:nvPr>
        </p:nvGraphicFramePr>
        <p:xfrm>
          <a:off x="4179452" y="2357472"/>
          <a:ext cx="5000625"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42"/>
          <p:cNvGraphicFramePr>
            <a:graphicFrameLocks noGrp="1"/>
          </p:cNvGraphicFramePr>
          <p:nvPr>
            <p:ph sz="quarter" idx="10"/>
            <p:extLst>
              <p:ext uri="{D42A27DB-BD31-4B8C-83A1-F6EECF244321}">
                <p14:modId xmlns:p14="http://schemas.microsoft.com/office/powerpoint/2010/main" val="914842805"/>
              </p:ext>
            </p:extLst>
          </p:nvPr>
        </p:nvGraphicFramePr>
        <p:xfrm>
          <a:off x="187325" y="2085975"/>
          <a:ext cx="4021138" cy="421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70"/>
          <p:cNvGraphicFramePr>
            <a:graphicFrameLocks noGrp="1"/>
          </p:cNvGraphicFramePr>
          <p:nvPr>
            <p:ph sz="quarter" idx="10"/>
            <p:extLst>
              <p:ext uri="{D42A27DB-BD31-4B8C-83A1-F6EECF244321}">
                <p14:modId xmlns:p14="http://schemas.microsoft.com/office/powerpoint/2010/main" val="1501193296"/>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5"/>
          </a:graphicData>
        </a:graphic>
      </p:graphicFrame>
      <p:cxnSp>
        <p:nvCxnSpPr>
          <p:cNvPr id="13321"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13322" name="TextBox 8"/>
          <p:cNvSpPr txBox="1">
            <a:spLocks noChangeArrowheads="1"/>
          </p:cNvSpPr>
          <p:nvPr/>
        </p:nvSpPr>
        <p:spPr bwMode="auto">
          <a:xfrm>
            <a:off x="111125" y="903288"/>
            <a:ext cx="7623175" cy="384175"/>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dirty="0"/>
              <a:t>Q3e	The professionalism of the staff delivering training and/or assessment</a:t>
            </a:r>
          </a:p>
          <a:p>
            <a:pPr marL="452438" indent="-452438">
              <a:lnSpc>
                <a:spcPts val="1500"/>
              </a:lnSpc>
            </a:pPr>
            <a:r>
              <a:rPr lang="en-GB" sz="1600" b="1" i="1" dirty="0"/>
              <a:t>	</a:t>
            </a:r>
            <a:r>
              <a:rPr lang="en-GB" sz="1600" b="1" dirty="0"/>
              <a:t>(0=very poor, 10=excellent) </a:t>
            </a:r>
          </a:p>
        </p:txBody>
      </p:sp>
      <p:sp>
        <p:nvSpPr>
          <p:cNvPr id="18" name="TextBox 8"/>
          <p:cNvSpPr txBox="1">
            <a:spLocks noChangeArrowheads="1"/>
          </p:cNvSpPr>
          <p:nvPr/>
        </p:nvSpPr>
        <p:spPr bwMode="auto">
          <a:xfrm>
            <a:off x="461963" y="6211888"/>
            <a:ext cx="1268412"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289175" y="6210300"/>
            <a:ext cx="1817688" cy="217488"/>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a:t>
            </a:r>
          </a:p>
        </p:txBody>
      </p:sp>
      <p:sp>
        <p:nvSpPr>
          <p:cNvPr id="13325" name="TextBox 34"/>
          <p:cNvSpPr txBox="1">
            <a:spLocks noChangeArrowheads="1"/>
          </p:cNvSpPr>
          <p:nvPr/>
        </p:nvSpPr>
        <p:spPr bwMode="auto">
          <a:xfrm>
            <a:off x="38725" y="6680775"/>
            <a:ext cx="9144000" cy="338554"/>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59,292. </a:t>
            </a:r>
            <a:r>
              <a:rPr lang="en-GB" sz="1100" dirty="0">
                <a:solidFill>
                  <a:srgbClr val="000000"/>
                </a:solidFill>
              </a:rPr>
              <a:t>* denotes small base size for WPL (L4=12)</a:t>
            </a:r>
          </a:p>
          <a:p>
            <a:endParaRPr lang="en-GB" sz="1100" dirty="0"/>
          </a:p>
        </p:txBody>
      </p:sp>
      <p:cxnSp>
        <p:nvCxnSpPr>
          <p:cNvPr id="13326" name="Straight Connector 4"/>
          <p:cNvCxnSpPr>
            <a:cxnSpLocks noChangeShapeType="1"/>
          </p:cNvCxnSpPr>
          <p:nvPr/>
        </p:nvCxnSpPr>
        <p:spPr bwMode="auto">
          <a:xfrm flipH="1">
            <a:off x="4242808" y="2288020"/>
            <a:ext cx="7937" cy="4214813"/>
          </a:xfrm>
          <a:prstGeom prst="line">
            <a:avLst/>
          </a:prstGeom>
          <a:noFill/>
          <a:ln w="9525" algn="ctr">
            <a:solidFill>
              <a:schemeClr val="tx2"/>
            </a:solidFill>
            <a:prstDash val="dash"/>
            <a:round/>
            <a:headEnd/>
            <a:tailEnd/>
          </a:ln>
        </p:spPr>
      </p:cxnSp>
      <p:sp>
        <p:nvSpPr>
          <p:cNvPr id="13327" name="TextBox 1"/>
          <p:cNvSpPr txBox="1">
            <a:spLocks noChangeArrowheads="1"/>
          </p:cNvSpPr>
          <p:nvPr/>
        </p:nvSpPr>
        <p:spPr bwMode="auto">
          <a:xfrm>
            <a:off x="4527550" y="2243138"/>
            <a:ext cx="1462088" cy="430212"/>
          </a:xfrm>
          <a:prstGeom prst="rect">
            <a:avLst/>
          </a:prstGeom>
          <a:noFill/>
          <a:ln w="9525">
            <a:noFill/>
            <a:miter lim="800000"/>
            <a:headEnd/>
            <a:tailEnd/>
          </a:ln>
        </p:spPr>
        <p:txBody>
          <a:bodyPr lIns="0" tIns="0" rIns="0" bIns="0">
            <a:spAutoFit/>
          </a:bodyPr>
          <a:lstStyle/>
          <a:p>
            <a:r>
              <a:rPr lang="en-GB" sz="1400" b="1"/>
              <a:t>Sector subject </a:t>
            </a:r>
          </a:p>
          <a:p>
            <a:r>
              <a:rPr lang="en-GB" sz="1400" b="1"/>
              <a:t>(% score 8-10)</a:t>
            </a:r>
          </a:p>
        </p:txBody>
      </p:sp>
      <p:sp>
        <p:nvSpPr>
          <p:cNvPr id="13328" name="TextBox 1"/>
          <p:cNvSpPr txBox="1">
            <a:spLocks noChangeArrowheads="1"/>
          </p:cNvSpPr>
          <p:nvPr/>
        </p:nvSpPr>
        <p:spPr bwMode="auto">
          <a:xfrm>
            <a:off x="528638" y="2265363"/>
            <a:ext cx="3868737" cy="214312"/>
          </a:xfrm>
          <a:prstGeom prst="rect">
            <a:avLst/>
          </a:prstGeom>
          <a:noFill/>
          <a:ln w="9525">
            <a:noFill/>
            <a:miter lim="800000"/>
            <a:headEnd/>
            <a:tailEnd/>
          </a:ln>
        </p:spPr>
        <p:txBody>
          <a:bodyPr lIns="0" tIns="0" rIns="0" bIns="0">
            <a:spAutoFit/>
          </a:bodyPr>
          <a:lstStyle/>
          <a:p>
            <a:pPr>
              <a:spcBef>
                <a:spcPct val="20000"/>
              </a:spcBef>
            </a:pPr>
            <a:r>
              <a:rPr lang="en-GB" sz="1400" b="1"/>
              <a:t>Qualification level (% score 8-10)</a:t>
            </a:r>
          </a:p>
        </p:txBody>
      </p:sp>
      <p:grpSp>
        <p:nvGrpSpPr>
          <p:cNvPr id="13329" name="Group 44"/>
          <p:cNvGrpSpPr>
            <a:grpSpLocks/>
          </p:cNvGrpSpPr>
          <p:nvPr/>
        </p:nvGrpSpPr>
        <p:grpSpPr bwMode="auto">
          <a:xfrm>
            <a:off x="6842125" y="2281238"/>
            <a:ext cx="2760663" cy="184150"/>
            <a:chOff x="6594189" y="2280915"/>
            <a:chExt cx="2760799" cy="184666"/>
          </a:xfrm>
        </p:grpSpPr>
        <p:sp>
          <p:nvSpPr>
            <p:cNvPr id="13330"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27" name="Rectangle 26"/>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13332"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13333"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sp>
        <p:nvSpPr>
          <p:cNvPr id="23" name="TextBox 22"/>
          <p:cNvSpPr txBox="1"/>
          <p:nvPr/>
        </p:nvSpPr>
        <p:spPr>
          <a:xfrm>
            <a:off x="8817361" y="6561792"/>
            <a:ext cx="438912" cy="276999"/>
          </a:xfrm>
          <a:prstGeom prst="rect">
            <a:avLst/>
          </a:prstGeom>
          <a:noFill/>
        </p:spPr>
        <p:txBody>
          <a:bodyPr wrap="square" rtlCol="0">
            <a:spAutoFit/>
          </a:bodyPr>
          <a:lstStyle/>
          <a:p>
            <a:r>
              <a:rPr lang="en-GB" sz="1200" dirty="0"/>
              <a:t>48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
          <p:cNvSpPr txBox="1">
            <a:spLocks noChangeArrowheads="1"/>
          </p:cNvSpPr>
          <p:nvPr/>
        </p:nvSpPr>
        <p:spPr bwMode="auto">
          <a:xfrm>
            <a:off x="354013" y="152400"/>
            <a:ext cx="7388241" cy="872034"/>
          </a:xfrm>
          <a:prstGeom prst="rect">
            <a:avLst/>
          </a:prstGeom>
          <a:noFill/>
          <a:ln w="9525">
            <a:noFill/>
            <a:miter lim="800000"/>
            <a:headEnd/>
            <a:tailEnd/>
          </a:ln>
        </p:spPr>
        <p:txBody>
          <a:bodyPr wrap="none" lIns="0" tIns="0" rIns="0" bIns="0">
            <a:spAutoFit/>
          </a:bodyPr>
          <a:lstStyle/>
          <a:p>
            <a:pPr>
              <a:lnSpc>
                <a:spcPts val="6800"/>
              </a:lnSpc>
            </a:pPr>
            <a:r>
              <a:rPr lang="en-GB" sz="6600" dirty="0"/>
              <a:t>Executive summary</a:t>
            </a:r>
          </a:p>
        </p:txBody>
      </p:sp>
      <p:sp>
        <p:nvSpPr>
          <p:cNvPr id="21507" name="Text Box 11"/>
          <p:cNvSpPr txBox="1">
            <a:spLocks noChangeArrowheads="1"/>
          </p:cNvSpPr>
          <p:nvPr/>
        </p:nvSpPr>
        <p:spPr bwMode="auto">
          <a:xfrm>
            <a:off x="268288" y="3900488"/>
            <a:ext cx="3094037" cy="3340100"/>
          </a:xfrm>
          <a:prstGeom prst="rect">
            <a:avLst/>
          </a:prstGeom>
          <a:noFill/>
          <a:ln w="9525">
            <a:noFill/>
            <a:miter lim="800000"/>
            <a:headEnd/>
            <a:tailEnd/>
          </a:ln>
        </p:spPr>
        <p:txBody>
          <a:bodyPr wrap="none" lIns="0" tIns="0" rIns="0" bIns="0">
            <a:spAutoFit/>
          </a:bodyPr>
          <a:lstStyle/>
          <a:p>
            <a:r>
              <a:rPr lang="en-GB" sz="21700"/>
              <a:t>02</a:t>
            </a:r>
          </a:p>
        </p:txBody>
      </p:sp>
      <p:sp>
        <p:nvSpPr>
          <p:cNvPr id="21508" name="Slide Number Placeholder 3"/>
          <p:cNvSpPr>
            <a:spLocks noGrp="1"/>
          </p:cNvSpPr>
          <p:nvPr>
            <p:ph type="sldNum" sz="quarter" idx="10"/>
          </p:nvPr>
        </p:nvSpPr>
        <p:spPr>
          <a:xfrm>
            <a:off x="7171839" y="6489411"/>
            <a:ext cx="1905000" cy="279400"/>
          </a:xfrm>
          <a:noFill/>
        </p:spPr>
        <p:txBody>
          <a:bodyPr/>
          <a:lstStyle/>
          <a:p>
            <a:r>
              <a:rPr lang="en-GB" sz="1200" dirty="0"/>
              <a:t>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7704138" y="1522413"/>
            <a:ext cx="966787" cy="560387"/>
          </a:xfrm>
          <a:prstGeom prst="roundRect">
            <a:avLst/>
          </a:prstGeom>
          <a:solidFill>
            <a:schemeClr val="tx1">
              <a:lumMod val="10000"/>
              <a:lumOff val="9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4023415248"/>
              </p:ext>
            </p:extLst>
          </p:nvPr>
        </p:nvGraphicFramePr>
        <p:xfrm>
          <a:off x="7680325" y="1493838"/>
          <a:ext cx="1019335" cy="574232"/>
        </p:xfrm>
        <a:graphic>
          <a:graphicData uri="http://schemas.openxmlformats.org/drawingml/2006/table">
            <a:tbl>
              <a:tblPr firstRow="1" bandRow="1">
                <a:tableStyleId>{FABFCF23-3B69-468F-B69F-88F6DE6A72F2}</a:tableStyleId>
              </a:tblPr>
              <a:tblGrid>
                <a:gridCol w="1019335">
                  <a:extLst>
                    <a:ext uri="{9D8B030D-6E8A-4147-A177-3AD203B41FA5}">
                      <a16:colId xmlns:a16="http://schemas.microsoft.com/office/drawing/2014/main" val="20000"/>
                    </a:ext>
                  </a:extLst>
                </a:gridCol>
              </a:tblGrid>
              <a:tr h="269508">
                <a:tc>
                  <a:txBody>
                    <a:bodyPr/>
                    <a:lstStyle/>
                    <a:p>
                      <a:pPr algn="ctr"/>
                      <a:r>
                        <a:rPr lang="en-GB" sz="1000" b="1" dirty="0">
                          <a:solidFill>
                            <a:schemeClr val="tx1"/>
                          </a:solidFill>
                        </a:rPr>
                        <a:t>Mean score</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8544">
                <a:tc>
                  <a:txBody>
                    <a:bodyPr/>
                    <a:lstStyle/>
                    <a:p>
                      <a:pPr algn="ctr"/>
                      <a:r>
                        <a:rPr lang="en-GB" sz="1400" b="1" dirty="0">
                          <a:solidFill>
                            <a:schemeClr val="tx1"/>
                          </a:solidFill>
                        </a:rPr>
                        <a:t>8.43</a:t>
                      </a:r>
                    </a:p>
                  </a:txBody>
                  <a:tcPr marL="84407" marR="84407" marT="45682" marB="4568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0" name="Object 71"/>
          <p:cNvGraphicFramePr>
            <a:graphicFrameLocks/>
          </p:cNvGraphicFramePr>
          <p:nvPr>
            <p:extLst>
              <p:ext uri="{D42A27DB-BD31-4B8C-83A1-F6EECF244321}">
                <p14:modId xmlns:p14="http://schemas.microsoft.com/office/powerpoint/2010/main" val="278652771"/>
              </p:ext>
            </p:extLst>
          </p:nvPr>
        </p:nvGraphicFramePr>
        <p:xfrm>
          <a:off x="3927475" y="2379663"/>
          <a:ext cx="5000625" cy="4176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42"/>
          <p:cNvGraphicFramePr>
            <a:graphicFrameLocks noGrp="1"/>
          </p:cNvGraphicFramePr>
          <p:nvPr>
            <p:ph sz="quarter" idx="10"/>
            <p:extLst>
              <p:ext uri="{D42A27DB-BD31-4B8C-83A1-F6EECF244321}">
                <p14:modId xmlns:p14="http://schemas.microsoft.com/office/powerpoint/2010/main" val="2486753441"/>
              </p:ext>
            </p:extLst>
          </p:nvPr>
        </p:nvGraphicFramePr>
        <p:xfrm>
          <a:off x="165100" y="2097088"/>
          <a:ext cx="4021138" cy="421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70"/>
          <p:cNvGraphicFramePr>
            <a:graphicFrameLocks noGrp="1"/>
          </p:cNvGraphicFramePr>
          <p:nvPr>
            <p:ph sz="quarter" idx="10"/>
            <p:extLst>
              <p:ext uri="{D42A27DB-BD31-4B8C-83A1-F6EECF244321}">
                <p14:modId xmlns:p14="http://schemas.microsoft.com/office/powerpoint/2010/main" val="278370820"/>
              </p:ext>
            </p:extLst>
          </p:nvPr>
        </p:nvGraphicFramePr>
        <p:xfrm>
          <a:off x="0" y="1338263"/>
          <a:ext cx="6831013" cy="863600"/>
        </p:xfrm>
        <a:graphic>
          <a:graphicData uri="http://schemas.openxmlformats.org/drawingml/2006/chart">
            <c:chart xmlns:c="http://schemas.openxmlformats.org/drawingml/2006/chart" xmlns:r="http://schemas.openxmlformats.org/officeDocument/2006/relationships" r:id="rId5"/>
          </a:graphicData>
        </a:graphic>
      </p:graphicFrame>
      <p:cxnSp>
        <p:nvCxnSpPr>
          <p:cNvPr id="14345" name="Straight Connector 4"/>
          <p:cNvCxnSpPr>
            <a:cxnSpLocks noChangeShapeType="1"/>
          </p:cNvCxnSpPr>
          <p:nvPr/>
        </p:nvCxnSpPr>
        <p:spPr bwMode="auto">
          <a:xfrm flipH="1">
            <a:off x="4340225" y="2268538"/>
            <a:ext cx="7938" cy="4248150"/>
          </a:xfrm>
          <a:prstGeom prst="line">
            <a:avLst/>
          </a:prstGeom>
          <a:noFill/>
          <a:ln w="9525" algn="ctr">
            <a:solidFill>
              <a:schemeClr val="tx2"/>
            </a:solidFill>
            <a:prstDash val="dash"/>
            <a:round/>
            <a:headEnd/>
            <a:tailEnd/>
          </a:ln>
        </p:spPr>
      </p:cxnSp>
      <p:cxnSp>
        <p:nvCxnSpPr>
          <p:cNvPr id="14346" name="Straight Connector 32"/>
          <p:cNvCxnSpPr>
            <a:cxnSpLocks noChangeShapeType="1"/>
          </p:cNvCxnSpPr>
          <p:nvPr/>
        </p:nvCxnSpPr>
        <p:spPr bwMode="auto">
          <a:xfrm>
            <a:off x="0" y="2201863"/>
            <a:ext cx="9144000" cy="0"/>
          </a:xfrm>
          <a:prstGeom prst="line">
            <a:avLst/>
          </a:prstGeom>
          <a:noFill/>
          <a:ln w="9525" algn="ctr">
            <a:solidFill>
              <a:schemeClr val="tx2"/>
            </a:solidFill>
            <a:prstDash val="dash"/>
            <a:round/>
            <a:headEnd/>
            <a:tailEnd/>
          </a:ln>
        </p:spPr>
      </p:cxnSp>
      <p:sp>
        <p:nvSpPr>
          <p:cNvPr id="14347" name="TextBox 8"/>
          <p:cNvSpPr txBox="1">
            <a:spLocks noChangeArrowheads="1"/>
          </p:cNvSpPr>
          <p:nvPr/>
        </p:nvSpPr>
        <p:spPr bwMode="auto">
          <a:xfrm>
            <a:off x="111125" y="825500"/>
            <a:ext cx="7634288" cy="384175"/>
          </a:xfrm>
          <a:prstGeom prst="rect">
            <a:avLst/>
          </a:prstGeom>
          <a:noFill/>
          <a:ln w="9525">
            <a:noFill/>
            <a:miter lim="800000"/>
            <a:headEnd/>
            <a:tailEnd/>
          </a:ln>
        </p:spPr>
        <p:txBody>
          <a:bodyPr lIns="0" tIns="0" rIns="0" bIns="0">
            <a:spAutoFit/>
          </a:bodyPr>
          <a:lstStyle/>
          <a:p>
            <a:pPr marL="452438" indent="-452438">
              <a:lnSpc>
                <a:spcPts val="1500"/>
              </a:lnSpc>
            </a:pPr>
            <a:r>
              <a:rPr lang="en-GB" sz="1600" b="1" i="1"/>
              <a:t>Q3f	Delivering training that reflects up-to-date practices in your industry/sector </a:t>
            </a:r>
            <a:r>
              <a:rPr lang="en-GB" sz="1600" b="1"/>
              <a:t>(0=very poor, 10=excellent)</a:t>
            </a:r>
          </a:p>
        </p:txBody>
      </p:sp>
      <p:sp>
        <p:nvSpPr>
          <p:cNvPr id="18" name="TextBox 8"/>
          <p:cNvSpPr txBox="1">
            <a:spLocks noChangeArrowheads="1"/>
          </p:cNvSpPr>
          <p:nvPr/>
        </p:nvSpPr>
        <p:spPr bwMode="auto">
          <a:xfrm>
            <a:off x="396875" y="6211888"/>
            <a:ext cx="1266825" cy="217487"/>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Apprenticeships</a:t>
            </a:r>
          </a:p>
        </p:txBody>
      </p:sp>
      <p:sp>
        <p:nvSpPr>
          <p:cNvPr id="19" name="TextBox 8"/>
          <p:cNvSpPr txBox="1">
            <a:spLocks noChangeArrowheads="1"/>
          </p:cNvSpPr>
          <p:nvPr/>
        </p:nvSpPr>
        <p:spPr bwMode="auto">
          <a:xfrm>
            <a:off x="2246313" y="6210300"/>
            <a:ext cx="1816100" cy="217488"/>
          </a:xfrm>
          <a:prstGeom prst="rect">
            <a:avLst/>
          </a:prstGeom>
          <a:noFill/>
          <a:ln w="9525">
            <a:noFill/>
            <a:miter lim="800000"/>
            <a:headEnd/>
            <a:tailEnd/>
          </a:ln>
        </p:spPr>
        <p:txBody>
          <a:bodyPr lIns="0" tIns="0" rIns="0" bIns="0">
            <a:spAutoFit/>
          </a:bodyPr>
          <a:lstStyle/>
          <a:p>
            <a:pPr marL="539750" indent="-539750" algn="ctr">
              <a:lnSpc>
                <a:spcPts val="1700"/>
              </a:lnSpc>
              <a:defRPr/>
            </a:pPr>
            <a:r>
              <a:rPr lang="en-GB" sz="1050" b="1" dirty="0"/>
              <a:t>Workplace Learning</a:t>
            </a:r>
          </a:p>
        </p:txBody>
      </p:sp>
      <p:sp>
        <p:nvSpPr>
          <p:cNvPr id="14350" name="TextBox 34"/>
          <p:cNvSpPr txBox="1">
            <a:spLocks noChangeArrowheads="1"/>
          </p:cNvSpPr>
          <p:nvPr/>
        </p:nvSpPr>
        <p:spPr bwMode="auto">
          <a:xfrm>
            <a:off x="74350" y="6678363"/>
            <a:ext cx="9144000" cy="338554"/>
          </a:xfrm>
          <a:prstGeom prst="rect">
            <a:avLst/>
          </a:prstGeom>
          <a:noFill/>
          <a:ln w="9525">
            <a:noFill/>
            <a:miter lim="800000"/>
            <a:headEnd/>
            <a:tailEnd/>
          </a:ln>
        </p:spPr>
        <p:txBody>
          <a:bodyPr lIns="0" tIns="0" rIns="0" bIns="0">
            <a:spAutoFit/>
          </a:bodyPr>
          <a:lstStyle/>
          <a:p>
            <a:pPr lvl="0"/>
            <a:r>
              <a:rPr lang="en-GB" sz="1100" dirty="0"/>
              <a:t>FE Choices Employer Satisfaction Survey 2015 to 2016.  Total base size: 57,508. </a:t>
            </a:r>
            <a:r>
              <a:rPr lang="en-GB" sz="1100" dirty="0">
                <a:solidFill>
                  <a:srgbClr val="000000"/>
                </a:solidFill>
              </a:rPr>
              <a:t>* denotes small base size for WPL (L4=12)</a:t>
            </a:r>
          </a:p>
          <a:p>
            <a:endParaRPr lang="en-GB" sz="1100" dirty="0"/>
          </a:p>
        </p:txBody>
      </p:sp>
      <p:sp>
        <p:nvSpPr>
          <p:cNvPr id="14351" name="TextBox 1"/>
          <p:cNvSpPr txBox="1">
            <a:spLocks noChangeArrowheads="1"/>
          </p:cNvSpPr>
          <p:nvPr/>
        </p:nvSpPr>
        <p:spPr bwMode="auto">
          <a:xfrm>
            <a:off x="4527550" y="2257425"/>
            <a:ext cx="1462088" cy="431800"/>
          </a:xfrm>
          <a:prstGeom prst="rect">
            <a:avLst/>
          </a:prstGeom>
          <a:noFill/>
          <a:ln w="9525">
            <a:noFill/>
            <a:miter lim="800000"/>
            <a:headEnd/>
            <a:tailEnd/>
          </a:ln>
        </p:spPr>
        <p:txBody>
          <a:bodyPr lIns="0" tIns="0" rIns="0" bIns="0">
            <a:spAutoFit/>
          </a:bodyPr>
          <a:lstStyle/>
          <a:p>
            <a:r>
              <a:rPr lang="en-GB" sz="1400" b="1"/>
              <a:t>Sector subject </a:t>
            </a:r>
          </a:p>
          <a:p>
            <a:r>
              <a:rPr lang="en-GB" sz="1400" b="1"/>
              <a:t>(% score 8-10)</a:t>
            </a:r>
          </a:p>
        </p:txBody>
      </p:sp>
      <p:sp>
        <p:nvSpPr>
          <p:cNvPr id="14352" name="TextBox 1"/>
          <p:cNvSpPr txBox="1">
            <a:spLocks noChangeArrowheads="1"/>
          </p:cNvSpPr>
          <p:nvPr/>
        </p:nvSpPr>
        <p:spPr bwMode="auto">
          <a:xfrm>
            <a:off x="528638" y="2265363"/>
            <a:ext cx="3868737" cy="214312"/>
          </a:xfrm>
          <a:prstGeom prst="rect">
            <a:avLst/>
          </a:prstGeom>
          <a:noFill/>
          <a:ln w="9525">
            <a:noFill/>
            <a:miter lim="800000"/>
            <a:headEnd/>
            <a:tailEnd/>
          </a:ln>
        </p:spPr>
        <p:txBody>
          <a:bodyPr lIns="0" tIns="0" rIns="0" bIns="0">
            <a:spAutoFit/>
          </a:bodyPr>
          <a:lstStyle/>
          <a:p>
            <a:pPr>
              <a:spcBef>
                <a:spcPct val="20000"/>
              </a:spcBef>
            </a:pPr>
            <a:r>
              <a:rPr lang="en-GB" sz="1400" b="1"/>
              <a:t>Qualification level (% score 8-10)</a:t>
            </a:r>
          </a:p>
        </p:txBody>
      </p:sp>
      <p:grpSp>
        <p:nvGrpSpPr>
          <p:cNvPr id="14353" name="Group 44"/>
          <p:cNvGrpSpPr>
            <a:grpSpLocks/>
          </p:cNvGrpSpPr>
          <p:nvPr/>
        </p:nvGrpSpPr>
        <p:grpSpPr bwMode="auto">
          <a:xfrm>
            <a:off x="6842125" y="2281238"/>
            <a:ext cx="2760663" cy="184150"/>
            <a:chOff x="6594189" y="2280915"/>
            <a:chExt cx="2760799" cy="184666"/>
          </a:xfrm>
        </p:grpSpPr>
        <p:sp>
          <p:nvSpPr>
            <p:cNvPr id="14354" name="Rectangle 1"/>
            <p:cNvSpPr>
              <a:spLocks noChangeArrowheads="1"/>
            </p:cNvSpPr>
            <p:nvPr/>
          </p:nvSpPr>
          <p:spPr bwMode="auto">
            <a:xfrm>
              <a:off x="6594189" y="2291933"/>
              <a:ext cx="133350" cy="144463"/>
            </a:xfrm>
            <a:prstGeom prst="rect">
              <a:avLst/>
            </a:prstGeom>
            <a:solidFill>
              <a:schemeClr val="accent2"/>
            </a:solidFill>
            <a:ln w="9525">
              <a:noFill/>
              <a:miter lim="800000"/>
              <a:headEnd/>
              <a:tailEnd/>
            </a:ln>
          </p:spPr>
          <p:txBody>
            <a:bodyPr lIns="90000" tIns="72000" rIns="90000" bIns="72000"/>
            <a:lstStyle/>
            <a:p>
              <a:pPr marL="173038" indent="-173038">
                <a:buFont typeface="Arial" charset="0"/>
                <a:buChar char="•"/>
              </a:pPr>
              <a:endParaRPr lang="en-US" sz="1800">
                <a:solidFill>
                  <a:schemeClr val="bg1"/>
                </a:solidFill>
              </a:endParaRPr>
            </a:p>
          </p:txBody>
        </p:sp>
        <p:sp>
          <p:nvSpPr>
            <p:cNvPr id="29" name="Rectangle 28"/>
            <p:cNvSpPr/>
            <p:nvPr/>
          </p:nvSpPr>
          <p:spPr bwMode="auto">
            <a:xfrm>
              <a:off x="7935693" y="2292058"/>
              <a:ext cx="133357" cy="144868"/>
            </a:xfrm>
            <a:prstGeom prst="rect">
              <a:avLst/>
            </a:prstGeom>
            <a:solidFill>
              <a:schemeClr val="bg1">
                <a:lumMod val="50000"/>
              </a:schemeClr>
            </a:solidFill>
            <a:ln w="9525" cap="flat" cmpd="sng" algn="ctr">
              <a:noFill/>
              <a:prstDash val="solid"/>
              <a:round/>
              <a:headEnd type="none" w="med" len="med"/>
              <a:tailEnd type="none" w="med" len="med"/>
            </a:ln>
            <a:effectLst/>
          </p:spPr>
          <p:txBody>
            <a:bodyPr lIns="90000" tIns="72000" rIns="90000" bIns="72000"/>
            <a:lstStyle/>
            <a:p>
              <a:pPr marL="173038" indent="-173038">
                <a:buFont typeface="Arial" pitchFamily="34" charset="0"/>
                <a:buChar char="•"/>
                <a:defRPr/>
              </a:pPr>
              <a:endParaRPr lang="en-GB" sz="1800" dirty="0">
                <a:solidFill>
                  <a:schemeClr val="bg1"/>
                </a:solidFill>
              </a:endParaRPr>
            </a:p>
          </p:txBody>
        </p:sp>
        <p:sp>
          <p:nvSpPr>
            <p:cNvPr id="14356" name="TextBox 1"/>
            <p:cNvSpPr txBox="1">
              <a:spLocks noChangeArrowheads="1"/>
            </p:cNvSpPr>
            <p:nvPr/>
          </p:nvSpPr>
          <p:spPr bwMode="auto">
            <a:xfrm>
              <a:off x="6760431"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Apprenticeship</a:t>
              </a:r>
            </a:p>
          </p:txBody>
        </p:sp>
        <p:sp>
          <p:nvSpPr>
            <p:cNvPr id="14357" name="TextBox 1"/>
            <p:cNvSpPr txBox="1">
              <a:spLocks noChangeArrowheads="1"/>
            </p:cNvSpPr>
            <p:nvPr/>
          </p:nvSpPr>
          <p:spPr bwMode="auto">
            <a:xfrm>
              <a:off x="8091826" y="2280915"/>
              <a:ext cx="1263162" cy="184666"/>
            </a:xfrm>
            <a:prstGeom prst="rect">
              <a:avLst/>
            </a:prstGeom>
            <a:noFill/>
            <a:ln w="9525">
              <a:noFill/>
              <a:miter lim="800000"/>
              <a:headEnd/>
              <a:tailEnd/>
            </a:ln>
          </p:spPr>
          <p:txBody>
            <a:bodyPr lIns="0" tIns="0" rIns="0" bIns="0">
              <a:spAutoFit/>
            </a:bodyPr>
            <a:lstStyle/>
            <a:p>
              <a:pPr>
                <a:spcBef>
                  <a:spcPct val="20000"/>
                </a:spcBef>
              </a:pPr>
              <a:r>
                <a:rPr lang="en-GB" sz="1200"/>
                <a:t>WPL</a:t>
              </a:r>
            </a:p>
          </p:txBody>
        </p:sp>
      </p:grpSp>
      <p:sp>
        <p:nvSpPr>
          <p:cNvPr id="23" name="TextBox 22"/>
          <p:cNvSpPr txBox="1"/>
          <p:nvPr/>
        </p:nvSpPr>
        <p:spPr>
          <a:xfrm>
            <a:off x="8812255" y="6569645"/>
            <a:ext cx="438912" cy="276999"/>
          </a:xfrm>
          <a:prstGeom prst="rect">
            <a:avLst/>
          </a:prstGeom>
          <a:noFill/>
        </p:spPr>
        <p:txBody>
          <a:bodyPr wrap="square" rtlCol="0">
            <a:spAutoFit/>
          </a:bodyPr>
          <a:lstStyle/>
          <a:p>
            <a:r>
              <a:rPr lang="en-GB" sz="1200" dirty="0"/>
              <a:t>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txBox="1">
            <a:spLocks noChangeArrowheads="1"/>
          </p:cNvSpPr>
          <p:nvPr/>
        </p:nvSpPr>
        <p:spPr bwMode="auto">
          <a:xfrm>
            <a:off x="396875" y="80963"/>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Executive summary</a:t>
            </a:r>
          </a:p>
        </p:txBody>
      </p:sp>
      <p:sp>
        <p:nvSpPr>
          <p:cNvPr id="20483" name="Rectangle 6"/>
          <p:cNvSpPr txBox="1">
            <a:spLocks noChangeArrowheads="1"/>
          </p:cNvSpPr>
          <p:nvPr/>
        </p:nvSpPr>
        <p:spPr bwMode="auto">
          <a:xfrm>
            <a:off x="396875" y="960438"/>
            <a:ext cx="8399463" cy="5206760"/>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Employers remain overwhelming positive about their provider: 78% were satisfied with the overall quality and 80% would be advocates of the training provider. More employers are satisfied on both these measures compared to the 2014 to 2015 survey. </a:t>
            </a:r>
          </a:p>
          <a:p>
            <a:pPr marL="231775" lvl="2" indent="-228600" algn="just">
              <a:lnSpc>
                <a:spcPts val="3200"/>
              </a:lnSpc>
              <a:spcAft>
                <a:spcPts val="600"/>
              </a:spcAft>
              <a:buFont typeface="Wingdings" pitchFamily="2" charset="2"/>
              <a:buChar char="§"/>
            </a:pPr>
            <a:r>
              <a:rPr lang="en-GB" sz="1600" dirty="0"/>
              <a:t>The vast majority, 99%, of workplaces that took part in the survey, were using providers to deliver apprenticeship training. More were delivering apprenticeships for adults than young people aged 16-18, with those only delivering training to young people the least positive about it.</a:t>
            </a:r>
          </a:p>
          <a:p>
            <a:pPr marL="231775" lvl="2" indent="-228600" algn="just">
              <a:lnSpc>
                <a:spcPts val="3200"/>
              </a:lnSpc>
              <a:spcAft>
                <a:spcPts val="600"/>
              </a:spcAft>
              <a:buFont typeface="Wingdings" pitchFamily="2" charset="2"/>
              <a:buChar char="§"/>
            </a:pPr>
            <a:r>
              <a:rPr lang="en-GB" sz="1600" dirty="0"/>
              <a:t>Apprenticeships in Business, Administration and Law continue to dominate.  Slightly more employers in this year’s survey were delivering this framework compared to the 2014 to 2015 survey (30% compared to 29%).  </a:t>
            </a:r>
          </a:p>
          <a:p>
            <a:pPr marL="231775" lvl="2" indent="-228600" algn="just">
              <a:lnSpc>
                <a:spcPts val="3200"/>
              </a:lnSpc>
              <a:spcAft>
                <a:spcPts val="600"/>
              </a:spcAft>
              <a:buFont typeface="Wingdings" pitchFamily="2" charset="2"/>
              <a:buChar char="§"/>
            </a:pPr>
            <a:r>
              <a:rPr lang="en-GB" sz="1600" dirty="0"/>
              <a:t>Engineering and Manufacturing Technologies (22%) remains the subject with the second highest apprenticeship employer volume, followed by Health, Public Services and Care (21%).</a:t>
            </a:r>
          </a:p>
          <a:p>
            <a:pPr marL="3175" lvl="2" algn="just">
              <a:lnSpc>
                <a:spcPts val="3200"/>
              </a:lnSpc>
              <a:spcAft>
                <a:spcPts val="600"/>
              </a:spcAft>
            </a:pPr>
            <a:endParaRPr lang="en-GB" sz="1600" dirty="0"/>
          </a:p>
        </p:txBody>
      </p:sp>
      <p:sp>
        <p:nvSpPr>
          <p:cNvPr id="20484" name="Slide Number Placeholder 3"/>
          <p:cNvSpPr>
            <a:spLocks noGrp="1"/>
          </p:cNvSpPr>
          <p:nvPr>
            <p:ph type="sldNum" sz="quarter" idx="10"/>
          </p:nvPr>
        </p:nvSpPr>
        <p:spPr>
          <a:xfrm>
            <a:off x="7198395" y="6512336"/>
            <a:ext cx="1905000" cy="279400"/>
          </a:xfrm>
          <a:noFill/>
        </p:spPr>
        <p:txBody>
          <a:bodyPr/>
          <a:lstStyle/>
          <a:p>
            <a:r>
              <a:rPr lang="en-GB" sz="1200" dirty="0"/>
              <a:t>5</a:t>
            </a:r>
          </a:p>
        </p:txBody>
      </p:sp>
    </p:spTree>
    <p:extLst>
      <p:ext uri="{BB962C8B-B14F-4D97-AF65-F5344CB8AC3E}">
        <p14:creationId xmlns:p14="http://schemas.microsoft.com/office/powerpoint/2010/main" val="274405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
          <p:cNvSpPr txBox="1">
            <a:spLocks noChangeArrowheads="1"/>
          </p:cNvSpPr>
          <p:nvPr/>
        </p:nvSpPr>
        <p:spPr bwMode="auto">
          <a:xfrm>
            <a:off x="354013" y="152400"/>
            <a:ext cx="6118663" cy="872034"/>
          </a:xfrm>
          <a:prstGeom prst="rect">
            <a:avLst/>
          </a:prstGeom>
          <a:noFill/>
          <a:ln w="9525">
            <a:noFill/>
            <a:miter lim="800000"/>
            <a:headEnd/>
            <a:tailEnd/>
          </a:ln>
        </p:spPr>
        <p:txBody>
          <a:bodyPr wrap="none" lIns="0" tIns="0" rIns="0" bIns="0">
            <a:spAutoFit/>
          </a:bodyPr>
          <a:lstStyle/>
          <a:p>
            <a:pPr>
              <a:lnSpc>
                <a:spcPts val="6800"/>
              </a:lnSpc>
            </a:pPr>
            <a:r>
              <a:rPr lang="en-GB" sz="6600" dirty="0"/>
              <a:t>Employer profile</a:t>
            </a:r>
          </a:p>
        </p:txBody>
      </p:sp>
      <p:sp>
        <p:nvSpPr>
          <p:cNvPr id="21507" name="Text Box 11"/>
          <p:cNvSpPr txBox="1">
            <a:spLocks noChangeArrowheads="1"/>
          </p:cNvSpPr>
          <p:nvPr/>
        </p:nvSpPr>
        <p:spPr bwMode="auto">
          <a:xfrm>
            <a:off x="268288" y="3900488"/>
            <a:ext cx="3093796" cy="3339376"/>
          </a:xfrm>
          <a:prstGeom prst="rect">
            <a:avLst/>
          </a:prstGeom>
          <a:noFill/>
          <a:ln w="9525">
            <a:noFill/>
            <a:miter lim="800000"/>
            <a:headEnd/>
            <a:tailEnd/>
          </a:ln>
        </p:spPr>
        <p:txBody>
          <a:bodyPr wrap="none" lIns="0" tIns="0" rIns="0" bIns="0">
            <a:spAutoFit/>
          </a:bodyPr>
          <a:lstStyle/>
          <a:p>
            <a:r>
              <a:rPr lang="en-GB" sz="21700" dirty="0"/>
              <a:t>03</a:t>
            </a:r>
          </a:p>
        </p:txBody>
      </p:sp>
      <p:sp>
        <p:nvSpPr>
          <p:cNvPr id="21508" name="Slide Number Placeholder 3"/>
          <p:cNvSpPr>
            <a:spLocks noGrp="1"/>
          </p:cNvSpPr>
          <p:nvPr>
            <p:ph type="sldNum" sz="quarter" idx="10"/>
          </p:nvPr>
        </p:nvSpPr>
        <p:spPr>
          <a:xfrm>
            <a:off x="7193605" y="6424095"/>
            <a:ext cx="1905000" cy="279400"/>
          </a:xfrm>
          <a:noFill/>
        </p:spPr>
        <p:txBody>
          <a:bodyPr/>
          <a:lstStyle/>
          <a:p>
            <a:r>
              <a:rPr lang="en-GB" sz="1200" dirty="0"/>
              <a:t>6</a:t>
            </a:r>
          </a:p>
        </p:txBody>
      </p:sp>
    </p:spTree>
    <p:extLst>
      <p:ext uri="{BB962C8B-B14F-4D97-AF65-F5344CB8AC3E}">
        <p14:creationId xmlns:p14="http://schemas.microsoft.com/office/powerpoint/2010/main" val="262669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txBox="1">
            <a:spLocks noChangeArrowheads="1"/>
          </p:cNvSpPr>
          <p:nvPr/>
        </p:nvSpPr>
        <p:spPr bwMode="auto">
          <a:xfrm>
            <a:off x="361950" y="80963"/>
            <a:ext cx="9086850" cy="1758950"/>
          </a:xfrm>
          <a:prstGeom prst="rect">
            <a:avLst/>
          </a:prstGeom>
          <a:noFill/>
          <a:ln w="9525">
            <a:noFill/>
            <a:miter lim="800000"/>
            <a:headEnd/>
            <a:tailEnd/>
          </a:ln>
        </p:spPr>
        <p:txBody>
          <a:bodyPr/>
          <a:lstStyle/>
          <a:p>
            <a:pPr>
              <a:lnSpc>
                <a:spcPts val="6500"/>
              </a:lnSpc>
            </a:pPr>
            <a:r>
              <a:rPr lang="en-GB" sz="5400" dirty="0">
                <a:solidFill>
                  <a:srgbClr val="009BBB"/>
                </a:solidFill>
              </a:rPr>
              <a:t>Employer profile</a:t>
            </a:r>
          </a:p>
        </p:txBody>
      </p:sp>
      <p:sp>
        <p:nvSpPr>
          <p:cNvPr id="22531" name="Rectangle 6"/>
          <p:cNvSpPr txBox="1">
            <a:spLocks noChangeArrowheads="1"/>
          </p:cNvSpPr>
          <p:nvPr/>
        </p:nvSpPr>
        <p:spPr bwMode="auto">
          <a:xfrm>
            <a:off x="218164" y="852416"/>
            <a:ext cx="8399463" cy="1845582"/>
          </a:xfrm>
          <a:prstGeom prst="rect">
            <a:avLst/>
          </a:prstGeom>
          <a:noFill/>
          <a:ln w="9525">
            <a:noFill/>
            <a:miter lim="800000"/>
            <a:headEnd/>
            <a:tailEnd/>
          </a:ln>
        </p:spPr>
        <p:txBody>
          <a:bodyPr/>
          <a:lstStyle/>
          <a:p>
            <a:pPr marL="231775" lvl="2" indent="-228600" algn="just">
              <a:lnSpc>
                <a:spcPts val="3200"/>
              </a:lnSpc>
              <a:spcAft>
                <a:spcPts val="600"/>
              </a:spcAft>
              <a:buFont typeface="Wingdings" pitchFamily="2" charset="2"/>
              <a:buChar char="§"/>
            </a:pPr>
            <a:r>
              <a:rPr lang="en-GB" sz="1600" dirty="0"/>
              <a:t>Employer respondents are broadly representative of the 268,575 employers who received training in terms of workplace size (below) and industry sector (slide 8). The majority, 77%, worked in small workplaces with 1-49 employees; 16% in workplaces with 50-249 employees; and 7% in the largest workplaces (250+ employees). </a:t>
            </a:r>
          </a:p>
          <a:p>
            <a:pPr marL="231775" lvl="2" indent="-228600" algn="just">
              <a:lnSpc>
                <a:spcPts val="3200"/>
              </a:lnSpc>
              <a:spcAft>
                <a:spcPts val="600"/>
              </a:spcAft>
              <a:buFont typeface="Wingdings" pitchFamily="2" charset="2"/>
              <a:buChar char="§"/>
            </a:pPr>
            <a:r>
              <a:rPr lang="en-GB" sz="1600" dirty="0"/>
              <a:t>Over half of workplaces, 57%, were single site organisations, 27% were branches of an organisation, and a further 14% were head offices. </a:t>
            </a:r>
          </a:p>
          <a:p>
            <a:pPr marL="231775" lvl="2" indent="-228600" algn="just">
              <a:lnSpc>
                <a:spcPts val="3200"/>
              </a:lnSpc>
              <a:spcAft>
                <a:spcPts val="600"/>
              </a:spcAft>
              <a:buFont typeface="Wingdings" pitchFamily="2" charset="2"/>
              <a:buChar char="§"/>
            </a:pPr>
            <a:endParaRPr lang="en-GB" sz="1100" dirty="0"/>
          </a:p>
          <a:p>
            <a:pPr marL="3175" lvl="2" algn="just">
              <a:lnSpc>
                <a:spcPts val="3200"/>
              </a:lnSpc>
              <a:spcAft>
                <a:spcPts val="600"/>
              </a:spcAft>
            </a:pPr>
            <a:endParaRPr lang="en-GB" sz="1100" dirty="0"/>
          </a:p>
          <a:p>
            <a:pPr marL="231775" lvl="2" indent="-228600" algn="just">
              <a:lnSpc>
                <a:spcPts val="3200"/>
              </a:lnSpc>
              <a:spcAft>
                <a:spcPts val="600"/>
              </a:spcAft>
              <a:buFont typeface="Wingdings" pitchFamily="2" charset="2"/>
              <a:buChar char="§"/>
            </a:pPr>
            <a:endParaRPr lang="en-GB" sz="1100" dirty="0"/>
          </a:p>
          <a:p>
            <a:pPr marL="231775" lvl="2" indent="-228600" algn="just">
              <a:lnSpc>
                <a:spcPts val="3200"/>
              </a:lnSpc>
              <a:spcAft>
                <a:spcPts val="600"/>
              </a:spcAft>
              <a:buFont typeface="Wingdings" pitchFamily="2" charset="2"/>
              <a:buChar char="§"/>
            </a:pPr>
            <a:endParaRPr lang="en-GB" sz="1100" dirty="0"/>
          </a:p>
          <a:p>
            <a:pPr marL="3175" lvl="2" algn="just">
              <a:lnSpc>
                <a:spcPts val="3200"/>
              </a:lnSpc>
              <a:spcAft>
                <a:spcPts val="600"/>
              </a:spcAft>
            </a:pPr>
            <a:endParaRPr lang="en-GB" sz="1100" dirty="0"/>
          </a:p>
        </p:txBody>
      </p:sp>
      <p:sp>
        <p:nvSpPr>
          <p:cNvPr id="22532" name="Slide Number Placeholder 3"/>
          <p:cNvSpPr>
            <a:spLocks noGrp="1"/>
          </p:cNvSpPr>
          <p:nvPr>
            <p:ph type="sldNum" sz="quarter" idx="10"/>
          </p:nvPr>
        </p:nvSpPr>
        <p:spPr>
          <a:xfrm>
            <a:off x="6999399" y="6458757"/>
            <a:ext cx="2079285" cy="375302"/>
          </a:xfrm>
          <a:noFill/>
        </p:spPr>
        <p:txBody>
          <a:bodyPr/>
          <a:lstStyle/>
          <a:p>
            <a:r>
              <a:rPr lang="en-GB" sz="1200" dirty="0"/>
              <a:t>7</a:t>
            </a:r>
          </a:p>
        </p:txBody>
      </p:sp>
      <p:graphicFrame>
        <p:nvGraphicFramePr>
          <p:cNvPr id="5" name="Table 4"/>
          <p:cNvGraphicFramePr>
            <a:graphicFrameLocks noGrp="1"/>
          </p:cNvGraphicFramePr>
          <p:nvPr>
            <p:extLst>
              <p:ext uri="{D42A27DB-BD31-4B8C-83A1-F6EECF244321}">
                <p14:modId xmlns:p14="http://schemas.microsoft.com/office/powerpoint/2010/main" val="1941337974"/>
              </p:ext>
            </p:extLst>
          </p:nvPr>
        </p:nvGraphicFramePr>
        <p:xfrm>
          <a:off x="995425" y="3701096"/>
          <a:ext cx="7083705" cy="2594371"/>
        </p:xfrm>
        <a:graphic>
          <a:graphicData uri="http://schemas.openxmlformats.org/drawingml/2006/table">
            <a:tbl>
              <a:tblPr/>
              <a:tblGrid>
                <a:gridCol w="2168188">
                  <a:extLst>
                    <a:ext uri="{9D8B030D-6E8A-4147-A177-3AD203B41FA5}">
                      <a16:colId xmlns:a16="http://schemas.microsoft.com/office/drawing/2014/main" val="20000"/>
                    </a:ext>
                  </a:extLst>
                </a:gridCol>
                <a:gridCol w="1151175">
                  <a:extLst>
                    <a:ext uri="{9D8B030D-6E8A-4147-A177-3AD203B41FA5}">
                      <a16:colId xmlns:a16="http://schemas.microsoft.com/office/drawing/2014/main" val="20001"/>
                    </a:ext>
                  </a:extLst>
                </a:gridCol>
                <a:gridCol w="1220245">
                  <a:extLst>
                    <a:ext uri="{9D8B030D-6E8A-4147-A177-3AD203B41FA5}">
                      <a16:colId xmlns:a16="http://schemas.microsoft.com/office/drawing/2014/main" val="20002"/>
                    </a:ext>
                  </a:extLst>
                </a:gridCol>
                <a:gridCol w="1289316">
                  <a:extLst>
                    <a:ext uri="{9D8B030D-6E8A-4147-A177-3AD203B41FA5}">
                      <a16:colId xmlns:a16="http://schemas.microsoft.com/office/drawing/2014/main" val="20003"/>
                    </a:ext>
                  </a:extLst>
                </a:gridCol>
                <a:gridCol w="1254781">
                  <a:extLst>
                    <a:ext uri="{9D8B030D-6E8A-4147-A177-3AD203B41FA5}">
                      <a16:colId xmlns:a16="http://schemas.microsoft.com/office/drawing/2014/main" val="20004"/>
                    </a:ext>
                  </a:extLst>
                </a:gridCol>
              </a:tblGrid>
              <a:tr h="355492">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All workplaces receiving funding*</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Survey respondents**</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769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Size of workplace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Number of workplaces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 of total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Number of responses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rPr>
                        <a:t>% of total</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5995">
                <a:tc>
                  <a:txBody>
                    <a:bodyPr/>
                    <a:lstStyle/>
                    <a:p>
                      <a:r>
                        <a:rPr lang="en-GB" sz="1100" dirty="0">
                          <a:solidFill>
                            <a:schemeClr val="tx1"/>
                          </a:solidFill>
                        </a:rPr>
                        <a:t>1</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18,492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a:r>
                        <a:rPr lang="en-GB" sz="1100" dirty="0">
                          <a:latin typeface="+mj-lt"/>
                        </a:rPr>
                        <a:t>1,834</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a:r>
                        <a:rPr lang="en-GB" sz="1100" dirty="0">
                          <a:latin typeface="+mj-lt"/>
                        </a:rPr>
                        <a:t>3.0</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extLst>
                  <a:ext uri="{0D108BD9-81ED-4DB2-BD59-A6C34878D82A}">
                    <a16:rowId xmlns:a16="http://schemas.microsoft.com/office/drawing/2014/main" val="10002"/>
                  </a:ext>
                </a:extLst>
              </a:tr>
              <a:tr h="265995">
                <a:tc>
                  <a:txBody>
                    <a:bodyPr/>
                    <a:lstStyle/>
                    <a:p>
                      <a:r>
                        <a:rPr lang="en-GB" sz="1100" dirty="0">
                          <a:solidFill>
                            <a:schemeClr val="tx1"/>
                          </a:solidFill>
                        </a:rPr>
                        <a:t>2-9</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85,415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31.8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04863" rtl="0" eaLnBrk="1" fontAlgn="ctr" latinLnBrk="0" hangingPunct="1">
                        <a:tabLst>
                          <a:tab pos="715963" algn="r"/>
                        </a:tabLst>
                      </a:pPr>
                      <a:r>
                        <a:rPr lang="en-GB" sz="1100" b="0" i="0" u="none" strike="noStrike" kern="1200" dirty="0">
                          <a:solidFill>
                            <a:schemeClr val="tx1"/>
                          </a:solidFill>
                          <a:latin typeface="+mj-lt"/>
                          <a:ea typeface="+mn-ea"/>
                          <a:cs typeface="+mn-cs"/>
                        </a:rPr>
                        <a:t>	20,472</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92175" rtl="0" eaLnBrk="1" fontAlgn="ctr" latinLnBrk="0" hangingPunct="1">
                        <a:tabLst>
                          <a:tab pos="804863" algn="r"/>
                        </a:tabLst>
                      </a:pPr>
                      <a:r>
                        <a:rPr lang="en-GB" sz="1100" b="0" i="0" u="none" strike="noStrike" kern="1200" dirty="0">
                          <a:solidFill>
                            <a:schemeClr val="tx1"/>
                          </a:solidFill>
                          <a:latin typeface="+mj-lt"/>
                          <a:ea typeface="+mn-ea"/>
                          <a:cs typeface="+mn-cs"/>
                        </a:rPr>
                        <a:t>33.9</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extLst>
                  <a:ext uri="{0D108BD9-81ED-4DB2-BD59-A6C34878D82A}">
                    <a16:rowId xmlns:a16="http://schemas.microsoft.com/office/drawing/2014/main" val="10003"/>
                  </a:ext>
                </a:extLst>
              </a:tr>
              <a:tr h="265995">
                <a:tc>
                  <a:txBody>
                    <a:bodyPr/>
                    <a:lstStyle/>
                    <a:p>
                      <a:r>
                        <a:rPr lang="en-GB" sz="1100" dirty="0">
                          <a:solidFill>
                            <a:schemeClr val="tx1"/>
                          </a:solidFill>
                        </a:rPr>
                        <a:t>10-49</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114,276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42.6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04863" rtl="0" eaLnBrk="1" fontAlgn="ctr" latinLnBrk="0" hangingPunct="1">
                        <a:tabLst>
                          <a:tab pos="715963" algn="r"/>
                        </a:tabLst>
                      </a:pPr>
                      <a:r>
                        <a:rPr lang="en-GB" sz="1100" b="0" i="0" u="none" strike="noStrike" kern="1200" dirty="0">
                          <a:solidFill>
                            <a:schemeClr val="tx1"/>
                          </a:solidFill>
                          <a:latin typeface="+mj-lt"/>
                          <a:ea typeface="+mn-ea"/>
                          <a:cs typeface="+mn-cs"/>
                        </a:rPr>
                        <a:t>	23,991</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92175" rtl="0" eaLnBrk="1" fontAlgn="ctr" latinLnBrk="0" hangingPunct="1">
                        <a:tabLst>
                          <a:tab pos="804863" algn="r"/>
                        </a:tabLst>
                      </a:pPr>
                      <a:r>
                        <a:rPr lang="en-GB" sz="1100" b="0" i="0" u="none" strike="noStrike" kern="1200" dirty="0">
                          <a:solidFill>
                            <a:schemeClr val="tx1"/>
                          </a:solidFill>
                          <a:latin typeface="+mj-lt"/>
                          <a:ea typeface="+mn-ea"/>
                          <a:cs typeface="+mn-cs"/>
                        </a:rPr>
                        <a:t>39.7</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extLst>
                  <a:ext uri="{0D108BD9-81ED-4DB2-BD59-A6C34878D82A}">
                    <a16:rowId xmlns:a16="http://schemas.microsoft.com/office/drawing/2014/main" val="10004"/>
                  </a:ext>
                </a:extLst>
              </a:tr>
              <a:tr h="265995">
                <a:tc>
                  <a:txBody>
                    <a:bodyPr/>
                    <a:lstStyle/>
                    <a:p>
                      <a:r>
                        <a:rPr lang="en-GB" sz="1100" dirty="0">
                          <a:solidFill>
                            <a:schemeClr val="tx1"/>
                          </a:solidFill>
                        </a:rPr>
                        <a:t>50-249</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36,368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13.5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04863" rtl="0" eaLnBrk="1" fontAlgn="ctr" latinLnBrk="0" hangingPunct="1">
                        <a:tabLst>
                          <a:tab pos="715963" algn="r"/>
                        </a:tabLst>
                      </a:pPr>
                      <a:r>
                        <a:rPr lang="en-GB" sz="1100" b="0" i="0" u="none" strike="noStrike" kern="1200" dirty="0">
                          <a:solidFill>
                            <a:schemeClr val="tx1"/>
                          </a:solidFill>
                          <a:latin typeface="+mj-lt"/>
                          <a:ea typeface="+mn-ea"/>
                          <a:cs typeface="+mn-cs"/>
                        </a:rPr>
                        <a:t>	9,761</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92175" rtl="0" eaLnBrk="1" fontAlgn="ctr" latinLnBrk="0" hangingPunct="1">
                        <a:tabLst>
                          <a:tab pos="804863" algn="r"/>
                        </a:tabLst>
                      </a:pPr>
                      <a:r>
                        <a:rPr lang="en-GB" sz="1100" b="0" i="0" u="none" strike="noStrike" kern="1200" dirty="0">
                          <a:solidFill>
                            <a:schemeClr val="tx1"/>
                          </a:solidFill>
                          <a:latin typeface="+mj-lt"/>
                          <a:ea typeface="+mn-ea"/>
                          <a:cs typeface="+mn-cs"/>
                        </a:rPr>
                        <a:t>16.1</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extLst>
                  <a:ext uri="{0D108BD9-81ED-4DB2-BD59-A6C34878D82A}">
                    <a16:rowId xmlns:a16="http://schemas.microsoft.com/office/drawing/2014/main" val="10005"/>
                  </a:ext>
                </a:extLst>
              </a:tr>
              <a:tr h="265995">
                <a:tc>
                  <a:txBody>
                    <a:bodyPr/>
                    <a:lstStyle/>
                    <a:p>
                      <a:r>
                        <a:rPr lang="en-GB" sz="1100" dirty="0">
                          <a:solidFill>
                            <a:schemeClr val="tx1"/>
                          </a:solidFill>
                        </a:rPr>
                        <a:t>250+</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12,217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04863" rtl="0" eaLnBrk="1" fontAlgn="ctr" latinLnBrk="0" hangingPunct="1">
                        <a:tabLst>
                          <a:tab pos="715963" algn="r"/>
                        </a:tabLst>
                      </a:pPr>
                      <a:r>
                        <a:rPr lang="en-GB" sz="1100" b="0" i="0" u="none" strike="noStrike" kern="1200" dirty="0">
                          <a:solidFill>
                            <a:schemeClr val="tx1"/>
                          </a:solidFill>
                          <a:latin typeface="+mj-lt"/>
                          <a:ea typeface="+mn-ea"/>
                          <a:cs typeface="+mn-cs"/>
                        </a:rPr>
                        <a:t>	4,063</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92175" rtl="0" eaLnBrk="1" fontAlgn="ctr" latinLnBrk="0" hangingPunct="1">
                        <a:tabLst>
                          <a:tab pos="804863" algn="r"/>
                        </a:tabLst>
                      </a:pPr>
                      <a:r>
                        <a:rPr lang="en-GB" sz="1100" b="0" i="0" u="none" strike="noStrike" kern="1200" dirty="0">
                          <a:solidFill>
                            <a:schemeClr val="tx1"/>
                          </a:solidFill>
                          <a:latin typeface="+mj-lt"/>
                          <a:ea typeface="+mn-ea"/>
                          <a:cs typeface="+mn-cs"/>
                        </a:rPr>
                        <a:t>6.7</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extLst>
                  <a:ext uri="{0D108BD9-81ED-4DB2-BD59-A6C34878D82A}">
                    <a16:rowId xmlns:a16="http://schemas.microsoft.com/office/drawing/2014/main" val="10006"/>
                  </a:ext>
                </a:extLst>
              </a:tr>
              <a:tr h="265995">
                <a:tc>
                  <a:txBody>
                    <a:bodyPr/>
                    <a:lstStyle/>
                    <a:p>
                      <a:r>
                        <a:rPr lang="en-GB" sz="1100" dirty="0">
                          <a:solidFill>
                            <a:schemeClr val="tx1"/>
                          </a:solidFill>
                        </a:rPr>
                        <a:t>Don’t know/missing</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1,807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0" i="0" u="none" strike="noStrike" dirty="0">
                          <a:solidFill>
                            <a:srgbClr val="000000"/>
                          </a:solidFill>
                          <a:effectLst/>
                          <a:latin typeface="Arial"/>
                        </a:rPr>
                        <a:t>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04863" rtl="0" eaLnBrk="1" fontAlgn="ctr" latinLnBrk="0" hangingPunct="1">
                        <a:tabLst>
                          <a:tab pos="715963" algn="r"/>
                        </a:tabLst>
                      </a:pPr>
                      <a:r>
                        <a:rPr lang="en-GB" sz="1100" b="0" i="0" u="none" strike="noStrike" kern="1200" dirty="0">
                          <a:solidFill>
                            <a:schemeClr val="tx1"/>
                          </a:solidFill>
                          <a:latin typeface="+mj-lt"/>
                          <a:ea typeface="+mn-ea"/>
                          <a:cs typeface="+mn-cs"/>
                        </a:rPr>
                        <a:t>	327</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92175" rtl="0" eaLnBrk="1" fontAlgn="ctr" latinLnBrk="0" hangingPunct="1">
                        <a:tabLst>
                          <a:tab pos="804863" algn="r"/>
                        </a:tabLst>
                      </a:pPr>
                      <a:r>
                        <a:rPr lang="en-GB" sz="1100" b="0" i="0" u="none" strike="noStrike" kern="1200" dirty="0">
                          <a:solidFill>
                            <a:schemeClr val="tx1"/>
                          </a:solidFill>
                          <a:latin typeface="+mj-lt"/>
                          <a:ea typeface="+mn-ea"/>
                          <a:cs typeface="+mn-cs"/>
                        </a:rPr>
                        <a:t>0.5</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extLst>
                  <a:ext uri="{0D108BD9-81ED-4DB2-BD59-A6C34878D82A}">
                    <a16:rowId xmlns:a16="http://schemas.microsoft.com/office/drawing/2014/main" val="10007"/>
                  </a:ext>
                </a:extLst>
              </a:tr>
              <a:tr h="265995">
                <a:tc>
                  <a:txBody>
                    <a:bodyPr/>
                    <a:lstStyle/>
                    <a:p>
                      <a:r>
                        <a:rPr lang="en-GB" sz="1100" b="1" dirty="0">
                          <a:solidFill>
                            <a:schemeClr val="tx1"/>
                          </a:solidFill>
                        </a:rPr>
                        <a:t>Total</a:t>
                      </a:r>
                    </a:p>
                  </a:txBody>
                  <a:tcPr marL="91438" marR="91438" marT="45726" marB="4572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1" i="0" u="none" strike="noStrike" dirty="0">
                          <a:solidFill>
                            <a:srgbClr val="000000"/>
                          </a:solidFill>
                          <a:effectLst/>
                          <a:latin typeface="Arial"/>
                        </a:rPr>
                        <a:t>268,575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algn="r" fontAlgn="b"/>
                      <a:r>
                        <a:rPr lang="en-GB" sz="1100" b="1" i="0" u="none" strike="noStrike" dirty="0">
                          <a:solidFill>
                            <a:srgbClr val="000000"/>
                          </a:solidFill>
                          <a:effectLst/>
                          <a:latin typeface="Arial"/>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04863" rtl="0" eaLnBrk="1" fontAlgn="ctr" latinLnBrk="0" hangingPunct="1">
                        <a:tabLst>
                          <a:tab pos="715963" algn="r"/>
                        </a:tabLst>
                      </a:pPr>
                      <a:r>
                        <a:rPr lang="en-GB" sz="1100" b="1" i="0" u="none" strike="noStrike" kern="1200" dirty="0">
                          <a:solidFill>
                            <a:schemeClr val="tx1"/>
                          </a:solidFill>
                          <a:latin typeface="Arial"/>
                          <a:ea typeface="+mn-ea"/>
                          <a:cs typeface="+mn-cs"/>
                        </a:rPr>
                        <a:t>	60,448</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tc>
                  <a:txBody>
                    <a:bodyPr/>
                    <a:lstStyle/>
                    <a:p>
                      <a:pPr marL="0" algn="r" defTabSz="892175" rtl="0" eaLnBrk="1" fontAlgn="ctr" latinLnBrk="0" hangingPunct="1">
                        <a:tabLst>
                          <a:tab pos="804863" algn="r"/>
                        </a:tabLst>
                      </a:pPr>
                      <a:r>
                        <a:rPr lang="en-GB" sz="1100" b="1" i="0" u="none" strike="noStrike" kern="1200" dirty="0">
                          <a:solidFill>
                            <a:schemeClr val="tx1"/>
                          </a:solidFill>
                          <a:latin typeface="Arial"/>
                          <a:ea typeface="+mn-ea"/>
                          <a:cs typeface="+mn-cs"/>
                        </a:rPr>
                        <a:t>	100%</a:t>
                      </a:r>
                    </a:p>
                  </a:txBody>
                  <a:tcPr marL="4881" marR="4881" marT="48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B5E9"/>
                    </a:solidFill>
                  </a:tcPr>
                </a:tc>
                <a:extLst>
                  <a:ext uri="{0D108BD9-81ED-4DB2-BD59-A6C34878D82A}">
                    <a16:rowId xmlns:a16="http://schemas.microsoft.com/office/drawing/2014/main" val="10008"/>
                  </a:ext>
                </a:extLst>
              </a:tr>
            </a:tbl>
          </a:graphicData>
        </a:graphic>
      </p:graphicFrame>
      <p:sp>
        <p:nvSpPr>
          <p:cNvPr id="7" name="TextBox 34"/>
          <p:cNvSpPr txBox="1">
            <a:spLocks noChangeArrowheads="1"/>
          </p:cNvSpPr>
          <p:nvPr/>
        </p:nvSpPr>
        <p:spPr bwMode="auto">
          <a:xfrm>
            <a:off x="218164" y="6516880"/>
            <a:ext cx="8399463" cy="307777"/>
          </a:xfrm>
          <a:prstGeom prst="rect">
            <a:avLst/>
          </a:prstGeom>
          <a:noFill/>
          <a:ln w="9525">
            <a:noFill/>
            <a:miter lim="800000"/>
            <a:headEnd/>
            <a:tailEnd/>
          </a:ln>
        </p:spPr>
        <p:txBody>
          <a:bodyPr wrap="square" lIns="0" tIns="0" rIns="0" bIns="0">
            <a:spAutoFit/>
          </a:bodyPr>
          <a:lstStyle/>
          <a:p>
            <a:r>
              <a:rPr lang="en-GB" sz="1000" dirty="0"/>
              <a:t>FE Choices Employer Satisfaction Survey 2015 to 2016. Total base size: 60,448.  Base size varies for individual questions due to non-response.  *Based on sample information.  ** Based on survey responses which may be different to the information held on the sample. </a:t>
            </a:r>
          </a:p>
        </p:txBody>
      </p:sp>
    </p:spTree>
    <p:extLst>
      <p:ext uri="{BB962C8B-B14F-4D97-AF65-F5344CB8AC3E}">
        <p14:creationId xmlns:p14="http://schemas.microsoft.com/office/powerpoint/2010/main" val="313466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339725" y="64863"/>
            <a:ext cx="6677025" cy="1651000"/>
          </a:xfrm>
        </p:spPr>
        <p:txBody>
          <a:bodyPr/>
          <a:lstStyle/>
          <a:p>
            <a:r>
              <a:rPr lang="en-GB" dirty="0">
                <a:solidFill>
                  <a:srgbClr val="009BBB"/>
                </a:solidFill>
              </a:rPr>
              <a:t>Employer profile</a:t>
            </a:r>
          </a:p>
        </p:txBody>
      </p:sp>
      <p:graphicFrame>
        <p:nvGraphicFramePr>
          <p:cNvPr id="7" name="Table 6"/>
          <p:cNvGraphicFramePr>
            <a:graphicFrameLocks noGrp="1"/>
          </p:cNvGraphicFramePr>
          <p:nvPr>
            <p:extLst>
              <p:ext uri="{D42A27DB-BD31-4B8C-83A1-F6EECF244321}">
                <p14:modId xmlns:p14="http://schemas.microsoft.com/office/powerpoint/2010/main" val="599542336"/>
              </p:ext>
            </p:extLst>
          </p:nvPr>
        </p:nvGraphicFramePr>
        <p:xfrm>
          <a:off x="544569" y="1731256"/>
          <a:ext cx="8016988" cy="4872744"/>
        </p:xfrm>
        <a:graphic>
          <a:graphicData uri="http://schemas.openxmlformats.org/drawingml/2006/table">
            <a:tbl>
              <a:tblPr/>
              <a:tblGrid>
                <a:gridCol w="4577937">
                  <a:extLst>
                    <a:ext uri="{9D8B030D-6E8A-4147-A177-3AD203B41FA5}">
                      <a16:colId xmlns:a16="http://schemas.microsoft.com/office/drawing/2014/main" val="20000"/>
                    </a:ext>
                  </a:extLst>
                </a:gridCol>
                <a:gridCol w="933061">
                  <a:extLst>
                    <a:ext uri="{9D8B030D-6E8A-4147-A177-3AD203B41FA5}">
                      <a16:colId xmlns:a16="http://schemas.microsoft.com/office/drawing/2014/main" val="20001"/>
                    </a:ext>
                  </a:extLst>
                </a:gridCol>
                <a:gridCol w="886409">
                  <a:extLst>
                    <a:ext uri="{9D8B030D-6E8A-4147-A177-3AD203B41FA5}">
                      <a16:colId xmlns:a16="http://schemas.microsoft.com/office/drawing/2014/main" val="20002"/>
                    </a:ext>
                  </a:extLst>
                </a:gridCol>
                <a:gridCol w="821093">
                  <a:extLst>
                    <a:ext uri="{9D8B030D-6E8A-4147-A177-3AD203B41FA5}">
                      <a16:colId xmlns:a16="http://schemas.microsoft.com/office/drawing/2014/main" val="20003"/>
                    </a:ext>
                  </a:extLst>
                </a:gridCol>
                <a:gridCol w="798488">
                  <a:extLst>
                    <a:ext uri="{9D8B030D-6E8A-4147-A177-3AD203B41FA5}">
                      <a16:colId xmlns:a16="http://schemas.microsoft.com/office/drawing/2014/main" val="20004"/>
                    </a:ext>
                  </a:extLst>
                </a:gridCol>
              </a:tblGrid>
              <a:tr h="227967">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mn-lt"/>
                          <a:ea typeface="Arial Unicode MS" pitchFamily="34" charset="-128"/>
                          <a:cs typeface="Arial Unicode MS" pitchFamily="34" charset="-128"/>
                        </a:rPr>
                        <a:t> Industry Sector of the workplace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1" i="0" u="none" strike="noStrike" cap="none" normalizeH="0" baseline="0" dirty="0">
                          <a:ln>
                            <a:noFill/>
                          </a:ln>
                          <a:solidFill>
                            <a:schemeClr val="tx1"/>
                          </a:solidFill>
                          <a:effectLst/>
                          <a:latin typeface="+mn-lt"/>
                          <a:ea typeface="Arial Unicode MS" pitchFamily="34" charset="-128"/>
                          <a:cs typeface="Arial Unicode MS" pitchFamily="34" charset="-128"/>
                        </a:rPr>
                        <a:t>All workplaces receiving funding*</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tx1"/>
                        </a:solidFill>
                        <a:effectLst/>
                        <a:latin typeface="+mn-lt"/>
                        <a:ea typeface="Arial Unicode MS" pitchFamily="34" charset="-128"/>
                        <a:cs typeface="Arial Unicode MS" pitchFamily="34" charset="-128"/>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mn-lt"/>
                          <a:ea typeface="Arial Unicode MS" pitchFamily="34" charset="-128"/>
                          <a:cs typeface="Arial Unicode MS" pitchFamily="34" charset="-128"/>
                        </a:rPr>
                        <a:t>Survey respondents**</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61783">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1"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mn-lt"/>
                          <a:ea typeface="Arial Unicode MS" pitchFamily="34" charset="-128"/>
                          <a:cs typeface="Arial Unicode MS" pitchFamily="34" charset="-128"/>
                        </a:rPr>
                        <a:t>Number of workplaces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mn-lt"/>
                          <a:ea typeface="Arial Unicode MS" pitchFamily="34" charset="-128"/>
                          <a:cs typeface="Arial Unicode MS" pitchFamily="34" charset="-128"/>
                        </a:rPr>
                        <a:t>% of total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mn-lt"/>
                          <a:ea typeface="Arial Unicode MS" pitchFamily="34" charset="-128"/>
                          <a:cs typeface="Arial Unicode MS" pitchFamily="34" charset="-128"/>
                        </a:rPr>
                        <a:t>Responses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mn-lt"/>
                          <a:ea typeface="Arial Unicode MS" pitchFamily="34" charset="-128"/>
                          <a:cs typeface="Arial Unicode MS" pitchFamily="34" charset="-128"/>
                        </a:rPr>
                        <a:t>% of total</a:t>
                      </a: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92975">
                <a:tc>
                  <a:txBody>
                    <a:bodyPr/>
                    <a:lstStyle/>
                    <a:p>
                      <a:pPr marL="0" algn="l" defTabSz="914400" rtl="0" eaLnBrk="1" fontAlgn="b" latinLnBrk="0" hangingPunct="1">
                        <a:lnSpc>
                          <a:spcPts val="1500"/>
                        </a:lnSpc>
                      </a:pPr>
                      <a:r>
                        <a:rPr lang="en-GB" sz="1100" b="0" i="0" u="none" strike="noStrike" kern="1200" dirty="0">
                          <a:solidFill>
                            <a:srgbClr val="000000"/>
                          </a:solidFill>
                          <a:latin typeface="+mn-lt"/>
                          <a:ea typeface="+mn-ea"/>
                          <a:cs typeface="+mn-cs"/>
                        </a:rPr>
                        <a:t>Agriculture, forestry, and fishing</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kumimoji="0" lang="en-GB" sz="1100" b="0" i="0" u="none" strike="noStrike" kern="1200" cap="none" spc="0" normalizeH="0" baseline="0" noProof="0" dirty="0">
                          <a:ln>
                            <a:noFill/>
                          </a:ln>
                          <a:solidFill>
                            <a:srgbClr val="000000"/>
                          </a:solidFill>
                          <a:effectLst/>
                          <a:uLnTx/>
                          <a:uFillTx/>
                          <a:latin typeface="+mn-lt"/>
                          <a:ea typeface="+mn-ea"/>
                          <a:cs typeface="+mn-cs"/>
                        </a:rPr>
                        <a:t>3,340</a:t>
                      </a:r>
                      <a:endParaRPr lang="en-GB" sz="1100" dirty="0"/>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kumimoji="0" lang="en-GB" sz="1100" b="0" i="0" u="none" strike="noStrike" kern="1200" cap="none" spc="0" normalizeH="0" baseline="0" noProof="0" dirty="0">
                          <a:ln>
                            <a:noFill/>
                          </a:ln>
                          <a:solidFill>
                            <a:srgbClr val="000000"/>
                          </a:solidFill>
                          <a:effectLst/>
                          <a:uLnTx/>
                          <a:uFillTx/>
                          <a:latin typeface="+mn-lt"/>
                          <a:ea typeface="+mn-ea"/>
                          <a:cs typeface="+mn-cs"/>
                        </a:rPr>
                        <a:t>1.2</a:t>
                      </a:r>
                      <a:endParaRPr lang="en-GB" sz="1100" dirty="0"/>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fontAlgn="ctr">
                        <a:lnSpc>
                          <a:spcPts val="1500"/>
                        </a:lnSpc>
                        <a:tabLst>
                          <a:tab pos="628650" algn="r"/>
                        </a:tabLst>
                      </a:pPr>
                      <a:r>
                        <a:rPr lang="en-GB" sz="1100" b="1" i="0" u="none" strike="noStrike" dirty="0">
                          <a:solidFill>
                            <a:srgbClr val="000000"/>
                          </a:solidFill>
                          <a:latin typeface="+mn-lt"/>
                        </a:rPr>
                        <a:t>991 </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02"/>
                  </a:ext>
                </a:extLst>
              </a:tr>
              <a:tr h="328433">
                <a:tc>
                  <a:txBody>
                    <a:bodyPr/>
                    <a:lstStyle/>
                    <a:p>
                      <a:pPr marL="0" algn="l" defTabSz="914400" rtl="0" eaLnBrk="1" fontAlgn="b" latinLnBrk="0" hangingPunct="1">
                        <a:lnSpc>
                          <a:spcPts val="1500"/>
                        </a:lnSpc>
                      </a:pPr>
                      <a:r>
                        <a:rPr lang="en-GB" sz="1100" b="0" i="0" u="none" strike="noStrike" kern="1200" dirty="0">
                          <a:solidFill>
                            <a:srgbClr val="000000"/>
                          </a:solidFill>
                          <a:latin typeface="+mn-lt"/>
                          <a:ea typeface="+mn-ea"/>
                          <a:cs typeface="+mn-cs"/>
                        </a:rPr>
                        <a:t>Mining, quarrying, manufacturing, electricity, gas and water supply</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21,000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5,860</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9.7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03"/>
                  </a:ext>
                </a:extLst>
              </a:tr>
              <a:tr h="275421">
                <a:tc>
                  <a:txBody>
                    <a:bodyPr/>
                    <a:lstStyle/>
                    <a:p>
                      <a:pPr algn="l" fontAlgn="b">
                        <a:lnSpc>
                          <a:spcPts val="1500"/>
                        </a:lnSpc>
                      </a:pPr>
                      <a:r>
                        <a:rPr lang="en-GB" sz="1100" b="0" i="0" u="none" strike="noStrike" dirty="0">
                          <a:solidFill>
                            <a:srgbClr val="000000"/>
                          </a:solidFill>
                          <a:latin typeface="+mn-lt"/>
                        </a:rPr>
                        <a:t>Construction</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34,019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12.7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6,435</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10.6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04"/>
                  </a:ext>
                </a:extLst>
              </a:tr>
              <a:tr h="319031">
                <a:tc>
                  <a:txBody>
                    <a:bodyPr/>
                    <a:lstStyle/>
                    <a:p>
                      <a:pPr marL="0" algn="l" defTabSz="914400" rtl="0" eaLnBrk="1" fontAlgn="b" latinLnBrk="0" hangingPunct="1">
                        <a:lnSpc>
                          <a:spcPts val="1500"/>
                        </a:lnSpc>
                      </a:pPr>
                      <a:r>
                        <a:rPr lang="en-GB" sz="1100" b="0" i="0" u="none" strike="noStrike" kern="1200" dirty="0">
                          <a:solidFill>
                            <a:srgbClr val="000000"/>
                          </a:solidFill>
                          <a:latin typeface="+mn-lt"/>
                          <a:ea typeface="+mn-ea"/>
                          <a:cs typeface="+mn-cs"/>
                        </a:rPr>
                        <a:t>Wholesale and retail trade: repair of motor vehicles and motorcycles</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35,283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13.1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8,153</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13.5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05"/>
                  </a:ext>
                </a:extLst>
              </a:tr>
              <a:tr h="272242">
                <a:tc>
                  <a:txBody>
                    <a:bodyPr/>
                    <a:lstStyle/>
                    <a:p>
                      <a:pPr algn="l" fontAlgn="b">
                        <a:lnSpc>
                          <a:spcPts val="1500"/>
                        </a:lnSpc>
                      </a:pPr>
                      <a:r>
                        <a:rPr lang="en-GB" sz="1100" b="0" i="0" u="none" strike="noStrike" dirty="0">
                          <a:solidFill>
                            <a:srgbClr val="000000"/>
                          </a:solidFill>
                          <a:latin typeface="+mn-lt"/>
                        </a:rPr>
                        <a:t>Accommodation and food service activities</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17,335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2,271</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06"/>
                  </a:ext>
                </a:extLst>
              </a:tr>
              <a:tr h="331179">
                <a:tc>
                  <a:txBody>
                    <a:bodyPr/>
                    <a:lstStyle/>
                    <a:p>
                      <a:pPr algn="l" fontAlgn="b">
                        <a:lnSpc>
                          <a:spcPts val="1500"/>
                        </a:lnSpc>
                      </a:pPr>
                      <a:r>
                        <a:rPr lang="en-GB" sz="1100" b="0" i="0" u="none" strike="noStrike" dirty="0">
                          <a:solidFill>
                            <a:srgbClr val="000000"/>
                          </a:solidFill>
                          <a:latin typeface="+mn-lt"/>
                        </a:rPr>
                        <a:t>Transport,</a:t>
                      </a:r>
                      <a:r>
                        <a:rPr lang="en-GB" sz="1100" b="0" i="0" u="none" strike="noStrike" baseline="0" dirty="0">
                          <a:solidFill>
                            <a:srgbClr val="000000"/>
                          </a:solidFill>
                          <a:latin typeface="+mn-lt"/>
                        </a:rPr>
                        <a:t> storage, information and communications</a:t>
                      </a:r>
                      <a:endParaRPr lang="en-GB" sz="1100" b="0" i="0" u="none" strike="noStrike" dirty="0">
                        <a:solidFill>
                          <a:srgbClr val="000000"/>
                        </a:solidFill>
                        <a:latin typeface="+mn-lt"/>
                      </a:endParaRP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10,051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2,349</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07"/>
                  </a:ext>
                </a:extLst>
              </a:tr>
              <a:tr h="280865">
                <a:tc>
                  <a:txBody>
                    <a:bodyPr/>
                    <a:lstStyle/>
                    <a:p>
                      <a:pPr algn="l" fontAlgn="b">
                        <a:lnSpc>
                          <a:spcPts val="1500"/>
                        </a:lnSpc>
                      </a:pPr>
                      <a:r>
                        <a:rPr lang="en-GB" sz="1100" b="0" i="0" u="none" strike="noStrike" dirty="0">
                          <a:solidFill>
                            <a:srgbClr val="000000"/>
                          </a:solidFill>
                          <a:latin typeface="+mn-lt"/>
                        </a:rPr>
                        <a:t>Financial</a:t>
                      </a:r>
                      <a:r>
                        <a:rPr lang="en-GB" sz="1100" b="0" i="0" u="none" strike="noStrike" baseline="0" dirty="0">
                          <a:solidFill>
                            <a:srgbClr val="000000"/>
                          </a:solidFill>
                          <a:latin typeface="+mn-lt"/>
                        </a:rPr>
                        <a:t> and insurance activities</a:t>
                      </a:r>
                      <a:endParaRPr lang="en-GB" sz="1100" b="0" i="0" u="none" strike="noStrike" dirty="0">
                        <a:solidFill>
                          <a:srgbClr val="000000"/>
                        </a:solidFill>
                        <a:latin typeface="+mn-lt"/>
                      </a:endParaRP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4,153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845</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08"/>
                  </a:ext>
                </a:extLst>
              </a:tr>
              <a:tr h="420376">
                <a:tc>
                  <a:txBody>
                    <a:bodyPr/>
                    <a:lstStyle/>
                    <a:p>
                      <a:pPr algn="l" fontAlgn="b">
                        <a:lnSpc>
                          <a:spcPts val="1500"/>
                        </a:lnSpc>
                      </a:pPr>
                      <a:r>
                        <a:rPr lang="en-GB" sz="1100" b="0" i="0" u="none" strike="noStrike" dirty="0">
                          <a:solidFill>
                            <a:srgbClr val="000000"/>
                          </a:solidFill>
                          <a:latin typeface="+mn-lt"/>
                        </a:rPr>
                        <a:t>Real estate,</a:t>
                      </a:r>
                      <a:r>
                        <a:rPr lang="en-GB" sz="1100" b="0" i="0" u="none" strike="noStrike" baseline="0" dirty="0">
                          <a:solidFill>
                            <a:srgbClr val="000000"/>
                          </a:solidFill>
                          <a:latin typeface="+mn-lt"/>
                        </a:rPr>
                        <a:t> professional/scientific/technical, administrative/support service activities</a:t>
                      </a:r>
                      <a:endParaRPr lang="en-GB" sz="1100" b="0" i="0" u="none" strike="noStrike" dirty="0">
                        <a:solidFill>
                          <a:srgbClr val="000000"/>
                        </a:solidFill>
                        <a:latin typeface="+mn-lt"/>
                      </a:endParaRP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24,983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6,106</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10.1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09"/>
                  </a:ext>
                </a:extLst>
              </a:tr>
              <a:tr h="310150">
                <a:tc>
                  <a:txBody>
                    <a:bodyPr/>
                    <a:lstStyle/>
                    <a:p>
                      <a:pPr marL="0" algn="l" defTabSz="914400" rtl="0" eaLnBrk="1" fontAlgn="b" latinLnBrk="0" hangingPunct="1">
                        <a:lnSpc>
                          <a:spcPts val="1500"/>
                        </a:lnSpc>
                      </a:pPr>
                      <a:r>
                        <a:rPr lang="en-GB" sz="1100" b="0" i="0" u="none" strike="noStrike" kern="1200" dirty="0">
                          <a:solidFill>
                            <a:srgbClr val="000000"/>
                          </a:solidFill>
                          <a:latin typeface="+mn-lt"/>
                          <a:ea typeface="+mn-ea"/>
                          <a:cs typeface="+mn-cs"/>
                        </a:rPr>
                        <a:t>Public administration and defence; compulsory social security</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3"/>
                    </a:solidFill>
                  </a:tcPr>
                </a:tc>
                <a:tc>
                  <a:txBody>
                    <a:bodyPr/>
                    <a:lstStyle/>
                    <a:p>
                      <a:pPr algn="r"/>
                      <a:r>
                        <a:rPr lang="en-GB" sz="1100" dirty="0"/>
                        <a:t>4,778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3"/>
                    </a:solidFill>
                  </a:tcPr>
                </a:tc>
                <a:tc>
                  <a:txBody>
                    <a:bodyPr/>
                    <a:lstStyle/>
                    <a:p>
                      <a:pPr algn="r"/>
                      <a:r>
                        <a:rPr lang="en-GB" sz="1100" dirty="0"/>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1,094</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3"/>
                    </a:solidFill>
                  </a:tcPr>
                </a:tc>
                <a:extLst>
                  <a:ext uri="{0D108BD9-81ED-4DB2-BD59-A6C34878D82A}">
                    <a16:rowId xmlns:a16="http://schemas.microsoft.com/office/drawing/2014/main" val="10010"/>
                  </a:ext>
                </a:extLst>
              </a:tr>
              <a:tr h="243859">
                <a:tc>
                  <a:txBody>
                    <a:bodyPr/>
                    <a:lstStyle/>
                    <a:p>
                      <a:pPr algn="l" fontAlgn="b">
                        <a:lnSpc>
                          <a:spcPts val="1500"/>
                        </a:lnSpc>
                      </a:pPr>
                      <a:r>
                        <a:rPr lang="en-GB" sz="1100" b="0" i="0" u="none" strike="noStrike" dirty="0">
                          <a:solidFill>
                            <a:srgbClr val="000000"/>
                          </a:solidFill>
                          <a:latin typeface="+mn-lt"/>
                        </a:rPr>
                        <a:t>Education</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19,255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4,588</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11"/>
                  </a:ext>
                </a:extLst>
              </a:tr>
              <a:tr h="271415">
                <a:tc>
                  <a:txBody>
                    <a:bodyPr/>
                    <a:lstStyle/>
                    <a:p>
                      <a:pPr algn="l" fontAlgn="b">
                        <a:lnSpc>
                          <a:spcPts val="1500"/>
                        </a:lnSpc>
                      </a:pPr>
                      <a:r>
                        <a:rPr lang="en-GB" sz="1100" b="0" i="0" u="none" strike="noStrike" dirty="0">
                          <a:solidFill>
                            <a:srgbClr val="000000"/>
                          </a:solidFill>
                          <a:latin typeface="+mn-lt"/>
                        </a:rPr>
                        <a:t>Human health and social work activities</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52,443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19.5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11,536</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19.1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12"/>
                  </a:ext>
                </a:extLst>
              </a:tr>
              <a:tr h="272539">
                <a:tc>
                  <a:txBody>
                    <a:bodyPr/>
                    <a:lstStyle/>
                    <a:p>
                      <a:pPr algn="l" fontAlgn="b">
                        <a:lnSpc>
                          <a:spcPts val="1500"/>
                        </a:lnSpc>
                      </a:pPr>
                      <a:r>
                        <a:rPr lang="en-GB" sz="1100" b="0" i="0" u="none" strike="noStrike" dirty="0">
                          <a:solidFill>
                            <a:srgbClr val="000000"/>
                          </a:solidFill>
                          <a:latin typeface="+mn-lt"/>
                        </a:rPr>
                        <a:t>Arts/entertainment/recreation</a:t>
                      </a:r>
                      <a:r>
                        <a:rPr lang="en-GB" sz="1100" b="0" i="0" u="none" strike="noStrike" baseline="0" dirty="0">
                          <a:solidFill>
                            <a:srgbClr val="000000"/>
                          </a:solidFill>
                          <a:latin typeface="+mn-lt"/>
                        </a:rPr>
                        <a:t> and other service activities</a:t>
                      </a:r>
                      <a:endParaRPr lang="en-GB" sz="1100" b="0" i="0" u="none" strike="noStrike" dirty="0">
                        <a:solidFill>
                          <a:srgbClr val="000000"/>
                        </a:solidFill>
                        <a:latin typeface="+mn-lt"/>
                      </a:endParaRP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26,884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	6,916</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1" i="0" u="none" strike="noStrike" kern="1200" dirty="0">
                          <a:solidFill>
                            <a:srgbClr val="000000"/>
                          </a:solidFill>
                          <a:latin typeface="+mn-lt"/>
                          <a:ea typeface="+mn-ea"/>
                          <a:cs typeface="+mn-cs"/>
                        </a:rPr>
                        <a:t>11.4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13"/>
                  </a:ext>
                </a:extLst>
              </a:tr>
              <a:tr h="240799">
                <a:tc>
                  <a:txBody>
                    <a:bodyPr/>
                    <a:lstStyle/>
                    <a:p>
                      <a:pPr algn="l" fontAlgn="b">
                        <a:lnSpc>
                          <a:spcPts val="1500"/>
                        </a:lnSpc>
                      </a:pPr>
                      <a:r>
                        <a:rPr lang="en-GB" sz="1100" b="0" i="0" u="none" strike="noStrike" dirty="0">
                          <a:solidFill>
                            <a:srgbClr val="000000"/>
                          </a:solidFill>
                          <a:latin typeface="+mn-lt"/>
                        </a:rPr>
                        <a:t>Other</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15,051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algn="r"/>
                      <a:r>
                        <a:rPr lang="en-GB" sz="1100" dirty="0"/>
                        <a:t>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0" i="0" u="none" strike="noStrike" kern="1200" dirty="0">
                          <a:solidFill>
                            <a:srgbClr val="000000"/>
                          </a:solidFill>
                          <a:latin typeface="+mn-lt"/>
                          <a:ea typeface="+mn-ea"/>
                          <a:cs typeface="+mn-cs"/>
                        </a:rPr>
                        <a:t>3,304</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500"/>
                        </a:lnSpc>
                        <a:tabLst>
                          <a:tab pos="628650" algn="r"/>
                        </a:tabLst>
                      </a:pPr>
                      <a:r>
                        <a:rPr lang="en-GB" sz="1100" b="0" i="0" u="none" strike="noStrike" kern="1200" dirty="0">
                          <a:solidFill>
                            <a:srgbClr val="000000"/>
                          </a:solidFill>
                          <a:latin typeface="+mn-lt"/>
                          <a:ea typeface="+mn-ea"/>
                          <a:cs typeface="+mn-cs"/>
                        </a:rPr>
                        <a:t>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14"/>
                  </a:ext>
                </a:extLst>
              </a:tr>
              <a:tr h="109740">
                <a:tc>
                  <a:txBody>
                    <a:bodyPr/>
                    <a:lstStyle/>
                    <a:p>
                      <a:pPr algn="l" fontAlgn="b">
                        <a:lnSpc>
                          <a:spcPts val="1200"/>
                        </a:lnSpc>
                      </a:pPr>
                      <a:r>
                        <a:rPr lang="en-GB" sz="1100" b="1" i="0" u="none" strike="noStrike" dirty="0">
                          <a:solidFill>
                            <a:srgbClr val="000000"/>
                          </a:solidFill>
                          <a:latin typeface="+mn-lt"/>
                        </a:rPr>
                        <a:t>Total</a:t>
                      </a:r>
                    </a:p>
                  </a:txBody>
                  <a:tcPr marL="85720" marR="9524"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fontAlgn="b"/>
                      <a:r>
                        <a:rPr lang="en-GB" sz="1100" b="1" i="0" u="none" strike="noStrike" dirty="0">
                          <a:solidFill>
                            <a:srgbClr val="000000"/>
                          </a:solidFill>
                          <a:effectLst/>
                          <a:latin typeface="+mn-lt"/>
                        </a:rPr>
                        <a:t>268,575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algn="r" fontAlgn="b"/>
                      <a:r>
                        <a:rPr lang="en-GB" sz="1100" b="1" i="0" u="none" strike="noStrike" dirty="0">
                          <a:solidFill>
                            <a:srgbClr val="000000"/>
                          </a:solidFill>
                          <a:effectLst/>
                          <a:latin typeface="+mn-lt"/>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200"/>
                        </a:lnSpc>
                        <a:tabLst>
                          <a:tab pos="628650" algn="r"/>
                        </a:tabLst>
                      </a:pPr>
                      <a:r>
                        <a:rPr lang="en-GB" sz="1100" b="1" i="0" u="none" strike="noStrike" kern="1200" dirty="0">
                          <a:solidFill>
                            <a:srgbClr val="000000"/>
                          </a:solidFill>
                          <a:latin typeface="+mn-lt"/>
                          <a:ea typeface="+mn-ea"/>
                          <a:cs typeface="+mn-cs"/>
                        </a:rPr>
                        <a:t>	60,448</a:t>
                      </a:r>
                    </a:p>
                  </a:txBody>
                  <a:tcPr marL="4881" marR="4881"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tc>
                  <a:txBody>
                    <a:bodyPr/>
                    <a:lstStyle/>
                    <a:p>
                      <a:pPr marL="0" algn="r" defTabSz="914400" rtl="0" eaLnBrk="1" fontAlgn="ctr" latinLnBrk="0" hangingPunct="1">
                        <a:lnSpc>
                          <a:spcPts val="1200"/>
                        </a:lnSpc>
                        <a:tabLst>
                          <a:tab pos="628650" algn="r"/>
                        </a:tabLst>
                      </a:pPr>
                      <a:r>
                        <a:rPr lang="en-GB" sz="1100" b="1" i="0" u="none" strike="noStrike" kern="1200" dirty="0">
                          <a:solidFill>
                            <a:srgbClr val="000000"/>
                          </a:solidFill>
                          <a:latin typeface="+mn-lt"/>
                          <a:ea typeface="+mn-ea"/>
                          <a:cs typeface="+mn-cs"/>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E33"/>
                    </a:solidFill>
                  </a:tcPr>
                </a:tc>
                <a:extLst>
                  <a:ext uri="{0D108BD9-81ED-4DB2-BD59-A6C34878D82A}">
                    <a16:rowId xmlns:a16="http://schemas.microsoft.com/office/drawing/2014/main" val="10015"/>
                  </a:ext>
                </a:extLst>
              </a:tr>
            </a:tbl>
          </a:graphicData>
        </a:graphic>
      </p:graphicFrame>
      <p:sp>
        <p:nvSpPr>
          <p:cNvPr id="23659" name="Slide Number Placeholder 4"/>
          <p:cNvSpPr>
            <a:spLocks noGrp="1"/>
          </p:cNvSpPr>
          <p:nvPr>
            <p:ph type="sldNum" sz="quarter" idx="10"/>
          </p:nvPr>
        </p:nvSpPr>
        <p:spPr>
          <a:xfrm>
            <a:off x="7144333" y="6385040"/>
            <a:ext cx="1905000" cy="279400"/>
          </a:xfrm>
          <a:noFill/>
        </p:spPr>
        <p:txBody>
          <a:bodyPr/>
          <a:lstStyle/>
          <a:p>
            <a:r>
              <a:rPr lang="en-GB" sz="1200" dirty="0"/>
              <a:t>8</a:t>
            </a:r>
          </a:p>
        </p:txBody>
      </p:sp>
      <p:sp>
        <p:nvSpPr>
          <p:cNvPr id="9" name="Rectangle 6"/>
          <p:cNvSpPr txBox="1">
            <a:spLocks noChangeArrowheads="1"/>
          </p:cNvSpPr>
          <p:nvPr/>
        </p:nvSpPr>
        <p:spPr bwMode="auto">
          <a:xfrm>
            <a:off x="131095" y="881200"/>
            <a:ext cx="8735113" cy="686343"/>
          </a:xfrm>
          <a:prstGeom prst="rect">
            <a:avLst/>
          </a:prstGeom>
          <a:noFill/>
          <a:ln w="9525">
            <a:noFill/>
            <a:miter lim="800000"/>
            <a:headEnd/>
            <a:tailEnd/>
          </a:ln>
        </p:spPr>
        <p:txBody>
          <a:bodyPr/>
          <a:lstStyle/>
          <a:p>
            <a:pPr marL="231775" lvl="2" indent="-228600">
              <a:lnSpc>
                <a:spcPts val="3200"/>
              </a:lnSpc>
              <a:spcAft>
                <a:spcPts val="600"/>
              </a:spcAft>
              <a:buFont typeface="Wingdings" pitchFamily="2" charset="2"/>
              <a:buChar char="§"/>
            </a:pPr>
            <a:r>
              <a:rPr lang="en-GB" sz="1400" dirty="0"/>
              <a:t>The largest group of employer respondents were in the “human health and social work activities” sector, followed by “wholesale and retail trade”.  This pattern was also observed in the 2014 to 2015 survey.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YSTALPERSIST" val="&lt;CrystalAddin Version=&quot;1&quot;/&gt;"/>
</p:tagLst>
</file>

<file path=ppt/theme/theme1.xml><?xml version="1.0" encoding="utf-8"?>
<a:theme xmlns:a="http://schemas.openxmlformats.org/drawingml/2006/main" name="Default Design">
  <a:themeElements>
    <a:clrScheme name="Default Design 1">
      <a:dk1>
        <a:srgbClr val="000000"/>
      </a:dk1>
      <a:lt1>
        <a:srgbClr val="FFFFFF"/>
      </a:lt1>
      <a:dk2>
        <a:srgbClr val="0099CC"/>
      </a:dk2>
      <a:lt2>
        <a:srgbClr val="FF8500"/>
      </a:lt2>
      <a:accent1>
        <a:srgbClr val="F00A81"/>
      </a:accent1>
      <a:accent2>
        <a:srgbClr val="FFCC00"/>
      </a:accent2>
      <a:accent3>
        <a:srgbClr val="FFFFFF"/>
      </a:accent3>
      <a:accent4>
        <a:srgbClr val="000000"/>
      </a:accent4>
      <a:accent5>
        <a:srgbClr val="F6AAC1"/>
      </a:accent5>
      <a:accent6>
        <a:srgbClr val="E7B900"/>
      </a:accent6>
      <a:hlink>
        <a:srgbClr val="B7D30B"/>
      </a:hlink>
      <a:folHlink>
        <a:srgbClr val="6E69B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99CC"/>
        </a:dk2>
        <a:lt2>
          <a:srgbClr val="FF8500"/>
        </a:lt2>
        <a:accent1>
          <a:srgbClr val="F00A81"/>
        </a:accent1>
        <a:accent2>
          <a:srgbClr val="FFCC00"/>
        </a:accent2>
        <a:accent3>
          <a:srgbClr val="FFFFFF"/>
        </a:accent3>
        <a:accent4>
          <a:srgbClr val="000000"/>
        </a:accent4>
        <a:accent5>
          <a:srgbClr val="F6AAC1"/>
        </a:accent5>
        <a:accent6>
          <a:srgbClr val="E7B900"/>
        </a:accent6>
        <a:hlink>
          <a:srgbClr val="B7D30B"/>
        </a:hlink>
        <a:folHlink>
          <a:srgbClr val="6E69B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F8500"/>
        </a:dk2>
        <a:lt2>
          <a:srgbClr val="0099CC"/>
        </a:lt2>
        <a:accent1>
          <a:srgbClr val="F00A81"/>
        </a:accent1>
        <a:accent2>
          <a:srgbClr val="FFCC00"/>
        </a:accent2>
        <a:accent3>
          <a:srgbClr val="FFFFFF"/>
        </a:accent3>
        <a:accent4>
          <a:srgbClr val="000000"/>
        </a:accent4>
        <a:accent5>
          <a:srgbClr val="F6AAC1"/>
        </a:accent5>
        <a:accent6>
          <a:srgbClr val="E7B900"/>
        </a:accent6>
        <a:hlink>
          <a:srgbClr val="B7D30B"/>
        </a:hlink>
        <a:folHlink>
          <a:srgbClr val="6E69B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7FC31C"/>
        </a:dk2>
        <a:lt2>
          <a:srgbClr val="FF8500"/>
        </a:lt2>
        <a:accent1>
          <a:srgbClr val="F00A81"/>
        </a:accent1>
        <a:accent2>
          <a:srgbClr val="FFCC00"/>
        </a:accent2>
        <a:accent3>
          <a:srgbClr val="FFFFFF"/>
        </a:accent3>
        <a:accent4>
          <a:srgbClr val="000000"/>
        </a:accent4>
        <a:accent5>
          <a:srgbClr val="F6AAC1"/>
        </a:accent5>
        <a:accent6>
          <a:srgbClr val="E7B900"/>
        </a:accent6>
        <a:hlink>
          <a:srgbClr val="6E69B0"/>
        </a:hlink>
        <a:folHlink>
          <a:srgbClr val="0099CC"/>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6E69B0"/>
        </a:dk2>
        <a:lt2>
          <a:srgbClr val="FF8500"/>
        </a:lt2>
        <a:accent1>
          <a:srgbClr val="F00A81"/>
        </a:accent1>
        <a:accent2>
          <a:srgbClr val="FFCC00"/>
        </a:accent2>
        <a:accent3>
          <a:srgbClr val="FFFFFF"/>
        </a:accent3>
        <a:accent4>
          <a:srgbClr val="000000"/>
        </a:accent4>
        <a:accent5>
          <a:srgbClr val="F6AAC1"/>
        </a:accent5>
        <a:accent6>
          <a:srgbClr val="E7B900"/>
        </a:accent6>
        <a:hlink>
          <a:srgbClr val="B7D30B"/>
        </a:hlink>
        <a:folHlink>
          <a:srgbClr val="0099CC"/>
        </a:folHlink>
      </a:clrScheme>
      <a:clrMap bg1="lt1" tx1="dk1" bg2="lt2" tx2="dk2" accent1="accent1" accent2="accent2" accent3="accent3" accent4="accent4" accent5="accent5" accent6="accent6" hlink="hlink" folHlink="folHlink"/>
    </a:extraClrScheme>
    <a:extraClrScheme>
      <a:clrScheme name="Default Design 5">
        <a:dk1>
          <a:srgbClr val="FF8500"/>
        </a:dk1>
        <a:lt1>
          <a:srgbClr val="FFFFFF"/>
        </a:lt1>
        <a:dk2>
          <a:srgbClr val="0099CC"/>
        </a:dk2>
        <a:lt2>
          <a:srgbClr val="000000"/>
        </a:lt2>
        <a:accent1>
          <a:srgbClr val="F00A81"/>
        </a:accent1>
        <a:accent2>
          <a:srgbClr val="FFCC00"/>
        </a:accent2>
        <a:accent3>
          <a:srgbClr val="AACAE2"/>
        </a:accent3>
        <a:accent4>
          <a:srgbClr val="DADADA"/>
        </a:accent4>
        <a:accent5>
          <a:srgbClr val="F6AAC1"/>
        </a:accent5>
        <a:accent6>
          <a:srgbClr val="E7B900"/>
        </a:accent6>
        <a:hlink>
          <a:srgbClr val="B7D30B"/>
        </a:hlink>
        <a:folHlink>
          <a:srgbClr val="6E69B0"/>
        </a:folHlink>
      </a:clrScheme>
      <a:clrMap bg1="dk2" tx1="lt1" bg2="dk1" tx2="lt2" accent1="accent1" accent2="accent2" accent3="accent3" accent4="accent4" accent5="accent5" accent6="accent6" hlink="hlink" folHlink="folHlink"/>
    </a:extraClrScheme>
    <a:extraClrScheme>
      <a:clrScheme name="Default Design 6">
        <a:dk1>
          <a:srgbClr val="0099CC"/>
        </a:dk1>
        <a:lt1>
          <a:srgbClr val="FFFFFF"/>
        </a:lt1>
        <a:dk2>
          <a:srgbClr val="FF8500"/>
        </a:dk2>
        <a:lt2>
          <a:srgbClr val="000000"/>
        </a:lt2>
        <a:accent1>
          <a:srgbClr val="F00A81"/>
        </a:accent1>
        <a:accent2>
          <a:srgbClr val="FFCC00"/>
        </a:accent2>
        <a:accent3>
          <a:srgbClr val="FFC2AA"/>
        </a:accent3>
        <a:accent4>
          <a:srgbClr val="DADADA"/>
        </a:accent4>
        <a:accent5>
          <a:srgbClr val="F6AAC1"/>
        </a:accent5>
        <a:accent6>
          <a:srgbClr val="E7B900"/>
        </a:accent6>
        <a:hlink>
          <a:srgbClr val="7FC31C"/>
        </a:hlink>
        <a:folHlink>
          <a:srgbClr val="6E69B0"/>
        </a:folHlink>
      </a:clrScheme>
      <a:clrMap bg1="dk2" tx1="lt1" bg2="dk1" tx2="lt2" accent1="accent1" accent2="accent2" accent3="accent3" accent4="accent4" accent5="accent5" accent6="accent6" hlink="hlink" folHlink="folHlink"/>
    </a:extraClrScheme>
    <a:extraClrScheme>
      <a:clrScheme name="Default Design 7">
        <a:dk1>
          <a:srgbClr val="FF8500"/>
        </a:dk1>
        <a:lt1>
          <a:srgbClr val="FFFFFF"/>
        </a:lt1>
        <a:dk2>
          <a:srgbClr val="6E69B0"/>
        </a:dk2>
        <a:lt2>
          <a:srgbClr val="000000"/>
        </a:lt2>
        <a:accent1>
          <a:srgbClr val="F00A81"/>
        </a:accent1>
        <a:accent2>
          <a:srgbClr val="FFCC00"/>
        </a:accent2>
        <a:accent3>
          <a:srgbClr val="BAB9D4"/>
        </a:accent3>
        <a:accent4>
          <a:srgbClr val="DADADA"/>
        </a:accent4>
        <a:accent5>
          <a:srgbClr val="F6AAC1"/>
        </a:accent5>
        <a:accent6>
          <a:srgbClr val="E7B900"/>
        </a:accent6>
        <a:hlink>
          <a:srgbClr val="7FC31C"/>
        </a:hlink>
        <a:folHlink>
          <a:srgbClr val="0099CC"/>
        </a:folHlink>
      </a:clrScheme>
      <a:clrMap bg1="dk2" tx1="lt1" bg2="dk1" tx2="lt2" accent1="accent1" accent2="accent2" accent3="accent3" accent4="accent4" accent5="accent5" accent6="accent6" hlink="hlink" folHlink="folHlink"/>
    </a:extraClrScheme>
    <a:extraClrScheme>
      <a:clrScheme name="Default Design 8">
        <a:dk1>
          <a:srgbClr val="FF8500"/>
        </a:dk1>
        <a:lt1>
          <a:srgbClr val="FFFFFF"/>
        </a:lt1>
        <a:dk2>
          <a:srgbClr val="7FC31C"/>
        </a:dk2>
        <a:lt2>
          <a:srgbClr val="000000"/>
        </a:lt2>
        <a:accent1>
          <a:srgbClr val="F00A81"/>
        </a:accent1>
        <a:accent2>
          <a:srgbClr val="FFCC00"/>
        </a:accent2>
        <a:accent3>
          <a:srgbClr val="C0DEAB"/>
        </a:accent3>
        <a:accent4>
          <a:srgbClr val="DADADA"/>
        </a:accent4>
        <a:accent5>
          <a:srgbClr val="F6AAC1"/>
        </a:accent5>
        <a:accent6>
          <a:srgbClr val="E7B900"/>
        </a:accent6>
        <a:hlink>
          <a:srgbClr val="0099CC"/>
        </a:hlink>
        <a:folHlink>
          <a:srgbClr val="6E69B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585DEAED971F49ACBD956B6C496CEE" ma:contentTypeVersion="0" ma:contentTypeDescription="Create a new document." ma:contentTypeScope="" ma:versionID="367c57855907658d586dfccf04565456">
  <xsd:schema xmlns:xsd="http://www.w3.org/2001/XMLSchema" xmlns:xs="http://www.w3.org/2001/XMLSchema" xmlns:p="http://schemas.microsoft.com/office/2006/metadata/properties" targetNamespace="http://schemas.microsoft.com/office/2006/metadata/properties" ma:root="true" ma:fieldsID="006ec9da8ebea35e95992fccfa3a20a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303D2D-4A2F-4023-885F-C895A5AEB8C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7523047B-F7FC-49D9-9EF9-88DD7D3E6E72}">
  <ds:schemaRefs>
    <ds:schemaRef ds:uri="http://schemas.microsoft.com/sharepoint/v3/contenttype/forms"/>
  </ds:schemaRefs>
</ds:datastoreItem>
</file>

<file path=customXml/itemProps3.xml><?xml version="1.0" encoding="utf-8"?>
<ds:datastoreItem xmlns:ds="http://schemas.openxmlformats.org/officeDocument/2006/customXml" ds:itemID="{EA51ABE4-5433-4B39-9748-6AC6128BCC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Skills Funding Agency</Template>
  <TotalTime>93633</TotalTime>
  <Words>4820</Words>
  <Application>Microsoft Office PowerPoint</Application>
  <PresentationFormat>On-screen Show (4:3)</PresentationFormat>
  <Paragraphs>1280</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 Unicode MS</vt:lpstr>
      <vt:lpstr>Arial</vt:lpstr>
      <vt:lpstr>Arial Black</vt:lpstr>
      <vt:lpstr>Calibri</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Employer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rating</vt:lpstr>
      <vt:lpstr>PowerPoint Presentation</vt:lpstr>
      <vt:lpstr>Key aspects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version 1</dc:subject>
  <dc:creator>Natasha Atkinson</dc:creator>
  <cp:lastModifiedBy>Bob Walker</cp:lastModifiedBy>
  <cp:revision>1577</cp:revision>
  <cp:lastPrinted>2016-12-13T10:16:20Z</cp:lastPrinted>
  <dcterms:created xsi:type="dcterms:W3CDTF">2013-02-13T08:48:22Z</dcterms:created>
  <dcterms:modified xsi:type="dcterms:W3CDTF">2017-03-17T11:25:00Z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0x01010079585DEAED971F49ACBD956B6C496CEE</vt:lpwstr>
  </property>
</Properties>
</file>