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19"/>
  </p:notesMasterIdLst>
  <p:sldIdLst>
    <p:sldId id="257" r:id="rId2"/>
    <p:sldId id="258" r:id="rId3"/>
    <p:sldId id="260" r:id="rId4"/>
    <p:sldId id="261" r:id="rId5"/>
    <p:sldId id="263" r:id="rId6"/>
    <p:sldId id="266" r:id="rId7"/>
    <p:sldId id="267" r:id="rId8"/>
    <p:sldId id="268" r:id="rId9"/>
    <p:sldId id="269" r:id="rId10"/>
    <p:sldId id="270" r:id="rId11"/>
    <p:sldId id="271" r:id="rId12"/>
    <p:sldId id="272" r:id="rId13"/>
    <p:sldId id="273" r:id="rId14"/>
    <p:sldId id="274" r:id="rId15"/>
    <p:sldId id="282" r:id="rId16"/>
    <p:sldId id="275" r:id="rId17"/>
    <p:sldId id="276" r:id="rId18"/>
  </p:sldIdLst>
  <p:sldSz cx="9144000" cy="6858000" type="screen4x3"/>
  <p:notesSz cx="6819900" cy="9918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65296" autoAdjust="0"/>
  </p:normalViewPr>
  <p:slideViewPr>
    <p:cSldViewPr snapToGrid="0">
      <p:cViewPr varScale="1">
        <p:scale>
          <a:sx n="62" d="100"/>
          <a:sy n="62" d="100"/>
        </p:scale>
        <p:origin x="1354"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5290" cy="49765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63032" y="0"/>
            <a:ext cx="2955290" cy="497658"/>
          </a:xfrm>
          <a:prstGeom prst="rect">
            <a:avLst/>
          </a:prstGeom>
        </p:spPr>
        <p:txBody>
          <a:bodyPr vert="horz" lIns="91440" tIns="45720" rIns="91440" bIns="45720" rtlCol="0"/>
          <a:lstStyle>
            <a:lvl1pPr algn="r">
              <a:defRPr sz="1200"/>
            </a:lvl1pPr>
          </a:lstStyle>
          <a:p>
            <a:fld id="{678069B0-D6F4-404C-9523-1AF8DDF88577}" type="datetimeFigureOut">
              <a:rPr lang="en-GB" smtClean="0"/>
              <a:t>17/03/2017</a:t>
            </a:fld>
            <a:endParaRPr lang="en-GB"/>
          </a:p>
        </p:txBody>
      </p:sp>
      <p:sp>
        <p:nvSpPr>
          <p:cNvPr id="4" name="Slide Image Placeholder 3"/>
          <p:cNvSpPr>
            <a:spLocks noGrp="1" noRot="1" noChangeAspect="1"/>
          </p:cNvSpPr>
          <p:nvPr>
            <p:ph type="sldImg" idx="2"/>
          </p:nvPr>
        </p:nvSpPr>
        <p:spPr>
          <a:xfrm>
            <a:off x="1177925" y="1239838"/>
            <a:ext cx="4464050" cy="334803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990" y="4773374"/>
            <a:ext cx="5455920" cy="390548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1044"/>
            <a:ext cx="2955290" cy="497656"/>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63032" y="9421044"/>
            <a:ext cx="2955290" cy="497656"/>
          </a:xfrm>
          <a:prstGeom prst="rect">
            <a:avLst/>
          </a:prstGeom>
        </p:spPr>
        <p:txBody>
          <a:bodyPr vert="horz" lIns="91440" tIns="45720" rIns="91440" bIns="45720" rtlCol="0" anchor="b"/>
          <a:lstStyle>
            <a:lvl1pPr algn="r">
              <a:defRPr sz="1200"/>
            </a:lvl1pPr>
          </a:lstStyle>
          <a:p>
            <a:fld id="{E472AF12-CE20-463E-A8D2-909F21AB75FD}" type="slidenum">
              <a:rPr lang="en-GB" smtClean="0"/>
              <a:t>‹#›</a:t>
            </a:fld>
            <a:endParaRPr lang="en-GB"/>
          </a:p>
        </p:txBody>
      </p:sp>
    </p:spTree>
    <p:extLst>
      <p:ext uri="{BB962C8B-B14F-4D97-AF65-F5344CB8AC3E}">
        <p14:creationId xmlns:p14="http://schemas.microsoft.com/office/powerpoint/2010/main" val="26379731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806450"/>
            <a:ext cx="5378450" cy="4033838"/>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Thank you for inviting me to give an overview of the communications work we are doing around HS2’s historic environment programme. I work in the Project Communications team in the Corporate Affairs Department at HS2.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Project Communications team was set up to identify, co-ordinate and deliver high-profile, public-facing, integrated communication campaigns for HS2. So when we discovered more about the fascinating work Helen, Mike and the team are doing- well, we were like archaeologists who had just discovered a major find. We were very excited.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In this presentation, I’m going to give you a quick overview of the work we are doing at the moment with Helen and Mike to communicate, in local communities up and down the line of route and on a national level, the exciting work that will begin next year. </a:t>
            </a:r>
          </a:p>
          <a:p>
            <a:endParaRPr lang="en-GB" dirty="0"/>
          </a:p>
        </p:txBody>
      </p:sp>
      <p:sp>
        <p:nvSpPr>
          <p:cNvPr id="4" name="Slide Number Placeholder 3"/>
          <p:cNvSpPr>
            <a:spLocks noGrp="1"/>
          </p:cNvSpPr>
          <p:nvPr>
            <p:ph type="sldNum" sz="quarter" idx="10"/>
          </p:nvPr>
        </p:nvSpPr>
        <p:spPr/>
        <p:txBody>
          <a:bodyPr/>
          <a:lstStyle/>
          <a:p>
            <a:fld id="{0C282E69-1DEE-469C-9CF3-651E0DF94719}" type="slidenum">
              <a:rPr lang="en-GB" smtClean="0">
                <a:solidFill>
                  <a:prstClr val="black"/>
                </a:solidFill>
              </a:rPr>
              <a:pPr/>
              <a:t>1</a:t>
            </a:fld>
            <a:endParaRPr lang="en-GB" dirty="0">
              <a:solidFill>
                <a:prstClr val="black"/>
              </a:solidFill>
            </a:endParaRPr>
          </a:p>
        </p:txBody>
      </p:sp>
    </p:spTree>
    <p:extLst>
      <p:ext uri="{BB962C8B-B14F-4D97-AF65-F5344CB8AC3E}">
        <p14:creationId xmlns:p14="http://schemas.microsoft.com/office/powerpoint/2010/main" val="2129185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 will engage local,</a:t>
            </a:r>
            <a:r>
              <a:rPr lang="en-GB" baseline="0" dirty="0" smtClean="0"/>
              <a:t> affected communities through community lectures and community newsletters highlighting discoveries and the progress of the archaeological work. </a:t>
            </a:r>
            <a:endParaRPr lang="en-GB" dirty="0" smtClean="0"/>
          </a:p>
          <a:p>
            <a:endParaRPr lang="en-GB" dirty="0" smtClean="0"/>
          </a:p>
          <a:p>
            <a:r>
              <a:rPr lang="en-GB" b="1" dirty="0" smtClean="0"/>
              <a:t>Border Archaeology</a:t>
            </a:r>
            <a:r>
              <a:rPr lang="en-GB" b="1" baseline="0" dirty="0" smtClean="0"/>
              <a:t> case study</a:t>
            </a:r>
            <a:endParaRPr lang="en-GB" b="1" dirty="0" smtClean="0"/>
          </a:p>
          <a:p>
            <a:r>
              <a:rPr lang="en-GB" dirty="0" smtClean="0"/>
              <a:t>http://www.borderarchaeology.com/bristol-water-sherston-village-hall</a:t>
            </a:r>
          </a:p>
          <a:p>
            <a:r>
              <a:rPr lang="en-GB" dirty="0" smtClean="0"/>
              <a:t>This photo shows an archaeology</a:t>
            </a:r>
            <a:r>
              <a:rPr lang="en-GB" baseline="0" dirty="0" smtClean="0"/>
              <a:t> evening in Wiltshire, put on by Border Archaeology for their client Bristol Water.</a:t>
            </a:r>
          </a:p>
          <a:p>
            <a:endParaRPr lang="en-GB" baseline="0" dirty="0" smtClean="0"/>
          </a:p>
          <a:p>
            <a:r>
              <a:rPr lang="en-GB" b="1" baseline="0" dirty="0" smtClean="0"/>
              <a:t>Crossrail case study</a:t>
            </a:r>
          </a:p>
          <a:p>
            <a:r>
              <a:rPr lang="en-GB" b="0" baseline="0" dirty="0" smtClean="0"/>
              <a:t>http://www.crossrail.co.uk/news/articles/volunteers-to-unearth-londons-history</a:t>
            </a:r>
          </a:p>
          <a:p>
            <a:pPr marL="171429" indent="-171429">
              <a:buFontTx/>
              <a:buChar char="-"/>
            </a:pPr>
            <a:r>
              <a:rPr lang="en-GB" baseline="0" dirty="0" smtClean="0"/>
              <a:t>Crossrail held public lectures during the annual Festival of Archaeology</a:t>
            </a:r>
          </a:p>
          <a:p>
            <a:pPr marL="171429" indent="-171429">
              <a:buFontTx/>
              <a:buChar char="-"/>
            </a:pPr>
            <a:r>
              <a:rPr lang="en-GB" baseline="0" dirty="0" smtClean="0"/>
              <a:t>Wednesday evening seminars were held at the two small exhibitions in the Tottenham Court Road visitor centre </a:t>
            </a:r>
          </a:p>
          <a:p>
            <a:endParaRPr lang="en-GB" baseline="0" dirty="0" smtClean="0"/>
          </a:p>
          <a:p>
            <a:endParaRPr lang="en-GB" baseline="0" dirty="0" smtClean="0"/>
          </a:p>
        </p:txBody>
      </p:sp>
      <p:sp>
        <p:nvSpPr>
          <p:cNvPr id="4" name="Slide Number Placeholder 3"/>
          <p:cNvSpPr>
            <a:spLocks noGrp="1"/>
          </p:cNvSpPr>
          <p:nvPr>
            <p:ph type="sldNum" sz="quarter" idx="10"/>
          </p:nvPr>
        </p:nvSpPr>
        <p:spPr/>
        <p:txBody>
          <a:bodyPr/>
          <a:lstStyle/>
          <a:p>
            <a:fld id="{D46FD6C4-F1A8-46BB-9C50-B27B9CD1898E}" type="slidenum">
              <a:rPr lang="en-GB" smtClean="0"/>
              <a:t>10</a:t>
            </a:fld>
            <a:endParaRPr lang="en-GB"/>
          </a:p>
        </p:txBody>
      </p:sp>
    </p:spTree>
    <p:extLst>
      <p:ext uri="{BB962C8B-B14F-4D97-AF65-F5344CB8AC3E}">
        <p14:creationId xmlns:p14="http://schemas.microsoft.com/office/powerpoint/2010/main" val="3583355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We</a:t>
            </a:r>
            <a:r>
              <a:rPr lang="en-GB" b="0" baseline="0" dirty="0" smtClean="0"/>
              <a:t> will engaged with children of all ages through d</a:t>
            </a:r>
            <a:r>
              <a:rPr lang="en-GB" b="0" dirty="0" smtClean="0"/>
              <a:t>ig</a:t>
            </a:r>
            <a:r>
              <a:rPr lang="en-GB" b="0" baseline="0" dirty="0" smtClean="0"/>
              <a:t> boxes, talks from archaeologists and classroom materials.</a:t>
            </a:r>
          </a:p>
          <a:p>
            <a:endParaRPr lang="en-GB" b="0" baseline="0" dirty="0" smtClean="0"/>
          </a:p>
          <a:p>
            <a:r>
              <a:rPr lang="en-GB" b="0" baseline="0" dirty="0" smtClean="0"/>
              <a:t>We will also collaborate with the production company and broadcaster to deliver educative materials, such as adapted films, lesson plans related to the documentary content and online materials. </a:t>
            </a:r>
            <a:endParaRPr lang="en-GB" b="0" dirty="0" smtClean="0"/>
          </a:p>
          <a:p>
            <a:endParaRPr lang="en-GB" b="1" dirty="0" smtClean="0"/>
          </a:p>
          <a:p>
            <a:r>
              <a:rPr lang="en-GB" b="1" dirty="0" smtClean="0"/>
              <a:t>MOLA case study</a:t>
            </a:r>
          </a:p>
          <a:p>
            <a:r>
              <a:rPr lang="en-GB" b="0" dirty="0" smtClean="0"/>
              <a:t>http://www.mola.org.uk/projects/research-and-community/community-archaeology-reach-out-project  </a:t>
            </a:r>
          </a:p>
          <a:p>
            <a:endParaRPr lang="en-GB" b="0" dirty="0" smtClean="0"/>
          </a:p>
          <a:p>
            <a:r>
              <a:rPr lang="en-GB" b="1" dirty="0" smtClean="0"/>
              <a:t>MOLA case study</a:t>
            </a:r>
          </a:p>
          <a:p>
            <a:r>
              <a:rPr lang="en-GB" b="0" dirty="0" smtClean="0"/>
              <a:t>http://www.mola.org.uk/projects/commercial/gunnersbury-park-community-archaeology-project</a:t>
            </a:r>
          </a:p>
          <a:p>
            <a:pPr marL="171429" indent="-171429">
              <a:buFontTx/>
              <a:buChar char="-"/>
            </a:pPr>
            <a:r>
              <a:rPr lang="en-GB" b="0" dirty="0" smtClean="0"/>
              <a:t>A</a:t>
            </a:r>
            <a:r>
              <a:rPr lang="en-GB" b="0" baseline="0" dirty="0" smtClean="0"/>
              <a:t> group of school children engaged with 3 stages of archaeological investigation: site walkover, excavation and finds sorting</a:t>
            </a:r>
          </a:p>
          <a:p>
            <a:pPr marL="171429" indent="-171429">
              <a:buFontTx/>
              <a:buChar char="-"/>
            </a:pPr>
            <a:r>
              <a:rPr lang="en-GB" b="0" baseline="0" dirty="0" smtClean="0"/>
              <a:t>MOLA’s archaeologists produced a ‘Gunnersbury Park Discovery Trail’</a:t>
            </a:r>
          </a:p>
          <a:p>
            <a:pPr marL="171429" indent="-171429">
              <a:buFontTx/>
              <a:buChar char="-"/>
            </a:pPr>
            <a:endParaRPr lang="en-GB" b="0" baseline="0" dirty="0" smtClean="0"/>
          </a:p>
          <a:p>
            <a:pPr marL="171429" indent="-171429">
              <a:buFontTx/>
              <a:buChar char="-"/>
            </a:pPr>
            <a:endParaRPr lang="en-GB" b="0" baseline="0" dirty="0" smtClean="0"/>
          </a:p>
          <a:p>
            <a:pPr marL="171429" indent="-171429">
              <a:buFontTx/>
              <a:buChar char="-"/>
            </a:pPr>
            <a:endParaRPr lang="en-GB" b="0" baseline="0" dirty="0" smtClean="0"/>
          </a:p>
          <a:p>
            <a:pPr marL="171429" indent="-171429">
              <a:buFontTx/>
              <a:buChar char="-"/>
            </a:pPr>
            <a:endParaRPr lang="en-GB" b="0" dirty="0" smtClean="0"/>
          </a:p>
        </p:txBody>
      </p:sp>
      <p:sp>
        <p:nvSpPr>
          <p:cNvPr id="4" name="Slide Number Placeholder 3"/>
          <p:cNvSpPr>
            <a:spLocks noGrp="1"/>
          </p:cNvSpPr>
          <p:nvPr>
            <p:ph type="sldNum" sz="quarter" idx="10"/>
          </p:nvPr>
        </p:nvSpPr>
        <p:spPr/>
        <p:txBody>
          <a:bodyPr/>
          <a:lstStyle/>
          <a:p>
            <a:fld id="{D46FD6C4-F1A8-46BB-9C50-B27B9CD1898E}" type="slidenum">
              <a:rPr lang="en-GB" smtClean="0"/>
              <a:t>11</a:t>
            </a:fld>
            <a:endParaRPr lang="en-GB"/>
          </a:p>
        </p:txBody>
      </p:sp>
    </p:spTree>
    <p:extLst>
      <p:ext uri="{BB962C8B-B14F-4D97-AF65-F5344CB8AC3E}">
        <p14:creationId xmlns:p14="http://schemas.microsoft.com/office/powerpoint/2010/main" val="6456202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Archaeological</a:t>
            </a:r>
            <a:r>
              <a:rPr lang="en-GB" b="0" baseline="0" dirty="0" smtClean="0"/>
              <a:t> finds and information can be transported to reach local communities.</a:t>
            </a:r>
            <a:endParaRPr lang="en-GB" b="0" dirty="0" smtClean="0"/>
          </a:p>
          <a:p>
            <a:endParaRPr lang="en-GB" b="0" dirty="0" smtClean="0"/>
          </a:p>
          <a:p>
            <a:r>
              <a:rPr lang="en-GB" b="1" dirty="0" smtClean="0"/>
              <a:t>MOLA</a:t>
            </a:r>
            <a:r>
              <a:rPr lang="en-GB" b="1" baseline="0" dirty="0" smtClean="0"/>
              <a:t> case study</a:t>
            </a:r>
          </a:p>
          <a:p>
            <a:r>
              <a:rPr lang="en-GB" b="0" dirty="0" smtClean="0"/>
              <a:t>http://www.mola.org.uk/time-truck </a:t>
            </a:r>
          </a:p>
          <a:p>
            <a:pPr marL="171429" indent="-171429">
              <a:buFontTx/>
              <a:buChar char="-"/>
            </a:pPr>
            <a:r>
              <a:rPr lang="en-GB" b="0" dirty="0" smtClean="0"/>
              <a:t>MOLA</a:t>
            </a:r>
            <a:r>
              <a:rPr lang="en-GB" b="0" baseline="0" dirty="0" smtClean="0"/>
              <a:t>’s Time Truck can be used as a classroom, lab, theatre or exhibition venue. </a:t>
            </a:r>
          </a:p>
          <a:p>
            <a:pPr marL="171429" indent="-171429">
              <a:buFontTx/>
              <a:buChar char="-"/>
            </a:pPr>
            <a:r>
              <a:rPr lang="en-GB" b="0" baseline="0" dirty="0" smtClean="0"/>
              <a:t>It brings archaeological material and research to the heart of a community. </a:t>
            </a:r>
            <a:endParaRPr lang="en-GB" b="0" dirty="0"/>
          </a:p>
        </p:txBody>
      </p:sp>
      <p:sp>
        <p:nvSpPr>
          <p:cNvPr id="4" name="Slide Number Placeholder 3"/>
          <p:cNvSpPr>
            <a:spLocks noGrp="1"/>
          </p:cNvSpPr>
          <p:nvPr>
            <p:ph type="sldNum" sz="quarter" idx="10"/>
          </p:nvPr>
        </p:nvSpPr>
        <p:spPr/>
        <p:txBody>
          <a:bodyPr/>
          <a:lstStyle/>
          <a:p>
            <a:fld id="{D46FD6C4-F1A8-46BB-9C50-B27B9CD1898E}" type="slidenum">
              <a:rPr lang="en-GB" smtClean="0"/>
              <a:t>12</a:t>
            </a:fld>
            <a:endParaRPr lang="en-GB"/>
          </a:p>
        </p:txBody>
      </p:sp>
    </p:spTree>
    <p:extLst>
      <p:ext uri="{BB962C8B-B14F-4D97-AF65-F5344CB8AC3E}">
        <p14:creationId xmlns:p14="http://schemas.microsoft.com/office/powerpoint/2010/main" val="18853536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HS2’s community visitor centres will host exhibitions</a:t>
            </a:r>
            <a:r>
              <a:rPr lang="en-GB" b="0" baseline="0" dirty="0" smtClean="0"/>
              <a:t> and information resources showing the archaeological work.</a:t>
            </a:r>
          </a:p>
          <a:p>
            <a:endParaRPr lang="en-GB" b="0" dirty="0" smtClean="0"/>
          </a:p>
          <a:p>
            <a:r>
              <a:rPr lang="en-GB" b="1" dirty="0" smtClean="0"/>
              <a:t>Crossrail</a:t>
            </a:r>
            <a:r>
              <a:rPr lang="en-GB" b="1" baseline="0" dirty="0" smtClean="0"/>
              <a:t> case study</a:t>
            </a:r>
          </a:p>
          <a:p>
            <a:r>
              <a:rPr lang="en-GB" b="0" baseline="0" dirty="0" smtClean="0"/>
              <a:t>Crossrail held two pop-up exhibitions of archaeological finds at their visitor centre on Tottenham Court Road. These exhibitions were small (displaying 50-100 artefacts) and accessible. The pop-up museums hosted weekly evening talks and prize draws.</a:t>
            </a:r>
          </a:p>
          <a:p>
            <a:endParaRPr lang="en-GB" b="0" baseline="0" dirty="0" smtClean="0"/>
          </a:p>
          <a:p>
            <a:r>
              <a:rPr lang="en-GB" i="1" dirty="0">
                <a:latin typeface="+mn-lt"/>
              </a:rPr>
              <a:t>Bison to Bedlam – Crossrail’s Archaeology Story So Far</a:t>
            </a:r>
          </a:p>
          <a:p>
            <a:r>
              <a:rPr lang="en-GB" i="1" dirty="0">
                <a:latin typeface="+mn-lt"/>
              </a:rPr>
              <a:t>http://www.crossrail.co.uk/sustainability/archaeology/archaeology-exhibition-bison-to-bedlam/</a:t>
            </a:r>
            <a:br>
              <a:rPr lang="en-GB" i="1" dirty="0">
                <a:latin typeface="+mn-lt"/>
              </a:rPr>
            </a:br>
            <a:r>
              <a:rPr lang="en-GB" dirty="0">
                <a:latin typeface="+mn-lt"/>
              </a:rPr>
              <a:t>- July to November 2012</a:t>
            </a:r>
            <a:br>
              <a:rPr lang="en-GB" dirty="0">
                <a:latin typeface="+mn-lt"/>
              </a:rPr>
            </a:br>
            <a:endParaRPr lang="en-GB" dirty="0">
              <a:latin typeface="+mn-lt"/>
            </a:endParaRPr>
          </a:p>
          <a:p>
            <a:r>
              <a:rPr lang="en-GB" i="1" dirty="0">
                <a:latin typeface="+mn-lt"/>
              </a:rPr>
              <a:t>Crossrail – Portals to the Past</a:t>
            </a:r>
            <a:br>
              <a:rPr lang="en-GB" i="1" dirty="0">
                <a:latin typeface="+mn-lt"/>
              </a:rPr>
            </a:br>
            <a:r>
              <a:rPr lang="en-GB" dirty="0" smtClean="0"/>
              <a:t>http://www.crossrail.co.uk/sustainability/archaeology/archaeology-exhibition-portals-to-the-past-february-2014/ </a:t>
            </a:r>
          </a:p>
          <a:p>
            <a:pPr marL="171429" indent="-171429">
              <a:buFontTx/>
              <a:buChar char="-"/>
            </a:pPr>
            <a:r>
              <a:rPr lang="en-GB" dirty="0" smtClean="0"/>
              <a:t>February</a:t>
            </a:r>
            <a:r>
              <a:rPr lang="en-GB" baseline="0" dirty="0" smtClean="0"/>
              <a:t> to March 2014</a:t>
            </a:r>
          </a:p>
          <a:p>
            <a:pPr marL="171429" indent="-171429">
              <a:buFontTx/>
              <a:buChar char="-"/>
            </a:pPr>
            <a:endParaRPr lang="en-GB" baseline="0" dirty="0" smtClean="0"/>
          </a:p>
          <a:p>
            <a:r>
              <a:rPr lang="en-GB" dirty="0" smtClean="0"/>
              <a:t>We hope</a:t>
            </a:r>
            <a:r>
              <a:rPr lang="en-GB" baseline="0" dirty="0" smtClean="0"/>
              <a:t> to partner with institutions which have national scope and are situated close to our excavation work, such institutions may include: Museum of London, British Museum, </a:t>
            </a:r>
            <a:r>
              <a:rPr lang="en-GB" baseline="0" dirty="0" err="1" smtClean="0"/>
              <a:t>Wellcome</a:t>
            </a:r>
            <a:r>
              <a:rPr lang="en-GB" baseline="0" dirty="0" smtClean="0"/>
              <a:t> Collection, British Library, Natural History Museum, Bucks County Museum, Birmingham Museum and Art Gallery</a:t>
            </a:r>
          </a:p>
          <a:p>
            <a:endParaRPr lang="en-GB" baseline="0" dirty="0" smtClean="0"/>
          </a:p>
          <a:p>
            <a:r>
              <a:rPr lang="en-GB" b="1" baseline="0" dirty="0" smtClean="0"/>
              <a:t>Crossrail case study:</a:t>
            </a:r>
          </a:p>
          <a:p>
            <a:r>
              <a:rPr lang="en-GB" b="0" dirty="0" smtClean="0"/>
              <a:t>https://www.museumoflondon.org.uk/museum-london-docklands/whats-on/exhibitions/tunnel-archaeology-Crossrail </a:t>
            </a:r>
          </a:p>
          <a:p>
            <a:pPr marL="171429" indent="-171429">
              <a:buFontTx/>
              <a:buChar char="-"/>
            </a:pPr>
            <a:r>
              <a:rPr lang="en-GB" b="0" dirty="0" smtClean="0"/>
              <a:t>The</a:t>
            </a:r>
            <a:r>
              <a:rPr lang="en-GB" b="0" baseline="0" dirty="0" smtClean="0"/>
              <a:t> Museum of London Docklands will host a major exhibition ‘Tunnel: The Archaeology of Crossrail’ between 10</a:t>
            </a:r>
            <a:r>
              <a:rPr lang="en-GB" b="0" baseline="30000" dirty="0" smtClean="0"/>
              <a:t>th</a:t>
            </a:r>
            <a:r>
              <a:rPr lang="en-GB" b="0" baseline="0" dirty="0" smtClean="0"/>
              <a:t> February and 3</a:t>
            </a:r>
            <a:r>
              <a:rPr lang="en-GB" b="0" baseline="30000" dirty="0" smtClean="0"/>
              <a:t>rd</a:t>
            </a:r>
            <a:r>
              <a:rPr lang="en-GB" b="0" baseline="0" dirty="0" smtClean="0"/>
              <a:t> September 2017</a:t>
            </a:r>
          </a:p>
          <a:p>
            <a:pPr marL="171429" indent="-171429">
              <a:buFontTx/>
              <a:buChar char="-"/>
            </a:pPr>
            <a:r>
              <a:rPr lang="en-GB" b="0" baseline="0" dirty="0" smtClean="0"/>
              <a:t>The exhibition was announced in September 2016 and attracted attention in the press (see: http://www.huffingtonpost.co.uk/entry/tunnel-the-archaeology-of-crossrail_uk_57ef7bdae4b00e5804f13aa7 and http://www.standard.co.uk/goingout/arts/roman-horseshoes-among-crossrail-finds-for-display-a3343591.html) </a:t>
            </a:r>
          </a:p>
          <a:p>
            <a:pPr marL="171429" indent="-171429">
              <a:buFontTx/>
              <a:buChar char="-"/>
            </a:pPr>
            <a:endParaRPr lang="en-GB" b="0" dirty="0" smtClean="0"/>
          </a:p>
          <a:p>
            <a:pPr marL="171429" indent="-171429">
              <a:buFontTx/>
              <a:buChar char="-"/>
            </a:pPr>
            <a:endParaRPr lang="en-GB" dirty="0"/>
          </a:p>
        </p:txBody>
      </p:sp>
      <p:sp>
        <p:nvSpPr>
          <p:cNvPr id="4" name="Slide Number Placeholder 3"/>
          <p:cNvSpPr>
            <a:spLocks noGrp="1"/>
          </p:cNvSpPr>
          <p:nvPr>
            <p:ph type="sldNum" sz="quarter" idx="10"/>
          </p:nvPr>
        </p:nvSpPr>
        <p:spPr/>
        <p:txBody>
          <a:bodyPr/>
          <a:lstStyle/>
          <a:p>
            <a:fld id="{D46FD6C4-F1A8-46BB-9C50-B27B9CD1898E}" type="slidenum">
              <a:rPr lang="en-GB" smtClean="0"/>
              <a:t>13</a:t>
            </a:fld>
            <a:endParaRPr lang="en-GB"/>
          </a:p>
        </p:txBody>
      </p:sp>
    </p:spTree>
    <p:extLst>
      <p:ext uri="{BB962C8B-B14F-4D97-AF65-F5344CB8AC3E}">
        <p14:creationId xmlns:p14="http://schemas.microsoft.com/office/powerpoint/2010/main" val="42794653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One of HS2’s objectives is ‘HS2 will create opportunities for skills and employment’ and A&amp;U 119 is ‘HS2 will offer appropriate training to local, disadvantaged and under-represented groups in order to promote fair and equal access to the employment opportunities generated by HS2.’</a:t>
            </a:r>
          </a:p>
          <a:p>
            <a:endParaRPr lang="en-GB" dirty="0" smtClean="0"/>
          </a:p>
          <a:p>
            <a:r>
              <a:rPr lang="en-GB" dirty="0" smtClean="0"/>
              <a:t>Creating</a:t>
            </a:r>
            <a:r>
              <a:rPr lang="en-GB" baseline="0" dirty="0" smtClean="0"/>
              <a:t> skills and employment applies to the archaeological works just as much as the construction aspects of the project. We hope to offer traineeships leading to NVQs, apprenticeships, training digs and sponsored PhDs as part of this programme. </a:t>
            </a:r>
          </a:p>
          <a:p>
            <a:endParaRPr lang="en-GB" baseline="0" dirty="0" smtClean="0"/>
          </a:p>
          <a:p>
            <a:r>
              <a:rPr lang="en-GB" b="1" baseline="0" dirty="0" smtClean="0"/>
              <a:t>MOLA case study:</a:t>
            </a:r>
            <a:br>
              <a:rPr lang="en-GB" b="1" baseline="0" dirty="0" smtClean="0"/>
            </a:br>
            <a:r>
              <a:rPr lang="en-GB" b="0" baseline="0" dirty="0" smtClean="0"/>
              <a:t>http://www.mola.org.uk/blog/wanted-ten-londoners-archaeology-traineeship</a:t>
            </a:r>
          </a:p>
          <a:p>
            <a:pPr marL="171429" indent="-171429">
              <a:buFontTx/>
              <a:buChar char="-"/>
            </a:pPr>
            <a:r>
              <a:rPr lang="en-GB" b="0" baseline="0" dirty="0" smtClean="0"/>
              <a:t>In 2015 MOLA partnered with Tower Hamlets to offer 10 Londoners to undertake a 6-month paid traineeship, which included completing an NVQ and construction site safety qualifications through the Construction Skills Certification Scheme</a:t>
            </a:r>
          </a:p>
          <a:p>
            <a:pPr marL="171429" indent="-171429">
              <a:buFontTx/>
              <a:buChar char="-"/>
            </a:pPr>
            <a:endParaRPr lang="en-GB" b="0" baseline="0" dirty="0" smtClean="0"/>
          </a:p>
          <a:p>
            <a:pPr marL="171429" indent="-171429">
              <a:buFontTx/>
              <a:buChar char="-"/>
            </a:pPr>
            <a:endParaRPr lang="en-GB" b="1" dirty="0"/>
          </a:p>
        </p:txBody>
      </p:sp>
      <p:sp>
        <p:nvSpPr>
          <p:cNvPr id="4" name="Slide Number Placeholder 3"/>
          <p:cNvSpPr>
            <a:spLocks noGrp="1"/>
          </p:cNvSpPr>
          <p:nvPr>
            <p:ph type="sldNum" sz="quarter" idx="10"/>
          </p:nvPr>
        </p:nvSpPr>
        <p:spPr/>
        <p:txBody>
          <a:bodyPr/>
          <a:lstStyle/>
          <a:p>
            <a:fld id="{D46FD6C4-F1A8-46BB-9C50-B27B9CD1898E}" type="slidenum">
              <a:rPr lang="en-GB" smtClean="0"/>
              <a:t>14</a:t>
            </a:fld>
            <a:endParaRPr lang="en-GB"/>
          </a:p>
        </p:txBody>
      </p:sp>
    </p:spTree>
    <p:extLst>
      <p:ext uri="{BB962C8B-B14F-4D97-AF65-F5344CB8AC3E}">
        <p14:creationId xmlns:p14="http://schemas.microsoft.com/office/powerpoint/2010/main" val="17816474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will use hoardings around archaeological and construction work to inform the public on the archaeological activity occurring behind the hoardings and to inform the public of interesting discoveries. </a:t>
            </a:r>
          </a:p>
          <a:p>
            <a:endParaRPr lang="en-GB" baseline="0" dirty="0" smtClean="0"/>
          </a:p>
          <a:p>
            <a:r>
              <a:rPr lang="en-GB" b="1" dirty="0" smtClean="0"/>
              <a:t>Crossrail case study</a:t>
            </a:r>
            <a:br>
              <a:rPr lang="en-GB" b="1" dirty="0" smtClean="0"/>
            </a:br>
            <a:r>
              <a:rPr lang="en-GB" b="0" dirty="0" smtClean="0"/>
              <a:t>- ‘Behind</a:t>
            </a:r>
            <a:r>
              <a:rPr lang="en-GB" b="0" baseline="0" dirty="0" smtClean="0"/>
              <a:t> the Hoardings’ campaign</a:t>
            </a:r>
          </a:p>
          <a:p>
            <a:r>
              <a:rPr lang="en-GB" b="0" baseline="0" dirty="0" smtClean="0"/>
              <a:t/>
            </a:r>
            <a:br>
              <a:rPr lang="en-GB" b="0" baseline="0" dirty="0" smtClean="0"/>
            </a:br>
            <a:r>
              <a:rPr lang="en-GB" b="0" baseline="0" dirty="0" smtClean="0"/>
              <a:t>- To see the information panels displayed at the Liverpool St viewing platform, click here: http74f85f59f39b887b696f-ab656259048fb93837ecc0ecbcf0c557.r23.cf3.rackcdn.com/assets/library/document/r/original/route_to_the_past-archaeology_at_liverpool_street_station.pdf ://</a:t>
            </a:r>
          </a:p>
          <a:p>
            <a:endParaRPr lang="en-GB" b="0" baseline="0" dirty="0" smtClean="0"/>
          </a:p>
          <a:p>
            <a:r>
              <a:rPr lang="en-GB" b="1" baseline="0" dirty="0" smtClean="0"/>
              <a:t>MOLA case study</a:t>
            </a:r>
          </a:p>
          <a:p>
            <a:pPr marL="171429" indent="-171429">
              <a:buFontTx/>
              <a:buChar char="-"/>
            </a:pPr>
            <a:r>
              <a:rPr lang="en-GB" b="0" baseline="0" dirty="0" smtClean="0"/>
              <a:t>http://www.mola.org.uk/projects/commercial/walbrook-community-archaeology-programme. Development of Bloomberg London (2012-3) included pictorial hoardings, linked to a dedicated blog which could be accessed via QR codes</a:t>
            </a:r>
          </a:p>
          <a:p>
            <a:pPr marL="171429" indent="-171429">
              <a:buFontTx/>
              <a:buChar char="-"/>
            </a:pPr>
            <a:r>
              <a:rPr lang="en-GB" b="0" baseline="0" dirty="0" smtClean="0"/>
              <a:t>See MOLA’s page on their policy for interpretative hoardings http://www.mola.org.uk/blog/placemaking-community-engagement-2013</a:t>
            </a:r>
            <a:endParaRPr lang="en-GB" b="1" dirty="0"/>
          </a:p>
        </p:txBody>
      </p:sp>
      <p:sp>
        <p:nvSpPr>
          <p:cNvPr id="4" name="Slide Number Placeholder 3"/>
          <p:cNvSpPr>
            <a:spLocks noGrp="1"/>
          </p:cNvSpPr>
          <p:nvPr>
            <p:ph type="sldNum" sz="quarter" idx="10"/>
          </p:nvPr>
        </p:nvSpPr>
        <p:spPr/>
        <p:txBody>
          <a:bodyPr/>
          <a:lstStyle/>
          <a:p>
            <a:fld id="{D46FD6C4-F1A8-46BB-9C50-B27B9CD1898E}" type="slidenum">
              <a:rPr lang="en-GB" smtClean="0"/>
              <a:t>15</a:t>
            </a:fld>
            <a:endParaRPr lang="en-GB"/>
          </a:p>
        </p:txBody>
      </p:sp>
    </p:spTree>
    <p:extLst>
      <p:ext uri="{BB962C8B-B14F-4D97-AF65-F5344CB8AC3E}">
        <p14:creationId xmlns:p14="http://schemas.microsoft.com/office/powerpoint/2010/main" val="426410536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76300"/>
            <a:ext cx="5830888" cy="4375150"/>
          </a:xfrm>
        </p:spPr>
      </p:sp>
      <p:sp>
        <p:nvSpPr>
          <p:cNvPr id="3" name="Notes Placeholder 2"/>
          <p:cNvSpPr>
            <a:spLocks noGrp="1"/>
          </p:cNvSpPr>
          <p:nvPr>
            <p:ph type="body" idx="1"/>
          </p:nvPr>
        </p:nvSpPr>
        <p:spPr/>
        <p:txBody>
          <a:bodyPr/>
          <a:lstStyle/>
          <a:p>
            <a:pPr>
              <a:buFontTx/>
              <a:buNone/>
            </a:pPr>
            <a:r>
              <a:rPr lang="en-GB" sz="1600" u="sng" dirty="0">
                <a:latin typeface="Arial" panose="020B0604020202020204" pitchFamily="34" charset="0"/>
                <a:cs typeface="Arial" panose="020B0604020202020204" pitchFamily="34" charset="0"/>
              </a:rPr>
              <a:t>So as well as creating the documentary </a:t>
            </a:r>
            <a:r>
              <a:rPr lang="en-GB" sz="1600" u="sng" dirty="0" smtClean="0">
                <a:latin typeface="Arial" panose="020B0604020202020204" pitchFamily="34" charset="0"/>
                <a:cs typeface="Arial" panose="020B0604020202020204" pitchFamily="34" charset="0"/>
              </a:rPr>
              <a:t>series, and community engagement </a:t>
            </a:r>
            <a:r>
              <a:rPr lang="en-GB" sz="1600" u="sng" dirty="0" err="1" smtClean="0">
                <a:latin typeface="Arial" panose="020B0604020202020204" pitchFamily="34" charset="0"/>
                <a:cs typeface="Arial" panose="020B0604020202020204" pitchFamily="34" charset="0"/>
              </a:rPr>
              <a:t>activites</a:t>
            </a:r>
            <a:r>
              <a:rPr lang="en-GB" sz="1600" u="sng" dirty="0" smtClean="0">
                <a:latin typeface="Arial" panose="020B0604020202020204" pitchFamily="34" charset="0"/>
                <a:cs typeface="Arial" panose="020B0604020202020204" pitchFamily="34" charset="0"/>
              </a:rPr>
              <a:t>, </a:t>
            </a:r>
            <a:r>
              <a:rPr lang="en-GB" sz="1600" u="sng" dirty="0">
                <a:latin typeface="Arial" panose="020B0604020202020204" pitchFamily="34" charset="0"/>
                <a:cs typeface="Arial" panose="020B0604020202020204" pitchFamily="34" charset="0"/>
              </a:rPr>
              <a:t>there </a:t>
            </a:r>
            <a:r>
              <a:rPr lang="en-GB" sz="1600" u="sng" dirty="0" smtClean="0">
                <a:latin typeface="Arial" panose="020B0604020202020204" pitchFamily="34" charset="0"/>
                <a:cs typeface="Arial" panose="020B0604020202020204" pitchFamily="34" charset="0"/>
              </a:rPr>
              <a:t>are </a:t>
            </a:r>
            <a:r>
              <a:rPr lang="en-GB" sz="1600" u="sng" dirty="0">
                <a:latin typeface="Arial" panose="020B0604020202020204" pitchFamily="34" charset="0"/>
                <a:cs typeface="Arial" panose="020B0604020202020204" pitchFamily="34" charset="0"/>
              </a:rPr>
              <a:t>lots of other content we can create to share with different audience groups</a:t>
            </a:r>
          </a:p>
        </p:txBody>
      </p:sp>
      <p:sp>
        <p:nvSpPr>
          <p:cNvPr id="4" name="Slide Number Placeholder 3"/>
          <p:cNvSpPr>
            <a:spLocks noGrp="1"/>
          </p:cNvSpPr>
          <p:nvPr>
            <p:ph type="sldNum" sz="quarter" idx="10"/>
          </p:nvPr>
        </p:nvSpPr>
        <p:spPr/>
        <p:txBody>
          <a:bodyPr/>
          <a:lstStyle/>
          <a:p>
            <a:fld id="{0C282E69-1DEE-469C-9CF3-651E0DF94719}" type="slidenum">
              <a:rPr lang="en-GB" smtClean="0">
                <a:solidFill>
                  <a:prstClr val="black"/>
                </a:solidFill>
              </a:rPr>
              <a:pPr/>
              <a:t>16</a:t>
            </a:fld>
            <a:endParaRPr lang="en-GB" dirty="0">
              <a:solidFill>
                <a:prstClr val="black"/>
              </a:solidFill>
            </a:endParaRPr>
          </a:p>
        </p:txBody>
      </p:sp>
    </p:spTree>
    <p:extLst>
      <p:ext uri="{BB962C8B-B14F-4D97-AF65-F5344CB8AC3E}">
        <p14:creationId xmlns:p14="http://schemas.microsoft.com/office/powerpoint/2010/main" val="38972010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smtClean="0"/>
              <a:t>There will be a dedicated archaeology section on HS2’s website. </a:t>
            </a:r>
          </a:p>
          <a:p>
            <a:endParaRPr lang="en-GB" b="0" dirty="0" smtClean="0"/>
          </a:p>
          <a:p>
            <a:r>
              <a:rPr lang="en-GB" b="1" dirty="0" smtClean="0"/>
              <a:t>Crossrail case study</a:t>
            </a:r>
          </a:p>
          <a:p>
            <a:r>
              <a:rPr lang="en-GB" dirty="0" smtClean="0"/>
              <a:t>http://www.crossrail.co.uk/sustainability/archaeology/</a:t>
            </a:r>
          </a:p>
          <a:p>
            <a:endParaRPr lang="en-GB" dirty="0"/>
          </a:p>
        </p:txBody>
      </p:sp>
      <p:sp>
        <p:nvSpPr>
          <p:cNvPr id="4" name="Slide Number Placeholder 3"/>
          <p:cNvSpPr>
            <a:spLocks noGrp="1"/>
          </p:cNvSpPr>
          <p:nvPr>
            <p:ph type="sldNum" sz="quarter" idx="10"/>
          </p:nvPr>
        </p:nvSpPr>
        <p:spPr/>
        <p:txBody>
          <a:bodyPr/>
          <a:lstStyle/>
          <a:p>
            <a:fld id="{D46FD6C4-F1A8-46BB-9C50-B27B9CD1898E}" type="slidenum">
              <a:rPr lang="en-GB" smtClean="0"/>
              <a:t>17</a:t>
            </a:fld>
            <a:endParaRPr lang="en-GB"/>
          </a:p>
        </p:txBody>
      </p:sp>
    </p:spTree>
    <p:extLst>
      <p:ext uri="{BB962C8B-B14F-4D97-AF65-F5344CB8AC3E}">
        <p14:creationId xmlns:p14="http://schemas.microsoft.com/office/powerpoint/2010/main" val="135580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806450"/>
            <a:ext cx="5378450" cy="4033838"/>
          </a:xfrm>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The communications strategy we are currently working to promote the historic environment programme will support the Generic Written Scheme of Investigation: Historic Environment Research and Delivery Strategy (GWSI:HERDS). That is a mouthful.</a:t>
            </a:r>
            <a:r>
              <a:rPr lang="en-GB" sz="1200" kern="1200" baseline="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GWSI: HERDS presents a clear statement of objectives for us at HS2, broadly they are:</a:t>
            </a:r>
          </a:p>
          <a:p>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Knowledge creation</a:t>
            </a:r>
          </a:p>
          <a:p>
            <a:pPr lvl="0"/>
            <a:r>
              <a:rPr lang="en-GB" sz="1200" kern="1200" dirty="0" smtClean="0">
                <a:solidFill>
                  <a:schemeClr val="tx1"/>
                </a:solidFill>
                <a:effectLst/>
                <a:latin typeface="+mn-lt"/>
                <a:ea typeface="+mn-ea"/>
                <a:cs typeface="+mn-cs"/>
              </a:rPr>
              <a:t>Engagement with people </a:t>
            </a:r>
          </a:p>
          <a:p>
            <a:pPr lvl="0"/>
            <a:r>
              <a:rPr lang="en-GB" sz="1200" kern="1200" dirty="0" smtClean="0">
                <a:solidFill>
                  <a:schemeClr val="tx1"/>
                </a:solidFill>
                <a:effectLst/>
                <a:latin typeface="+mn-lt"/>
                <a:ea typeface="+mn-ea"/>
                <a:cs typeface="+mn-cs"/>
              </a:rPr>
              <a:t>Creation of a lasting archival and skills legacy.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From a communications point of view, engagement with people is going to be the key objective for us. </a:t>
            </a:r>
          </a:p>
          <a:p>
            <a:endParaRPr lang="en-GB" dirty="0"/>
          </a:p>
        </p:txBody>
      </p:sp>
      <p:sp>
        <p:nvSpPr>
          <p:cNvPr id="4" name="Slide Number Placeholder 3"/>
          <p:cNvSpPr>
            <a:spLocks noGrp="1"/>
          </p:cNvSpPr>
          <p:nvPr>
            <p:ph type="sldNum" sz="quarter" idx="10"/>
          </p:nvPr>
        </p:nvSpPr>
        <p:spPr/>
        <p:txBody>
          <a:bodyPr/>
          <a:lstStyle/>
          <a:p>
            <a:fld id="{0C282E69-1DEE-469C-9CF3-651E0DF94719}" type="slidenum">
              <a:rPr lang="en-GB" smtClean="0">
                <a:solidFill>
                  <a:prstClr val="black"/>
                </a:solidFill>
              </a:rPr>
              <a:pPr/>
              <a:t>2</a:t>
            </a:fld>
            <a:endParaRPr lang="en-GB" dirty="0">
              <a:solidFill>
                <a:prstClr val="black"/>
              </a:solidFill>
            </a:endParaRPr>
          </a:p>
        </p:txBody>
      </p:sp>
    </p:spTree>
    <p:extLst>
      <p:ext uri="{BB962C8B-B14F-4D97-AF65-F5344CB8AC3E}">
        <p14:creationId xmlns:p14="http://schemas.microsoft.com/office/powerpoint/2010/main" val="39089292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JJ Carver, the lead archaeologist at Crossrail, put it nicely by saying:</a:t>
            </a:r>
          </a:p>
          <a:p>
            <a:endParaRPr lang="en-GB" baseline="0" dirty="0" smtClean="0"/>
          </a:p>
          <a:p>
            <a:r>
              <a:rPr lang="en-GB" sz="1200" i="1" dirty="0" smtClean="0">
                <a:solidFill>
                  <a:schemeClr val="bg1"/>
                </a:solidFill>
              </a:rPr>
              <a:t>Large projects have the inherent potential for significant finds of local, regional and national interest. Theses discoveries are likely to be of interest to the public and provide excellent opportunities to engage effectively with local communities through outreach and education programmes. When combined with a media programme, the resulting focus of attention can bring indisputable benefits to the finding business. </a:t>
            </a:r>
          </a:p>
          <a:p>
            <a:endParaRPr lang="en-GB" sz="1200" i="1" dirty="0" smtClean="0">
              <a:solidFill>
                <a:schemeClr val="bg1"/>
              </a:solidFill>
            </a:endParaRPr>
          </a:p>
          <a:p>
            <a:r>
              <a:rPr lang="en-GB" sz="1200" i="0" baseline="0" dirty="0" smtClean="0">
                <a:solidFill>
                  <a:schemeClr val="tx1"/>
                </a:solidFill>
              </a:rPr>
              <a:t>Obviously, this is something HS2 is very keen to capitalise on. </a:t>
            </a:r>
            <a:endParaRPr lang="en-GB" sz="1200" i="1" dirty="0" smtClean="0">
              <a:solidFill>
                <a:schemeClr val="bg1"/>
              </a:solidFill>
            </a:endParaRPr>
          </a:p>
          <a:p>
            <a:endParaRPr lang="en-GB" baseline="0" dirty="0" smtClean="0"/>
          </a:p>
        </p:txBody>
      </p:sp>
      <p:sp>
        <p:nvSpPr>
          <p:cNvPr id="4" name="Slide Number Placeholder 3"/>
          <p:cNvSpPr>
            <a:spLocks noGrp="1"/>
          </p:cNvSpPr>
          <p:nvPr>
            <p:ph type="sldNum" sz="quarter" idx="10"/>
          </p:nvPr>
        </p:nvSpPr>
        <p:spPr/>
        <p:txBody>
          <a:bodyPr/>
          <a:lstStyle/>
          <a:p>
            <a:fld id="{D01608C0-2E53-48E8-AE35-A45E339AA1D3}" type="slidenum">
              <a:rPr lang="en-GB" smtClean="0"/>
              <a:pPr/>
              <a:t>3</a:t>
            </a:fld>
            <a:endParaRPr lang="en-GB" dirty="0"/>
          </a:p>
        </p:txBody>
      </p:sp>
    </p:spTree>
    <p:extLst>
      <p:ext uri="{BB962C8B-B14F-4D97-AF65-F5344CB8AC3E}">
        <p14:creationId xmlns:p14="http://schemas.microsoft.com/office/powerpoint/2010/main" val="3840875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1675" y="806450"/>
            <a:ext cx="5378450" cy="4033838"/>
          </a:xfrm>
        </p:spPr>
      </p:sp>
      <p:sp>
        <p:nvSpPr>
          <p:cNvPr id="3" name="Notes Placeholder 2"/>
          <p:cNvSpPr>
            <a:spLocks noGrp="1"/>
          </p:cNvSpPr>
          <p:nvPr>
            <p:ph type="body" idx="1"/>
          </p:nvPr>
        </p:nvSpPr>
        <p:spPr/>
        <p:txBody>
          <a:bodyPr/>
          <a:lstStyle/>
          <a:p>
            <a:pPr defTabSz="914289">
              <a:defRPr/>
            </a:pPr>
            <a:endParaRPr lang="en-GB" dirty="0" smtClean="0"/>
          </a:p>
          <a:p>
            <a:r>
              <a:rPr lang="en-GB" sz="1200" kern="1200" dirty="0" smtClean="0">
                <a:solidFill>
                  <a:schemeClr val="tx1"/>
                </a:solidFill>
                <a:effectLst/>
                <a:latin typeface="+mn-lt"/>
                <a:ea typeface="+mn-ea"/>
                <a:cs typeface="+mn-cs"/>
              </a:rPr>
              <a:t>As the HS2 Bill has passed through Parliament, there has been little change to the levels of awareness and support/opposition to the project from the general public. Tracking from </a:t>
            </a:r>
            <a:r>
              <a:rPr lang="en-GB" sz="1200" kern="1200" dirty="0" err="1" smtClean="0">
                <a:solidFill>
                  <a:schemeClr val="tx1"/>
                </a:solidFill>
                <a:effectLst/>
                <a:latin typeface="+mn-lt"/>
                <a:ea typeface="+mn-ea"/>
                <a:cs typeface="+mn-cs"/>
              </a:rPr>
              <a:t>Ipsos</a:t>
            </a:r>
            <a:r>
              <a:rPr lang="en-GB" sz="1200" kern="1200" dirty="0" smtClean="0">
                <a:solidFill>
                  <a:schemeClr val="tx1"/>
                </a:solidFill>
                <a:effectLst/>
                <a:latin typeface="+mn-lt"/>
                <a:ea typeface="+mn-ea"/>
                <a:cs typeface="+mn-cs"/>
              </a:rPr>
              <a:t> Mori shows that the general public (apart from those directly impacted) have a low understanding of the impact of the project and the positive role it will play as a catalyst for growth across Britain.</a:t>
            </a:r>
          </a:p>
          <a:p>
            <a:pPr defTabSz="914289">
              <a:defRPr/>
            </a:pPr>
            <a:endParaRPr lang="en-GB" baseline="0" dirty="0" smtClean="0"/>
          </a:p>
          <a:p>
            <a:pPr defTabSz="914289">
              <a:defRPr/>
            </a:pPr>
            <a:r>
              <a:rPr lang="en-GB" sz="1200" kern="1200" dirty="0" smtClean="0">
                <a:solidFill>
                  <a:schemeClr val="tx1"/>
                </a:solidFill>
                <a:effectLst/>
                <a:latin typeface="+mn-lt"/>
                <a:ea typeface="+mn-ea"/>
                <a:cs typeface="+mn-cs"/>
              </a:rPr>
              <a:t>We know that there is a huge appetite among the public and the media for stories about archaeological projects, discovering more about our common heritage and challenging our understanding of history. This has been evidenced by the success and level of interest that Crossrail achieved in its communications and documentaries promoting its archaeology activities</a:t>
            </a:r>
            <a:endParaRPr lang="en-GB" baseline="0" dirty="0" smtClean="0"/>
          </a:p>
          <a:p>
            <a:pPr defTabSz="914289">
              <a:defRPr/>
            </a:pPr>
            <a:r>
              <a:rPr lang="en-GB" baseline="0" dirty="0" smtClean="0"/>
              <a:t>You also only need to think about the popularity of programme programmes like Who Do You Think You Are, Time Team, The Fifteen Billion Pound Project and so on.  We also know that </a:t>
            </a:r>
            <a:r>
              <a:rPr lang="en-GB" dirty="0" smtClean="0"/>
              <a:t>media</a:t>
            </a:r>
            <a:r>
              <a:rPr lang="en-GB" baseline="0" dirty="0" smtClean="0"/>
              <a:t> stories about archaeological finds are very popular. </a:t>
            </a:r>
          </a:p>
          <a:p>
            <a:pPr defTabSz="914289">
              <a:defRPr/>
            </a:pPr>
            <a:endParaRPr lang="en-GB" dirty="0" smtClean="0"/>
          </a:p>
          <a:p>
            <a:pPr defTabSz="914289">
              <a:defRPr/>
            </a:pPr>
            <a:endParaRPr lang="en-GB" dirty="0" smtClean="0"/>
          </a:p>
          <a:p>
            <a:pPr defTabSz="914289">
              <a:defRPr/>
            </a:pPr>
            <a:r>
              <a:rPr lang="en-GB" dirty="0" smtClean="0"/>
              <a:t>So they key communications</a:t>
            </a:r>
            <a:r>
              <a:rPr lang="en-GB" baseline="0" dirty="0" smtClean="0"/>
              <a:t> objectives of HS2 on this project are to:</a:t>
            </a:r>
          </a:p>
          <a:p>
            <a:pPr marL="171450" marR="0" lvl="0" indent="-171450" algn="l" defTabSz="91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u="sng" dirty="0" smtClean="0"/>
              <a:t>Build awareness of  the HS2 project on a positive and engaging subject</a:t>
            </a:r>
          </a:p>
          <a:p>
            <a:pPr marL="171450" marR="0" lvl="0" indent="-171450" algn="l" defTabSz="914289"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u="sng" dirty="0" smtClean="0"/>
              <a:t>Enhance the reputation of HS2 as an organisation committed to being a good neighbour and delivering benefits </a:t>
            </a:r>
          </a:p>
          <a:p>
            <a:pPr marL="171450" marR="0" lvl="0" indent="-171450" algn="l" defTabSz="91428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b="1" u="sng" dirty="0" smtClean="0"/>
          </a:p>
          <a:p>
            <a:pPr marL="171450" indent="-171450" defTabSz="914289">
              <a:buFont typeface="Arial" panose="020B0604020202020204" pitchFamily="34" charset="0"/>
              <a:buChar char="•"/>
              <a:defRPr/>
            </a:pPr>
            <a:endParaRPr lang="en-GB" dirty="0" smtClean="0"/>
          </a:p>
          <a:p>
            <a:pPr defTabSz="914289">
              <a:defRPr/>
            </a:pP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0C282E69-1DEE-469C-9CF3-651E0DF94719}" type="slidenum">
              <a:rPr lang="en-GB" smtClean="0">
                <a:solidFill>
                  <a:prstClr val="black"/>
                </a:solidFill>
              </a:rPr>
              <a:pPr/>
              <a:t>4</a:t>
            </a:fld>
            <a:endParaRPr lang="en-GB" dirty="0">
              <a:solidFill>
                <a:prstClr val="black"/>
              </a:solidFill>
            </a:endParaRPr>
          </a:p>
        </p:txBody>
      </p:sp>
    </p:spTree>
    <p:extLst>
      <p:ext uri="{BB962C8B-B14F-4D97-AF65-F5344CB8AC3E}">
        <p14:creationId xmlns:p14="http://schemas.microsoft.com/office/powerpoint/2010/main" val="3246710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mn-lt"/>
                <a:ea typeface="+mn-ea"/>
                <a:cs typeface="+mn-cs"/>
              </a:rPr>
              <a:t>We’ve asked the production company to be engaging,</a:t>
            </a:r>
            <a:r>
              <a:rPr lang="en-GB" sz="1200" kern="1200" baseline="0" dirty="0" smtClean="0">
                <a:solidFill>
                  <a:schemeClr val="tx1"/>
                </a:solidFill>
                <a:effectLst/>
                <a:latin typeface="+mn-lt"/>
                <a:ea typeface="+mn-ea"/>
                <a:cs typeface="+mn-cs"/>
              </a:rPr>
              <a:t> using the latest technology to bring history alive.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visual language of the series will be as ambitious as the archaeological project itself.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Whilst much of the time they’ll be on the ground with our presenters and the experts at work at the dig sites and in the labs, they’ll break away from reality at key points to bring the research to life in breath-taking and informative CGI and data-visualisation.</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Some of the techniques</a:t>
            </a:r>
            <a:r>
              <a:rPr lang="en-GB" sz="1200" kern="1200" baseline="0" dirty="0" smtClean="0">
                <a:solidFill>
                  <a:schemeClr val="tx1"/>
                </a:solidFill>
                <a:effectLst/>
                <a:latin typeface="+mn-lt"/>
                <a:ea typeface="+mn-ea"/>
                <a:cs typeface="+mn-cs"/>
              </a:rPr>
              <a:t> the will work on you can see on the slide. </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This is abut making this documentary as engaging as possible for as many viewers, age groups and demographics in different parts of the country, </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472AF12-CE20-463E-A8D2-909F21AB75FD}" type="slidenum">
              <a:rPr lang="en-GB" smtClean="0"/>
              <a:t>5</a:t>
            </a:fld>
            <a:endParaRPr lang="en-GB"/>
          </a:p>
        </p:txBody>
      </p:sp>
    </p:spTree>
    <p:extLst>
      <p:ext uri="{BB962C8B-B14F-4D97-AF65-F5344CB8AC3E}">
        <p14:creationId xmlns:p14="http://schemas.microsoft.com/office/powerpoint/2010/main" val="14699575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806450"/>
            <a:ext cx="5391150" cy="4043363"/>
          </a:xfrm>
        </p:spPr>
      </p:sp>
      <p:sp>
        <p:nvSpPr>
          <p:cNvPr id="3" name="Notes Placeholder 2"/>
          <p:cNvSpPr>
            <a:spLocks noGrp="1"/>
          </p:cNvSpPr>
          <p:nvPr>
            <p:ph type="body" idx="1"/>
          </p:nvPr>
        </p:nvSpPr>
        <p:spPr/>
        <p:txBody>
          <a:bodyPr/>
          <a:lstStyle/>
          <a:p>
            <a:r>
              <a:rPr lang="en-GB" dirty="0" smtClean="0"/>
              <a:t>Moving on</a:t>
            </a:r>
            <a:r>
              <a:rPr lang="en-GB" baseline="0" dirty="0" smtClean="0"/>
              <a:t> beyond television and documentary…….</a:t>
            </a:r>
            <a:endParaRPr lang="en-GB" dirty="0" smtClean="0"/>
          </a:p>
          <a:p>
            <a:endParaRPr lang="en-GB" dirty="0" smtClean="0"/>
          </a:p>
          <a:p>
            <a:r>
              <a:rPr lang="en-GB" dirty="0" smtClean="0"/>
              <a:t>In the interest of time I am going</a:t>
            </a:r>
            <a:r>
              <a:rPr lang="en-GB" baseline="0" dirty="0" smtClean="0"/>
              <a:t> to skim over this section but </a:t>
            </a:r>
            <a:r>
              <a:rPr lang="en-GB" dirty="0" smtClean="0"/>
              <a:t>I will</a:t>
            </a:r>
            <a:r>
              <a:rPr lang="en-GB" baseline="0" dirty="0" smtClean="0"/>
              <a:t> take you through the first two areas (CE and content) in a bit more detail so you get a feel for the direction of travel. </a:t>
            </a:r>
            <a:endParaRPr lang="en-GB" dirty="0"/>
          </a:p>
        </p:txBody>
      </p:sp>
      <p:sp>
        <p:nvSpPr>
          <p:cNvPr id="4" name="Slide Number Placeholder 3"/>
          <p:cNvSpPr>
            <a:spLocks noGrp="1"/>
          </p:cNvSpPr>
          <p:nvPr>
            <p:ph type="sldNum" sz="quarter" idx="10"/>
          </p:nvPr>
        </p:nvSpPr>
        <p:spPr/>
        <p:txBody>
          <a:bodyPr/>
          <a:lstStyle/>
          <a:p>
            <a:fld id="{D01608C0-2E53-48E8-AE35-A45E339AA1D3}" type="slidenum">
              <a:rPr lang="en-GB" smtClean="0"/>
              <a:pPr/>
              <a:t>6</a:t>
            </a:fld>
            <a:endParaRPr lang="en-GB" dirty="0"/>
          </a:p>
        </p:txBody>
      </p:sp>
    </p:spTree>
    <p:extLst>
      <p:ext uri="{BB962C8B-B14F-4D97-AF65-F5344CB8AC3E}">
        <p14:creationId xmlns:p14="http://schemas.microsoft.com/office/powerpoint/2010/main" val="13352717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876300"/>
            <a:ext cx="5830888" cy="4375150"/>
          </a:xfrm>
        </p:spPr>
      </p:sp>
      <p:sp>
        <p:nvSpPr>
          <p:cNvPr id="3" name="Notes Placeholder 2"/>
          <p:cNvSpPr>
            <a:spLocks noGrp="1"/>
          </p:cNvSpPr>
          <p:nvPr>
            <p:ph type="body" idx="1"/>
          </p:nvPr>
        </p:nvSpPr>
        <p:spPr/>
        <p:txBody>
          <a:bodyPr/>
          <a:lstStyle/>
          <a:p>
            <a:pPr>
              <a:buFontTx/>
              <a:buNone/>
            </a:pPr>
            <a:r>
              <a:rPr lang="en-GB" sz="1600" dirty="0"/>
              <a:t>There is a huge opportunity for community engagement activity </a:t>
            </a:r>
            <a:r>
              <a:rPr lang="en-GB" sz="1600" dirty="0" smtClean="0"/>
              <a:t>along</a:t>
            </a:r>
            <a:r>
              <a:rPr lang="en-GB" sz="1600" baseline="0" dirty="0" smtClean="0"/>
              <a:t> the line of route and we are currently working with our Community Engagement  teams in HS2. </a:t>
            </a:r>
          </a:p>
          <a:p>
            <a:pPr>
              <a:buFontTx/>
              <a:buNone/>
            </a:pPr>
            <a:endParaRPr lang="en-GB" sz="1600" baseline="0" dirty="0" smtClean="0"/>
          </a:p>
          <a:p>
            <a:pPr>
              <a:buFontTx/>
              <a:buNone/>
            </a:pPr>
            <a:r>
              <a:rPr lang="en-GB" sz="1600" baseline="0" dirty="0" smtClean="0"/>
              <a:t>HS2 is divided into three areas. Area North, Area Central and Area South. </a:t>
            </a:r>
          </a:p>
          <a:p>
            <a:pPr>
              <a:buFontTx/>
              <a:buNone/>
            </a:pPr>
            <a:endParaRPr lang="en-GB" sz="1600" baseline="0" dirty="0" smtClean="0"/>
          </a:p>
          <a:p>
            <a:pPr>
              <a:buFontTx/>
              <a:buNone/>
            </a:pPr>
            <a:r>
              <a:rPr lang="en-GB" sz="1600" baseline="0" dirty="0" smtClean="0"/>
              <a:t>Area North is Birmingham and its environs</a:t>
            </a:r>
          </a:p>
          <a:p>
            <a:pPr>
              <a:buFontTx/>
              <a:buNone/>
            </a:pPr>
            <a:endParaRPr lang="en-GB" sz="1600" baseline="0" dirty="0" smtClean="0"/>
          </a:p>
          <a:p>
            <a:pPr>
              <a:buFontTx/>
              <a:buNone/>
            </a:pPr>
            <a:r>
              <a:rPr lang="en-GB" sz="1600" baseline="0" dirty="0" smtClean="0"/>
              <a:t>Area Central is the largest from the outskirts of Birmingham to just outside London, taking in a big part of the country. </a:t>
            </a:r>
          </a:p>
          <a:p>
            <a:pPr>
              <a:buFontTx/>
              <a:buNone/>
            </a:pPr>
            <a:endParaRPr lang="en-GB" sz="1600" baseline="0" dirty="0" smtClean="0"/>
          </a:p>
          <a:p>
            <a:pPr>
              <a:buFontTx/>
              <a:buNone/>
            </a:pPr>
            <a:r>
              <a:rPr lang="en-GB" sz="1600" baseline="0" dirty="0" smtClean="0"/>
              <a:t>Area South is essentially greater London.  </a:t>
            </a:r>
          </a:p>
          <a:p>
            <a:pPr>
              <a:buFontTx/>
              <a:buNone/>
            </a:pPr>
            <a:endParaRPr lang="en-GB" sz="1600" baseline="0" dirty="0" smtClean="0"/>
          </a:p>
          <a:p>
            <a:pPr>
              <a:buFontTx/>
              <a:buNone/>
            </a:pPr>
            <a:r>
              <a:rPr lang="en-GB" sz="1600" baseline="0" dirty="0" smtClean="0"/>
              <a:t>Each Area has a committed team of community engagement specialists who know their community very well. </a:t>
            </a:r>
          </a:p>
          <a:p>
            <a:pPr>
              <a:buFontTx/>
              <a:buNone/>
            </a:pPr>
            <a:endParaRPr lang="en-GB" sz="1600" baseline="0" dirty="0" smtClean="0"/>
          </a:p>
          <a:p>
            <a:pPr>
              <a:buFontTx/>
              <a:buNone/>
            </a:pPr>
            <a:r>
              <a:rPr lang="en-GB" sz="1600" dirty="0" smtClean="0"/>
              <a:t>I’ve </a:t>
            </a:r>
            <a:r>
              <a:rPr lang="en-GB" sz="1600" dirty="0"/>
              <a:t>already presented to the CE teams and they are looking into opportunities for engagement with local school, colleges and universities, local </a:t>
            </a:r>
            <a:r>
              <a:rPr lang="en-GB" sz="1600" dirty="0" smtClean="0"/>
              <a:t>history societies and so on.</a:t>
            </a:r>
            <a:r>
              <a:rPr lang="en-GB" sz="1600" baseline="0" dirty="0" smtClean="0"/>
              <a:t> They are working with Sara-Jane Farr to develop a series of community engagement </a:t>
            </a:r>
            <a:r>
              <a:rPr lang="en-GB" sz="1600" baseline="0" dirty="0" err="1" smtClean="0"/>
              <a:t>opportunites</a:t>
            </a:r>
            <a:r>
              <a:rPr lang="en-GB" sz="1600" baseline="0" dirty="0" smtClean="0"/>
              <a:t> in the New Year to start to build up interest. </a:t>
            </a:r>
            <a:endParaRPr lang="en-GB" sz="1600" dirty="0"/>
          </a:p>
          <a:p>
            <a:pPr>
              <a:buFontTx/>
              <a:buNone/>
            </a:pPr>
            <a:endParaRPr lang="en-GB" sz="1600" u="sng" dirty="0">
              <a:latin typeface="Arial" panose="020B0604020202020204" pitchFamily="34" charset="0"/>
              <a:cs typeface="Arial" panose="020B0604020202020204" pitchFamily="34" charset="0"/>
            </a:endParaRPr>
          </a:p>
          <a:p>
            <a:pPr>
              <a:buFontTx/>
              <a:buNone/>
            </a:pPr>
            <a:r>
              <a:rPr lang="en-GB" sz="1600" u="sng" dirty="0">
                <a:latin typeface="Arial" panose="020B0604020202020204" pitchFamily="34" charset="0"/>
                <a:cs typeface="Arial" panose="020B0604020202020204" pitchFamily="34" charset="0"/>
              </a:rPr>
              <a:t>To give you a flavour:</a:t>
            </a:r>
          </a:p>
        </p:txBody>
      </p:sp>
      <p:sp>
        <p:nvSpPr>
          <p:cNvPr id="4" name="Slide Number Placeholder 3"/>
          <p:cNvSpPr>
            <a:spLocks noGrp="1"/>
          </p:cNvSpPr>
          <p:nvPr>
            <p:ph type="sldNum" sz="quarter" idx="10"/>
          </p:nvPr>
        </p:nvSpPr>
        <p:spPr/>
        <p:txBody>
          <a:bodyPr/>
          <a:lstStyle/>
          <a:p>
            <a:fld id="{0C282E69-1DEE-469C-9CF3-651E0DF94719}" type="slidenum">
              <a:rPr lang="en-GB" smtClean="0">
                <a:solidFill>
                  <a:prstClr val="black"/>
                </a:solidFill>
              </a:rPr>
              <a:pPr/>
              <a:t>7</a:t>
            </a:fld>
            <a:endParaRPr lang="en-GB" dirty="0">
              <a:solidFill>
                <a:prstClr val="black"/>
              </a:solidFill>
            </a:endParaRPr>
          </a:p>
        </p:txBody>
      </p:sp>
    </p:spTree>
    <p:extLst>
      <p:ext uri="{BB962C8B-B14F-4D97-AF65-F5344CB8AC3E}">
        <p14:creationId xmlns:p14="http://schemas.microsoft.com/office/powerpoint/2010/main" val="4080944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We</a:t>
            </a:r>
            <a:r>
              <a:rPr lang="en-GB" baseline="0" dirty="0" smtClean="0"/>
              <a:t> hope to hold open days at certain sites involving dig boxes for children, public viewing, voluntary archaeological work. </a:t>
            </a:r>
          </a:p>
          <a:p>
            <a:endParaRPr lang="en-GB" dirty="0" smtClean="0"/>
          </a:p>
          <a:p>
            <a:r>
              <a:rPr lang="en-GB" b="1" dirty="0" smtClean="0"/>
              <a:t>MOLA case study</a:t>
            </a:r>
          </a:p>
          <a:p>
            <a:r>
              <a:rPr lang="en-GB" dirty="0" smtClean="0"/>
              <a:t>http://www.mola.org.uk/blog/headstone-manor-training-dig-and-open-day</a:t>
            </a:r>
          </a:p>
          <a:p>
            <a:r>
              <a:rPr lang="en-GB" dirty="0" smtClean="0"/>
              <a:t>This photo is from MOLA, showing a training excavation.</a:t>
            </a:r>
            <a:r>
              <a:rPr lang="en-GB" baseline="0" dirty="0" smtClean="0"/>
              <a:t> </a:t>
            </a:r>
          </a:p>
          <a:p>
            <a:endParaRPr lang="en-GB" baseline="0" dirty="0" smtClean="0"/>
          </a:p>
          <a:p>
            <a:r>
              <a:rPr lang="en-GB" b="1" dirty="0" smtClean="0"/>
              <a:t>Crossrail case</a:t>
            </a:r>
            <a:r>
              <a:rPr lang="en-GB" b="1" baseline="0" dirty="0" smtClean="0"/>
              <a:t> study</a:t>
            </a:r>
          </a:p>
          <a:p>
            <a:r>
              <a:rPr lang="en-GB" b="0" baseline="0" dirty="0" smtClean="0"/>
              <a:t>Stepney City Farm dig 2013</a:t>
            </a:r>
          </a:p>
          <a:p>
            <a:pPr marL="171429" indent="-171429">
              <a:buFontTx/>
              <a:buChar char="-"/>
            </a:pPr>
            <a:r>
              <a:rPr lang="en-GB" b="0" baseline="0" dirty="0" smtClean="0"/>
              <a:t>Crossrail in conjunction with MOLA ran a community dig at Stepney City Farm during the Festival of Archaeology in 2013. </a:t>
            </a:r>
          </a:p>
          <a:p>
            <a:pPr marL="171429" indent="-171429">
              <a:buFontTx/>
              <a:buChar char="-"/>
            </a:pPr>
            <a:r>
              <a:rPr lang="en-GB" b="0" baseline="0" dirty="0" smtClean="0"/>
              <a:t>90 volunteers became amateur archaeologists. There were also open days and expert talks throughout the week. </a:t>
            </a:r>
          </a:p>
          <a:p>
            <a:endParaRPr lang="en-GB" b="0" baseline="0" dirty="0" smtClean="0"/>
          </a:p>
          <a:p>
            <a:r>
              <a:rPr lang="en-GB" b="0" baseline="0" dirty="0" smtClean="0"/>
              <a:t>Charterhouse dig 2014</a:t>
            </a:r>
          </a:p>
          <a:p>
            <a:pPr marL="171429" indent="-171429">
              <a:buFontTx/>
              <a:buChar char="-"/>
            </a:pPr>
            <a:r>
              <a:rPr lang="en-GB" b="0" baseline="0" dirty="0" smtClean="0"/>
              <a:t>Crossrail in conjunction with MOLA ran a community dig at the Charterhouse during the Festival of Archaeology in 2014 (18</a:t>
            </a:r>
            <a:r>
              <a:rPr lang="en-GB" b="0" baseline="30000" dirty="0" smtClean="0"/>
              <a:t>th</a:t>
            </a:r>
            <a:r>
              <a:rPr lang="en-GB" b="0" baseline="0" dirty="0" smtClean="0"/>
              <a:t>-25</a:t>
            </a:r>
            <a:r>
              <a:rPr lang="en-GB" b="0" baseline="30000" dirty="0" smtClean="0"/>
              <a:t>th</a:t>
            </a:r>
            <a:r>
              <a:rPr lang="en-GB" b="0" baseline="0" dirty="0" smtClean="0"/>
              <a:t> July 2014). This involved open days (dig boxes, public viewing) and a Big Day for Families which included a 45 minute digging session with MOLA archaeologists. </a:t>
            </a:r>
          </a:p>
          <a:p>
            <a:pPr marL="171429" indent="-171429">
              <a:buFontTx/>
              <a:buChar char="-"/>
            </a:pPr>
            <a:endParaRPr lang="en-GB" b="0" baseline="0" dirty="0" smtClean="0"/>
          </a:p>
          <a:p>
            <a:r>
              <a:rPr lang="en-GB" b="1" baseline="0" dirty="0" smtClean="0"/>
              <a:t>The Stage case study </a:t>
            </a:r>
          </a:p>
          <a:p>
            <a:r>
              <a:rPr lang="en-GB" b="0" baseline="0" dirty="0" smtClean="0"/>
              <a:t>http://www.thestageshoreditch.com/archaeology/community/events</a:t>
            </a:r>
          </a:p>
          <a:p>
            <a:r>
              <a:rPr lang="en-GB" b="0" baseline="0" dirty="0" smtClean="0"/>
              <a:t>-  Public tours of the Curtain Theatre with MOLA archaeologists </a:t>
            </a:r>
          </a:p>
          <a:p>
            <a:endParaRPr lang="en-GB" b="0" baseline="0" dirty="0" smtClean="0"/>
          </a:p>
          <a:p>
            <a:pPr marL="171429" indent="-171429">
              <a:buFontTx/>
              <a:buChar char="-"/>
            </a:pPr>
            <a:endParaRPr lang="en-GB" b="0" dirty="0" smtClean="0"/>
          </a:p>
          <a:p>
            <a:endParaRPr lang="en-GB" dirty="0" smtClean="0"/>
          </a:p>
        </p:txBody>
      </p:sp>
      <p:sp>
        <p:nvSpPr>
          <p:cNvPr id="4" name="Slide Number Placeholder 3"/>
          <p:cNvSpPr>
            <a:spLocks noGrp="1"/>
          </p:cNvSpPr>
          <p:nvPr>
            <p:ph type="sldNum" sz="quarter" idx="10"/>
          </p:nvPr>
        </p:nvSpPr>
        <p:spPr/>
        <p:txBody>
          <a:bodyPr/>
          <a:lstStyle/>
          <a:p>
            <a:fld id="{D46FD6C4-F1A8-46BB-9C50-B27B9CD1898E}" type="slidenum">
              <a:rPr lang="en-GB" smtClean="0"/>
              <a:t>8</a:t>
            </a:fld>
            <a:endParaRPr lang="en-GB" dirty="0"/>
          </a:p>
        </p:txBody>
      </p:sp>
    </p:spTree>
    <p:extLst>
      <p:ext uri="{BB962C8B-B14F-4D97-AF65-F5344CB8AC3E}">
        <p14:creationId xmlns:p14="http://schemas.microsoft.com/office/powerpoint/2010/main" val="5509096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baseline="0" dirty="0" smtClean="0"/>
              <a:t>At certain archaeological sites we hope to have viewing platforms for members of the public to view artefacts and the archaeologists in action. These viewing platforms will be accompanied by contextual information panels and age restrictions depending on the excavated material at these sites. </a:t>
            </a:r>
          </a:p>
          <a:p>
            <a:endParaRPr lang="en-GB" b="0" baseline="0" dirty="0" smtClean="0"/>
          </a:p>
          <a:p>
            <a:r>
              <a:rPr lang="en-GB" b="1" baseline="0" dirty="0" smtClean="0"/>
              <a:t>Crossrail case study</a:t>
            </a:r>
          </a:p>
          <a:p>
            <a:r>
              <a:rPr lang="en-GB" b="0" dirty="0" smtClean="0"/>
              <a:t>http://www.crossrail.co.uk/sustainability/archaeology/liverpool-street/</a:t>
            </a:r>
          </a:p>
          <a:p>
            <a:r>
              <a:rPr lang="en-GB" b="0" dirty="0" smtClean="0"/>
              <a:t>- Crossrail</a:t>
            </a:r>
            <a:r>
              <a:rPr lang="en-GB" b="0" baseline="0" dirty="0" smtClean="0"/>
              <a:t> had a viewing platform at Liverpool St Station which attracted 3,000 people (including school trips, local stakeholders, members of the public) while it was open </a:t>
            </a:r>
            <a:endParaRPr lang="en-GB" b="0" dirty="0" smtClean="0"/>
          </a:p>
          <a:p>
            <a:endParaRPr lang="en-GB" dirty="0"/>
          </a:p>
        </p:txBody>
      </p:sp>
      <p:sp>
        <p:nvSpPr>
          <p:cNvPr id="4" name="Slide Number Placeholder 3"/>
          <p:cNvSpPr>
            <a:spLocks noGrp="1"/>
          </p:cNvSpPr>
          <p:nvPr>
            <p:ph type="sldNum" sz="quarter" idx="10"/>
          </p:nvPr>
        </p:nvSpPr>
        <p:spPr/>
        <p:txBody>
          <a:bodyPr/>
          <a:lstStyle/>
          <a:p>
            <a:fld id="{D46FD6C4-F1A8-46BB-9C50-B27B9CD1898E}" type="slidenum">
              <a:rPr lang="en-GB" smtClean="0"/>
              <a:t>9</a:t>
            </a:fld>
            <a:endParaRPr lang="en-GB"/>
          </a:p>
        </p:txBody>
      </p:sp>
    </p:spTree>
    <p:extLst>
      <p:ext uri="{BB962C8B-B14F-4D97-AF65-F5344CB8AC3E}">
        <p14:creationId xmlns:p14="http://schemas.microsoft.com/office/powerpoint/2010/main" val="998300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274F2B69-B318-4559-A5CE-6F407AB435DD}" type="datetimeFigureOut">
              <a:rPr lang="en-GB" smtClean="0"/>
              <a:t>17/03/2017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DEB763-5DB3-4392-BAC9-6C7D3CB703F0}" type="slidenum">
              <a:rPr lang="en-GB" smtClean="0"/>
              <a:t>‹#›</a:t>
            </a:fld>
            <a:endParaRPr lang="en-GB"/>
          </a:p>
        </p:txBody>
      </p:sp>
    </p:spTree>
    <p:extLst>
      <p:ext uri="{BB962C8B-B14F-4D97-AF65-F5344CB8AC3E}">
        <p14:creationId xmlns:p14="http://schemas.microsoft.com/office/powerpoint/2010/main" val="42512722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4F2B69-B318-4559-A5CE-6F407AB435DD}" type="datetimeFigureOut">
              <a:rPr lang="en-GB" smtClean="0"/>
              <a:t>17/03/2017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DEB763-5DB3-4392-BAC9-6C7D3CB703F0}" type="slidenum">
              <a:rPr lang="en-GB" smtClean="0"/>
              <a:t>‹#›</a:t>
            </a:fld>
            <a:endParaRPr lang="en-GB"/>
          </a:p>
        </p:txBody>
      </p:sp>
    </p:spTree>
    <p:extLst>
      <p:ext uri="{BB962C8B-B14F-4D97-AF65-F5344CB8AC3E}">
        <p14:creationId xmlns:p14="http://schemas.microsoft.com/office/powerpoint/2010/main" val="3839898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4F2B69-B318-4559-A5CE-6F407AB435DD}" type="datetimeFigureOut">
              <a:rPr lang="en-GB" smtClean="0"/>
              <a:t>17/03/2017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DEB763-5DB3-4392-BAC9-6C7D3CB703F0}" type="slidenum">
              <a:rPr lang="en-GB" smtClean="0"/>
              <a:t>‹#›</a:t>
            </a:fld>
            <a:endParaRPr lang="en-GB"/>
          </a:p>
        </p:txBody>
      </p:sp>
    </p:spTree>
    <p:extLst>
      <p:ext uri="{BB962C8B-B14F-4D97-AF65-F5344CB8AC3E}">
        <p14:creationId xmlns:p14="http://schemas.microsoft.com/office/powerpoint/2010/main" val="30856166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gradFill>
          <a:gsLst>
            <a:gs pos="5000">
              <a:srgbClr val="005596"/>
            </a:gs>
            <a:gs pos="100000">
              <a:srgbClr val="27AAE1"/>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 y="1988866"/>
            <a:ext cx="8549640" cy="1470025"/>
          </a:xfrm>
        </p:spPr>
        <p:txBody>
          <a:bodyPr anchor="ctr"/>
          <a:lstStyle>
            <a:lvl1pPr algn="l">
              <a:defRPr sz="3600" baseline="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297094" y="3525013"/>
            <a:ext cx="8552095" cy="1248139"/>
          </a:xfrm>
        </p:spPr>
        <p:txBody>
          <a:bodyPr>
            <a:normAutofit/>
          </a:bodyPr>
          <a:lstStyle>
            <a:lvl1pPr marL="0" indent="0" algn="l">
              <a:buNone/>
              <a:defRPr sz="2100">
                <a:solidFill>
                  <a:schemeClr val="accent2"/>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2245" y="435963"/>
            <a:ext cx="2045029" cy="631798"/>
          </a:xfrm>
          <a:prstGeom prst="rect">
            <a:avLst/>
          </a:prstGeom>
        </p:spPr>
      </p:pic>
      <p:sp>
        <p:nvSpPr>
          <p:cNvPr id="10" name="TextBox 9"/>
          <p:cNvSpPr txBox="1"/>
          <p:nvPr userDrawn="1"/>
        </p:nvSpPr>
        <p:spPr>
          <a:xfrm>
            <a:off x="6732245" y="6145389"/>
            <a:ext cx="2046589" cy="300082"/>
          </a:xfrm>
          <a:prstGeom prst="rect">
            <a:avLst/>
          </a:prstGeom>
          <a:noFill/>
        </p:spPr>
        <p:txBody>
          <a:bodyPr wrap="square" rtlCol="0">
            <a:spAutoFit/>
          </a:bodyPr>
          <a:lstStyle/>
          <a:p>
            <a:pPr algn="r" fontAlgn="auto">
              <a:spcBef>
                <a:spcPts val="0"/>
              </a:spcBef>
              <a:spcAft>
                <a:spcPts val="0"/>
              </a:spcAft>
            </a:pPr>
            <a:r>
              <a:rPr lang="en-GB" sz="1350" dirty="0" smtClean="0">
                <a:solidFill>
                  <a:prstClr val="white"/>
                </a:solidFill>
                <a:latin typeface="Corbel"/>
              </a:rPr>
              <a:t>www.gov.uk/hs2</a:t>
            </a:r>
            <a:endParaRPr lang="en-GB" sz="1350" dirty="0">
              <a:solidFill>
                <a:prstClr val="white"/>
              </a:solidFill>
              <a:latin typeface="Corbel"/>
            </a:endParaRPr>
          </a:p>
        </p:txBody>
      </p:sp>
      <p:sp>
        <p:nvSpPr>
          <p:cNvPr id="12" name="Text Placeholder 11"/>
          <p:cNvSpPr>
            <a:spLocks noGrp="1"/>
          </p:cNvSpPr>
          <p:nvPr>
            <p:ph type="body" sz="quarter" idx="12"/>
          </p:nvPr>
        </p:nvSpPr>
        <p:spPr>
          <a:xfrm>
            <a:off x="297069" y="4773084"/>
            <a:ext cx="5543550" cy="1056216"/>
          </a:xfrm>
        </p:spPr>
        <p:txBody>
          <a:bodyPr>
            <a:noAutofit/>
          </a:bodyPr>
          <a:lstStyle>
            <a:lvl1pPr marL="0" indent="0">
              <a:buFontTx/>
              <a:buNone/>
              <a:defRPr sz="1500">
                <a:solidFill>
                  <a:schemeClr val="bg1"/>
                </a:solidFill>
              </a:defRPr>
            </a:lvl1pPr>
            <a:lvl2pPr marL="1191" indent="0">
              <a:buFontTx/>
              <a:buNone/>
              <a:defRPr sz="1350">
                <a:solidFill>
                  <a:schemeClr val="bg1"/>
                </a:solidFill>
              </a:defRPr>
            </a:lvl2pPr>
            <a:lvl3pPr marL="0" indent="0">
              <a:buFontTx/>
              <a:buNone/>
              <a:defRPr sz="1200">
                <a:solidFill>
                  <a:schemeClr val="bg1"/>
                </a:solidFill>
              </a:defRPr>
            </a:lvl3pPr>
            <a:lvl4pPr marL="1191" indent="0">
              <a:buFontTx/>
              <a:buNone/>
              <a:defRPr sz="1050">
                <a:solidFill>
                  <a:schemeClr val="bg1"/>
                </a:solidFill>
              </a:defRPr>
            </a:lvl4pPr>
            <a:lvl5pPr marL="0" indent="0">
              <a:buFontTx/>
              <a:buNone/>
              <a:defRPr sz="105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5705372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Slide">
    <p:bg>
      <p:bgPr>
        <a:gradFill>
          <a:gsLst>
            <a:gs pos="5000">
              <a:srgbClr val="005596"/>
            </a:gs>
            <a:gs pos="100000">
              <a:srgbClr val="27AAE1"/>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97180" y="1988864"/>
            <a:ext cx="8549640" cy="1470025"/>
          </a:xfrm>
        </p:spPr>
        <p:txBody>
          <a:bodyPr anchor="ctr"/>
          <a:lstStyle>
            <a:lvl1pPr algn="l">
              <a:defRPr sz="4800" baseline="0">
                <a:solidFill>
                  <a:schemeClr val="bg1"/>
                </a:solidFill>
              </a:defRPr>
            </a:lvl1pPr>
          </a:lstStyle>
          <a:p>
            <a:r>
              <a:rPr lang="en-US" smtClean="0"/>
              <a:t>Click to edit Master title style</a:t>
            </a:r>
            <a:endParaRPr lang="en-GB" dirty="0"/>
          </a:p>
        </p:txBody>
      </p:sp>
      <p:sp>
        <p:nvSpPr>
          <p:cNvPr id="3" name="Subtitle 2"/>
          <p:cNvSpPr>
            <a:spLocks noGrp="1"/>
          </p:cNvSpPr>
          <p:nvPr>
            <p:ph type="subTitle" idx="1"/>
          </p:nvPr>
        </p:nvSpPr>
        <p:spPr>
          <a:xfrm>
            <a:off x="297093" y="3525013"/>
            <a:ext cx="8552095" cy="1248139"/>
          </a:xfrm>
        </p:spPr>
        <p:txBody>
          <a:bodyPr>
            <a:normAutofit/>
          </a:bodyPr>
          <a:lstStyle>
            <a:lvl1pPr marL="0" indent="0" algn="l">
              <a:buNone/>
              <a:defRPr sz="280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732244" y="435963"/>
            <a:ext cx="2045029" cy="631798"/>
          </a:xfrm>
          <a:prstGeom prst="rect">
            <a:avLst/>
          </a:prstGeom>
        </p:spPr>
      </p:pic>
      <p:sp>
        <p:nvSpPr>
          <p:cNvPr id="10" name="TextBox 9"/>
          <p:cNvSpPr txBox="1"/>
          <p:nvPr userDrawn="1"/>
        </p:nvSpPr>
        <p:spPr>
          <a:xfrm>
            <a:off x="6732244" y="6145389"/>
            <a:ext cx="2046589" cy="369332"/>
          </a:xfrm>
          <a:prstGeom prst="rect">
            <a:avLst/>
          </a:prstGeom>
          <a:noFill/>
        </p:spPr>
        <p:txBody>
          <a:bodyPr wrap="square" rtlCol="0">
            <a:spAutoFit/>
          </a:bodyPr>
          <a:lstStyle/>
          <a:p>
            <a:pPr algn="r" fontAlgn="auto">
              <a:spcBef>
                <a:spcPts val="0"/>
              </a:spcBef>
              <a:spcAft>
                <a:spcPts val="0"/>
              </a:spcAft>
            </a:pPr>
            <a:r>
              <a:rPr lang="en-GB" sz="1800" dirty="0" smtClean="0">
                <a:solidFill>
                  <a:prstClr val="white"/>
                </a:solidFill>
                <a:latin typeface="Corbel"/>
              </a:rPr>
              <a:t>www.gov.uk/hs2</a:t>
            </a:r>
            <a:endParaRPr lang="en-GB" sz="1800" dirty="0">
              <a:solidFill>
                <a:prstClr val="white"/>
              </a:solidFill>
              <a:latin typeface="Corbel"/>
            </a:endParaRPr>
          </a:p>
        </p:txBody>
      </p:sp>
      <p:sp>
        <p:nvSpPr>
          <p:cNvPr id="12" name="Text Placeholder 11"/>
          <p:cNvSpPr>
            <a:spLocks noGrp="1"/>
          </p:cNvSpPr>
          <p:nvPr>
            <p:ph type="body" sz="quarter" idx="12"/>
          </p:nvPr>
        </p:nvSpPr>
        <p:spPr>
          <a:xfrm>
            <a:off x="297069" y="4773084"/>
            <a:ext cx="5543550" cy="1056216"/>
          </a:xfrm>
        </p:spPr>
        <p:txBody>
          <a:bodyPr>
            <a:noAutofit/>
          </a:bodyPr>
          <a:lstStyle>
            <a:lvl1pPr marL="0" indent="0">
              <a:buFontTx/>
              <a:buNone/>
              <a:defRPr sz="2000">
                <a:solidFill>
                  <a:schemeClr val="bg1"/>
                </a:solidFill>
              </a:defRPr>
            </a:lvl1pPr>
            <a:lvl2pPr marL="1588" indent="0">
              <a:buFontTx/>
              <a:buNone/>
              <a:defRPr sz="1800">
                <a:solidFill>
                  <a:schemeClr val="bg1"/>
                </a:solidFill>
              </a:defRPr>
            </a:lvl2pPr>
            <a:lvl3pPr marL="0" indent="0">
              <a:buFontTx/>
              <a:buNone/>
              <a:defRPr sz="1600">
                <a:solidFill>
                  <a:schemeClr val="bg1"/>
                </a:solidFill>
              </a:defRPr>
            </a:lvl3pPr>
            <a:lvl4pPr marL="1588" indent="0">
              <a:buFontTx/>
              <a:buNone/>
              <a:defRPr sz="1400">
                <a:solidFill>
                  <a:schemeClr val="bg1"/>
                </a:solidFill>
              </a:defRPr>
            </a:lvl4pPr>
            <a:lvl5pPr marL="0" indent="0">
              <a:buFontTx/>
              <a:buNone/>
              <a:defRPr sz="1400">
                <a:solidFill>
                  <a:schemeClr val="bg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190451027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tement Slide - Blue">
    <p:bg>
      <p:bgPr>
        <a:gradFill>
          <a:gsLst>
            <a:gs pos="5000">
              <a:srgbClr val="005596"/>
            </a:gs>
            <a:gs pos="100000">
              <a:srgbClr val="27AAE1"/>
            </a:gs>
          </a:gsLst>
          <a:lin ang="8100000" scaled="1"/>
        </a:grad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539750" y="501651"/>
            <a:ext cx="8064500" cy="5854700"/>
          </a:xfrm>
        </p:spPr>
        <p:txBody>
          <a:bodyPr anchor="ctr">
            <a:normAutofit/>
          </a:bodyPr>
          <a:lstStyle>
            <a:lvl1pPr marL="0" indent="0" algn="ctr">
              <a:buFontTx/>
              <a:buNone/>
              <a:defRPr sz="4800">
                <a:solidFill>
                  <a:schemeClr val="bg2"/>
                </a:solidFill>
              </a:defRPr>
            </a:lvl1pPr>
            <a:lvl2pPr marL="0" indent="0" algn="ctr">
              <a:buFontTx/>
              <a:buNone/>
              <a:defRPr sz="4400">
                <a:solidFill>
                  <a:schemeClr val="bg2"/>
                </a:solidFill>
              </a:defRPr>
            </a:lvl2pPr>
            <a:lvl3pPr marL="0" indent="0" algn="ctr">
              <a:buFontTx/>
              <a:buNone/>
              <a:defRPr sz="4000">
                <a:solidFill>
                  <a:schemeClr val="bg2"/>
                </a:solidFill>
              </a:defRPr>
            </a:lvl3pPr>
            <a:lvl4pPr marL="0" indent="0" algn="ctr">
              <a:buFontTx/>
              <a:buNone/>
              <a:tabLst/>
              <a:defRPr sz="3600">
                <a:solidFill>
                  <a:schemeClr val="bg2"/>
                </a:solidFill>
              </a:defRPr>
            </a:lvl4pPr>
            <a:lvl5pPr marL="0" indent="0" algn="ctr">
              <a:buFontTx/>
              <a:buNone/>
              <a:defRPr sz="3600">
                <a:solidFill>
                  <a:schemeClr val="bg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a:p>
        </p:txBody>
      </p:sp>
    </p:spTree>
    <p:extLst>
      <p:ext uri="{BB962C8B-B14F-4D97-AF65-F5344CB8AC3E}">
        <p14:creationId xmlns:p14="http://schemas.microsoft.com/office/powerpoint/2010/main" val="365274779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Title and bullet points">
    <p:spTree>
      <p:nvGrpSpPr>
        <p:cNvPr id="1" name=""/>
        <p:cNvGrpSpPr/>
        <p:nvPr/>
      </p:nvGrpSpPr>
      <p:grpSpPr>
        <a:xfrm>
          <a:off x="0" y="0"/>
          <a:ext cx="0" cy="0"/>
          <a:chOff x="0" y="0"/>
          <a:chExt cx="0" cy="0"/>
        </a:xfrm>
      </p:grpSpPr>
      <p:sp>
        <p:nvSpPr>
          <p:cNvPr id="6" name="Content Placeholder 2"/>
          <p:cNvSpPr>
            <a:spLocks noGrp="1"/>
          </p:cNvSpPr>
          <p:nvPr>
            <p:ph idx="1"/>
          </p:nvPr>
        </p:nvSpPr>
        <p:spPr>
          <a:xfrm>
            <a:off x="457200" y="1600201"/>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Title 8"/>
          <p:cNvSpPr>
            <a:spLocks noGrp="1"/>
          </p:cNvSpPr>
          <p:nvPr>
            <p:ph type="title"/>
          </p:nvPr>
        </p:nvSpPr>
        <p:spPr>
          <a:xfrm>
            <a:off x="457200" y="274639"/>
            <a:ext cx="8229600" cy="1143000"/>
          </a:xfrm>
        </p:spPr>
        <p:txBody>
          <a:bodyPr/>
          <a:lstStyle/>
          <a:p>
            <a:r>
              <a:rPr lang="en-US" smtClean="0"/>
              <a:t>Click to edit Master title style</a:t>
            </a:r>
            <a:endParaRPr lang="en-GB" dirty="0"/>
          </a:p>
        </p:txBody>
      </p:sp>
    </p:spTree>
    <p:extLst>
      <p:ext uri="{BB962C8B-B14F-4D97-AF65-F5344CB8AC3E}">
        <p14:creationId xmlns:p14="http://schemas.microsoft.com/office/powerpoint/2010/main" val="28624079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274F2B69-B318-4559-A5CE-6F407AB435DD}" type="datetimeFigureOut">
              <a:rPr lang="en-GB" smtClean="0"/>
              <a:t>17/03/2017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DEB763-5DB3-4392-BAC9-6C7D3CB703F0}" type="slidenum">
              <a:rPr lang="en-GB" smtClean="0"/>
              <a:t>‹#›</a:t>
            </a:fld>
            <a:endParaRPr lang="en-GB"/>
          </a:p>
        </p:txBody>
      </p:sp>
    </p:spTree>
    <p:extLst>
      <p:ext uri="{BB962C8B-B14F-4D97-AF65-F5344CB8AC3E}">
        <p14:creationId xmlns:p14="http://schemas.microsoft.com/office/powerpoint/2010/main" val="2165693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74F2B69-B318-4559-A5CE-6F407AB435DD}" type="datetimeFigureOut">
              <a:rPr lang="en-GB" smtClean="0"/>
              <a:t>17/03/2017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42DEB763-5DB3-4392-BAC9-6C7D3CB703F0}" type="slidenum">
              <a:rPr lang="en-GB" smtClean="0"/>
              <a:t>‹#›</a:t>
            </a:fld>
            <a:endParaRPr lang="en-GB"/>
          </a:p>
        </p:txBody>
      </p:sp>
    </p:spTree>
    <p:extLst>
      <p:ext uri="{BB962C8B-B14F-4D97-AF65-F5344CB8AC3E}">
        <p14:creationId xmlns:p14="http://schemas.microsoft.com/office/powerpoint/2010/main" val="2107651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274F2B69-B318-4559-A5CE-6F407AB435DD}" type="datetimeFigureOut">
              <a:rPr lang="en-GB" smtClean="0"/>
              <a:t>17/03/2017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DEB763-5DB3-4392-BAC9-6C7D3CB703F0}" type="slidenum">
              <a:rPr lang="en-GB" smtClean="0"/>
              <a:t>‹#›</a:t>
            </a:fld>
            <a:endParaRPr lang="en-GB"/>
          </a:p>
        </p:txBody>
      </p:sp>
    </p:spTree>
    <p:extLst>
      <p:ext uri="{BB962C8B-B14F-4D97-AF65-F5344CB8AC3E}">
        <p14:creationId xmlns:p14="http://schemas.microsoft.com/office/powerpoint/2010/main" val="13020084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274F2B69-B318-4559-A5CE-6F407AB435DD}" type="datetimeFigureOut">
              <a:rPr lang="en-GB" smtClean="0"/>
              <a:t>17/03/2017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42DEB763-5DB3-4392-BAC9-6C7D3CB703F0}" type="slidenum">
              <a:rPr lang="en-GB" smtClean="0"/>
              <a:t>‹#›</a:t>
            </a:fld>
            <a:endParaRPr lang="en-GB"/>
          </a:p>
        </p:txBody>
      </p:sp>
    </p:spTree>
    <p:extLst>
      <p:ext uri="{BB962C8B-B14F-4D97-AF65-F5344CB8AC3E}">
        <p14:creationId xmlns:p14="http://schemas.microsoft.com/office/powerpoint/2010/main" val="72827285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74F2B69-B318-4559-A5CE-6F407AB435DD}" type="datetimeFigureOut">
              <a:rPr lang="en-GB" smtClean="0"/>
              <a:t>17/03/2017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42DEB763-5DB3-4392-BAC9-6C7D3CB703F0}" type="slidenum">
              <a:rPr lang="en-GB" smtClean="0"/>
              <a:t>‹#›</a:t>
            </a:fld>
            <a:endParaRPr lang="en-GB"/>
          </a:p>
        </p:txBody>
      </p:sp>
    </p:spTree>
    <p:extLst>
      <p:ext uri="{BB962C8B-B14F-4D97-AF65-F5344CB8AC3E}">
        <p14:creationId xmlns:p14="http://schemas.microsoft.com/office/powerpoint/2010/main" val="36304897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74F2B69-B318-4559-A5CE-6F407AB435DD}" type="datetimeFigureOut">
              <a:rPr lang="en-GB" smtClean="0"/>
              <a:t>17/03/2017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42DEB763-5DB3-4392-BAC9-6C7D3CB703F0}" type="slidenum">
              <a:rPr lang="en-GB" smtClean="0"/>
              <a:t>‹#›</a:t>
            </a:fld>
            <a:endParaRPr lang="en-GB"/>
          </a:p>
        </p:txBody>
      </p:sp>
    </p:spTree>
    <p:extLst>
      <p:ext uri="{BB962C8B-B14F-4D97-AF65-F5344CB8AC3E}">
        <p14:creationId xmlns:p14="http://schemas.microsoft.com/office/powerpoint/2010/main" val="2551665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4F2B69-B318-4559-A5CE-6F407AB435DD}" type="datetimeFigureOut">
              <a:rPr lang="en-GB" smtClean="0"/>
              <a:t>17/03/2017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DEB763-5DB3-4392-BAC9-6C7D3CB703F0}" type="slidenum">
              <a:rPr lang="en-GB" smtClean="0"/>
              <a:t>‹#›</a:t>
            </a:fld>
            <a:endParaRPr lang="en-GB"/>
          </a:p>
        </p:txBody>
      </p:sp>
    </p:spTree>
    <p:extLst>
      <p:ext uri="{BB962C8B-B14F-4D97-AF65-F5344CB8AC3E}">
        <p14:creationId xmlns:p14="http://schemas.microsoft.com/office/powerpoint/2010/main" val="3306191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74F2B69-B318-4559-A5CE-6F407AB435DD}" type="datetimeFigureOut">
              <a:rPr lang="en-GB" smtClean="0"/>
              <a:t>17/03/2017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42DEB763-5DB3-4392-BAC9-6C7D3CB703F0}" type="slidenum">
              <a:rPr lang="en-GB" smtClean="0"/>
              <a:t>‹#›</a:t>
            </a:fld>
            <a:endParaRPr lang="en-GB"/>
          </a:p>
        </p:txBody>
      </p:sp>
    </p:spTree>
    <p:extLst>
      <p:ext uri="{BB962C8B-B14F-4D97-AF65-F5344CB8AC3E}">
        <p14:creationId xmlns:p14="http://schemas.microsoft.com/office/powerpoint/2010/main" val="38208638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4F2B69-B318-4559-A5CE-6F407AB435DD}" type="datetimeFigureOut">
              <a:rPr lang="en-GB" smtClean="0"/>
              <a:t>17/03/2017</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DEB763-5DB3-4392-BAC9-6C7D3CB703F0}" type="slidenum">
              <a:rPr lang="en-GB" smtClean="0"/>
              <a:t>‹#›</a:t>
            </a:fld>
            <a:endParaRPr lang="en-GB"/>
          </a:p>
        </p:txBody>
      </p:sp>
    </p:spTree>
    <p:extLst>
      <p:ext uri="{BB962C8B-B14F-4D97-AF65-F5344CB8AC3E}">
        <p14:creationId xmlns:p14="http://schemas.microsoft.com/office/powerpoint/2010/main" val="631854725"/>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4.png"/><Relationship Id="rId4" Type="http://schemas.openxmlformats.org/officeDocument/2006/relationships/image" Target="../media/image3.jpe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1000">
              <a:srgbClr val="005596"/>
            </a:gs>
            <a:gs pos="100000">
              <a:srgbClr val="27AAE1"/>
            </a:gs>
          </a:gsLst>
          <a:lin ang="81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385646" y="3266983"/>
            <a:ext cx="6412230" cy="1102519"/>
          </a:xfrm>
        </p:spPr>
        <p:txBody>
          <a:bodyPr>
            <a:normAutofit fontScale="90000"/>
          </a:bodyPr>
          <a:lstStyle/>
          <a:p>
            <a:r>
              <a:rPr lang="en-GB" sz="4800" dirty="0"/>
              <a:t>Documenting HS2’s historic environment programme</a:t>
            </a:r>
            <a:r>
              <a:rPr lang="en-GB" dirty="0"/>
              <a:t/>
            </a:r>
            <a:br>
              <a:rPr lang="en-GB" dirty="0"/>
            </a:br>
            <a:r>
              <a:rPr lang="en-GB" sz="3100" dirty="0">
                <a:latin typeface="Corbel" panose="020B0503020204020204" pitchFamily="34" charset="0"/>
              </a:rPr>
              <a:t/>
            </a:r>
            <a:br>
              <a:rPr lang="en-GB" sz="3100" dirty="0">
                <a:latin typeface="Corbel" panose="020B0503020204020204" pitchFamily="34" charset="0"/>
              </a:rPr>
            </a:br>
            <a:r>
              <a:rPr lang="en-GB" sz="3100" dirty="0">
                <a:solidFill>
                  <a:srgbClr val="FBB040"/>
                </a:solidFill>
                <a:latin typeface="Corbel" panose="020B0503020204020204" pitchFamily="34" charset="0"/>
              </a:rPr>
              <a:t>Myrddin Edwards, </a:t>
            </a:r>
            <a:br>
              <a:rPr lang="en-GB" sz="3100" dirty="0">
                <a:solidFill>
                  <a:srgbClr val="FBB040"/>
                </a:solidFill>
                <a:latin typeface="Corbel" panose="020B0503020204020204" pitchFamily="34" charset="0"/>
              </a:rPr>
            </a:br>
            <a:r>
              <a:rPr lang="en-GB" sz="3100" dirty="0">
                <a:solidFill>
                  <a:srgbClr val="FBB040"/>
                </a:solidFill>
                <a:latin typeface="Corbel" panose="020B0503020204020204" pitchFamily="34" charset="0"/>
              </a:rPr>
              <a:t>Senior  Project Communications Manager</a:t>
            </a:r>
            <a:br>
              <a:rPr lang="en-GB" sz="3100" dirty="0">
                <a:solidFill>
                  <a:srgbClr val="FBB040"/>
                </a:solidFill>
                <a:latin typeface="Corbel" panose="020B0503020204020204" pitchFamily="34" charset="0"/>
              </a:rPr>
            </a:br>
            <a:r>
              <a:rPr lang="en-GB" sz="2325" dirty="0">
                <a:solidFill>
                  <a:srgbClr val="FBB040"/>
                </a:solidFill>
              </a:rPr>
              <a:t/>
            </a:r>
            <a:br>
              <a:rPr lang="en-GB" sz="2325" dirty="0">
                <a:solidFill>
                  <a:srgbClr val="FBB040"/>
                </a:solidFill>
              </a:rPr>
            </a:br>
            <a:endParaRPr lang="en-GB" sz="4500" dirty="0">
              <a:latin typeface="Corbel" panose="020B0503020204020204" pitchFamily="34" charset="0"/>
            </a:endParaRPr>
          </a:p>
        </p:txBody>
      </p:sp>
    </p:spTree>
    <p:extLst>
      <p:ext uri="{BB962C8B-B14F-4D97-AF65-F5344CB8AC3E}">
        <p14:creationId xmlns:p14="http://schemas.microsoft.com/office/powerpoint/2010/main" val="391288406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r="8797" b="3196"/>
          <a:stretch/>
        </p:blipFill>
        <p:spPr>
          <a:xfrm>
            <a:off x="0" y="0"/>
            <a:ext cx="9468544" cy="6885384"/>
          </a:xfrm>
          <a:prstGeom prst="rect">
            <a:avLst/>
          </a:prstGeom>
        </p:spPr>
      </p:pic>
      <p:sp>
        <p:nvSpPr>
          <p:cNvPr id="5" name="Rectangle 4"/>
          <p:cNvSpPr/>
          <p:nvPr/>
        </p:nvSpPr>
        <p:spPr>
          <a:xfrm>
            <a:off x="2952" y="5517232"/>
            <a:ext cx="9468544"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a:solidFill>
                  <a:srgbClr val="005596"/>
                </a:solidFill>
                <a:latin typeface="+mj-lt"/>
                <a:ea typeface="+mj-ea"/>
                <a:cs typeface="+mj-cs"/>
              </a:rPr>
              <a:t>Community lectures</a:t>
            </a:r>
          </a:p>
        </p:txBody>
      </p:sp>
    </p:spTree>
    <p:extLst>
      <p:ext uri="{BB962C8B-B14F-4D97-AF65-F5344CB8AC3E}">
        <p14:creationId xmlns:p14="http://schemas.microsoft.com/office/powerpoint/2010/main" val="283623354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442" y="-34709"/>
            <a:ext cx="9160633" cy="6892709"/>
          </a:xfrm>
          <a:prstGeom prst="rect">
            <a:avLst/>
          </a:prstGeom>
        </p:spPr>
      </p:pic>
      <p:sp>
        <p:nvSpPr>
          <p:cNvPr id="5" name="Rectangle 4"/>
          <p:cNvSpPr/>
          <p:nvPr/>
        </p:nvSpPr>
        <p:spPr>
          <a:xfrm>
            <a:off x="-103119" y="188640"/>
            <a:ext cx="9325985"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smtClean="0">
                <a:solidFill>
                  <a:schemeClr val="tx2"/>
                </a:solidFill>
              </a:rPr>
              <a:t>School sessions </a:t>
            </a:r>
            <a:endParaRPr lang="en-GB" sz="3200" dirty="0">
              <a:solidFill>
                <a:schemeClr val="tx2"/>
              </a:solidFill>
            </a:endParaRPr>
          </a:p>
        </p:txBody>
      </p:sp>
    </p:spTree>
    <p:extLst>
      <p:ext uri="{BB962C8B-B14F-4D97-AF65-F5344CB8AC3E}">
        <p14:creationId xmlns:p14="http://schemas.microsoft.com/office/powerpoint/2010/main" val="56910736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5912" y="0"/>
            <a:ext cx="9159911" cy="6858000"/>
          </a:xfrm>
          <a:prstGeom prst="rect">
            <a:avLst/>
          </a:prstGeom>
        </p:spPr>
      </p:pic>
      <p:sp>
        <p:nvSpPr>
          <p:cNvPr id="5" name="Rectangle 4"/>
          <p:cNvSpPr/>
          <p:nvPr/>
        </p:nvSpPr>
        <p:spPr>
          <a:xfrm>
            <a:off x="0" y="5517232"/>
            <a:ext cx="9144000"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smtClean="0">
                <a:solidFill>
                  <a:schemeClr val="tx2"/>
                </a:solidFill>
              </a:rPr>
              <a:t>Mobile museum and educational resources</a:t>
            </a:r>
            <a:endParaRPr lang="en-GB" sz="3200" dirty="0">
              <a:solidFill>
                <a:schemeClr val="tx2"/>
              </a:solidFill>
            </a:endParaRPr>
          </a:p>
        </p:txBody>
      </p:sp>
    </p:spTree>
    <p:extLst>
      <p:ext uri="{BB962C8B-B14F-4D97-AF65-F5344CB8AC3E}">
        <p14:creationId xmlns:p14="http://schemas.microsoft.com/office/powerpoint/2010/main" val="257610674"/>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3465" y="0"/>
            <a:ext cx="4645465" cy="6858000"/>
          </a:xfrm>
          <a:prstGeom prst="rect">
            <a:avLst/>
          </a:prstGeom>
        </p:spPr>
      </p:pic>
      <p:pic>
        <p:nvPicPr>
          <p:cNvPr id="6" name="Picture 5"/>
          <p:cNvPicPr>
            <a:picLocks noChangeAspect="1"/>
          </p:cNvPicPr>
          <p:nvPr/>
        </p:nvPicPr>
        <p:blipFill>
          <a:blip r:embed="rId4"/>
          <a:stretch>
            <a:fillRect/>
          </a:stretch>
        </p:blipFill>
        <p:spPr>
          <a:xfrm>
            <a:off x="4559874" y="-34843"/>
            <a:ext cx="4584126" cy="6892843"/>
          </a:xfrm>
          <a:prstGeom prst="rect">
            <a:avLst/>
          </a:prstGeom>
        </p:spPr>
      </p:pic>
      <p:sp>
        <p:nvSpPr>
          <p:cNvPr id="5" name="Rectangle 4"/>
          <p:cNvSpPr/>
          <p:nvPr/>
        </p:nvSpPr>
        <p:spPr>
          <a:xfrm>
            <a:off x="-73465" y="5445224"/>
            <a:ext cx="9325985"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smtClean="0">
                <a:solidFill>
                  <a:schemeClr val="tx2"/>
                </a:solidFill>
              </a:rPr>
              <a:t>Pop up museums and large exhibitions </a:t>
            </a:r>
            <a:endParaRPr lang="en-GB" sz="3200" dirty="0">
              <a:solidFill>
                <a:schemeClr val="tx2"/>
              </a:solidFill>
            </a:endParaRPr>
          </a:p>
        </p:txBody>
      </p:sp>
    </p:spTree>
    <p:extLst>
      <p:ext uri="{BB962C8B-B14F-4D97-AF65-F5344CB8AC3E}">
        <p14:creationId xmlns:p14="http://schemas.microsoft.com/office/powerpoint/2010/main" val="388528967"/>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9246" y="5191752"/>
            <a:ext cx="6578266" cy="808998"/>
          </a:xfrm>
        </p:spPr>
        <p:txBody>
          <a:bodyPr>
            <a:normAutofit fontScale="90000"/>
          </a:bodyPr>
          <a:lstStyle/>
          <a:p>
            <a:pPr algn="ctr"/>
            <a:r>
              <a:rPr lang="en-GB" dirty="0" smtClean="0"/>
              <a:t>Archaeological traineeships and NVQs</a:t>
            </a:r>
            <a:endParaRPr lang="en-GB" dirty="0"/>
          </a:p>
        </p:txBody>
      </p:sp>
      <p:pic>
        <p:nvPicPr>
          <p:cNvPr id="4" name="Picture 3"/>
          <p:cNvPicPr>
            <a:picLocks noChangeAspect="1"/>
          </p:cNvPicPr>
          <p:nvPr/>
        </p:nvPicPr>
        <p:blipFill>
          <a:blip r:embed="rId3"/>
          <a:stretch>
            <a:fillRect/>
          </a:stretch>
        </p:blipFill>
        <p:spPr>
          <a:xfrm>
            <a:off x="0" y="-8164"/>
            <a:ext cx="9656353" cy="6858000"/>
          </a:xfrm>
          <a:prstGeom prst="rect">
            <a:avLst/>
          </a:prstGeom>
        </p:spPr>
      </p:pic>
      <p:sp>
        <p:nvSpPr>
          <p:cNvPr id="5" name="Rectangle 4"/>
          <p:cNvSpPr/>
          <p:nvPr/>
        </p:nvSpPr>
        <p:spPr>
          <a:xfrm>
            <a:off x="-73465" y="5445224"/>
            <a:ext cx="9729818"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a:solidFill>
                  <a:schemeClr val="tx2"/>
                </a:solidFill>
              </a:rPr>
              <a:t>Archaeological traineeships and NVQs</a:t>
            </a:r>
          </a:p>
        </p:txBody>
      </p:sp>
    </p:spTree>
    <p:extLst>
      <p:ext uri="{BB962C8B-B14F-4D97-AF65-F5344CB8AC3E}">
        <p14:creationId xmlns:p14="http://schemas.microsoft.com/office/powerpoint/2010/main" val="264532877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14695"/>
            <a:ext cx="9169382" cy="6872695"/>
          </a:xfrm>
          <a:prstGeom prst="rect">
            <a:avLst/>
          </a:prstGeom>
        </p:spPr>
      </p:pic>
      <p:sp>
        <p:nvSpPr>
          <p:cNvPr id="5" name="Rectangle 4"/>
          <p:cNvSpPr/>
          <p:nvPr/>
        </p:nvSpPr>
        <p:spPr>
          <a:xfrm>
            <a:off x="16474" y="5301208"/>
            <a:ext cx="9217465"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smtClean="0">
                <a:solidFill>
                  <a:schemeClr val="tx2"/>
                </a:solidFill>
              </a:rPr>
              <a:t>Hoardings</a:t>
            </a:r>
            <a:endParaRPr lang="en-GB" sz="3200" dirty="0">
              <a:solidFill>
                <a:schemeClr val="tx2"/>
              </a:solidFill>
            </a:endParaRPr>
          </a:p>
        </p:txBody>
      </p:sp>
    </p:spTree>
    <p:extLst>
      <p:ext uri="{BB962C8B-B14F-4D97-AF65-F5344CB8AC3E}">
        <p14:creationId xmlns:p14="http://schemas.microsoft.com/office/powerpoint/2010/main" val="1497638313"/>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76200"/>
            <a:ext cx="9448800" cy="7010400"/>
          </a:xfrm>
          <a:prstGeom prst="rect">
            <a:avLst/>
          </a:prstGeom>
          <a:gradFill>
            <a:gsLst>
              <a:gs pos="70000">
                <a:srgbClr val="6F2C91"/>
              </a:gs>
              <a:gs pos="98000">
                <a:srgbClr val="983FC5"/>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ctrTitle"/>
          </p:nvPr>
        </p:nvSpPr>
        <p:spPr>
          <a:xfrm>
            <a:off x="685800" y="685800"/>
            <a:ext cx="7772400" cy="5181600"/>
          </a:xfrm>
        </p:spPr>
        <p:txBody>
          <a:bodyPr>
            <a:normAutofit/>
          </a:bodyPr>
          <a:lstStyle/>
          <a:p>
            <a:pPr algn="ctr"/>
            <a:r>
              <a:rPr lang="en-GB" sz="4800" dirty="0">
                <a:solidFill>
                  <a:srgbClr val="FBB040"/>
                </a:solidFill>
              </a:rPr>
              <a:t>Creating content across all our platforms</a:t>
            </a:r>
            <a:br>
              <a:rPr lang="en-GB" sz="4800" dirty="0">
                <a:solidFill>
                  <a:srgbClr val="FBB040"/>
                </a:solidFill>
              </a:rPr>
            </a:br>
            <a:r>
              <a:rPr lang="en-GB" sz="4800" dirty="0" smtClean="0">
                <a:solidFill>
                  <a:srgbClr val="FBB040"/>
                </a:solidFill>
              </a:rPr>
              <a:t/>
            </a:r>
            <a:br>
              <a:rPr lang="en-GB" sz="4800" dirty="0" smtClean="0">
                <a:solidFill>
                  <a:srgbClr val="FBB040"/>
                </a:solidFill>
              </a:rPr>
            </a:br>
            <a:endParaRPr lang="en-GB" sz="4800" dirty="0">
              <a:solidFill>
                <a:srgbClr val="FBB040"/>
              </a:solidFill>
            </a:endParaRPr>
          </a:p>
        </p:txBody>
      </p:sp>
    </p:spTree>
    <p:extLst>
      <p:ext uri="{BB962C8B-B14F-4D97-AF65-F5344CB8AC3E}">
        <p14:creationId xmlns:p14="http://schemas.microsoft.com/office/powerpoint/2010/main" val="13214252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0803" y="306616"/>
            <a:ext cx="9164803"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a:r>
              <a:rPr lang="en-GB" sz="3200" dirty="0">
                <a:solidFill>
                  <a:schemeClr val="tx2"/>
                </a:solidFill>
              </a:rPr>
              <a:t>Public facing website</a:t>
            </a:r>
          </a:p>
        </p:txBody>
      </p:sp>
      <p:sp>
        <p:nvSpPr>
          <p:cNvPr id="5" name="Rectangle 4"/>
          <p:cNvSpPr/>
          <p:nvPr/>
        </p:nvSpPr>
        <p:spPr>
          <a:xfrm>
            <a:off x="1" y="1639641"/>
            <a:ext cx="9144000"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smtClean="0">
                <a:solidFill>
                  <a:schemeClr val="tx2"/>
                </a:solidFill>
              </a:rPr>
              <a:t>Interactive maps showing finds</a:t>
            </a:r>
            <a:endParaRPr lang="en-GB" sz="3200" dirty="0">
              <a:solidFill>
                <a:schemeClr val="tx2"/>
              </a:solidFill>
            </a:endParaRPr>
          </a:p>
        </p:txBody>
      </p:sp>
      <p:sp>
        <p:nvSpPr>
          <p:cNvPr id="7" name="Rectangle 6"/>
          <p:cNvSpPr/>
          <p:nvPr/>
        </p:nvSpPr>
        <p:spPr>
          <a:xfrm>
            <a:off x="1" y="2972666"/>
            <a:ext cx="9144000"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smtClean="0">
                <a:solidFill>
                  <a:schemeClr val="tx2"/>
                </a:solidFill>
              </a:rPr>
              <a:t>Online archives and database</a:t>
            </a:r>
            <a:endParaRPr lang="en-GB" sz="3200" dirty="0">
              <a:solidFill>
                <a:schemeClr val="tx2"/>
              </a:solidFill>
            </a:endParaRPr>
          </a:p>
        </p:txBody>
      </p:sp>
      <p:sp>
        <p:nvSpPr>
          <p:cNvPr id="8" name="Rectangle 7"/>
          <p:cNvSpPr/>
          <p:nvPr/>
        </p:nvSpPr>
        <p:spPr>
          <a:xfrm>
            <a:off x="0" y="5638715"/>
            <a:ext cx="9217465"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smtClean="0">
                <a:solidFill>
                  <a:schemeClr val="tx2"/>
                </a:solidFill>
              </a:rPr>
              <a:t>In house videos hosted on </a:t>
            </a:r>
            <a:r>
              <a:rPr lang="en-GB" sz="3200" dirty="0" err="1" smtClean="0">
                <a:solidFill>
                  <a:schemeClr val="tx2"/>
                </a:solidFill>
              </a:rPr>
              <a:t>Youtube</a:t>
            </a:r>
            <a:endParaRPr lang="en-GB" sz="3200" dirty="0" smtClean="0">
              <a:solidFill>
                <a:schemeClr val="tx2"/>
              </a:solidFill>
            </a:endParaRPr>
          </a:p>
        </p:txBody>
      </p:sp>
      <p:sp>
        <p:nvSpPr>
          <p:cNvPr id="9" name="Rectangle 8"/>
          <p:cNvSpPr/>
          <p:nvPr/>
        </p:nvSpPr>
        <p:spPr>
          <a:xfrm>
            <a:off x="31283" y="4305691"/>
            <a:ext cx="9112718"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smtClean="0">
                <a:solidFill>
                  <a:schemeClr val="tx2"/>
                </a:solidFill>
              </a:rPr>
              <a:t>360 degree interactive photography</a:t>
            </a:r>
            <a:endParaRPr lang="en-GB" sz="3200" dirty="0">
              <a:solidFill>
                <a:schemeClr val="tx2"/>
              </a:solidFill>
            </a:endParaRPr>
          </a:p>
        </p:txBody>
      </p:sp>
    </p:spTree>
    <p:extLst>
      <p:ext uri="{BB962C8B-B14F-4D97-AF65-F5344CB8AC3E}">
        <p14:creationId xmlns:p14="http://schemas.microsoft.com/office/powerpoint/2010/main" val="1952586320"/>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0329" y="1988840"/>
            <a:ext cx="8549640" cy="1470025"/>
          </a:xfrm>
        </p:spPr>
        <p:txBody>
          <a:bodyPr>
            <a:normAutofit fontScale="90000"/>
          </a:bodyPr>
          <a:lstStyle/>
          <a:p>
            <a:r>
              <a:rPr lang="en-GB" dirty="0"/>
              <a:t>GWSI: HERDS</a:t>
            </a:r>
            <a:r>
              <a:rPr lang="en-GB" dirty="0" smtClean="0"/>
              <a:t/>
            </a:r>
            <a:br>
              <a:rPr lang="en-GB" dirty="0" smtClean="0"/>
            </a:br>
            <a:r>
              <a:rPr lang="en-GB" dirty="0"/>
              <a:t/>
            </a:r>
            <a:br>
              <a:rPr lang="en-GB" dirty="0"/>
            </a:br>
            <a:r>
              <a:rPr lang="en-GB" dirty="0" smtClean="0"/>
              <a:t/>
            </a:r>
            <a:br>
              <a:rPr lang="en-GB" dirty="0" smtClean="0"/>
            </a:br>
            <a:r>
              <a:rPr lang="en-GB" sz="4800" dirty="0" smtClean="0"/>
              <a:t/>
            </a:r>
            <a:br>
              <a:rPr lang="en-GB" sz="4800" dirty="0" smtClean="0"/>
            </a:br>
            <a:r>
              <a:rPr lang="en-GB" sz="3100" dirty="0" smtClean="0">
                <a:solidFill>
                  <a:srgbClr val="FBB040"/>
                </a:solidFill>
                <a:latin typeface="Corbel" panose="020B0503020204020204" pitchFamily="34" charset="0"/>
              </a:rPr>
              <a:t/>
            </a:r>
            <a:br>
              <a:rPr lang="en-GB" sz="3100" dirty="0" smtClean="0">
                <a:solidFill>
                  <a:srgbClr val="FBB040"/>
                </a:solidFill>
                <a:latin typeface="Corbel" panose="020B0503020204020204" pitchFamily="34" charset="0"/>
              </a:rPr>
            </a:br>
            <a:r>
              <a:rPr lang="en-GB" sz="3100" dirty="0">
                <a:solidFill>
                  <a:srgbClr val="FBB040"/>
                </a:solidFill>
              </a:rPr>
              <a:t/>
            </a:r>
            <a:br>
              <a:rPr lang="en-GB" sz="3100" dirty="0">
                <a:solidFill>
                  <a:srgbClr val="FBB040"/>
                </a:solidFill>
              </a:rPr>
            </a:br>
            <a:endParaRPr lang="en-GB" sz="6000" dirty="0">
              <a:solidFill>
                <a:schemeClr val="bg1"/>
              </a:solidFill>
              <a:latin typeface="Corbel" panose="020B0503020204020204" pitchFamily="34" charset="0"/>
            </a:endParaRPr>
          </a:p>
        </p:txBody>
      </p:sp>
      <p:sp>
        <p:nvSpPr>
          <p:cNvPr id="3" name="Title 1"/>
          <p:cNvSpPr txBox="1">
            <a:spLocks/>
          </p:cNvSpPr>
          <p:nvPr/>
        </p:nvSpPr>
        <p:spPr>
          <a:xfrm>
            <a:off x="442337" y="1628800"/>
            <a:ext cx="8549640" cy="5544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normAutofit fontScale="40000" lnSpcReduction="20000"/>
          </a:bodyPr>
          <a:lstStyle>
            <a:lvl1pPr algn="l" defTabSz="914400" rtl="0" eaLnBrk="1" latinLnBrk="0" hangingPunct="1">
              <a:spcBef>
                <a:spcPct val="0"/>
              </a:spcBef>
              <a:buNone/>
              <a:defRPr lang="en-GB" sz="4800" b="0" kern="1200" baseline="0">
                <a:solidFill>
                  <a:schemeClr val="bg1"/>
                </a:solidFill>
                <a:latin typeface="+mj-lt"/>
                <a:ea typeface="+mj-ea"/>
                <a:cs typeface="+mj-cs"/>
              </a:defRPr>
            </a:lvl1pPr>
          </a:lstStyle>
          <a:p>
            <a:pPr marL="685800" lvl="0" indent="-685800">
              <a:buFont typeface="Arial" panose="020B0604020202020204" pitchFamily="34" charset="0"/>
              <a:buChar char="•"/>
            </a:pPr>
            <a:r>
              <a:rPr lang="en-GB" sz="11100" dirty="0" smtClean="0"/>
              <a:t>Knowledge </a:t>
            </a:r>
            <a:r>
              <a:rPr lang="en-GB" sz="11100" dirty="0"/>
              <a:t>creation</a:t>
            </a:r>
          </a:p>
          <a:p>
            <a:pPr marL="685800" lvl="0" indent="-685800">
              <a:buFont typeface="Arial" panose="020B0604020202020204" pitchFamily="34" charset="0"/>
              <a:buChar char="•"/>
            </a:pPr>
            <a:endParaRPr lang="en-GB" sz="11100" dirty="0" smtClean="0"/>
          </a:p>
          <a:p>
            <a:pPr marL="685800" lvl="0" indent="-685800">
              <a:buFont typeface="Arial" panose="020B0604020202020204" pitchFamily="34" charset="0"/>
              <a:buChar char="•"/>
            </a:pPr>
            <a:r>
              <a:rPr lang="en-GB" sz="11100" b="1" u="sng" dirty="0" smtClean="0">
                <a:solidFill>
                  <a:srgbClr val="FBB040"/>
                </a:solidFill>
              </a:rPr>
              <a:t>Engagement </a:t>
            </a:r>
            <a:r>
              <a:rPr lang="en-GB" sz="11100" b="1" u="sng" dirty="0">
                <a:solidFill>
                  <a:srgbClr val="FBB040"/>
                </a:solidFill>
              </a:rPr>
              <a:t>with people </a:t>
            </a:r>
          </a:p>
          <a:p>
            <a:pPr marL="685800" lvl="0" indent="-685800">
              <a:buFont typeface="Arial" panose="020B0604020202020204" pitchFamily="34" charset="0"/>
              <a:buChar char="•"/>
            </a:pPr>
            <a:endParaRPr lang="en-GB" sz="11100" dirty="0" smtClean="0"/>
          </a:p>
          <a:p>
            <a:pPr marL="685800" lvl="0" indent="-685800">
              <a:buFont typeface="Arial" panose="020B0604020202020204" pitchFamily="34" charset="0"/>
              <a:buChar char="•"/>
            </a:pPr>
            <a:r>
              <a:rPr lang="en-GB" sz="11100" dirty="0" smtClean="0"/>
              <a:t>Creation </a:t>
            </a:r>
            <a:r>
              <a:rPr lang="en-GB" sz="11100" dirty="0"/>
              <a:t>of a lasting archival </a:t>
            </a:r>
            <a:r>
              <a:rPr lang="en-GB" sz="11100" dirty="0" smtClean="0"/>
              <a:t>and </a:t>
            </a:r>
            <a:r>
              <a:rPr lang="en-GB" sz="11100" dirty="0"/>
              <a:t>skills legacy</a:t>
            </a:r>
            <a:r>
              <a:rPr lang="en-GB" dirty="0"/>
              <a:t>.  </a:t>
            </a:r>
          </a:p>
          <a:p>
            <a:pPr fontAlgn="auto">
              <a:spcAft>
                <a:spcPts val="0"/>
              </a:spcAft>
            </a:pPr>
            <a:r>
              <a:rPr lang="en-GB" dirty="0" smtClean="0"/>
              <a:t/>
            </a:r>
            <a:br>
              <a:rPr lang="en-GB" dirty="0" smtClean="0"/>
            </a:br>
            <a:r>
              <a:rPr lang="en-GB" dirty="0" smtClean="0"/>
              <a:t/>
            </a:r>
            <a:br>
              <a:rPr lang="en-GB" dirty="0" smtClean="0"/>
            </a:br>
            <a:r>
              <a:rPr lang="en-GB" dirty="0" smtClean="0"/>
              <a:t/>
            </a:r>
            <a:br>
              <a:rPr lang="en-GB" dirty="0" smtClean="0"/>
            </a:br>
            <a:r>
              <a:rPr lang="en-GB" dirty="0" smtClean="0"/>
              <a:t/>
            </a:r>
            <a:br>
              <a:rPr lang="en-GB" dirty="0" smtClean="0"/>
            </a:br>
            <a:r>
              <a:rPr lang="en-GB" sz="3100" dirty="0" smtClean="0">
                <a:solidFill>
                  <a:srgbClr val="FBB040"/>
                </a:solidFill>
                <a:latin typeface="Corbel" panose="020B0503020204020204" pitchFamily="34" charset="0"/>
              </a:rPr>
              <a:t/>
            </a:r>
            <a:br>
              <a:rPr lang="en-GB" sz="3100" dirty="0" smtClean="0">
                <a:solidFill>
                  <a:srgbClr val="FBB040"/>
                </a:solidFill>
                <a:latin typeface="Corbel" panose="020B0503020204020204" pitchFamily="34" charset="0"/>
              </a:rPr>
            </a:br>
            <a:r>
              <a:rPr lang="en-GB" sz="3100" dirty="0" smtClean="0">
                <a:solidFill>
                  <a:srgbClr val="FBB040"/>
                </a:solidFill>
              </a:rPr>
              <a:t/>
            </a:r>
            <a:br>
              <a:rPr lang="en-GB" sz="3100" dirty="0" smtClean="0">
                <a:solidFill>
                  <a:srgbClr val="FBB040"/>
                </a:solidFill>
              </a:rPr>
            </a:br>
            <a:endParaRPr lang="en-GB" sz="6000" dirty="0">
              <a:latin typeface="Corbel" panose="020B0503020204020204" pitchFamily="34" charset="0"/>
            </a:endParaRPr>
          </a:p>
        </p:txBody>
      </p:sp>
    </p:spTree>
    <p:extLst>
      <p:ext uri="{BB962C8B-B14F-4D97-AF65-F5344CB8AC3E}">
        <p14:creationId xmlns:p14="http://schemas.microsoft.com/office/powerpoint/2010/main" val="1360135131"/>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57200" y="1132249"/>
            <a:ext cx="7992888" cy="5539978"/>
          </a:xfrm>
          <a:prstGeom prst="rect">
            <a:avLst/>
          </a:prstGeom>
        </p:spPr>
        <p:txBody>
          <a:bodyPr wrap="square">
            <a:spAutoFit/>
          </a:bodyPr>
          <a:lstStyle/>
          <a:p>
            <a:r>
              <a:rPr lang="en-GB" sz="2800" i="1" dirty="0">
                <a:solidFill>
                  <a:schemeClr val="bg1"/>
                </a:solidFill>
              </a:rPr>
              <a:t>Large projects have the inherent potential for significant finds of local, regional and national interest. </a:t>
            </a:r>
          </a:p>
          <a:p>
            <a:r>
              <a:rPr lang="en-GB" sz="2800" i="1" dirty="0">
                <a:solidFill>
                  <a:schemeClr val="bg1"/>
                </a:solidFill>
              </a:rPr>
              <a:t>	Theses discoveries are likely to be of interest to the public and provide excellent opportunities to engage effectively with local communities through outreach and education programmes. </a:t>
            </a:r>
          </a:p>
          <a:p>
            <a:r>
              <a:rPr lang="en-GB" sz="2800" i="1" dirty="0">
                <a:solidFill>
                  <a:schemeClr val="bg1"/>
                </a:solidFill>
              </a:rPr>
              <a:t>	When combined with a media programme, the resulting focus of attention can bring indisputable benefits to the finding business”</a:t>
            </a:r>
            <a:r>
              <a:rPr lang="en-GB" sz="2800" dirty="0">
                <a:solidFill>
                  <a:schemeClr val="bg1"/>
                </a:solidFill>
              </a:rPr>
              <a:t>  </a:t>
            </a:r>
            <a:endParaRPr lang="en-GB" sz="2800" dirty="0" smtClean="0">
              <a:solidFill>
                <a:schemeClr val="bg1"/>
              </a:solidFill>
            </a:endParaRPr>
          </a:p>
          <a:p>
            <a:endParaRPr lang="en-GB" sz="2800" dirty="0">
              <a:solidFill>
                <a:schemeClr val="bg1"/>
              </a:solidFill>
            </a:endParaRPr>
          </a:p>
          <a:p>
            <a:pPr algn="r"/>
            <a:r>
              <a:rPr lang="en-GB" sz="2800" i="1" dirty="0" err="1" smtClean="0">
                <a:solidFill>
                  <a:srgbClr val="FFC000"/>
                </a:solidFill>
              </a:rPr>
              <a:t>J.J.Carver</a:t>
            </a:r>
            <a:r>
              <a:rPr lang="en-GB" sz="2800" i="1" dirty="0" smtClean="0">
                <a:solidFill>
                  <a:srgbClr val="FFC000"/>
                </a:solidFill>
              </a:rPr>
              <a:t>, Crossrail Lead Archaeologist</a:t>
            </a:r>
          </a:p>
          <a:p>
            <a:r>
              <a:rPr lang="en-GB" dirty="0">
                <a:solidFill>
                  <a:schemeClr val="bg1"/>
                </a:solidFill>
              </a:rPr>
              <a:t>	</a:t>
            </a:r>
          </a:p>
        </p:txBody>
      </p:sp>
      <p:sp>
        <p:nvSpPr>
          <p:cNvPr id="4" name="Title 1"/>
          <p:cNvSpPr txBox="1">
            <a:spLocks/>
          </p:cNvSpPr>
          <p:nvPr/>
        </p:nvSpPr>
        <p:spPr>
          <a:xfrm>
            <a:off x="457200" y="274639"/>
            <a:ext cx="8229600" cy="1143000"/>
          </a:xfrm>
          <a:prstGeom prst="rect">
            <a:avLst/>
          </a:prstGeom>
        </p:spPr>
        <p:txBody>
          <a:bodyPr/>
          <a:lstStyle>
            <a:lvl1pPr algn="l" defTabSz="914400" rtl="0" eaLnBrk="1" latinLnBrk="0" hangingPunct="1">
              <a:spcBef>
                <a:spcPct val="0"/>
              </a:spcBef>
              <a:buNone/>
              <a:defRPr lang="en-GB" sz="3200" b="0" kern="1200">
                <a:solidFill>
                  <a:srgbClr val="005596"/>
                </a:solidFill>
                <a:latin typeface="+mj-lt"/>
                <a:ea typeface="+mj-ea"/>
                <a:cs typeface="+mj-cs"/>
              </a:defRPr>
            </a:lvl1pPr>
          </a:lstStyle>
          <a:p>
            <a:pPr fontAlgn="auto">
              <a:spcAft>
                <a:spcPts val="0"/>
              </a:spcAft>
            </a:pPr>
            <a:r>
              <a:rPr lang="en-GB" smtClean="0">
                <a:solidFill>
                  <a:srgbClr val="FFC000"/>
                </a:solidFill>
              </a:rPr>
              <a:t>The communications opportunity</a:t>
            </a:r>
            <a:endParaRPr lang="en-GB" dirty="0">
              <a:solidFill>
                <a:srgbClr val="FFC000"/>
              </a:solidFill>
            </a:endParaRPr>
          </a:p>
        </p:txBody>
      </p:sp>
    </p:spTree>
    <p:extLst>
      <p:ext uri="{BB962C8B-B14F-4D97-AF65-F5344CB8AC3E}">
        <p14:creationId xmlns:p14="http://schemas.microsoft.com/office/powerpoint/2010/main" val="191750910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076" y="2181171"/>
            <a:ext cx="8474765" cy="3572647"/>
          </a:xfrm>
        </p:spPr>
        <p:txBody>
          <a:bodyPr>
            <a:normAutofit fontScale="47500" lnSpcReduction="20000"/>
          </a:bodyPr>
          <a:lstStyle/>
          <a:p>
            <a:pPr>
              <a:lnSpc>
                <a:spcPct val="110000"/>
              </a:lnSpc>
            </a:pPr>
            <a:r>
              <a:rPr lang="en-GB" sz="6500" dirty="0">
                <a:latin typeface="Corbel" panose="020B0503020204020204" pitchFamily="34" charset="0"/>
              </a:rPr>
              <a:t>Build awareness of the HS2 project on a positive and engaging </a:t>
            </a:r>
            <a:r>
              <a:rPr lang="en-GB" sz="6500" dirty="0" smtClean="0">
                <a:latin typeface="Corbel" panose="020B0503020204020204" pitchFamily="34" charset="0"/>
              </a:rPr>
              <a:t>subject</a:t>
            </a:r>
          </a:p>
          <a:p>
            <a:pPr>
              <a:lnSpc>
                <a:spcPct val="110000"/>
              </a:lnSpc>
            </a:pPr>
            <a:endParaRPr lang="en-GB" sz="6500" dirty="0">
              <a:latin typeface="Corbel" panose="020B0503020204020204" pitchFamily="34" charset="0"/>
            </a:endParaRPr>
          </a:p>
          <a:p>
            <a:pPr>
              <a:lnSpc>
                <a:spcPct val="110000"/>
              </a:lnSpc>
            </a:pPr>
            <a:r>
              <a:rPr lang="en-GB" sz="6500" dirty="0" smtClean="0">
                <a:latin typeface="Corbel" panose="020B0503020204020204" pitchFamily="34" charset="0"/>
              </a:rPr>
              <a:t>Enhance </a:t>
            </a:r>
            <a:r>
              <a:rPr lang="en-GB" sz="6500" dirty="0">
                <a:latin typeface="Corbel" panose="020B0503020204020204" pitchFamily="34" charset="0"/>
              </a:rPr>
              <a:t>the reputation of HS2 as an organisation committed to being a good neighbour and delivering </a:t>
            </a:r>
            <a:r>
              <a:rPr lang="en-GB" sz="6500" dirty="0" smtClean="0">
                <a:latin typeface="Corbel" panose="020B0503020204020204" pitchFamily="34" charset="0"/>
              </a:rPr>
              <a:t>benefits.</a:t>
            </a:r>
            <a:r>
              <a:rPr lang="en-GB" sz="3600" dirty="0">
                <a:latin typeface="Corbel" panose="020B0503020204020204" pitchFamily="34" charset="0"/>
              </a:rPr>
              <a:t/>
            </a:r>
            <a:br>
              <a:rPr lang="en-GB" sz="3600" dirty="0">
                <a:latin typeface="Corbel" panose="020B0503020204020204" pitchFamily="34" charset="0"/>
              </a:rPr>
            </a:br>
            <a:endParaRPr lang="en-GB" sz="3600" dirty="0">
              <a:latin typeface="Corbel" panose="020B0503020204020204" pitchFamily="34" charset="0"/>
            </a:endParaRPr>
          </a:p>
          <a:p>
            <a:endParaRPr lang="en-GB" dirty="0" smtClean="0"/>
          </a:p>
        </p:txBody>
      </p:sp>
      <p:sp>
        <p:nvSpPr>
          <p:cNvPr id="2" name="Title 1"/>
          <p:cNvSpPr>
            <a:spLocks noGrp="1"/>
          </p:cNvSpPr>
          <p:nvPr>
            <p:ph type="title"/>
          </p:nvPr>
        </p:nvSpPr>
        <p:spPr>
          <a:xfrm>
            <a:off x="628650" y="365126"/>
            <a:ext cx="6341993" cy="1092613"/>
          </a:xfrm>
        </p:spPr>
        <p:txBody>
          <a:bodyPr>
            <a:normAutofit/>
          </a:bodyPr>
          <a:lstStyle/>
          <a:p>
            <a:r>
              <a:rPr lang="en-GB" sz="3200" dirty="0">
                <a:solidFill>
                  <a:srgbClr val="005596"/>
                </a:solidFill>
              </a:rPr>
              <a:t>HS2 Communications </a:t>
            </a:r>
            <a:r>
              <a:rPr lang="en-GB" sz="3200" dirty="0" smtClean="0">
                <a:solidFill>
                  <a:srgbClr val="005596"/>
                </a:solidFill>
              </a:rPr>
              <a:t>objectives</a:t>
            </a:r>
            <a:endParaRPr lang="en-GB" sz="3200" dirty="0">
              <a:solidFill>
                <a:srgbClr val="005596"/>
              </a:solidFill>
            </a:endParaRPr>
          </a:p>
        </p:txBody>
      </p:sp>
    </p:spTree>
    <p:extLst>
      <p:ext uri="{BB962C8B-B14F-4D97-AF65-F5344CB8AC3E}">
        <p14:creationId xmlns:p14="http://schemas.microsoft.com/office/powerpoint/2010/main" val="12272878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304684"/>
            <a:ext cx="4293704" cy="1841460"/>
          </a:xfrm>
          <a:prstGeom prst="rect">
            <a:avLst/>
          </a:prstGeom>
        </p:spPr>
      </p:pic>
      <p:pic>
        <p:nvPicPr>
          <p:cNvPr id="4" name="Picture 6" descr="Image result for FACIAL RECONSTR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 y="2541404"/>
            <a:ext cx="3333750" cy="2228850"/>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2"/>
          </p:nvPr>
        </p:nvSpPr>
        <p:spPr>
          <a:xfrm>
            <a:off x="539750" y="501651"/>
            <a:ext cx="8064500" cy="1062106"/>
          </a:xfrm>
        </p:spPr>
        <p:txBody>
          <a:bodyPr>
            <a:normAutofit/>
          </a:bodyPr>
          <a:lstStyle/>
          <a:p>
            <a:r>
              <a:rPr lang="en-GB" dirty="0"/>
              <a:t>V</a:t>
            </a:r>
            <a:r>
              <a:rPr lang="en-GB" dirty="0" smtClean="0"/>
              <a:t>isual storytelling</a:t>
            </a:r>
            <a:endParaRPr lang="en-GB" dirty="0"/>
          </a:p>
        </p:txBody>
      </p:sp>
      <p:sp>
        <p:nvSpPr>
          <p:cNvPr id="5" name="Rectangle 4"/>
          <p:cNvSpPr/>
          <p:nvPr/>
        </p:nvSpPr>
        <p:spPr>
          <a:xfrm>
            <a:off x="4571999" y="1563757"/>
            <a:ext cx="4837043" cy="4401205"/>
          </a:xfrm>
          <a:prstGeom prst="rect">
            <a:avLst/>
          </a:prstGeom>
        </p:spPr>
        <p:txBody>
          <a:bodyPr wrap="square">
            <a:spAutoFit/>
          </a:bodyPr>
          <a:lstStyle/>
          <a:p>
            <a:pPr marL="285750" indent="-285750">
              <a:buFont typeface="Arial" panose="020B0604020202020204" pitchFamily="34" charset="0"/>
              <a:buChar char="•"/>
            </a:pPr>
            <a:r>
              <a:rPr lang="en-GB" sz="2800" dirty="0" smtClean="0">
                <a:solidFill>
                  <a:schemeClr val="bg1"/>
                </a:solidFill>
                <a:latin typeface="Corbel" panose="020B0503020204020204" pitchFamily="34" charset="0"/>
              </a:rPr>
              <a:t>Photogrammetry</a:t>
            </a:r>
          </a:p>
          <a:p>
            <a:pPr marL="285750" indent="-285750">
              <a:buFont typeface="Arial" panose="020B0604020202020204" pitchFamily="34" charset="0"/>
              <a:buChar char="•"/>
            </a:pPr>
            <a:r>
              <a:rPr lang="en-GB" sz="2800" dirty="0" smtClean="0">
                <a:solidFill>
                  <a:schemeClr val="bg1"/>
                </a:solidFill>
                <a:latin typeface="Corbel" panose="020B0503020204020204" pitchFamily="34" charset="0"/>
              </a:rPr>
              <a:t>Facial reconstructions</a:t>
            </a:r>
          </a:p>
          <a:p>
            <a:pPr marL="285750" indent="-285750">
              <a:buFont typeface="Arial" panose="020B0604020202020204" pitchFamily="34" charset="0"/>
              <a:buChar char="•"/>
            </a:pPr>
            <a:r>
              <a:rPr lang="en-GB" sz="2800" dirty="0" smtClean="0">
                <a:solidFill>
                  <a:schemeClr val="bg1"/>
                </a:solidFill>
                <a:latin typeface="Corbel" panose="020B0503020204020204" pitchFamily="34" charset="0"/>
              </a:rPr>
              <a:t>3D models of key sites</a:t>
            </a:r>
          </a:p>
          <a:p>
            <a:pPr marL="285750" indent="-285750">
              <a:buFont typeface="Arial" panose="020B0604020202020204" pitchFamily="34" charset="0"/>
              <a:buChar char="•"/>
            </a:pPr>
            <a:r>
              <a:rPr lang="en-GB" sz="2800" dirty="0" smtClean="0">
                <a:solidFill>
                  <a:schemeClr val="bg1"/>
                </a:solidFill>
                <a:latin typeface="Corbel" panose="020B0503020204020204" pitchFamily="34" charset="0"/>
              </a:rPr>
              <a:t>Augmented 3D models/reconstructions</a:t>
            </a:r>
          </a:p>
          <a:p>
            <a:pPr marL="285750" indent="-285750">
              <a:buFont typeface="Arial" panose="020B0604020202020204" pitchFamily="34" charset="0"/>
              <a:buChar char="•"/>
            </a:pPr>
            <a:r>
              <a:rPr lang="en-GB" sz="2800" dirty="0" smtClean="0">
                <a:solidFill>
                  <a:schemeClr val="bg1"/>
                </a:solidFill>
                <a:latin typeface="Corbel" panose="020B0503020204020204" pitchFamily="34" charset="0"/>
              </a:rPr>
              <a:t>Integrating CGI and presenters</a:t>
            </a:r>
          </a:p>
          <a:p>
            <a:pPr marL="285750" indent="-285750">
              <a:buFont typeface="Arial" panose="020B0604020202020204" pitchFamily="34" charset="0"/>
              <a:buChar char="•"/>
            </a:pPr>
            <a:r>
              <a:rPr lang="en-GB" sz="2800" dirty="0" smtClean="0">
                <a:solidFill>
                  <a:schemeClr val="bg1"/>
                </a:solidFill>
                <a:latin typeface="Corbel" panose="020B0503020204020204" pitchFamily="34" charset="0"/>
              </a:rPr>
              <a:t>Photo-real composting onto areal footage</a:t>
            </a:r>
          </a:p>
          <a:p>
            <a:pPr marL="285750" indent="-285750">
              <a:buFont typeface="Arial" panose="020B0604020202020204" pitchFamily="34" charset="0"/>
              <a:buChar char="•"/>
            </a:pPr>
            <a:r>
              <a:rPr lang="en-GB" sz="2800" dirty="0" smtClean="0">
                <a:solidFill>
                  <a:schemeClr val="bg1"/>
                </a:solidFill>
                <a:latin typeface="Corbel" panose="020B0503020204020204" pitchFamily="34" charset="0"/>
              </a:rPr>
              <a:t>3D Cartography</a:t>
            </a:r>
          </a:p>
        </p:txBody>
      </p:sp>
      <p:pic>
        <p:nvPicPr>
          <p:cNvPr id="6" name="Picture 5"/>
          <p:cNvPicPr>
            <a:picLocks noChangeAspect="1"/>
          </p:cNvPicPr>
          <p:nvPr/>
        </p:nvPicPr>
        <p:blipFill rotWithShape="1">
          <a:blip r:embed="rId5"/>
          <a:srcRect t="6758" r="8297" b="12895"/>
          <a:stretch/>
        </p:blipFill>
        <p:spPr>
          <a:xfrm>
            <a:off x="-391" y="4123791"/>
            <a:ext cx="4572390" cy="2743201"/>
          </a:xfrm>
          <a:prstGeom prst="rect">
            <a:avLst/>
          </a:prstGeom>
        </p:spPr>
      </p:pic>
    </p:spTree>
    <p:extLst>
      <p:ext uri="{BB962C8B-B14F-4D97-AF65-F5344CB8AC3E}">
        <p14:creationId xmlns:p14="http://schemas.microsoft.com/office/powerpoint/2010/main" val="90157075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p:cNvSpPr/>
          <p:nvPr/>
        </p:nvSpPr>
        <p:spPr>
          <a:xfrm>
            <a:off x="2267744" y="920142"/>
            <a:ext cx="2160000" cy="2160000"/>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Community engagement</a:t>
            </a:r>
            <a:endParaRPr lang="en-GB" sz="2000" dirty="0"/>
          </a:p>
        </p:txBody>
      </p:sp>
      <p:sp>
        <p:nvSpPr>
          <p:cNvPr id="7" name="Oval 6"/>
          <p:cNvSpPr/>
          <p:nvPr/>
        </p:nvSpPr>
        <p:spPr>
          <a:xfrm>
            <a:off x="3508956" y="3284984"/>
            <a:ext cx="2160000" cy="2160000"/>
          </a:xfrm>
          <a:prstGeom prst="ellipse">
            <a:avLst/>
          </a:prstGeom>
          <a:solidFill>
            <a:srgbClr val="27AA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Local and national press</a:t>
            </a:r>
            <a:endParaRPr lang="en-GB" sz="2000" dirty="0"/>
          </a:p>
        </p:txBody>
      </p:sp>
      <p:sp>
        <p:nvSpPr>
          <p:cNvPr id="8" name="Oval 7"/>
          <p:cNvSpPr/>
          <p:nvPr/>
        </p:nvSpPr>
        <p:spPr>
          <a:xfrm>
            <a:off x="969527" y="3271845"/>
            <a:ext cx="2160000" cy="216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Web and Social media</a:t>
            </a:r>
            <a:endParaRPr lang="en-GB" sz="2000" dirty="0"/>
          </a:p>
        </p:txBody>
      </p:sp>
      <p:sp>
        <p:nvSpPr>
          <p:cNvPr id="10" name="Oval 9"/>
          <p:cNvSpPr/>
          <p:nvPr/>
        </p:nvSpPr>
        <p:spPr>
          <a:xfrm>
            <a:off x="5987060" y="3284984"/>
            <a:ext cx="2160000" cy="216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Internal Comms</a:t>
            </a:r>
            <a:endParaRPr lang="en-GB" sz="2000" dirty="0"/>
          </a:p>
        </p:txBody>
      </p:sp>
      <p:sp>
        <p:nvSpPr>
          <p:cNvPr id="12" name="Oval 11"/>
          <p:cNvSpPr/>
          <p:nvPr/>
        </p:nvSpPr>
        <p:spPr>
          <a:xfrm>
            <a:off x="4788024" y="920142"/>
            <a:ext cx="2160000" cy="2160000"/>
          </a:xfrm>
          <a:prstGeom prst="ellipse">
            <a:avLst/>
          </a:prstGeom>
          <a:solidFill>
            <a:srgbClr val="333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smtClean="0"/>
              <a:t>Content </a:t>
            </a:r>
          </a:p>
          <a:p>
            <a:pPr algn="ctr"/>
            <a:r>
              <a:rPr lang="en-GB" sz="2000" dirty="0" smtClean="0"/>
              <a:t>generation</a:t>
            </a:r>
            <a:endParaRPr lang="en-GB" sz="2000" dirty="0"/>
          </a:p>
        </p:txBody>
      </p:sp>
    </p:spTree>
    <p:extLst>
      <p:ext uri="{BB962C8B-B14F-4D97-AF65-F5344CB8AC3E}">
        <p14:creationId xmlns:p14="http://schemas.microsoft.com/office/powerpoint/2010/main" val="4148861436"/>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76200"/>
            <a:ext cx="9448800" cy="7010400"/>
          </a:xfrm>
          <a:prstGeom prst="rect">
            <a:avLst/>
          </a:prstGeom>
          <a:gradFill>
            <a:gsLst>
              <a:gs pos="70000">
                <a:srgbClr val="6F2C91"/>
              </a:gs>
              <a:gs pos="98000">
                <a:srgbClr val="983FC5"/>
              </a:gs>
            </a:gsLst>
            <a:lin ang="81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prstClr val="white"/>
              </a:solidFill>
            </a:endParaRPr>
          </a:p>
        </p:txBody>
      </p:sp>
      <p:sp>
        <p:nvSpPr>
          <p:cNvPr id="2" name="Title 1"/>
          <p:cNvSpPr>
            <a:spLocks noGrp="1"/>
          </p:cNvSpPr>
          <p:nvPr>
            <p:ph type="ctrTitle"/>
          </p:nvPr>
        </p:nvSpPr>
        <p:spPr>
          <a:xfrm>
            <a:off x="685800" y="685800"/>
            <a:ext cx="7772400" cy="5181600"/>
          </a:xfrm>
        </p:spPr>
        <p:txBody>
          <a:bodyPr>
            <a:normAutofit/>
          </a:bodyPr>
          <a:lstStyle/>
          <a:p>
            <a:pPr algn="ctr"/>
            <a:r>
              <a:rPr lang="en-GB" sz="4800" dirty="0" smtClean="0">
                <a:solidFill>
                  <a:srgbClr val="FBB040"/>
                </a:solidFill>
              </a:rPr>
              <a:t>Community Engagement</a:t>
            </a:r>
            <a:r>
              <a:rPr lang="en-GB" sz="6000" b="1" dirty="0" smtClean="0">
                <a:solidFill>
                  <a:srgbClr val="FBB040"/>
                </a:solidFill>
                <a:latin typeface="Corbel" panose="020B0503020204020204" pitchFamily="34" charset="0"/>
              </a:rPr>
              <a:t/>
            </a:r>
            <a:br>
              <a:rPr lang="en-GB" sz="6000" b="1" dirty="0" smtClean="0">
                <a:solidFill>
                  <a:srgbClr val="FBB040"/>
                </a:solidFill>
                <a:latin typeface="Corbel" panose="020B0503020204020204" pitchFamily="34" charset="0"/>
              </a:rPr>
            </a:br>
            <a:r>
              <a:rPr lang="en-GB" sz="6000" b="1" dirty="0">
                <a:solidFill>
                  <a:srgbClr val="FBB040"/>
                </a:solidFill>
                <a:latin typeface="Corbel" panose="020B0503020204020204" pitchFamily="34" charset="0"/>
              </a:rPr>
              <a:t/>
            </a:r>
            <a:br>
              <a:rPr lang="en-GB" sz="6000" b="1" dirty="0">
                <a:solidFill>
                  <a:srgbClr val="FBB040"/>
                </a:solidFill>
                <a:latin typeface="Corbel" panose="020B0503020204020204" pitchFamily="34" charset="0"/>
              </a:rPr>
            </a:br>
            <a:endParaRPr lang="en-GB" sz="6000" b="1" dirty="0">
              <a:solidFill>
                <a:srgbClr val="FBB040"/>
              </a:solidFill>
              <a:latin typeface="Corbel" panose="020B0503020204020204" pitchFamily="34" charset="0"/>
            </a:endParaRPr>
          </a:p>
        </p:txBody>
      </p:sp>
    </p:spTree>
    <p:extLst>
      <p:ext uri="{BB962C8B-B14F-4D97-AF65-F5344CB8AC3E}">
        <p14:creationId xmlns:p14="http://schemas.microsoft.com/office/powerpoint/2010/main" val="41724716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l="3075" t="-669" r="26669" b="669"/>
          <a:stretch/>
        </p:blipFill>
        <p:spPr>
          <a:xfrm>
            <a:off x="32275" y="0"/>
            <a:ext cx="9161695" cy="6858000"/>
          </a:xfrm>
          <a:prstGeom prst="rect">
            <a:avLst/>
          </a:prstGeom>
        </p:spPr>
      </p:pic>
      <p:sp>
        <p:nvSpPr>
          <p:cNvPr id="5" name="Rectangle 4"/>
          <p:cNvSpPr/>
          <p:nvPr/>
        </p:nvSpPr>
        <p:spPr>
          <a:xfrm>
            <a:off x="0" y="5517232"/>
            <a:ext cx="9193970"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a:solidFill>
                  <a:srgbClr val="005596"/>
                </a:solidFill>
                <a:latin typeface="+mj-lt"/>
                <a:ea typeface="+mj-ea"/>
                <a:cs typeface="+mj-cs"/>
              </a:rPr>
              <a:t>Open days</a:t>
            </a:r>
          </a:p>
        </p:txBody>
      </p:sp>
    </p:spTree>
    <p:extLst>
      <p:ext uri="{BB962C8B-B14F-4D97-AF65-F5344CB8AC3E}">
        <p14:creationId xmlns:p14="http://schemas.microsoft.com/office/powerpoint/2010/main" val="28335135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 y="0"/>
            <a:ext cx="9144001" cy="6858000"/>
          </a:xfrm>
          <a:prstGeom prst="rect">
            <a:avLst/>
          </a:prstGeom>
        </p:spPr>
      </p:pic>
      <p:sp>
        <p:nvSpPr>
          <p:cNvPr id="5" name="Rectangle 4"/>
          <p:cNvSpPr/>
          <p:nvPr/>
        </p:nvSpPr>
        <p:spPr>
          <a:xfrm>
            <a:off x="0" y="5589240"/>
            <a:ext cx="9144000" cy="1080120"/>
          </a:xfrm>
          <a:prstGeom prst="rect">
            <a:avLst/>
          </a:prstGeom>
          <a:gradFill flip="none" rotWithShape="1">
            <a:gsLst>
              <a:gs pos="0">
                <a:schemeClr val="bg1">
                  <a:alpha val="90000"/>
                </a:schemeClr>
              </a:gs>
              <a:gs pos="100000">
                <a:schemeClr val="bg2">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324000" rtlCol="0" anchor="ctr"/>
          <a:lstStyle/>
          <a:p>
            <a:pPr algn="ctr" fontAlgn="auto">
              <a:spcBef>
                <a:spcPts val="0"/>
              </a:spcBef>
              <a:spcAft>
                <a:spcPts val="0"/>
              </a:spcAft>
            </a:pPr>
            <a:r>
              <a:rPr lang="en-GB" sz="3200" dirty="0">
                <a:solidFill>
                  <a:srgbClr val="005596"/>
                </a:solidFill>
                <a:latin typeface="+mj-lt"/>
                <a:ea typeface="+mj-ea"/>
                <a:cs typeface="+mj-cs"/>
              </a:rPr>
              <a:t>Viewing platforms</a:t>
            </a:r>
          </a:p>
        </p:txBody>
      </p:sp>
    </p:spTree>
    <p:extLst>
      <p:ext uri="{BB962C8B-B14F-4D97-AF65-F5344CB8AC3E}">
        <p14:creationId xmlns:p14="http://schemas.microsoft.com/office/powerpoint/2010/main" val="2905327049"/>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344</TotalTime>
  <Words>1775</Words>
  <Application>Microsoft Office PowerPoint</Application>
  <PresentationFormat>On-screen Show (4:3)</PresentationFormat>
  <Paragraphs>211</Paragraphs>
  <Slides>17</Slides>
  <Notes>17</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Corbel</vt:lpstr>
      <vt:lpstr>Office Theme</vt:lpstr>
      <vt:lpstr>Documenting HS2’s historic environment programme  Myrddin Edwards,  Senior  Project Communications Manager  </vt:lpstr>
      <vt:lpstr>GWSI: HERDS      </vt:lpstr>
      <vt:lpstr>PowerPoint Presentation</vt:lpstr>
      <vt:lpstr>HS2 Communications objectives</vt:lpstr>
      <vt:lpstr>PowerPoint Presentation</vt:lpstr>
      <vt:lpstr>PowerPoint Presentation</vt:lpstr>
      <vt:lpstr>Community Engagement  </vt:lpstr>
      <vt:lpstr>PowerPoint Presentation</vt:lpstr>
      <vt:lpstr>PowerPoint Presentation</vt:lpstr>
      <vt:lpstr>PowerPoint Presentation</vt:lpstr>
      <vt:lpstr>PowerPoint Presentation</vt:lpstr>
      <vt:lpstr>PowerPoint Presentation</vt:lpstr>
      <vt:lpstr>PowerPoint Presentation</vt:lpstr>
      <vt:lpstr>Archaeological traineeships and NVQs</vt:lpstr>
      <vt:lpstr>PowerPoint Presentation</vt:lpstr>
      <vt:lpstr>Creating content across all our platforms  </vt:lpstr>
      <vt:lpstr>PowerPoint Presentation</vt:lpstr>
    </vt:vector>
  </TitlesOfParts>
  <Company>High Speed Two</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Documenting HS2’s historic environment programme  Myrddin Edwards,  Senior  Project Communications Manager</dc:title>
  <dc:creator>Myrddin Edwards</dc:creator>
  <cp:lastModifiedBy>Nick Jones2</cp:lastModifiedBy>
  <cp:revision>24</cp:revision>
  <cp:lastPrinted>2016-12-12T16:05:06Z</cp:lastPrinted>
  <dcterms:created xsi:type="dcterms:W3CDTF">2016-12-12T11:07:05Z</dcterms:created>
  <dcterms:modified xsi:type="dcterms:W3CDTF">2017-03-17T10:42:59Z</dcterms:modified>
</cp:coreProperties>
</file>