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349" r:id="rId7"/>
    <p:sldId id="350" r:id="rId8"/>
    <p:sldId id="351" r:id="rId9"/>
    <p:sldId id="352" r:id="rId10"/>
    <p:sldId id="353" r:id="rId11"/>
    <p:sldId id="366" r:id="rId12"/>
    <p:sldId id="354" r:id="rId13"/>
    <p:sldId id="355" r:id="rId14"/>
    <p:sldId id="356" r:id="rId15"/>
    <p:sldId id="357" r:id="rId16"/>
    <p:sldId id="358" r:id="rId17"/>
    <p:sldId id="363" r:id="rId18"/>
    <p:sldId id="364" r:id="rId19"/>
    <p:sldId id="367" r:id="rId20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, Colette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828" y="-546"/>
      </p:cViewPr>
      <p:guideLst>
        <p:guide orient="horz" pos="618"/>
        <p:guide orient="horz" pos="1842"/>
        <p:guide orient="horz" pos="3702"/>
        <p:guide orient="horz" pos="1026"/>
        <p:guide orient="horz" pos="210"/>
        <p:guide orient="horz" pos="754"/>
        <p:guide orient="horz" pos="3748"/>
        <p:guide pos="431"/>
        <p:guide pos="5329"/>
        <p:guide pos="292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1146" y="-11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0" y="9446896"/>
            <a:ext cx="1114577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15/11/2013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58888" y="9446896"/>
            <a:ext cx="4859320" cy="497205"/>
          </a:xfrm>
          <a:prstGeom prst="rect">
            <a:avLst/>
          </a:prstGeom>
        </p:spPr>
        <p:txBody>
          <a:bodyPr vert="horz" lIns="91568" tIns="45784" rIns="91568" bIns="45784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61125" y="9445170"/>
            <a:ext cx="542914" cy="497205"/>
          </a:xfrm>
          <a:prstGeom prst="rect">
            <a:avLst/>
          </a:prstGeom>
        </p:spPr>
        <p:txBody>
          <a:bodyPr vert="horz" lIns="91568" tIns="45784" rIns="91568" bIns="45784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1544900" y="195220"/>
            <a:ext cx="4716224" cy="548161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pic>
        <p:nvPicPr>
          <p:cNvPr id="8" name="Picture 7" descr="Department for Education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0" y="195220"/>
            <a:ext cx="857495" cy="55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273050"/>
            <a:ext cx="5872163" cy="440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405" y="4723448"/>
            <a:ext cx="5359346" cy="447484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0" y="9446896"/>
            <a:ext cx="1114577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15/11/2013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258888" y="9446896"/>
            <a:ext cx="4859320" cy="497205"/>
          </a:xfrm>
          <a:prstGeom prst="rect">
            <a:avLst/>
          </a:prstGeom>
        </p:spPr>
        <p:txBody>
          <a:bodyPr vert="horz" lIns="91568" tIns="45784" rIns="91568" bIns="45784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261125" y="9445170"/>
            <a:ext cx="542914" cy="497205"/>
          </a:xfrm>
          <a:prstGeom prst="rect">
            <a:avLst/>
          </a:prstGeom>
        </p:spPr>
        <p:txBody>
          <a:bodyPr vert="horz" lIns="91568" tIns="45784" rIns="91568" bIns="45784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683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34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87425" indent="-174625" algn="l" defTabSz="987425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2162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06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101" indent="-170101">
              <a:buFontTx/>
              <a:buChar char="•"/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760FFD-9E4D-4054-BE2E-19130F58E617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311982-00AE-4B11-BE54-B1EA9D83CC75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29514" y="4735135"/>
            <a:ext cx="5445126" cy="44743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endParaRPr lang="en-US" altLang="en-US" smtClean="0">
              <a:cs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7D9A76-95D2-4C4D-B8E5-F8F8D06234AD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5570D0-460E-4FB5-9CFE-995963AC3241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8B8141-F115-450D-971F-34625DBC1521}" type="slidenum">
              <a:rPr lang="en-GB" altLang="en-US" smtClean="0"/>
              <a:pPr eaLnBrk="1" hangingPunct="1"/>
              <a:t>14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5A3A85-3ED3-4B4E-BE4B-2D34B9CCE759}" type="slidenum">
              <a:rPr lang="en-GB" altLang="en-US" smtClean="0"/>
              <a:pPr eaLnBrk="1" hangingPunct="1"/>
              <a:t>15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2162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0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2162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39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AD7E35-4C3B-41A3-9570-C4152DE2B144}" type="slidenum">
              <a:rPr lang="en-GB" altLang="en-US" smtClean="0"/>
              <a:pPr eaLnBrk="1" hangingPunct="1"/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01945" indent="-301945">
              <a:spcBef>
                <a:spcPct val="35000"/>
              </a:spcBef>
              <a:defRPr/>
            </a:pPr>
            <a:endParaRPr lang="en-GB" dirty="0" smtClean="0">
              <a:solidFill>
                <a:srgbClr val="000000"/>
              </a:solidFill>
              <a:latin typeface="Arial" pitchFamily="34" charset="0"/>
              <a:ea typeface="Geneva"/>
              <a:cs typeface="Arial" pitchFamily="34" charset="0"/>
            </a:endParaRPr>
          </a:p>
          <a:p>
            <a:pPr>
              <a:defRPr/>
            </a:pPr>
            <a:endParaRPr lang="en-GB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8FCE35-350A-410B-9A3C-58AA4E05A43A}" type="slidenum">
              <a:rPr lang="en-GB" altLang="en-US" smtClean="0"/>
              <a:pPr eaLnBrk="1" hangingPunct="1"/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35000"/>
              </a:spcBef>
              <a:spcAft>
                <a:spcPct val="40000"/>
              </a:spcAft>
              <a:buFont typeface="Wingdings" pitchFamily="2" charset="2"/>
              <a:buNone/>
            </a:pPr>
            <a:endParaRPr lang="en-GB" altLang="en-US" smtClean="0">
              <a:solidFill>
                <a:srgbClr val="104F75"/>
              </a:solidFill>
              <a:ea typeface="Geneva" pitchFamily="-96" charset="-128"/>
              <a:cs typeface="Arial" charset="0"/>
            </a:endParaRPr>
          </a:p>
          <a:p>
            <a:pPr>
              <a:spcBef>
                <a:spcPct val="35000"/>
              </a:spcBef>
              <a:spcAft>
                <a:spcPct val="40000"/>
              </a:spcAft>
            </a:pPr>
            <a:endParaRPr lang="en-GB" altLang="en-US" smtClean="0">
              <a:ea typeface="Geneva" pitchFamily="-96" charset="-128"/>
              <a:cs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86F037-D08F-42F7-BA35-550711F686DB}" type="slidenum">
              <a:rPr lang="en-GB" altLang="en-US" smtClean="0"/>
              <a:pPr eaLnBrk="1" hangingPunct="1"/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35000"/>
              </a:spcBef>
              <a:spcAft>
                <a:spcPct val="40000"/>
              </a:spcAft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8E0161-1D27-4461-9A27-7D4462986676}" type="slidenum">
              <a:rPr lang="en-GB" altLang="en-US" smtClean="0"/>
              <a:pPr eaLnBrk="1" hangingPunct="1"/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38FDF4-5BD7-4EED-BC6A-F9E5BCCE4D28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38FDF4-5BD7-4EED-BC6A-F9E5BCCE4D28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698871-D388-40A9-8697-18DF80777C08}" type="slidenum">
              <a:rPr lang="en-GB" altLang="en-US" smtClean="0">
                <a:solidFill>
                  <a:srgbClr val="000000"/>
                </a:solidFill>
              </a:rPr>
              <a:pPr/>
              <a:t>9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919"/>
            <a:ext cx="7775575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271" y="1187202"/>
            <a:ext cx="5256584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445571"/>
            <a:ext cx="54864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96976"/>
            <a:ext cx="7775575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98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1587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9474"/>
            <a:ext cx="3811588" cy="8309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3813175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845072"/>
            <a:ext cx="3813175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6975"/>
            <a:ext cx="381476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5072"/>
            <a:ext cx="381476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2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96976"/>
            <a:ext cx="7775575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15/11/2013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 descr="Education funding agency" title="Logo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03"/>
          <a:stretch/>
        </p:blipFill>
        <p:spPr bwMode="auto">
          <a:xfrm>
            <a:off x="615922" y="5661248"/>
            <a:ext cx="1003750" cy="1037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83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7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dirty="0">
          <a:solidFill>
            <a:srgbClr val="104F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2231901"/>
          </a:xfrm>
        </p:spPr>
        <p:txBody>
          <a:bodyPr/>
          <a:lstStyle/>
          <a:p>
            <a:r>
              <a:rPr lang="en-GB" dirty="0" smtClean="0"/>
              <a:t>EFA Funding guidance for young people 2013 to 2014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6616824" cy="2448272"/>
          </a:xfrm>
        </p:spPr>
        <p:txBody>
          <a:bodyPr/>
          <a:lstStyle/>
          <a:p>
            <a:r>
              <a:rPr lang="en-GB" dirty="0" smtClean="0"/>
              <a:t>Funding Rates and formula 2013 to 2014 – v1.01;</a:t>
            </a: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r>
              <a:rPr lang="en-GB" dirty="0" smtClean="0"/>
              <a:t>(Funding regulations and ILR Funding Returns are explained in separate presentations)</a:t>
            </a: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r>
              <a:rPr lang="en-GB" dirty="0" smtClean="0"/>
              <a:t>EFA </a:t>
            </a:r>
            <a:r>
              <a:rPr lang="en-GB" dirty="0"/>
              <a:t>Young People' Funding Team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1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77863" y="2349500"/>
            <a:ext cx="8353425" cy="792163"/>
          </a:xfrm>
        </p:spPr>
        <p:txBody>
          <a:bodyPr/>
          <a:lstStyle/>
          <a:p>
            <a:r>
              <a:rPr lang="en-GB" altLang="en-US" sz="1900" b="0" dirty="0" smtClean="0">
                <a:cs typeface="Arial" charset="0"/>
              </a:rPr>
              <a:t>Recognises that some students require additional support to participate and achieve to achieve full participation and improve attainment</a:t>
            </a:r>
          </a:p>
          <a:p>
            <a:r>
              <a:rPr lang="en-GB" altLang="en-US" sz="19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A single budget that institutions use as they see fit</a:t>
            </a:r>
            <a:endParaRPr lang="en-GB" altLang="en-US" sz="2800" dirty="0" smtClean="0">
              <a:solidFill>
                <a:srgbClr val="000000"/>
              </a:solidFill>
              <a:ea typeface="Geneva" pitchFamily="-96" charset="-128"/>
              <a:cs typeface="Arial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619250" y="260350"/>
            <a:ext cx="6985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93663" y="692150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 smtClean="0">
                <a:solidFill>
                  <a:srgbClr val="104F75"/>
                </a:solidFill>
              </a:rPr>
              <a:t>Disadvantage funding</a:t>
            </a:r>
            <a:endParaRPr lang="en-GB" altLang="en-US" sz="3600" b="1" dirty="0">
              <a:solidFill>
                <a:srgbClr val="104F75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09750" y="3644676"/>
            <a:ext cx="2511425" cy="2160588"/>
          </a:xfrm>
          <a:prstGeom prst="rect">
            <a:avLst/>
          </a:prstGeom>
          <a:solidFill>
            <a:srgbClr val="00F8F2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1"/>
                </a:solidFill>
                <a:cs typeface="Arial" pitchFamily="34" charset="0"/>
              </a:rPr>
              <a:t>Disadvantage Funding</a:t>
            </a:r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>
            <a:off x="5535613" y="3644676"/>
            <a:ext cx="2511425" cy="1008063"/>
          </a:xfrm>
          <a:prstGeom prst="rect">
            <a:avLst/>
          </a:prstGeom>
          <a:solidFill>
            <a:srgbClr val="00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Economic</a:t>
            </a:r>
          </a:p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Deprivation</a:t>
            </a:r>
          </a:p>
        </p:txBody>
      </p:sp>
      <p:sp>
        <p:nvSpPr>
          <p:cNvPr id="27" name="Rectangle 26"/>
          <p:cNvSpPr>
            <a:spLocks noChangeAspect="1"/>
          </p:cNvSpPr>
          <p:nvPr/>
        </p:nvSpPr>
        <p:spPr>
          <a:xfrm>
            <a:off x="5534025" y="4797201"/>
            <a:ext cx="2513013" cy="1008063"/>
          </a:xfrm>
          <a:prstGeom prst="rect">
            <a:avLst/>
          </a:prstGeom>
          <a:solidFill>
            <a:srgbClr val="00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Prior Attainment</a:t>
            </a:r>
          </a:p>
        </p:txBody>
      </p:sp>
      <p:pic>
        <p:nvPicPr>
          <p:cNvPr id="1434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3998689"/>
            <a:ext cx="1420812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6" name="Group 27"/>
          <p:cNvGrpSpPr>
            <a:grpSpLocks noChangeAspect="1"/>
          </p:cNvGrpSpPr>
          <p:nvPr/>
        </p:nvGrpSpPr>
        <p:grpSpPr bwMode="auto">
          <a:xfrm>
            <a:off x="3995738" y="785813"/>
            <a:ext cx="5035550" cy="1003300"/>
            <a:chOff x="3276600" y="198541"/>
            <a:chExt cx="5414963" cy="1080000"/>
          </a:xfrm>
        </p:grpSpPr>
        <p:sp>
          <p:nvSpPr>
            <p:cNvPr id="29" name="Rectangle 28"/>
            <p:cNvSpPr/>
            <p:nvPr/>
          </p:nvSpPr>
          <p:spPr>
            <a:xfrm>
              <a:off x="5867998" y="468541"/>
              <a:ext cx="583833" cy="540000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Programme</a:t>
              </a:r>
            </a:p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Cost Weighting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50408" y="463414"/>
              <a:ext cx="541155" cy="540000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73638" y="468541"/>
              <a:ext cx="539448" cy="540000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02574" y="468541"/>
              <a:ext cx="541155" cy="540000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77604" y="468541"/>
              <a:ext cx="539448" cy="540000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14352" name="TextBox 10"/>
            <p:cNvSpPr txBox="1">
              <a:spLocks noChangeArrowheads="1"/>
            </p:cNvSpPr>
            <p:nvPr/>
          </p:nvSpPr>
          <p:spPr bwMode="auto">
            <a:xfrm>
              <a:off x="3276600" y="271463"/>
              <a:ext cx="4381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4353" name="TextBox 11"/>
            <p:cNvSpPr txBox="1">
              <a:spLocks noChangeArrowheads="1"/>
            </p:cNvSpPr>
            <p:nvPr/>
          </p:nvSpPr>
          <p:spPr bwMode="auto">
            <a:xfrm>
              <a:off x="7648575" y="263525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4354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0813" y="514350"/>
              <a:ext cx="493712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5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400050"/>
              <a:ext cx="646112" cy="78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6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514350"/>
              <a:ext cx="493712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7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875" y="514350"/>
              <a:ext cx="493713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8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6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>
              <a:off x="6685490" y="198541"/>
              <a:ext cx="1080000" cy="1080000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950" b="1" dirty="0">
                  <a:solidFill>
                    <a:schemeClr val="tx1"/>
                  </a:solidFill>
                  <a:cs typeface="Arial" pitchFamily="34" charset="0"/>
                </a:rPr>
                <a:t>Disadvantage</a:t>
              </a: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GB" sz="1100" b="1" dirty="0">
                  <a:solidFill>
                    <a:schemeClr val="tx1"/>
                  </a:solidFill>
                  <a:cs typeface="Arial" pitchFamily="34" charset="0"/>
                </a:rPr>
                <a:t>Funding</a:t>
              </a:r>
            </a:p>
          </p:txBody>
        </p:sp>
      </p:grpSp>
      <p:sp>
        <p:nvSpPr>
          <p:cNvPr id="24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10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758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39716" y="2421731"/>
            <a:ext cx="5313347" cy="3527549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GB" altLang="en-US" sz="1800" dirty="0" smtClean="0"/>
              <a:t>Based on student’s home postcode</a:t>
            </a:r>
          </a:p>
          <a:p>
            <a:pPr lvl="1">
              <a:buFont typeface="Arial" charset="0"/>
              <a:buChar char="•"/>
            </a:pPr>
            <a:r>
              <a:rPr lang="en-GB" altLang="en-US" sz="1800" dirty="0" smtClean="0"/>
              <a:t>Deprivation is calculated using Index of Multiple Deprivation 2010. This examines the student’s home area based on: income, employment, health and disability, education, skills and training, housing and services, living environment, and crime </a:t>
            </a:r>
          </a:p>
          <a:p>
            <a:pPr lvl="1">
              <a:buFont typeface="Arial" charset="0"/>
              <a:buChar char="•"/>
            </a:pPr>
            <a:r>
              <a:rPr lang="en-GB" altLang="en-US" sz="1800" dirty="0" smtClean="0"/>
              <a:t>Uplift is between 8.4% and 33.6% of 27% most deprived super output areas</a:t>
            </a:r>
          </a:p>
          <a:p>
            <a:pPr lvl="1">
              <a:buFont typeface="Arial" charset="0"/>
              <a:buChar char="•"/>
            </a:pPr>
            <a:endParaRPr lang="en-GB" altLang="en-US" sz="1800" dirty="0" smtClean="0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619249" y="1892300"/>
            <a:ext cx="2132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104F75"/>
                </a:solidFill>
              </a:rPr>
              <a:t> Block one: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365" name="TextBox 18"/>
          <p:cNvSpPr txBox="1">
            <a:spLocks noChangeArrowheads="1"/>
          </p:cNvSpPr>
          <p:nvPr/>
        </p:nvSpPr>
        <p:spPr bwMode="auto">
          <a:xfrm>
            <a:off x="93663" y="692150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Disadvantage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funding</a:t>
            </a:r>
            <a:endParaRPr lang="en-GB" altLang="en-US" sz="3600" b="1" dirty="0">
              <a:solidFill>
                <a:srgbClr val="104F75"/>
              </a:solidFill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5895975" y="2043113"/>
            <a:ext cx="1887538" cy="757237"/>
          </a:xfrm>
          <a:prstGeom prst="rect">
            <a:avLst/>
          </a:prstGeom>
          <a:solidFill>
            <a:srgbClr val="00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Economic</a:t>
            </a:r>
          </a:p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Deprivation</a:t>
            </a:r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5453064" y="3178175"/>
            <a:ext cx="31988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endParaRPr lang="en-GB" altLang="en-US" dirty="0"/>
          </a:p>
          <a:p>
            <a:pPr marL="177800" lvl="1" eaLnBrk="1" hangingPunct="1">
              <a:buFont typeface="Arial" charset="0"/>
              <a:buChar char="•"/>
            </a:pPr>
            <a:r>
              <a:rPr lang="en-GB" altLang="en-US" dirty="0"/>
              <a:t> </a:t>
            </a:r>
            <a:r>
              <a:rPr lang="en-GB" altLang="en-US" dirty="0" smtClean="0"/>
              <a:t>Care leavers </a:t>
            </a:r>
            <a:r>
              <a:rPr lang="en-GB" altLang="en-US" dirty="0"/>
              <a:t>attract a </a:t>
            </a:r>
            <a:r>
              <a:rPr lang="en-GB" altLang="en-US" dirty="0" smtClean="0"/>
              <a:t>standard uplift: </a:t>
            </a:r>
            <a:r>
              <a:rPr lang="en-GB" altLang="en-US" dirty="0"/>
              <a:t>rate £480</a:t>
            </a:r>
          </a:p>
        </p:txBody>
      </p:sp>
      <p:grpSp>
        <p:nvGrpSpPr>
          <p:cNvPr id="15368" name="Group 21"/>
          <p:cNvGrpSpPr>
            <a:grpSpLocks noChangeAspect="1"/>
          </p:cNvGrpSpPr>
          <p:nvPr/>
        </p:nvGrpSpPr>
        <p:grpSpPr bwMode="auto">
          <a:xfrm>
            <a:off x="3995738" y="785813"/>
            <a:ext cx="5035550" cy="1003300"/>
            <a:chOff x="3276600" y="198541"/>
            <a:chExt cx="5414963" cy="1080000"/>
          </a:xfrm>
        </p:grpSpPr>
        <p:sp>
          <p:nvSpPr>
            <p:cNvPr id="23" name="Rectangle 22"/>
            <p:cNvSpPr/>
            <p:nvPr/>
          </p:nvSpPr>
          <p:spPr>
            <a:xfrm>
              <a:off x="5832148" y="468541"/>
              <a:ext cx="619683" cy="540000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Programme</a:t>
              </a:r>
            </a:p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Cost Weighting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50408" y="463414"/>
              <a:ext cx="541155" cy="540000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73638" y="468541"/>
              <a:ext cx="539448" cy="540000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02574" y="468541"/>
              <a:ext cx="541155" cy="540000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77604" y="468541"/>
              <a:ext cx="539448" cy="540000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15374" name="TextBox 10"/>
            <p:cNvSpPr txBox="1">
              <a:spLocks noChangeArrowheads="1"/>
            </p:cNvSpPr>
            <p:nvPr/>
          </p:nvSpPr>
          <p:spPr bwMode="auto">
            <a:xfrm>
              <a:off x="3276600" y="271463"/>
              <a:ext cx="4381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5375" name="TextBox 11"/>
            <p:cNvSpPr txBox="1">
              <a:spLocks noChangeArrowheads="1"/>
            </p:cNvSpPr>
            <p:nvPr/>
          </p:nvSpPr>
          <p:spPr bwMode="auto">
            <a:xfrm>
              <a:off x="7648575" y="263525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5376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0813" y="514350"/>
              <a:ext cx="493712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7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400050"/>
              <a:ext cx="646112" cy="78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8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514350"/>
              <a:ext cx="493712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9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875" y="514350"/>
              <a:ext cx="493713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0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6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tangle 34"/>
            <p:cNvSpPr/>
            <p:nvPr/>
          </p:nvSpPr>
          <p:spPr>
            <a:xfrm>
              <a:off x="6685490" y="198541"/>
              <a:ext cx="1080000" cy="1080000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950" b="1" dirty="0">
                  <a:solidFill>
                    <a:schemeClr val="tx1"/>
                  </a:solidFill>
                  <a:cs typeface="Arial" pitchFamily="34" charset="0"/>
                </a:rPr>
                <a:t>Disadvantage</a:t>
              </a: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 Funding</a:t>
              </a:r>
            </a:p>
          </p:txBody>
        </p:sp>
      </p:grpSp>
      <p:sp>
        <p:nvSpPr>
          <p:cNvPr id="22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11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67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spect="1"/>
          </p:cNvSpPr>
          <p:nvPr/>
        </p:nvSpPr>
        <p:spPr>
          <a:xfrm>
            <a:off x="5795963" y="1916113"/>
            <a:ext cx="1887537" cy="757237"/>
          </a:xfrm>
          <a:prstGeom prst="rect">
            <a:avLst/>
          </a:prstGeom>
          <a:solidFill>
            <a:srgbClr val="00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Prior Attainment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3663" y="2503488"/>
            <a:ext cx="5470525" cy="2220912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GB" altLang="en-US" sz="1800" dirty="0" smtClean="0"/>
              <a:t>Acknowledges the additional cost of students who need extra learning support</a:t>
            </a:r>
          </a:p>
          <a:p>
            <a:pPr lvl="1">
              <a:buFont typeface="Arial" charset="0"/>
              <a:buChar char="•"/>
            </a:pPr>
            <a:r>
              <a:rPr lang="en-GB" altLang="en-US" sz="1800" dirty="0" smtClean="0"/>
              <a:t>Based on student’s achievement of GCSE English and maths at end of Year 11</a:t>
            </a:r>
          </a:p>
          <a:p>
            <a:pPr lvl="1">
              <a:buFont typeface="Arial" charset="0"/>
              <a:buChar char="•"/>
            </a:pPr>
            <a:r>
              <a:rPr lang="en-GB" altLang="en-US" sz="1800" dirty="0" smtClean="0"/>
              <a:t>Funding rate for 2013/14 = £480</a:t>
            </a:r>
          </a:p>
          <a:p>
            <a:pPr lvl="1">
              <a:buFont typeface="Arial" charset="0"/>
              <a:buChar char="•"/>
            </a:pPr>
            <a:r>
              <a:rPr lang="en-GB" altLang="en-US" sz="1800" dirty="0" smtClean="0"/>
              <a:t>Flat rate for bands 2 and 3  =  £292</a:t>
            </a:r>
          </a:p>
          <a:p>
            <a:pPr lvl="1">
              <a:buFont typeface="Arial" charset="0"/>
              <a:buChar char="•"/>
            </a:pPr>
            <a:r>
              <a:rPr lang="en-GB" altLang="en-US" sz="1800" dirty="0" smtClean="0"/>
              <a:t>Pro rata as per programme costs for band 1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079500" y="2043113"/>
            <a:ext cx="2132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104F75"/>
                </a:solidFill>
              </a:rPr>
              <a:t> Block two: </a:t>
            </a:r>
          </a:p>
        </p:txBody>
      </p:sp>
      <p:grpSp>
        <p:nvGrpSpPr>
          <p:cNvPr id="16389" name="Group 3"/>
          <p:cNvGrpSpPr>
            <a:grpSpLocks noChangeAspect="1"/>
          </p:cNvGrpSpPr>
          <p:nvPr/>
        </p:nvGrpSpPr>
        <p:grpSpPr bwMode="auto">
          <a:xfrm>
            <a:off x="3995738" y="785813"/>
            <a:ext cx="5113337" cy="1003300"/>
            <a:chOff x="3276600" y="198541"/>
            <a:chExt cx="5497997" cy="1080000"/>
          </a:xfrm>
        </p:grpSpPr>
        <p:sp>
          <p:nvSpPr>
            <p:cNvPr id="6" name="Rectangle 5"/>
            <p:cNvSpPr/>
            <p:nvPr/>
          </p:nvSpPr>
          <p:spPr>
            <a:xfrm>
              <a:off x="5867708" y="468541"/>
              <a:ext cx="556457" cy="540000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50" b="1" dirty="0">
                  <a:solidFill>
                    <a:schemeClr val="bg1"/>
                  </a:solidFill>
                  <a:cs typeface="Arial" pitchFamily="34" charset="0"/>
                </a:rPr>
                <a:t>Programme</a:t>
              </a:r>
            </a:p>
            <a:p>
              <a:pPr algn="ctr">
                <a:defRPr/>
              </a:pPr>
              <a:r>
                <a:rPr lang="en-GB" sz="450" b="1" dirty="0">
                  <a:solidFill>
                    <a:schemeClr val="bg1"/>
                  </a:solidFill>
                  <a:cs typeface="Arial" pitchFamily="34" charset="0"/>
                </a:rPr>
                <a:t>Cost Weighting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233503" y="463414"/>
              <a:ext cx="541094" cy="540000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73605" y="468541"/>
              <a:ext cx="539388" cy="540000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302460" y="468541"/>
              <a:ext cx="541095" cy="540000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77403" y="468541"/>
              <a:ext cx="539388" cy="540000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16425" name="TextBox 10"/>
            <p:cNvSpPr txBox="1">
              <a:spLocks noChangeArrowheads="1"/>
            </p:cNvSpPr>
            <p:nvPr/>
          </p:nvSpPr>
          <p:spPr bwMode="auto">
            <a:xfrm>
              <a:off x="3276600" y="271463"/>
              <a:ext cx="4381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6426" name="TextBox 11"/>
            <p:cNvSpPr txBox="1">
              <a:spLocks noChangeArrowheads="1"/>
            </p:cNvSpPr>
            <p:nvPr/>
          </p:nvSpPr>
          <p:spPr bwMode="auto">
            <a:xfrm>
              <a:off x="7717686" y="263525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6427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0813" y="514350"/>
              <a:ext cx="493712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28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400050"/>
              <a:ext cx="646112" cy="78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29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514350"/>
              <a:ext cx="493712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0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875" y="514350"/>
              <a:ext cx="493713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31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628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6683890" y="198541"/>
              <a:ext cx="1175083" cy="1080000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000" b="1" dirty="0">
                  <a:solidFill>
                    <a:schemeClr val="tx1"/>
                  </a:solidFill>
                  <a:cs typeface="Arial" pitchFamily="34" charset="0"/>
                </a:rPr>
                <a:t>Disadvantage</a:t>
              </a: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 Funding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93663" y="692150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Disadvantage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funding</a:t>
            </a:r>
            <a:endParaRPr lang="en-GB" altLang="en-US" sz="3600" b="1" dirty="0">
              <a:solidFill>
                <a:srgbClr val="104F75"/>
              </a:solidFill>
            </a:endParaRPr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373932"/>
              </p:ext>
            </p:extLst>
          </p:nvPr>
        </p:nvGraphicFramePr>
        <p:xfrm>
          <a:off x="2967038" y="5272483"/>
          <a:ext cx="5708650" cy="161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170"/>
                <a:gridCol w="1296192"/>
                <a:gridCol w="1440212"/>
                <a:gridCol w="1887076"/>
              </a:tblGrid>
              <a:tr h="57579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Example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Maths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below grade C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English below grade C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Funding attracted per student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(£)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rgbClr val="104F75"/>
                    </a:solidFill>
                  </a:tcPr>
                </a:tc>
              </a:tr>
              <a:tr h="3457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£480 x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457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Student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£480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x1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457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Student 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£480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x2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8" marB="4572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19" name="Content Placeholder 2"/>
          <p:cNvSpPr txBox="1">
            <a:spLocks/>
          </p:cNvSpPr>
          <p:nvPr/>
        </p:nvSpPr>
        <p:spPr bwMode="auto">
          <a:xfrm>
            <a:off x="5091113" y="2852738"/>
            <a:ext cx="366553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35025" indent="-2905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GB" altLang="en-US"/>
              <a:t>Used to be graduated payments based on student’s grades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GB" altLang="en-US"/>
              <a:t>Now only a flat rate based on non-achievement of  grade C</a:t>
            </a:r>
            <a:endParaRPr lang="en-GB" altLang="en-US">
              <a:solidFill>
                <a:srgbClr val="000000"/>
              </a:solidFill>
              <a:ea typeface="Geneva" pitchFamily="-96" charset="-128"/>
              <a:cs typeface="Arial" charset="0"/>
            </a:endParaRPr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12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232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8024813" y="1031875"/>
            <a:ext cx="503237" cy="501650"/>
          </a:xfrm>
          <a:prstGeom prst="rect">
            <a:avLst/>
          </a:prstGeom>
          <a:solidFill>
            <a:srgbClr val="C9C9C9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550" b="1" dirty="0">
                <a:solidFill>
                  <a:schemeClr val="tx1"/>
                </a:solidFill>
                <a:cs typeface="Arial" pitchFamily="34" charset="0"/>
              </a:rPr>
              <a:t>Area Cost </a:t>
            </a:r>
            <a:r>
              <a:rPr lang="en-GB" sz="500" b="1" dirty="0">
                <a:solidFill>
                  <a:schemeClr val="tx1"/>
                </a:solidFill>
                <a:cs typeface="Arial" pitchFamily="34" charset="0"/>
              </a:rPr>
              <a:t>Allowance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44500" y="1916113"/>
            <a:ext cx="8112125" cy="1728911"/>
          </a:xfrm>
        </p:spPr>
        <p:txBody>
          <a:bodyPr/>
          <a:lstStyle/>
          <a:p>
            <a:pPr>
              <a:spcBef>
                <a:spcPct val="35000"/>
              </a:spcBef>
              <a:spcAft>
                <a:spcPct val="40000"/>
              </a:spcAft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Reflects the cost of delivery in high cost local areas – remains unchanged</a:t>
            </a:r>
          </a:p>
          <a:p>
            <a:pPr>
              <a:spcBef>
                <a:spcPct val="35000"/>
              </a:spcBef>
              <a:spcAft>
                <a:spcPct val="40000"/>
              </a:spcAft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The same methodology as used in previous years</a:t>
            </a:r>
          </a:p>
          <a:p>
            <a:pPr>
              <a:spcBef>
                <a:spcPct val="35000"/>
              </a:spcBef>
              <a:spcAft>
                <a:spcPct val="40000"/>
              </a:spcAft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Applied to the whole participation formula (including all disadvantage)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3851275" y="790575"/>
            <a:ext cx="5141913" cy="1003300"/>
            <a:chOff x="3144160" y="194009"/>
            <a:chExt cx="5527754" cy="1080000"/>
          </a:xfrm>
        </p:grpSpPr>
        <p:sp>
          <p:nvSpPr>
            <p:cNvPr id="6" name="Rectangle 5"/>
            <p:cNvSpPr/>
            <p:nvPr/>
          </p:nvSpPr>
          <p:spPr>
            <a:xfrm>
              <a:off x="5867931" y="464009"/>
              <a:ext cx="541000" cy="540000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  Cost Weighting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59804" y="464009"/>
              <a:ext cx="576839" cy="540000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b="1" dirty="0">
                  <a:solidFill>
                    <a:schemeClr val="tx1"/>
                  </a:solidFill>
                  <a:cs typeface="Arial" pitchFamily="34" charset="0"/>
                </a:rPr>
                <a:t>Disadvantage Funding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53059" y="464009"/>
              <a:ext cx="539293" cy="540000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27866" y="464009"/>
              <a:ext cx="540999" cy="540000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02674" y="464009"/>
              <a:ext cx="539293" cy="540000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17488" name="TextBox 10"/>
            <p:cNvSpPr txBox="1">
              <a:spLocks noChangeArrowheads="1"/>
            </p:cNvSpPr>
            <p:nvPr/>
          </p:nvSpPr>
          <p:spPr bwMode="auto">
            <a:xfrm>
              <a:off x="3144160" y="266700"/>
              <a:ext cx="438150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7489" name="TextBox 11"/>
            <p:cNvSpPr txBox="1">
              <a:spLocks noChangeArrowheads="1"/>
            </p:cNvSpPr>
            <p:nvPr/>
          </p:nvSpPr>
          <p:spPr bwMode="auto">
            <a:xfrm>
              <a:off x="7092950" y="263525"/>
              <a:ext cx="284163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7490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950" y="509588"/>
              <a:ext cx="493712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91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395288"/>
              <a:ext cx="646112" cy="78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92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3396" y="509588"/>
              <a:ext cx="493712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93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9371" y="509588"/>
              <a:ext cx="493713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94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5825" y="520700"/>
              <a:ext cx="493713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7591914" y="194009"/>
              <a:ext cx="1080000" cy="1080000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Area Cost Allowance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3663" y="692150"/>
            <a:ext cx="39735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Area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cost allowance</a:t>
            </a:r>
            <a:endParaRPr lang="en-GB" altLang="en-US" sz="3600" b="1" dirty="0">
              <a:solidFill>
                <a:srgbClr val="104F75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47813" y="3925888"/>
          <a:ext cx="3455987" cy="274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190"/>
                <a:gridCol w="647797"/>
              </a:tblGrid>
              <a:tr h="3048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Area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9" marB="45709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Uplift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09" marB="45709">
                    <a:solidFill>
                      <a:srgbClr val="104F75"/>
                    </a:solidFill>
                  </a:tcPr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Inner London</a:t>
                      </a: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Outer London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Berkshire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Crawley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Surrey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Buckingham (London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fringe)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Hertfordshire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(London fringe)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09" marB="45709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78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Buckinghamshire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(non fringe)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8" marB="4569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8" marB="4569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210175" y="3860800"/>
          <a:ext cx="3816350" cy="2840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692"/>
                <a:gridCol w="646658"/>
              </a:tblGrid>
              <a:tr h="3169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Area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04" marB="45704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Uplift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04" marB="45704">
                    <a:solidFill>
                      <a:srgbClr val="104F75"/>
                    </a:solidFill>
                  </a:tcPr>
                </a:tc>
              </a:tr>
              <a:tr h="3169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Oxfordshire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169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Essex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(London fringe)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169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Kent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(London fringe)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169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Bedfordshire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169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Hertfordshire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(non-London fringe)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04819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Cambridgeshire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169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Hampshire and Isle of Wight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169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West Sussex non-fringe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4" marB="4570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6300788" y="854075"/>
            <a:ext cx="1816100" cy="774700"/>
            <a:chOff x="6299610" y="854764"/>
            <a:chExt cx="1816451" cy="773621"/>
          </a:xfrm>
        </p:grpSpPr>
        <p:sp>
          <p:nvSpPr>
            <p:cNvPr id="23" name="Rectangle 22"/>
            <p:cNvSpPr/>
            <p:nvPr/>
          </p:nvSpPr>
          <p:spPr>
            <a:xfrm>
              <a:off x="6299610" y="1040243"/>
              <a:ext cx="587489" cy="502536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Programme  Cost Weighting</a:t>
              </a:r>
            </a:p>
          </p:txBody>
        </p:sp>
        <p:sp>
          <p:nvSpPr>
            <p:cNvPr id="17481" name="TextBox 11"/>
            <p:cNvSpPr txBox="1">
              <a:spLocks noChangeArrowheads="1"/>
            </p:cNvSpPr>
            <p:nvPr/>
          </p:nvSpPr>
          <p:spPr bwMode="auto">
            <a:xfrm>
              <a:off x="7524034" y="854764"/>
              <a:ext cx="264272" cy="773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7482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6908" y="1093937"/>
              <a:ext cx="459153" cy="503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13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871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531" name="TextBox 33"/>
          <p:cNvSpPr txBox="1">
            <a:spLocks noChangeArrowheads="1"/>
          </p:cNvSpPr>
          <p:nvPr/>
        </p:nvSpPr>
        <p:spPr bwMode="auto">
          <a:xfrm>
            <a:off x="93663" y="692150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High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needs students </a:t>
            </a:r>
            <a:r>
              <a:rPr lang="en-GB" altLang="en-US" sz="3600" b="1" dirty="0">
                <a:solidFill>
                  <a:srgbClr val="104F75"/>
                </a:solidFill>
              </a:rPr>
              <a:t>(HNS)</a:t>
            </a:r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611188" y="2228850"/>
            <a:ext cx="81692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pitchFamily="34" charset="0"/>
              </a:rPr>
              <a:t>This is funding for students with learning difficulties and/or disabilities and/or special educational needs with support costs above £6,000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pitchFamily="34" charset="0"/>
              </a:rPr>
              <a:t>There’s  a </a:t>
            </a:r>
            <a:r>
              <a:rPr lang="en-GB" b="1" dirty="0">
                <a:solidFill>
                  <a:srgbClr val="104F75"/>
                </a:solidFill>
                <a:latin typeface="Arial" pitchFamily="34" charset="0"/>
              </a:rPr>
              <a:t>system based on the same principles for all children </a:t>
            </a:r>
            <a:r>
              <a:rPr lang="en-GB" dirty="0">
                <a:latin typeface="Arial" pitchFamily="34" charset="0"/>
              </a:rPr>
              <a:t>and young people from ages 0 – 24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pitchFamily="34" charset="0"/>
              </a:rPr>
              <a:t>It is called </a:t>
            </a:r>
            <a:r>
              <a:rPr lang="en-GB" b="1" dirty="0">
                <a:solidFill>
                  <a:srgbClr val="104F75"/>
                </a:solidFill>
                <a:latin typeface="Arial" pitchFamily="34" charset="0"/>
              </a:rPr>
              <a:t>place plus </a:t>
            </a:r>
            <a:r>
              <a:rPr lang="en-GB" dirty="0">
                <a:latin typeface="Arial" pitchFamily="34" charset="0"/>
              </a:rPr>
              <a:t>– places are funded by the EFA and any additional top-up funding by the home local authority</a:t>
            </a:r>
          </a:p>
          <a:p>
            <a:pPr>
              <a:defRPr/>
            </a:pPr>
            <a:endParaRPr lang="en-GB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pitchFamily="34" charset="0"/>
              </a:rPr>
              <a:t>There are three elements to High Needs Funding</a:t>
            </a:r>
          </a:p>
        </p:txBody>
      </p:sp>
      <p:grpSp>
        <p:nvGrpSpPr>
          <p:cNvPr id="22533" name="Group 33"/>
          <p:cNvGrpSpPr>
            <a:grpSpLocks/>
          </p:cNvGrpSpPr>
          <p:nvPr/>
        </p:nvGrpSpPr>
        <p:grpSpPr bwMode="auto">
          <a:xfrm>
            <a:off x="3116263" y="5783263"/>
            <a:ext cx="774700" cy="769937"/>
            <a:chOff x="4083986" y="201173"/>
            <a:chExt cx="775654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4355782" y="201173"/>
              <a:ext cx="503858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44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 Black" pitchFamily="34" charset="0"/>
                  <a:cs typeface="Aharoni" pitchFamily="2" charset="-79"/>
                </a:rPr>
                <a:t>?</a:t>
              </a:r>
            </a:p>
          </p:txBody>
        </p:sp>
        <p:grpSp>
          <p:nvGrpSpPr>
            <p:cNvPr id="22551" name="Group 6"/>
            <p:cNvGrpSpPr>
              <a:grpSpLocks/>
            </p:cNvGrpSpPr>
            <p:nvPr/>
          </p:nvGrpSpPr>
          <p:grpSpPr bwMode="auto">
            <a:xfrm>
              <a:off x="4083986" y="332656"/>
              <a:ext cx="506477" cy="506477"/>
              <a:chOff x="2644000" y="1080694"/>
              <a:chExt cx="506477" cy="506477"/>
            </a:xfrm>
          </p:grpSpPr>
          <p:sp>
            <p:nvSpPr>
              <p:cNvPr id="45" name="Plus 44"/>
              <p:cNvSpPr/>
              <p:nvPr/>
            </p:nvSpPr>
            <p:spPr>
              <a:xfrm>
                <a:off x="2644000" y="1080888"/>
                <a:ext cx="507036" cy="506087"/>
              </a:xfrm>
              <a:prstGeom prst="mathPlus">
                <a:avLst/>
              </a:prstGeom>
            </p:spPr>
            <p:style>
              <a:ln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Plus 4"/>
              <p:cNvSpPr/>
              <p:nvPr/>
            </p:nvSpPr>
            <p:spPr>
              <a:xfrm>
                <a:off x="2710757" y="1274438"/>
                <a:ext cx="373521" cy="1189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355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GB" sz="800"/>
              </a:p>
            </p:txBody>
          </p:sp>
        </p:grpSp>
      </p:grpSp>
      <p:grpSp>
        <p:nvGrpSpPr>
          <p:cNvPr id="47" name="Group 46"/>
          <p:cNvGrpSpPr>
            <a:grpSpLocks noChangeAspect="1"/>
          </p:cNvGrpSpPr>
          <p:nvPr/>
        </p:nvGrpSpPr>
        <p:grpSpPr>
          <a:xfrm>
            <a:off x="1889483" y="5538788"/>
            <a:ext cx="1260000" cy="1260000"/>
            <a:chOff x="2393241" y="1792"/>
            <a:chExt cx="1007995" cy="1007995"/>
          </a:xfrm>
          <a:solidFill>
            <a:srgbClr val="104F75"/>
          </a:solidFill>
        </p:grpSpPr>
        <p:sp>
          <p:nvSpPr>
            <p:cNvPr id="48" name="Oval 47"/>
            <p:cNvSpPr/>
            <p:nvPr/>
          </p:nvSpPr>
          <p:spPr>
            <a:xfrm>
              <a:off x="2393241" y="1792"/>
              <a:ext cx="1007995" cy="100799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Oval 4"/>
            <p:cNvSpPr/>
            <p:nvPr/>
          </p:nvSpPr>
          <p:spPr>
            <a:xfrm>
              <a:off x="2540858" y="149409"/>
              <a:ext cx="712761" cy="7127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/>
                <a:t>TP from </a:t>
              </a:r>
              <a:r>
                <a:rPr lang="en-GB" sz="1600" dirty="0" smtClean="0"/>
                <a:t>2011/12</a:t>
              </a:r>
              <a:endParaRPr lang="en-GB" sz="1600" dirty="0"/>
            </a:p>
          </p:txBody>
        </p:sp>
      </p:grpSp>
      <p:grpSp>
        <p:nvGrpSpPr>
          <p:cNvPr id="22535" name="Group 49"/>
          <p:cNvGrpSpPr>
            <a:grpSpLocks/>
          </p:cNvGrpSpPr>
          <p:nvPr/>
        </p:nvGrpSpPr>
        <p:grpSpPr bwMode="auto">
          <a:xfrm>
            <a:off x="5092700" y="5783263"/>
            <a:ext cx="774700" cy="769937"/>
            <a:chOff x="4083986" y="201173"/>
            <a:chExt cx="775654" cy="769441"/>
          </a:xfrm>
        </p:grpSpPr>
        <p:sp>
          <p:nvSpPr>
            <p:cNvPr id="51" name="TextBox 50"/>
            <p:cNvSpPr txBox="1"/>
            <p:nvPr/>
          </p:nvSpPr>
          <p:spPr>
            <a:xfrm>
              <a:off x="4355783" y="201173"/>
              <a:ext cx="503857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44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 Black" pitchFamily="34" charset="0"/>
                  <a:cs typeface="Aharoni" pitchFamily="2" charset="-79"/>
                </a:rPr>
                <a:t>?</a:t>
              </a:r>
            </a:p>
          </p:txBody>
        </p:sp>
        <p:grpSp>
          <p:nvGrpSpPr>
            <p:cNvPr id="22547" name="Group 24"/>
            <p:cNvGrpSpPr>
              <a:grpSpLocks/>
            </p:cNvGrpSpPr>
            <p:nvPr/>
          </p:nvGrpSpPr>
          <p:grpSpPr bwMode="auto">
            <a:xfrm>
              <a:off x="4083986" y="332656"/>
              <a:ext cx="506477" cy="506477"/>
              <a:chOff x="2644000" y="1080694"/>
              <a:chExt cx="506477" cy="506477"/>
            </a:xfrm>
          </p:grpSpPr>
          <p:sp>
            <p:nvSpPr>
              <p:cNvPr id="53" name="Plus 52"/>
              <p:cNvSpPr/>
              <p:nvPr/>
            </p:nvSpPr>
            <p:spPr>
              <a:xfrm>
                <a:off x="2644000" y="1080888"/>
                <a:ext cx="507037" cy="506087"/>
              </a:xfrm>
              <a:prstGeom prst="mathPlus">
                <a:avLst/>
              </a:prstGeom>
            </p:spPr>
            <p:style>
              <a:ln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Plus 4"/>
              <p:cNvSpPr/>
              <p:nvPr/>
            </p:nvSpPr>
            <p:spPr>
              <a:xfrm>
                <a:off x="2710757" y="1274438"/>
                <a:ext cx="373522" cy="1189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355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GB" sz="800"/>
              </a:p>
            </p:txBody>
          </p:sp>
        </p:grpSp>
      </p:grpSp>
      <p:grpSp>
        <p:nvGrpSpPr>
          <p:cNvPr id="22536" name="Group 54"/>
          <p:cNvGrpSpPr>
            <a:grpSpLocks/>
          </p:cNvGrpSpPr>
          <p:nvPr/>
        </p:nvGrpSpPr>
        <p:grpSpPr bwMode="auto">
          <a:xfrm>
            <a:off x="7000875" y="5783263"/>
            <a:ext cx="774700" cy="768350"/>
            <a:chOff x="4083986" y="201173"/>
            <a:chExt cx="775654" cy="769441"/>
          </a:xfrm>
        </p:grpSpPr>
        <p:sp>
          <p:nvSpPr>
            <p:cNvPr id="56" name="TextBox 55"/>
            <p:cNvSpPr txBox="1"/>
            <p:nvPr/>
          </p:nvSpPr>
          <p:spPr>
            <a:xfrm>
              <a:off x="4355783" y="201173"/>
              <a:ext cx="503857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44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 Black" pitchFamily="34" charset="0"/>
                  <a:cs typeface="Aharoni" pitchFamily="2" charset="-79"/>
                </a:rPr>
                <a:t>?</a:t>
              </a:r>
            </a:p>
          </p:txBody>
        </p:sp>
        <p:grpSp>
          <p:nvGrpSpPr>
            <p:cNvPr id="22543" name="Group 29"/>
            <p:cNvGrpSpPr>
              <a:grpSpLocks/>
            </p:cNvGrpSpPr>
            <p:nvPr/>
          </p:nvGrpSpPr>
          <p:grpSpPr bwMode="auto">
            <a:xfrm>
              <a:off x="4083986" y="332656"/>
              <a:ext cx="506477" cy="506477"/>
              <a:chOff x="2644000" y="1080694"/>
              <a:chExt cx="506477" cy="506477"/>
            </a:xfrm>
          </p:grpSpPr>
          <p:sp>
            <p:nvSpPr>
              <p:cNvPr id="58" name="Plus 57"/>
              <p:cNvSpPr/>
              <p:nvPr/>
            </p:nvSpPr>
            <p:spPr>
              <a:xfrm>
                <a:off x="2644000" y="1081160"/>
                <a:ext cx="507037" cy="505542"/>
              </a:xfrm>
              <a:prstGeom prst="mathPlus">
                <a:avLst/>
              </a:prstGeom>
            </p:spPr>
            <p:style>
              <a:ln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Plus 4"/>
              <p:cNvSpPr/>
              <p:nvPr/>
            </p:nvSpPr>
            <p:spPr>
              <a:xfrm>
                <a:off x="2710757" y="1275110"/>
                <a:ext cx="373522" cy="11764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355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GB" sz="800"/>
              </a:p>
            </p:txBody>
          </p:sp>
        </p:grpSp>
      </p:grp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5779545" y="5538788"/>
            <a:ext cx="1260000" cy="1260000"/>
            <a:chOff x="2393241" y="1792"/>
            <a:chExt cx="1007995" cy="1007995"/>
          </a:xfrm>
          <a:solidFill>
            <a:srgbClr val="104F75"/>
          </a:solidFill>
        </p:grpSpPr>
        <p:sp>
          <p:nvSpPr>
            <p:cNvPr id="61" name="Oval 60"/>
            <p:cNvSpPr/>
            <p:nvPr/>
          </p:nvSpPr>
          <p:spPr>
            <a:xfrm>
              <a:off x="2393241" y="1792"/>
              <a:ext cx="1007995" cy="1007995"/>
            </a:xfrm>
            <a:prstGeom prst="ellipse">
              <a:avLst/>
            </a:prstGeom>
            <a:solidFill>
              <a:srgbClr val="104F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Oval 4"/>
            <p:cNvSpPr/>
            <p:nvPr/>
          </p:nvSpPr>
          <p:spPr>
            <a:xfrm>
              <a:off x="2540858" y="149409"/>
              <a:ext cx="712761" cy="7127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/>
                <a:t>High Needs Students</a:t>
              </a:r>
            </a:p>
          </p:txBody>
        </p:sp>
      </p:grpSp>
      <p:grpSp>
        <p:nvGrpSpPr>
          <p:cNvPr id="22538" name="Group 62"/>
          <p:cNvGrpSpPr>
            <a:grpSpLocks noChangeAspect="1"/>
          </p:cNvGrpSpPr>
          <p:nvPr/>
        </p:nvGrpSpPr>
        <p:grpSpPr bwMode="auto">
          <a:xfrm>
            <a:off x="7704138" y="5538788"/>
            <a:ext cx="1260475" cy="1258887"/>
            <a:chOff x="2393241" y="1792"/>
            <a:chExt cx="1007995" cy="1007995"/>
          </a:xfrm>
        </p:grpSpPr>
        <p:sp>
          <p:nvSpPr>
            <p:cNvPr id="64" name="Oval 63"/>
            <p:cNvSpPr/>
            <p:nvPr/>
          </p:nvSpPr>
          <p:spPr>
            <a:xfrm>
              <a:off x="2393241" y="1792"/>
              <a:ext cx="1007995" cy="100799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Oval 4"/>
            <p:cNvSpPr/>
            <p:nvPr/>
          </p:nvSpPr>
          <p:spPr>
            <a:xfrm>
              <a:off x="2540505" y="149242"/>
              <a:ext cx="713467" cy="71309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/>
                <a:t>Student Support Funding</a:t>
              </a:r>
            </a:p>
          </p:txBody>
        </p:sp>
      </p:grpSp>
      <p:grpSp>
        <p:nvGrpSpPr>
          <p:cNvPr id="66" name="Group 65"/>
          <p:cNvGrpSpPr>
            <a:grpSpLocks noChangeAspect="1"/>
          </p:cNvGrpSpPr>
          <p:nvPr/>
        </p:nvGrpSpPr>
        <p:grpSpPr>
          <a:xfrm>
            <a:off x="3819810" y="5538787"/>
            <a:ext cx="1260000" cy="1260000"/>
            <a:chOff x="2393241" y="1792"/>
            <a:chExt cx="1007995" cy="1007995"/>
          </a:xfrm>
          <a:solidFill>
            <a:srgbClr val="104F75"/>
          </a:solidFill>
        </p:grpSpPr>
        <p:sp>
          <p:nvSpPr>
            <p:cNvPr id="67" name="Oval 66"/>
            <p:cNvSpPr/>
            <p:nvPr/>
          </p:nvSpPr>
          <p:spPr>
            <a:xfrm>
              <a:off x="2393241" y="1792"/>
              <a:ext cx="1007995" cy="100799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Oval 4"/>
            <p:cNvSpPr/>
            <p:nvPr/>
          </p:nvSpPr>
          <p:spPr>
            <a:xfrm>
              <a:off x="2540858" y="149409"/>
              <a:ext cx="712761" cy="7127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/>
                <a:t>Formula </a:t>
              </a:r>
              <a:r>
                <a:rPr lang="en-GB" sz="1400" dirty="0"/>
                <a:t>Protection</a:t>
              </a:r>
              <a:r>
                <a:rPr lang="en-GB" sz="1600" dirty="0"/>
                <a:t> Funding</a:t>
              </a:r>
            </a:p>
          </p:txBody>
        </p:sp>
      </p:grpSp>
      <p:sp>
        <p:nvSpPr>
          <p:cNvPr id="32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14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458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555" name="TextBox 33"/>
          <p:cNvSpPr txBox="1">
            <a:spLocks noChangeArrowheads="1"/>
          </p:cNvSpPr>
          <p:nvPr/>
        </p:nvSpPr>
        <p:spPr bwMode="auto">
          <a:xfrm>
            <a:off x="93663" y="692150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High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needs students </a:t>
            </a:r>
            <a:r>
              <a:rPr lang="en-GB" altLang="en-US" sz="3600" b="1" dirty="0">
                <a:solidFill>
                  <a:srgbClr val="104F75"/>
                </a:solidFill>
              </a:rPr>
              <a:t>(HNS)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763588" y="2133600"/>
            <a:ext cx="78168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solidFill>
                  <a:srgbClr val="104F75"/>
                </a:solidFill>
                <a:latin typeface="Arial" pitchFamily="34" charset="0"/>
              </a:rPr>
              <a:t>The place – EFA </a:t>
            </a:r>
            <a:r>
              <a:rPr lang="en-GB" b="1" dirty="0" smtClean="0">
                <a:solidFill>
                  <a:srgbClr val="104F75"/>
                </a:solidFill>
                <a:latin typeface="Arial" pitchFamily="34" charset="0"/>
              </a:rPr>
              <a:t>funded</a:t>
            </a:r>
            <a:endParaRPr lang="en-GB" b="1" dirty="0">
              <a:solidFill>
                <a:srgbClr val="104F75"/>
              </a:solidFill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104F75"/>
                </a:solidFill>
                <a:latin typeface="Arial" pitchFamily="34" charset="0"/>
              </a:rPr>
              <a:t>Element 1 </a:t>
            </a:r>
            <a:r>
              <a:rPr lang="en-GB" dirty="0">
                <a:latin typeface="Arial" pitchFamily="34" charset="0"/>
              </a:rPr>
              <a:t>This is the standard 16-19 f</a:t>
            </a:r>
            <a:r>
              <a:rPr lang="en-GB" dirty="0" smtClean="0">
                <a:latin typeface="Arial" pitchFamily="34" charset="0"/>
              </a:rPr>
              <a:t>unding formula – </a:t>
            </a:r>
            <a:r>
              <a:rPr lang="en-GB" dirty="0">
                <a:latin typeface="Arial" pitchFamily="34" charset="0"/>
              </a:rPr>
              <a:t>it is based on lagged student numbers – this aspect rolls on from year to year.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104F75"/>
                </a:solidFill>
                <a:latin typeface="Arial" pitchFamily="34" charset="0"/>
              </a:rPr>
              <a:t>Element 2</a:t>
            </a:r>
            <a:r>
              <a:rPr lang="en-GB" dirty="0">
                <a:solidFill>
                  <a:srgbClr val="104F75"/>
                </a:solidFill>
                <a:latin typeface="Arial" pitchFamily="34" charset="0"/>
              </a:rPr>
              <a:t> </a:t>
            </a:r>
            <a:r>
              <a:rPr lang="en-GB" dirty="0">
                <a:latin typeface="Arial" pitchFamily="34" charset="0"/>
              </a:rPr>
              <a:t>This is the first £6,000 of additional support – numbers are calculated based on information  provided by the local authority about the number of places it is going to commission from each institution and the EFA adds £6,000 for each place to the allocation – completing the place funding.</a:t>
            </a:r>
          </a:p>
          <a:p>
            <a:pPr>
              <a:defRPr/>
            </a:pPr>
            <a:r>
              <a:rPr lang="en-GB" b="1" dirty="0">
                <a:solidFill>
                  <a:srgbClr val="104F75"/>
                </a:solidFill>
                <a:latin typeface="Arial" pitchFamily="34" charset="0"/>
              </a:rPr>
              <a:t>The Plus – </a:t>
            </a:r>
            <a:r>
              <a:rPr lang="en-GB" b="1" dirty="0" smtClean="0">
                <a:solidFill>
                  <a:srgbClr val="104F75"/>
                </a:solidFill>
                <a:latin typeface="Arial" pitchFamily="34" charset="0"/>
              </a:rPr>
              <a:t>top-up funding </a:t>
            </a:r>
            <a:r>
              <a:rPr lang="en-GB" b="1" dirty="0">
                <a:solidFill>
                  <a:srgbClr val="104F75"/>
                </a:solidFill>
                <a:latin typeface="Arial" pitchFamily="34" charset="0"/>
              </a:rPr>
              <a:t>– LA </a:t>
            </a:r>
            <a:r>
              <a:rPr lang="en-GB" b="1" dirty="0" smtClean="0">
                <a:solidFill>
                  <a:srgbClr val="104F75"/>
                </a:solidFill>
                <a:latin typeface="Arial" pitchFamily="34" charset="0"/>
              </a:rPr>
              <a:t>funded</a:t>
            </a:r>
            <a:endParaRPr lang="en-GB" b="1" dirty="0">
              <a:solidFill>
                <a:srgbClr val="104F75"/>
              </a:solidFill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b="1" dirty="0">
                <a:solidFill>
                  <a:srgbClr val="104F75"/>
                </a:solidFill>
                <a:latin typeface="Arial" pitchFamily="34" charset="0"/>
              </a:rPr>
              <a:t>Element 3</a:t>
            </a:r>
            <a:r>
              <a:rPr lang="en-GB" dirty="0">
                <a:solidFill>
                  <a:srgbClr val="104F75"/>
                </a:solidFill>
                <a:latin typeface="Arial" pitchFamily="34" charset="0"/>
              </a:rPr>
              <a:t> </a:t>
            </a:r>
            <a:r>
              <a:rPr lang="en-GB" dirty="0">
                <a:latin typeface="Arial" pitchFamily="34" charset="0"/>
              </a:rPr>
              <a:t>any funding the individual requires above the first two elements is negotiated and agreed with the student’s home LA</a:t>
            </a:r>
          </a:p>
        </p:txBody>
      </p:sp>
      <p:grpSp>
        <p:nvGrpSpPr>
          <p:cNvPr id="23557" name="Group 33"/>
          <p:cNvGrpSpPr>
            <a:grpSpLocks/>
          </p:cNvGrpSpPr>
          <p:nvPr/>
        </p:nvGrpSpPr>
        <p:grpSpPr bwMode="auto">
          <a:xfrm>
            <a:off x="3116263" y="5783263"/>
            <a:ext cx="774700" cy="769937"/>
            <a:chOff x="4083986" y="201173"/>
            <a:chExt cx="775654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4355782" y="201173"/>
              <a:ext cx="503858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44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 Black" pitchFamily="34" charset="0"/>
                  <a:cs typeface="Aharoni" pitchFamily="2" charset="-79"/>
                </a:rPr>
                <a:t>?</a:t>
              </a:r>
            </a:p>
          </p:txBody>
        </p:sp>
        <p:grpSp>
          <p:nvGrpSpPr>
            <p:cNvPr id="23575" name="Group 6"/>
            <p:cNvGrpSpPr>
              <a:grpSpLocks/>
            </p:cNvGrpSpPr>
            <p:nvPr/>
          </p:nvGrpSpPr>
          <p:grpSpPr bwMode="auto">
            <a:xfrm>
              <a:off x="4083986" y="332656"/>
              <a:ext cx="506477" cy="506477"/>
              <a:chOff x="2644000" y="1080694"/>
              <a:chExt cx="506477" cy="506477"/>
            </a:xfrm>
          </p:grpSpPr>
          <p:sp>
            <p:nvSpPr>
              <p:cNvPr id="45" name="Plus 44"/>
              <p:cNvSpPr/>
              <p:nvPr/>
            </p:nvSpPr>
            <p:spPr>
              <a:xfrm>
                <a:off x="2644000" y="1080888"/>
                <a:ext cx="507036" cy="506087"/>
              </a:xfrm>
              <a:prstGeom prst="mathPlus">
                <a:avLst/>
              </a:prstGeom>
            </p:spPr>
            <p:style>
              <a:ln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Plus 4"/>
              <p:cNvSpPr/>
              <p:nvPr/>
            </p:nvSpPr>
            <p:spPr>
              <a:xfrm>
                <a:off x="2710757" y="1274438"/>
                <a:ext cx="373521" cy="1189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355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GB" sz="800"/>
              </a:p>
            </p:txBody>
          </p:sp>
        </p:grpSp>
      </p:grpSp>
      <p:grpSp>
        <p:nvGrpSpPr>
          <p:cNvPr id="47" name="Group 46"/>
          <p:cNvGrpSpPr>
            <a:grpSpLocks noChangeAspect="1"/>
          </p:cNvGrpSpPr>
          <p:nvPr/>
        </p:nvGrpSpPr>
        <p:grpSpPr>
          <a:xfrm>
            <a:off x="1889483" y="5538788"/>
            <a:ext cx="1260000" cy="1260000"/>
            <a:chOff x="2393241" y="1792"/>
            <a:chExt cx="1007995" cy="1007995"/>
          </a:xfrm>
          <a:solidFill>
            <a:srgbClr val="104F75"/>
          </a:solidFill>
        </p:grpSpPr>
        <p:sp>
          <p:nvSpPr>
            <p:cNvPr id="48" name="Oval 47"/>
            <p:cNvSpPr/>
            <p:nvPr/>
          </p:nvSpPr>
          <p:spPr>
            <a:xfrm>
              <a:off x="2393241" y="1792"/>
              <a:ext cx="1007995" cy="100799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Oval 4"/>
            <p:cNvSpPr/>
            <p:nvPr/>
          </p:nvSpPr>
          <p:spPr>
            <a:xfrm>
              <a:off x="2540858" y="149409"/>
              <a:ext cx="712761" cy="7127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/>
                <a:t>TP from </a:t>
              </a:r>
              <a:r>
                <a:rPr lang="en-GB" sz="1600" dirty="0" smtClean="0"/>
                <a:t>2011/12</a:t>
              </a:r>
              <a:endParaRPr lang="en-GB" sz="1600" dirty="0"/>
            </a:p>
          </p:txBody>
        </p:sp>
      </p:grpSp>
      <p:grpSp>
        <p:nvGrpSpPr>
          <p:cNvPr id="23559" name="Group 49"/>
          <p:cNvGrpSpPr>
            <a:grpSpLocks/>
          </p:cNvGrpSpPr>
          <p:nvPr/>
        </p:nvGrpSpPr>
        <p:grpSpPr bwMode="auto">
          <a:xfrm>
            <a:off x="5092700" y="5783263"/>
            <a:ext cx="774700" cy="769937"/>
            <a:chOff x="4083986" y="201173"/>
            <a:chExt cx="775654" cy="769441"/>
          </a:xfrm>
        </p:grpSpPr>
        <p:sp>
          <p:nvSpPr>
            <p:cNvPr id="51" name="TextBox 50"/>
            <p:cNvSpPr txBox="1"/>
            <p:nvPr/>
          </p:nvSpPr>
          <p:spPr>
            <a:xfrm>
              <a:off x="4355783" y="201173"/>
              <a:ext cx="503857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44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 Black" pitchFamily="34" charset="0"/>
                  <a:cs typeface="Aharoni" pitchFamily="2" charset="-79"/>
                </a:rPr>
                <a:t>?</a:t>
              </a:r>
            </a:p>
          </p:txBody>
        </p:sp>
        <p:grpSp>
          <p:nvGrpSpPr>
            <p:cNvPr id="23571" name="Group 24"/>
            <p:cNvGrpSpPr>
              <a:grpSpLocks/>
            </p:cNvGrpSpPr>
            <p:nvPr/>
          </p:nvGrpSpPr>
          <p:grpSpPr bwMode="auto">
            <a:xfrm>
              <a:off x="4083986" y="332656"/>
              <a:ext cx="506477" cy="506477"/>
              <a:chOff x="2644000" y="1080694"/>
              <a:chExt cx="506477" cy="506477"/>
            </a:xfrm>
          </p:grpSpPr>
          <p:sp>
            <p:nvSpPr>
              <p:cNvPr id="53" name="Plus 52"/>
              <p:cNvSpPr/>
              <p:nvPr/>
            </p:nvSpPr>
            <p:spPr>
              <a:xfrm>
                <a:off x="2644000" y="1080888"/>
                <a:ext cx="507037" cy="506087"/>
              </a:xfrm>
              <a:prstGeom prst="mathPlus">
                <a:avLst/>
              </a:prstGeom>
            </p:spPr>
            <p:style>
              <a:ln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Plus 4"/>
              <p:cNvSpPr/>
              <p:nvPr/>
            </p:nvSpPr>
            <p:spPr>
              <a:xfrm>
                <a:off x="2710757" y="1274438"/>
                <a:ext cx="373522" cy="1189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355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GB" sz="800"/>
              </a:p>
            </p:txBody>
          </p:sp>
        </p:grpSp>
      </p:grpSp>
      <p:grpSp>
        <p:nvGrpSpPr>
          <p:cNvPr id="23560" name="Group 54"/>
          <p:cNvGrpSpPr>
            <a:grpSpLocks/>
          </p:cNvGrpSpPr>
          <p:nvPr/>
        </p:nvGrpSpPr>
        <p:grpSpPr bwMode="auto">
          <a:xfrm>
            <a:off x="7000875" y="5783263"/>
            <a:ext cx="774700" cy="768350"/>
            <a:chOff x="4083986" y="201173"/>
            <a:chExt cx="775654" cy="769441"/>
          </a:xfrm>
        </p:grpSpPr>
        <p:sp>
          <p:nvSpPr>
            <p:cNvPr id="56" name="TextBox 55"/>
            <p:cNvSpPr txBox="1"/>
            <p:nvPr/>
          </p:nvSpPr>
          <p:spPr>
            <a:xfrm>
              <a:off x="4355783" y="201173"/>
              <a:ext cx="503857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44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 Black" pitchFamily="34" charset="0"/>
                  <a:cs typeface="Aharoni" pitchFamily="2" charset="-79"/>
                </a:rPr>
                <a:t>?</a:t>
              </a:r>
            </a:p>
          </p:txBody>
        </p:sp>
        <p:grpSp>
          <p:nvGrpSpPr>
            <p:cNvPr id="23567" name="Group 29"/>
            <p:cNvGrpSpPr>
              <a:grpSpLocks/>
            </p:cNvGrpSpPr>
            <p:nvPr/>
          </p:nvGrpSpPr>
          <p:grpSpPr bwMode="auto">
            <a:xfrm>
              <a:off x="4083986" y="332656"/>
              <a:ext cx="506477" cy="506477"/>
              <a:chOff x="2644000" y="1080694"/>
              <a:chExt cx="506477" cy="506477"/>
            </a:xfrm>
          </p:grpSpPr>
          <p:sp>
            <p:nvSpPr>
              <p:cNvPr id="58" name="Plus 57"/>
              <p:cNvSpPr/>
              <p:nvPr/>
            </p:nvSpPr>
            <p:spPr>
              <a:xfrm>
                <a:off x="2644000" y="1081160"/>
                <a:ext cx="507037" cy="505542"/>
              </a:xfrm>
              <a:prstGeom prst="mathPlus">
                <a:avLst/>
              </a:prstGeom>
            </p:spPr>
            <p:style>
              <a:ln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Plus 4"/>
              <p:cNvSpPr/>
              <p:nvPr/>
            </p:nvSpPr>
            <p:spPr>
              <a:xfrm>
                <a:off x="2710757" y="1275110"/>
                <a:ext cx="373522" cy="11764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3556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GB" sz="800"/>
              </a:p>
            </p:txBody>
          </p:sp>
        </p:grpSp>
      </p:grp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5779545" y="5538788"/>
            <a:ext cx="1260000" cy="1260000"/>
            <a:chOff x="2393241" y="1792"/>
            <a:chExt cx="1007995" cy="1007995"/>
          </a:xfrm>
          <a:solidFill>
            <a:srgbClr val="104F75"/>
          </a:solidFill>
        </p:grpSpPr>
        <p:sp>
          <p:nvSpPr>
            <p:cNvPr id="61" name="Oval 60"/>
            <p:cNvSpPr/>
            <p:nvPr/>
          </p:nvSpPr>
          <p:spPr>
            <a:xfrm>
              <a:off x="2393241" y="1792"/>
              <a:ext cx="1007995" cy="1007995"/>
            </a:xfrm>
            <a:prstGeom prst="ellipse">
              <a:avLst/>
            </a:prstGeom>
            <a:solidFill>
              <a:srgbClr val="104F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Oval 4"/>
            <p:cNvSpPr/>
            <p:nvPr/>
          </p:nvSpPr>
          <p:spPr>
            <a:xfrm>
              <a:off x="2540858" y="149409"/>
              <a:ext cx="712761" cy="7127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/>
                <a:t>High Needs Students</a:t>
              </a:r>
            </a:p>
          </p:txBody>
        </p:sp>
      </p:grpSp>
      <p:grpSp>
        <p:nvGrpSpPr>
          <p:cNvPr id="23562" name="Group 62"/>
          <p:cNvGrpSpPr>
            <a:grpSpLocks noChangeAspect="1"/>
          </p:cNvGrpSpPr>
          <p:nvPr/>
        </p:nvGrpSpPr>
        <p:grpSpPr bwMode="auto">
          <a:xfrm>
            <a:off x="7704138" y="5538788"/>
            <a:ext cx="1260475" cy="1258887"/>
            <a:chOff x="2393241" y="1792"/>
            <a:chExt cx="1007995" cy="1007995"/>
          </a:xfrm>
        </p:grpSpPr>
        <p:sp>
          <p:nvSpPr>
            <p:cNvPr id="64" name="Oval 63"/>
            <p:cNvSpPr/>
            <p:nvPr/>
          </p:nvSpPr>
          <p:spPr>
            <a:xfrm>
              <a:off x="2393241" y="1792"/>
              <a:ext cx="1007995" cy="100799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Oval 4"/>
            <p:cNvSpPr/>
            <p:nvPr/>
          </p:nvSpPr>
          <p:spPr>
            <a:xfrm>
              <a:off x="2540505" y="149242"/>
              <a:ext cx="713467" cy="71309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/>
                <a:t>Student Support Funding</a:t>
              </a:r>
            </a:p>
          </p:txBody>
        </p:sp>
      </p:grpSp>
      <p:grpSp>
        <p:nvGrpSpPr>
          <p:cNvPr id="66" name="Group 65"/>
          <p:cNvGrpSpPr>
            <a:grpSpLocks noChangeAspect="1"/>
          </p:cNvGrpSpPr>
          <p:nvPr/>
        </p:nvGrpSpPr>
        <p:grpSpPr>
          <a:xfrm>
            <a:off x="3819810" y="5538787"/>
            <a:ext cx="1260000" cy="1260000"/>
            <a:chOff x="2393241" y="1792"/>
            <a:chExt cx="1007995" cy="1007995"/>
          </a:xfrm>
          <a:solidFill>
            <a:srgbClr val="104F75"/>
          </a:solidFill>
        </p:grpSpPr>
        <p:sp>
          <p:nvSpPr>
            <p:cNvPr id="67" name="Oval 66"/>
            <p:cNvSpPr/>
            <p:nvPr/>
          </p:nvSpPr>
          <p:spPr>
            <a:xfrm>
              <a:off x="2393241" y="1792"/>
              <a:ext cx="1007995" cy="1007995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Oval 4"/>
            <p:cNvSpPr/>
            <p:nvPr/>
          </p:nvSpPr>
          <p:spPr>
            <a:xfrm>
              <a:off x="2540858" y="149409"/>
              <a:ext cx="712761" cy="71276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600" dirty="0"/>
                <a:t>Formula </a:t>
              </a:r>
              <a:r>
                <a:rPr lang="en-GB" sz="1400" dirty="0"/>
                <a:t>Protection</a:t>
              </a:r>
              <a:r>
                <a:rPr lang="en-GB" sz="1600" dirty="0"/>
                <a:t> Funding</a:t>
              </a:r>
            </a:p>
          </p:txBody>
        </p:sp>
      </p:grpSp>
      <p:sp>
        <p:nvSpPr>
          <p:cNvPr id="32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15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006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2231901"/>
          </a:xfrm>
        </p:spPr>
        <p:txBody>
          <a:bodyPr/>
          <a:lstStyle/>
          <a:p>
            <a:r>
              <a:rPr lang="en-GB" dirty="0" smtClean="0"/>
              <a:t>EFA Funding guidance for young people 2013 to 2014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6616824" cy="2448272"/>
          </a:xfrm>
        </p:spPr>
        <p:txBody>
          <a:bodyPr/>
          <a:lstStyle/>
          <a:p>
            <a:r>
              <a:rPr lang="en-GB" dirty="0" smtClean="0"/>
              <a:t>Funding Rates and formula 2013 to 2014 – v1.01;</a:t>
            </a: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r>
              <a:rPr lang="en-GB" dirty="0" smtClean="0"/>
              <a:t>(Funding regulations and ILR Funding Returns are explained in separate presentations)</a:t>
            </a:r>
          </a:p>
          <a:p>
            <a:pPr marL="342900" indent="-342900">
              <a:spcBef>
                <a:spcPct val="50000"/>
              </a:spcBef>
              <a:buFontTx/>
              <a:buChar char="-"/>
              <a:defRPr/>
            </a:pPr>
            <a:r>
              <a:rPr lang="en-GB" dirty="0" smtClean="0"/>
              <a:t>EFA </a:t>
            </a:r>
            <a:r>
              <a:rPr lang="en-GB" dirty="0"/>
              <a:t>Young People' Funding Team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0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76250"/>
            <a:ext cx="7277455" cy="1253337"/>
          </a:xfrm>
        </p:spPr>
        <p:txBody>
          <a:bodyPr/>
          <a:lstStyle/>
          <a:p>
            <a:r>
              <a:rPr lang="en-GB" dirty="0" smtClean="0"/>
              <a:t>Funding guidance </a:t>
            </a:r>
            <a:r>
              <a:rPr lang="en-GB" dirty="0"/>
              <a:t>for young people: </a:t>
            </a:r>
            <a:r>
              <a:rPr lang="en-GB" dirty="0" smtClean="0"/>
              <a:t>2013 to 2014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57238" y="1844824"/>
            <a:ext cx="7775575" cy="3384376"/>
          </a:xfrm>
        </p:spPr>
        <p:txBody>
          <a:bodyPr/>
          <a:lstStyle/>
          <a:p>
            <a:r>
              <a:rPr lang="en-GB" dirty="0" smtClean="0"/>
              <a:t>Format </a:t>
            </a:r>
            <a:r>
              <a:rPr lang="en-GB" dirty="0"/>
              <a:t>similar to previous years:</a:t>
            </a:r>
          </a:p>
          <a:p>
            <a:pPr marL="534988" indent="-357188">
              <a:buFont typeface="Arial" pitchFamily="34" charset="0"/>
              <a:buChar char="•"/>
            </a:pPr>
            <a:r>
              <a:rPr lang="en-GB" dirty="0"/>
              <a:t>Funding </a:t>
            </a:r>
            <a:r>
              <a:rPr lang="en-GB" dirty="0" smtClean="0"/>
              <a:t>Regulations </a:t>
            </a:r>
            <a:r>
              <a:rPr lang="en-GB" sz="1800" dirty="0"/>
              <a:t>(version </a:t>
            </a:r>
            <a:r>
              <a:rPr lang="en-GB" sz="1800" dirty="0" smtClean="0"/>
              <a:t>1 published May 2013 version 1a </a:t>
            </a:r>
            <a:r>
              <a:rPr lang="en-GB" sz="1800" dirty="0"/>
              <a:t>published June </a:t>
            </a:r>
            <a:r>
              <a:rPr lang="en-GB" sz="1800" dirty="0" smtClean="0"/>
              <a:t>2013)</a:t>
            </a:r>
          </a:p>
          <a:p>
            <a:pPr marL="534988" indent="-357188">
              <a:buFont typeface="Arial" pitchFamily="34" charset="0"/>
              <a:buChar char="•"/>
            </a:pPr>
            <a:r>
              <a:rPr lang="en-GB" dirty="0" smtClean="0"/>
              <a:t>Funding </a:t>
            </a:r>
            <a:r>
              <a:rPr lang="en-GB" dirty="0"/>
              <a:t>Rates and </a:t>
            </a:r>
            <a:r>
              <a:rPr lang="en-GB" dirty="0" smtClean="0"/>
              <a:t>Formula</a:t>
            </a:r>
          </a:p>
          <a:p>
            <a:pPr marL="534988" indent="-357188">
              <a:buFont typeface="Arial" pitchFamily="34" charset="0"/>
              <a:buChar char="•"/>
            </a:pPr>
            <a:r>
              <a:rPr lang="en-GB" dirty="0" smtClean="0"/>
              <a:t>ILR </a:t>
            </a:r>
            <a:r>
              <a:rPr lang="en-GB" dirty="0"/>
              <a:t>Funding Returns (does not apply to schools or </a:t>
            </a:r>
            <a:r>
              <a:rPr lang="en-GB" dirty="0" smtClean="0"/>
              <a:t>academies)</a:t>
            </a:r>
          </a:p>
          <a:p>
            <a:pPr marL="534988" indent="-357188">
              <a:buFont typeface="Arial" pitchFamily="34" charset="0"/>
              <a:buChar char="•"/>
            </a:pPr>
            <a:r>
              <a:rPr lang="en-GB" dirty="0" smtClean="0"/>
              <a:t>Sub-contracted </a:t>
            </a:r>
            <a:r>
              <a:rPr lang="en-GB" dirty="0"/>
              <a:t>controls guidance </a:t>
            </a:r>
            <a:r>
              <a:rPr lang="en-GB" sz="1800" dirty="0"/>
              <a:t>(previously published in Section 7 in Funding regulations </a:t>
            </a:r>
            <a:r>
              <a:rPr lang="en-GB" sz="1800" dirty="0" smtClean="0"/>
              <a:t>2012 to 2013)</a:t>
            </a:r>
          </a:p>
        </p:txBody>
      </p:sp>
      <p:sp>
        <p:nvSpPr>
          <p:cNvPr id="6" name="Text Box 116"/>
          <p:cNvSpPr txBox="1">
            <a:spLocks noChangeArrowheads="1"/>
          </p:cNvSpPr>
          <p:nvPr/>
        </p:nvSpPr>
        <p:spPr bwMode="auto">
          <a:xfrm>
            <a:off x="8172450" y="476250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2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526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93663" y="692150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>
                <a:solidFill>
                  <a:srgbClr val="104F75"/>
                </a:solidFill>
              </a:rPr>
              <a:t>The new 16-19 funding formula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79863" y="4567238"/>
            <a:ext cx="1079500" cy="10795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chemeClr val="tx1"/>
                </a:solidFill>
                <a:cs typeface="Arial" pitchFamily="34" charset="0"/>
              </a:rPr>
              <a:t>Total Programme Funding </a:t>
            </a:r>
          </a:p>
        </p:txBody>
      </p:sp>
      <p:pic>
        <p:nvPicPr>
          <p:cNvPr id="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4686300"/>
            <a:ext cx="1119188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-128588" y="2603500"/>
            <a:ext cx="9182101" cy="1712913"/>
            <a:chOff x="-127951" y="2603074"/>
            <a:chExt cx="9181147" cy="1713339"/>
          </a:xfrm>
        </p:grpSpPr>
        <p:sp>
          <p:nvSpPr>
            <p:cNvPr id="69" name="Rectangle 68"/>
            <p:cNvSpPr/>
            <p:nvPr/>
          </p:nvSpPr>
          <p:spPr>
            <a:xfrm>
              <a:off x="4719771" y="3027042"/>
              <a:ext cx="1079388" cy="1079768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bg1"/>
                  </a:solidFill>
                  <a:cs typeface="Arial" pitchFamily="34" charset="0"/>
                </a:rPr>
                <a:t>Programme  Cost Weighting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151548" y="3015927"/>
              <a:ext cx="1080975" cy="1079768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050" b="1" dirty="0">
                  <a:solidFill>
                    <a:schemeClr val="tx1"/>
                  </a:solidFill>
                  <a:cs typeface="Arial" pitchFamily="34" charset="0"/>
                </a:rPr>
                <a:t>Disadvantage</a:t>
              </a: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 Funding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973808" y="3015927"/>
              <a:ext cx="1079388" cy="1079768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Area </a:t>
              </a:r>
            </a:p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Cost Allowance</a:t>
              </a:r>
            </a:p>
          </p:txBody>
        </p:sp>
        <p:sp>
          <p:nvSpPr>
            <p:cNvPr id="72" name="Multiply 71"/>
            <p:cNvSpPr/>
            <p:nvPr/>
          </p:nvSpPr>
          <p:spPr>
            <a:xfrm>
              <a:off x="2532424" y="3252523"/>
              <a:ext cx="325403" cy="274705"/>
            </a:xfrm>
            <a:prstGeom prst="mathMultipl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5235" y="3015927"/>
              <a:ext cx="1080976" cy="1079768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832408" y="3015927"/>
              <a:ext cx="1079388" cy="1079768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305455" y="3015927"/>
              <a:ext cx="1079388" cy="1079768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8206" name="TextBox 1"/>
            <p:cNvSpPr txBox="1">
              <a:spLocks noChangeArrowheads="1"/>
            </p:cNvSpPr>
            <p:nvPr/>
          </p:nvSpPr>
          <p:spPr bwMode="auto">
            <a:xfrm>
              <a:off x="-127951" y="2603074"/>
              <a:ext cx="830263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10000">
                  <a:cs typeface="Arial" charset="0"/>
                </a:rPr>
                <a:t>(</a:t>
              </a:r>
            </a:p>
          </p:txBody>
        </p:sp>
        <p:sp>
          <p:nvSpPr>
            <p:cNvPr id="8207" name="TextBox 20"/>
            <p:cNvSpPr txBox="1">
              <a:spLocks noChangeArrowheads="1"/>
            </p:cNvSpPr>
            <p:nvPr/>
          </p:nvSpPr>
          <p:spPr bwMode="auto">
            <a:xfrm>
              <a:off x="7143434" y="2603074"/>
              <a:ext cx="830262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10000">
                  <a:cs typeface="Arial" charset="0"/>
                </a:rPr>
                <a:t>)</a:t>
              </a:r>
            </a:p>
          </p:txBody>
        </p:sp>
        <p:pic>
          <p:nvPicPr>
            <p:cNvPr id="8208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0633" y="3292476"/>
              <a:ext cx="765175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2433" y="3106738"/>
              <a:ext cx="1000125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2721" y="3309938"/>
              <a:ext cx="765175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1" name="Picture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0046" y="3297238"/>
              <a:ext cx="765175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2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8546" y="3252788"/>
              <a:ext cx="765175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 Box 116"/>
          <p:cNvSpPr txBox="1">
            <a:spLocks noChangeArrowheads="1"/>
          </p:cNvSpPr>
          <p:nvPr/>
        </p:nvSpPr>
        <p:spPr bwMode="auto">
          <a:xfrm>
            <a:off x="8172450" y="476250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3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8483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0.08626 L 0.27969 -0.329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079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47000" y="4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1588" y="549275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921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825" y="1773238"/>
            <a:ext cx="5100638" cy="3887787"/>
          </a:xfrm>
        </p:spPr>
        <p:txBody>
          <a:bodyPr/>
          <a:lstStyle/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r>
              <a:rPr lang="en-GB" altLang="en-US" sz="17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This is a count of students to be funded</a:t>
            </a:r>
          </a:p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r>
              <a:rPr lang="en-GB" altLang="en-US" sz="17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Based on autumn census or ILR return</a:t>
            </a:r>
          </a:p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r>
              <a:rPr lang="en-GB" altLang="en-US" sz="17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Band 5	=&gt; 540 hours</a:t>
            </a:r>
          </a:p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r>
              <a:rPr lang="en-GB" altLang="en-US" sz="17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Band 4 or below  &lt; 540 hours</a:t>
            </a:r>
          </a:p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r>
              <a:rPr lang="en-GB" altLang="en-US" sz="17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For 2013/14 </a:t>
            </a:r>
            <a:r>
              <a:rPr lang="en-GB" altLang="en-US" sz="1700" b="0" dirty="0" smtClean="0">
                <a:solidFill>
                  <a:srgbClr val="104F75"/>
                </a:solidFill>
                <a:ea typeface="Geneva" pitchFamily="-96" charset="-128"/>
                <a:cs typeface="Arial" charset="0"/>
              </a:rPr>
              <a:t>band 4 = national rate</a:t>
            </a:r>
          </a:p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r>
              <a:rPr lang="en-GB" altLang="en-US" sz="17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The bottom band treated as </a:t>
            </a:r>
            <a:r>
              <a:rPr lang="en-GB" altLang="en-US" sz="1700" b="0" dirty="0" smtClean="0">
                <a:solidFill>
                  <a:srgbClr val="104F75"/>
                </a:solidFill>
                <a:ea typeface="Geneva" pitchFamily="-96" charset="-128"/>
                <a:cs typeface="Arial" charset="0"/>
              </a:rPr>
              <a:t>full time equivalent </a:t>
            </a:r>
            <a:r>
              <a:rPr lang="en-GB" altLang="en-US" sz="17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(FTE), </a:t>
            </a:r>
            <a:r>
              <a:rPr lang="en-GB" altLang="en-US" sz="1700" dirty="0" smtClean="0">
                <a:solidFill>
                  <a:srgbClr val="104F75"/>
                </a:solidFill>
                <a:ea typeface="Geneva" pitchFamily="-96" charset="-128"/>
                <a:cs typeface="Arial" charset="0"/>
              </a:rPr>
              <a:t>that is a proportion of 600</a:t>
            </a:r>
          </a:p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r>
              <a:rPr lang="en-GB" altLang="en-US" sz="17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Age groups 16-18 and 19-24 for HNS are treated the same</a:t>
            </a:r>
          </a:p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endParaRPr lang="en-GB" altLang="en-US" sz="1700" b="0" dirty="0" smtClean="0">
              <a:solidFill>
                <a:srgbClr val="000000"/>
              </a:solidFill>
              <a:ea typeface="Geneva" pitchFamily="-96" charset="-128"/>
              <a:cs typeface="Arial" charset="0"/>
            </a:endParaRPr>
          </a:p>
        </p:txBody>
      </p:sp>
      <p:grpSp>
        <p:nvGrpSpPr>
          <p:cNvPr id="9220" name="Group 2"/>
          <p:cNvGrpSpPr>
            <a:grpSpLocks noChangeAspect="1"/>
          </p:cNvGrpSpPr>
          <p:nvPr/>
        </p:nvGrpSpPr>
        <p:grpSpPr bwMode="auto">
          <a:xfrm>
            <a:off x="3925888" y="620713"/>
            <a:ext cx="5080000" cy="1004887"/>
            <a:chOff x="3228975" y="176004"/>
            <a:chExt cx="5462588" cy="1080000"/>
          </a:xfrm>
        </p:grpSpPr>
        <p:sp>
          <p:nvSpPr>
            <p:cNvPr id="4" name="Rectangle 3"/>
            <p:cNvSpPr/>
            <p:nvPr/>
          </p:nvSpPr>
          <p:spPr>
            <a:xfrm>
              <a:off x="6412639" y="445578"/>
              <a:ext cx="607713" cy="540853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Programme Cost Weighting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255926" y="445578"/>
              <a:ext cx="539431" cy="540853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b="1" dirty="0" err="1">
                  <a:solidFill>
                    <a:schemeClr val="tx1"/>
                  </a:solidFill>
                  <a:cs typeface="Arial" pitchFamily="34" charset="0"/>
                </a:rPr>
                <a:t>DisadvantagFunding</a:t>
              </a:r>
              <a:endParaRPr lang="en-GB" sz="4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150425" y="445578"/>
              <a:ext cx="541138" cy="54085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57509" y="445578"/>
              <a:ext cx="539431" cy="540853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630806" y="445578"/>
              <a:ext cx="539431" cy="540853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9250" name="TextBox 9"/>
            <p:cNvSpPr txBox="1">
              <a:spLocks noChangeArrowheads="1"/>
            </p:cNvSpPr>
            <p:nvPr/>
          </p:nvSpPr>
          <p:spPr bwMode="auto">
            <a:xfrm>
              <a:off x="3228975" y="246063"/>
              <a:ext cx="439738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9251" name="TextBox 10"/>
            <p:cNvSpPr txBox="1">
              <a:spLocks noChangeArrowheads="1"/>
            </p:cNvSpPr>
            <p:nvPr/>
          </p:nvSpPr>
          <p:spPr bwMode="auto">
            <a:xfrm>
              <a:off x="7667590" y="246063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925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4850" y="492125"/>
              <a:ext cx="493713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8698" y="377825"/>
              <a:ext cx="644525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500" y="492125"/>
              <a:ext cx="493713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913" y="492125"/>
              <a:ext cx="495300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5303" y="503238"/>
              <a:ext cx="493711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563887" y="176004"/>
              <a:ext cx="1080000" cy="1080000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</p:grpSp>
      <p:sp>
        <p:nvSpPr>
          <p:cNvPr id="9221" name="TextBox 18"/>
          <p:cNvSpPr txBox="1">
            <a:spLocks noChangeArrowheads="1"/>
          </p:cNvSpPr>
          <p:nvPr/>
        </p:nvSpPr>
        <p:spPr bwMode="auto">
          <a:xfrm>
            <a:off x="93663" y="549275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>
                <a:solidFill>
                  <a:srgbClr val="104F75"/>
                </a:solidFill>
              </a:rPr>
              <a:t>Student   numbers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4222"/>
              </p:ext>
            </p:extLst>
          </p:nvPr>
        </p:nvGraphicFramePr>
        <p:xfrm>
          <a:off x="5341938" y="2565400"/>
          <a:ext cx="3622675" cy="243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585"/>
                <a:gridCol w="1680090"/>
              </a:tblGrid>
              <a:tr h="5771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Student status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697" marB="45697" anchor="ctr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Hours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required per year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697" marB="45697">
                    <a:solidFill>
                      <a:srgbClr val="104F75"/>
                    </a:solidFill>
                  </a:tcPr>
                </a:tc>
              </a:tr>
              <a:tr h="37065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540 +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65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450-539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65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 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360-449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65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280-359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65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up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to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280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4</a:t>
            </a:fld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3112397" y="5589240"/>
            <a:ext cx="5641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35000"/>
              </a:spcBef>
              <a:buFont typeface="Arial" charset="0"/>
              <a:buChar char="•"/>
            </a:pPr>
            <a:r>
              <a:rPr lang="en-GB" altLang="en-US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Students must meet funding start qualifying period of 2 weeks or 6 weeks to be counted and study programmes of less than 2 weeks are not funded</a:t>
            </a:r>
            <a:endParaRPr lang="en-GB" altLang="en-US" dirty="0">
              <a:solidFill>
                <a:srgbClr val="000000"/>
              </a:solidFill>
              <a:ea typeface="Geneva" pitchFamily="-9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3"/>
          <p:cNvSpPr>
            <a:spLocks noGrp="1"/>
          </p:cNvSpPr>
          <p:nvPr>
            <p:ph idx="1"/>
          </p:nvPr>
        </p:nvSpPr>
        <p:spPr>
          <a:xfrm>
            <a:off x="290513" y="1916113"/>
            <a:ext cx="8020050" cy="3960812"/>
          </a:xfrm>
        </p:spPr>
        <p:txBody>
          <a:bodyPr/>
          <a:lstStyle/>
          <a:p>
            <a:pPr>
              <a:spcBef>
                <a:spcPct val="35000"/>
              </a:spcBef>
              <a:spcAft>
                <a:spcPct val="40000"/>
              </a:spcAft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Single national funding rate per student expressed in £</a:t>
            </a:r>
          </a:p>
          <a:p>
            <a:pPr>
              <a:spcBef>
                <a:spcPct val="35000"/>
              </a:spcBef>
              <a:spcAft>
                <a:spcPct val="40000"/>
              </a:spcAft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All 16-19 year olds in sixth forms, colleges and independent providers are funded at the same national funding rate </a:t>
            </a:r>
          </a:p>
          <a:p>
            <a:pPr>
              <a:spcBef>
                <a:spcPct val="35000"/>
              </a:spcBef>
              <a:spcAft>
                <a:spcPct val="40000"/>
              </a:spcAft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Out of scope Youth Contract, young offenders, 16-18 Apprenticeships and European Social Fund (ESF)</a:t>
            </a:r>
          </a:p>
          <a:p>
            <a:pPr>
              <a:spcBef>
                <a:spcPct val="35000"/>
              </a:spcBef>
              <a:spcAft>
                <a:spcPct val="40000"/>
              </a:spcAft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This is the final element of the formula fixed by the EFA. It depends on how much learning is taking place across the country and the budget.</a:t>
            </a:r>
          </a:p>
          <a:p>
            <a:pPr>
              <a:spcBef>
                <a:spcPct val="35000"/>
              </a:spcBef>
              <a:spcAft>
                <a:spcPct val="40000"/>
              </a:spcAft>
            </a:pPr>
            <a:r>
              <a:rPr lang="en-GB" altLang="en-US" sz="1800" b="0" dirty="0" smtClean="0">
                <a:ea typeface="Geneva" pitchFamily="-96" charset="-128"/>
                <a:cs typeface="Arial" charset="0"/>
              </a:rPr>
              <a:t>The rate used in the 2013/14 allocation is £4,000</a:t>
            </a:r>
          </a:p>
        </p:txBody>
      </p:sp>
      <p:grpSp>
        <p:nvGrpSpPr>
          <p:cNvPr id="10243" name="Group 1"/>
          <p:cNvGrpSpPr>
            <a:grpSpLocks noChangeAspect="1"/>
          </p:cNvGrpSpPr>
          <p:nvPr/>
        </p:nvGrpSpPr>
        <p:grpSpPr bwMode="auto">
          <a:xfrm>
            <a:off x="3981450" y="798513"/>
            <a:ext cx="5035550" cy="1004887"/>
            <a:chOff x="3267075" y="195313"/>
            <a:chExt cx="5414963" cy="1080000"/>
          </a:xfrm>
        </p:grpSpPr>
        <p:sp>
          <p:nvSpPr>
            <p:cNvPr id="5" name="Rectangle 4"/>
            <p:cNvSpPr/>
            <p:nvPr/>
          </p:nvSpPr>
          <p:spPr>
            <a:xfrm>
              <a:off x="6414992" y="471711"/>
              <a:ext cx="583833" cy="539147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Programme Cost Weighting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0992" y="471711"/>
              <a:ext cx="539448" cy="539147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b="1" dirty="0" err="1">
                  <a:solidFill>
                    <a:schemeClr val="tx1"/>
                  </a:solidFill>
                  <a:cs typeface="Arial" pitchFamily="34" charset="0"/>
                </a:rPr>
                <a:t>DisadvantagFunding</a:t>
              </a:r>
              <a:endParaRPr lang="en-GB" sz="4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142590" y="471711"/>
              <a:ext cx="539448" cy="539147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55578" y="464887"/>
              <a:ext cx="539448" cy="540853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622891" y="471711"/>
              <a:ext cx="539448" cy="539147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10251" name="TextBox 10"/>
            <p:cNvSpPr txBox="1">
              <a:spLocks noChangeArrowheads="1"/>
            </p:cNvSpPr>
            <p:nvPr/>
          </p:nvSpPr>
          <p:spPr bwMode="auto">
            <a:xfrm>
              <a:off x="3267075" y="249238"/>
              <a:ext cx="439738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0252" name="TextBox 11"/>
            <p:cNvSpPr txBox="1">
              <a:spLocks noChangeArrowheads="1"/>
            </p:cNvSpPr>
            <p:nvPr/>
          </p:nvSpPr>
          <p:spPr bwMode="auto">
            <a:xfrm>
              <a:off x="7696366" y="271463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025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1288" y="519113"/>
              <a:ext cx="495300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953" y="403225"/>
              <a:ext cx="646112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2563" y="517525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2975" y="517525"/>
              <a:ext cx="495300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1925" y="528638"/>
              <a:ext cx="493713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4311744" y="195313"/>
              <a:ext cx="1080000" cy="1080000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45" name="TextBox 16"/>
          <p:cNvSpPr txBox="1">
            <a:spLocks noChangeArrowheads="1"/>
          </p:cNvSpPr>
          <p:nvPr/>
        </p:nvSpPr>
        <p:spPr bwMode="auto">
          <a:xfrm>
            <a:off x="93663" y="692150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The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national funding rate</a:t>
            </a:r>
            <a:endParaRPr lang="en-GB" altLang="en-US" sz="3600" b="1" dirty="0">
              <a:solidFill>
                <a:srgbClr val="104F75"/>
              </a:solidFill>
            </a:endParaRPr>
          </a:p>
        </p:txBody>
      </p:sp>
      <p:sp>
        <p:nvSpPr>
          <p:cNvPr id="19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187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/>
          <p:cNvSpPr>
            <a:spLocks noGrp="1"/>
          </p:cNvSpPr>
          <p:nvPr>
            <p:ph idx="1"/>
          </p:nvPr>
        </p:nvSpPr>
        <p:spPr>
          <a:xfrm>
            <a:off x="290513" y="2133600"/>
            <a:ext cx="4662487" cy="4175125"/>
          </a:xfrm>
        </p:spPr>
        <p:txBody>
          <a:bodyPr/>
          <a:lstStyle/>
          <a:p>
            <a:pPr>
              <a:spcBef>
                <a:spcPct val="35000"/>
              </a:spcBef>
              <a:spcAft>
                <a:spcPct val="40000"/>
              </a:spcAft>
              <a:defRPr/>
            </a:pPr>
            <a:r>
              <a:rPr lang="en-GB" sz="1800" b="0" dirty="0">
                <a:solidFill>
                  <a:srgbClr val="000000"/>
                </a:solidFill>
                <a:ea typeface="Geneva"/>
                <a:cs typeface="Arial" pitchFamily="34" charset="0"/>
              </a:rPr>
              <a:t>A</a:t>
            </a:r>
            <a:r>
              <a:rPr lang="en-GB" sz="1800" b="0" dirty="0" smtClean="0">
                <a:solidFill>
                  <a:srgbClr val="000000"/>
                </a:solidFill>
                <a:ea typeface="Geneva"/>
                <a:cs typeface="Arial" pitchFamily="34" charset="0"/>
              </a:rPr>
              <a:t> national rate based on circa 600 hours</a:t>
            </a:r>
          </a:p>
          <a:p>
            <a:pPr>
              <a:spcBef>
                <a:spcPct val="35000"/>
              </a:spcBef>
              <a:spcAft>
                <a:spcPct val="40000"/>
              </a:spcAft>
              <a:defRPr/>
            </a:pPr>
            <a:r>
              <a:rPr lang="en-GB" sz="1800" b="0" dirty="0" smtClean="0">
                <a:solidFill>
                  <a:srgbClr val="000000"/>
                </a:solidFill>
                <a:ea typeface="Geneva"/>
                <a:cs typeface="Arial" pitchFamily="34" charset="0"/>
              </a:rPr>
              <a:t>Three rates for bands 2, 3, 4 </a:t>
            </a:r>
          </a:p>
          <a:p>
            <a:pPr>
              <a:spcBef>
                <a:spcPct val="35000"/>
              </a:spcBef>
              <a:spcAft>
                <a:spcPct val="40000"/>
              </a:spcAft>
              <a:defRPr/>
            </a:pPr>
            <a:r>
              <a:rPr lang="en-GB" sz="1800" b="0" dirty="0" smtClean="0">
                <a:solidFill>
                  <a:srgbClr val="000000"/>
                </a:solidFill>
                <a:ea typeface="Geneva"/>
                <a:cs typeface="Arial" pitchFamily="34" charset="0"/>
              </a:rPr>
              <a:t>Each funded at mid-point of the band</a:t>
            </a:r>
          </a:p>
          <a:p>
            <a:pPr>
              <a:spcBef>
                <a:spcPct val="35000"/>
              </a:spcBef>
              <a:spcAft>
                <a:spcPct val="40000"/>
              </a:spcAft>
              <a:defRPr/>
            </a:pPr>
            <a:r>
              <a:rPr lang="en-GB" sz="1800" b="0" dirty="0" smtClean="0">
                <a:solidFill>
                  <a:srgbClr val="000000"/>
                </a:solidFill>
                <a:ea typeface="Geneva"/>
                <a:cs typeface="Arial" pitchFamily="34" charset="0"/>
              </a:rPr>
              <a:t>For band 4 (450-539 hours) for 2013/14 and 2014/15 funded at £4,000</a:t>
            </a:r>
          </a:p>
          <a:p>
            <a:pPr>
              <a:spcBef>
                <a:spcPct val="35000"/>
              </a:spcBef>
              <a:spcAft>
                <a:spcPct val="40000"/>
              </a:spcAft>
              <a:defRPr/>
            </a:pPr>
            <a:r>
              <a:rPr lang="en-GB" sz="1800" b="0" dirty="0" smtClean="0">
                <a:solidFill>
                  <a:srgbClr val="000000"/>
                </a:solidFill>
                <a:ea typeface="Geneva"/>
                <a:cs typeface="Arial" pitchFamily="34" charset="0"/>
              </a:rPr>
              <a:t>Band 1 (below 280 hours) funded as a proportion of 600 hours; that is, 150 hours gets 25% of the 600 hour 			funding rate</a:t>
            </a:r>
          </a:p>
          <a:p>
            <a:pPr marL="0" indent="0">
              <a:spcBef>
                <a:spcPct val="35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en-GB" sz="1800" dirty="0" smtClean="0">
              <a:solidFill>
                <a:srgbClr val="104F75"/>
              </a:solidFill>
              <a:ea typeface="Geneva"/>
              <a:cs typeface="Arial" pitchFamily="34" charset="0"/>
            </a:endParaRPr>
          </a:p>
        </p:txBody>
      </p:sp>
      <p:grpSp>
        <p:nvGrpSpPr>
          <p:cNvPr id="11267" name="Group 1"/>
          <p:cNvGrpSpPr>
            <a:grpSpLocks noChangeAspect="1"/>
          </p:cNvGrpSpPr>
          <p:nvPr/>
        </p:nvGrpSpPr>
        <p:grpSpPr bwMode="auto">
          <a:xfrm>
            <a:off x="3981450" y="798513"/>
            <a:ext cx="5053013" cy="1004887"/>
            <a:chOff x="3267075" y="195313"/>
            <a:chExt cx="5433341" cy="1080000"/>
          </a:xfrm>
        </p:grpSpPr>
        <p:sp>
          <p:nvSpPr>
            <p:cNvPr id="5" name="Rectangle 4"/>
            <p:cNvSpPr/>
            <p:nvPr/>
          </p:nvSpPr>
          <p:spPr>
            <a:xfrm>
              <a:off x="6380620" y="471711"/>
              <a:ext cx="617929" cy="539147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Programme Cost Weighting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218751" y="471711"/>
              <a:ext cx="633292" cy="539147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b="1" dirty="0">
                  <a:solidFill>
                    <a:schemeClr val="tx1"/>
                  </a:solidFill>
                  <a:cs typeface="Arial" pitchFamily="34" charset="0"/>
                </a:rPr>
                <a:t>Disadvantage Funding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161008" y="471711"/>
              <a:ext cx="539408" cy="539147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55556" y="464887"/>
              <a:ext cx="539408" cy="540853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622717" y="471711"/>
              <a:ext cx="539408" cy="539147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11305" name="TextBox 10"/>
            <p:cNvSpPr txBox="1">
              <a:spLocks noChangeArrowheads="1"/>
            </p:cNvSpPr>
            <p:nvPr/>
          </p:nvSpPr>
          <p:spPr bwMode="auto">
            <a:xfrm>
              <a:off x="3267075" y="249238"/>
              <a:ext cx="439738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1306" name="TextBox 11"/>
            <p:cNvSpPr txBox="1">
              <a:spLocks noChangeArrowheads="1"/>
            </p:cNvSpPr>
            <p:nvPr/>
          </p:nvSpPr>
          <p:spPr bwMode="auto">
            <a:xfrm>
              <a:off x="7696367" y="271463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1307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1288" y="519113"/>
              <a:ext cx="495300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8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7164" y="403225"/>
              <a:ext cx="646112" cy="78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9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2563" y="517525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10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2975" y="517525"/>
              <a:ext cx="495300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11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122" y="528638"/>
              <a:ext cx="493713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4311744" y="195313"/>
              <a:ext cx="1080000" cy="1080000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69" name="TextBox 16"/>
          <p:cNvSpPr txBox="1">
            <a:spLocks noChangeArrowheads="1"/>
          </p:cNvSpPr>
          <p:nvPr/>
        </p:nvSpPr>
        <p:spPr bwMode="auto">
          <a:xfrm>
            <a:off x="93663" y="692150"/>
            <a:ext cx="41036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 smtClean="0">
                <a:solidFill>
                  <a:srgbClr val="104F75"/>
                </a:solidFill>
              </a:rPr>
              <a:t>Funding </a:t>
            </a:r>
            <a:r>
              <a:rPr lang="en-GB" altLang="en-US" sz="3600" b="1" dirty="0">
                <a:solidFill>
                  <a:srgbClr val="104F75"/>
                </a:solidFill>
              </a:rPr>
              <a:t>rates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16821"/>
              </p:ext>
            </p:extLst>
          </p:nvPr>
        </p:nvGraphicFramePr>
        <p:xfrm>
          <a:off x="5078413" y="2636838"/>
          <a:ext cx="3860800" cy="279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570"/>
                <a:gridCol w="1281615"/>
                <a:gridCol w="1281615"/>
              </a:tblGrid>
              <a:tr h="9447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Student Number  status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20" marR="91420" marT="45677" marB="45677" anchor="ctr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Hours funded at…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20" marR="91420" marT="45677" marB="45677" anchor="ctr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Rate</a:t>
                      </a:r>
                    </a:p>
                    <a:p>
                      <a:pPr algn="ctr"/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(2013/14 allocations)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20" marR="91420" marT="45677" marB="45677">
                    <a:solidFill>
                      <a:srgbClr val="104F75"/>
                    </a:solidFill>
                  </a:tcPr>
                </a:tc>
              </a:tr>
              <a:tr h="37047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£4,000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47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600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£4,000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47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405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£2700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47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320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£2133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47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Band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%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a typeface="Geneva"/>
                          <a:cs typeface="Arial" pitchFamily="34" charset="0"/>
                        </a:rPr>
                        <a:t> of 600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% of £4,000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0" marR="91420" marT="45677" marB="45677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6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050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50825" y="1916113"/>
            <a:ext cx="7796267" cy="324108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A retention factor is being used from 2013/14 to replace previous success factor</a:t>
            </a:r>
          </a:p>
          <a:p>
            <a:pPr>
              <a:spcBef>
                <a:spcPct val="0"/>
              </a:spcBef>
            </a:pPr>
            <a:r>
              <a:rPr lang="en-GB" altLang="en-US" sz="1800" dirty="0" smtClean="0">
                <a:solidFill>
                  <a:srgbClr val="104F75"/>
                </a:solidFill>
                <a:ea typeface="Geneva" pitchFamily="-96" charset="-128"/>
                <a:cs typeface="Arial" charset="0"/>
              </a:rPr>
              <a:t>Applied at student level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, not qualification level from 2013/14</a:t>
            </a:r>
          </a:p>
          <a:p>
            <a:pPr>
              <a:spcBef>
                <a:spcPct val="0"/>
              </a:spcBef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Retained means still studying a core aim on planned end date or leaves early and is recorded as completed the core aim</a:t>
            </a:r>
          </a:p>
          <a:p>
            <a:pPr>
              <a:spcBef>
                <a:spcPct val="0"/>
              </a:spcBef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For academic programmes: still studying one of the academic aims</a:t>
            </a:r>
          </a:p>
          <a:p>
            <a:pPr>
              <a:spcBef>
                <a:spcPct val="0"/>
              </a:spcBef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For vocational programmes: still studying the core aim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619250" y="260350"/>
            <a:ext cx="6985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2312" name="Group 13"/>
          <p:cNvGrpSpPr>
            <a:grpSpLocks noChangeAspect="1"/>
          </p:cNvGrpSpPr>
          <p:nvPr/>
        </p:nvGrpSpPr>
        <p:grpSpPr bwMode="auto">
          <a:xfrm>
            <a:off x="3981450" y="774700"/>
            <a:ext cx="5035550" cy="1003300"/>
            <a:chOff x="3276600" y="193593"/>
            <a:chExt cx="5414963" cy="1080000"/>
          </a:xfrm>
        </p:grpSpPr>
        <p:sp>
          <p:nvSpPr>
            <p:cNvPr id="7" name="Rectangle 6"/>
            <p:cNvSpPr/>
            <p:nvPr/>
          </p:nvSpPr>
          <p:spPr>
            <a:xfrm>
              <a:off x="6390374" y="463593"/>
              <a:ext cx="617975" cy="540000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Programme Cost Weighting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14911" y="463593"/>
              <a:ext cx="575297" cy="540000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b="1" dirty="0">
                  <a:solidFill>
                    <a:schemeClr val="tx1"/>
                  </a:solidFill>
                  <a:cs typeface="Arial" pitchFamily="34" charset="0"/>
                </a:rPr>
                <a:t>Disadvantage Funding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150409" y="463593"/>
              <a:ext cx="541154" cy="540000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3638" y="473846"/>
              <a:ext cx="539448" cy="540000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02576" y="473846"/>
              <a:ext cx="541154" cy="540000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12322" name="TextBox 11"/>
            <p:cNvSpPr txBox="1">
              <a:spLocks noChangeArrowheads="1"/>
            </p:cNvSpPr>
            <p:nvPr/>
          </p:nvSpPr>
          <p:spPr bwMode="auto">
            <a:xfrm>
              <a:off x="3276600" y="277813"/>
              <a:ext cx="43815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2323" name="TextBox 12"/>
            <p:cNvSpPr txBox="1">
              <a:spLocks noChangeArrowheads="1"/>
            </p:cNvSpPr>
            <p:nvPr/>
          </p:nvSpPr>
          <p:spPr bwMode="auto">
            <a:xfrm>
              <a:off x="7648575" y="263525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232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081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3388" y="395288"/>
              <a:ext cx="644525" cy="78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913" y="509588"/>
              <a:ext cx="495300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6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5076056" y="193593"/>
              <a:ext cx="1080000" cy="1080000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314" name="TextBox 19"/>
          <p:cNvSpPr txBox="1">
            <a:spLocks noChangeArrowheads="1"/>
          </p:cNvSpPr>
          <p:nvPr/>
        </p:nvSpPr>
        <p:spPr bwMode="auto">
          <a:xfrm>
            <a:off x="93663" y="692150"/>
            <a:ext cx="41036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Retention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factor</a:t>
            </a:r>
            <a:endParaRPr lang="en-GB" altLang="en-US" sz="3600" b="1" dirty="0">
              <a:solidFill>
                <a:srgbClr val="104F75"/>
              </a:solidFill>
            </a:endParaRPr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7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38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28899" y="1916113"/>
            <a:ext cx="4684713" cy="33130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Retention </a:t>
            </a:r>
            <a:r>
              <a:rPr lang="en-GB" altLang="en-US" sz="1800" b="0" dirty="0" smtClean="0">
                <a:solidFill>
                  <a:srgbClr val="104F75"/>
                </a:solidFill>
                <a:ea typeface="Geneva" pitchFamily="-96" charset="-128"/>
                <a:cs typeface="Arial" charset="0"/>
              </a:rPr>
              <a:t>FACTOR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 = half way point between Retention </a:t>
            </a:r>
            <a:r>
              <a:rPr lang="en-GB" altLang="en-US" sz="1800" b="0" dirty="0" smtClean="0">
                <a:solidFill>
                  <a:srgbClr val="104F75"/>
                </a:solidFill>
                <a:ea typeface="Geneva" pitchFamily="-96" charset="-128"/>
                <a:cs typeface="Arial" charset="0"/>
              </a:rPr>
              <a:t>RATE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 and 100%</a:t>
            </a:r>
          </a:p>
          <a:p>
            <a:pPr>
              <a:spcBef>
                <a:spcPct val="0"/>
              </a:spcBef>
            </a:pPr>
            <a:r>
              <a:rPr lang="en-GB" altLang="en-US" sz="1800" b="0" dirty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The retention factor used for the allocation is also 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recorded in Funding </a:t>
            </a:r>
            <a:r>
              <a:rPr lang="en-GB" altLang="en-US" sz="1800" b="0" dirty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Information Service (FIS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) and then used </a:t>
            </a:r>
            <a:r>
              <a:rPr lang="en-GB" altLang="en-US" sz="1800" b="0" dirty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for all 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the funding </a:t>
            </a:r>
            <a:r>
              <a:rPr lang="en-GB" altLang="en-US" sz="1800" b="0" dirty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out-turn 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values reported on </a:t>
            </a:r>
            <a:r>
              <a:rPr lang="en-GB" altLang="en-US" sz="1800" b="0" dirty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the EFA 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Funding </a:t>
            </a:r>
            <a:r>
              <a:rPr lang="en-GB" altLang="en-US" sz="1800" b="0" dirty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claim reports (see also </a:t>
            </a:r>
            <a:r>
              <a:rPr lang="en-GB" altLang="en-US" sz="1800" b="0" dirty="0" smtClean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document ‘ILR </a:t>
            </a:r>
            <a:r>
              <a:rPr lang="en-GB" altLang="en-US" sz="1800" b="0" dirty="0">
                <a:solidFill>
                  <a:srgbClr val="000000"/>
                </a:solidFill>
                <a:ea typeface="Geneva" pitchFamily="-96" charset="-128"/>
                <a:cs typeface="Arial" charset="0"/>
              </a:rPr>
              <a:t>Funding Returns’ annex E, paragraph 6)</a:t>
            </a:r>
            <a:endParaRPr lang="en-GB" altLang="en-US" sz="1800" b="0" dirty="0" smtClean="0">
              <a:solidFill>
                <a:srgbClr val="000000"/>
              </a:solidFill>
              <a:ea typeface="Geneva" pitchFamily="-96" charset="-128"/>
              <a:cs typeface="Arial" charset="0"/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619250" y="260350"/>
            <a:ext cx="6985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16550" y="3508375"/>
          <a:ext cx="3476625" cy="301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456"/>
                <a:gridCol w="949169"/>
              </a:tblGrid>
              <a:tr h="5182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Student retention and funding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61" marR="91461" marT="45688" marB="45688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Funding 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61" marR="91461" marT="45688" marB="45688">
                    <a:solidFill>
                      <a:srgbClr val="104F75"/>
                    </a:solidFill>
                  </a:tcPr>
                </a:tc>
              </a:tr>
              <a:tr h="5182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Leaves before qualifying period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688" marB="4568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688" marB="4568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3161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Leaves before planned end and not recorded as completed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688" marB="4568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688" marB="4568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1820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Retained to planned end date and recorded as completed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688" marB="4568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688" marB="4568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3161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Leaves before planned end date and recorded as completed 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688" marB="4568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688" marB="4568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312" name="Group 13"/>
          <p:cNvGrpSpPr>
            <a:grpSpLocks noChangeAspect="1"/>
          </p:cNvGrpSpPr>
          <p:nvPr/>
        </p:nvGrpSpPr>
        <p:grpSpPr bwMode="auto">
          <a:xfrm>
            <a:off x="3981450" y="774700"/>
            <a:ext cx="5035550" cy="1003300"/>
            <a:chOff x="3276600" y="193593"/>
            <a:chExt cx="5414963" cy="1080000"/>
          </a:xfrm>
        </p:grpSpPr>
        <p:sp>
          <p:nvSpPr>
            <p:cNvPr id="7" name="Rectangle 6"/>
            <p:cNvSpPr/>
            <p:nvPr/>
          </p:nvSpPr>
          <p:spPr>
            <a:xfrm>
              <a:off x="6390374" y="463593"/>
              <a:ext cx="617975" cy="540000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bg1"/>
                  </a:solidFill>
                  <a:cs typeface="Arial" pitchFamily="34" charset="0"/>
                </a:rPr>
                <a:t>Programme Cost Weighting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14911" y="463593"/>
              <a:ext cx="575297" cy="540000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b="1" dirty="0">
                  <a:solidFill>
                    <a:schemeClr val="tx1"/>
                  </a:solidFill>
                  <a:cs typeface="Arial" pitchFamily="34" charset="0"/>
                </a:rPr>
                <a:t>Disadvantage Funding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150409" y="463593"/>
              <a:ext cx="541154" cy="540000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3638" y="473846"/>
              <a:ext cx="539448" cy="540000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02576" y="473846"/>
              <a:ext cx="541154" cy="540000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12322" name="TextBox 11"/>
            <p:cNvSpPr txBox="1">
              <a:spLocks noChangeArrowheads="1"/>
            </p:cNvSpPr>
            <p:nvPr/>
          </p:nvSpPr>
          <p:spPr bwMode="auto">
            <a:xfrm>
              <a:off x="3276600" y="277813"/>
              <a:ext cx="43815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2323" name="TextBox 12"/>
            <p:cNvSpPr txBox="1">
              <a:spLocks noChangeArrowheads="1"/>
            </p:cNvSpPr>
            <p:nvPr/>
          </p:nvSpPr>
          <p:spPr bwMode="auto">
            <a:xfrm>
              <a:off x="7648575" y="263525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232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081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3388" y="395288"/>
              <a:ext cx="644525" cy="78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913" y="509588"/>
              <a:ext cx="495300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6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5076056" y="193593"/>
              <a:ext cx="1080000" cy="1080000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314" name="TextBox 19"/>
          <p:cNvSpPr txBox="1">
            <a:spLocks noChangeArrowheads="1"/>
          </p:cNvSpPr>
          <p:nvPr/>
        </p:nvSpPr>
        <p:spPr bwMode="auto">
          <a:xfrm>
            <a:off x="93663" y="692150"/>
            <a:ext cx="41036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Retention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factor</a:t>
            </a:r>
            <a:endParaRPr lang="en-GB" altLang="en-US" sz="3600" b="1" dirty="0">
              <a:solidFill>
                <a:srgbClr val="104F7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3213" y="2420938"/>
            <a:ext cx="3652837" cy="8540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spcBef>
                <a:spcPct val="35000"/>
              </a:spcBef>
              <a:spcAft>
                <a:spcPct val="40000"/>
              </a:spcAft>
              <a:defRPr/>
            </a:pPr>
            <a:r>
              <a:rPr lang="en-GB" b="1" dirty="0">
                <a:solidFill>
                  <a:srgbClr val="104F75"/>
                </a:solidFill>
                <a:latin typeface="Arial" pitchFamily="34" charset="0"/>
                <a:ea typeface="Geneva"/>
                <a:cs typeface="Arial" pitchFamily="34" charset="0"/>
              </a:rPr>
              <a:t>Number of students completed </a:t>
            </a:r>
          </a:p>
          <a:p>
            <a:pPr algn="ctr">
              <a:spcBef>
                <a:spcPct val="35000"/>
              </a:spcBef>
              <a:spcAft>
                <a:spcPct val="40000"/>
              </a:spcAft>
              <a:defRPr/>
            </a:pPr>
            <a:r>
              <a:rPr lang="en-GB" b="1" dirty="0">
                <a:solidFill>
                  <a:srgbClr val="104F75"/>
                </a:solidFill>
                <a:latin typeface="Arial" pitchFamily="34" charset="0"/>
                <a:ea typeface="Geneva"/>
                <a:cs typeface="Arial" pitchFamily="34" charset="0"/>
              </a:rPr>
              <a:t>Number of students started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608638" y="2847975"/>
            <a:ext cx="3211512" cy="0"/>
          </a:xfrm>
          <a:prstGeom prst="line">
            <a:avLst/>
          </a:prstGeom>
          <a:ln w="44450">
            <a:solidFill>
              <a:srgbClr val="104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69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58813" y="1916113"/>
            <a:ext cx="8075612" cy="2881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1800" b="0" dirty="0" smtClean="0">
                <a:cs typeface="Arial" charset="0"/>
              </a:rPr>
              <a:t>Recognition that some vocational subjects are more expensive to teach than others</a:t>
            </a:r>
          </a:p>
          <a:p>
            <a:pPr>
              <a:lnSpc>
                <a:spcPct val="90000"/>
              </a:lnSpc>
            </a:pPr>
            <a:r>
              <a:rPr lang="en-GB" altLang="en-US" sz="1800" b="0" dirty="0" smtClean="0">
                <a:cs typeface="Arial" charset="0"/>
              </a:rPr>
              <a:t>Applied to the </a:t>
            </a:r>
            <a:r>
              <a:rPr lang="en-GB" altLang="en-US" sz="1800" dirty="0" smtClean="0">
                <a:solidFill>
                  <a:srgbClr val="104F75"/>
                </a:solidFill>
                <a:cs typeface="Arial" charset="0"/>
              </a:rPr>
              <a:t>student’s whole programme</a:t>
            </a:r>
            <a:endParaRPr lang="en-GB" altLang="en-US" sz="1800" b="0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0" dirty="0" smtClean="0">
                <a:cs typeface="Arial" charset="0"/>
              </a:rPr>
              <a:t>Determined by the student’s core aim, that is, A Levels or substantial vocational qualification</a:t>
            </a:r>
          </a:p>
          <a:p>
            <a:pPr>
              <a:lnSpc>
                <a:spcPct val="90000"/>
              </a:lnSpc>
            </a:pPr>
            <a:r>
              <a:rPr lang="en-GB" altLang="en-US" sz="1800" b="0" dirty="0" smtClean="0">
                <a:cs typeface="Arial" charset="0"/>
              </a:rPr>
              <a:t>All academic programmes uplifted by </a:t>
            </a:r>
            <a:r>
              <a:rPr lang="en-GB" altLang="en-US" sz="1800" b="0" dirty="0" smtClean="0">
                <a:solidFill>
                  <a:srgbClr val="104F75"/>
                </a:solidFill>
                <a:cs typeface="Arial" charset="0"/>
              </a:rPr>
              <a:t>one weight from 2013/14</a:t>
            </a:r>
            <a:r>
              <a:rPr lang="en-GB" altLang="en-US" sz="1800" b="0" dirty="0" smtClean="0">
                <a:cs typeface="Arial" charset="0"/>
              </a:rPr>
              <a:t>, which has been determined by  merging the 2 current academic weightings and low cost vocational programmes and rebasing these as 1</a:t>
            </a:r>
            <a:endParaRPr lang="en-GB" altLang="en-US" sz="1800" dirty="0" smtClean="0">
              <a:solidFill>
                <a:srgbClr val="104F75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0" dirty="0" smtClean="0">
                <a:cs typeface="Arial" charset="0"/>
              </a:rPr>
              <a:t>Vocational programme weighting categories are reduced in number from 2013/14 and </a:t>
            </a:r>
            <a:r>
              <a:rPr lang="en-GB" altLang="en-US" sz="1800" dirty="0" smtClean="0">
                <a:solidFill>
                  <a:srgbClr val="104F75"/>
                </a:solidFill>
                <a:cs typeface="Arial" charset="0"/>
              </a:rPr>
              <a:t>re-set </a:t>
            </a:r>
            <a:r>
              <a:rPr lang="en-GB" altLang="en-US" sz="1800" b="0" dirty="0" smtClean="0">
                <a:cs typeface="Arial" charset="0"/>
              </a:rPr>
              <a:t>to make it simpler: applied at sector subject areas</a:t>
            </a:r>
            <a:endParaRPr lang="en-GB" altLang="en-US" sz="2800" b="0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GB" altLang="en-US" sz="2800" b="0" dirty="0" smtClean="0">
              <a:cs typeface="Arial" charset="0"/>
            </a:endParaRPr>
          </a:p>
          <a:p>
            <a:pPr>
              <a:spcBef>
                <a:spcPct val="35000"/>
              </a:spcBef>
              <a:spcAft>
                <a:spcPct val="40000"/>
              </a:spcAft>
            </a:pPr>
            <a:endParaRPr lang="en-GB" altLang="en-US" sz="2800" dirty="0" smtClean="0">
              <a:solidFill>
                <a:srgbClr val="000000"/>
              </a:solidFill>
              <a:ea typeface="Geneva" pitchFamily="-96" charset="-128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63713" y="4953000"/>
          <a:ext cx="3890962" cy="1358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6536"/>
                <a:gridCol w="1944426"/>
              </a:tblGrid>
              <a:tr h="504579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Cost Weighting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Category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solidFill>
                      <a:srgbClr val="104F75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Agreed for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2013/14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 anchor="ctr">
                    <a:solidFill>
                      <a:srgbClr val="104F75"/>
                    </a:solidFill>
                  </a:tcPr>
                </a:tc>
              </a:tr>
              <a:tr h="21358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1358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Medium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1.2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1358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1.3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1358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Specialist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1.6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3335" name="Group 1"/>
          <p:cNvGrpSpPr>
            <a:grpSpLocks noChangeAspect="1"/>
          </p:cNvGrpSpPr>
          <p:nvPr/>
        </p:nvGrpSpPr>
        <p:grpSpPr bwMode="auto">
          <a:xfrm>
            <a:off x="3981450" y="769938"/>
            <a:ext cx="4946650" cy="1004887"/>
            <a:chOff x="3373438" y="193593"/>
            <a:chExt cx="5318125" cy="1080000"/>
          </a:xfrm>
        </p:grpSpPr>
        <p:sp>
          <p:nvSpPr>
            <p:cNvPr id="7" name="Rectangle 6"/>
            <p:cNvSpPr/>
            <p:nvPr/>
          </p:nvSpPr>
          <p:spPr>
            <a:xfrm>
              <a:off x="7215255" y="463167"/>
              <a:ext cx="575163" cy="540853"/>
            </a:xfrm>
            <a:prstGeom prst="rect">
              <a:avLst/>
            </a:prstGeom>
            <a:solidFill>
              <a:srgbClr val="00F8F2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b="1" dirty="0">
                  <a:solidFill>
                    <a:schemeClr val="tx1"/>
                  </a:solidFill>
                  <a:cs typeface="Arial" pitchFamily="34" charset="0"/>
                </a:rPr>
                <a:t>Disadvantage Funding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8150535" y="463167"/>
              <a:ext cx="541028" cy="540853"/>
            </a:xfrm>
            <a:prstGeom prst="rect">
              <a:avLst/>
            </a:prstGeom>
            <a:solidFill>
              <a:srgbClr val="C9C9C9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tx1"/>
                  </a:solidFill>
                  <a:cs typeface="Arial" pitchFamily="34" charset="0"/>
                </a:rPr>
                <a:t>Area Cost </a:t>
              </a: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Allowance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70406" y="469991"/>
              <a:ext cx="539322" cy="539147"/>
            </a:xfrm>
            <a:prstGeom prst="rect">
              <a:avLst/>
            </a:prstGeom>
            <a:solidFill>
              <a:srgbClr val="EF4385"/>
            </a:solidFill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50" b="1" dirty="0">
                  <a:solidFill>
                    <a:schemeClr val="bg1"/>
                  </a:solidFill>
                  <a:cs typeface="Arial" pitchFamily="34" charset="0"/>
                </a:rPr>
                <a:t>Student Numbers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00881" y="469991"/>
              <a:ext cx="539322" cy="539147"/>
            </a:xfrm>
            <a:prstGeom prst="rect">
              <a:avLst/>
            </a:prstGeom>
            <a:solidFill>
              <a:srgbClr val="99CC26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  <a:cs typeface="Arial" pitchFamily="34" charset="0"/>
                </a:rPr>
                <a:t>National Funding Rate per student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74023" y="469991"/>
              <a:ext cx="539322" cy="539147"/>
            </a:xfrm>
            <a:prstGeom prst="rect">
              <a:avLst/>
            </a:prstGeom>
            <a:solidFill>
              <a:srgbClr val="F9C60B"/>
            </a:solidFill>
            <a:ln>
              <a:noFill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b="1" dirty="0">
                  <a:solidFill>
                    <a:schemeClr val="tx1"/>
                  </a:solidFill>
                  <a:cs typeface="Arial" pitchFamily="34" charset="0"/>
                </a:rPr>
                <a:t>Retention Factor</a:t>
              </a:r>
            </a:p>
          </p:txBody>
        </p:sp>
        <p:sp>
          <p:nvSpPr>
            <p:cNvPr id="13343" name="TextBox 11"/>
            <p:cNvSpPr txBox="1">
              <a:spLocks noChangeArrowheads="1"/>
            </p:cNvSpPr>
            <p:nvPr/>
          </p:nvSpPr>
          <p:spPr bwMode="auto">
            <a:xfrm>
              <a:off x="3373438" y="273050"/>
              <a:ext cx="439737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(</a:t>
              </a:r>
            </a:p>
          </p:txBody>
        </p:sp>
        <p:sp>
          <p:nvSpPr>
            <p:cNvPr id="13344" name="TextBox 12"/>
            <p:cNvSpPr txBox="1">
              <a:spLocks noChangeArrowheads="1"/>
            </p:cNvSpPr>
            <p:nvPr/>
          </p:nvSpPr>
          <p:spPr bwMode="auto">
            <a:xfrm>
              <a:off x="7648575" y="263525"/>
              <a:ext cx="282575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4800">
                  <a:cs typeface="Arial" charset="0"/>
                </a:rPr>
                <a:t>)</a:t>
              </a:r>
            </a:p>
          </p:txBody>
        </p:sp>
        <p:pic>
          <p:nvPicPr>
            <p:cNvPr id="13345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650" y="515938"/>
              <a:ext cx="495300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6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3388" y="395288"/>
              <a:ext cx="644525" cy="78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7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300" y="515938"/>
              <a:ext cx="495300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8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5300" y="515938"/>
              <a:ext cx="493713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9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63" y="520700"/>
              <a:ext cx="493712" cy="54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5904000" y="193593"/>
              <a:ext cx="1080000" cy="1080000"/>
            </a:xfrm>
            <a:prstGeom prst="rect">
              <a:avLst/>
            </a:prstGeom>
            <a:solidFill>
              <a:srgbClr val="3737FF"/>
            </a:solidFill>
            <a:ln>
              <a:noFill/>
            </a:ln>
            <a:effectLst>
              <a:glow rad="381000">
                <a:schemeClr val="accent1">
                  <a:satMod val="175000"/>
                  <a:alpha val="60000"/>
                </a:schemeClr>
              </a:glo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150" b="1" dirty="0">
                  <a:solidFill>
                    <a:schemeClr val="bg1"/>
                  </a:solidFill>
                  <a:cs typeface="Arial" pitchFamily="34" charset="0"/>
                </a:rPr>
                <a:t>Programme</a:t>
              </a:r>
              <a:r>
                <a:rPr lang="en-GB" sz="1200" b="1" dirty="0">
                  <a:solidFill>
                    <a:schemeClr val="bg1"/>
                  </a:solidFill>
                  <a:cs typeface="Arial" pitchFamily="34" charset="0"/>
                </a:rPr>
                <a:t>  Cost Weighting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-1588" y="692150"/>
            <a:ext cx="3983038" cy="1223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37" name="TextBox 19"/>
          <p:cNvSpPr txBox="1">
            <a:spLocks noChangeArrowheads="1"/>
          </p:cNvSpPr>
          <p:nvPr/>
        </p:nvSpPr>
        <p:spPr bwMode="auto">
          <a:xfrm>
            <a:off x="93663" y="692150"/>
            <a:ext cx="4103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b="1" dirty="0">
                <a:solidFill>
                  <a:srgbClr val="104F75"/>
                </a:solidFill>
              </a:rPr>
              <a:t>Programme </a:t>
            </a:r>
            <a:r>
              <a:rPr lang="en-GB" altLang="en-US" sz="3600" b="1" dirty="0" smtClean="0">
                <a:solidFill>
                  <a:srgbClr val="104F75"/>
                </a:solidFill>
              </a:rPr>
              <a:t>cost weighting</a:t>
            </a:r>
            <a:endParaRPr lang="en-GB" altLang="en-US" sz="3600" b="1" dirty="0">
              <a:solidFill>
                <a:srgbClr val="104F75"/>
              </a:solidFill>
            </a:endParaRPr>
          </a:p>
        </p:txBody>
      </p:sp>
      <p:sp>
        <p:nvSpPr>
          <p:cNvPr id="20" name="Text Box 116"/>
          <p:cNvSpPr txBox="1">
            <a:spLocks noChangeArrowheads="1"/>
          </p:cNvSpPr>
          <p:nvPr/>
        </p:nvSpPr>
        <p:spPr bwMode="auto">
          <a:xfrm>
            <a:off x="8142287" y="274637"/>
            <a:ext cx="360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0BC3095-609D-4FB5-8248-574E74D07420}" type="slidenum">
              <a:rPr lang="en-GB" sz="1200"/>
              <a:pPr eaLnBrk="1" hangingPunct="1">
                <a:spcBef>
                  <a:spcPct val="50000"/>
                </a:spcBef>
              </a:pPr>
              <a:t>9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688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E10230EB8E747A91CFB6ACD883CD5" ma:contentTypeVersion="1" ma:contentTypeDescription="Create a new document." ma:contentTypeScope="" ma:versionID="a0a95fc54e0ff8fd3e2f02ae163f922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6B9C8-0232-4847-8D14-36159C4B72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FEE525-A449-418E-81F7-1B49A71F5FF6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3DAED2-3FA2-4AF4-82EA-EC3ED6836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1526</Words>
  <Application>Microsoft Office PowerPoint</Application>
  <PresentationFormat>On-screen Show (4:3)</PresentationFormat>
  <Paragraphs>338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EFA Funding guidance for young people 2013 to 2014 </vt:lpstr>
      <vt:lpstr>Funding guidance for young people: 2013 to 2014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EFA Funding guidance for young people 2013 to 2014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for Education</dc:title>
  <dc:creator>Publishing.TEAM@education.gsi.gov.uk</dc:creator>
  <cp:lastModifiedBy>DOCHERTY, Steve</cp:lastModifiedBy>
  <cp:revision>89</cp:revision>
  <cp:lastPrinted>2013-11-12T14:46:48Z</cp:lastPrinted>
  <dcterms:created xsi:type="dcterms:W3CDTF">2013-06-06T10:14:36Z</dcterms:created>
  <dcterms:modified xsi:type="dcterms:W3CDTF">2013-11-15T11:11:51Z</dcterms:modified>
  <cp:category>Master-Pres-v1.0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0x010100633E10230EB8E747A91CFB6ACD883CD5</vt:lpwstr>
  </property>
</Properties>
</file>