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6" r:id="rId5"/>
    <p:sldId id="258" r:id="rId6"/>
    <p:sldId id="265" r:id="rId7"/>
    <p:sldId id="305" r:id="rId8"/>
    <p:sldId id="266" r:id="rId9"/>
    <p:sldId id="306" r:id="rId10"/>
    <p:sldId id="267" r:id="rId11"/>
    <p:sldId id="268" r:id="rId12"/>
    <p:sldId id="269" r:id="rId13"/>
    <p:sldId id="270" r:id="rId14"/>
    <p:sldId id="272" r:id="rId15"/>
    <p:sldId id="307" r:id="rId16"/>
    <p:sldId id="271" r:id="rId17"/>
    <p:sldId id="274" r:id="rId18"/>
    <p:sldId id="308" r:id="rId19"/>
    <p:sldId id="273" r:id="rId20"/>
    <p:sldId id="275" r:id="rId21"/>
    <p:sldId id="276" r:id="rId22"/>
    <p:sldId id="309" r:id="rId23"/>
    <p:sldId id="277" r:id="rId24"/>
    <p:sldId id="278" r:id="rId25"/>
    <p:sldId id="279" r:id="rId26"/>
    <p:sldId id="280" r:id="rId27"/>
    <p:sldId id="257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10" r:id="rId37"/>
    <p:sldId id="304" r:id="rId38"/>
    <p:sldId id="26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SON, Colette" initials="M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 showGuides="1">
      <p:cViewPr varScale="1">
        <p:scale>
          <a:sx n="66" d="100"/>
          <a:sy n="66" d="100"/>
        </p:scale>
        <p:origin x="-600" y="-108"/>
      </p:cViewPr>
      <p:guideLst>
        <p:guide orient="horz" pos="618"/>
        <p:guide orient="horz" pos="1842"/>
        <p:guide orient="horz" pos="3702"/>
        <p:guide orient="horz" pos="1026"/>
        <p:guide orient="horz" pos="210"/>
        <p:guide orient="horz" pos="754"/>
        <p:guide orient="horz" pos="3748"/>
        <p:guide pos="431"/>
        <p:guide pos="5329"/>
        <p:guide pos="2925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-114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-20599" y="8686800"/>
            <a:ext cx="112315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63D1F4A6-7DD5-42E4-9750-A8709F395147}" type="datetimeFigureOut">
              <a:rPr lang="en-GB" smtClean="0"/>
              <a:pPr algn="l"/>
              <a:t>10/11/2014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68578" y="8686800"/>
            <a:ext cx="4896725" cy="457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09319" y="8685213"/>
            <a:ext cx="547093" cy="457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/>
            </a:lvl1pPr>
          </a:lstStyle>
          <a:p>
            <a:fld id="{C5ABB7FA-2627-47C9-9258-FDF90D155C0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1556792" y="179512"/>
            <a:ext cx="4752528" cy="504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pic>
        <p:nvPicPr>
          <p:cNvPr id="8" name="Picture 7" descr="Department for Education" title="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864096" cy="50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545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251520"/>
            <a:ext cx="5400600" cy="405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2696" y="4343400"/>
            <a:ext cx="54006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-20599" y="8686800"/>
            <a:ext cx="112315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63D1F4A6-7DD5-42E4-9750-A8709F395147}" type="datetimeFigureOut">
              <a:rPr lang="en-GB" smtClean="0"/>
              <a:pPr algn="l"/>
              <a:t>10/11/2014</a:t>
            </a:fld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1268578" y="8686800"/>
            <a:ext cx="4896725" cy="457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309319" y="8685213"/>
            <a:ext cx="547093" cy="457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/>
            </a:lvl1pPr>
          </a:lstStyle>
          <a:p>
            <a:fld id="{C5ABB7FA-2627-47C9-9258-FDF90D15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42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itchFamily="34" charset="0"/>
      <a:buChar char="•"/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3683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34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987425" indent="-174625" algn="l" defTabSz="987425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250825"/>
            <a:ext cx="5400675" cy="4051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206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250825"/>
            <a:ext cx="5400675" cy="4051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92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250825"/>
            <a:ext cx="5400675" cy="4051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927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250825"/>
            <a:ext cx="5400675" cy="4051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927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250825"/>
            <a:ext cx="5400675" cy="4051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927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250825"/>
            <a:ext cx="5400675" cy="4051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927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250825"/>
            <a:ext cx="5400675" cy="4051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398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250825"/>
            <a:ext cx="5400675" cy="4051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92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1075"/>
            <a:ext cx="7772400" cy="1470025"/>
          </a:xfrm>
        </p:spPr>
        <p:txBody>
          <a:bodyPr>
            <a:noAutofit/>
          </a:bodyPr>
          <a:lstStyle>
            <a:lvl1pPr algn="l">
              <a:defRPr lang="en-GB" sz="5400" b="1" kern="1200" noProof="0" dirty="0" smtClean="0">
                <a:solidFill>
                  <a:srgbClr val="104F7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6400800" cy="175260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DE3551-7684-4F53-BFE7-616312722197}" type="datetime1">
              <a:rPr lang="en-GB" smtClean="0"/>
              <a:t>10/11/2014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27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05FEE2-E093-4520-9E2C-BEADF41A23C5}" type="datetime1">
              <a:rPr lang="en-GB" smtClean="0"/>
              <a:t>10/11/2014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6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35919"/>
            <a:ext cx="7775575" cy="64515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271" y="1187202"/>
            <a:ext cx="5256584" cy="4112369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5445571"/>
            <a:ext cx="5486400" cy="3596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5071F8-B544-4082-B08A-2A1D141B8C81}" type="datetime1">
              <a:rPr lang="en-GB" smtClean="0"/>
              <a:t>10/11/2014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87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B97D-4378-4A48-B2A1-39828615A476}" type="datetime1">
              <a:rPr lang="en-GB" smtClean="0"/>
              <a:t>10/11/2014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37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33374"/>
            <a:ext cx="7775575" cy="6477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196976"/>
            <a:ext cx="7775575" cy="4679949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6D2C69-6A87-41D0-A9D4-33CDBD35F1F0}" type="datetime1">
              <a:rPr lang="en-GB" smtClean="0"/>
              <a:t>10/11/2014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59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21" y="981075"/>
            <a:ext cx="7775575" cy="1253337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109" y="2420888"/>
            <a:ext cx="7775575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1FB7DD-5029-4401-877C-19242D9F1EB8}" type="datetime1">
              <a:rPr lang="en-GB" smtClean="0"/>
              <a:t>10/11/2014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29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196975"/>
            <a:ext cx="3811587" cy="4679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1588" cy="4679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48DC50-9273-4B0E-8237-B5501254EAF3}" type="datetime1">
              <a:rPr lang="en-GB" smtClean="0"/>
              <a:t>10/11/2014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49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mphasi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96975"/>
            <a:ext cx="3811587" cy="46799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Tx/>
              <a:buNone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9474"/>
            <a:ext cx="3811588" cy="8309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108000" tIns="45720" rIns="91440" bIns="4572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Tx/>
              <a:buNone/>
              <a:tabLst/>
              <a:defRPr lang="en-US" dirty="0" smtClean="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D25797-98BF-423C-B238-BBE19780D8A3}" type="datetime1">
              <a:rPr lang="en-GB" smtClean="0"/>
              <a:t>10/11/2014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80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196975"/>
            <a:ext cx="3813175" cy="6480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845072"/>
            <a:ext cx="3813175" cy="4031853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96975"/>
            <a:ext cx="3814763" cy="6480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45072"/>
            <a:ext cx="3814763" cy="4031853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578B8F-6307-408C-AC6F-860E0E84A7EB}" type="datetime1">
              <a:rPr lang="en-GB" smtClean="0"/>
              <a:t>10/11/2014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22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196975"/>
            <a:ext cx="3811587" cy="4752976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1588" cy="4752976"/>
          </a:xfrm>
          <a:ln>
            <a:solidFill>
              <a:schemeClr val="tx2"/>
            </a:solidFill>
          </a:ln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18E8B7-8665-40C0-A8A6-630DEBF4C78E}" type="datetime1">
              <a:rPr lang="en-GB" smtClean="0"/>
              <a:t>10/11/2014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26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821ECD-D491-4506-AFE4-3F98608DCF7D}" type="datetime1">
              <a:rPr lang="en-GB" smtClean="0"/>
              <a:t>10/11/2014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90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332656"/>
            <a:ext cx="7775575" cy="648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196976"/>
            <a:ext cx="7775575" cy="4679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9270AB-2597-427F-88A2-49661B9669D9}" type="datetime1">
              <a:rPr lang="en-GB" smtClean="0"/>
              <a:t>10/11/2014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 descr="Education funding agency" title="Logo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03"/>
          <a:stretch/>
        </p:blipFill>
        <p:spPr bwMode="auto">
          <a:xfrm>
            <a:off x="615922" y="5661248"/>
            <a:ext cx="1003750" cy="1037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834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8" r:id="rId6"/>
    <p:sldLayoutId id="2147483653" r:id="rId7"/>
    <p:sldLayoutId id="2147483659" r:id="rId8"/>
    <p:sldLayoutId id="2147483654" r:id="rId9"/>
    <p:sldLayoutId id="2147483655" r:id="rId10"/>
    <p:sldLayoutId id="214748365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kern="1200" dirty="0">
          <a:solidFill>
            <a:srgbClr val="104F7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16-to-19-education-funding-guidan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enrolment-of-14-to-16-year-olds-in-full-time-further-education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enrolment-of-14-to-16-year-olds-in-full-time-further-education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supporting-young-people-to-develop-the-skills-for-apprenticeships-and-sustainable-employment-framework-for-delivery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supported-internships-for-young-people-with-learning-difficulties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uk/16-to-19-education-funding-guidance" TargetMode="External"/><Relationship Id="rId3" Type="http://schemas.openxmlformats.org/officeDocument/2006/relationships/hyperlink" Target="mailto:academy.questions@education.gsi.gov.uk" TargetMode="External"/><Relationship Id="rId7" Type="http://schemas.openxmlformats.org/officeDocument/2006/relationships/hyperlink" Target="https://www.gov.uk/government/publications/funding-guidance-for-young-people-2013-to-2014-rates-and-formul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ypsouthern.efa@education.gsi.gov.uk" TargetMode="External"/><Relationship Id="rId5" Type="http://schemas.openxmlformats.org/officeDocument/2006/relationships/hyperlink" Target="mailto:ypcentralsw.efa@education.gsi.gov.uk" TargetMode="External"/><Relationship Id="rId4" Type="http://schemas.openxmlformats.org/officeDocument/2006/relationships/hyperlink" Target="mailto:ypnorthern.efa@education.gsi.gov.u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EFA </a:t>
            </a:r>
            <a:r>
              <a:rPr lang="en-GB" dirty="0" smtClean="0"/>
              <a:t>funding </a:t>
            </a:r>
            <a:r>
              <a:rPr lang="en-GB" dirty="0"/>
              <a:t>guidance for young </a:t>
            </a:r>
            <a:r>
              <a:rPr lang="en-GB" dirty="0" smtClean="0"/>
              <a:t>people</a:t>
            </a:r>
            <a:br>
              <a:rPr lang="en-GB" dirty="0" smtClean="0"/>
            </a:br>
            <a:r>
              <a:rPr lang="en-GB" dirty="0" smtClean="0"/>
              <a:t>2014 </a:t>
            </a:r>
            <a:r>
              <a:rPr lang="en-GB" dirty="0"/>
              <a:t>to </a:t>
            </a:r>
            <a:r>
              <a:rPr lang="en-GB" dirty="0" smtClean="0"/>
              <a:t>2015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6552728" cy="2016224"/>
          </a:xfrm>
        </p:spPr>
        <p:txBody>
          <a:bodyPr/>
          <a:lstStyle/>
          <a:p>
            <a:r>
              <a:rPr lang="en-GB" dirty="0" smtClean="0"/>
              <a:t>‘Funding rates and formula’ v1, published July 2014</a:t>
            </a:r>
          </a:p>
          <a:p>
            <a:r>
              <a:rPr lang="en-GB" sz="1600" dirty="0" smtClean="0"/>
              <a:t>‘Funding regulations’ </a:t>
            </a:r>
            <a:r>
              <a:rPr lang="en-GB" sz="1600" dirty="0"/>
              <a:t>and </a:t>
            </a:r>
            <a:r>
              <a:rPr lang="en-GB" sz="1600" dirty="0" smtClean="0"/>
              <a:t>‘ILR funding returns’ </a:t>
            </a:r>
            <a:r>
              <a:rPr lang="en-GB" sz="1600" dirty="0"/>
              <a:t>are explained in separate presentations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EFA Young People’s Team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1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Historic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Some funding factors are worked out using historic data:</a:t>
            </a:r>
          </a:p>
          <a:p>
            <a:pPr lvl="1"/>
            <a:r>
              <a:rPr lang="en-GB" b="0" dirty="0" smtClean="0"/>
              <a:t>retention </a:t>
            </a:r>
            <a:r>
              <a:rPr lang="en-GB" b="0" dirty="0"/>
              <a:t>factor,</a:t>
            </a:r>
          </a:p>
          <a:p>
            <a:pPr lvl="1"/>
            <a:r>
              <a:rPr lang="en-GB" b="0" dirty="0" smtClean="0"/>
              <a:t>programme </a:t>
            </a:r>
            <a:r>
              <a:rPr lang="en-GB" b="0" dirty="0"/>
              <a:t>cost weighting, and</a:t>
            </a:r>
          </a:p>
          <a:p>
            <a:pPr lvl="1"/>
            <a:r>
              <a:rPr lang="en-GB" b="0" dirty="0" smtClean="0"/>
              <a:t>disadvantage funding.</a:t>
            </a:r>
          </a:p>
          <a:p>
            <a:r>
              <a:rPr lang="en-GB" b="0" dirty="0" smtClean="0"/>
              <a:t>The information is taken from the latest </a:t>
            </a:r>
            <a:r>
              <a:rPr lang="en-GB" b="0" dirty="0"/>
              <a:t>full </a:t>
            </a:r>
            <a:r>
              <a:rPr lang="en-GB" b="0" dirty="0" smtClean="0"/>
              <a:t>year’s data – for 2014/15 allocations, 2012/13 data was used.</a:t>
            </a:r>
          </a:p>
          <a:p>
            <a:r>
              <a:rPr lang="en-GB" b="0" dirty="0" smtClean="0"/>
              <a:t>When </a:t>
            </a:r>
            <a:r>
              <a:rPr lang="en-GB" b="0" dirty="0"/>
              <a:t>historic data is not available </a:t>
            </a:r>
            <a:r>
              <a:rPr lang="en-GB" b="0" dirty="0" smtClean="0"/>
              <a:t>(</a:t>
            </a:r>
            <a:r>
              <a:rPr lang="en-GB" b="0" dirty="0" err="1" smtClean="0"/>
              <a:t>eg</a:t>
            </a:r>
            <a:r>
              <a:rPr lang="en-GB" b="0" dirty="0" smtClean="0"/>
              <a:t>, when the institution is new), we use averages </a:t>
            </a:r>
            <a:r>
              <a:rPr lang="en-GB" b="0" dirty="0"/>
              <a:t>for the </a:t>
            </a:r>
            <a:r>
              <a:rPr lang="en-GB" b="0" dirty="0" smtClean="0"/>
              <a:t>institution type.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850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/>
              <a:t>The core aim is the </a:t>
            </a:r>
            <a:r>
              <a:rPr lang="en-GB" b="0" dirty="0" smtClean="0"/>
              <a:t>principal, most important or, ‘</a:t>
            </a:r>
            <a:r>
              <a:rPr lang="en-GB" b="0" dirty="0"/>
              <a:t>core’ activity in a student’s programme</a:t>
            </a:r>
            <a:r>
              <a:rPr lang="en-GB" b="0" dirty="0" smtClean="0"/>
              <a:t>.</a:t>
            </a:r>
          </a:p>
          <a:p>
            <a:r>
              <a:rPr lang="en-GB" b="0" dirty="0" smtClean="0"/>
              <a:t>It will </a:t>
            </a:r>
            <a:r>
              <a:rPr lang="en-GB" b="0" dirty="0"/>
              <a:t>usually be the component with the largest amount of timetabled activity associated with it</a:t>
            </a:r>
            <a:r>
              <a:rPr lang="en-GB" b="0" dirty="0" smtClean="0"/>
              <a:t>.</a:t>
            </a:r>
          </a:p>
          <a:p>
            <a:r>
              <a:rPr lang="en-GB" b="0" dirty="0" smtClean="0"/>
              <a:t>Programmes can only have one core aim at a time.</a:t>
            </a:r>
          </a:p>
          <a:p>
            <a:r>
              <a:rPr lang="en-GB" b="0" dirty="0" smtClean="0"/>
              <a:t>Vocational </a:t>
            </a:r>
            <a:r>
              <a:rPr lang="en-GB" b="0" dirty="0"/>
              <a:t>programmes will usually have a substantial core aim </a:t>
            </a:r>
            <a:r>
              <a:rPr lang="en-GB" b="0" dirty="0" smtClean="0"/>
              <a:t>– equivalent </a:t>
            </a:r>
            <a:r>
              <a:rPr lang="en-GB" b="0" dirty="0"/>
              <a:t>in size to one A level or making up at least 50% of the </a:t>
            </a:r>
            <a:r>
              <a:rPr lang="en-GB" b="0" dirty="0" smtClean="0"/>
              <a:t>programme.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95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The core aim </a:t>
            </a:r>
            <a:r>
              <a:rPr lang="en-GB" b="0" dirty="0"/>
              <a:t>is used:</a:t>
            </a:r>
          </a:p>
          <a:p>
            <a:pPr lvl="1"/>
            <a:r>
              <a:rPr lang="en-GB" dirty="0"/>
              <a:t>to calculate programme cost weighting, </a:t>
            </a:r>
          </a:p>
          <a:p>
            <a:pPr lvl="1"/>
            <a:r>
              <a:rPr lang="en-GB" dirty="0"/>
              <a:t>to determine whether a student is retained on the programme or not, and</a:t>
            </a:r>
          </a:p>
          <a:p>
            <a:pPr lvl="1"/>
            <a:r>
              <a:rPr lang="en-GB" dirty="0"/>
              <a:t>to determine whether the programme is academic or vocational.</a:t>
            </a:r>
          </a:p>
          <a:p>
            <a:r>
              <a:rPr lang="en-GB" b="0" dirty="0"/>
              <a:t>The school census only needs the core aim for students studying vocational or mixed programmes.</a:t>
            </a:r>
          </a:p>
          <a:p>
            <a:r>
              <a:rPr lang="en-GB" b="0" dirty="0"/>
              <a:t>It is not always a qualification (</a:t>
            </a:r>
            <a:r>
              <a:rPr lang="en-GB" b="0" dirty="0" err="1"/>
              <a:t>eg</a:t>
            </a:r>
            <a:r>
              <a:rPr lang="en-GB" b="0" dirty="0"/>
              <a:t>, it can be work experience</a:t>
            </a:r>
            <a:r>
              <a:rPr lang="en-GB" b="0" dirty="0" smtClean="0"/>
              <a:t>).</a:t>
            </a:r>
          </a:p>
          <a:p>
            <a:r>
              <a:rPr lang="en-GB" b="0" dirty="0" smtClean="0"/>
              <a:t>Traineeships will always have work experience as the core aim.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896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Programme type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Academic programmes have one of the following as a core aim.</a:t>
            </a:r>
          </a:p>
          <a:p>
            <a:pPr lvl="1"/>
            <a:r>
              <a:rPr lang="en-GB" b="0" dirty="0" smtClean="0"/>
              <a:t>A levels/AS/A2 (apart from General Studies and Critical Thinking).</a:t>
            </a:r>
          </a:p>
          <a:p>
            <a:pPr lvl="1"/>
            <a:r>
              <a:rPr lang="en-GB" b="0" dirty="0" smtClean="0"/>
              <a:t>International Baccalaureate (IB).</a:t>
            </a:r>
          </a:p>
          <a:p>
            <a:pPr lvl="1"/>
            <a:r>
              <a:rPr lang="en-GB" b="0" dirty="0" smtClean="0"/>
              <a:t>Pre-U Diplomas.</a:t>
            </a:r>
          </a:p>
          <a:p>
            <a:pPr lvl="1"/>
            <a:r>
              <a:rPr lang="en-GB" b="0" dirty="0" smtClean="0"/>
              <a:t>Access to HE.</a:t>
            </a:r>
          </a:p>
          <a:p>
            <a:pPr lvl="1"/>
            <a:r>
              <a:rPr lang="en-GB" b="0" dirty="0" smtClean="0"/>
              <a:t>GCSEs.</a:t>
            </a:r>
          </a:p>
          <a:p>
            <a:pPr lvl="1"/>
            <a:r>
              <a:rPr lang="en-GB" b="0" dirty="0" smtClean="0"/>
              <a:t>Free-standing maths qualifications (FSMQs).</a:t>
            </a:r>
          </a:p>
          <a:p>
            <a:r>
              <a:rPr lang="en-GB" b="0" dirty="0" smtClean="0"/>
              <a:t>Students who are not on academic programmes are on vocational programmes.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005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‘Retention’ means whether a student completed their programme (were retained) or withdrew/dropped out.</a:t>
            </a:r>
          </a:p>
          <a:p>
            <a:r>
              <a:rPr lang="en-GB" b="0" dirty="0" smtClean="0"/>
              <a:t>The retention factor gives institutions less funding to compensate for students who had less delivery and therefore who incur less cost.</a:t>
            </a:r>
          </a:p>
          <a:p>
            <a:r>
              <a:rPr lang="en-GB" b="0" dirty="0" smtClean="0"/>
              <a:t>Retention criteria are different for the two types of programme.</a:t>
            </a:r>
          </a:p>
          <a:p>
            <a:pPr lvl="1"/>
            <a:r>
              <a:rPr lang="en-GB" b="0" dirty="0" smtClean="0"/>
              <a:t>Academic </a:t>
            </a:r>
            <a:r>
              <a:rPr lang="en-GB" b="0" dirty="0"/>
              <a:t>programmes: a student must stay on or complete at least one of the academic aims in their programme (not necessarily the core aim) in the funding year.</a:t>
            </a:r>
          </a:p>
          <a:p>
            <a:pPr lvl="1"/>
            <a:r>
              <a:rPr lang="en-GB" b="0" dirty="0" smtClean="0"/>
              <a:t>Vocational </a:t>
            </a:r>
            <a:r>
              <a:rPr lang="en-GB" b="0" dirty="0"/>
              <a:t>programmes: a student must stay on or complete their core aim in the funding year to count as retained.</a:t>
            </a:r>
          </a:p>
          <a:p>
            <a:endParaRPr lang="en-GB" b="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t="21831" r="4773" b="8515"/>
          <a:stretch/>
        </p:blipFill>
        <p:spPr bwMode="auto">
          <a:xfrm>
            <a:off x="2771800" y="5877272"/>
            <a:ext cx="6271492" cy="94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361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The retention factor is calculated from the retention rate (how many students are retained).</a:t>
            </a:r>
          </a:p>
          <a:p>
            <a:pPr marL="0" indent="0">
              <a:buNone/>
            </a:pPr>
            <a:endParaRPr lang="en-GB" b="0" dirty="0"/>
          </a:p>
          <a:p>
            <a:endParaRPr lang="en-GB" b="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t="21831" r="4773" b="8515"/>
          <a:stretch/>
        </p:blipFill>
        <p:spPr bwMode="auto">
          <a:xfrm>
            <a:off x="2771800" y="5877272"/>
            <a:ext cx="6271492" cy="94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903" y="2492896"/>
            <a:ext cx="5943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960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Students have to stay on their programmes for a certain amount of time before they qualify for funding.</a:t>
            </a:r>
          </a:p>
          <a:p>
            <a:r>
              <a:rPr lang="en-GB" b="0" dirty="0" smtClean="0"/>
              <a:t>This is known as being counted as a ‘start’.</a:t>
            </a:r>
          </a:p>
          <a:p>
            <a:endParaRPr lang="en-GB" b="0" dirty="0"/>
          </a:p>
          <a:p>
            <a:endParaRPr lang="en-GB" b="0" dirty="0" smtClean="0"/>
          </a:p>
          <a:p>
            <a:endParaRPr lang="en-GB" b="0" dirty="0"/>
          </a:p>
          <a:p>
            <a:endParaRPr lang="en-GB" b="0" dirty="0" smtClean="0"/>
          </a:p>
          <a:p>
            <a:r>
              <a:rPr lang="en-GB" b="0" dirty="0" smtClean="0"/>
              <a:t>Students have to count as a start for every year that they study.</a:t>
            </a:r>
          </a:p>
          <a:p>
            <a:pPr lvl="1"/>
            <a:r>
              <a:rPr lang="en-GB" dirty="0" err="1" smtClean="0"/>
              <a:t>eg</a:t>
            </a:r>
            <a:r>
              <a:rPr lang="en-GB" dirty="0" smtClean="0"/>
              <a:t>, if a student is doing a two-year A level course from September 2014 to June 2016, they have to complete the qualifying period in </a:t>
            </a:r>
            <a:r>
              <a:rPr lang="en-GB" dirty="0"/>
              <a:t>September </a:t>
            </a:r>
            <a:r>
              <a:rPr lang="en-GB" dirty="0" smtClean="0"/>
              <a:t>2014 </a:t>
            </a:r>
            <a:r>
              <a:rPr lang="en-GB" u="sng" dirty="0" smtClean="0"/>
              <a:t>and</a:t>
            </a:r>
            <a:r>
              <a:rPr lang="en-GB" dirty="0" smtClean="0"/>
              <a:t> September 2015.</a:t>
            </a:r>
            <a:endParaRPr lang="en-GB" b="0" dirty="0" smtClean="0"/>
          </a:p>
          <a:p>
            <a:endParaRPr lang="en-GB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643188"/>
            <a:ext cx="8143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460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Transfers and withdrawals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/>
              <a:t>A transfer is when a student stops studying one qualification and takes up another in its place, while staying at the same institution</a:t>
            </a:r>
            <a:r>
              <a:rPr lang="en-GB" b="0" dirty="0" smtClean="0"/>
              <a:t>. It does not affect the retention rate/factor.</a:t>
            </a:r>
          </a:p>
          <a:p>
            <a:r>
              <a:rPr lang="en-GB" b="0" dirty="0" smtClean="0"/>
              <a:t>When </a:t>
            </a:r>
            <a:r>
              <a:rPr lang="en-GB" b="0" dirty="0"/>
              <a:t>a student withdraws from </a:t>
            </a:r>
            <a:r>
              <a:rPr lang="en-GB" b="0" dirty="0" smtClean="0"/>
              <a:t>their whole programme, they count negatively in the </a:t>
            </a:r>
            <a:r>
              <a:rPr lang="en-GB" b="0" dirty="0"/>
              <a:t>retention </a:t>
            </a:r>
            <a:r>
              <a:rPr lang="en-GB" b="0" dirty="0" smtClean="0"/>
              <a:t>rate/factor and therefore may get less funding in future.</a:t>
            </a:r>
          </a:p>
          <a:p>
            <a:pPr lvl="1"/>
            <a:r>
              <a:rPr lang="en-GB" dirty="0" smtClean="0"/>
              <a:t>There is no clawback or adjustment to the funding for that year.</a:t>
            </a:r>
            <a:endParaRPr lang="en-GB" b="0" dirty="0" smtClean="0"/>
          </a:p>
          <a:p>
            <a:r>
              <a:rPr lang="en-GB" b="0" dirty="0" smtClean="0"/>
              <a:t>When a student withdraws and goes to another institution, that institution will be funded.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874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Programme cost weighting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Programme </a:t>
            </a:r>
            <a:r>
              <a:rPr lang="en-GB" b="0" dirty="0"/>
              <a:t>weightings are used to </a:t>
            </a:r>
            <a:r>
              <a:rPr lang="en-GB" b="0" dirty="0" smtClean="0"/>
              <a:t>give more funding to  vocational programmes that are </a:t>
            </a:r>
            <a:r>
              <a:rPr lang="en-GB" b="0" dirty="0"/>
              <a:t>more </a:t>
            </a:r>
            <a:r>
              <a:rPr lang="en-GB" b="0" dirty="0" smtClean="0"/>
              <a:t>expensive </a:t>
            </a:r>
            <a:r>
              <a:rPr lang="en-GB" b="0" dirty="0"/>
              <a:t>to </a:t>
            </a:r>
            <a:r>
              <a:rPr lang="en-GB" b="0" dirty="0" smtClean="0"/>
              <a:t>deliver.</a:t>
            </a:r>
          </a:p>
          <a:p>
            <a:endParaRPr lang="en-GB" b="0" dirty="0"/>
          </a:p>
          <a:p>
            <a:endParaRPr lang="en-GB" b="0" dirty="0" smtClean="0"/>
          </a:p>
          <a:p>
            <a:endParaRPr lang="en-GB" b="0" dirty="0"/>
          </a:p>
          <a:p>
            <a:endParaRPr lang="en-GB" b="0" dirty="0" smtClean="0"/>
          </a:p>
          <a:p>
            <a:endParaRPr lang="en-GB" b="0" dirty="0"/>
          </a:p>
          <a:p>
            <a:endParaRPr lang="en-GB" b="0" dirty="0" smtClean="0"/>
          </a:p>
          <a:p>
            <a:r>
              <a:rPr lang="en-GB" b="0" dirty="0" smtClean="0"/>
              <a:t>All </a:t>
            </a:r>
            <a:r>
              <a:rPr lang="en-GB" b="0" dirty="0"/>
              <a:t>academic </a:t>
            </a:r>
            <a:r>
              <a:rPr lang="en-GB" b="0" dirty="0" smtClean="0"/>
              <a:t>programmes are </a:t>
            </a:r>
            <a:r>
              <a:rPr lang="en-GB" b="0" dirty="0"/>
              <a:t>weighted at the base rate</a:t>
            </a:r>
            <a:r>
              <a:rPr lang="en-GB" b="0" dirty="0" smtClean="0"/>
              <a:t>.</a:t>
            </a:r>
          </a:p>
          <a:p>
            <a:r>
              <a:rPr lang="en-GB" b="0" dirty="0" smtClean="0"/>
              <a:t>The programme’s weighting </a:t>
            </a:r>
            <a:r>
              <a:rPr lang="en-GB" b="0" dirty="0"/>
              <a:t>is determined by the core aim’s sector subject area (SSA) tier 2 </a:t>
            </a:r>
            <a:r>
              <a:rPr lang="en-GB" b="0" dirty="0" smtClean="0"/>
              <a:t>classification.</a:t>
            </a:r>
            <a:endParaRPr lang="en-GB" b="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t="17729" r="6135" b="17414"/>
          <a:stretch/>
        </p:blipFill>
        <p:spPr bwMode="auto">
          <a:xfrm>
            <a:off x="2771800" y="5906653"/>
            <a:ext cx="6243782" cy="95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46" y="2106207"/>
            <a:ext cx="5221386" cy="247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090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Disadvantage funding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Disadvantage </a:t>
            </a:r>
            <a:r>
              <a:rPr lang="en-GB" b="0" dirty="0"/>
              <a:t>funding is made up of two </a:t>
            </a:r>
            <a:r>
              <a:rPr lang="en-GB" b="0" dirty="0" smtClean="0"/>
              <a:t>blocks</a:t>
            </a:r>
            <a:r>
              <a:rPr lang="en-GB" b="0" dirty="0"/>
              <a:t>.</a:t>
            </a:r>
            <a:endParaRPr lang="en-GB" b="0" dirty="0" smtClean="0"/>
          </a:p>
          <a:p>
            <a:pPr lvl="1"/>
            <a:r>
              <a:rPr lang="en-GB" b="0" dirty="0" smtClean="0"/>
              <a:t>Block 1: to </a:t>
            </a:r>
            <a:r>
              <a:rPr lang="en-GB" b="0" dirty="0"/>
              <a:t>account for students’ economic </a:t>
            </a:r>
            <a:r>
              <a:rPr lang="en-GB" b="0" dirty="0" smtClean="0"/>
              <a:t>deprivation.</a:t>
            </a:r>
          </a:p>
          <a:p>
            <a:pPr lvl="1"/>
            <a:r>
              <a:rPr lang="en-GB" b="0" dirty="0" smtClean="0"/>
              <a:t>Block 2: to </a:t>
            </a:r>
            <a:r>
              <a:rPr lang="en-GB" b="0" dirty="0"/>
              <a:t>account for low prior attainment in English and </a:t>
            </a:r>
            <a:r>
              <a:rPr lang="en-GB" b="0" dirty="0" smtClean="0"/>
              <a:t>maths.</a:t>
            </a:r>
          </a:p>
          <a:p>
            <a:r>
              <a:rPr lang="en-GB" b="0" dirty="0" smtClean="0"/>
              <a:t>Disadvantage </a:t>
            </a:r>
            <a:r>
              <a:rPr lang="en-GB" b="0" dirty="0"/>
              <a:t>funding is not ring </a:t>
            </a:r>
            <a:r>
              <a:rPr lang="en-GB" b="0" dirty="0" smtClean="0"/>
              <a:t>fenced. Institutions </a:t>
            </a:r>
            <a:r>
              <a:rPr lang="en-GB" b="0" dirty="0"/>
              <a:t>are free to choose the best ways for them to attract, retain and support disadvantaged students and those with learning difficulties and disabilities.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13187" r="8254" b="15701"/>
          <a:stretch/>
        </p:blipFill>
        <p:spPr bwMode="auto">
          <a:xfrm>
            <a:off x="2699792" y="5877272"/>
            <a:ext cx="62345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19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 guidance for young </a:t>
            </a:r>
            <a:r>
              <a:rPr lang="en-GB" dirty="0" smtClean="0"/>
              <a:t>people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dirty="0" smtClean="0"/>
              <a:t>The format of the funding guidance is the same as last year. It consists of four separate books:</a:t>
            </a:r>
          </a:p>
          <a:p>
            <a:pPr lvl="1"/>
            <a:r>
              <a:rPr lang="en-GB" dirty="0"/>
              <a:t>‘Funding regulations’ (published June 2014)</a:t>
            </a:r>
          </a:p>
          <a:p>
            <a:pPr lvl="1"/>
            <a:r>
              <a:rPr lang="en-GB" dirty="0"/>
              <a:t>‘Funding rates and formula’ (published July 2014)</a:t>
            </a:r>
          </a:p>
          <a:p>
            <a:pPr lvl="1"/>
            <a:r>
              <a:rPr lang="en-GB" dirty="0"/>
              <a:t>‘ILR funding returns’ (published August 2014) – this does not apply to schools or academies</a:t>
            </a:r>
          </a:p>
          <a:p>
            <a:pPr lvl="1"/>
            <a:r>
              <a:rPr lang="en-GB" dirty="0"/>
              <a:t>‘Sub-contracting control regulations’ (published April 2014</a:t>
            </a:r>
            <a:r>
              <a:rPr lang="en-GB" dirty="0" smtClean="0"/>
              <a:t>)</a:t>
            </a:r>
            <a:endParaRPr lang="en-GB" dirty="0"/>
          </a:p>
          <a:p>
            <a:pPr marL="57150" indent="0">
              <a:buNone/>
            </a:pPr>
            <a:r>
              <a:rPr lang="en-GB" b="0" dirty="0" smtClean="0"/>
              <a:t>All these documents </a:t>
            </a:r>
            <a:r>
              <a:rPr lang="en-GB" b="0" dirty="0"/>
              <a:t>are available </a:t>
            </a:r>
            <a:r>
              <a:rPr lang="en-GB" b="0" dirty="0" smtClean="0"/>
              <a:t>at </a:t>
            </a:r>
            <a:r>
              <a:rPr lang="en-GB" b="0" dirty="0" smtClean="0">
                <a:hlinkClick r:id="rId3"/>
              </a:rPr>
              <a:t>www.gov.uk/16-to-19-education-funding-guidance</a:t>
            </a:r>
            <a:r>
              <a:rPr lang="en-GB" b="0" dirty="0" smtClean="0"/>
              <a:t>.</a:t>
            </a:r>
            <a:endParaRPr lang="en-GB" b="0" dirty="0"/>
          </a:p>
          <a:p>
            <a:pPr marL="57150" indent="0">
              <a:buNone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8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Disadvantage funding: block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Engaging</a:t>
            </a:r>
            <a:r>
              <a:rPr lang="en-GB" b="0" dirty="0"/>
              <a:t>, recruiting, and retaining young people from economically disadvantaged </a:t>
            </a:r>
            <a:r>
              <a:rPr lang="en-GB" b="0" dirty="0" smtClean="0"/>
              <a:t>backgrounds means additional costs for institutions. Block 1 funding covers these costs.</a:t>
            </a:r>
          </a:p>
          <a:p>
            <a:r>
              <a:rPr lang="en-GB" b="0" dirty="0"/>
              <a:t>Whether a </a:t>
            </a:r>
            <a:r>
              <a:rPr lang="en-GB" b="0" dirty="0" smtClean="0"/>
              <a:t>student </a:t>
            </a:r>
            <a:r>
              <a:rPr lang="en-GB" b="0" dirty="0"/>
              <a:t>is eligible for block 1 funding is determined by their home postcode and the level of deprivation recorded for that area in the Index of Multiple Deprivation (IMD) 2010</a:t>
            </a:r>
            <a:r>
              <a:rPr lang="en-GB" b="0" dirty="0" smtClean="0"/>
              <a:t>.</a:t>
            </a:r>
          </a:p>
          <a:p>
            <a:r>
              <a:rPr lang="en-GB" b="0" dirty="0" smtClean="0"/>
              <a:t>Block </a:t>
            </a:r>
            <a:r>
              <a:rPr lang="en-GB" b="0" dirty="0"/>
              <a:t>1 also provides an additional amount of funding for students who are in care or who have recently left care (£480 per student</a:t>
            </a:r>
            <a:r>
              <a:rPr lang="en-GB" b="0" dirty="0" smtClean="0"/>
              <a:t>).</a:t>
            </a:r>
            <a:endParaRPr lang="en-GB" b="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13187" r="8254" b="15701"/>
          <a:stretch/>
        </p:blipFill>
        <p:spPr bwMode="auto">
          <a:xfrm>
            <a:off x="2699792" y="5877272"/>
            <a:ext cx="62345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445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Disadvantage funding: block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Block </a:t>
            </a:r>
            <a:r>
              <a:rPr lang="en-GB" b="0" dirty="0"/>
              <a:t>2 funding </a:t>
            </a:r>
            <a:r>
              <a:rPr lang="en-GB" b="0" dirty="0" smtClean="0"/>
              <a:t>covers </a:t>
            </a:r>
            <a:r>
              <a:rPr lang="en-GB" b="0" dirty="0"/>
              <a:t>the additional costs incurred for teaching students who have low prior </a:t>
            </a:r>
            <a:r>
              <a:rPr lang="en-GB" b="0" dirty="0" smtClean="0"/>
              <a:t>attainment.</a:t>
            </a:r>
          </a:p>
          <a:p>
            <a:pPr lvl="1"/>
            <a:r>
              <a:rPr lang="en-GB" dirty="0" smtClean="0"/>
              <a:t>Low prior attainment = </a:t>
            </a:r>
            <a:r>
              <a:rPr lang="en-GB" b="0" dirty="0" smtClean="0"/>
              <a:t>not </a:t>
            </a:r>
            <a:r>
              <a:rPr lang="en-GB" b="0" dirty="0"/>
              <a:t>achieving English and/or maths GCSEs at grade C or above by the end of year </a:t>
            </a:r>
            <a:r>
              <a:rPr lang="en-GB" b="0" dirty="0" smtClean="0"/>
              <a:t>11.</a:t>
            </a:r>
          </a:p>
          <a:p>
            <a:r>
              <a:rPr lang="en-GB" b="0" dirty="0" smtClean="0"/>
              <a:t>Block </a:t>
            </a:r>
            <a:r>
              <a:rPr lang="en-GB" b="0" dirty="0"/>
              <a:t>2 funding </a:t>
            </a:r>
            <a:r>
              <a:rPr lang="en-GB" b="0" dirty="0" smtClean="0"/>
              <a:t>is for supporting all </a:t>
            </a:r>
            <a:r>
              <a:rPr lang="en-GB" b="0" dirty="0"/>
              <a:t>students to achieve their learning goals</a:t>
            </a:r>
            <a:r>
              <a:rPr lang="en-GB" b="0" dirty="0" smtClean="0"/>
              <a:t>.</a:t>
            </a:r>
          </a:p>
          <a:p>
            <a:pPr lvl="1"/>
            <a:r>
              <a:rPr lang="en-GB" b="0" dirty="0" smtClean="0"/>
              <a:t>This </a:t>
            </a:r>
            <a:r>
              <a:rPr lang="en-GB" b="0" dirty="0"/>
              <a:t>includes support for low cost, high incidence learning difficulties and disabilities</a:t>
            </a:r>
            <a:r>
              <a:rPr lang="en-GB" b="0" dirty="0" smtClean="0"/>
              <a:t>.</a:t>
            </a:r>
          </a:p>
          <a:p>
            <a:r>
              <a:rPr lang="en-GB" b="0" dirty="0" smtClean="0"/>
              <a:t>Each </a:t>
            </a:r>
            <a:r>
              <a:rPr lang="en-GB" b="0" dirty="0"/>
              <a:t>instance of a student not having achieved a maths or English GCSE </a:t>
            </a:r>
            <a:r>
              <a:rPr lang="en-GB" b="0" dirty="0" smtClean="0"/>
              <a:t>is </a:t>
            </a:r>
            <a:r>
              <a:rPr lang="en-GB" b="0" dirty="0"/>
              <a:t>counted. This means that a student who does not have either GCSE will be counted twice for the block 2 uplift.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13187" r="8254" b="15701"/>
          <a:stretch/>
        </p:blipFill>
        <p:spPr bwMode="auto">
          <a:xfrm>
            <a:off x="2699792" y="5877272"/>
            <a:ext cx="62345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863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Disadvantage top-up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Every </a:t>
            </a:r>
            <a:r>
              <a:rPr lang="en-GB" b="0" dirty="0"/>
              <a:t>institution will receive at least £6,000 of disadvantage funding</a:t>
            </a:r>
            <a:r>
              <a:rPr lang="en-GB" b="0" dirty="0" smtClean="0"/>
              <a:t>.</a:t>
            </a:r>
          </a:p>
          <a:p>
            <a:r>
              <a:rPr lang="en-GB" b="0" dirty="0" smtClean="0"/>
              <a:t>If the disadvantage funding calculations for block 1 + block 2 are less than £6,000, </a:t>
            </a:r>
            <a:r>
              <a:rPr lang="en-GB" b="0" dirty="0"/>
              <a:t>the </a:t>
            </a:r>
            <a:r>
              <a:rPr lang="en-GB" b="0" dirty="0" smtClean="0"/>
              <a:t>disadvantage funding allocated will </a:t>
            </a:r>
            <a:r>
              <a:rPr lang="en-GB" b="0" dirty="0"/>
              <a:t>be topped up to this value.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13187" r="8254" b="15701"/>
          <a:stretch/>
        </p:blipFill>
        <p:spPr bwMode="auto">
          <a:xfrm>
            <a:off x="2699792" y="5877272"/>
            <a:ext cx="62345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130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 cost uplift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The costs </a:t>
            </a:r>
            <a:r>
              <a:rPr lang="en-GB" b="0" dirty="0"/>
              <a:t>of </a:t>
            </a:r>
            <a:r>
              <a:rPr lang="en-GB" b="0" dirty="0" smtClean="0"/>
              <a:t>delivering education in London </a:t>
            </a:r>
            <a:r>
              <a:rPr lang="en-GB" b="0" dirty="0"/>
              <a:t>and the South </a:t>
            </a:r>
            <a:r>
              <a:rPr lang="en-GB" b="0" dirty="0" smtClean="0"/>
              <a:t>East are higher than the </a:t>
            </a:r>
            <a:r>
              <a:rPr lang="en-GB" b="0" dirty="0"/>
              <a:t>rest of </a:t>
            </a:r>
            <a:r>
              <a:rPr lang="en-GB" b="0" dirty="0" smtClean="0"/>
              <a:t>England.</a:t>
            </a:r>
          </a:p>
          <a:p>
            <a:r>
              <a:rPr lang="en-GB" b="0" dirty="0" smtClean="0"/>
              <a:t>Institutions in these parts of England receive additional funding through the area cost uplift.</a:t>
            </a:r>
          </a:p>
          <a:p>
            <a:r>
              <a:rPr lang="en-GB" b="0" dirty="0" smtClean="0"/>
              <a:t>The area cost uplift varies from 20% to 1%.</a:t>
            </a:r>
          </a:p>
          <a:p>
            <a:r>
              <a:rPr lang="en-GB" b="0" dirty="0" smtClean="0"/>
              <a:t>Outside </a:t>
            </a:r>
            <a:r>
              <a:rPr lang="en-GB" b="0" dirty="0"/>
              <a:t>of London and the South </a:t>
            </a:r>
            <a:r>
              <a:rPr lang="en-GB" b="0" dirty="0" smtClean="0"/>
              <a:t>East, the area cost uplift is 0%.</a:t>
            </a:r>
            <a:endParaRPr lang="en-GB" b="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t="25053" r="7520" b="19133"/>
          <a:stretch/>
        </p:blipFill>
        <p:spPr bwMode="auto">
          <a:xfrm>
            <a:off x="2843808" y="5943599"/>
            <a:ext cx="6234545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210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8921" y="981075"/>
            <a:ext cx="7775575" cy="935757"/>
          </a:xfrm>
        </p:spPr>
        <p:txBody>
          <a:bodyPr/>
          <a:lstStyle/>
          <a:p>
            <a:r>
              <a:rPr lang="en-GB" dirty="0" smtClean="0"/>
              <a:t>Funding outside the formula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1560" y="1988840"/>
            <a:ext cx="7775575" cy="3528392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High need student funding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Care standards (residential) funding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Transitional protection, formula protection funding, and 18+ rate reduction mitigation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14 to 16s in FE and electively home educated students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Traineeships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Supported internships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Student financial support funding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6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needs student (HNS) funding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/>
              <a:t>High needs </a:t>
            </a:r>
            <a:r>
              <a:rPr lang="en-GB" b="0" dirty="0" smtClean="0"/>
              <a:t>students (HNS):</a:t>
            </a:r>
          </a:p>
          <a:p>
            <a:pPr lvl="1"/>
            <a:r>
              <a:rPr lang="en-GB" b="0" dirty="0" smtClean="0"/>
              <a:t>have a Learning Difficulty Agreement (LDA) or Education Health and Care Plan (EHCP), and</a:t>
            </a:r>
          </a:p>
          <a:p>
            <a:pPr lvl="1"/>
            <a:r>
              <a:rPr lang="en-GB" b="0" dirty="0" smtClean="0"/>
              <a:t>receive element 2 and 3 funding.</a:t>
            </a:r>
          </a:p>
          <a:p>
            <a:r>
              <a:rPr lang="en-GB" b="0" dirty="0" smtClean="0"/>
              <a:t>HNS funding has three parts.</a:t>
            </a:r>
          </a:p>
          <a:p>
            <a:pPr lvl="1"/>
            <a:r>
              <a:rPr lang="en-GB" b="0" dirty="0" smtClean="0"/>
              <a:t>Element 1 – programme funding.</a:t>
            </a:r>
            <a:endParaRPr lang="en-GB" b="0" dirty="0"/>
          </a:p>
          <a:p>
            <a:pPr lvl="1"/>
            <a:r>
              <a:rPr lang="en-GB" b="0" dirty="0" smtClean="0"/>
              <a:t>Element 2 – additional </a:t>
            </a:r>
            <a:r>
              <a:rPr lang="en-GB" b="0" dirty="0"/>
              <a:t>education support funding: £6,000 per high needs </a:t>
            </a:r>
            <a:r>
              <a:rPr lang="en-GB" b="0" dirty="0" smtClean="0"/>
              <a:t>student.</a:t>
            </a:r>
            <a:endParaRPr lang="en-GB" b="0" dirty="0"/>
          </a:p>
          <a:p>
            <a:pPr lvl="1"/>
            <a:r>
              <a:rPr lang="en-GB" b="0" dirty="0" smtClean="0"/>
              <a:t>Element 3 – </a:t>
            </a:r>
            <a:r>
              <a:rPr lang="en-GB" b="0" dirty="0"/>
              <a:t>top-up funding: additional funding </a:t>
            </a:r>
            <a:r>
              <a:rPr lang="en-GB" b="0" dirty="0" smtClean="0"/>
              <a:t>provided </a:t>
            </a:r>
            <a:r>
              <a:rPr lang="en-GB" b="0" dirty="0"/>
              <a:t>on a per-student basis by </a:t>
            </a:r>
            <a:r>
              <a:rPr lang="en-GB" b="0" dirty="0" smtClean="0"/>
              <a:t>their local authority.</a:t>
            </a:r>
            <a:endParaRPr lang="en-GB" b="0" dirty="0"/>
          </a:p>
          <a:p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418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 standards (residential) funding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Institutions </a:t>
            </a:r>
            <a:r>
              <a:rPr lang="en-GB" b="0" dirty="0"/>
              <a:t>that offer residential accommodation for students under the age of </a:t>
            </a:r>
            <a:r>
              <a:rPr lang="en-GB" b="0" dirty="0" smtClean="0"/>
              <a:t>18 have additional costs because of their </a:t>
            </a:r>
            <a:r>
              <a:rPr lang="en-GB" b="0" dirty="0"/>
              <a:t>responsibilities under the Care Standards Act </a:t>
            </a:r>
            <a:r>
              <a:rPr lang="en-GB" b="0" dirty="0" smtClean="0"/>
              <a:t>2000.</a:t>
            </a:r>
          </a:p>
          <a:p>
            <a:r>
              <a:rPr lang="en-GB" b="0" dirty="0" smtClean="0"/>
              <a:t>Care Standards </a:t>
            </a:r>
            <a:r>
              <a:rPr lang="en-GB" b="0" dirty="0"/>
              <a:t>funding is available to specialist colleges and other individual institutions where students are in residence primarily because similar provision is not available </a:t>
            </a:r>
            <a:r>
              <a:rPr lang="en-GB" b="0" dirty="0" smtClean="0"/>
              <a:t>locally.</a:t>
            </a:r>
          </a:p>
          <a:p>
            <a:r>
              <a:rPr lang="en-GB" b="0" dirty="0" smtClean="0"/>
              <a:t>To get care standards funding, institutions have to:</a:t>
            </a:r>
          </a:p>
          <a:p>
            <a:pPr lvl="1"/>
            <a:r>
              <a:rPr lang="en-GB" dirty="0" smtClean="0"/>
              <a:t>be </a:t>
            </a:r>
            <a:r>
              <a:rPr lang="en-GB" dirty="0"/>
              <a:t>registered with Ofsted or the Care Quality Commission (CQC) for inspection under the Care Standards </a:t>
            </a:r>
            <a:r>
              <a:rPr lang="en-GB" dirty="0" smtClean="0"/>
              <a:t>regulations, </a:t>
            </a:r>
            <a:r>
              <a:rPr lang="en-GB" dirty="0"/>
              <a:t>and</a:t>
            </a:r>
          </a:p>
          <a:p>
            <a:pPr lvl="1"/>
            <a:r>
              <a:rPr lang="en-GB" dirty="0" smtClean="0"/>
              <a:t>have </a:t>
            </a:r>
            <a:r>
              <a:rPr lang="en-GB" dirty="0"/>
              <a:t>a minimum of 12 EFA-funded students aged under 18 in residential accommodation on </a:t>
            </a:r>
            <a:r>
              <a:rPr lang="en-GB" dirty="0" smtClean="0"/>
              <a:t>campus.</a:t>
            </a:r>
            <a:endParaRPr lang="en-GB" dirty="0"/>
          </a:p>
          <a:p>
            <a:pPr lvl="1"/>
            <a:endParaRPr lang="en-GB" b="0" dirty="0"/>
          </a:p>
          <a:p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233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Transitional protection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Transitional </a:t>
            </a:r>
            <a:r>
              <a:rPr lang="en-GB" b="0" dirty="0"/>
              <a:t>protection </a:t>
            </a:r>
            <a:r>
              <a:rPr lang="en-GB" b="0" dirty="0" smtClean="0"/>
              <a:t>ensures </a:t>
            </a:r>
            <a:r>
              <a:rPr lang="en-GB" b="0" dirty="0"/>
              <a:t>that institutions </a:t>
            </a:r>
            <a:r>
              <a:rPr lang="en-GB" b="0" dirty="0" smtClean="0"/>
              <a:t>do </a:t>
            </a:r>
            <a:r>
              <a:rPr lang="en-GB" b="0" dirty="0"/>
              <a:t>not lose more than </a:t>
            </a:r>
            <a:r>
              <a:rPr lang="en-GB" b="0" dirty="0" smtClean="0"/>
              <a:t>a certain </a:t>
            </a:r>
            <a:r>
              <a:rPr lang="en-GB" b="0" dirty="0"/>
              <a:t>amount </a:t>
            </a:r>
            <a:r>
              <a:rPr lang="en-GB" b="0" dirty="0" smtClean="0"/>
              <a:t>per student (</a:t>
            </a:r>
            <a:r>
              <a:rPr lang="en-GB" b="0" dirty="0"/>
              <a:t>in cash </a:t>
            </a:r>
            <a:r>
              <a:rPr lang="en-GB" b="0" dirty="0" smtClean="0"/>
              <a:t>terms) </a:t>
            </a:r>
            <a:r>
              <a:rPr lang="en-GB" b="0" dirty="0"/>
              <a:t>compared with the 2010/11 baseline.</a:t>
            </a:r>
          </a:p>
          <a:p>
            <a:r>
              <a:rPr lang="en-GB" b="0" dirty="0" smtClean="0"/>
              <a:t>2014/15 </a:t>
            </a:r>
            <a:r>
              <a:rPr lang="en-GB" b="0" dirty="0"/>
              <a:t>is the last year </a:t>
            </a:r>
            <a:r>
              <a:rPr lang="en-GB" b="0" dirty="0" smtClean="0"/>
              <a:t>for </a:t>
            </a:r>
            <a:r>
              <a:rPr lang="en-GB" b="0" dirty="0"/>
              <a:t>transitional </a:t>
            </a:r>
            <a:r>
              <a:rPr lang="en-GB" b="0" dirty="0" smtClean="0"/>
              <a:t>protection.</a:t>
            </a:r>
            <a:endParaRPr lang="en-GB" b="0" dirty="0"/>
          </a:p>
          <a:p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520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Formula protection funding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Formula </a:t>
            </a:r>
            <a:r>
              <a:rPr lang="en-GB" b="0" dirty="0"/>
              <a:t>protection funding shields institutions from significant decreases in funding per student that result from the changes to the funding formula that were made in 2013/14</a:t>
            </a:r>
            <a:r>
              <a:rPr lang="en-GB" b="0" dirty="0" smtClean="0"/>
              <a:t>.</a:t>
            </a:r>
          </a:p>
          <a:p>
            <a:r>
              <a:rPr lang="en-GB" b="0" dirty="0" smtClean="0"/>
              <a:t>Only </a:t>
            </a:r>
            <a:r>
              <a:rPr lang="en-GB" b="0" dirty="0"/>
              <a:t>institutions that received formula protection funding in 2013/14 are eligible to receive formula protection funding in 2014/15.</a:t>
            </a:r>
          </a:p>
          <a:p>
            <a:r>
              <a:rPr lang="en-GB" b="0" dirty="0" smtClean="0"/>
              <a:t>Formula </a:t>
            </a:r>
            <a:r>
              <a:rPr lang="en-GB" b="0" dirty="0"/>
              <a:t>protection funding will be paid for at least three academic years from the introduction of the formula changes (that is, up to and including the academic year 2015/16).</a:t>
            </a:r>
          </a:p>
          <a:p>
            <a:endParaRPr lang="en-GB" b="0" dirty="0"/>
          </a:p>
          <a:p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422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18+ rate reduction mitigation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To </a:t>
            </a:r>
            <a:r>
              <a:rPr lang="en-GB" b="0" dirty="0"/>
              <a:t>mitigate some of the effect of the funding rate change for students who are 18 and </a:t>
            </a:r>
            <a:r>
              <a:rPr lang="en-GB" b="0" dirty="0" smtClean="0"/>
              <a:t>over, </a:t>
            </a:r>
            <a:r>
              <a:rPr lang="en-GB" b="0" dirty="0"/>
              <a:t>the EFA will allocate additional funding</a:t>
            </a:r>
            <a:r>
              <a:rPr lang="en-GB" b="0" dirty="0" smtClean="0"/>
              <a:t>.</a:t>
            </a:r>
          </a:p>
          <a:p>
            <a:r>
              <a:rPr lang="en-GB" b="0" dirty="0" smtClean="0"/>
              <a:t>This </a:t>
            </a:r>
            <a:r>
              <a:rPr lang="en-GB" b="0" dirty="0"/>
              <a:t>will only be done for 2014/15.</a:t>
            </a:r>
          </a:p>
          <a:p>
            <a:r>
              <a:rPr lang="en-GB" b="0" dirty="0" smtClean="0"/>
              <a:t>No </a:t>
            </a:r>
            <a:r>
              <a:rPr lang="en-GB" b="0" dirty="0"/>
              <a:t>institution will lose more than 2% of their programme funding.</a:t>
            </a:r>
          </a:p>
          <a:p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00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Funding: the aims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dirty="0" smtClean="0"/>
              <a:t>The 2014/15 funding methodology has several aims.</a:t>
            </a:r>
          </a:p>
          <a:p>
            <a:pPr lvl="1"/>
            <a:r>
              <a:rPr lang="en-GB" dirty="0" smtClean="0"/>
              <a:t>Continuing </a:t>
            </a:r>
            <a:r>
              <a:rPr lang="en-GB" dirty="0"/>
              <a:t>to simplify the funding </a:t>
            </a:r>
            <a:r>
              <a:rPr lang="en-GB" dirty="0" smtClean="0"/>
              <a:t>arrangements, to let post-16 </a:t>
            </a:r>
            <a:r>
              <a:rPr lang="en-GB" dirty="0"/>
              <a:t>institutions </a:t>
            </a:r>
            <a:r>
              <a:rPr lang="en-GB" dirty="0" smtClean="0"/>
              <a:t>concentrate </a:t>
            </a:r>
            <a:r>
              <a:rPr lang="en-GB" dirty="0"/>
              <a:t>on delivering study programmes that will meet young people’s needs as they progress to employment or higher education.</a:t>
            </a:r>
            <a:endParaRPr lang="en-GB" dirty="0" smtClean="0"/>
          </a:p>
          <a:p>
            <a:pPr lvl="1"/>
            <a:r>
              <a:rPr lang="en-GB" dirty="0" smtClean="0"/>
              <a:t>Funding </a:t>
            </a:r>
            <a:r>
              <a:rPr lang="en-GB" dirty="0"/>
              <a:t>students so that study programmes can deliver a broader focus and so that more young people who are currently NEET can be recruited into further education and training</a:t>
            </a:r>
            <a:r>
              <a:rPr lang="en-GB" dirty="0" smtClean="0"/>
              <a:t>.</a:t>
            </a:r>
          </a:p>
          <a:p>
            <a:pPr lvl="1"/>
            <a:r>
              <a:rPr lang="en-GB" dirty="0"/>
              <a:t>To meet the </a:t>
            </a:r>
            <a:r>
              <a:rPr lang="en-GB" dirty="0" smtClean="0"/>
              <a:t>raising the participation age </a:t>
            </a:r>
            <a:r>
              <a:rPr lang="en-GB" dirty="0"/>
              <a:t>(RPA) requirements for young people over the years ahead.</a:t>
            </a: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0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14 to 16s in 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The </a:t>
            </a:r>
            <a:r>
              <a:rPr lang="en-GB" b="0" dirty="0"/>
              <a:t>EFA funds 14 to 16 year olds when they are enrolled in eligible sixth form or FE colleges </a:t>
            </a:r>
            <a:r>
              <a:rPr lang="en-GB" b="0" dirty="0" smtClean="0"/>
              <a:t>that</a:t>
            </a:r>
          </a:p>
          <a:p>
            <a:pPr lvl="1"/>
            <a:r>
              <a:rPr lang="en-GB" b="0" dirty="0" smtClean="0"/>
              <a:t>meet certain criteria, and</a:t>
            </a:r>
          </a:p>
          <a:p>
            <a:pPr lvl="1"/>
            <a:r>
              <a:rPr lang="en-GB" b="0" dirty="0" smtClean="0"/>
              <a:t>have </a:t>
            </a:r>
            <a:r>
              <a:rPr lang="en-GB" b="0" dirty="0"/>
              <a:t>been approved by the EFA</a:t>
            </a:r>
            <a:r>
              <a:rPr lang="en-GB" b="0" dirty="0" smtClean="0"/>
              <a:t>.</a:t>
            </a:r>
          </a:p>
          <a:p>
            <a:r>
              <a:rPr lang="en-GB" b="0" dirty="0" smtClean="0"/>
              <a:t>14 </a:t>
            </a:r>
            <a:r>
              <a:rPr lang="en-GB" b="0" dirty="0"/>
              <a:t>to 16 year olds who are in a school or academy continue to be funded through the usual school funding methodologies.</a:t>
            </a:r>
          </a:p>
          <a:p>
            <a:r>
              <a:rPr lang="en-GB" b="0" dirty="0" smtClean="0"/>
              <a:t>Full </a:t>
            </a:r>
            <a:r>
              <a:rPr lang="en-GB" b="0" dirty="0"/>
              <a:t>guidance on 14 to 16 funding is available online: </a:t>
            </a:r>
            <a:r>
              <a:rPr lang="en-GB" b="0" dirty="0" smtClean="0">
                <a:hlinkClick r:id="rId2"/>
              </a:rPr>
              <a:t>www.gov.uk/government/publications/enrolment-of-14-to-16-year-olds-in-full-time-further-education</a:t>
            </a:r>
            <a:r>
              <a:rPr lang="en-GB" b="0" dirty="0" smtClean="0"/>
              <a:t>.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720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Electively home educated students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The EFA funds electively </a:t>
            </a:r>
            <a:r>
              <a:rPr lang="en-GB" b="0" dirty="0"/>
              <a:t>home educated students (EHE</a:t>
            </a:r>
            <a:r>
              <a:rPr lang="en-GB" b="0" dirty="0" smtClean="0"/>
              <a:t>) for </a:t>
            </a:r>
            <a:r>
              <a:rPr lang="en-GB" b="0" u="sng" dirty="0" smtClean="0"/>
              <a:t>part time</a:t>
            </a:r>
            <a:r>
              <a:rPr lang="en-GB" b="0" dirty="0" smtClean="0"/>
              <a:t> courses in FE institutions.</a:t>
            </a:r>
          </a:p>
          <a:p>
            <a:r>
              <a:rPr lang="en-GB" b="0" dirty="0" smtClean="0"/>
              <a:t>If </a:t>
            </a:r>
            <a:r>
              <a:rPr lang="en-GB" b="0" dirty="0"/>
              <a:t>an institution recruits </a:t>
            </a:r>
            <a:r>
              <a:rPr lang="en-GB" b="0" dirty="0" smtClean="0"/>
              <a:t>an EHE student </a:t>
            </a:r>
            <a:r>
              <a:rPr lang="en-GB" b="0" dirty="0"/>
              <a:t>for </a:t>
            </a:r>
            <a:r>
              <a:rPr lang="en-GB" b="0" dirty="0" smtClean="0"/>
              <a:t>a full </a:t>
            </a:r>
            <a:r>
              <a:rPr lang="en-GB" b="0" dirty="0"/>
              <a:t>time </a:t>
            </a:r>
            <a:r>
              <a:rPr lang="en-GB" b="0" dirty="0" smtClean="0"/>
              <a:t>course, </a:t>
            </a:r>
            <a:r>
              <a:rPr lang="en-GB" b="0" dirty="0"/>
              <a:t>then they are no longer home educated and the institution will need to meet the criteria for direct recruitment</a:t>
            </a:r>
            <a:r>
              <a:rPr lang="en-GB" b="0" dirty="0" smtClean="0"/>
              <a:t>.</a:t>
            </a:r>
          </a:p>
          <a:p>
            <a:r>
              <a:rPr lang="en-GB" b="0" dirty="0" smtClean="0"/>
              <a:t>EHE students are returned in the ILR in exactly the same way as other 16+ students.</a:t>
            </a:r>
          </a:p>
          <a:p>
            <a:pPr lvl="1"/>
            <a:r>
              <a:rPr lang="en-GB" dirty="0" smtClean="0"/>
              <a:t>Institutions should use the learning delivery monitoring (LDM) code 321 to identify EHE students.</a:t>
            </a:r>
          </a:p>
          <a:p>
            <a:r>
              <a:rPr lang="en-GB" b="0" dirty="0" smtClean="0"/>
              <a:t>Guidance </a:t>
            </a:r>
            <a:r>
              <a:rPr lang="en-GB" b="0" dirty="0"/>
              <a:t>on </a:t>
            </a:r>
            <a:r>
              <a:rPr lang="en-GB" b="0" dirty="0" smtClean="0"/>
              <a:t>EHE students </a:t>
            </a:r>
            <a:r>
              <a:rPr lang="en-GB" b="0" dirty="0"/>
              <a:t>is available </a:t>
            </a:r>
            <a:r>
              <a:rPr lang="en-GB" b="0" dirty="0" smtClean="0"/>
              <a:t>in the 14-16 guidance, annex C: </a:t>
            </a:r>
            <a:r>
              <a:rPr lang="en-GB" b="0" dirty="0">
                <a:hlinkClick r:id="rId2"/>
              </a:rPr>
              <a:t>www.gov.uk/government/publications/enrolment-of-14-to-16-year-olds-in-full-time-further-education</a:t>
            </a:r>
            <a:r>
              <a:rPr lang="en-GB" b="0" dirty="0"/>
              <a:t>.</a:t>
            </a:r>
          </a:p>
          <a:p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269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Traineeships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For funding purposes, a </a:t>
            </a:r>
            <a:r>
              <a:rPr lang="en-GB" b="0" dirty="0"/>
              <a:t>traineeship programme uses the same principles as any other </a:t>
            </a:r>
            <a:r>
              <a:rPr lang="en-GB" b="0" dirty="0" smtClean="0"/>
              <a:t>study programme.</a:t>
            </a:r>
          </a:p>
          <a:p>
            <a:r>
              <a:rPr lang="en-GB" b="0" dirty="0" smtClean="0"/>
              <a:t>Traineeships last up to six months.</a:t>
            </a:r>
          </a:p>
          <a:p>
            <a:r>
              <a:rPr lang="en-GB" b="0" dirty="0" smtClean="0"/>
              <a:t>Traineeships can be part time or full time.</a:t>
            </a:r>
          </a:p>
          <a:p>
            <a:pPr lvl="1"/>
            <a:r>
              <a:rPr lang="en-GB" dirty="0" smtClean="0"/>
              <a:t>If they are full time, </a:t>
            </a:r>
            <a:r>
              <a:rPr lang="en-GB" dirty="0"/>
              <a:t>students will be </a:t>
            </a:r>
            <a:r>
              <a:rPr lang="en-GB" dirty="0" smtClean="0"/>
              <a:t>completing </a:t>
            </a:r>
            <a:r>
              <a:rPr lang="en-GB" dirty="0"/>
              <a:t>a significant number of hours in a short period of </a:t>
            </a:r>
            <a:r>
              <a:rPr lang="en-GB" dirty="0" smtClean="0"/>
              <a:t>time. The EFA is monitoring this kind of ‘compressed delivery’ for quality through:</a:t>
            </a:r>
          </a:p>
          <a:p>
            <a:pPr lvl="2"/>
            <a:r>
              <a:rPr lang="en-GB" dirty="0" smtClean="0"/>
              <a:t>qualification </a:t>
            </a:r>
            <a:r>
              <a:rPr lang="en-GB" dirty="0"/>
              <a:t>success </a:t>
            </a:r>
            <a:r>
              <a:rPr lang="en-GB" dirty="0" smtClean="0"/>
              <a:t>rates, and</a:t>
            </a:r>
          </a:p>
          <a:p>
            <a:pPr lvl="2"/>
            <a:r>
              <a:rPr lang="en-GB" dirty="0" smtClean="0"/>
              <a:t>positive destinations. </a:t>
            </a:r>
            <a:endParaRPr lang="en-GB" b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927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Traineeships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When </a:t>
            </a:r>
            <a:r>
              <a:rPr lang="en-GB" b="0" dirty="0"/>
              <a:t>a student progresses from a traineeship to another 16 to 19 study </a:t>
            </a:r>
            <a:r>
              <a:rPr lang="en-GB" b="0" dirty="0" smtClean="0"/>
              <a:t>programme:</a:t>
            </a:r>
          </a:p>
          <a:p>
            <a:pPr lvl="1"/>
            <a:r>
              <a:rPr lang="en-GB" b="0" dirty="0" smtClean="0"/>
              <a:t>the </a:t>
            </a:r>
            <a:r>
              <a:rPr lang="en-GB" b="0" dirty="0"/>
              <a:t>second programme must have a new core aim of its </a:t>
            </a:r>
            <a:r>
              <a:rPr lang="en-GB" b="0" dirty="0" smtClean="0"/>
              <a:t>own, and</a:t>
            </a:r>
          </a:p>
          <a:p>
            <a:pPr lvl="1"/>
            <a:r>
              <a:rPr lang="en-GB" b="0" dirty="0" smtClean="0"/>
              <a:t>the </a:t>
            </a:r>
            <a:r>
              <a:rPr lang="en-GB" b="0" dirty="0"/>
              <a:t>planned hours must </a:t>
            </a:r>
            <a:r>
              <a:rPr lang="en-GB" b="0" dirty="0" smtClean="0"/>
              <a:t>be </a:t>
            </a:r>
            <a:r>
              <a:rPr lang="en-GB" b="0" dirty="0"/>
              <a:t>updated to include the additional activity planned for the year</a:t>
            </a:r>
            <a:r>
              <a:rPr lang="en-GB" b="0" dirty="0" smtClean="0"/>
              <a:t>.</a:t>
            </a:r>
          </a:p>
          <a:p>
            <a:r>
              <a:rPr lang="en-GB" b="0" dirty="0" smtClean="0"/>
              <a:t>The traineeships delivery framework is </a:t>
            </a:r>
            <a:r>
              <a:rPr lang="en-GB" b="0" dirty="0"/>
              <a:t>available online: </a:t>
            </a:r>
            <a:r>
              <a:rPr lang="en-GB" b="0" dirty="0" smtClean="0">
                <a:hlinkClick r:id="rId2"/>
              </a:rPr>
              <a:t>www.gov.uk/government/publications/supporting-young-people-to-develop-the-skills-for-apprenticeships-and-sustainable-employment-framework-for-delivery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556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Supported internships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Supported </a:t>
            </a:r>
            <a:r>
              <a:rPr lang="en-GB" b="0" dirty="0"/>
              <a:t>internships are </a:t>
            </a:r>
            <a:r>
              <a:rPr lang="en-GB" b="0" dirty="0" smtClean="0"/>
              <a:t>type of study programme.</a:t>
            </a:r>
          </a:p>
          <a:p>
            <a:r>
              <a:rPr lang="en-GB" b="0" dirty="0" smtClean="0"/>
              <a:t>They are:</a:t>
            </a:r>
          </a:p>
          <a:p>
            <a:pPr lvl="1"/>
            <a:r>
              <a:rPr lang="en-GB" dirty="0"/>
              <a:t>for young people aged 16 to 24 who have learning difficulties and/or </a:t>
            </a:r>
            <a:r>
              <a:rPr lang="en-GB" dirty="0" smtClean="0"/>
              <a:t>disabilities,</a:t>
            </a:r>
            <a:endParaRPr lang="en-GB" b="0" dirty="0" smtClean="0"/>
          </a:p>
          <a:p>
            <a:pPr lvl="1"/>
            <a:r>
              <a:rPr lang="en-GB" b="0" dirty="0" smtClean="0"/>
              <a:t>planned </a:t>
            </a:r>
            <a:r>
              <a:rPr lang="en-GB" b="0" dirty="0"/>
              <a:t>by a post-16 </a:t>
            </a:r>
            <a:r>
              <a:rPr lang="en-GB" b="0" dirty="0" smtClean="0"/>
              <a:t>institution, and</a:t>
            </a:r>
          </a:p>
          <a:p>
            <a:pPr lvl="1"/>
            <a:r>
              <a:rPr lang="en-GB" b="0" dirty="0" smtClean="0"/>
              <a:t>delivered </a:t>
            </a:r>
            <a:r>
              <a:rPr lang="en-GB" b="0" dirty="0"/>
              <a:t>mainly on an employer's </a:t>
            </a:r>
            <a:r>
              <a:rPr lang="en-GB" b="0" dirty="0" smtClean="0"/>
              <a:t>premises</a:t>
            </a:r>
          </a:p>
          <a:p>
            <a:r>
              <a:rPr lang="en-GB" b="0" dirty="0" smtClean="0"/>
              <a:t>They </a:t>
            </a:r>
            <a:r>
              <a:rPr lang="en-GB" b="0" dirty="0"/>
              <a:t>are funded in the same way as any other study programme</a:t>
            </a:r>
            <a:r>
              <a:rPr lang="en-GB" b="0" dirty="0" smtClean="0"/>
              <a:t>.</a:t>
            </a:r>
          </a:p>
          <a:p>
            <a:r>
              <a:rPr lang="en-GB" b="0" dirty="0" smtClean="0"/>
              <a:t>More information is </a:t>
            </a:r>
            <a:r>
              <a:rPr lang="en-GB" b="0" dirty="0"/>
              <a:t>available online: </a:t>
            </a:r>
            <a:r>
              <a:rPr lang="en-GB" b="0" dirty="0" smtClean="0">
                <a:hlinkClick r:id="rId2"/>
              </a:rPr>
              <a:t>www.gov.uk/government/publications/supported-internships-for-young-people-with-learning-difficulties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146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more information and questions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Contact us</a:t>
            </a:r>
          </a:p>
          <a:p>
            <a:pPr lvl="1">
              <a:tabLst>
                <a:tab pos="2066925" algn="l"/>
              </a:tabLst>
            </a:pPr>
            <a:r>
              <a:rPr lang="en-GB" dirty="0"/>
              <a:t>All academies: </a:t>
            </a:r>
            <a:r>
              <a:rPr lang="en-GB" dirty="0">
                <a:hlinkClick r:id="rId3"/>
              </a:rPr>
              <a:t>academy.questions@education.gsi.gov.uk</a:t>
            </a:r>
            <a:endParaRPr lang="en-GB" dirty="0" smtClean="0"/>
          </a:p>
          <a:p>
            <a:pPr lvl="1">
              <a:tabLst>
                <a:tab pos="2066925" algn="l"/>
              </a:tabLst>
            </a:pPr>
            <a:r>
              <a:rPr lang="en-GB" dirty="0" smtClean="0"/>
              <a:t>Other institutions should contact their geographical team:</a:t>
            </a:r>
          </a:p>
          <a:p>
            <a:pPr lvl="2">
              <a:tabLst>
                <a:tab pos="2066925" algn="l"/>
              </a:tabLst>
            </a:pPr>
            <a:r>
              <a:rPr lang="en-GB" dirty="0" smtClean="0">
                <a:hlinkClick r:id="rId4"/>
              </a:rPr>
              <a:t>ypnorthern.efa@education.gsi.gov.uk</a:t>
            </a:r>
            <a:endParaRPr lang="en-GB" dirty="0" smtClean="0"/>
          </a:p>
          <a:p>
            <a:pPr lvl="2">
              <a:tabLst>
                <a:tab pos="2066925" algn="l"/>
              </a:tabLst>
            </a:pPr>
            <a:r>
              <a:rPr lang="en-GB" dirty="0" smtClean="0">
                <a:hlinkClick r:id="rId5"/>
              </a:rPr>
              <a:t>ypcentralsw.efa@education.gsi.gov.uk</a:t>
            </a:r>
            <a:endParaRPr lang="en-GB" dirty="0" smtClean="0"/>
          </a:p>
          <a:p>
            <a:pPr lvl="2">
              <a:tabLst>
                <a:tab pos="2066925" algn="l"/>
              </a:tabLst>
            </a:pPr>
            <a:r>
              <a:rPr lang="en-GB" dirty="0" smtClean="0">
                <a:hlinkClick r:id="rId6"/>
              </a:rPr>
              <a:t>ypsouthern.efa@education.gsi.gov.uk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Visit the website</a:t>
            </a:r>
          </a:p>
          <a:p>
            <a:pPr lvl="1"/>
            <a:r>
              <a:rPr lang="en-GB" dirty="0" smtClean="0"/>
              <a:t>‘Funding rates and formula</a:t>
            </a:r>
            <a:r>
              <a:rPr lang="en-GB" dirty="0"/>
              <a:t>’: </a:t>
            </a:r>
            <a:r>
              <a:rPr lang="en-GB" dirty="0" smtClean="0">
                <a:hlinkClick r:id="rId7"/>
              </a:rPr>
              <a:t>www.gov.uk/government/publications/funding-guidance-for-young-people-2013-to-2014-rates-and-formula</a:t>
            </a:r>
            <a:endParaRPr lang="en-GB" dirty="0" smtClean="0"/>
          </a:p>
          <a:p>
            <a:pPr lvl="1"/>
            <a:r>
              <a:rPr lang="en-GB" dirty="0" smtClean="0"/>
              <a:t>Other funding guidance: </a:t>
            </a:r>
            <a:r>
              <a:rPr lang="en-GB" dirty="0" smtClean="0">
                <a:hlinkClick r:id="rId8"/>
              </a:rPr>
              <a:t>www.gov.uk/16-to-19-education-funding-guidance</a:t>
            </a:r>
            <a:r>
              <a:rPr lang="en-GB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1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we fund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/>
            <a:r>
              <a:rPr lang="en-GB" dirty="0"/>
              <a:t>The EFA’s 16 to 19 model </a:t>
            </a:r>
            <a:r>
              <a:rPr lang="en-GB" dirty="0" smtClean="0"/>
              <a:t>funds:</a:t>
            </a:r>
          </a:p>
          <a:p>
            <a:pPr marL="857250" lvl="3"/>
            <a:r>
              <a:rPr lang="en-GB" sz="2000" dirty="0" smtClean="0"/>
              <a:t>students aged </a:t>
            </a:r>
            <a:r>
              <a:rPr lang="en-GB" sz="2000" dirty="0"/>
              <a:t>16 to </a:t>
            </a:r>
            <a:r>
              <a:rPr lang="en-GB" sz="2000" dirty="0" smtClean="0"/>
              <a:t>19,</a:t>
            </a:r>
          </a:p>
          <a:p>
            <a:pPr marL="857250" lvl="3"/>
            <a:r>
              <a:rPr lang="en-GB" sz="2000" dirty="0" smtClean="0"/>
              <a:t>students </a:t>
            </a:r>
            <a:r>
              <a:rPr lang="en-GB" sz="2000" dirty="0"/>
              <a:t>up to the age of 24, when they have a Learning Disability Assessment (LDA) or Education, Health and Care Plan (EHCP</a:t>
            </a:r>
            <a:r>
              <a:rPr lang="en-GB" sz="2000" dirty="0" smtClean="0"/>
              <a:t>),</a:t>
            </a:r>
            <a:endParaRPr lang="en-GB" sz="2000" dirty="0"/>
          </a:p>
          <a:p>
            <a:pPr marL="857250" lvl="3"/>
            <a:r>
              <a:rPr lang="en-GB" sz="2000" dirty="0" smtClean="0"/>
              <a:t>14 to </a:t>
            </a:r>
            <a:r>
              <a:rPr lang="en-GB" sz="2000" dirty="0"/>
              <a:t>16 year olds who are directly recruited into eligible FE </a:t>
            </a:r>
            <a:r>
              <a:rPr lang="en-GB" sz="2000" dirty="0" smtClean="0"/>
              <a:t>institutions, and</a:t>
            </a:r>
            <a:endParaRPr lang="en-GB" sz="2000" dirty="0"/>
          </a:p>
          <a:p>
            <a:pPr marL="857250" lvl="3"/>
            <a:r>
              <a:rPr lang="en-GB" sz="2000" dirty="0" smtClean="0"/>
              <a:t>electively </a:t>
            </a:r>
            <a:r>
              <a:rPr lang="en-GB" sz="2000" dirty="0"/>
              <a:t>home educated (EHE) students of compulsory school age </a:t>
            </a:r>
            <a:r>
              <a:rPr lang="en-GB" sz="2000" dirty="0" smtClean="0"/>
              <a:t>at </a:t>
            </a:r>
            <a:r>
              <a:rPr lang="en-GB" sz="2000" dirty="0"/>
              <a:t>any further education college.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5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we fund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/>
            <a:r>
              <a:rPr lang="en-GB" dirty="0" smtClean="0"/>
              <a:t>The EFA’s 16 </a:t>
            </a:r>
            <a:r>
              <a:rPr lang="en-GB" dirty="0"/>
              <a:t>to 19 model </a:t>
            </a:r>
            <a:r>
              <a:rPr lang="en-GB" dirty="0" smtClean="0"/>
              <a:t>funds provision students </a:t>
            </a:r>
            <a:r>
              <a:rPr lang="en-GB" dirty="0"/>
              <a:t>aged 16 to </a:t>
            </a:r>
            <a:r>
              <a:rPr lang="en-GB" dirty="0" smtClean="0"/>
              <a:t>19 in these kinds of institution:</a:t>
            </a:r>
          </a:p>
          <a:p>
            <a:pPr marL="857250" lvl="3"/>
            <a:r>
              <a:rPr lang="en-GB" sz="2000" dirty="0" smtClean="0"/>
              <a:t>colleges </a:t>
            </a:r>
            <a:r>
              <a:rPr lang="en-GB" sz="2000" dirty="0"/>
              <a:t>of further education</a:t>
            </a:r>
            <a:r>
              <a:rPr lang="en-GB" sz="2000" dirty="0" smtClean="0"/>
              <a:t>,</a:t>
            </a:r>
          </a:p>
          <a:p>
            <a:pPr marL="857250" lvl="3"/>
            <a:r>
              <a:rPr lang="en-GB" sz="2000" dirty="0" smtClean="0"/>
              <a:t>higher </a:t>
            </a:r>
            <a:r>
              <a:rPr lang="en-GB" sz="2000" dirty="0"/>
              <a:t>education institutions</a:t>
            </a:r>
            <a:r>
              <a:rPr lang="en-GB" sz="2000" dirty="0" smtClean="0"/>
              <a:t>,</a:t>
            </a:r>
          </a:p>
          <a:p>
            <a:pPr marL="857250" lvl="3"/>
            <a:r>
              <a:rPr lang="en-GB" sz="2000" dirty="0" smtClean="0"/>
              <a:t>special post-16 institutions,</a:t>
            </a:r>
          </a:p>
          <a:p>
            <a:pPr marL="857250" lvl="3"/>
            <a:r>
              <a:rPr lang="en-GB" sz="2000" dirty="0" smtClean="0"/>
              <a:t>commercial </a:t>
            </a:r>
            <a:r>
              <a:rPr lang="en-GB" sz="2000" dirty="0"/>
              <a:t>and charitable providers (CCPs), </a:t>
            </a:r>
            <a:r>
              <a:rPr lang="en-GB" sz="2000" dirty="0" smtClean="0"/>
              <a:t>and</a:t>
            </a:r>
          </a:p>
          <a:p>
            <a:pPr marL="857250" lvl="3"/>
            <a:r>
              <a:rPr lang="en-GB" sz="2000" dirty="0" smtClean="0"/>
              <a:t>maintained </a:t>
            </a:r>
            <a:r>
              <a:rPr lang="en-GB" sz="2000" dirty="0"/>
              <a:t>school and academy sixth forms</a:t>
            </a:r>
            <a:r>
              <a:rPr lang="en-GB" sz="2000" dirty="0" smtClean="0"/>
              <a:t>.</a:t>
            </a:r>
          </a:p>
          <a:p>
            <a:pPr marL="0" lvl="1"/>
            <a:r>
              <a:rPr lang="en-GB" dirty="0" smtClean="0"/>
              <a:t>It does not include Apprenticeships.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0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funding formula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The elements that make up the formula</a:t>
            </a:r>
            <a:r>
              <a:rPr lang="en-GB" dirty="0" smtClean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funding factors and how they are applied,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other amounts of funding.</a:t>
            </a:r>
            <a:endParaRPr lang="en-GB" sz="2000" b="1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33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funding formula</a:t>
            </a:r>
            <a:endParaRPr lang="en-GB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2644" r="743" b="2472"/>
          <a:stretch/>
        </p:blipFill>
        <p:spPr bwMode="auto">
          <a:xfrm>
            <a:off x="18000" y="2170546"/>
            <a:ext cx="9116291" cy="252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0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numbers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The volume of delivery is measured through:</a:t>
            </a:r>
          </a:p>
          <a:p>
            <a:pPr lvl="1"/>
            <a:r>
              <a:rPr lang="en-GB" dirty="0" smtClean="0"/>
              <a:t>the number of students, and</a:t>
            </a:r>
          </a:p>
          <a:p>
            <a:pPr lvl="1"/>
            <a:r>
              <a:rPr lang="en-GB" dirty="0" smtClean="0"/>
              <a:t>the size of their programmes.</a:t>
            </a:r>
          </a:p>
          <a:p>
            <a:r>
              <a:rPr lang="en-GB" b="0" dirty="0" smtClean="0"/>
              <a:t>Allocations use a lagged approach - meaning that the data used is from a previous year.</a:t>
            </a:r>
          </a:p>
          <a:p>
            <a:pPr lvl="1"/>
            <a:r>
              <a:rPr lang="en-GB" b="0" dirty="0" smtClean="0"/>
              <a:t>Student </a:t>
            </a:r>
            <a:r>
              <a:rPr lang="en-GB" b="0" dirty="0"/>
              <a:t>numbers: the number of young people participating in the previous </a:t>
            </a:r>
            <a:r>
              <a:rPr lang="en-GB" b="0" dirty="0" smtClean="0"/>
              <a:t>year. </a:t>
            </a:r>
          </a:p>
          <a:p>
            <a:pPr lvl="1"/>
            <a:r>
              <a:rPr lang="en-GB" b="0" dirty="0" smtClean="0"/>
              <a:t>Programme </a:t>
            </a:r>
            <a:r>
              <a:rPr lang="en-GB" b="0" dirty="0"/>
              <a:t>size from </a:t>
            </a:r>
            <a:r>
              <a:rPr lang="en-GB" b="0" dirty="0" smtClean="0"/>
              <a:t>two years ago.</a:t>
            </a:r>
          </a:p>
          <a:p>
            <a:r>
              <a:rPr lang="en-GB" b="0" dirty="0" smtClean="0"/>
              <a:t>Lagged </a:t>
            </a:r>
            <a:r>
              <a:rPr lang="en-GB" b="0" dirty="0"/>
              <a:t>student numbers are calculated in different ways for different types of </a:t>
            </a:r>
            <a:r>
              <a:rPr lang="en-GB" b="0" dirty="0" smtClean="0"/>
              <a:t>institutions (see guidance).</a:t>
            </a:r>
          </a:p>
          <a:p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9467" r="3495" b="10630"/>
          <a:stretch/>
        </p:blipFill>
        <p:spPr bwMode="auto">
          <a:xfrm>
            <a:off x="2771800" y="5805264"/>
            <a:ext cx="6267451" cy="95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35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funding rate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/>
              <a:t>All full time students are funded at the same basic funding rate per student, per year</a:t>
            </a:r>
            <a:r>
              <a:rPr lang="en-GB" b="0" dirty="0" smtClean="0"/>
              <a:t>.</a:t>
            </a:r>
          </a:p>
          <a:p>
            <a:endParaRPr lang="en-GB" b="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 t="11081" r="2685" b="9580"/>
          <a:stretch/>
        </p:blipFill>
        <p:spPr bwMode="auto">
          <a:xfrm>
            <a:off x="2771800" y="5903277"/>
            <a:ext cx="625301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19" y="2119090"/>
            <a:ext cx="7748537" cy="344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0000" y="180000"/>
            <a:ext cx="514400" cy="365125"/>
          </a:xfrm>
        </p:spPr>
        <p:txBody>
          <a:bodyPr/>
          <a:lstStyle/>
          <a:p>
            <a:fld id="{5DB98E5A-76C0-453E-B1E0-BC4AB04722D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599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3E10230EB8E747A91CFB6ACD883CD5" ma:contentTypeVersion="1" ma:contentTypeDescription="Create a new document." ma:contentTypeScope="" ma:versionID="a0a95fc54e0ff8fd3e2f02ae163f922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3DAED2-3FA2-4AF4-82EA-EC3ED6836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FEE525-A449-418E-81F7-1B49A71F5FF6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D6B9C8-0232-4847-8D14-36159C4B72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2319</Words>
  <Application>Microsoft Office PowerPoint</Application>
  <PresentationFormat>On-screen Show (4:3)</PresentationFormat>
  <Paragraphs>246</Paragraphs>
  <Slides>35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EFA funding guidance for young people 2014 to 2015 </vt:lpstr>
      <vt:lpstr>Funding guidance for young people</vt:lpstr>
      <vt:lpstr>Funding: the aims</vt:lpstr>
      <vt:lpstr>Who we fund</vt:lpstr>
      <vt:lpstr>Who we fund</vt:lpstr>
      <vt:lpstr>The funding formula</vt:lpstr>
      <vt:lpstr>The funding formula</vt:lpstr>
      <vt:lpstr>Student numbers</vt:lpstr>
      <vt:lpstr>National funding rate</vt:lpstr>
      <vt:lpstr>Historic data</vt:lpstr>
      <vt:lpstr>Core aims</vt:lpstr>
      <vt:lpstr>Core aims</vt:lpstr>
      <vt:lpstr>Programme type</vt:lpstr>
      <vt:lpstr>Retention</vt:lpstr>
      <vt:lpstr>Retention</vt:lpstr>
      <vt:lpstr>Starts</vt:lpstr>
      <vt:lpstr>Transfers and withdrawals</vt:lpstr>
      <vt:lpstr>Programme cost weighting</vt:lpstr>
      <vt:lpstr>Disadvantage funding</vt:lpstr>
      <vt:lpstr>Disadvantage funding: block 1</vt:lpstr>
      <vt:lpstr>Disadvantage funding: block 2</vt:lpstr>
      <vt:lpstr>Disadvantage top-up</vt:lpstr>
      <vt:lpstr>Area cost uplift</vt:lpstr>
      <vt:lpstr>Funding outside the formula</vt:lpstr>
      <vt:lpstr>High needs student (HNS) funding</vt:lpstr>
      <vt:lpstr>Care standards (residential) funding</vt:lpstr>
      <vt:lpstr>Transitional protection</vt:lpstr>
      <vt:lpstr>Formula protection funding</vt:lpstr>
      <vt:lpstr>18+ rate reduction mitigation</vt:lpstr>
      <vt:lpstr>14 to 16s in FE</vt:lpstr>
      <vt:lpstr>Electively home educated students</vt:lpstr>
      <vt:lpstr>Traineeships</vt:lpstr>
      <vt:lpstr>Traineeships</vt:lpstr>
      <vt:lpstr>Supported internships</vt:lpstr>
      <vt:lpstr>For more information and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for Education</dc:title>
  <dc:creator>Publishing.TEAM@education.gsi.gov.uk</dc:creator>
  <cp:lastModifiedBy>DOCHERTY, Steve</cp:lastModifiedBy>
  <cp:revision>52</cp:revision>
  <dcterms:created xsi:type="dcterms:W3CDTF">2013-06-06T10:14:36Z</dcterms:created>
  <dcterms:modified xsi:type="dcterms:W3CDTF">2014-11-10T09:22:29Z</dcterms:modified>
  <cp:category>Master-Pres-v1.0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0x010100633E10230EB8E747A91CFB6ACD883CD5</vt:lpwstr>
  </property>
</Properties>
</file>