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4" r:id="rId2"/>
    <p:sldId id="275" r:id="rId3"/>
    <p:sldId id="277" r:id="rId4"/>
    <p:sldId id="276" r:id="rId5"/>
    <p:sldId id="278" r:id="rId6"/>
    <p:sldId id="273" r:id="rId7"/>
    <p:sldId id="284" r:id="rId8"/>
    <p:sldId id="290" r:id="rId9"/>
    <p:sldId id="286" r:id="rId10"/>
    <p:sldId id="287" r:id="rId11"/>
    <p:sldId id="291" r:id="rId12"/>
    <p:sldId id="288" r:id="rId13"/>
    <p:sldId id="289" r:id="rId14"/>
    <p:sldId id="292" r:id="rId15"/>
    <p:sldId id="258" r:id="rId16"/>
  </p:sldIdLst>
  <p:sldSz cx="8640763" cy="6480175"/>
  <p:notesSz cx="6797675" cy="9928225"/>
  <p:defaultTextStyle>
    <a:defPPr>
      <a:defRPr lang="en-GB"/>
    </a:defPPr>
    <a:lvl1pPr algn="l" defTabSz="852488" rtl="0" fontAlgn="base">
      <a:spcBef>
        <a:spcPct val="0"/>
      </a:spcBef>
      <a:spcAft>
        <a:spcPct val="0"/>
      </a:spcAft>
      <a:defRPr sz="1700" kern="1200">
        <a:solidFill>
          <a:schemeClr val="tx1"/>
        </a:solidFill>
        <a:latin typeface="Arial" charset="0"/>
        <a:ea typeface="+mn-ea"/>
        <a:cs typeface="+mn-cs"/>
      </a:defRPr>
    </a:lvl1pPr>
    <a:lvl2pPr marL="425450" indent="31750" algn="l" defTabSz="852488" rtl="0" fontAlgn="base">
      <a:spcBef>
        <a:spcPct val="0"/>
      </a:spcBef>
      <a:spcAft>
        <a:spcPct val="0"/>
      </a:spcAft>
      <a:defRPr sz="1700" kern="1200">
        <a:solidFill>
          <a:schemeClr val="tx1"/>
        </a:solidFill>
        <a:latin typeface="Arial" charset="0"/>
        <a:ea typeface="+mn-ea"/>
        <a:cs typeface="+mn-cs"/>
      </a:defRPr>
    </a:lvl2pPr>
    <a:lvl3pPr marL="852488" indent="61913" algn="l" defTabSz="852488" rtl="0" fontAlgn="base">
      <a:spcBef>
        <a:spcPct val="0"/>
      </a:spcBef>
      <a:spcAft>
        <a:spcPct val="0"/>
      </a:spcAft>
      <a:defRPr sz="1700" kern="1200">
        <a:solidFill>
          <a:schemeClr val="tx1"/>
        </a:solidFill>
        <a:latin typeface="Arial" charset="0"/>
        <a:ea typeface="+mn-ea"/>
        <a:cs typeface="+mn-cs"/>
      </a:defRPr>
    </a:lvl3pPr>
    <a:lvl4pPr marL="1279525" indent="92075" algn="l" defTabSz="852488" rtl="0" fontAlgn="base">
      <a:spcBef>
        <a:spcPct val="0"/>
      </a:spcBef>
      <a:spcAft>
        <a:spcPct val="0"/>
      </a:spcAft>
      <a:defRPr sz="1700" kern="1200">
        <a:solidFill>
          <a:schemeClr val="tx1"/>
        </a:solidFill>
        <a:latin typeface="Arial" charset="0"/>
        <a:ea typeface="+mn-ea"/>
        <a:cs typeface="+mn-cs"/>
      </a:defRPr>
    </a:lvl4pPr>
    <a:lvl5pPr marL="1706563" indent="122238" algn="l" defTabSz="852488" rtl="0" fontAlgn="base">
      <a:spcBef>
        <a:spcPct val="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00"/>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8578" autoAdjust="0"/>
  </p:normalViewPr>
  <p:slideViewPr>
    <p:cSldViewPr snapToObjects="1">
      <p:cViewPr varScale="1">
        <p:scale>
          <a:sx n="86" d="100"/>
          <a:sy n="86" d="100"/>
        </p:scale>
        <p:origin x="-1230" y="-84"/>
      </p:cViewPr>
      <p:guideLst>
        <p:guide orient="horz" pos="2041"/>
        <p:guide pos="2721"/>
      </p:guideLst>
    </p:cSldViewPr>
  </p:slideViewPr>
  <p:notesTextViewPr>
    <p:cViewPr>
      <p:scale>
        <a:sx n="1" d="1"/>
        <a:sy n="1" d="1"/>
      </p:scale>
      <p:origin x="0" y="0"/>
    </p:cViewPr>
  </p:notesText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853318" fontAlgn="auto">
              <a:spcBef>
                <a:spcPts val="0"/>
              </a:spcBef>
              <a:spcAft>
                <a:spcPts val="0"/>
              </a:spcAft>
              <a:defRPr sz="1200">
                <a:latin typeface="+mn-lt"/>
              </a:defRPr>
            </a:lvl1pPr>
          </a:lstStyle>
          <a:p>
            <a:pPr>
              <a:defRPr/>
            </a:pPr>
            <a:r>
              <a:rPr lang="en-GB"/>
              <a:t>Uncontrolled copy when printed</a:t>
            </a: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defTabSz="853318" fontAlgn="auto">
              <a:spcBef>
                <a:spcPts val="0"/>
              </a:spcBef>
              <a:spcAft>
                <a:spcPts val="0"/>
              </a:spcAft>
              <a:defRPr sz="1200">
                <a:latin typeface="+mn-lt"/>
              </a:defRPr>
            </a:lvl1pPr>
          </a:lstStyle>
          <a:p>
            <a:pPr>
              <a:defRPr/>
            </a:pPr>
            <a:fld id="{14C94FED-9E4F-4331-833B-6212A8E15F62}" type="datetimeFigureOut">
              <a:rPr lang="en-GB"/>
              <a:pPr>
                <a:defRPr/>
              </a:pPr>
              <a:t>29/09/2016</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defTabSz="853318" fontAlgn="auto">
              <a:spcBef>
                <a:spcPts val="0"/>
              </a:spcBef>
              <a:spcAft>
                <a:spcPts val="0"/>
              </a:spcAft>
              <a:defRPr sz="1200">
                <a:latin typeface="+mn-lt"/>
              </a:defRPr>
            </a:lvl1pPr>
          </a:lstStyle>
          <a:p>
            <a:pPr>
              <a:defRPr/>
            </a:pPr>
            <a:r>
              <a:rPr lang="en-GB"/>
              <a:t>© Crown copyright 2013 Dstl</a:t>
            </a: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defTabSz="853318" fontAlgn="auto">
              <a:spcBef>
                <a:spcPts val="0"/>
              </a:spcBef>
              <a:spcAft>
                <a:spcPts val="0"/>
              </a:spcAft>
              <a:defRPr sz="1200">
                <a:latin typeface="+mn-lt"/>
              </a:defRPr>
            </a:lvl1pPr>
          </a:lstStyle>
          <a:p>
            <a:pPr>
              <a:defRPr/>
            </a:pPr>
            <a:fld id="{89F6847C-E587-4073-8706-0F105CD5FD39}" type="slidenum">
              <a:rPr lang="en-GB"/>
              <a:pPr>
                <a:defRPr/>
              </a:pPr>
              <a:t>‹#›</a:t>
            </a:fld>
            <a:endParaRPr lang="en-GB"/>
          </a:p>
        </p:txBody>
      </p:sp>
    </p:spTree>
    <p:extLst>
      <p:ext uri="{BB962C8B-B14F-4D97-AF65-F5344CB8AC3E}">
        <p14:creationId xmlns:p14="http://schemas.microsoft.com/office/powerpoint/2010/main" val="2264537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853318" fontAlgn="auto">
              <a:spcBef>
                <a:spcPts val="0"/>
              </a:spcBef>
              <a:spcAft>
                <a:spcPts val="0"/>
              </a:spcAft>
              <a:defRPr sz="1200">
                <a:latin typeface="Arial" pitchFamily="34" charset="0"/>
                <a:cs typeface="Arial" pitchFamily="34" charset="0"/>
              </a:defRPr>
            </a:lvl1pPr>
          </a:lstStyle>
          <a:p>
            <a:pPr>
              <a:defRPr/>
            </a:pPr>
            <a:r>
              <a:rPr lang="en-GB"/>
              <a:t>Uncontrolled copy when printed</a:t>
            </a:r>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853318" fontAlgn="auto">
              <a:spcBef>
                <a:spcPts val="0"/>
              </a:spcBef>
              <a:spcAft>
                <a:spcPts val="0"/>
              </a:spcAft>
              <a:defRPr sz="1200">
                <a:latin typeface="Arial" pitchFamily="34" charset="0"/>
                <a:cs typeface="Arial" pitchFamily="34" charset="0"/>
              </a:defRPr>
            </a:lvl1pPr>
          </a:lstStyle>
          <a:p>
            <a:pPr>
              <a:defRPr/>
            </a:pPr>
            <a:fld id="{DE05D167-4404-479E-A468-2FE22AF70425}" type="datetimeFigureOut">
              <a:rPr lang="en-GB"/>
              <a:pPr>
                <a:defRPr/>
              </a:pPr>
              <a:t>29/09/2016</a:t>
            </a:fld>
            <a:endParaRPr lang="en-GB" dirty="0"/>
          </a:p>
        </p:txBody>
      </p:sp>
      <p:sp>
        <p:nvSpPr>
          <p:cNvPr id="4" name="Slide Image Placeholder 3"/>
          <p:cNvSpPr>
            <a:spLocks noGrp="1" noRot="1" noChangeAspect="1"/>
          </p:cNvSpPr>
          <p:nvPr>
            <p:ph type="sldImg" idx="2"/>
          </p:nvPr>
        </p:nvSpPr>
        <p:spPr>
          <a:xfrm>
            <a:off x="1446213" y="742950"/>
            <a:ext cx="3905250" cy="29305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282575" y="3870325"/>
            <a:ext cx="6232525" cy="5313363"/>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defTabSz="853318" fontAlgn="auto">
              <a:spcBef>
                <a:spcPts val="0"/>
              </a:spcBef>
              <a:spcAft>
                <a:spcPts val="0"/>
              </a:spcAft>
              <a:defRPr sz="1200">
                <a:latin typeface="Arial" pitchFamily="34" charset="0"/>
                <a:cs typeface="Arial" pitchFamily="34" charset="0"/>
              </a:defRPr>
            </a:lvl1pPr>
          </a:lstStyle>
          <a:p>
            <a:pPr>
              <a:defRPr/>
            </a:pPr>
            <a:r>
              <a:rPr lang="en-GB"/>
              <a:t>© Crown copyright 2013 Dstl</a:t>
            </a:r>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defTabSz="853318" fontAlgn="auto">
              <a:spcBef>
                <a:spcPts val="0"/>
              </a:spcBef>
              <a:spcAft>
                <a:spcPts val="0"/>
              </a:spcAft>
              <a:defRPr sz="1200">
                <a:latin typeface="Arial" pitchFamily="34" charset="0"/>
                <a:cs typeface="Arial" pitchFamily="34" charset="0"/>
              </a:defRPr>
            </a:lvl1pPr>
          </a:lstStyle>
          <a:p>
            <a:pPr>
              <a:defRPr/>
            </a:pPr>
            <a:fld id="{56295FC1-1DAF-41B4-AAE3-465D5A46B071}" type="slidenum">
              <a:rPr lang="en-GB"/>
              <a:pPr>
                <a:defRPr/>
              </a:pPr>
              <a:t>‹#›</a:t>
            </a:fld>
            <a:endParaRPr lang="en-GB" dirty="0"/>
          </a:p>
        </p:txBody>
      </p:sp>
    </p:spTree>
    <p:extLst>
      <p:ext uri="{BB962C8B-B14F-4D97-AF65-F5344CB8AC3E}">
        <p14:creationId xmlns:p14="http://schemas.microsoft.com/office/powerpoint/2010/main" val="2860064276"/>
      </p:ext>
    </p:extLst>
  </p:cSld>
  <p:clrMap bg1="lt1" tx1="dk1" bg2="lt2" tx2="dk2" accent1="accent1" accent2="accent2" accent3="accent3" accent4="accent4" accent5="accent5" accent6="accent6" hlink="hlink" folHlink="folHlink"/>
  <p:hf/>
  <p:notesStyle>
    <a:lvl1pPr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1pPr>
    <a:lvl2pPr marL="425450"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2pPr>
    <a:lvl3pPr marL="852488"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3pPr>
    <a:lvl4pPr marL="1279525"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4pPr>
    <a:lvl5pPr marL="1706563"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5pPr>
    <a:lvl6pPr marL="2133295" algn="l" defTabSz="853318" rtl="0" eaLnBrk="1" latinLnBrk="0" hangingPunct="1">
      <a:defRPr sz="1100" kern="1200">
        <a:solidFill>
          <a:schemeClr val="tx1"/>
        </a:solidFill>
        <a:latin typeface="+mn-lt"/>
        <a:ea typeface="+mn-ea"/>
        <a:cs typeface="+mn-cs"/>
      </a:defRPr>
    </a:lvl6pPr>
    <a:lvl7pPr marL="2559954" algn="l" defTabSz="853318" rtl="0" eaLnBrk="1" latinLnBrk="0" hangingPunct="1">
      <a:defRPr sz="1100" kern="1200">
        <a:solidFill>
          <a:schemeClr val="tx1"/>
        </a:solidFill>
        <a:latin typeface="+mn-lt"/>
        <a:ea typeface="+mn-ea"/>
        <a:cs typeface="+mn-cs"/>
      </a:defRPr>
    </a:lvl7pPr>
    <a:lvl8pPr marL="2986613" algn="l" defTabSz="853318" rtl="0" eaLnBrk="1" latinLnBrk="0" hangingPunct="1">
      <a:defRPr sz="1100" kern="1200">
        <a:solidFill>
          <a:schemeClr val="tx1"/>
        </a:solidFill>
        <a:latin typeface="+mn-lt"/>
        <a:ea typeface="+mn-ea"/>
        <a:cs typeface="+mn-cs"/>
      </a:defRPr>
    </a:lvl8pPr>
    <a:lvl9pPr marL="3413272" algn="l" defTabSz="853318"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latin typeface="Arial" charset="0"/>
              <a:cs typeface="Arial"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ED57AEF3-ACFB-43B4-B517-2EABFD4BBEC8}" type="slidenum">
              <a:rPr lang="en-GB" altLang="en-US" sz="1200" smtClean="0"/>
              <a:pPr defTabSz="852488" eaLnBrk="1" fontAlgn="base" hangingPunct="1">
                <a:spcBef>
                  <a:spcPct val="0"/>
                </a:spcBef>
                <a:spcAft>
                  <a:spcPct val="0"/>
                </a:spcAft>
              </a:pPr>
              <a:t>1</a:t>
            </a:fld>
            <a:endParaRPr lang="en-GB" altLang="en-US" sz="1200" smtClean="0"/>
          </a:p>
        </p:txBody>
      </p:sp>
      <p:sp>
        <p:nvSpPr>
          <p:cNvPr id="819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1BD9AFBA-B365-44C2-9345-2DDABDF954DC}" type="datetime1">
              <a:rPr lang="en-GB" altLang="en-US" sz="1200" smtClean="0"/>
              <a:pPr defTabSz="852488" eaLnBrk="1" fontAlgn="base" hangingPunct="1">
                <a:spcBef>
                  <a:spcPct val="0"/>
                </a:spcBef>
                <a:spcAft>
                  <a:spcPct val="0"/>
                </a:spcAft>
              </a:pPr>
              <a:t>29/09/2016</a:t>
            </a:fld>
            <a:endParaRPr lang="en-GB" altLang="en-US" sz="1200" smtClean="0"/>
          </a:p>
        </p:txBody>
      </p:sp>
      <p:sp>
        <p:nvSpPr>
          <p:cNvPr id="8198"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 Crown copyright 2012 Dstl</a:t>
            </a:r>
          </a:p>
        </p:txBody>
      </p:sp>
      <p:sp>
        <p:nvSpPr>
          <p:cNvPr id="8199" name="Header Placeholder 6"/>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Uncontrolled copy when printed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latin typeface="Arial" charset="0"/>
              <a:cs typeface="Arial"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107944AC-3A88-4B9F-8D4F-31B7D3EDA633}" type="slidenum">
              <a:rPr lang="en-GB" altLang="en-US" sz="1200" smtClean="0"/>
              <a:pPr defTabSz="852488" eaLnBrk="1" fontAlgn="base" hangingPunct="1">
                <a:spcBef>
                  <a:spcPct val="0"/>
                </a:spcBef>
                <a:spcAft>
                  <a:spcPct val="0"/>
                </a:spcAft>
              </a:pPr>
              <a:t>6</a:t>
            </a:fld>
            <a:endParaRPr lang="en-GB" altLang="en-US" sz="1200" smtClean="0"/>
          </a:p>
        </p:txBody>
      </p:sp>
      <p:sp>
        <p:nvSpPr>
          <p:cNvPr id="819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6D8792E8-A7E2-4DE2-8148-65E8B61F6A27}" type="datetime1">
              <a:rPr lang="en-GB" altLang="en-US" sz="1200" smtClean="0"/>
              <a:pPr defTabSz="852488" eaLnBrk="1" fontAlgn="base" hangingPunct="1">
                <a:spcBef>
                  <a:spcPct val="0"/>
                </a:spcBef>
                <a:spcAft>
                  <a:spcPct val="0"/>
                </a:spcAft>
              </a:pPr>
              <a:t>29/09/2016</a:t>
            </a:fld>
            <a:endParaRPr lang="en-GB" altLang="en-US" sz="1200" smtClean="0"/>
          </a:p>
        </p:txBody>
      </p:sp>
      <p:sp>
        <p:nvSpPr>
          <p:cNvPr id="8198"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 Crown copyright 2012 Dstl</a:t>
            </a:r>
          </a:p>
        </p:txBody>
      </p:sp>
      <p:sp>
        <p:nvSpPr>
          <p:cNvPr id="8199" name="Header Placeholder 6"/>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Uncontrolled copy when printed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mtClean="0">
                <a:latin typeface="Arial" charset="0"/>
                <a:cs typeface="Arial" charset="0"/>
              </a:rPr>
              <a:t>This slide may be shown at the end of the presentation.</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E7E7983A-A08F-4AAB-8E91-4B45D90F4BAA}" type="slidenum">
              <a:rPr lang="en-GB" altLang="en-US" sz="1200" smtClean="0"/>
              <a:pPr defTabSz="852488" eaLnBrk="1" fontAlgn="base" hangingPunct="1">
                <a:spcBef>
                  <a:spcPct val="0"/>
                </a:spcBef>
                <a:spcAft>
                  <a:spcPct val="0"/>
                </a:spcAft>
              </a:pPr>
              <a:t>15</a:t>
            </a:fld>
            <a:endParaRPr lang="en-GB" altLang="en-US" sz="1200" smtClean="0"/>
          </a:p>
        </p:txBody>
      </p:sp>
      <p:sp>
        <p:nvSpPr>
          <p:cNvPr id="922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7F09891A-77B4-45B1-8E3E-5AC2B4CEF68A}" type="datetime1">
              <a:rPr lang="en-GB" altLang="en-US" sz="1200" smtClean="0"/>
              <a:pPr defTabSz="852488" eaLnBrk="1" fontAlgn="base" hangingPunct="1">
                <a:spcBef>
                  <a:spcPct val="0"/>
                </a:spcBef>
                <a:spcAft>
                  <a:spcPct val="0"/>
                </a:spcAft>
              </a:pPr>
              <a:t>29/09/2016</a:t>
            </a:fld>
            <a:endParaRPr lang="en-GB" altLang="en-US" sz="1200" smtClean="0"/>
          </a:p>
        </p:txBody>
      </p:sp>
      <p:sp>
        <p:nvSpPr>
          <p:cNvPr id="9222"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 Crown copyright 2012 Dstl</a:t>
            </a:r>
          </a:p>
        </p:txBody>
      </p:sp>
      <p:sp>
        <p:nvSpPr>
          <p:cNvPr id="9223" name="Header Placeholder 6"/>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Uncontrolled copy when printed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799" y="1727919"/>
            <a:ext cx="7775575" cy="1656184"/>
          </a:xfrm>
        </p:spPr>
        <p:txBody>
          <a:bodyPr>
            <a:normAutofit/>
          </a:bodyPr>
          <a:lstStyle>
            <a:lvl1pPr>
              <a:lnSpc>
                <a:spcPct val="150000"/>
              </a:lnSpc>
              <a:defRPr sz="3600"/>
            </a:lvl1pPr>
          </a:lstStyle>
          <a:p>
            <a:r>
              <a:rPr lang="en-US" smtClean="0"/>
              <a:t>Click to edit Master title style</a:t>
            </a:r>
            <a:endParaRPr lang="en-GB" dirty="0"/>
          </a:p>
        </p:txBody>
      </p:sp>
      <p:sp>
        <p:nvSpPr>
          <p:cNvPr id="3" name="Subtitle 2"/>
          <p:cNvSpPr>
            <a:spLocks noGrp="1"/>
          </p:cNvSpPr>
          <p:nvPr>
            <p:ph type="subTitle" idx="1"/>
          </p:nvPr>
        </p:nvSpPr>
        <p:spPr>
          <a:xfrm>
            <a:off x="431773" y="3779555"/>
            <a:ext cx="7775602" cy="1656045"/>
          </a:xfrm>
        </p:spPr>
        <p:txBody>
          <a:bodyPr>
            <a:normAutofit/>
          </a:bodyPr>
          <a:lstStyle>
            <a:lvl1pPr marL="0" indent="0" algn="l">
              <a:buNone/>
              <a:defRPr sz="2400">
                <a:solidFill>
                  <a:schemeClr val="tx1"/>
                </a:solidFill>
              </a:defRPr>
            </a:lvl1pPr>
            <a:lvl2pPr marL="426659" indent="0" algn="ctr">
              <a:buNone/>
              <a:defRPr>
                <a:solidFill>
                  <a:schemeClr val="tx1">
                    <a:tint val="75000"/>
                  </a:schemeClr>
                </a:solidFill>
              </a:defRPr>
            </a:lvl2pPr>
            <a:lvl3pPr marL="853318" indent="0" algn="ctr">
              <a:buNone/>
              <a:defRPr>
                <a:solidFill>
                  <a:schemeClr val="tx1">
                    <a:tint val="75000"/>
                  </a:schemeClr>
                </a:solidFill>
              </a:defRPr>
            </a:lvl3pPr>
            <a:lvl4pPr marL="1279977" indent="0" algn="ctr">
              <a:buNone/>
              <a:defRPr>
                <a:solidFill>
                  <a:schemeClr val="tx1">
                    <a:tint val="75000"/>
                  </a:schemeClr>
                </a:solidFill>
              </a:defRPr>
            </a:lvl4pPr>
            <a:lvl5pPr marL="1706636" indent="0" algn="ctr">
              <a:buNone/>
              <a:defRPr>
                <a:solidFill>
                  <a:schemeClr val="tx1">
                    <a:tint val="75000"/>
                  </a:schemeClr>
                </a:solidFill>
              </a:defRPr>
            </a:lvl5pPr>
            <a:lvl6pPr marL="2133295" indent="0" algn="ctr">
              <a:buNone/>
              <a:defRPr>
                <a:solidFill>
                  <a:schemeClr val="tx1">
                    <a:tint val="75000"/>
                  </a:schemeClr>
                </a:solidFill>
              </a:defRPr>
            </a:lvl6pPr>
            <a:lvl7pPr marL="2559954" indent="0" algn="ctr">
              <a:buNone/>
              <a:defRPr>
                <a:solidFill>
                  <a:schemeClr val="tx1">
                    <a:tint val="75000"/>
                  </a:schemeClr>
                </a:solidFill>
              </a:defRPr>
            </a:lvl7pPr>
            <a:lvl8pPr marL="2986613" indent="0" algn="ctr">
              <a:buNone/>
              <a:defRPr>
                <a:solidFill>
                  <a:schemeClr val="tx1">
                    <a:tint val="75000"/>
                  </a:schemeClr>
                </a:solidFill>
              </a:defRPr>
            </a:lvl8pPr>
            <a:lvl9pPr marL="3413272" indent="0" algn="ctr">
              <a:buNone/>
              <a:defRPr>
                <a:solidFill>
                  <a:schemeClr val="tx1">
                    <a:tint val="75000"/>
                  </a:schemeClr>
                </a:solidFill>
              </a:defRPr>
            </a:lvl9pPr>
          </a:lstStyle>
          <a:p>
            <a:r>
              <a:rPr lang="en-US" smtClean="0"/>
              <a:t>Click to edit Master subtitle style</a:t>
            </a:r>
            <a:endParaRPr lang="en-GB" dirty="0"/>
          </a:p>
        </p:txBody>
      </p:sp>
      <p:sp>
        <p:nvSpPr>
          <p:cNvPr id="8"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5" name="Footer Placeholder 4"/>
          <p:cNvSpPr>
            <a:spLocks noGrp="1"/>
          </p:cNvSpPr>
          <p:nvPr>
            <p:ph type="ftr" sz="quarter" idx="13"/>
          </p:nvPr>
        </p:nvSpPr>
        <p:spPr/>
        <p:txBody>
          <a:bodyPr/>
          <a:lstStyle>
            <a:lvl1pPr>
              <a:defRPr/>
            </a:lvl1pPr>
          </a:lstStyle>
          <a:p>
            <a:pPr>
              <a:defRPr/>
            </a:pPr>
            <a:r>
              <a:rPr lang="en-GB" smtClean="0"/>
              <a:t>© Crown copyright 2016 Dstl</a:t>
            </a:r>
            <a:endParaRPr lang="en-GB"/>
          </a:p>
        </p:txBody>
      </p:sp>
      <p:sp>
        <p:nvSpPr>
          <p:cNvPr id="6" name="Date Placeholder 3"/>
          <p:cNvSpPr>
            <a:spLocks noGrp="1"/>
          </p:cNvSpPr>
          <p:nvPr>
            <p:ph type="dt" sz="half" idx="14"/>
          </p:nvPr>
        </p:nvSpPr>
        <p:spPr/>
        <p:txBody>
          <a:bodyPr/>
          <a:lstStyle>
            <a:lvl1pPr>
              <a:defRPr/>
            </a:lvl1pPr>
          </a:lstStyle>
          <a:p>
            <a:pPr>
              <a:defRPr/>
            </a:pPr>
            <a:r>
              <a:rPr lang="en-US" smtClean="0"/>
              <a:t>09 September 2016</a:t>
            </a:r>
            <a:endParaRPr lang="en-GB" dirty="0"/>
          </a:p>
        </p:txBody>
      </p:sp>
    </p:spTree>
    <p:extLst>
      <p:ext uri="{BB962C8B-B14F-4D97-AF65-F5344CB8AC3E}">
        <p14:creationId xmlns:p14="http://schemas.microsoft.com/office/powerpoint/2010/main" val="4120651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ening/Closing Slide">
    <p:spTree>
      <p:nvGrpSpPr>
        <p:cNvPr id="1" name=""/>
        <p:cNvGrpSpPr/>
        <p:nvPr/>
      </p:nvGrpSpPr>
      <p:grpSpPr>
        <a:xfrm>
          <a:off x="0" y="0"/>
          <a:ext cx="0" cy="0"/>
          <a:chOff x="0" y="0"/>
          <a:chExt cx="0" cy="0"/>
        </a:xfrm>
      </p:grpSpPr>
      <p:grpSp>
        <p:nvGrpSpPr>
          <p:cNvPr id="2" name="Group 6"/>
          <p:cNvGrpSpPr>
            <a:grpSpLocks/>
          </p:cNvGrpSpPr>
          <p:nvPr/>
        </p:nvGrpSpPr>
        <p:grpSpPr bwMode="auto">
          <a:xfrm>
            <a:off x="719138" y="1138238"/>
            <a:ext cx="7200900" cy="3340100"/>
            <a:chOff x="863962" y="1205021"/>
            <a:chExt cx="7200000" cy="3339418"/>
          </a:xfrm>
        </p:grpSpPr>
        <p:pic>
          <p:nvPicPr>
            <p:cNvPr id="3" name="Picture 5" descr="dstl-logo-trans-blac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3962" y="1205021"/>
              <a:ext cx="7200000" cy="3339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dstl-logo-trans-blu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hidden">
            <a:xfrm>
              <a:off x="863962" y="1205021"/>
              <a:ext cx="7200000" cy="3339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7"/>
          <p:cNvSpPr/>
          <p:nvPr/>
        </p:nvSpPr>
        <p:spPr bwMode="white">
          <a:xfrm>
            <a:off x="0" y="5616575"/>
            <a:ext cx="1474788" cy="863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9761" tIns="44880" rIns="89761" bIns="44880" anchor="ctr"/>
          <a:lstStyle/>
          <a:p>
            <a:pPr algn="ctr" defTabSz="853318" fontAlgn="auto">
              <a:spcBef>
                <a:spcPts val="0"/>
              </a:spcBef>
              <a:spcAft>
                <a:spcPts val="0"/>
              </a:spcAft>
              <a:defRPr/>
            </a:pPr>
            <a:endParaRPr lang="en-GB" dirty="0"/>
          </a:p>
        </p:txBody>
      </p:sp>
      <p:sp>
        <p:nvSpPr>
          <p:cNvPr id="6" name="Footer Placeholder 2"/>
          <p:cNvSpPr>
            <a:spLocks noGrp="1"/>
          </p:cNvSpPr>
          <p:nvPr>
            <p:ph type="ftr" sz="quarter" idx="10"/>
          </p:nvPr>
        </p:nvSpPr>
        <p:spPr/>
        <p:txBody>
          <a:bodyPr/>
          <a:lstStyle>
            <a:lvl1pPr>
              <a:defRPr smtClean="0"/>
            </a:lvl1pPr>
          </a:lstStyle>
          <a:p>
            <a:pPr>
              <a:defRPr/>
            </a:pPr>
            <a:r>
              <a:rPr lang="en-GB" smtClean="0"/>
              <a:t>© Crown copyright 2016 Dstl</a:t>
            </a:r>
            <a:endParaRPr lang="en-GB"/>
          </a:p>
        </p:txBody>
      </p:sp>
      <p:sp>
        <p:nvSpPr>
          <p:cNvPr id="7" name="Date Placeholder 3"/>
          <p:cNvSpPr>
            <a:spLocks noGrp="1"/>
          </p:cNvSpPr>
          <p:nvPr>
            <p:ph type="dt" sz="half" idx="11"/>
          </p:nvPr>
        </p:nvSpPr>
        <p:spPr/>
        <p:txBody>
          <a:bodyPr/>
          <a:lstStyle>
            <a:lvl1pPr>
              <a:defRPr smtClean="0"/>
            </a:lvl1pPr>
          </a:lstStyle>
          <a:p>
            <a:pPr>
              <a:defRPr/>
            </a:pPr>
            <a:r>
              <a:rPr lang="en-US" smtClean="0"/>
              <a:t>09 September 2016</a:t>
            </a:r>
            <a:endParaRPr lang="en-GB" dirty="0"/>
          </a:p>
        </p:txBody>
      </p:sp>
    </p:spTree>
    <p:extLst>
      <p:ext uri="{BB962C8B-B14F-4D97-AF65-F5344CB8AC3E}">
        <p14:creationId xmlns:p14="http://schemas.microsoft.com/office/powerpoint/2010/main" val="54647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p:cNvSpPr>
            <a:spLocks noGrp="1"/>
          </p:cNvSpPr>
          <p:nvPr>
            <p:ph type="title"/>
          </p:nvPr>
        </p:nvSpPr>
        <p:spPr>
          <a:xfrm>
            <a:off x="432038" y="259508"/>
            <a:ext cx="7775337" cy="1080029"/>
          </a:xfrm>
        </p:spPr>
        <p:txBody>
          <a:bodyPr/>
          <a:lstStyle/>
          <a:p>
            <a:r>
              <a:rPr lang="en-US" smtClean="0"/>
              <a:t>Click to edit Master title style</a:t>
            </a:r>
            <a:endParaRPr lang="en-GB" dirty="0"/>
          </a:p>
        </p:txBody>
      </p:sp>
      <p:sp>
        <p:nvSpPr>
          <p:cNvPr id="3" name="Content Placeholder 2"/>
          <p:cNvSpPr>
            <a:spLocks noGrp="1"/>
          </p:cNvSpPr>
          <p:nvPr>
            <p:ph idx="1"/>
          </p:nvPr>
        </p:nvSpPr>
        <p:spPr>
          <a:xfrm>
            <a:off x="432038" y="1539066"/>
            <a:ext cx="7775337" cy="3879082"/>
          </a:xfrm>
        </p:spPr>
        <p:txBody>
          <a:bodyPr/>
          <a:lstStyle>
            <a:lvl1pPr>
              <a:lnSpc>
                <a:spcPct val="120000"/>
              </a:lnSpc>
              <a:spcBef>
                <a:spcPts val="300"/>
              </a:spcBef>
              <a:defRPr/>
            </a:lvl1pPr>
            <a:lvl2pPr>
              <a:lnSpc>
                <a:spcPct val="120000"/>
              </a:lnSpc>
              <a:spcBef>
                <a:spcPts val="300"/>
              </a:spcBef>
              <a:defRPr/>
            </a:lvl2pPr>
            <a:lvl3pPr>
              <a:lnSpc>
                <a:spcPct val="120000"/>
              </a:lnSpc>
              <a:spcBef>
                <a:spcPts val="300"/>
              </a:spcBef>
              <a:defRPr/>
            </a:lvl3pPr>
            <a:lvl4pPr>
              <a:lnSpc>
                <a:spcPct val="120000"/>
              </a:lnSpc>
              <a:spcBef>
                <a:spcPts val="300"/>
              </a:spcBef>
              <a:defRPr/>
            </a:lvl4pPr>
            <a:lvl5pPr>
              <a:lnSpc>
                <a:spcPct val="120000"/>
              </a:lnSpc>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5" name="Footer Placeholder 4"/>
          <p:cNvSpPr>
            <a:spLocks noGrp="1"/>
          </p:cNvSpPr>
          <p:nvPr>
            <p:ph type="ftr" sz="quarter" idx="13"/>
          </p:nvPr>
        </p:nvSpPr>
        <p:spPr/>
        <p:txBody>
          <a:bodyPr/>
          <a:lstStyle>
            <a:lvl1pPr>
              <a:defRPr/>
            </a:lvl1pPr>
          </a:lstStyle>
          <a:p>
            <a:pPr>
              <a:defRPr/>
            </a:pPr>
            <a:r>
              <a:rPr lang="en-GB" smtClean="0"/>
              <a:t>© Crown copyright 2016 Dstl</a:t>
            </a:r>
            <a:endParaRPr lang="en-GB"/>
          </a:p>
        </p:txBody>
      </p:sp>
      <p:sp>
        <p:nvSpPr>
          <p:cNvPr id="6" name="Date Placeholder 3"/>
          <p:cNvSpPr>
            <a:spLocks noGrp="1"/>
          </p:cNvSpPr>
          <p:nvPr>
            <p:ph type="dt" sz="half" idx="14"/>
          </p:nvPr>
        </p:nvSpPr>
        <p:spPr/>
        <p:txBody>
          <a:bodyPr/>
          <a:lstStyle>
            <a:lvl1pPr>
              <a:defRPr/>
            </a:lvl1pPr>
          </a:lstStyle>
          <a:p>
            <a:pPr>
              <a:defRPr/>
            </a:pPr>
            <a:r>
              <a:rPr lang="en-US" smtClean="0"/>
              <a:t>09 September 2016</a:t>
            </a:r>
            <a:endParaRPr lang="en-GB" dirty="0"/>
          </a:p>
        </p:txBody>
      </p:sp>
    </p:spTree>
    <p:extLst>
      <p:ext uri="{BB962C8B-B14F-4D97-AF65-F5344CB8AC3E}">
        <p14:creationId xmlns:p14="http://schemas.microsoft.com/office/powerpoint/2010/main" val="1878404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432038" y="259508"/>
            <a:ext cx="7775337" cy="1080029"/>
          </a:xfrm>
        </p:spPr>
        <p:txBody>
          <a:bodyPr/>
          <a:lstStyle/>
          <a:p>
            <a:r>
              <a:rPr lang="en-US" smtClean="0"/>
              <a:t>Click to edit Master title style</a:t>
            </a:r>
            <a:endParaRPr lang="en-GB"/>
          </a:p>
        </p:txBody>
      </p:sp>
      <p:sp>
        <p:nvSpPr>
          <p:cNvPr id="4" name="Content Placeholder 3"/>
          <p:cNvSpPr>
            <a:spLocks noGrp="1"/>
          </p:cNvSpPr>
          <p:nvPr>
            <p:ph sz="half" idx="2"/>
          </p:nvPr>
        </p:nvSpPr>
        <p:spPr>
          <a:xfrm>
            <a:off x="4391038" y="1512042"/>
            <a:ext cx="3816337" cy="3923558"/>
          </a:xfrm>
        </p:spPr>
        <p:txBody>
          <a:bodyPr/>
          <a:lstStyle>
            <a:lvl1pPr>
              <a:lnSpc>
                <a:spcPct val="120000"/>
              </a:lnSpc>
              <a:defRPr sz="2400"/>
            </a:lvl1pPr>
            <a:lvl2pPr>
              <a:lnSpc>
                <a:spcPct val="120000"/>
              </a:lnSpc>
              <a:spcBef>
                <a:spcPts val="300"/>
              </a:spcBef>
              <a:defRPr sz="2000"/>
            </a:lvl2pPr>
            <a:lvl3pPr>
              <a:lnSpc>
                <a:spcPct val="120000"/>
              </a:lnSpc>
              <a:spcBef>
                <a:spcPts val="300"/>
              </a:spcBef>
              <a:defRPr sz="2000"/>
            </a:lvl3pPr>
            <a:lvl4pPr>
              <a:lnSpc>
                <a:spcPct val="120000"/>
              </a:lnSpc>
              <a:spcBef>
                <a:spcPts val="300"/>
              </a:spcBef>
              <a:defRPr sz="1800"/>
            </a:lvl4pPr>
            <a:lvl5pPr>
              <a:lnSpc>
                <a:spcPct val="120000"/>
              </a:lnSpc>
              <a:spcBef>
                <a:spcPts val="300"/>
              </a:spcBef>
              <a:defRPr sz="18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14" name="Text Placeholder 13"/>
          <p:cNvSpPr>
            <a:spLocks noGrp="1"/>
          </p:cNvSpPr>
          <p:nvPr>
            <p:ph type="body" sz="quarter" idx="16"/>
          </p:nvPr>
        </p:nvSpPr>
        <p:spPr>
          <a:xfrm>
            <a:off x="432038" y="1512042"/>
            <a:ext cx="3816350" cy="3924300"/>
          </a:xfrm>
        </p:spPr>
        <p:txBody>
          <a:bodyPr/>
          <a:lstStyle>
            <a:lvl1pPr>
              <a:lnSpc>
                <a:spcPct val="120000"/>
              </a:lnSpc>
              <a:defRPr/>
            </a:lvl1pPr>
            <a:lvl2pPr>
              <a:lnSpc>
                <a:spcPct val="120000"/>
              </a:lnSpc>
              <a:spcBef>
                <a:spcPts val="300"/>
              </a:spcBef>
              <a:defRPr/>
            </a:lvl2pPr>
            <a:lvl3pPr>
              <a:lnSpc>
                <a:spcPct val="120000"/>
              </a:lnSpc>
              <a:spcBef>
                <a:spcPts val="300"/>
              </a:spcBef>
              <a:defRPr/>
            </a:lvl3pPr>
            <a:lvl4pPr>
              <a:lnSpc>
                <a:spcPct val="120000"/>
              </a:lnSpc>
              <a:spcBef>
                <a:spcPts val="300"/>
              </a:spcBef>
              <a:defRPr/>
            </a:lvl4pPr>
            <a:lvl5pPr>
              <a:lnSpc>
                <a:spcPct val="120000"/>
              </a:lnSpc>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4"/>
          <p:cNvSpPr>
            <a:spLocks noGrp="1"/>
          </p:cNvSpPr>
          <p:nvPr>
            <p:ph type="ftr" sz="quarter" idx="17"/>
          </p:nvPr>
        </p:nvSpPr>
        <p:spPr/>
        <p:txBody>
          <a:bodyPr/>
          <a:lstStyle>
            <a:lvl1pPr>
              <a:defRPr/>
            </a:lvl1pPr>
          </a:lstStyle>
          <a:p>
            <a:pPr>
              <a:defRPr/>
            </a:pPr>
            <a:r>
              <a:rPr lang="en-GB" smtClean="0"/>
              <a:t>© Crown copyright 2016 Dstl</a:t>
            </a:r>
            <a:endParaRPr lang="en-GB"/>
          </a:p>
        </p:txBody>
      </p:sp>
      <p:sp>
        <p:nvSpPr>
          <p:cNvPr id="7" name="Date Placeholder 3"/>
          <p:cNvSpPr>
            <a:spLocks noGrp="1"/>
          </p:cNvSpPr>
          <p:nvPr>
            <p:ph type="dt" sz="half" idx="18"/>
          </p:nvPr>
        </p:nvSpPr>
        <p:spPr/>
        <p:txBody>
          <a:bodyPr/>
          <a:lstStyle>
            <a:lvl1pPr>
              <a:defRPr/>
            </a:lvl1pPr>
          </a:lstStyle>
          <a:p>
            <a:pPr>
              <a:defRPr/>
            </a:pPr>
            <a:r>
              <a:rPr lang="en-US" smtClean="0"/>
              <a:t>09 September 2016</a:t>
            </a:r>
            <a:endParaRPr lang="en-GB" dirty="0"/>
          </a:p>
        </p:txBody>
      </p:sp>
    </p:spTree>
    <p:extLst>
      <p:ext uri="{BB962C8B-B14F-4D97-AF65-F5344CB8AC3E}">
        <p14:creationId xmlns:p14="http://schemas.microsoft.com/office/powerpoint/2010/main" val="477404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p:cNvSpPr>
            <a:spLocks noGrp="1"/>
          </p:cNvSpPr>
          <p:nvPr>
            <p:ph type="title"/>
          </p:nvPr>
        </p:nvSpPr>
        <p:spPr>
          <a:xfrm>
            <a:off x="432039" y="259508"/>
            <a:ext cx="3816112" cy="1080029"/>
          </a:xfrm>
        </p:spPr>
        <p:txBody>
          <a:bodyPr/>
          <a:lstStyle/>
          <a:p>
            <a:r>
              <a:rPr lang="en-US" smtClean="0"/>
              <a:t>Click to edit Master title style</a:t>
            </a:r>
            <a:endParaRPr lang="en-GB" dirty="0"/>
          </a:p>
        </p:txBody>
      </p:sp>
      <p:sp>
        <p:nvSpPr>
          <p:cNvPr id="11"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16" name="Content Placeholder 15"/>
          <p:cNvSpPr>
            <a:spLocks noGrp="1"/>
          </p:cNvSpPr>
          <p:nvPr>
            <p:ph sz="quarter" idx="17"/>
          </p:nvPr>
        </p:nvSpPr>
        <p:spPr>
          <a:xfrm>
            <a:off x="4380035" y="-1"/>
            <a:ext cx="4260728" cy="5616575"/>
          </a:xfrm>
        </p:spPr>
        <p:txBody>
          <a:bodyPr/>
          <a:lstStyle>
            <a:lvl1pPr>
              <a:lnSpc>
                <a:spcPct val="120000"/>
              </a:lnSpc>
              <a:defRPr/>
            </a:lvl1pPr>
            <a:lvl2pPr>
              <a:lnSpc>
                <a:spcPct val="120000"/>
              </a:lnSpc>
              <a:spcBef>
                <a:spcPts val="300"/>
              </a:spcBef>
              <a:defRPr/>
            </a:lvl2pPr>
            <a:lvl3pPr>
              <a:lnSpc>
                <a:spcPct val="120000"/>
              </a:lnSpc>
              <a:spcBef>
                <a:spcPts val="300"/>
              </a:spcBef>
              <a:defRPr/>
            </a:lvl3pPr>
            <a:lvl4pPr>
              <a:lnSpc>
                <a:spcPct val="120000"/>
              </a:lnSpc>
              <a:spcBef>
                <a:spcPts val="300"/>
              </a:spcBef>
              <a:defRPr/>
            </a:lvl4pPr>
            <a:lvl5pPr>
              <a:lnSpc>
                <a:spcPct val="120000"/>
              </a:lnSpc>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Text Placeholder 13"/>
          <p:cNvSpPr>
            <a:spLocks noGrp="1"/>
          </p:cNvSpPr>
          <p:nvPr>
            <p:ph type="body" sz="quarter" idx="18"/>
          </p:nvPr>
        </p:nvSpPr>
        <p:spPr>
          <a:xfrm>
            <a:off x="431949" y="1511300"/>
            <a:ext cx="3816337" cy="3924300"/>
          </a:xfrm>
        </p:spPr>
        <p:txBody>
          <a:bodyPr/>
          <a:lstStyle>
            <a:lvl1pPr>
              <a:lnSpc>
                <a:spcPct val="120000"/>
              </a:lnSpc>
              <a:spcAft>
                <a:spcPts val="0"/>
              </a:spcAft>
              <a:defRPr/>
            </a:lvl1pPr>
            <a:lvl2pPr>
              <a:lnSpc>
                <a:spcPct val="120000"/>
              </a:lnSpc>
              <a:spcBef>
                <a:spcPts val="300"/>
              </a:spcBef>
              <a:spcAft>
                <a:spcPts val="0"/>
              </a:spcAft>
              <a:defRPr/>
            </a:lvl2pPr>
            <a:lvl3pPr>
              <a:lnSpc>
                <a:spcPct val="120000"/>
              </a:lnSpc>
              <a:spcBef>
                <a:spcPts val="300"/>
              </a:spcBef>
              <a:spcAft>
                <a:spcPts val="0"/>
              </a:spcAft>
              <a:defRPr/>
            </a:lvl3pPr>
            <a:lvl4pPr>
              <a:lnSpc>
                <a:spcPct val="120000"/>
              </a:lnSpc>
              <a:spcBef>
                <a:spcPts val="300"/>
              </a:spcBef>
              <a:spcAft>
                <a:spcPts val="0"/>
              </a:spcAft>
              <a:defRPr/>
            </a:lvl4pPr>
            <a:lvl5pPr>
              <a:lnSpc>
                <a:spcPct val="120000"/>
              </a:lnSpc>
              <a:spcBef>
                <a:spcPts val="300"/>
              </a:spcBef>
              <a:spcAft>
                <a:spcPts val="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4"/>
          <p:cNvSpPr>
            <a:spLocks noGrp="1"/>
          </p:cNvSpPr>
          <p:nvPr>
            <p:ph type="ftr" sz="quarter" idx="19"/>
          </p:nvPr>
        </p:nvSpPr>
        <p:spPr/>
        <p:txBody>
          <a:bodyPr/>
          <a:lstStyle>
            <a:lvl1pPr>
              <a:defRPr/>
            </a:lvl1pPr>
          </a:lstStyle>
          <a:p>
            <a:pPr>
              <a:defRPr/>
            </a:pPr>
            <a:r>
              <a:rPr lang="en-GB" smtClean="0"/>
              <a:t>© Crown copyright 2016 Dstl</a:t>
            </a:r>
            <a:endParaRPr lang="en-GB"/>
          </a:p>
        </p:txBody>
      </p:sp>
      <p:sp>
        <p:nvSpPr>
          <p:cNvPr id="7" name="Date Placeholder 3"/>
          <p:cNvSpPr>
            <a:spLocks noGrp="1"/>
          </p:cNvSpPr>
          <p:nvPr>
            <p:ph type="dt" sz="half" idx="20"/>
          </p:nvPr>
        </p:nvSpPr>
        <p:spPr/>
        <p:txBody>
          <a:bodyPr/>
          <a:lstStyle>
            <a:lvl1pPr>
              <a:defRPr/>
            </a:lvl1pPr>
          </a:lstStyle>
          <a:p>
            <a:pPr>
              <a:defRPr/>
            </a:pPr>
            <a:r>
              <a:rPr lang="en-US" smtClean="0"/>
              <a:t>09 September 2016</a:t>
            </a:r>
            <a:endParaRPr lang="en-GB" dirty="0"/>
          </a:p>
        </p:txBody>
      </p:sp>
    </p:spTree>
    <p:extLst>
      <p:ext uri="{BB962C8B-B14F-4D97-AF65-F5344CB8AC3E}">
        <p14:creationId xmlns:p14="http://schemas.microsoft.com/office/powerpoint/2010/main" val="404869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9"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4" name="Footer Placeholder 4"/>
          <p:cNvSpPr>
            <a:spLocks noGrp="1"/>
          </p:cNvSpPr>
          <p:nvPr>
            <p:ph type="ftr" sz="quarter" idx="13"/>
          </p:nvPr>
        </p:nvSpPr>
        <p:spPr/>
        <p:txBody>
          <a:bodyPr/>
          <a:lstStyle>
            <a:lvl1pPr>
              <a:defRPr/>
            </a:lvl1pPr>
          </a:lstStyle>
          <a:p>
            <a:pPr>
              <a:defRPr/>
            </a:pPr>
            <a:r>
              <a:rPr lang="en-GB" smtClean="0"/>
              <a:t>© Crown copyright 2016 Dstl</a:t>
            </a:r>
            <a:endParaRPr lang="en-GB"/>
          </a:p>
        </p:txBody>
      </p:sp>
      <p:sp>
        <p:nvSpPr>
          <p:cNvPr id="5" name="Date Placeholder 3"/>
          <p:cNvSpPr>
            <a:spLocks noGrp="1"/>
          </p:cNvSpPr>
          <p:nvPr>
            <p:ph type="dt" sz="half" idx="14"/>
          </p:nvPr>
        </p:nvSpPr>
        <p:spPr/>
        <p:txBody>
          <a:bodyPr/>
          <a:lstStyle>
            <a:lvl1pPr>
              <a:defRPr/>
            </a:lvl1pPr>
          </a:lstStyle>
          <a:p>
            <a:pPr>
              <a:defRPr/>
            </a:pPr>
            <a:r>
              <a:rPr lang="en-US" smtClean="0"/>
              <a:t>09 September 2016</a:t>
            </a:r>
            <a:endParaRPr lang="en-GB" dirty="0"/>
          </a:p>
        </p:txBody>
      </p:sp>
    </p:spTree>
    <p:extLst>
      <p:ext uri="{BB962C8B-B14F-4D97-AF65-F5344CB8AC3E}">
        <p14:creationId xmlns:p14="http://schemas.microsoft.com/office/powerpoint/2010/main" val="42942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3" name="Footer Placeholder 4"/>
          <p:cNvSpPr>
            <a:spLocks noGrp="1"/>
          </p:cNvSpPr>
          <p:nvPr>
            <p:ph type="ftr" sz="quarter" idx="13"/>
          </p:nvPr>
        </p:nvSpPr>
        <p:spPr/>
        <p:txBody>
          <a:bodyPr/>
          <a:lstStyle>
            <a:lvl1pPr>
              <a:defRPr/>
            </a:lvl1pPr>
          </a:lstStyle>
          <a:p>
            <a:pPr>
              <a:defRPr/>
            </a:pPr>
            <a:r>
              <a:rPr lang="en-GB" smtClean="0"/>
              <a:t>© Crown copyright 2016 Dstl</a:t>
            </a:r>
            <a:endParaRPr lang="en-GB"/>
          </a:p>
        </p:txBody>
      </p:sp>
      <p:sp>
        <p:nvSpPr>
          <p:cNvPr id="4" name="Date Placeholder 3"/>
          <p:cNvSpPr>
            <a:spLocks noGrp="1"/>
          </p:cNvSpPr>
          <p:nvPr>
            <p:ph type="dt" sz="half" idx="14"/>
          </p:nvPr>
        </p:nvSpPr>
        <p:spPr/>
        <p:txBody>
          <a:bodyPr/>
          <a:lstStyle>
            <a:lvl1pPr>
              <a:defRPr/>
            </a:lvl1pPr>
          </a:lstStyle>
          <a:p>
            <a:pPr>
              <a:defRPr/>
            </a:pPr>
            <a:r>
              <a:rPr lang="en-US" smtClean="0"/>
              <a:t>09 September 2016</a:t>
            </a:r>
            <a:endParaRPr lang="en-GB" dirty="0"/>
          </a:p>
        </p:txBody>
      </p:sp>
    </p:spTree>
    <p:extLst>
      <p:ext uri="{BB962C8B-B14F-4D97-AF65-F5344CB8AC3E}">
        <p14:creationId xmlns:p14="http://schemas.microsoft.com/office/powerpoint/2010/main" val="160596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8640763" cy="5616575"/>
          </a:xfrm>
        </p:spPr>
        <p:txBody>
          <a:bodyPr rtlCol="0">
            <a:normAutofit/>
          </a:bodyPr>
          <a:lstStyle>
            <a:lvl1pPr marL="0" indent="0">
              <a:buNone/>
              <a:defRPr sz="3000"/>
            </a:lvl1pPr>
            <a:lvl2pPr marL="426659" indent="0">
              <a:buNone/>
              <a:defRPr sz="2600"/>
            </a:lvl2pPr>
            <a:lvl3pPr marL="853318" indent="0">
              <a:buNone/>
              <a:defRPr sz="2200"/>
            </a:lvl3pPr>
            <a:lvl4pPr marL="1279977" indent="0">
              <a:buNone/>
              <a:defRPr sz="1900"/>
            </a:lvl4pPr>
            <a:lvl5pPr marL="1706636" indent="0">
              <a:buNone/>
              <a:defRPr sz="1900"/>
            </a:lvl5pPr>
            <a:lvl6pPr marL="2133295" indent="0">
              <a:buNone/>
              <a:defRPr sz="1900"/>
            </a:lvl6pPr>
            <a:lvl7pPr marL="2559954" indent="0">
              <a:buNone/>
              <a:defRPr sz="1900"/>
            </a:lvl7pPr>
            <a:lvl8pPr marL="2986613" indent="0">
              <a:buNone/>
              <a:defRPr sz="1900"/>
            </a:lvl8pPr>
            <a:lvl9pPr marL="3413272" indent="0">
              <a:buNone/>
              <a:defRPr sz="1900"/>
            </a:lvl9pPr>
          </a:lstStyle>
          <a:p>
            <a:pPr lvl="0"/>
            <a:r>
              <a:rPr lang="en-US" noProof="0" smtClean="0"/>
              <a:t>Click icon to add picture</a:t>
            </a:r>
            <a:endParaRPr lang="en-GB" noProof="0" dirty="0"/>
          </a:p>
        </p:txBody>
      </p:sp>
      <p:sp>
        <p:nvSpPr>
          <p:cNvPr id="4" name="Text Placeholder 3"/>
          <p:cNvSpPr>
            <a:spLocks noGrp="1"/>
          </p:cNvSpPr>
          <p:nvPr>
            <p:ph type="body" sz="half" idx="2"/>
          </p:nvPr>
        </p:nvSpPr>
        <p:spPr>
          <a:xfrm>
            <a:off x="339147" y="4657626"/>
            <a:ext cx="8301616" cy="760520"/>
          </a:xfrm>
        </p:spPr>
        <p:txBody>
          <a:bodyPr>
            <a:normAutofit/>
          </a:bodyPr>
          <a:lstStyle>
            <a:lvl1pPr marL="0" indent="0">
              <a:lnSpc>
                <a:spcPct val="120000"/>
              </a:lnSpc>
              <a:spcBef>
                <a:spcPts val="300"/>
              </a:spcBef>
              <a:buNone/>
              <a:defRPr sz="2400"/>
            </a:lvl1pPr>
            <a:lvl2pPr marL="426659" indent="0">
              <a:buNone/>
              <a:defRPr sz="1100"/>
            </a:lvl2pPr>
            <a:lvl3pPr marL="853318" indent="0">
              <a:buNone/>
              <a:defRPr sz="900"/>
            </a:lvl3pPr>
            <a:lvl4pPr marL="1279977" indent="0">
              <a:buNone/>
              <a:defRPr sz="800"/>
            </a:lvl4pPr>
            <a:lvl5pPr marL="1706636" indent="0">
              <a:buNone/>
              <a:defRPr sz="800"/>
            </a:lvl5pPr>
            <a:lvl6pPr marL="2133295" indent="0">
              <a:buNone/>
              <a:defRPr sz="800"/>
            </a:lvl6pPr>
            <a:lvl7pPr marL="2559954" indent="0">
              <a:buNone/>
              <a:defRPr sz="800"/>
            </a:lvl7pPr>
            <a:lvl8pPr marL="2986613" indent="0">
              <a:buNone/>
              <a:defRPr sz="800"/>
            </a:lvl8pPr>
            <a:lvl9pPr marL="3413272" indent="0">
              <a:buNone/>
              <a:defRPr sz="800"/>
            </a:lvl9pPr>
          </a:lstStyle>
          <a:p>
            <a:pPr lvl="0"/>
            <a:r>
              <a:rPr lang="en-US" smtClean="0"/>
              <a:t>Click to edit Master text styles</a:t>
            </a:r>
          </a:p>
        </p:txBody>
      </p:sp>
      <p:sp>
        <p:nvSpPr>
          <p:cNvPr id="11"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5" name="Footer Placeholder 4"/>
          <p:cNvSpPr>
            <a:spLocks noGrp="1"/>
          </p:cNvSpPr>
          <p:nvPr>
            <p:ph type="ftr" sz="quarter" idx="13"/>
          </p:nvPr>
        </p:nvSpPr>
        <p:spPr/>
        <p:txBody>
          <a:bodyPr/>
          <a:lstStyle>
            <a:lvl1pPr>
              <a:defRPr/>
            </a:lvl1pPr>
          </a:lstStyle>
          <a:p>
            <a:pPr>
              <a:defRPr/>
            </a:pPr>
            <a:r>
              <a:rPr lang="en-GB" smtClean="0"/>
              <a:t>© Crown copyright 2016 Dstl</a:t>
            </a:r>
            <a:endParaRPr lang="en-GB"/>
          </a:p>
        </p:txBody>
      </p:sp>
      <p:sp>
        <p:nvSpPr>
          <p:cNvPr id="6" name="Date Placeholder 3"/>
          <p:cNvSpPr>
            <a:spLocks noGrp="1"/>
          </p:cNvSpPr>
          <p:nvPr>
            <p:ph type="dt" sz="half" idx="14"/>
          </p:nvPr>
        </p:nvSpPr>
        <p:spPr/>
        <p:txBody>
          <a:bodyPr/>
          <a:lstStyle>
            <a:lvl1pPr>
              <a:defRPr/>
            </a:lvl1pPr>
          </a:lstStyle>
          <a:p>
            <a:pPr>
              <a:defRPr/>
            </a:pPr>
            <a:r>
              <a:rPr lang="en-US" smtClean="0"/>
              <a:t>09 September 2016</a:t>
            </a:r>
            <a:endParaRPr lang="en-GB" dirty="0"/>
          </a:p>
        </p:txBody>
      </p:sp>
    </p:spTree>
    <p:extLst>
      <p:ext uri="{BB962C8B-B14F-4D97-AF65-F5344CB8AC3E}">
        <p14:creationId xmlns:p14="http://schemas.microsoft.com/office/powerpoint/2010/main" val="1419442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ad Chart (Four Quadrants)">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107913" y="3455988"/>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11"/>
          <p:cNvSpPr>
            <a:spLocks noGrp="1"/>
          </p:cNvSpPr>
          <p:nvPr>
            <p:ph sz="quarter" idx="13"/>
          </p:nvPr>
        </p:nvSpPr>
        <p:spPr>
          <a:xfrm>
            <a:off x="107913" y="1368425"/>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Content Placeholder 11"/>
          <p:cNvSpPr>
            <a:spLocks noGrp="1"/>
          </p:cNvSpPr>
          <p:nvPr>
            <p:ph sz="quarter" idx="14"/>
          </p:nvPr>
        </p:nvSpPr>
        <p:spPr>
          <a:xfrm>
            <a:off x="4319589" y="3455988"/>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Content Placeholder 11"/>
          <p:cNvSpPr>
            <a:spLocks noGrp="1"/>
          </p:cNvSpPr>
          <p:nvPr>
            <p:ph sz="quarter" idx="15"/>
          </p:nvPr>
        </p:nvSpPr>
        <p:spPr>
          <a:xfrm>
            <a:off x="4319589" y="1368425"/>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7" name="Text Placeholder 26"/>
          <p:cNvSpPr>
            <a:spLocks noGrp="1"/>
          </p:cNvSpPr>
          <p:nvPr>
            <p:ph type="body" sz="quarter" idx="16"/>
          </p:nvPr>
        </p:nvSpPr>
        <p:spPr>
          <a:xfrm>
            <a:off x="-1"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28" name="Text Placeholder 26"/>
          <p:cNvSpPr>
            <a:spLocks noGrp="1"/>
          </p:cNvSpPr>
          <p:nvPr>
            <p:ph type="body" sz="quarter" idx="17"/>
          </p:nvPr>
        </p:nvSpPr>
        <p:spPr>
          <a:xfrm>
            <a:off x="4321176"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10" name="Text Placeholder 7"/>
          <p:cNvSpPr>
            <a:spLocks noGrp="1"/>
          </p:cNvSpPr>
          <p:nvPr>
            <p:ph type="body" sz="quarter" idx="18"/>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9" name="Footer Placeholder 4"/>
          <p:cNvSpPr>
            <a:spLocks noGrp="1"/>
          </p:cNvSpPr>
          <p:nvPr>
            <p:ph type="ftr" sz="quarter" idx="19"/>
          </p:nvPr>
        </p:nvSpPr>
        <p:spPr/>
        <p:txBody>
          <a:bodyPr/>
          <a:lstStyle>
            <a:lvl1pPr>
              <a:defRPr/>
            </a:lvl1pPr>
          </a:lstStyle>
          <a:p>
            <a:pPr>
              <a:defRPr/>
            </a:pPr>
            <a:r>
              <a:rPr lang="en-GB" smtClean="0"/>
              <a:t>© Crown copyright 2016 Dstl</a:t>
            </a:r>
            <a:endParaRPr lang="en-GB"/>
          </a:p>
        </p:txBody>
      </p:sp>
      <p:sp>
        <p:nvSpPr>
          <p:cNvPr id="11" name="Date Placeholder 3"/>
          <p:cNvSpPr>
            <a:spLocks noGrp="1"/>
          </p:cNvSpPr>
          <p:nvPr>
            <p:ph type="dt" sz="half" idx="20"/>
          </p:nvPr>
        </p:nvSpPr>
        <p:spPr/>
        <p:txBody>
          <a:bodyPr/>
          <a:lstStyle>
            <a:lvl1pPr>
              <a:defRPr/>
            </a:lvl1pPr>
          </a:lstStyle>
          <a:p>
            <a:pPr>
              <a:defRPr/>
            </a:pPr>
            <a:r>
              <a:rPr lang="en-US" smtClean="0"/>
              <a:t>09 September 2016</a:t>
            </a:r>
            <a:endParaRPr lang="en-GB" dirty="0"/>
          </a:p>
        </p:txBody>
      </p:sp>
    </p:spTree>
    <p:extLst>
      <p:ext uri="{BB962C8B-B14F-4D97-AF65-F5344CB8AC3E}">
        <p14:creationId xmlns:p14="http://schemas.microsoft.com/office/powerpoint/2010/main" val="74145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ad Chart (Single Quadrant)">
    <p:spTree>
      <p:nvGrpSpPr>
        <p:cNvPr id="1" name=""/>
        <p:cNvGrpSpPr/>
        <p:nvPr/>
      </p:nvGrpSpPr>
      <p:grpSpPr>
        <a:xfrm>
          <a:off x="0" y="0"/>
          <a:ext cx="0" cy="0"/>
          <a:chOff x="0" y="0"/>
          <a:chExt cx="0" cy="0"/>
        </a:xfrm>
      </p:grpSpPr>
      <p:sp>
        <p:nvSpPr>
          <p:cNvPr id="7" name="Content Placeholder 11"/>
          <p:cNvSpPr>
            <a:spLocks noGrp="1" noChangeAspect="1"/>
          </p:cNvSpPr>
          <p:nvPr>
            <p:ph sz="quarter" idx="13"/>
          </p:nvPr>
        </p:nvSpPr>
        <p:spPr>
          <a:xfrm>
            <a:off x="692586" y="1621712"/>
            <a:ext cx="7254000" cy="3595526"/>
          </a:xfrm>
          <a:ln w="12700">
            <a:solidFill>
              <a:schemeClr val="tx1"/>
            </a:solidFill>
          </a:ln>
        </p:spPr>
        <p:txBody>
          <a:bodyPr>
            <a:noAutofit/>
          </a:bodyPr>
          <a:lstStyle>
            <a:lvl1pPr marL="180000" indent="-180000">
              <a:lnSpc>
                <a:spcPct val="100000"/>
              </a:lnSpc>
              <a:spcBef>
                <a:spcPts val="300"/>
              </a:spcBef>
              <a:buNone/>
              <a:defRPr sz="1400"/>
            </a:lvl1pPr>
            <a:lvl2pPr marL="360000" indent="-180000">
              <a:lnSpc>
                <a:spcPct val="100000"/>
              </a:lnSpc>
              <a:spcBef>
                <a:spcPts val="300"/>
              </a:spcBef>
              <a:buNone/>
              <a:defRPr sz="1400"/>
            </a:lvl2pPr>
            <a:lvl3pPr marL="540000" indent="-180000">
              <a:lnSpc>
                <a:spcPct val="100000"/>
              </a:lnSpc>
              <a:spcBef>
                <a:spcPts val="300"/>
              </a:spcBef>
              <a:buNone/>
              <a:defRPr sz="1400"/>
            </a:lvl3pPr>
            <a:lvl4pPr marL="720000" indent="-180000">
              <a:lnSpc>
                <a:spcPct val="100000"/>
              </a:lnSpc>
              <a:spcBef>
                <a:spcPts val="300"/>
              </a:spcBef>
              <a:buNone/>
              <a:defRPr sz="1400"/>
            </a:lvl4pPr>
            <a:lvl5pPr marL="900000" indent="-180000">
              <a:lnSpc>
                <a:spcPct val="100000"/>
              </a:lnSpc>
              <a:spcBef>
                <a:spcPts val="300"/>
              </a:spcBef>
              <a:buNone/>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ext Placeholder 26"/>
          <p:cNvSpPr>
            <a:spLocks noGrp="1"/>
          </p:cNvSpPr>
          <p:nvPr>
            <p:ph type="body" sz="quarter" idx="16"/>
          </p:nvPr>
        </p:nvSpPr>
        <p:spPr>
          <a:xfrm>
            <a:off x="-1"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11" name="Text Placeholder 26"/>
          <p:cNvSpPr>
            <a:spLocks noGrp="1"/>
          </p:cNvSpPr>
          <p:nvPr>
            <p:ph type="body" sz="quarter" idx="17"/>
          </p:nvPr>
        </p:nvSpPr>
        <p:spPr>
          <a:xfrm>
            <a:off x="4321176"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8"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6" name="Footer Placeholder 4"/>
          <p:cNvSpPr>
            <a:spLocks noGrp="1"/>
          </p:cNvSpPr>
          <p:nvPr>
            <p:ph type="ftr" sz="quarter" idx="18"/>
          </p:nvPr>
        </p:nvSpPr>
        <p:spPr/>
        <p:txBody>
          <a:bodyPr/>
          <a:lstStyle>
            <a:lvl1pPr>
              <a:defRPr/>
            </a:lvl1pPr>
          </a:lstStyle>
          <a:p>
            <a:pPr>
              <a:defRPr/>
            </a:pPr>
            <a:r>
              <a:rPr lang="en-GB" smtClean="0"/>
              <a:t>© Crown copyright 2016 Dstl</a:t>
            </a:r>
            <a:endParaRPr lang="en-GB"/>
          </a:p>
        </p:txBody>
      </p:sp>
      <p:sp>
        <p:nvSpPr>
          <p:cNvPr id="9" name="Date Placeholder 3"/>
          <p:cNvSpPr>
            <a:spLocks noGrp="1"/>
          </p:cNvSpPr>
          <p:nvPr>
            <p:ph type="dt" sz="half" idx="19"/>
          </p:nvPr>
        </p:nvSpPr>
        <p:spPr/>
        <p:txBody>
          <a:bodyPr/>
          <a:lstStyle>
            <a:lvl1pPr>
              <a:defRPr/>
            </a:lvl1pPr>
          </a:lstStyle>
          <a:p>
            <a:pPr>
              <a:defRPr/>
            </a:pPr>
            <a:r>
              <a:rPr lang="en-US" smtClean="0"/>
              <a:t>09 September 2016</a:t>
            </a:r>
            <a:endParaRPr lang="en-GB" dirty="0"/>
          </a:p>
        </p:txBody>
      </p:sp>
    </p:spTree>
    <p:extLst>
      <p:ext uri="{BB962C8B-B14F-4D97-AF65-F5344CB8AC3E}">
        <p14:creationId xmlns:p14="http://schemas.microsoft.com/office/powerpoint/2010/main" val="3844128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bwMode="hidden">
          <a:xfrm>
            <a:off x="0" y="5616575"/>
            <a:ext cx="8640763" cy="863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9761" tIns="44880" rIns="89761" bIns="44880" anchor="ctr"/>
          <a:lstStyle/>
          <a:p>
            <a:pPr algn="ctr" defTabSz="853318" fontAlgn="auto">
              <a:spcBef>
                <a:spcPts val="0"/>
              </a:spcBef>
              <a:spcAft>
                <a:spcPts val="0"/>
              </a:spcAft>
              <a:defRPr/>
            </a:pPr>
            <a:endParaRPr lang="en-GB" dirty="0"/>
          </a:p>
        </p:txBody>
      </p:sp>
      <p:sp>
        <p:nvSpPr>
          <p:cNvPr id="1027" name="Title Placeholder 1"/>
          <p:cNvSpPr>
            <a:spLocks noGrp="1"/>
          </p:cNvSpPr>
          <p:nvPr>
            <p:ph type="title"/>
          </p:nvPr>
        </p:nvSpPr>
        <p:spPr bwMode="auto">
          <a:xfrm>
            <a:off x="431800" y="258763"/>
            <a:ext cx="777716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2" tIns="42666" rIns="85332" bIns="42666"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8" name="Text Placeholder 2"/>
          <p:cNvSpPr>
            <a:spLocks noGrp="1"/>
          </p:cNvSpPr>
          <p:nvPr>
            <p:ph type="body" idx="1"/>
          </p:nvPr>
        </p:nvSpPr>
        <p:spPr bwMode="auto">
          <a:xfrm>
            <a:off x="431800" y="1538288"/>
            <a:ext cx="7777163" cy="387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2" tIns="42666" rIns="85332" bIns="4266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5" name="Footer Placeholder 4"/>
          <p:cNvSpPr>
            <a:spLocks noGrp="1"/>
          </p:cNvSpPr>
          <p:nvPr>
            <p:ph type="ftr" sz="quarter" idx="3"/>
          </p:nvPr>
        </p:nvSpPr>
        <p:spPr>
          <a:xfrm>
            <a:off x="1474788" y="6048375"/>
            <a:ext cx="1657350" cy="287338"/>
          </a:xfrm>
          <a:prstGeom prst="rect">
            <a:avLst/>
          </a:prstGeom>
        </p:spPr>
        <p:txBody>
          <a:bodyPr vert="horz" lIns="85332" tIns="42666" rIns="85332" bIns="42666" rtlCol="0" anchor="t"/>
          <a:lstStyle>
            <a:lvl1pPr algn="l" defTabSz="853318" fontAlgn="auto">
              <a:spcBef>
                <a:spcPts val="0"/>
              </a:spcBef>
              <a:spcAft>
                <a:spcPts val="0"/>
              </a:spcAft>
              <a:defRPr sz="800" b="1" smtClean="0">
                <a:solidFill>
                  <a:schemeClr val="bg1"/>
                </a:solidFill>
                <a:latin typeface="Arial" pitchFamily="34" charset="0"/>
                <a:cs typeface="Arial" pitchFamily="34" charset="0"/>
              </a:defRPr>
            </a:lvl1pPr>
          </a:lstStyle>
          <a:p>
            <a:pPr>
              <a:defRPr/>
            </a:pPr>
            <a:r>
              <a:rPr lang="en-GB" smtClean="0"/>
              <a:t>© Crown copyright 2016 Dstl</a:t>
            </a:r>
            <a:endParaRPr lang="en-GB"/>
          </a:p>
        </p:txBody>
      </p:sp>
      <p:sp>
        <p:nvSpPr>
          <p:cNvPr id="4" name="Date Placeholder 3"/>
          <p:cNvSpPr>
            <a:spLocks noGrp="1"/>
          </p:cNvSpPr>
          <p:nvPr>
            <p:ph type="dt" sz="half" idx="2"/>
          </p:nvPr>
        </p:nvSpPr>
        <p:spPr>
          <a:xfrm>
            <a:off x="1474788" y="5761038"/>
            <a:ext cx="1657350" cy="287337"/>
          </a:xfrm>
          <a:prstGeom prst="rect">
            <a:avLst/>
          </a:prstGeom>
        </p:spPr>
        <p:txBody>
          <a:bodyPr vert="horz" lIns="85332" tIns="42666" rIns="85332" bIns="42666" rtlCol="0" anchor="b"/>
          <a:lstStyle>
            <a:lvl1pPr algn="l" defTabSz="853318" fontAlgn="auto">
              <a:spcBef>
                <a:spcPts val="0"/>
              </a:spcBef>
              <a:spcAft>
                <a:spcPts val="0"/>
              </a:spcAft>
              <a:defRPr sz="800" b="1" smtClean="0">
                <a:solidFill>
                  <a:schemeClr val="bg1"/>
                </a:solidFill>
                <a:latin typeface="Arial" pitchFamily="34" charset="0"/>
                <a:cs typeface="Arial" pitchFamily="34" charset="0"/>
              </a:defRPr>
            </a:lvl1pPr>
          </a:lstStyle>
          <a:p>
            <a:pPr>
              <a:defRPr/>
            </a:pPr>
            <a:r>
              <a:rPr lang="en-US" smtClean="0"/>
              <a:t>09 September 2016</a:t>
            </a:r>
            <a:endParaRPr lang="en-GB" dirty="0"/>
          </a:p>
        </p:txBody>
      </p:sp>
      <p:grpSp>
        <p:nvGrpSpPr>
          <p:cNvPr id="1031" name="Group 14"/>
          <p:cNvGrpSpPr>
            <a:grpSpLocks/>
          </p:cNvGrpSpPr>
          <p:nvPr/>
        </p:nvGrpSpPr>
        <p:grpSpPr bwMode="auto">
          <a:xfrm>
            <a:off x="177800" y="5781675"/>
            <a:ext cx="1241425" cy="576263"/>
            <a:chOff x="177800" y="5782383"/>
            <a:chExt cx="1241809" cy="576001"/>
          </a:xfrm>
        </p:grpSpPr>
        <p:pic>
          <p:nvPicPr>
            <p:cNvPr id="1035" name="Picture 14" descr="\\rnet.dstl.gov.uk\home\921756d\my documents\My Pictures\Logos &amp; Crests\dstl-logo-trans-black.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77800" y="5782384"/>
              <a:ext cx="1241809"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rnet.dstl.gov.uk\home\921756d\my documents\My Pictures\Logos &amp; Crests\dstl-logo-trans-white.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hidden">
            <a:xfrm>
              <a:off x="177800" y="5782383"/>
              <a:ext cx="1241809"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2" name="Group 17"/>
          <p:cNvGrpSpPr>
            <a:grpSpLocks/>
          </p:cNvGrpSpPr>
          <p:nvPr/>
        </p:nvGrpSpPr>
        <p:grpSpPr bwMode="auto">
          <a:xfrm>
            <a:off x="7685088" y="5784850"/>
            <a:ext cx="773112" cy="576263"/>
            <a:chOff x="7684553" y="5784298"/>
            <a:chExt cx="772854" cy="576467"/>
          </a:xfrm>
        </p:grpSpPr>
        <p:pic>
          <p:nvPicPr>
            <p:cNvPr id="1033" name="Picture 12" descr="\\rnet.dstl.gov.uk\home\921756d\my documents\My Pictures\Logos &amp; Crests\MOD\MOD_BLACK_AW.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684553" y="5784298"/>
              <a:ext cx="772627"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1" descr="\\rnet.dstl.gov.uk\home\921756d\my documents\My Pictures\Logos &amp; Crests\MOD\MOD_WHITE_AW.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hidden">
            <a:xfrm>
              <a:off x="7684780" y="5784765"/>
              <a:ext cx="772627"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Lst>
  <p:hf sldNum="0" hdr="0"/>
  <p:txStyles>
    <p:titleStyle>
      <a:lvl1pPr algn="l" defTabSz="852488" rtl="0" eaLnBrk="1" fontAlgn="base" hangingPunct="1">
        <a:lnSpc>
          <a:spcPct val="120000"/>
        </a:lnSpc>
        <a:spcBef>
          <a:spcPct val="0"/>
        </a:spcBef>
        <a:spcAft>
          <a:spcPct val="0"/>
        </a:spcAft>
        <a:defRPr sz="3600" b="1" kern="1200">
          <a:solidFill>
            <a:schemeClr val="tx1"/>
          </a:solidFill>
          <a:latin typeface="Arial" pitchFamily="34" charset="0"/>
          <a:ea typeface="+mj-ea"/>
          <a:cs typeface="Arial" pitchFamily="34" charset="0"/>
        </a:defRPr>
      </a:lvl1pPr>
      <a:lvl2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2pPr>
      <a:lvl3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3pPr>
      <a:lvl4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4pPr>
      <a:lvl5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5pPr>
      <a:lvl6pPr marL="4572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6pPr>
      <a:lvl7pPr marL="9144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7pPr>
      <a:lvl8pPr marL="13716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8pPr>
      <a:lvl9pPr marL="18288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9pPr>
    </p:titleStyle>
    <p:bodyStyle>
      <a:lvl1pPr marL="319088" indent="-319088" algn="l" defTabSz="852488" rtl="0" eaLnBrk="1" fontAlgn="base" hangingPunct="1">
        <a:lnSpc>
          <a:spcPct val="120000"/>
        </a:lnSpc>
        <a:spcBef>
          <a:spcPts val="300"/>
        </a:spcBef>
        <a:spcAft>
          <a:spcPct val="0"/>
        </a:spcAft>
        <a:buFont typeface="Arial" charset="0"/>
        <a:buChar char="•"/>
        <a:defRPr sz="2400" kern="1200">
          <a:solidFill>
            <a:schemeClr val="tx1"/>
          </a:solidFill>
          <a:latin typeface="Arial" pitchFamily="34" charset="0"/>
          <a:ea typeface="+mn-ea"/>
          <a:cs typeface="Arial" pitchFamily="34" charset="0"/>
        </a:defRPr>
      </a:lvl1pPr>
      <a:lvl2pPr marL="692150" indent="-265113" algn="l" defTabSz="852488" rtl="0" eaLnBrk="1" fontAlgn="base" hangingPunct="1">
        <a:lnSpc>
          <a:spcPct val="120000"/>
        </a:lnSpc>
        <a:spcBef>
          <a:spcPts val="300"/>
        </a:spcBef>
        <a:spcAft>
          <a:spcPct val="0"/>
        </a:spcAft>
        <a:buFont typeface="Arial" charset="0"/>
        <a:buChar char="–"/>
        <a:defRPr sz="2000" kern="1200">
          <a:solidFill>
            <a:schemeClr val="tx1"/>
          </a:solidFill>
          <a:latin typeface="Arial" pitchFamily="34" charset="0"/>
          <a:ea typeface="+mn-ea"/>
          <a:cs typeface="Arial" pitchFamily="34" charset="0"/>
        </a:defRPr>
      </a:lvl2pPr>
      <a:lvl3pPr marL="1065213" indent="-212725" algn="l" defTabSz="852488" rtl="0" eaLnBrk="1" fontAlgn="base" hangingPunct="1">
        <a:lnSpc>
          <a:spcPct val="120000"/>
        </a:lnSpc>
        <a:spcBef>
          <a:spcPts val="3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492250" indent="-212725" algn="l" defTabSz="852488" rtl="0" eaLnBrk="1" fontAlgn="base" hangingPunct="1">
        <a:lnSpc>
          <a:spcPct val="120000"/>
        </a:lnSpc>
        <a:spcBef>
          <a:spcPts val="300"/>
        </a:spcBef>
        <a:spcAft>
          <a:spcPct val="0"/>
        </a:spcAft>
        <a:buFont typeface="Arial" charset="0"/>
        <a:buChar char="–"/>
        <a:defRPr kern="1200">
          <a:solidFill>
            <a:schemeClr val="tx1"/>
          </a:solidFill>
          <a:latin typeface="Arial" pitchFamily="34" charset="0"/>
          <a:ea typeface="+mn-ea"/>
          <a:cs typeface="Arial" pitchFamily="34" charset="0"/>
        </a:defRPr>
      </a:lvl4pPr>
      <a:lvl5pPr marL="1919288" indent="-212725" algn="l" defTabSz="852488" rtl="0" eaLnBrk="1" fontAlgn="base" hangingPunct="1">
        <a:lnSpc>
          <a:spcPct val="120000"/>
        </a:lnSpc>
        <a:spcBef>
          <a:spcPts val="300"/>
        </a:spcBef>
        <a:spcAft>
          <a:spcPct val="0"/>
        </a:spcAft>
        <a:buFont typeface="Arial" charset="0"/>
        <a:buChar char="»"/>
        <a:defRPr kern="1200">
          <a:solidFill>
            <a:schemeClr val="tx1"/>
          </a:solidFill>
          <a:latin typeface="Arial" pitchFamily="34" charset="0"/>
          <a:ea typeface="+mn-ea"/>
          <a:cs typeface="Arial" pitchFamily="34" charset="0"/>
        </a:defRPr>
      </a:lvl5pPr>
      <a:lvl6pPr marL="2346625"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773284"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199943"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626602"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853318" rtl="0" eaLnBrk="1" latinLnBrk="0" hangingPunct="1">
        <a:defRPr sz="1700" kern="1200">
          <a:solidFill>
            <a:schemeClr val="tx1"/>
          </a:solidFill>
          <a:latin typeface="+mn-lt"/>
          <a:ea typeface="+mn-ea"/>
          <a:cs typeface="+mn-cs"/>
        </a:defRPr>
      </a:lvl1pPr>
      <a:lvl2pPr marL="426659" algn="l" defTabSz="853318" rtl="0" eaLnBrk="1" latinLnBrk="0" hangingPunct="1">
        <a:defRPr sz="1700" kern="1200">
          <a:solidFill>
            <a:schemeClr val="tx1"/>
          </a:solidFill>
          <a:latin typeface="+mn-lt"/>
          <a:ea typeface="+mn-ea"/>
          <a:cs typeface="+mn-cs"/>
        </a:defRPr>
      </a:lvl2pPr>
      <a:lvl3pPr marL="853318" algn="l" defTabSz="853318" rtl="0" eaLnBrk="1" latinLnBrk="0" hangingPunct="1">
        <a:defRPr sz="1700" kern="1200">
          <a:solidFill>
            <a:schemeClr val="tx1"/>
          </a:solidFill>
          <a:latin typeface="+mn-lt"/>
          <a:ea typeface="+mn-ea"/>
          <a:cs typeface="+mn-cs"/>
        </a:defRPr>
      </a:lvl3pPr>
      <a:lvl4pPr marL="1279977" algn="l" defTabSz="853318" rtl="0" eaLnBrk="1" latinLnBrk="0" hangingPunct="1">
        <a:defRPr sz="1700" kern="1200">
          <a:solidFill>
            <a:schemeClr val="tx1"/>
          </a:solidFill>
          <a:latin typeface="+mn-lt"/>
          <a:ea typeface="+mn-ea"/>
          <a:cs typeface="+mn-cs"/>
        </a:defRPr>
      </a:lvl4pPr>
      <a:lvl5pPr marL="1706636" algn="l" defTabSz="853318" rtl="0" eaLnBrk="1" latinLnBrk="0" hangingPunct="1">
        <a:defRPr sz="1700" kern="1200">
          <a:solidFill>
            <a:schemeClr val="tx1"/>
          </a:solidFill>
          <a:latin typeface="+mn-lt"/>
          <a:ea typeface="+mn-ea"/>
          <a:cs typeface="+mn-cs"/>
        </a:defRPr>
      </a:lvl5pPr>
      <a:lvl6pPr marL="2133295" algn="l" defTabSz="853318" rtl="0" eaLnBrk="1" latinLnBrk="0" hangingPunct="1">
        <a:defRPr sz="1700" kern="1200">
          <a:solidFill>
            <a:schemeClr val="tx1"/>
          </a:solidFill>
          <a:latin typeface="+mn-lt"/>
          <a:ea typeface="+mn-ea"/>
          <a:cs typeface="+mn-cs"/>
        </a:defRPr>
      </a:lvl6pPr>
      <a:lvl7pPr marL="2559954" algn="l" defTabSz="853318" rtl="0" eaLnBrk="1" latinLnBrk="0" hangingPunct="1">
        <a:defRPr sz="1700" kern="1200">
          <a:solidFill>
            <a:schemeClr val="tx1"/>
          </a:solidFill>
          <a:latin typeface="+mn-lt"/>
          <a:ea typeface="+mn-ea"/>
          <a:cs typeface="+mn-cs"/>
        </a:defRPr>
      </a:lvl7pPr>
      <a:lvl8pPr marL="2986613" algn="l" defTabSz="853318" rtl="0" eaLnBrk="1" latinLnBrk="0" hangingPunct="1">
        <a:defRPr sz="1700" kern="1200">
          <a:solidFill>
            <a:schemeClr val="tx1"/>
          </a:solidFill>
          <a:latin typeface="+mn-lt"/>
          <a:ea typeface="+mn-ea"/>
          <a:cs typeface="+mn-cs"/>
        </a:defRPr>
      </a:lvl8pPr>
      <a:lvl9pPr marL="3413272" algn="l" defTabSz="853318"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coa.technology/_static/documentation/AS_I05/ECOA_AS_Part_3_Mechanisms_I05_A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coa.technology/_static/documentation/AS_I05/ECOA_AS_Part_6_ELI_I05_A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ecoa.technology/_static/documentation/AS_I05/ECOA_AS_Part_6_ELI_I05_A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ecoa.technolog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coa.technology/public_specifications.html" TargetMode="External"/><Relationship Id="rId2" Type="http://schemas.openxmlformats.org/officeDocument/2006/relationships/hyperlink" Target="http://www.ecoa.technology/" TargetMode="External"/><Relationship Id="rId1" Type="http://schemas.openxmlformats.org/officeDocument/2006/relationships/slideLayout" Target="../slideLayouts/slideLayout2.xml"/><Relationship Id="rId6" Type="http://schemas.openxmlformats.org/officeDocument/2006/relationships/hyperlink" Target="http://www.ecoa.technology/guidance.html" TargetMode="External"/><Relationship Id="rId5" Type="http://schemas.openxmlformats.org/officeDocument/2006/relationships/hyperlink" Target="http://www.ecoa.technology/tutorials.html" TargetMode="External"/><Relationship Id="rId4" Type="http://schemas.openxmlformats.org/officeDocument/2006/relationships/hyperlink" Target="http://www.ecoa.technology/_static/guidance/ECOA_Guidance_Developers_Guide_I03.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coa.technology/_static/documentation/AS_I05/ECOA_AS_Part_1_Concepts_I05_A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7"/>
          <p:cNvSpPr>
            <a:spLocks noGrp="1"/>
          </p:cNvSpPr>
          <p:nvPr>
            <p:ph type="ctrTitle"/>
          </p:nvPr>
        </p:nvSpPr>
        <p:spPr>
          <a:xfrm>
            <a:off x="431800" y="862657"/>
            <a:ext cx="7775575" cy="1657350"/>
          </a:xfrm>
        </p:spPr>
        <p:txBody>
          <a:bodyPr>
            <a:noAutofit/>
          </a:bodyPr>
          <a:lstStyle/>
          <a:p>
            <a:pPr algn="ctr"/>
            <a:r>
              <a:rPr lang="en-US" altLang="en-US" sz="2400" dirty="0" smtClean="0">
                <a:latin typeface="Arial" charset="0"/>
                <a:cs typeface="Arial" charset="0"/>
              </a:rPr>
              <a:t>Using </a:t>
            </a:r>
            <a:r>
              <a:rPr lang="en-GB" sz="2400" dirty="0"/>
              <a:t>European Component Oriented Architecture</a:t>
            </a:r>
            <a:r>
              <a:rPr lang="en-GB" sz="2400" b="0" dirty="0"/>
              <a:t> (</a:t>
            </a:r>
            <a:r>
              <a:rPr lang="en-US" altLang="en-US" sz="2400" dirty="0" smtClean="0">
                <a:latin typeface="Arial" charset="0"/>
                <a:cs typeface="Arial" charset="0"/>
              </a:rPr>
              <a:t>ECOA™) on a CDE </a:t>
            </a:r>
            <a:r>
              <a:rPr lang="en-US" altLang="en-US" sz="2400" dirty="0" smtClean="0">
                <a:latin typeface="Arial" charset="0"/>
                <a:cs typeface="Arial" charset="0"/>
              </a:rPr>
              <a:t>phase-1 </a:t>
            </a:r>
            <a:r>
              <a:rPr lang="en-US" altLang="en-US" sz="2400" dirty="0" smtClean="0">
                <a:latin typeface="Arial" charset="0"/>
                <a:cs typeface="Arial" charset="0"/>
              </a:rPr>
              <a:t>project</a:t>
            </a:r>
            <a:r>
              <a:rPr lang="en-US" altLang="en-US" sz="2800" dirty="0" smtClean="0">
                <a:latin typeface="Arial" charset="0"/>
                <a:cs typeface="Arial" charset="0"/>
              </a:rPr>
              <a:t> </a:t>
            </a:r>
          </a:p>
        </p:txBody>
      </p:sp>
      <p:sp>
        <p:nvSpPr>
          <p:cNvPr id="4099" name="Subtitle 18"/>
          <p:cNvSpPr>
            <a:spLocks noGrp="1"/>
          </p:cNvSpPr>
          <p:nvPr>
            <p:ph type="subTitle" idx="1"/>
          </p:nvPr>
        </p:nvSpPr>
        <p:spPr>
          <a:xfrm>
            <a:off x="431800" y="3528119"/>
            <a:ext cx="7775575" cy="2088455"/>
          </a:xfrm>
        </p:spPr>
        <p:txBody>
          <a:bodyPr>
            <a:normAutofit fontScale="92500" lnSpcReduction="20000"/>
          </a:bodyPr>
          <a:lstStyle/>
          <a:p>
            <a:pPr algn="ctr"/>
            <a:endParaRPr lang="en-US" altLang="en-US" sz="1800" dirty="0" smtClean="0">
              <a:latin typeface="Arial" charset="0"/>
              <a:cs typeface="Arial" charset="0"/>
            </a:endParaRPr>
          </a:p>
          <a:p>
            <a:pPr algn="ctr"/>
            <a:endParaRPr lang="en-US" altLang="en-US" sz="1800" dirty="0">
              <a:latin typeface="Arial" charset="0"/>
              <a:cs typeface="Arial" charset="0"/>
            </a:endParaRPr>
          </a:p>
          <a:p>
            <a:pPr algn="ctr"/>
            <a:r>
              <a:rPr lang="en-US" altLang="en-US" sz="1900" dirty="0" smtClean="0">
                <a:latin typeface="Arial" charset="0"/>
                <a:cs typeface="Arial" charset="0"/>
              </a:rPr>
              <a:t>Dstl Platform Systems Division</a:t>
            </a:r>
          </a:p>
          <a:p>
            <a:pPr algn="ctr"/>
            <a:r>
              <a:rPr lang="en-US" altLang="en-US" sz="1900" dirty="0" smtClean="0">
                <a:latin typeface="Arial" charset="0"/>
                <a:cs typeface="Arial" charset="0"/>
              </a:rPr>
              <a:t>9 September 2016</a:t>
            </a:r>
          </a:p>
          <a:p>
            <a:pPr algn="ctr"/>
            <a:endParaRPr lang="en-US" altLang="en-US" sz="1800" dirty="0" smtClean="0">
              <a:latin typeface="Arial" charset="0"/>
              <a:cs typeface="Arial" charset="0"/>
            </a:endParaRPr>
          </a:p>
          <a:p>
            <a:pPr algn="ctr"/>
            <a:endParaRPr lang="en-US" altLang="en-US" sz="1800" dirty="0" smtClean="0">
              <a:latin typeface="Arial" charset="0"/>
              <a:cs typeface="Arial" charset="0"/>
            </a:endParaRPr>
          </a:p>
          <a:p>
            <a:pPr algn="ctr"/>
            <a:r>
              <a:rPr lang="en-US" altLang="en-US" sz="1000" i="1" dirty="0" smtClean="0">
                <a:latin typeface="Arial" charset="0"/>
                <a:cs typeface="Arial" charset="0"/>
              </a:rPr>
              <a:t>Dstl </a:t>
            </a:r>
            <a:r>
              <a:rPr lang="en-US" altLang="en-US" sz="1000" i="1" dirty="0">
                <a:latin typeface="Arial" charset="0"/>
                <a:cs typeface="Arial" charset="0"/>
              </a:rPr>
              <a:t>Document Reference: DSTL/PUB097811</a:t>
            </a:r>
            <a:endParaRPr lang="en-US" altLang="en-US" sz="1000" i="1" dirty="0" smtClean="0">
              <a:latin typeface="Arial" charset="0"/>
              <a:cs typeface="Arial" charset="0"/>
            </a:endParaRPr>
          </a:p>
        </p:txBody>
      </p:sp>
      <p:sp>
        <p:nvSpPr>
          <p:cNvPr id="20" name="Text Placeholder 19"/>
          <p:cNvSpPr>
            <a:spLocks noGrp="1"/>
          </p:cNvSpPr>
          <p:nvPr>
            <p:ph type="body" sz="quarter" idx="12"/>
          </p:nvPr>
        </p:nvSpPr>
        <p:spPr/>
        <p:txBody>
          <a:bodyPr/>
          <a:lstStyle/>
          <a:p>
            <a:pPr>
              <a:defRPr/>
            </a:pPr>
            <a:r>
              <a:rPr lang="en-GB" dirty="0" smtClean="0"/>
              <a:t>UK OFFICIAL</a:t>
            </a:r>
            <a:endParaRPr lang="en-GB" dirty="0"/>
          </a:p>
        </p:txBody>
      </p:sp>
      <p:sp>
        <p:nvSpPr>
          <p:cNvPr id="4101" name="Footer Placeholder 4"/>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r>
              <a:rPr lang="en-GB" altLang="en-US" sz="800">
                <a:solidFill>
                  <a:schemeClr val="bg1"/>
                </a:solidFill>
                <a:cs typeface="Arial" charset="0"/>
              </a:rPr>
              <a:t>© Crown copyright 2016 Dstl</a:t>
            </a:r>
          </a:p>
        </p:txBody>
      </p:sp>
      <p:sp>
        <p:nvSpPr>
          <p:cNvPr id="4102" name="Date Placehold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r>
              <a:rPr lang="en-US" altLang="en-US" sz="800" smtClean="0">
                <a:solidFill>
                  <a:schemeClr val="bg1"/>
                </a:solidFill>
                <a:cs typeface="Arial" charset="0"/>
              </a:rPr>
              <a:t>09 September 2016</a:t>
            </a:r>
            <a:endParaRPr lang="en-GB" altLang="en-US" sz="800">
              <a:solidFill>
                <a:schemeClr val="bg1"/>
              </a:solidFill>
              <a:cs typeface="Arial"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4295" y="2231975"/>
            <a:ext cx="3456286" cy="1789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004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2" tIns="42666" rIns="85332" bIns="42666" numCol="1" anchor="t" anchorCtr="0" compatLnSpc="1">
            <a:prstTxWarp prst="textNoShape">
              <a:avLst/>
            </a:prstTxWarp>
            <a:noAutofit/>
          </a:bodyPr>
          <a:lstStyle/>
          <a:p>
            <a:r>
              <a:rPr lang="en-GB" sz="2400" dirty="0"/>
              <a:t>Wrapping a product as ECOA for demonstration </a:t>
            </a:r>
            <a:r>
              <a:rPr lang="en-GB" sz="2400" dirty="0" smtClean="0"/>
              <a:t/>
            </a:r>
            <a:br>
              <a:rPr lang="en-GB" sz="2400" dirty="0" smtClean="0"/>
            </a:br>
            <a:r>
              <a:rPr lang="en-GB" sz="2400" dirty="0" smtClean="0"/>
              <a:t>(4 </a:t>
            </a:r>
            <a:r>
              <a:rPr lang="en-GB" sz="2400" dirty="0"/>
              <a:t>of </a:t>
            </a:r>
            <a:r>
              <a:rPr lang="en-GB" sz="2400" dirty="0" smtClean="0"/>
              <a:t>7)</a:t>
            </a:r>
            <a:r>
              <a:rPr lang="en-GB" sz="2400" dirty="0"/>
              <a:t/>
            </a:r>
            <a:br>
              <a:rPr lang="en-GB" sz="2400" dirty="0"/>
            </a:br>
            <a:endParaRPr lang="en-GB" sz="2400" dirty="0"/>
          </a:p>
        </p:txBody>
      </p:sp>
      <p:sp>
        <p:nvSpPr>
          <p:cNvPr id="3" name="Content Placeholder 2"/>
          <p:cNvSpPr>
            <a:spLocks noGrp="1"/>
          </p:cNvSpPr>
          <p:nvPr>
            <p:ph idx="1"/>
          </p:nvPr>
        </p:nvSpPr>
        <p:spPr>
          <a:xfrm>
            <a:off x="432038" y="1511895"/>
            <a:ext cx="7775337" cy="1368152"/>
          </a:xfrm>
        </p:spPr>
        <p:txBody>
          <a:bodyPr>
            <a:normAutofit fontScale="85000" lnSpcReduction="10000"/>
          </a:bodyPr>
          <a:lstStyle/>
          <a:p>
            <a:pPr marL="0" indent="0">
              <a:buNone/>
            </a:pPr>
            <a:r>
              <a:rPr lang="en-GB" sz="2000" dirty="0"/>
              <a:t>You need to map your operations as Events, Synchronous (blocking) </a:t>
            </a:r>
            <a:r>
              <a:rPr lang="en-GB" sz="2000" dirty="0" smtClean="0"/>
              <a:t>Request-Response (RR), </a:t>
            </a:r>
            <a:r>
              <a:rPr lang="en-GB" sz="2000" dirty="0"/>
              <a:t>or Asynchronous (non-blocking) </a:t>
            </a:r>
            <a:r>
              <a:rPr lang="en-GB" sz="2000" dirty="0" smtClean="0"/>
              <a:t>Request-Response.  </a:t>
            </a:r>
          </a:p>
          <a:p>
            <a:pPr marL="0" indent="0">
              <a:buNone/>
            </a:pPr>
            <a:endParaRPr lang="en-GB" sz="2000" dirty="0"/>
          </a:p>
          <a:p>
            <a:pPr marL="0" indent="0">
              <a:buNone/>
            </a:pPr>
            <a:r>
              <a:rPr lang="en-GB" sz="2000" dirty="0" smtClean="0"/>
              <a:t>These are described in the </a:t>
            </a:r>
            <a:r>
              <a:rPr lang="en-GB" sz="2000" dirty="0" smtClean="0">
                <a:hlinkClick r:id="rId2"/>
              </a:rPr>
              <a:t>ECOA </a:t>
            </a:r>
            <a:r>
              <a:rPr lang="en-GB" sz="2000" dirty="0" smtClean="0">
                <a:hlinkClick r:id="rId2"/>
              </a:rPr>
              <a:t>mechanisms </a:t>
            </a:r>
            <a:r>
              <a:rPr lang="en-GB" sz="2000" dirty="0" smtClean="0">
                <a:hlinkClick r:id="rId2"/>
              </a:rPr>
              <a:t>document</a:t>
            </a:r>
            <a:endParaRPr lang="en-GB" sz="2000" dirty="0"/>
          </a:p>
        </p:txBody>
      </p:sp>
      <p:sp>
        <p:nvSpPr>
          <p:cNvPr id="4" name="Text Placeholder 3"/>
          <p:cNvSpPr>
            <a:spLocks noGrp="1"/>
          </p:cNvSpPr>
          <p:nvPr>
            <p:ph type="body" sz="quarter" idx="12"/>
          </p:nvPr>
        </p:nvSpPr>
        <p:spPr/>
        <p:txBody>
          <a:bodyPr/>
          <a:lstStyle/>
          <a:p>
            <a:r>
              <a:rPr lang="en-GB" dirty="0"/>
              <a:t>UK OFFICIAL</a:t>
            </a:r>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sp>
        <p:nvSpPr>
          <p:cNvPr id="8" name="Left Arrow 7"/>
          <p:cNvSpPr/>
          <p:nvPr/>
        </p:nvSpPr>
        <p:spPr>
          <a:xfrm>
            <a:off x="2304158" y="3168079"/>
            <a:ext cx="2125711" cy="609600"/>
          </a:xfrm>
          <a:prstGeom prst="leftArrow">
            <a:avLst>
              <a:gd name="adj1" fmla="val 89785"/>
              <a:gd name="adj2" fmla="val 36404"/>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eft Arrow 8"/>
          <p:cNvSpPr/>
          <p:nvPr/>
        </p:nvSpPr>
        <p:spPr>
          <a:xfrm>
            <a:off x="2304158" y="3944232"/>
            <a:ext cx="2160240" cy="1080120"/>
          </a:xfrm>
          <a:prstGeom prst="leftArrow">
            <a:avLst>
              <a:gd name="adj1" fmla="val 89785"/>
              <a:gd name="adj2" fmla="val 36404"/>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429869" y="3024063"/>
            <a:ext cx="2842841" cy="208823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 name="TextBox 10"/>
          <p:cNvSpPr txBox="1"/>
          <p:nvPr/>
        </p:nvSpPr>
        <p:spPr>
          <a:xfrm>
            <a:off x="4752429" y="3700105"/>
            <a:ext cx="2160240" cy="836126"/>
          </a:xfrm>
          <a:prstGeom prst="rect">
            <a:avLst/>
          </a:prstGeom>
          <a:noFill/>
        </p:spPr>
        <p:txBody>
          <a:bodyPr wrap="square" rtlCol="0">
            <a:spAutoFit/>
          </a:bodyPr>
          <a:lstStyle/>
          <a:p>
            <a:pPr algn="ctr">
              <a:lnSpc>
                <a:spcPts val="2850"/>
              </a:lnSpc>
              <a:spcBef>
                <a:spcPts val="2400"/>
              </a:spcBef>
            </a:pPr>
            <a:r>
              <a:rPr lang="en-GB" sz="2400" dirty="0" smtClean="0">
                <a:latin typeface="Arial" pitchFamily="34" charset="0"/>
                <a:cs typeface="Arial" pitchFamily="34" charset="0"/>
              </a:rPr>
              <a:t>My software </a:t>
            </a:r>
            <a:r>
              <a:rPr lang="en-GB" sz="2400" dirty="0">
                <a:latin typeface="Arial" pitchFamily="34" charset="0"/>
                <a:cs typeface="Arial" pitchFamily="34" charset="0"/>
              </a:rPr>
              <a:t>p</a:t>
            </a:r>
            <a:r>
              <a:rPr lang="en-GB" sz="2400" dirty="0" smtClean="0">
                <a:latin typeface="Arial" pitchFamily="34" charset="0"/>
                <a:cs typeface="Arial" pitchFamily="34" charset="0"/>
              </a:rPr>
              <a:t>roduct</a:t>
            </a:r>
          </a:p>
        </p:txBody>
      </p:sp>
      <p:cxnSp>
        <p:nvCxnSpPr>
          <p:cNvPr id="12" name="Straight Arrow Connector 11"/>
          <p:cNvCxnSpPr/>
          <p:nvPr/>
        </p:nvCxnSpPr>
        <p:spPr>
          <a:xfrm flipH="1">
            <a:off x="2701677" y="3303711"/>
            <a:ext cx="1656184" cy="0"/>
          </a:xfrm>
          <a:prstGeom prst="straightConnector1">
            <a:avLst/>
          </a:prstGeom>
          <a:ln w="28575">
            <a:solidFill>
              <a:schemeClr val="bg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701677" y="3447727"/>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701677" y="3600127"/>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701677" y="4087415"/>
            <a:ext cx="1656184" cy="0"/>
          </a:xfrm>
          <a:prstGeom prst="straightConnector1">
            <a:avLst/>
          </a:prstGeom>
          <a:ln w="28575">
            <a:solidFill>
              <a:schemeClr val="bg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701677" y="4239815"/>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701677" y="4392215"/>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701677" y="4531295"/>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701677" y="4683695"/>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701677" y="4836095"/>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296045" y="3168079"/>
            <a:ext cx="1114847" cy="1800493"/>
          </a:xfrm>
          <a:prstGeom prst="rect">
            <a:avLst/>
          </a:prstGeom>
          <a:noFill/>
        </p:spPr>
        <p:txBody>
          <a:bodyPr wrap="square" rtlCol="0" anchor="ctr">
            <a:spAutoFit/>
          </a:bodyPr>
          <a:lstStyle/>
          <a:p>
            <a:pPr>
              <a:spcBef>
                <a:spcPts val="0"/>
              </a:spcBef>
            </a:pPr>
            <a:r>
              <a:rPr lang="en-GB" sz="1200" b="1" dirty="0" smtClean="0">
                <a:latin typeface="Arial" pitchFamily="34" charset="0"/>
                <a:cs typeface="Arial" pitchFamily="34" charset="0"/>
              </a:rPr>
              <a:t>Event In</a:t>
            </a:r>
          </a:p>
          <a:p>
            <a:pPr>
              <a:spcBef>
                <a:spcPts val="0"/>
              </a:spcBef>
            </a:pPr>
            <a:r>
              <a:rPr lang="en-GB" sz="1100" b="1" dirty="0" smtClean="0">
                <a:latin typeface="Arial" pitchFamily="34" charset="0"/>
                <a:cs typeface="Arial" pitchFamily="34" charset="0"/>
              </a:rPr>
              <a:t>Event Out</a:t>
            </a:r>
          </a:p>
          <a:p>
            <a:pPr>
              <a:spcBef>
                <a:spcPts val="0"/>
              </a:spcBef>
            </a:pPr>
            <a:r>
              <a:rPr lang="en-GB" sz="1100" b="1" dirty="0" smtClean="0">
                <a:latin typeface="Arial" pitchFamily="34" charset="0"/>
                <a:cs typeface="Arial" pitchFamily="34" charset="0"/>
              </a:rPr>
              <a:t>Event Out</a:t>
            </a:r>
          </a:p>
          <a:p>
            <a:pPr>
              <a:spcBef>
                <a:spcPts val="0"/>
              </a:spcBef>
            </a:pPr>
            <a:endParaRPr lang="en-GB" sz="1100" b="1" dirty="0">
              <a:latin typeface="Arial" pitchFamily="34" charset="0"/>
              <a:cs typeface="Arial" pitchFamily="34" charset="0"/>
            </a:endParaRPr>
          </a:p>
          <a:p>
            <a:pPr>
              <a:spcBef>
                <a:spcPts val="0"/>
              </a:spcBef>
            </a:pPr>
            <a:r>
              <a:rPr lang="en-GB" sz="1100" b="1" dirty="0" err="1" smtClean="0">
                <a:latin typeface="Arial" pitchFamily="34" charset="0"/>
                <a:cs typeface="Arial" pitchFamily="34" charset="0"/>
              </a:rPr>
              <a:t>Asynch</a:t>
            </a:r>
            <a:r>
              <a:rPr lang="en-GB" sz="1100" b="1" dirty="0" smtClean="0">
                <a:latin typeface="Arial" pitchFamily="34" charset="0"/>
                <a:cs typeface="Arial" pitchFamily="34" charset="0"/>
              </a:rPr>
              <a:t> RR</a:t>
            </a:r>
          </a:p>
          <a:p>
            <a:pPr>
              <a:spcBef>
                <a:spcPts val="0"/>
              </a:spcBef>
            </a:pPr>
            <a:r>
              <a:rPr lang="en-GB" sz="1100" b="1" dirty="0" smtClean="0">
                <a:latin typeface="Arial" pitchFamily="34" charset="0"/>
                <a:cs typeface="Arial" pitchFamily="34" charset="0"/>
              </a:rPr>
              <a:t>RR </a:t>
            </a:r>
            <a:r>
              <a:rPr lang="en-GB" sz="1100" b="1" dirty="0" err="1" smtClean="0">
                <a:latin typeface="Arial" pitchFamily="34" charset="0"/>
                <a:cs typeface="Arial" pitchFamily="34" charset="0"/>
              </a:rPr>
              <a:t>Callback</a:t>
            </a:r>
            <a:endParaRPr lang="en-GB" sz="1100" b="1" dirty="0" smtClean="0">
              <a:latin typeface="Arial" pitchFamily="34" charset="0"/>
              <a:cs typeface="Arial" pitchFamily="34" charset="0"/>
            </a:endParaRPr>
          </a:p>
          <a:p>
            <a:pPr>
              <a:spcBef>
                <a:spcPts val="0"/>
              </a:spcBef>
            </a:pPr>
            <a:r>
              <a:rPr lang="en-GB" sz="1100" b="1" dirty="0" smtClean="0">
                <a:latin typeface="Arial" pitchFamily="34" charset="0"/>
                <a:cs typeface="Arial" pitchFamily="34" charset="0"/>
              </a:rPr>
              <a:t>Event Out</a:t>
            </a:r>
          </a:p>
          <a:p>
            <a:pPr>
              <a:spcBef>
                <a:spcPts val="0"/>
              </a:spcBef>
            </a:pPr>
            <a:r>
              <a:rPr lang="en-GB" sz="1100" b="1" dirty="0" smtClean="0">
                <a:latin typeface="Arial" pitchFamily="34" charset="0"/>
                <a:cs typeface="Arial" pitchFamily="34" charset="0"/>
              </a:rPr>
              <a:t>Event Out</a:t>
            </a:r>
          </a:p>
          <a:p>
            <a:pPr>
              <a:spcBef>
                <a:spcPts val="0"/>
              </a:spcBef>
            </a:pPr>
            <a:r>
              <a:rPr lang="en-GB" sz="1100" b="1" dirty="0" smtClean="0">
                <a:latin typeface="Arial" pitchFamily="34" charset="0"/>
                <a:cs typeface="Arial" pitchFamily="34" charset="0"/>
              </a:rPr>
              <a:t>Event Out</a:t>
            </a:r>
          </a:p>
          <a:p>
            <a:pPr>
              <a:spcBef>
                <a:spcPts val="0"/>
              </a:spcBef>
            </a:pPr>
            <a:r>
              <a:rPr lang="en-GB" sz="1100" b="1" dirty="0" smtClean="0">
                <a:latin typeface="Arial" pitchFamily="34" charset="0"/>
                <a:cs typeface="Arial" pitchFamily="34" charset="0"/>
              </a:rPr>
              <a:t>Event Out</a:t>
            </a:r>
          </a:p>
        </p:txBody>
      </p:sp>
    </p:spTree>
    <p:extLst>
      <p:ext uri="{BB962C8B-B14F-4D97-AF65-F5344CB8AC3E}">
        <p14:creationId xmlns:p14="http://schemas.microsoft.com/office/powerpoint/2010/main" val="2413935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2" tIns="42666" rIns="85332" bIns="42666" numCol="1" anchor="t" anchorCtr="0" compatLnSpc="1">
            <a:prstTxWarp prst="textNoShape">
              <a:avLst/>
            </a:prstTxWarp>
            <a:noAutofit/>
          </a:bodyPr>
          <a:lstStyle/>
          <a:p>
            <a:r>
              <a:rPr lang="en-GB" sz="2400" dirty="0"/>
              <a:t>Wrapping a product as ECOA for demonstration </a:t>
            </a:r>
            <a:r>
              <a:rPr lang="en-GB" sz="2400" dirty="0" smtClean="0"/>
              <a:t/>
            </a:r>
            <a:br>
              <a:rPr lang="en-GB" sz="2400" dirty="0" smtClean="0"/>
            </a:br>
            <a:r>
              <a:rPr lang="en-GB" sz="2400" dirty="0" smtClean="0"/>
              <a:t>(5 </a:t>
            </a:r>
            <a:r>
              <a:rPr lang="en-GB" sz="2400" dirty="0"/>
              <a:t>of </a:t>
            </a:r>
            <a:r>
              <a:rPr lang="en-GB" sz="2400" dirty="0" smtClean="0"/>
              <a:t>7)</a:t>
            </a:r>
            <a:r>
              <a:rPr lang="en-GB" sz="2400" dirty="0"/>
              <a:t/>
            </a:r>
            <a:br>
              <a:rPr lang="en-GB" sz="2400" dirty="0"/>
            </a:br>
            <a:endParaRPr lang="en-GB" sz="2400" dirty="0"/>
          </a:p>
        </p:txBody>
      </p:sp>
      <p:sp>
        <p:nvSpPr>
          <p:cNvPr id="3" name="Content Placeholder 2"/>
          <p:cNvSpPr>
            <a:spLocks noGrp="1"/>
          </p:cNvSpPr>
          <p:nvPr>
            <p:ph idx="1"/>
          </p:nvPr>
        </p:nvSpPr>
        <p:spPr>
          <a:xfrm>
            <a:off x="432038" y="1683082"/>
            <a:ext cx="7775337" cy="3573229"/>
          </a:xfrm>
        </p:spPr>
        <p:txBody>
          <a:bodyPr>
            <a:normAutofit fontScale="77500" lnSpcReduction="20000"/>
          </a:bodyPr>
          <a:lstStyle/>
          <a:p>
            <a:pPr marL="0" indent="0">
              <a:buNone/>
            </a:pPr>
            <a:r>
              <a:rPr lang="en-GB" dirty="0" smtClean="0"/>
              <a:t>The ECOA Logical Interface (ELI):</a:t>
            </a:r>
          </a:p>
          <a:p>
            <a:pPr marL="0" indent="0">
              <a:buNone/>
            </a:pPr>
            <a:endParaRPr lang="en-GB" dirty="0" smtClean="0"/>
          </a:p>
          <a:p>
            <a:r>
              <a:rPr lang="en-GB" dirty="0" smtClean="0"/>
              <a:t>the ELI is specified </a:t>
            </a:r>
            <a:r>
              <a:rPr lang="en-GB" dirty="0"/>
              <a:t>in </a:t>
            </a:r>
            <a:r>
              <a:rPr lang="en-GB" dirty="0" smtClean="0">
                <a:hlinkClick r:id="rId2"/>
              </a:rPr>
              <a:t>Part </a:t>
            </a:r>
            <a:r>
              <a:rPr lang="en-GB" dirty="0" smtClean="0">
                <a:hlinkClick r:id="rId2"/>
              </a:rPr>
              <a:t>6</a:t>
            </a:r>
            <a:r>
              <a:rPr lang="en-GB" dirty="0" smtClean="0"/>
              <a:t> of the ECOA Architecture Specification</a:t>
            </a:r>
            <a:endParaRPr lang="en-GB" dirty="0"/>
          </a:p>
          <a:p>
            <a:endParaRPr lang="en-GB" dirty="0"/>
          </a:p>
          <a:p>
            <a:r>
              <a:rPr lang="en-GB" dirty="0" smtClean="0"/>
              <a:t>the </a:t>
            </a:r>
            <a:r>
              <a:rPr lang="en-GB" dirty="0"/>
              <a:t>ELI is a </a:t>
            </a:r>
            <a:r>
              <a:rPr lang="en-GB" dirty="0">
                <a:solidFill>
                  <a:srgbClr val="FF0000"/>
                </a:solidFill>
              </a:rPr>
              <a:t>structured format for data packets</a:t>
            </a:r>
            <a:r>
              <a:rPr lang="en-GB" dirty="0"/>
              <a:t>. </a:t>
            </a:r>
            <a:r>
              <a:rPr lang="en-GB" dirty="0" smtClean="0"/>
              <a:t> The </a:t>
            </a:r>
            <a:r>
              <a:rPr lang="en-GB" dirty="0"/>
              <a:t>ELI is formatted in </a:t>
            </a:r>
            <a:r>
              <a:rPr lang="en-GB" dirty="0" smtClean="0"/>
              <a:t>the application layer, </a:t>
            </a:r>
            <a:r>
              <a:rPr lang="en-GB" dirty="0"/>
              <a:t>before being passed to the underlying transport stack</a:t>
            </a:r>
          </a:p>
          <a:p>
            <a:endParaRPr lang="en-GB" dirty="0" smtClean="0"/>
          </a:p>
          <a:p>
            <a:r>
              <a:rPr lang="en-GB" dirty="0" smtClean="0"/>
              <a:t>the ELI provides a </a:t>
            </a:r>
            <a:r>
              <a:rPr lang="en-GB" dirty="0" smtClean="0">
                <a:solidFill>
                  <a:srgbClr val="FF0000"/>
                </a:solidFill>
              </a:rPr>
              <a:t>common interface</a:t>
            </a:r>
            <a:r>
              <a:rPr lang="en-GB" dirty="0" smtClean="0"/>
              <a:t>, supporting interoperability between ECOA Components </a:t>
            </a:r>
            <a:endParaRPr lang="en-GB" dirty="0"/>
          </a:p>
        </p:txBody>
      </p:sp>
      <p:sp>
        <p:nvSpPr>
          <p:cNvPr id="4" name="Text Placeholder 3"/>
          <p:cNvSpPr>
            <a:spLocks noGrp="1"/>
          </p:cNvSpPr>
          <p:nvPr>
            <p:ph type="body" sz="quarter" idx="12"/>
          </p:nvPr>
        </p:nvSpPr>
        <p:spPr/>
        <p:txBody>
          <a:bodyPr/>
          <a:lstStyle/>
          <a:p>
            <a:r>
              <a:rPr lang="en-GB" dirty="0" smtClean="0"/>
              <a:t>UK OFFICIAL</a:t>
            </a:r>
            <a:endParaRPr lang="en-GB" dirty="0"/>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spTree>
    <p:extLst>
      <p:ext uri="{BB962C8B-B14F-4D97-AF65-F5344CB8AC3E}">
        <p14:creationId xmlns:p14="http://schemas.microsoft.com/office/powerpoint/2010/main" val="2428387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2" tIns="42666" rIns="85332" bIns="42666" numCol="1" anchor="t" anchorCtr="0" compatLnSpc="1">
            <a:prstTxWarp prst="textNoShape">
              <a:avLst/>
            </a:prstTxWarp>
            <a:noAutofit/>
          </a:bodyPr>
          <a:lstStyle/>
          <a:p>
            <a:r>
              <a:rPr lang="en-GB" sz="2400" dirty="0"/>
              <a:t>Wrapping a product as ECOA for demonstration </a:t>
            </a:r>
            <a:r>
              <a:rPr lang="en-GB" sz="2400" dirty="0" smtClean="0"/>
              <a:t/>
            </a:r>
            <a:br>
              <a:rPr lang="en-GB" sz="2400" dirty="0" smtClean="0"/>
            </a:br>
            <a:r>
              <a:rPr lang="en-GB" sz="2400" dirty="0" smtClean="0"/>
              <a:t>(6 </a:t>
            </a:r>
            <a:r>
              <a:rPr lang="en-GB" sz="2400" dirty="0"/>
              <a:t>of </a:t>
            </a:r>
            <a:r>
              <a:rPr lang="en-GB" sz="2400" dirty="0" smtClean="0"/>
              <a:t>7)</a:t>
            </a:r>
            <a:r>
              <a:rPr lang="en-GB" sz="2400" dirty="0"/>
              <a:t/>
            </a:r>
            <a:br>
              <a:rPr lang="en-GB" sz="2400" dirty="0"/>
            </a:br>
            <a:endParaRPr lang="en-GB" sz="2400" dirty="0"/>
          </a:p>
        </p:txBody>
      </p:sp>
      <p:sp>
        <p:nvSpPr>
          <p:cNvPr id="4" name="Text Placeholder 3"/>
          <p:cNvSpPr>
            <a:spLocks noGrp="1"/>
          </p:cNvSpPr>
          <p:nvPr>
            <p:ph type="body" sz="quarter" idx="12"/>
          </p:nvPr>
        </p:nvSpPr>
        <p:spPr/>
        <p:txBody>
          <a:bodyPr/>
          <a:lstStyle/>
          <a:p>
            <a:r>
              <a:rPr lang="en-GB" dirty="0"/>
              <a:t>UK OFFICIAL</a:t>
            </a:r>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sp>
        <p:nvSpPr>
          <p:cNvPr id="7" name="Rectangle 6"/>
          <p:cNvSpPr/>
          <p:nvPr/>
        </p:nvSpPr>
        <p:spPr>
          <a:xfrm>
            <a:off x="1256220" y="3024063"/>
            <a:ext cx="6768752" cy="2376264"/>
          </a:xfrm>
          <a:prstGeom prst="rect">
            <a:avLst/>
          </a:prstGeom>
          <a:solidFill>
            <a:schemeClr val="bg1">
              <a:lumMod val="85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8" name="Left Arrow 7"/>
          <p:cNvSpPr/>
          <p:nvPr/>
        </p:nvSpPr>
        <p:spPr>
          <a:xfrm>
            <a:off x="4223528" y="3384103"/>
            <a:ext cx="814587" cy="609600"/>
          </a:xfrm>
          <a:prstGeom prst="leftArrow">
            <a:avLst>
              <a:gd name="adj1" fmla="val 89785"/>
              <a:gd name="adj2" fmla="val 36404"/>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eft Arrow 8"/>
          <p:cNvSpPr/>
          <p:nvPr/>
        </p:nvSpPr>
        <p:spPr>
          <a:xfrm>
            <a:off x="4208548" y="4160256"/>
            <a:ext cx="814587" cy="1080120"/>
          </a:xfrm>
          <a:prstGeom prst="leftArrow">
            <a:avLst>
              <a:gd name="adj1" fmla="val 89785"/>
              <a:gd name="adj2" fmla="val 36404"/>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038116" y="3168079"/>
            <a:ext cx="2842841" cy="208823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 name="TextBox 10"/>
          <p:cNvSpPr txBox="1"/>
          <p:nvPr/>
        </p:nvSpPr>
        <p:spPr>
          <a:xfrm>
            <a:off x="5432685" y="3844121"/>
            <a:ext cx="2122761" cy="836126"/>
          </a:xfrm>
          <a:prstGeom prst="rect">
            <a:avLst/>
          </a:prstGeom>
          <a:noFill/>
        </p:spPr>
        <p:txBody>
          <a:bodyPr wrap="square" rtlCol="0">
            <a:spAutoFit/>
          </a:bodyPr>
          <a:lstStyle/>
          <a:p>
            <a:pPr algn="ctr">
              <a:lnSpc>
                <a:spcPts val="2850"/>
              </a:lnSpc>
              <a:spcBef>
                <a:spcPts val="2400"/>
              </a:spcBef>
            </a:pPr>
            <a:r>
              <a:rPr lang="en-GB" sz="2400" dirty="0" smtClean="0">
                <a:latin typeface="Arial" pitchFamily="34" charset="0"/>
                <a:cs typeface="Arial" pitchFamily="34" charset="0"/>
              </a:rPr>
              <a:t>My software </a:t>
            </a:r>
            <a:r>
              <a:rPr lang="en-GB" sz="2400" dirty="0">
                <a:latin typeface="Arial" pitchFamily="34" charset="0"/>
                <a:cs typeface="Arial" pitchFamily="34" charset="0"/>
              </a:rPr>
              <a:t>p</a:t>
            </a:r>
            <a:r>
              <a:rPr lang="en-GB" sz="2400" dirty="0" smtClean="0">
                <a:latin typeface="Arial" pitchFamily="34" charset="0"/>
                <a:cs typeface="Arial" pitchFamily="34" charset="0"/>
              </a:rPr>
              <a:t>roduct</a:t>
            </a:r>
          </a:p>
        </p:txBody>
      </p:sp>
      <p:cxnSp>
        <p:nvCxnSpPr>
          <p:cNvPr id="12" name="Straight Arrow Connector 11"/>
          <p:cNvCxnSpPr/>
          <p:nvPr/>
        </p:nvCxnSpPr>
        <p:spPr>
          <a:xfrm flipH="1">
            <a:off x="4496581" y="3519735"/>
            <a:ext cx="469527" cy="0"/>
          </a:xfrm>
          <a:prstGeom prst="straightConnector1">
            <a:avLst/>
          </a:prstGeom>
          <a:ln w="28575">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498108" y="3663751"/>
            <a:ext cx="468000"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4498108" y="3816151"/>
            <a:ext cx="468000"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498108" y="4303439"/>
            <a:ext cx="468000" cy="0"/>
          </a:xfrm>
          <a:prstGeom prst="straightConnector1">
            <a:avLst/>
          </a:prstGeom>
          <a:ln w="28575">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498108" y="4455839"/>
            <a:ext cx="468000"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4498108" y="4608239"/>
            <a:ext cx="468000"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498108" y="4747319"/>
            <a:ext cx="468000"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4498108" y="4899719"/>
            <a:ext cx="468000"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498108" y="5052119"/>
            <a:ext cx="468000"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1002717" y="3528119"/>
            <a:ext cx="469527" cy="0"/>
          </a:xfrm>
          <a:prstGeom prst="straightConnector1">
            <a:avLst/>
          </a:prstGeom>
          <a:ln w="28575">
            <a:solidFill>
              <a:schemeClr val="tx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1004244" y="3672135"/>
            <a:ext cx="468000"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1004244" y="3824535"/>
            <a:ext cx="468000"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1004244" y="4311823"/>
            <a:ext cx="468000" cy="0"/>
          </a:xfrm>
          <a:prstGeom prst="straightConnector1">
            <a:avLst/>
          </a:prstGeom>
          <a:ln w="28575">
            <a:solidFill>
              <a:schemeClr val="tx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1004244" y="4464223"/>
            <a:ext cx="468000"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1004244" y="4616623"/>
            <a:ext cx="468000"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1004244" y="4755703"/>
            <a:ext cx="468000"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1004244" y="4908103"/>
            <a:ext cx="468000"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1004244" y="5060503"/>
            <a:ext cx="468000"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1616260" y="3519735"/>
            <a:ext cx="2557760" cy="8384"/>
          </a:xfrm>
          <a:prstGeom prst="straightConnector1">
            <a:avLst/>
          </a:prstGeom>
          <a:ln w="28575">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1616260" y="3672135"/>
            <a:ext cx="2559600" cy="0"/>
          </a:xfrm>
          <a:prstGeom prst="straightConnector1">
            <a:avLst/>
          </a:prstGeom>
          <a:ln w="28575">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616260" y="3824535"/>
            <a:ext cx="2559600" cy="0"/>
          </a:xfrm>
          <a:prstGeom prst="straightConnector1">
            <a:avLst/>
          </a:prstGeom>
          <a:ln w="28575">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1616260" y="4311823"/>
            <a:ext cx="2559600" cy="0"/>
          </a:xfrm>
          <a:prstGeom prst="straightConnector1">
            <a:avLst/>
          </a:prstGeom>
          <a:ln w="28575">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1616260" y="4464223"/>
            <a:ext cx="2559600" cy="0"/>
          </a:xfrm>
          <a:prstGeom prst="straightConnector1">
            <a:avLst/>
          </a:prstGeom>
          <a:ln w="28575">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1616260" y="4616623"/>
            <a:ext cx="2559600" cy="0"/>
          </a:xfrm>
          <a:prstGeom prst="straightConnector1">
            <a:avLst/>
          </a:prstGeom>
          <a:ln w="28575">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1616260" y="4755703"/>
            <a:ext cx="2559600" cy="0"/>
          </a:xfrm>
          <a:prstGeom prst="straightConnector1">
            <a:avLst/>
          </a:prstGeom>
          <a:ln w="28575">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1616260" y="4908103"/>
            <a:ext cx="2559600" cy="0"/>
          </a:xfrm>
          <a:prstGeom prst="straightConnector1">
            <a:avLst/>
          </a:prstGeom>
          <a:ln w="28575">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1616260" y="5060503"/>
            <a:ext cx="2559600" cy="0"/>
          </a:xfrm>
          <a:prstGeom prst="straightConnector1">
            <a:avLst/>
          </a:prstGeom>
          <a:ln w="28575">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048308" y="3384102"/>
            <a:ext cx="1728192" cy="18460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a:off x="2048308" y="3168079"/>
            <a:ext cx="1728192" cy="2062103"/>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spcBef>
                <a:spcPts val="0"/>
              </a:spcBef>
            </a:pPr>
            <a:endParaRPr lang="en-GB" sz="1600" dirty="0" smtClean="0">
              <a:latin typeface="Arial" pitchFamily="34" charset="0"/>
              <a:cs typeface="Arial" pitchFamily="34" charset="0"/>
            </a:endParaRPr>
          </a:p>
          <a:p>
            <a:pPr algn="ctr">
              <a:spcBef>
                <a:spcPts val="0"/>
              </a:spcBef>
            </a:pPr>
            <a:r>
              <a:rPr lang="en-GB" sz="1600" dirty="0" smtClean="0">
                <a:latin typeface="Arial" pitchFamily="34" charset="0"/>
                <a:cs typeface="Arial" pitchFamily="34" charset="0"/>
              </a:rPr>
              <a:t>Interface code for behaviour management and composition/ decomposition of ELI messages</a:t>
            </a:r>
          </a:p>
          <a:p>
            <a:pPr algn="ctr">
              <a:spcBef>
                <a:spcPts val="0"/>
              </a:spcBef>
            </a:pPr>
            <a:endParaRPr lang="en-GB" sz="1600" dirty="0" smtClean="0">
              <a:latin typeface="Arial" pitchFamily="34" charset="0"/>
              <a:cs typeface="Arial" pitchFamily="34" charset="0"/>
            </a:endParaRPr>
          </a:p>
        </p:txBody>
      </p:sp>
      <p:sp>
        <p:nvSpPr>
          <p:cNvPr id="41" name="TextBox 40"/>
          <p:cNvSpPr txBox="1"/>
          <p:nvPr/>
        </p:nvSpPr>
        <p:spPr>
          <a:xfrm rot="16200000">
            <a:off x="-269964" y="4018159"/>
            <a:ext cx="2012073" cy="464230"/>
          </a:xfrm>
          <a:prstGeom prst="rect">
            <a:avLst/>
          </a:prstGeom>
          <a:noFill/>
        </p:spPr>
        <p:txBody>
          <a:bodyPr wrap="square" rtlCol="0">
            <a:spAutoFit/>
          </a:bodyPr>
          <a:lstStyle/>
          <a:p>
            <a:pPr>
              <a:lnSpc>
                <a:spcPts val="2850"/>
              </a:lnSpc>
              <a:spcBef>
                <a:spcPts val="2400"/>
              </a:spcBef>
            </a:pPr>
            <a:r>
              <a:rPr lang="en-GB" sz="1800" dirty="0" smtClean="0">
                <a:latin typeface="Arial" pitchFamily="34" charset="0"/>
                <a:cs typeface="Arial" pitchFamily="34" charset="0"/>
              </a:rPr>
              <a:t>ELI MESSAGES</a:t>
            </a:r>
          </a:p>
        </p:txBody>
      </p:sp>
      <p:sp>
        <p:nvSpPr>
          <p:cNvPr id="45" name="Content Placeholder 2"/>
          <p:cNvSpPr>
            <a:spLocks noGrp="1"/>
          </p:cNvSpPr>
          <p:nvPr>
            <p:ph idx="1"/>
          </p:nvPr>
        </p:nvSpPr>
        <p:spPr>
          <a:xfrm>
            <a:off x="443366" y="1079847"/>
            <a:ext cx="7775337" cy="1800200"/>
          </a:xfrm>
        </p:spPr>
        <p:txBody>
          <a:bodyPr>
            <a:noAutofit/>
          </a:bodyPr>
          <a:lstStyle/>
          <a:p>
            <a:pPr marL="0" indent="0">
              <a:buNone/>
            </a:pPr>
            <a:r>
              <a:rPr lang="en-GB" sz="1400" dirty="0" smtClean="0"/>
              <a:t>You’ll </a:t>
            </a:r>
            <a:r>
              <a:rPr lang="en-GB" sz="1400" dirty="0"/>
              <a:t>need to </a:t>
            </a:r>
            <a:r>
              <a:rPr lang="en-GB" sz="1400" dirty="0">
                <a:solidFill>
                  <a:srgbClr val="FF0000"/>
                </a:solidFill>
              </a:rPr>
              <a:t>write some interface code </a:t>
            </a:r>
            <a:r>
              <a:rPr lang="en-GB" sz="1400" dirty="0"/>
              <a:t>to ensure that to the outside world your service operations appear to behave as per the </a:t>
            </a:r>
            <a:r>
              <a:rPr lang="en-GB" sz="1400" dirty="0">
                <a:hlinkClick r:id="rId2"/>
              </a:rPr>
              <a:t>ECOA ELI </a:t>
            </a:r>
            <a:r>
              <a:rPr lang="en-GB" sz="1400" dirty="0" smtClean="0">
                <a:hlinkClick r:id="rId2"/>
              </a:rPr>
              <a:t>Specification</a:t>
            </a:r>
            <a:r>
              <a:rPr lang="en-GB" sz="1400" dirty="0" smtClean="0"/>
              <a:t>  </a:t>
            </a:r>
            <a:endParaRPr lang="en-GB" sz="1400" dirty="0"/>
          </a:p>
          <a:p>
            <a:pPr lvl="1">
              <a:buFont typeface="Arial" panose="020B0604020202020204" pitchFamily="34" charset="0"/>
              <a:buChar char="•"/>
            </a:pPr>
            <a:r>
              <a:rPr lang="en-GB" sz="1400" dirty="0" smtClean="0"/>
              <a:t>all </a:t>
            </a:r>
            <a:r>
              <a:rPr lang="en-GB" sz="1400" dirty="0"/>
              <a:t>outgoing operations will need to be composed as ELI messages.</a:t>
            </a:r>
          </a:p>
          <a:p>
            <a:pPr lvl="1">
              <a:buFont typeface="Arial" panose="020B0604020202020204" pitchFamily="34" charset="0"/>
              <a:buChar char="•"/>
            </a:pPr>
            <a:r>
              <a:rPr lang="en-GB" sz="1400" dirty="0"/>
              <a:t>a</a:t>
            </a:r>
            <a:r>
              <a:rPr lang="en-GB" sz="1400" dirty="0" smtClean="0"/>
              <a:t>ll </a:t>
            </a:r>
            <a:r>
              <a:rPr lang="en-GB" sz="1400" dirty="0"/>
              <a:t>incoming operations will be formatted as ELI messages that will need to be parsed so that your software can understand </a:t>
            </a:r>
            <a:r>
              <a:rPr lang="en-GB" sz="1400" dirty="0" smtClean="0"/>
              <a:t>them</a:t>
            </a:r>
          </a:p>
          <a:p>
            <a:pPr marL="0" indent="0">
              <a:buNone/>
            </a:pPr>
            <a:r>
              <a:rPr lang="en-GB" sz="1400" dirty="0" smtClean="0"/>
              <a:t>If </a:t>
            </a:r>
            <a:r>
              <a:rPr lang="en-GB" sz="1400" dirty="0"/>
              <a:t>you submit a successful CDE </a:t>
            </a:r>
            <a:r>
              <a:rPr lang="en-GB" sz="1400" dirty="0" smtClean="0"/>
              <a:t>phase 1 </a:t>
            </a:r>
            <a:r>
              <a:rPr lang="en-GB" sz="1400" dirty="0"/>
              <a:t>proposal, we will provide a workshop to support you in doing </a:t>
            </a:r>
            <a:r>
              <a:rPr lang="en-GB" sz="1400" dirty="0" smtClean="0"/>
              <a:t>this</a:t>
            </a:r>
            <a:endParaRPr lang="en-GB" sz="1400" dirty="0"/>
          </a:p>
        </p:txBody>
      </p:sp>
    </p:spTree>
    <p:extLst>
      <p:ext uri="{BB962C8B-B14F-4D97-AF65-F5344CB8AC3E}">
        <p14:creationId xmlns:p14="http://schemas.microsoft.com/office/powerpoint/2010/main" val="2413935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2" tIns="42666" rIns="85332" bIns="42666" numCol="1" anchor="t" anchorCtr="0" compatLnSpc="1">
            <a:prstTxWarp prst="textNoShape">
              <a:avLst/>
            </a:prstTxWarp>
            <a:noAutofit/>
          </a:bodyPr>
          <a:lstStyle/>
          <a:p>
            <a:r>
              <a:rPr lang="en-GB" sz="2400" dirty="0"/>
              <a:t>Wrapping a product as ECOA for demonstration </a:t>
            </a:r>
            <a:r>
              <a:rPr lang="en-GB" sz="2400" dirty="0" smtClean="0"/>
              <a:t/>
            </a:r>
            <a:br>
              <a:rPr lang="en-GB" sz="2400" dirty="0" smtClean="0"/>
            </a:br>
            <a:r>
              <a:rPr lang="en-GB" sz="2400" dirty="0" smtClean="0"/>
              <a:t>(7 </a:t>
            </a:r>
            <a:r>
              <a:rPr lang="en-GB" sz="2400" dirty="0"/>
              <a:t>of </a:t>
            </a:r>
            <a:r>
              <a:rPr lang="en-GB" sz="2400" dirty="0" smtClean="0"/>
              <a:t>7)</a:t>
            </a:r>
            <a:r>
              <a:rPr lang="en-GB" sz="2400" dirty="0"/>
              <a:t/>
            </a:r>
            <a:br>
              <a:rPr lang="en-GB" sz="2400" dirty="0"/>
            </a:br>
            <a:endParaRPr lang="en-GB" sz="2400" dirty="0"/>
          </a:p>
        </p:txBody>
      </p:sp>
      <p:sp>
        <p:nvSpPr>
          <p:cNvPr id="3" name="Content Placeholder 2"/>
          <p:cNvSpPr>
            <a:spLocks noGrp="1"/>
          </p:cNvSpPr>
          <p:nvPr>
            <p:ph idx="1"/>
          </p:nvPr>
        </p:nvSpPr>
        <p:spPr>
          <a:xfrm>
            <a:off x="460064" y="1339537"/>
            <a:ext cx="7775337" cy="2808312"/>
          </a:xfrm>
          <a:noFill/>
        </p:spPr>
        <p:txBody>
          <a:bodyPr>
            <a:noAutofit/>
          </a:bodyPr>
          <a:lstStyle/>
          <a:p>
            <a:pPr marL="0" indent="0">
              <a:buNone/>
            </a:pPr>
            <a:r>
              <a:rPr lang="en-GB" sz="1400" dirty="0" smtClean="0"/>
              <a:t>You’ve </a:t>
            </a:r>
            <a:r>
              <a:rPr lang="en-GB" sz="1400" dirty="0"/>
              <a:t>now wrapped your product so it appears from the outside as an ECOA service </a:t>
            </a:r>
            <a:r>
              <a:rPr lang="en-GB" sz="1400" dirty="0" smtClean="0"/>
              <a:t>provider.</a:t>
            </a:r>
            <a:r>
              <a:rPr lang="en-GB" sz="1400" dirty="0"/>
              <a:t> </a:t>
            </a:r>
            <a:r>
              <a:rPr lang="en-GB" sz="1400" dirty="0" smtClean="0"/>
              <a:t>Note:</a:t>
            </a:r>
          </a:p>
          <a:p>
            <a:pPr lvl="1">
              <a:buFont typeface="Arial" panose="020B0604020202020204" pitchFamily="34" charset="0"/>
              <a:buChar char="•"/>
            </a:pPr>
            <a:r>
              <a:rPr lang="en-GB" sz="1400" dirty="0" smtClean="0"/>
              <a:t>this </a:t>
            </a:r>
            <a:r>
              <a:rPr lang="en-GB" sz="1400" dirty="0"/>
              <a:t>is a process to achieve integration of your functional </a:t>
            </a:r>
            <a:r>
              <a:rPr lang="en-GB" sz="1400" dirty="0" smtClean="0"/>
              <a:t>software into </a:t>
            </a:r>
            <a:r>
              <a:rPr lang="en-GB" sz="1400" dirty="0"/>
              <a:t>a </a:t>
            </a:r>
            <a:r>
              <a:rPr lang="en-GB" sz="1400" dirty="0" smtClean="0"/>
              <a:t>demonstration environment.  It </a:t>
            </a:r>
            <a:r>
              <a:rPr lang="en-GB" sz="1400" dirty="0"/>
              <a:t>assumes </a:t>
            </a:r>
            <a:r>
              <a:rPr lang="en-GB" sz="1400" dirty="0" smtClean="0"/>
              <a:t>that your software is running </a:t>
            </a:r>
            <a:r>
              <a:rPr lang="en-GB" sz="1400" dirty="0"/>
              <a:t>on your own </a:t>
            </a:r>
            <a:r>
              <a:rPr lang="en-GB" sz="1400" dirty="0" smtClean="0"/>
              <a:t>computing infrastructure</a:t>
            </a:r>
            <a:endParaRPr lang="en-GB" sz="1400" dirty="0"/>
          </a:p>
          <a:p>
            <a:pPr lvl="1">
              <a:buFont typeface="Arial" panose="020B0604020202020204" pitchFamily="34" charset="0"/>
              <a:buChar char="•"/>
            </a:pPr>
            <a:r>
              <a:rPr lang="en-GB" sz="1400" dirty="0" smtClean="0"/>
              <a:t>this </a:t>
            </a:r>
            <a:r>
              <a:rPr lang="en-GB" sz="1400" dirty="0"/>
              <a:t>does not make you product </a:t>
            </a:r>
            <a:r>
              <a:rPr lang="en-GB" sz="1400" dirty="0" smtClean="0"/>
              <a:t>compatible with or appropriate </a:t>
            </a:r>
            <a:r>
              <a:rPr lang="en-GB" sz="1400" dirty="0"/>
              <a:t>for deployment into anything other than the demonstration </a:t>
            </a:r>
            <a:r>
              <a:rPr lang="en-GB" sz="1400" dirty="0" smtClean="0"/>
              <a:t>architecture</a:t>
            </a:r>
            <a:endParaRPr lang="en-GB" sz="1400" dirty="0"/>
          </a:p>
          <a:p>
            <a:pPr lvl="1">
              <a:buFont typeface="Arial" panose="020B0604020202020204" pitchFamily="34" charset="0"/>
              <a:buChar char="•"/>
            </a:pPr>
            <a:r>
              <a:rPr lang="en-GB" sz="1400" dirty="0"/>
              <a:t>y</a:t>
            </a:r>
            <a:r>
              <a:rPr lang="en-GB" sz="1400" dirty="0" smtClean="0"/>
              <a:t>our </a:t>
            </a:r>
            <a:r>
              <a:rPr lang="en-GB" sz="1400" dirty="0"/>
              <a:t>wrapped product is not an ECOA </a:t>
            </a:r>
            <a:r>
              <a:rPr lang="en-GB" sz="1400" dirty="0" smtClean="0"/>
              <a:t>component</a:t>
            </a:r>
            <a:r>
              <a:rPr lang="en-GB" sz="1400" dirty="0"/>
              <a:t> </a:t>
            </a:r>
            <a:r>
              <a:rPr lang="en-GB" sz="1400" dirty="0" smtClean="0"/>
              <a:t>- it just looks like one from the outside</a:t>
            </a:r>
            <a:endParaRPr lang="en-GB" sz="1400" dirty="0"/>
          </a:p>
          <a:p>
            <a:pPr marL="0" indent="0">
              <a:buNone/>
            </a:pPr>
            <a:r>
              <a:rPr lang="en-GB" sz="1400" dirty="0" smtClean="0"/>
              <a:t>For CDE </a:t>
            </a:r>
            <a:r>
              <a:rPr lang="en-GB" sz="1400" dirty="0" smtClean="0"/>
              <a:t>phase-1 </a:t>
            </a:r>
            <a:r>
              <a:rPr lang="en-GB" sz="1400" dirty="0" smtClean="0"/>
              <a:t>projects, we’d appreciate consideration of the ECOA approach, but it isn’t mandatory.  As projects move forward and become more engaged with the MOD’s Air Mission Systems programmes, there will be opportunities to further align with ECOA and wider MOD Air Mission System architectures. </a:t>
            </a:r>
            <a:endParaRPr lang="en-GB" sz="1400" dirty="0"/>
          </a:p>
          <a:p>
            <a:endParaRPr lang="en-GB" sz="1300" dirty="0"/>
          </a:p>
        </p:txBody>
      </p:sp>
      <p:sp>
        <p:nvSpPr>
          <p:cNvPr id="4" name="Text Placeholder 3"/>
          <p:cNvSpPr>
            <a:spLocks noGrp="1"/>
          </p:cNvSpPr>
          <p:nvPr>
            <p:ph type="body" sz="quarter" idx="12"/>
          </p:nvPr>
        </p:nvSpPr>
        <p:spPr/>
        <p:txBody>
          <a:bodyPr/>
          <a:lstStyle/>
          <a:p>
            <a:r>
              <a:rPr lang="en-GB" dirty="0"/>
              <a:t>UK OFFICIAL</a:t>
            </a:r>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sp>
        <p:nvSpPr>
          <p:cNvPr id="8" name="Rectangle 7"/>
          <p:cNvSpPr/>
          <p:nvPr/>
        </p:nvSpPr>
        <p:spPr>
          <a:xfrm>
            <a:off x="27352" y="5081605"/>
            <a:ext cx="8640763" cy="318721"/>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i="1" dirty="0" smtClean="0">
                <a:hlinkClick r:id="rId2"/>
              </a:rPr>
              <a:t>www.ECOA.technology</a:t>
            </a:r>
            <a:r>
              <a:rPr lang="en-GB" sz="1400" i="1" dirty="0" smtClean="0"/>
              <a:t> </a:t>
            </a:r>
            <a:endParaRPr lang="en-GB" sz="1400" i="1" dirty="0"/>
          </a:p>
        </p:txBody>
      </p:sp>
      <p:pic>
        <p:nvPicPr>
          <p:cNvPr id="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9190" b="17043"/>
          <a:stretch/>
        </p:blipFill>
        <p:spPr bwMode="auto">
          <a:xfrm>
            <a:off x="3129936" y="4518529"/>
            <a:ext cx="2380889" cy="1126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35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a:t>
            </a:r>
            <a:r>
              <a:rPr lang="en-GB" dirty="0" smtClean="0"/>
              <a:t>information</a:t>
            </a:r>
            <a:endParaRPr lang="en-GB" dirty="0"/>
          </a:p>
        </p:txBody>
      </p:sp>
      <p:sp>
        <p:nvSpPr>
          <p:cNvPr id="3" name="Content Placeholder 2"/>
          <p:cNvSpPr>
            <a:spLocks noGrp="1"/>
          </p:cNvSpPr>
          <p:nvPr>
            <p:ph idx="1"/>
          </p:nvPr>
        </p:nvSpPr>
        <p:spPr>
          <a:xfrm>
            <a:off x="432038" y="2375991"/>
            <a:ext cx="7775337" cy="3042157"/>
          </a:xfrm>
        </p:spPr>
        <p:txBody>
          <a:bodyPr/>
          <a:lstStyle/>
          <a:p>
            <a:pPr marL="0" indent="0" algn="ctr">
              <a:buNone/>
            </a:pPr>
            <a:r>
              <a:rPr lang="en-GB" sz="2000" dirty="0"/>
              <a:t>A</a:t>
            </a:r>
            <a:r>
              <a:rPr lang="en-GB" sz="2000" dirty="0" smtClean="0"/>
              <a:t>ll </a:t>
            </a:r>
            <a:r>
              <a:rPr lang="en-GB" sz="2000" dirty="0"/>
              <a:t>information on ECOA is available at </a:t>
            </a:r>
            <a:r>
              <a:rPr lang="en-GB" sz="2000" u="sng" dirty="0" smtClean="0">
                <a:hlinkClick r:id="rId2"/>
              </a:rPr>
              <a:t>www.ECOA.technology</a:t>
            </a:r>
            <a:r>
              <a:rPr lang="en-GB" sz="2000" u="sng" dirty="0" smtClean="0"/>
              <a:t> </a:t>
            </a:r>
            <a:endParaRPr lang="en-GB" sz="2000" dirty="0"/>
          </a:p>
          <a:p>
            <a:pPr marL="0" indent="0" algn="ctr">
              <a:buNone/>
            </a:pPr>
            <a:endParaRPr lang="en-GB" sz="2000" dirty="0" smtClean="0"/>
          </a:p>
          <a:p>
            <a:pPr marL="0" indent="0" algn="ctr">
              <a:buNone/>
            </a:pPr>
            <a:r>
              <a:rPr lang="en-GB" sz="2000" dirty="0" smtClean="0"/>
              <a:t>This includes the </a:t>
            </a:r>
            <a:r>
              <a:rPr lang="en-GB" sz="2000" u="sng" dirty="0"/>
              <a:t>s</a:t>
            </a:r>
            <a:r>
              <a:rPr lang="en-GB" sz="2000" u="sng" dirty="0" smtClean="0">
                <a:hlinkClick r:id="rId3"/>
              </a:rPr>
              <a:t>pecification </a:t>
            </a:r>
            <a:r>
              <a:rPr lang="en-GB" sz="2000" u="sng" dirty="0">
                <a:hlinkClick r:id="rId3"/>
              </a:rPr>
              <a:t>d</a:t>
            </a:r>
            <a:r>
              <a:rPr lang="en-GB" sz="2000" u="sng" dirty="0" smtClean="0">
                <a:hlinkClick r:id="rId3"/>
              </a:rPr>
              <a:t>ocuments</a:t>
            </a:r>
            <a:r>
              <a:rPr lang="en-GB" sz="2000" dirty="0" smtClean="0"/>
              <a:t>, </a:t>
            </a:r>
            <a:r>
              <a:rPr lang="en-GB" sz="2000" u="sng" dirty="0">
                <a:hlinkClick r:id="rId4"/>
              </a:rPr>
              <a:t>end-to-end </a:t>
            </a:r>
            <a:r>
              <a:rPr lang="en-GB" sz="2000" u="sng" dirty="0" smtClean="0">
                <a:hlinkClick r:id="rId4"/>
              </a:rPr>
              <a:t>developers </a:t>
            </a:r>
            <a:r>
              <a:rPr lang="en-GB" sz="2000" u="sng" dirty="0">
                <a:hlinkClick r:id="rId4"/>
              </a:rPr>
              <a:t>g</a:t>
            </a:r>
            <a:r>
              <a:rPr lang="en-GB" sz="2000" u="sng" dirty="0" smtClean="0">
                <a:hlinkClick r:id="rId4"/>
              </a:rPr>
              <a:t>uide</a:t>
            </a:r>
            <a:r>
              <a:rPr lang="en-GB" sz="2000" dirty="0"/>
              <a:t>, </a:t>
            </a:r>
            <a:r>
              <a:rPr lang="en-GB" sz="2000" u="sng" dirty="0">
                <a:hlinkClick r:id="rId5"/>
              </a:rPr>
              <a:t>tutorials</a:t>
            </a:r>
            <a:r>
              <a:rPr lang="en-GB" sz="2000" dirty="0"/>
              <a:t>, and </a:t>
            </a:r>
            <a:r>
              <a:rPr lang="en-GB" sz="2000" u="sng" dirty="0">
                <a:hlinkClick r:id="rId6"/>
              </a:rPr>
              <a:t>detailed </a:t>
            </a:r>
            <a:r>
              <a:rPr lang="en-GB" sz="2000" u="sng" dirty="0" smtClean="0">
                <a:hlinkClick r:id="rId6"/>
              </a:rPr>
              <a:t>guidance</a:t>
            </a:r>
            <a:endParaRPr lang="en-GB" sz="2000" dirty="0"/>
          </a:p>
          <a:p>
            <a:pPr algn="ctr"/>
            <a:endParaRPr lang="en-GB" sz="2000" dirty="0"/>
          </a:p>
        </p:txBody>
      </p:sp>
      <p:sp>
        <p:nvSpPr>
          <p:cNvPr id="4" name="Text Placeholder 3"/>
          <p:cNvSpPr>
            <a:spLocks noGrp="1"/>
          </p:cNvSpPr>
          <p:nvPr>
            <p:ph type="body" sz="quarter" idx="12"/>
          </p:nvPr>
        </p:nvSpPr>
        <p:spPr/>
        <p:txBody>
          <a:bodyPr/>
          <a:lstStyle/>
          <a:p>
            <a:r>
              <a:rPr lang="en-GB" dirty="0" smtClean="0"/>
              <a:t>UK OFFICIAL</a:t>
            </a:r>
            <a:endParaRPr lang="en-GB" dirty="0"/>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spTree>
    <p:extLst>
      <p:ext uri="{BB962C8B-B14F-4D97-AF65-F5344CB8AC3E}">
        <p14:creationId xmlns:p14="http://schemas.microsoft.com/office/powerpoint/2010/main" val="783765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r>
              <a:rPr lang="en-GB" altLang="en-US" sz="800" smtClean="0">
                <a:solidFill>
                  <a:schemeClr val="bg1"/>
                </a:solidFill>
                <a:cs typeface="Arial" charset="0"/>
              </a:rPr>
              <a:t>© Crown copyright 2016 Dstl</a:t>
            </a:r>
            <a:endParaRPr lang="en-GB" altLang="en-US" sz="800">
              <a:solidFill>
                <a:schemeClr val="bg1"/>
              </a:solidFill>
              <a:cs typeface="Arial" charset="0"/>
            </a:endParaRPr>
          </a:p>
        </p:txBody>
      </p:sp>
      <p:sp>
        <p:nvSpPr>
          <p:cNvPr id="5123" name="Date Placeholder 2"/>
          <p:cNvSpPr>
            <a:spLocks noGrp="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r>
              <a:rPr lang="en-US" altLang="en-US" sz="800" smtClean="0">
                <a:solidFill>
                  <a:schemeClr val="bg1"/>
                </a:solidFill>
                <a:cs typeface="Arial" charset="0"/>
              </a:rPr>
              <a:t>09 September 2016</a:t>
            </a:r>
            <a:endParaRPr lang="en-GB" altLang="en-US" sz="800">
              <a:solidFill>
                <a:schemeClr val="bg1"/>
              </a:solidFill>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592188" y="935831"/>
            <a:ext cx="3606973" cy="2232248"/>
          </a:xfrm>
          <a:prstGeom prst="rect">
            <a:avLst/>
          </a:prstGeom>
        </p:spPr>
        <p:style>
          <a:lnRef idx="2">
            <a:schemeClr val="accent3"/>
          </a:lnRef>
          <a:fillRef idx="1">
            <a:schemeClr val="lt1"/>
          </a:fillRef>
          <a:effectRef idx="0">
            <a:schemeClr val="accent3"/>
          </a:effectRef>
          <a:fontRef idx="minor">
            <a:schemeClr val="dk1"/>
          </a:fontRef>
        </p:style>
        <p:txBody>
          <a:bodyPr rtlCol="0" anchor="b"/>
          <a:lstStyle/>
          <a:p>
            <a:pPr algn="ctr"/>
            <a:r>
              <a:rPr lang="en-GB" sz="1600" dirty="0"/>
              <a:t>ECOA </a:t>
            </a:r>
            <a:r>
              <a:rPr lang="en-GB" sz="1600" dirty="0" smtClean="0"/>
              <a:t>specifies </a:t>
            </a:r>
            <a:r>
              <a:rPr lang="en-GB" sz="1600" dirty="0"/>
              <a:t>the design of software applications as components with defined </a:t>
            </a:r>
            <a:r>
              <a:rPr lang="en-GB" sz="1600" dirty="0" smtClean="0"/>
              <a:t>interfaces</a:t>
            </a:r>
            <a:endParaRPr lang="en-GB" sz="1600" dirty="0"/>
          </a:p>
        </p:txBody>
      </p:sp>
      <p:sp>
        <p:nvSpPr>
          <p:cNvPr id="44" name="Rectangle 43"/>
          <p:cNvSpPr/>
          <p:nvPr/>
        </p:nvSpPr>
        <p:spPr>
          <a:xfrm>
            <a:off x="503957" y="3312095"/>
            <a:ext cx="3600400" cy="2232248"/>
          </a:xfrm>
          <a:prstGeom prst="rect">
            <a:avLst/>
          </a:prstGeom>
        </p:spPr>
        <p:style>
          <a:lnRef idx="2">
            <a:schemeClr val="accent4"/>
          </a:lnRef>
          <a:fillRef idx="1">
            <a:schemeClr val="lt1"/>
          </a:fillRef>
          <a:effectRef idx="0">
            <a:schemeClr val="accent4"/>
          </a:effectRef>
          <a:fontRef idx="minor">
            <a:schemeClr val="dk1"/>
          </a:fontRef>
        </p:style>
        <p:txBody>
          <a:bodyPr rtlCol="0" anchor="b"/>
          <a:lstStyle/>
          <a:p>
            <a:pPr algn="ctr"/>
            <a:r>
              <a:rPr lang="en-GB" sz="1600" dirty="0"/>
              <a:t>This makes it easier to </a:t>
            </a:r>
            <a:r>
              <a:rPr lang="en-GB" sz="1600" dirty="0" smtClean="0"/>
              <a:t>integrate your </a:t>
            </a:r>
            <a:r>
              <a:rPr lang="en-GB" sz="1600" dirty="0"/>
              <a:t>software onto </a:t>
            </a:r>
            <a:r>
              <a:rPr lang="en-GB" sz="1600" dirty="0" smtClean="0"/>
              <a:t>different computing infrastructures (portability)</a:t>
            </a:r>
            <a:endParaRPr lang="en-GB" sz="1600" dirty="0"/>
          </a:p>
        </p:txBody>
      </p:sp>
      <p:sp>
        <p:nvSpPr>
          <p:cNvPr id="2" name="Title 1"/>
          <p:cNvSpPr>
            <a:spLocks noGrp="1"/>
          </p:cNvSpPr>
          <p:nvPr>
            <p:ph type="title"/>
          </p:nvPr>
        </p:nvSpPr>
        <p:spPr/>
        <p:txBody>
          <a:bodyPr/>
          <a:lstStyle/>
          <a:p>
            <a:r>
              <a:rPr lang="en-GB" dirty="0" smtClean="0"/>
              <a:t>What’s </a:t>
            </a:r>
            <a:r>
              <a:rPr lang="en-GB" dirty="0" smtClean="0"/>
              <a:t>ECOA?</a:t>
            </a:r>
            <a:r>
              <a:rPr lang="en-GB" dirty="0"/>
              <a:t> </a:t>
            </a:r>
            <a:endParaRPr lang="en-GB" sz="1200" dirty="0"/>
          </a:p>
        </p:txBody>
      </p:sp>
      <p:sp>
        <p:nvSpPr>
          <p:cNvPr id="4" name="Text Placeholder 3"/>
          <p:cNvSpPr>
            <a:spLocks noGrp="1"/>
          </p:cNvSpPr>
          <p:nvPr>
            <p:ph type="body" sz="quarter" idx="12"/>
          </p:nvPr>
        </p:nvSpPr>
        <p:spPr/>
        <p:txBody>
          <a:bodyPr/>
          <a:lstStyle/>
          <a:p>
            <a:r>
              <a:rPr lang="en-GB" dirty="0" smtClean="0"/>
              <a:t>UK OFFICIAL</a:t>
            </a:r>
            <a:endParaRPr lang="en-GB" dirty="0"/>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3575" y="1079847"/>
            <a:ext cx="1296886"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Rectangle 45"/>
          <p:cNvSpPr/>
          <p:nvPr/>
        </p:nvSpPr>
        <p:spPr>
          <a:xfrm>
            <a:off x="4536405" y="3312095"/>
            <a:ext cx="3600400" cy="2232248"/>
          </a:xfrm>
          <a:prstGeom prst="rect">
            <a:avLst/>
          </a:prstGeom>
        </p:spPr>
        <p:style>
          <a:lnRef idx="2">
            <a:schemeClr val="accent2"/>
          </a:lnRef>
          <a:fillRef idx="1">
            <a:schemeClr val="lt1"/>
          </a:fillRef>
          <a:effectRef idx="0">
            <a:schemeClr val="accent2"/>
          </a:effectRef>
          <a:fontRef idx="minor">
            <a:schemeClr val="dk1"/>
          </a:fontRef>
        </p:style>
        <p:txBody>
          <a:bodyPr rtlCol="0" anchor="b"/>
          <a:lstStyle/>
          <a:p>
            <a:pPr algn="ctr"/>
            <a:r>
              <a:rPr lang="en-GB" sz="1600" dirty="0" smtClean="0"/>
              <a:t>It also lets you construct a system from a number of components, all using well defined ECOA interfaces (modularisation</a:t>
            </a:r>
            <a:r>
              <a:rPr lang="en-GB" sz="1800" dirty="0" smtClean="0"/>
              <a:t>) </a:t>
            </a:r>
            <a:endParaRPr lang="en-GB" sz="1800" dirty="0"/>
          </a:p>
        </p:txBody>
      </p:sp>
      <p:pic>
        <p:nvPicPr>
          <p:cNvPr id="4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089" y="3384103"/>
            <a:ext cx="69167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Freeform 48"/>
          <p:cNvSpPr/>
          <p:nvPr/>
        </p:nvSpPr>
        <p:spPr>
          <a:xfrm>
            <a:off x="1684263" y="3456111"/>
            <a:ext cx="1123950" cy="723900"/>
          </a:xfrm>
          <a:custGeom>
            <a:avLst/>
            <a:gdLst>
              <a:gd name="connsiteX0" fmla="*/ 0 w 1123950"/>
              <a:gd name="connsiteY0" fmla="*/ 2381 h 723900"/>
              <a:gd name="connsiteX1" fmla="*/ 2382 w 1123950"/>
              <a:gd name="connsiteY1" fmla="*/ 723900 h 723900"/>
              <a:gd name="connsiteX2" fmla="*/ 1123950 w 1123950"/>
              <a:gd name="connsiteY2" fmla="*/ 721518 h 723900"/>
              <a:gd name="connsiteX3" fmla="*/ 1119188 w 1123950"/>
              <a:gd name="connsiteY3" fmla="*/ 2381 h 723900"/>
              <a:gd name="connsiteX4" fmla="*/ 978694 w 1123950"/>
              <a:gd name="connsiteY4" fmla="*/ 0 h 723900"/>
              <a:gd name="connsiteX5" fmla="*/ 978694 w 1123950"/>
              <a:gd name="connsiteY5" fmla="*/ 564356 h 723900"/>
              <a:gd name="connsiteX6" fmla="*/ 140494 w 1123950"/>
              <a:gd name="connsiteY6" fmla="*/ 561975 h 723900"/>
              <a:gd name="connsiteX7" fmla="*/ 140494 w 1123950"/>
              <a:gd name="connsiteY7" fmla="*/ 4762 h 723900"/>
              <a:gd name="connsiteX8" fmla="*/ 0 w 1123950"/>
              <a:gd name="connsiteY8" fmla="*/ 2381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950" h="723900">
                <a:moveTo>
                  <a:pt x="0" y="2381"/>
                </a:moveTo>
                <a:lnTo>
                  <a:pt x="2382" y="723900"/>
                </a:lnTo>
                <a:lnTo>
                  <a:pt x="1123950" y="721518"/>
                </a:lnTo>
                <a:cubicBezTo>
                  <a:pt x="1122363" y="481806"/>
                  <a:pt x="1120775" y="242093"/>
                  <a:pt x="1119188" y="2381"/>
                </a:cubicBezTo>
                <a:lnTo>
                  <a:pt x="978694" y="0"/>
                </a:lnTo>
                <a:lnTo>
                  <a:pt x="978694" y="564356"/>
                </a:lnTo>
                <a:lnTo>
                  <a:pt x="140494" y="561975"/>
                </a:lnTo>
                <a:lnTo>
                  <a:pt x="140494" y="4762"/>
                </a:lnTo>
                <a:lnTo>
                  <a:pt x="0" y="238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78249" y="3600127"/>
            <a:ext cx="514168" cy="428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94445" y="4104183"/>
            <a:ext cx="514168" cy="428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0509" y="3603947"/>
            <a:ext cx="514168" cy="428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8166" y="4108003"/>
            <a:ext cx="514168" cy="428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4" name="Straight Connector 53"/>
          <p:cNvCxnSpPr>
            <a:stCxn id="55" idx="3"/>
            <a:endCxn id="57" idx="1"/>
          </p:cNvCxnSpPr>
          <p:nvPr/>
        </p:nvCxnSpPr>
        <p:spPr>
          <a:xfrm>
            <a:off x="5692417" y="3814241"/>
            <a:ext cx="778092" cy="3820"/>
          </a:xfrm>
          <a:prstGeom prst="line">
            <a:avLst/>
          </a:prstGeom>
          <a:ln w="19050"/>
        </p:spPr>
        <p:style>
          <a:lnRef idx="1">
            <a:schemeClr val="dk1"/>
          </a:lnRef>
          <a:fillRef idx="0">
            <a:schemeClr val="dk1"/>
          </a:fillRef>
          <a:effectRef idx="0">
            <a:schemeClr val="dk1"/>
          </a:effectRef>
          <a:fontRef idx="minor">
            <a:schemeClr val="tx1"/>
          </a:fontRef>
        </p:style>
      </p:cxnSp>
      <p:cxnSp>
        <p:nvCxnSpPr>
          <p:cNvPr id="1024" name="Elbow Connector 1023"/>
          <p:cNvCxnSpPr>
            <a:stCxn id="55" idx="2"/>
            <a:endCxn id="56" idx="1"/>
          </p:cNvCxnSpPr>
          <p:nvPr/>
        </p:nvCxnSpPr>
        <p:spPr>
          <a:xfrm rot="16200000" flipH="1">
            <a:off x="5519918" y="3943770"/>
            <a:ext cx="289942" cy="459112"/>
          </a:xfrm>
          <a:prstGeom prst="bentConnector2">
            <a:avLst/>
          </a:prstGeom>
          <a:ln w="19050"/>
        </p:spPr>
        <p:style>
          <a:lnRef idx="1">
            <a:schemeClr val="dk1"/>
          </a:lnRef>
          <a:fillRef idx="0">
            <a:schemeClr val="dk1"/>
          </a:fillRef>
          <a:effectRef idx="0">
            <a:schemeClr val="dk1"/>
          </a:effectRef>
          <a:fontRef idx="minor">
            <a:schemeClr val="tx1"/>
          </a:fontRef>
        </p:style>
      </p:cxnSp>
      <p:cxnSp>
        <p:nvCxnSpPr>
          <p:cNvPr id="1028" name="Elbow Connector 1027"/>
          <p:cNvCxnSpPr>
            <a:stCxn id="56" idx="3"/>
            <a:endCxn id="57" idx="2"/>
          </p:cNvCxnSpPr>
          <p:nvPr/>
        </p:nvCxnSpPr>
        <p:spPr>
          <a:xfrm flipV="1">
            <a:off x="6408613" y="4032175"/>
            <a:ext cx="318980" cy="286122"/>
          </a:xfrm>
          <a:prstGeom prst="bentConnector2">
            <a:avLst/>
          </a:prstGeom>
          <a:ln w="19050"/>
        </p:spPr>
        <p:style>
          <a:lnRef idx="1">
            <a:schemeClr val="dk1"/>
          </a:lnRef>
          <a:fillRef idx="0">
            <a:schemeClr val="dk1"/>
          </a:fillRef>
          <a:effectRef idx="0">
            <a:schemeClr val="dk1"/>
          </a:effectRef>
          <a:fontRef idx="minor">
            <a:schemeClr val="tx1"/>
          </a:fontRef>
        </p:style>
      </p:cxnSp>
      <p:cxnSp>
        <p:nvCxnSpPr>
          <p:cNvPr id="1030" name="Straight Connector 1029"/>
          <p:cNvCxnSpPr>
            <a:endCxn id="58" idx="1"/>
          </p:cNvCxnSpPr>
          <p:nvPr/>
        </p:nvCxnSpPr>
        <p:spPr>
          <a:xfrm>
            <a:off x="6408613" y="4318297"/>
            <a:ext cx="609553" cy="3820"/>
          </a:xfrm>
          <a:prstGeom prst="line">
            <a:avLst/>
          </a:prstGeom>
          <a:ln w="19050"/>
        </p:spPr>
        <p:style>
          <a:lnRef idx="1">
            <a:schemeClr val="dk1"/>
          </a:lnRef>
          <a:fillRef idx="0">
            <a:schemeClr val="dk1"/>
          </a:fillRef>
          <a:effectRef idx="0">
            <a:schemeClr val="dk1"/>
          </a:effectRef>
          <a:fontRef idx="minor">
            <a:schemeClr val="tx1"/>
          </a:fontRef>
        </p:style>
      </p:cxnSp>
      <p:sp>
        <p:nvSpPr>
          <p:cNvPr id="1031" name="Rectangle 1030"/>
          <p:cNvSpPr/>
          <p:nvPr/>
        </p:nvSpPr>
        <p:spPr>
          <a:xfrm>
            <a:off x="1684263" y="4032175"/>
            <a:ext cx="1123950" cy="147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t>Container</a:t>
            </a:r>
            <a:endParaRPr lang="en-GB" sz="900" dirty="0"/>
          </a:p>
        </p:txBody>
      </p:sp>
      <p:sp>
        <p:nvSpPr>
          <p:cNvPr id="1032" name="Rectangle 1031"/>
          <p:cNvSpPr/>
          <p:nvPr/>
        </p:nvSpPr>
        <p:spPr>
          <a:xfrm>
            <a:off x="1684263" y="4248199"/>
            <a:ext cx="1123950" cy="50405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t>Computing Infrastructure</a:t>
            </a:r>
            <a:endParaRPr lang="en-GB" sz="1200" dirty="0"/>
          </a:p>
        </p:txBody>
      </p:sp>
    </p:spTree>
    <p:extLst>
      <p:ext uri="{BB962C8B-B14F-4D97-AF65-F5344CB8AC3E}">
        <p14:creationId xmlns:p14="http://schemas.microsoft.com/office/powerpoint/2010/main" val="3053767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92189" y="935831"/>
            <a:ext cx="3606972" cy="223224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800" dirty="0" smtClean="0"/>
              <a:t>ECOA is an important part of the </a:t>
            </a:r>
            <a:r>
              <a:rPr lang="en-GB" sz="1800" dirty="0" smtClean="0">
                <a:solidFill>
                  <a:srgbClr val="FF0000"/>
                </a:solidFill>
              </a:rPr>
              <a:t>MOD’s Strategy </a:t>
            </a:r>
            <a:r>
              <a:rPr lang="en-GB" sz="1800" dirty="0" smtClean="0"/>
              <a:t>for Air Mission Systems</a:t>
            </a:r>
            <a:endParaRPr lang="en-GB" sz="1800" dirty="0"/>
          </a:p>
        </p:txBody>
      </p:sp>
      <p:sp>
        <p:nvSpPr>
          <p:cNvPr id="9" name="Rectangle 8"/>
          <p:cNvSpPr/>
          <p:nvPr/>
        </p:nvSpPr>
        <p:spPr>
          <a:xfrm>
            <a:off x="503957" y="3312095"/>
            <a:ext cx="3600400" cy="223224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800" dirty="0" smtClean="0"/>
              <a:t>Future MOD Air </a:t>
            </a:r>
            <a:r>
              <a:rPr lang="en-GB" sz="1800" dirty="0"/>
              <a:t>S</a:t>
            </a:r>
            <a:r>
              <a:rPr lang="en-GB" sz="1800" dirty="0" smtClean="0"/>
              <a:t>ystems will be </a:t>
            </a:r>
            <a:r>
              <a:rPr lang="en-GB" sz="1800" dirty="0" smtClean="0">
                <a:solidFill>
                  <a:srgbClr val="FF0000"/>
                </a:solidFill>
              </a:rPr>
              <a:t>expected to use ECOA </a:t>
            </a:r>
            <a:r>
              <a:rPr lang="en-GB" sz="1800" dirty="0" smtClean="0"/>
              <a:t>for their Application Software architecture</a:t>
            </a:r>
          </a:p>
          <a:p>
            <a:pPr algn="ctr"/>
            <a:r>
              <a:rPr lang="en-GB" sz="1800" dirty="0" smtClean="0"/>
              <a:t>(unless a case is made to use an alternative)</a:t>
            </a:r>
            <a:endParaRPr lang="en-GB" sz="1800" dirty="0"/>
          </a:p>
        </p:txBody>
      </p:sp>
      <p:sp>
        <p:nvSpPr>
          <p:cNvPr id="10" name="Rectangle 9"/>
          <p:cNvSpPr/>
          <p:nvPr/>
        </p:nvSpPr>
        <p:spPr>
          <a:xfrm>
            <a:off x="4536405" y="3312095"/>
            <a:ext cx="3600400" cy="223224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800" dirty="0" smtClean="0"/>
              <a:t>This means that if MOD Mission System </a:t>
            </a:r>
            <a:r>
              <a:rPr lang="en-GB" sz="1800" dirty="0" smtClean="0">
                <a:solidFill>
                  <a:schemeClr val="tx1"/>
                </a:solidFill>
              </a:rPr>
              <a:t>research </a:t>
            </a:r>
            <a:r>
              <a:rPr lang="en-GB" sz="1800" dirty="0" smtClean="0"/>
              <a:t>software adopts ECOA, it will be </a:t>
            </a:r>
            <a:r>
              <a:rPr lang="en-GB" sz="1800" dirty="0" smtClean="0">
                <a:solidFill>
                  <a:srgbClr val="FF0000"/>
                </a:solidFill>
              </a:rPr>
              <a:t>much easier to pull-through </a:t>
            </a:r>
            <a:r>
              <a:rPr lang="en-GB" sz="1800" dirty="0" smtClean="0"/>
              <a:t>into Operational Systems</a:t>
            </a:r>
            <a:endParaRPr lang="en-GB" sz="1800" dirty="0"/>
          </a:p>
        </p:txBody>
      </p:sp>
      <p:sp>
        <p:nvSpPr>
          <p:cNvPr id="2" name="Title 1"/>
          <p:cNvSpPr>
            <a:spLocks noGrp="1"/>
          </p:cNvSpPr>
          <p:nvPr>
            <p:ph type="title"/>
          </p:nvPr>
        </p:nvSpPr>
        <p:spPr/>
        <p:txBody>
          <a:bodyPr/>
          <a:lstStyle/>
          <a:p>
            <a:r>
              <a:rPr lang="en-GB" dirty="0" smtClean="0"/>
              <a:t>Why ECOA for CDE?</a:t>
            </a:r>
            <a:endParaRPr lang="en-GB" dirty="0"/>
          </a:p>
        </p:txBody>
      </p:sp>
      <p:sp>
        <p:nvSpPr>
          <p:cNvPr id="4" name="Text Placeholder 3"/>
          <p:cNvSpPr>
            <a:spLocks noGrp="1"/>
          </p:cNvSpPr>
          <p:nvPr>
            <p:ph type="body" sz="quarter" idx="12"/>
          </p:nvPr>
        </p:nvSpPr>
        <p:spPr/>
        <p:txBody>
          <a:bodyPr/>
          <a:lstStyle/>
          <a:p>
            <a:r>
              <a:rPr lang="en-GB" dirty="0" smtClean="0"/>
              <a:t>UK OFFICIAL</a:t>
            </a:r>
            <a:endParaRPr lang="en-GB" dirty="0"/>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spTree>
    <p:extLst>
      <p:ext uri="{BB962C8B-B14F-4D97-AF65-F5344CB8AC3E}">
        <p14:creationId xmlns:p14="http://schemas.microsoft.com/office/powerpoint/2010/main" val="968289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we’d like</a:t>
            </a:r>
            <a:endParaRPr lang="en-GB" dirty="0"/>
          </a:p>
        </p:txBody>
      </p:sp>
      <p:sp>
        <p:nvSpPr>
          <p:cNvPr id="3" name="Content Placeholder 2"/>
          <p:cNvSpPr>
            <a:spLocks noGrp="1"/>
          </p:cNvSpPr>
          <p:nvPr>
            <p:ph idx="1"/>
          </p:nvPr>
        </p:nvSpPr>
        <p:spPr>
          <a:xfrm>
            <a:off x="432038" y="1136884"/>
            <a:ext cx="7775337" cy="4608736"/>
          </a:xfrm>
        </p:spPr>
        <p:txBody>
          <a:bodyPr>
            <a:normAutofit fontScale="85000" lnSpcReduction="20000"/>
          </a:bodyPr>
          <a:lstStyle/>
          <a:p>
            <a:pPr marL="0" indent="0">
              <a:buNone/>
            </a:pPr>
            <a:r>
              <a:rPr lang="en-GB" sz="1900" b="1" dirty="0" smtClean="0"/>
              <a:t>We’re </a:t>
            </a:r>
            <a:r>
              <a:rPr lang="en-GB" sz="1900" b="1" u="sng" dirty="0" smtClean="0"/>
              <a:t>not</a:t>
            </a:r>
            <a:r>
              <a:rPr lang="en-GB" sz="1900" b="1" dirty="0" smtClean="0"/>
              <a:t> expecting software from CDE </a:t>
            </a:r>
            <a:r>
              <a:rPr lang="en-GB" sz="1900" b="1" dirty="0" smtClean="0"/>
              <a:t>phase-1 </a:t>
            </a:r>
            <a:r>
              <a:rPr lang="en-GB" sz="1900" b="1" dirty="0" smtClean="0"/>
              <a:t>projects to comply fully with the ECOA  </a:t>
            </a:r>
            <a:r>
              <a:rPr lang="en-GB" sz="1900" b="1" dirty="0" smtClean="0"/>
              <a:t>architecture </a:t>
            </a:r>
            <a:r>
              <a:rPr lang="en-GB" sz="1900" b="1" dirty="0"/>
              <a:t>s</a:t>
            </a:r>
            <a:r>
              <a:rPr lang="en-GB" sz="1900" b="1" dirty="0" smtClean="0"/>
              <a:t>pecification </a:t>
            </a:r>
            <a:endParaRPr lang="en-GB" sz="1900" b="1" dirty="0" smtClean="0"/>
          </a:p>
          <a:p>
            <a:pPr lvl="1">
              <a:buFont typeface="Arial" panose="020B0604020202020204" pitchFamily="34" charset="0"/>
              <a:buChar char="•"/>
            </a:pPr>
            <a:r>
              <a:rPr lang="en-GB" sz="1600" dirty="0"/>
              <a:t>t</a:t>
            </a:r>
            <a:r>
              <a:rPr lang="en-GB" sz="1600" dirty="0" smtClean="0"/>
              <a:t>hat would require a lot more engineering effort than </a:t>
            </a:r>
            <a:r>
              <a:rPr lang="en-GB" sz="1600" dirty="0" smtClean="0"/>
              <a:t>needed </a:t>
            </a:r>
            <a:r>
              <a:rPr lang="en-GB" sz="1600" dirty="0" smtClean="0"/>
              <a:t>at this stage</a:t>
            </a:r>
          </a:p>
          <a:p>
            <a:endParaRPr lang="en-GB" sz="1700" dirty="0" smtClean="0"/>
          </a:p>
          <a:p>
            <a:pPr marL="0" indent="0">
              <a:buNone/>
            </a:pPr>
            <a:r>
              <a:rPr lang="en-GB" sz="1900" b="1" dirty="0" smtClean="0"/>
              <a:t>We’d like to see software applications </a:t>
            </a:r>
            <a:r>
              <a:rPr lang="en-GB" sz="1900" b="1" u="sng" dirty="0" smtClean="0"/>
              <a:t>consider</a:t>
            </a:r>
            <a:r>
              <a:rPr lang="en-GB" sz="1900" b="1" dirty="0" smtClean="0"/>
              <a:t> adoption of  </a:t>
            </a:r>
            <a:r>
              <a:rPr lang="en-GB" sz="1900" b="1" dirty="0" smtClean="0">
                <a:solidFill>
                  <a:srgbClr val="FF0000"/>
                </a:solidFill>
              </a:rPr>
              <a:t>service orientation</a:t>
            </a:r>
            <a:r>
              <a:rPr lang="en-GB" sz="1900" b="1" dirty="0" smtClean="0"/>
              <a:t>, as described in the following slides.  However, </a:t>
            </a:r>
            <a:r>
              <a:rPr lang="en-GB" sz="1900" b="1" u="sng" dirty="0" smtClean="0"/>
              <a:t>this </a:t>
            </a:r>
            <a:r>
              <a:rPr lang="en-GB" sz="1900" b="1" u="sng" dirty="0" smtClean="0"/>
              <a:t>isn’t </a:t>
            </a:r>
            <a:r>
              <a:rPr lang="en-GB" sz="1900" b="1" u="sng" dirty="0" smtClean="0"/>
              <a:t>mandatory </a:t>
            </a:r>
            <a:r>
              <a:rPr lang="en-GB" sz="1900" b="1" dirty="0" smtClean="0"/>
              <a:t>for proposals:</a:t>
            </a:r>
          </a:p>
          <a:p>
            <a:pPr lvl="1">
              <a:buFont typeface="Arial" panose="020B0604020202020204" pitchFamily="34" charset="0"/>
              <a:buChar char="•"/>
            </a:pPr>
            <a:r>
              <a:rPr lang="en-GB" sz="1600" dirty="0" smtClean="0"/>
              <a:t>It’ll </a:t>
            </a:r>
            <a:r>
              <a:rPr lang="en-GB" sz="1600" dirty="0" smtClean="0"/>
              <a:t>allow you to </a:t>
            </a:r>
            <a:r>
              <a:rPr lang="en-GB" sz="1600" dirty="0" smtClean="0">
                <a:solidFill>
                  <a:srgbClr val="FF0000"/>
                </a:solidFill>
              </a:rPr>
              <a:t>‘wrap’ your software applications to look like ECOA</a:t>
            </a:r>
            <a:r>
              <a:rPr lang="en-GB" sz="1600" dirty="0" smtClean="0"/>
              <a:t>, without having to re-engineer your underpinning software product</a:t>
            </a:r>
          </a:p>
          <a:p>
            <a:pPr lvl="1">
              <a:buFont typeface="Arial" panose="020B0604020202020204" pitchFamily="34" charset="0"/>
              <a:buChar char="•"/>
            </a:pPr>
            <a:r>
              <a:rPr lang="en-GB" sz="1600" dirty="0"/>
              <a:t>a</a:t>
            </a:r>
            <a:r>
              <a:rPr lang="en-GB" sz="1600" dirty="0" smtClean="0"/>
              <a:t>dopting service orientation should help you understand how this approach can be used to modularise your software in the future</a:t>
            </a:r>
          </a:p>
          <a:p>
            <a:endParaRPr lang="en-GB" sz="2100" dirty="0" smtClean="0"/>
          </a:p>
          <a:p>
            <a:pPr marL="0" indent="0">
              <a:buNone/>
            </a:pPr>
            <a:r>
              <a:rPr lang="en-GB" sz="1900" b="1" dirty="0" smtClean="0"/>
              <a:t>This will make it easier</a:t>
            </a:r>
            <a:r>
              <a:rPr lang="en-GB" sz="1900" dirty="0" smtClean="0"/>
              <a:t>:</a:t>
            </a:r>
          </a:p>
          <a:p>
            <a:pPr lvl="1">
              <a:buFont typeface="Arial" panose="020B0604020202020204" pitchFamily="34" charset="0"/>
              <a:buChar char="•"/>
            </a:pPr>
            <a:r>
              <a:rPr lang="en-GB" sz="1700" dirty="0"/>
              <a:t>t</a:t>
            </a:r>
            <a:r>
              <a:rPr lang="en-GB" sz="1700" dirty="0" smtClean="0"/>
              <a:t>o integrate your software with other systems and software products, and demonstrate the benefits of using it as part of a wider integrated system</a:t>
            </a:r>
          </a:p>
          <a:p>
            <a:pPr lvl="1">
              <a:buFont typeface="Arial" panose="020B0604020202020204" pitchFamily="34" charset="0"/>
              <a:buChar char="•"/>
            </a:pPr>
            <a:r>
              <a:rPr lang="en-GB" sz="1700" dirty="0" smtClean="0"/>
              <a:t>to convert your software to comply more fully with ECOA as part of any follow-on activity, supporting integration onto more representative MOD Air Systems</a:t>
            </a:r>
          </a:p>
        </p:txBody>
      </p:sp>
      <p:sp>
        <p:nvSpPr>
          <p:cNvPr id="4" name="Text Placeholder 3"/>
          <p:cNvSpPr>
            <a:spLocks noGrp="1"/>
          </p:cNvSpPr>
          <p:nvPr>
            <p:ph type="body" sz="quarter" idx="12"/>
          </p:nvPr>
        </p:nvSpPr>
        <p:spPr/>
        <p:txBody>
          <a:bodyPr/>
          <a:lstStyle/>
          <a:p>
            <a:r>
              <a:rPr lang="en-GB" dirty="0" smtClean="0"/>
              <a:t>UK OFFICIAL</a:t>
            </a:r>
            <a:endParaRPr lang="en-GB" dirty="0"/>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spTree>
    <p:extLst>
      <p:ext uri="{BB962C8B-B14F-4D97-AF65-F5344CB8AC3E}">
        <p14:creationId xmlns:p14="http://schemas.microsoft.com/office/powerpoint/2010/main" val="2883674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t>
            </a:r>
            <a:r>
              <a:rPr lang="en-GB" dirty="0" smtClean="0"/>
              <a:t>next</a:t>
            </a:r>
            <a:r>
              <a:rPr lang="en-GB" dirty="0" smtClean="0"/>
              <a:t>?</a:t>
            </a:r>
            <a:endParaRPr lang="en-GB" dirty="0"/>
          </a:p>
        </p:txBody>
      </p:sp>
      <p:sp>
        <p:nvSpPr>
          <p:cNvPr id="3" name="Content Placeholder 2"/>
          <p:cNvSpPr>
            <a:spLocks noGrp="1"/>
          </p:cNvSpPr>
          <p:nvPr>
            <p:ph idx="1"/>
          </p:nvPr>
        </p:nvSpPr>
        <p:spPr>
          <a:xfrm>
            <a:off x="225021" y="1562388"/>
            <a:ext cx="7775337" cy="3501221"/>
          </a:xfrm>
        </p:spPr>
        <p:txBody>
          <a:bodyPr>
            <a:normAutofit/>
          </a:bodyPr>
          <a:lstStyle/>
          <a:p>
            <a:pPr marL="0" indent="0">
              <a:buNone/>
            </a:pPr>
            <a:r>
              <a:rPr lang="en-GB" sz="1600" b="1" dirty="0"/>
              <a:t>R</a:t>
            </a:r>
            <a:r>
              <a:rPr lang="en-GB" sz="1600" b="1" dirty="0" smtClean="0"/>
              <a:t>ead the </a:t>
            </a:r>
            <a:r>
              <a:rPr lang="en-GB" sz="1600" b="1" dirty="0" smtClean="0">
                <a:hlinkClick r:id="rId2"/>
              </a:rPr>
              <a:t>ECOA </a:t>
            </a:r>
            <a:r>
              <a:rPr lang="en-GB" sz="1600" b="1" dirty="0" smtClean="0">
                <a:hlinkClick r:id="rId2"/>
              </a:rPr>
              <a:t>key </a:t>
            </a:r>
            <a:r>
              <a:rPr lang="en-GB" sz="1600" b="1" dirty="0">
                <a:hlinkClick r:id="rId2"/>
              </a:rPr>
              <a:t>c</a:t>
            </a:r>
            <a:r>
              <a:rPr lang="en-GB" sz="1600" b="1" dirty="0" smtClean="0">
                <a:hlinkClick r:id="rId2"/>
              </a:rPr>
              <a:t>oncepts </a:t>
            </a:r>
            <a:r>
              <a:rPr lang="en-GB" sz="1600" b="1" dirty="0">
                <a:hlinkClick r:id="rId2"/>
              </a:rPr>
              <a:t>d</a:t>
            </a:r>
            <a:r>
              <a:rPr lang="en-GB" sz="1600" b="1" dirty="0" smtClean="0">
                <a:hlinkClick r:id="rId2"/>
              </a:rPr>
              <a:t>ocument </a:t>
            </a:r>
            <a:r>
              <a:rPr lang="en-GB" sz="1600" b="1" dirty="0" smtClean="0"/>
              <a:t> </a:t>
            </a:r>
            <a:r>
              <a:rPr lang="en-GB" sz="1600" b="1" dirty="0" smtClean="0"/>
              <a:t>for a more comprehensive overview of how ECOA works</a:t>
            </a:r>
          </a:p>
          <a:p>
            <a:endParaRPr lang="en-GB" sz="1600" b="1" dirty="0" smtClean="0"/>
          </a:p>
          <a:p>
            <a:pPr marL="0" indent="0">
              <a:buNone/>
            </a:pPr>
            <a:r>
              <a:rPr lang="en-GB" sz="1600" b="1" dirty="0"/>
              <a:t>L</a:t>
            </a:r>
            <a:r>
              <a:rPr lang="en-GB" sz="1600" b="1" dirty="0" smtClean="0"/>
              <a:t>ook at applying the following steps in the construction of your CDE </a:t>
            </a:r>
            <a:r>
              <a:rPr lang="en-GB" sz="1600" b="1" dirty="0" smtClean="0"/>
              <a:t>phase-1 </a:t>
            </a:r>
            <a:r>
              <a:rPr lang="en-GB" sz="1600" b="1" dirty="0" smtClean="0"/>
              <a:t>software product</a:t>
            </a:r>
          </a:p>
          <a:p>
            <a:endParaRPr lang="en-GB" sz="1600" dirty="0" smtClean="0"/>
          </a:p>
          <a:p>
            <a:pPr marL="0" indent="0">
              <a:buNone/>
            </a:pPr>
            <a:r>
              <a:rPr lang="en-GB" sz="1600" b="1" dirty="0"/>
              <a:t>T</a:t>
            </a:r>
            <a:r>
              <a:rPr lang="en-GB" sz="1600" b="1" dirty="0" smtClean="0"/>
              <a:t>his slide pack is to support the generation of CDE </a:t>
            </a:r>
            <a:r>
              <a:rPr lang="en-GB" sz="1600" b="1" dirty="0" smtClean="0"/>
              <a:t>phase-1 </a:t>
            </a:r>
            <a:r>
              <a:rPr lang="en-GB" sz="1600" b="1" dirty="0" smtClean="0"/>
              <a:t>proposals</a:t>
            </a:r>
          </a:p>
          <a:p>
            <a:pPr lvl="1">
              <a:buFont typeface="Arial" panose="020B0604020202020204" pitchFamily="34" charset="0"/>
              <a:buChar char="•"/>
            </a:pPr>
            <a:r>
              <a:rPr lang="en-GB" sz="1400" dirty="0"/>
              <a:t>a</a:t>
            </a:r>
            <a:r>
              <a:rPr lang="en-GB" sz="1400" dirty="0" smtClean="0"/>
              <a:t>n ECOA training workshop will be provided to help successful bidders funded at phase 1 to consider implementing ECOA during </a:t>
            </a:r>
            <a:r>
              <a:rPr lang="en-GB" sz="1400" dirty="0" smtClean="0"/>
              <a:t>phase-1 </a:t>
            </a:r>
            <a:r>
              <a:rPr lang="en-GB" sz="1400" dirty="0" smtClean="0"/>
              <a:t>projects </a:t>
            </a:r>
          </a:p>
          <a:p>
            <a:pPr lvl="1">
              <a:buFont typeface="Arial" panose="020B0604020202020204" pitchFamily="34" charset="0"/>
              <a:buChar char="•"/>
            </a:pPr>
            <a:r>
              <a:rPr lang="en-GB" sz="1400" dirty="0"/>
              <a:t>m</a:t>
            </a:r>
            <a:r>
              <a:rPr lang="en-GB" sz="1400" dirty="0" smtClean="0"/>
              <a:t>ore extensive guidance will be provided during any </a:t>
            </a:r>
            <a:r>
              <a:rPr lang="en-GB" sz="1400" dirty="0" smtClean="0"/>
              <a:t>phase-2 </a:t>
            </a:r>
            <a:r>
              <a:rPr lang="en-GB" sz="1400" dirty="0" smtClean="0"/>
              <a:t>activities</a:t>
            </a:r>
            <a:endParaRPr lang="en-GB" sz="1400" dirty="0"/>
          </a:p>
        </p:txBody>
      </p:sp>
      <p:sp>
        <p:nvSpPr>
          <p:cNvPr id="4" name="Text Placeholder 3"/>
          <p:cNvSpPr>
            <a:spLocks noGrp="1"/>
          </p:cNvSpPr>
          <p:nvPr>
            <p:ph type="body" sz="quarter" idx="12"/>
          </p:nvPr>
        </p:nvSpPr>
        <p:spPr/>
        <p:txBody>
          <a:bodyPr/>
          <a:lstStyle/>
          <a:p>
            <a:r>
              <a:rPr lang="en-GB" dirty="0" smtClean="0"/>
              <a:t>UK OFFICIAL</a:t>
            </a:r>
            <a:endParaRPr lang="en-GB" dirty="0"/>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spTree>
    <p:extLst>
      <p:ext uri="{BB962C8B-B14F-4D97-AF65-F5344CB8AC3E}">
        <p14:creationId xmlns:p14="http://schemas.microsoft.com/office/powerpoint/2010/main" val="568900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19"/>
          <p:cNvSpPr>
            <a:spLocks noGrp="1"/>
          </p:cNvSpPr>
          <p:nvPr>
            <p:ph type="body" sz="quarter" idx="12"/>
          </p:nvPr>
        </p:nvSpPr>
        <p:spPr/>
        <p:txBody>
          <a:bodyPr/>
          <a:lstStyle/>
          <a:p>
            <a:pPr>
              <a:defRPr/>
            </a:pPr>
            <a:r>
              <a:rPr lang="en-GB" dirty="0"/>
              <a:t>UK OFFICIAL</a:t>
            </a:r>
          </a:p>
        </p:txBody>
      </p:sp>
      <p:sp>
        <p:nvSpPr>
          <p:cNvPr id="4101" name="Footer Placeholder 4"/>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r>
              <a:rPr lang="en-GB" altLang="en-US" sz="800" smtClean="0">
                <a:solidFill>
                  <a:schemeClr val="bg1"/>
                </a:solidFill>
                <a:cs typeface="Arial" charset="0"/>
              </a:rPr>
              <a:t>© Crown copyright 2016 Dstl</a:t>
            </a:r>
            <a:endParaRPr lang="en-GB" altLang="en-US" sz="800">
              <a:solidFill>
                <a:schemeClr val="bg1"/>
              </a:solidFill>
              <a:cs typeface="Arial" charset="0"/>
            </a:endParaRPr>
          </a:p>
        </p:txBody>
      </p:sp>
      <p:sp>
        <p:nvSpPr>
          <p:cNvPr id="4102" name="Date Placehold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r>
              <a:rPr lang="en-US" altLang="en-US" sz="800" smtClean="0">
                <a:solidFill>
                  <a:schemeClr val="bg1"/>
                </a:solidFill>
                <a:cs typeface="Arial" charset="0"/>
              </a:rPr>
              <a:t>09 September 2016</a:t>
            </a:r>
            <a:endParaRPr lang="en-GB" altLang="en-US" sz="800">
              <a:solidFill>
                <a:schemeClr val="bg1"/>
              </a:solidFill>
              <a:cs typeface="Arial" charset="0"/>
            </a:endParaRPr>
          </a:p>
        </p:txBody>
      </p:sp>
      <p:sp>
        <p:nvSpPr>
          <p:cNvPr id="3" name="TextBox 2"/>
          <p:cNvSpPr txBox="1"/>
          <p:nvPr/>
        </p:nvSpPr>
        <p:spPr>
          <a:xfrm>
            <a:off x="936005" y="1583903"/>
            <a:ext cx="6480720" cy="2503249"/>
          </a:xfrm>
          <a:prstGeom prst="rect">
            <a:avLst/>
          </a:prstGeom>
          <a:noFill/>
        </p:spPr>
        <p:txBody>
          <a:bodyPr wrap="square" rtlCol="0">
            <a:spAutoFit/>
          </a:bodyPr>
          <a:lstStyle/>
          <a:p>
            <a:pPr algn="ctr">
              <a:lnSpc>
                <a:spcPts val="2850"/>
              </a:lnSpc>
              <a:spcBef>
                <a:spcPts val="2400"/>
              </a:spcBef>
            </a:pPr>
            <a:r>
              <a:rPr lang="en-GB" sz="3200" b="1" dirty="0" smtClean="0">
                <a:latin typeface="Arial" pitchFamily="34" charset="0"/>
                <a:cs typeface="Arial" pitchFamily="34" charset="0"/>
              </a:rPr>
              <a:t>HOW TO WRAP YOUR </a:t>
            </a:r>
          </a:p>
          <a:p>
            <a:pPr algn="ctr">
              <a:lnSpc>
                <a:spcPts val="2850"/>
              </a:lnSpc>
              <a:spcBef>
                <a:spcPts val="2400"/>
              </a:spcBef>
            </a:pPr>
            <a:r>
              <a:rPr lang="en-GB" sz="3200" b="1" dirty="0" smtClean="0">
                <a:latin typeface="Arial" pitchFamily="34" charset="0"/>
                <a:cs typeface="Arial" pitchFamily="34" charset="0"/>
              </a:rPr>
              <a:t>SOFTWARE PRODUCT AS </a:t>
            </a:r>
          </a:p>
          <a:p>
            <a:pPr algn="ctr">
              <a:lnSpc>
                <a:spcPts val="2850"/>
              </a:lnSpc>
              <a:spcBef>
                <a:spcPts val="2400"/>
              </a:spcBef>
            </a:pPr>
            <a:r>
              <a:rPr lang="en-GB" sz="3200" b="1" dirty="0" smtClean="0">
                <a:latin typeface="Arial" pitchFamily="34" charset="0"/>
                <a:cs typeface="Arial" pitchFamily="34" charset="0"/>
              </a:rPr>
              <a:t>ECOA FOR DEMONSTRATION </a:t>
            </a:r>
          </a:p>
          <a:p>
            <a:pPr algn="ctr">
              <a:lnSpc>
                <a:spcPts val="2850"/>
              </a:lnSpc>
              <a:spcBef>
                <a:spcPts val="2400"/>
              </a:spcBef>
            </a:pPr>
            <a:r>
              <a:rPr lang="en-GB" sz="3200" b="1" dirty="0" smtClean="0">
                <a:latin typeface="Arial" pitchFamily="34" charset="0"/>
                <a:cs typeface="Arial" pitchFamily="34" charset="0"/>
              </a:rPr>
              <a:t>INTEGRATION</a:t>
            </a:r>
          </a:p>
        </p:txBody>
      </p:sp>
    </p:spTree>
    <p:extLst>
      <p:ext uri="{BB962C8B-B14F-4D97-AF65-F5344CB8AC3E}">
        <p14:creationId xmlns:p14="http://schemas.microsoft.com/office/powerpoint/2010/main" val="3448213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2" tIns="42666" rIns="85332" bIns="42666" numCol="1" anchor="t" anchorCtr="0" compatLnSpc="1">
            <a:prstTxWarp prst="textNoShape">
              <a:avLst/>
            </a:prstTxWarp>
            <a:noAutofit/>
          </a:bodyPr>
          <a:lstStyle/>
          <a:p>
            <a:r>
              <a:rPr lang="en-GB" sz="2400" dirty="0"/>
              <a:t>Wrapping a product as ECOA for </a:t>
            </a:r>
            <a:r>
              <a:rPr lang="en-GB" sz="2400" dirty="0" smtClean="0"/>
              <a:t>demonstration</a:t>
            </a:r>
            <a:br>
              <a:rPr lang="en-GB" sz="2400" dirty="0" smtClean="0"/>
            </a:br>
            <a:r>
              <a:rPr lang="en-GB" sz="2400" dirty="0" smtClean="0"/>
              <a:t>(</a:t>
            </a:r>
            <a:r>
              <a:rPr lang="en-GB" sz="2400" dirty="0"/>
              <a:t>1 of </a:t>
            </a:r>
            <a:r>
              <a:rPr lang="en-GB" sz="2400" dirty="0" smtClean="0"/>
              <a:t>7)</a:t>
            </a:r>
            <a:r>
              <a:rPr lang="en-GB" sz="2400" dirty="0"/>
              <a:t/>
            </a:r>
            <a:br>
              <a:rPr lang="en-GB" sz="2400" dirty="0"/>
            </a:br>
            <a:endParaRPr lang="en-GB" sz="2400" dirty="0"/>
          </a:p>
        </p:txBody>
      </p:sp>
      <p:sp>
        <p:nvSpPr>
          <p:cNvPr id="3" name="Content Placeholder 2"/>
          <p:cNvSpPr>
            <a:spLocks noGrp="1"/>
          </p:cNvSpPr>
          <p:nvPr>
            <p:ph idx="1"/>
          </p:nvPr>
        </p:nvSpPr>
        <p:spPr>
          <a:xfrm>
            <a:off x="432038" y="1511896"/>
            <a:ext cx="7775337" cy="720079"/>
          </a:xfrm>
        </p:spPr>
        <p:txBody>
          <a:bodyPr>
            <a:noAutofit/>
          </a:bodyPr>
          <a:lstStyle/>
          <a:p>
            <a:pPr marL="0" indent="0">
              <a:buNone/>
            </a:pPr>
            <a:r>
              <a:rPr lang="en-GB" sz="2000" dirty="0"/>
              <a:t>Identify operation exchanges related to the provision of the </a:t>
            </a:r>
            <a:r>
              <a:rPr lang="en-GB" sz="2000" dirty="0" smtClean="0"/>
              <a:t>functional </a:t>
            </a:r>
            <a:r>
              <a:rPr lang="en-GB" sz="2000" dirty="0" smtClean="0">
                <a:solidFill>
                  <a:srgbClr val="FF0000"/>
                </a:solidFill>
              </a:rPr>
              <a:t>inputs and outputs </a:t>
            </a:r>
            <a:r>
              <a:rPr lang="en-GB" sz="2000" dirty="0" smtClean="0"/>
              <a:t>of your </a:t>
            </a:r>
            <a:r>
              <a:rPr lang="en-GB" sz="2000" dirty="0"/>
              <a:t>software product</a:t>
            </a:r>
          </a:p>
          <a:p>
            <a:endParaRPr lang="en-GB" sz="1800" dirty="0"/>
          </a:p>
        </p:txBody>
      </p:sp>
      <p:sp>
        <p:nvSpPr>
          <p:cNvPr id="4" name="Text Placeholder 3"/>
          <p:cNvSpPr>
            <a:spLocks noGrp="1"/>
          </p:cNvSpPr>
          <p:nvPr>
            <p:ph type="body" sz="quarter" idx="12"/>
          </p:nvPr>
        </p:nvSpPr>
        <p:spPr/>
        <p:txBody>
          <a:bodyPr/>
          <a:lstStyle/>
          <a:p>
            <a:r>
              <a:rPr lang="en-GB" dirty="0" smtClean="0"/>
              <a:t>UK OFFICIAL</a:t>
            </a:r>
            <a:endParaRPr lang="en-GB" dirty="0"/>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sp>
        <p:nvSpPr>
          <p:cNvPr id="7" name="Rectangle 6"/>
          <p:cNvSpPr/>
          <p:nvPr/>
        </p:nvSpPr>
        <p:spPr>
          <a:xfrm>
            <a:off x="3565772" y="3024063"/>
            <a:ext cx="2842841" cy="208823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 name="TextBox 7"/>
          <p:cNvSpPr txBox="1"/>
          <p:nvPr/>
        </p:nvSpPr>
        <p:spPr>
          <a:xfrm>
            <a:off x="3997819" y="3650116"/>
            <a:ext cx="1978746" cy="836126"/>
          </a:xfrm>
          <a:prstGeom prst="rect">
            <a:avLst/>
          </a:prstGeom>
          <a:noFill/>
        </p:spPr>
        <p:txBody>
          <a:bodyPr wrap="square" rtlCol="0">
            <a:spAutoFit/>
          </a:bodyPr>
          <a:lstStyle/>
          <a:p>
            <a:pPr algn="ctr">
              <a:lnSpc>
                <a:spcPts val="2850"/>
              </a:lnSpc>
              <a:spcBef>
                <a:spcPts val="2400"/>
              </a:spcBef>
            </a:pPr>
            <a:r>
              <a:rPr lang="en-GB" sz="2400" dirty="0" smtClean="0">
                <a:latin typeface="Arial" pitchFamily="34" charset="0"/>
                <a:cs typeface="Arial" pitchFamily="34" charset="0"/>
              </a:rPr>
              <a:t>My software </a:t>
            </a:r>
            <a:r>
              <a:rPr lang="en-GB" sz="2400" dirty="0">
                <a:latin typeface="Arial" pitchFamily="34" charset="0"/>
                <a:cs typeface="Arial" pitchFamily="34" charset="0"/>
              </a:rPr>
              <a:t>p</a:t>
            </a:r>
            <a:r>
              <a:rPr lang="en-GB" sz="2400" dirty="0" smtClean="0">
                <a:latin typeface="Arial" pitchFamily="34" charset="0"/>
                <a:cs typeface="Arial" pitchFamily="34" charset="0"/>
              </a:rPr>
              <a:t>roduct</a:t>
            </a:r>
          </a:p>
        </p:txBody>
      </p:sp>
      <p:cxnSp>
        <p:nvCxnSpPr>
          <p:cNvPr id="9" name="Straight Arrow Connector 8"/>
          <p:cNvCxnSpPr/>
          <p:nvPr/>
        </p:nvCxnSpPr>
        <p:spPr>
          <a:xfrm flipH="1">
            <a:off x="1837580" y="3240087"/>
            <a:ext cx="1656184" cy="0"/>
          </a:xfrm>
          <a:prstGeom prst="straightConnector1">
            <a:avLst/>
          </a:prstGeom>
          <a:ln w="28575">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837580" y="3448589"/>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837580" y="3657091"/>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1837580" y="3865593"/>
            <a:ext cx="1656184" cy="0"/>
          </a:xfrm>
          <a:prstGeom prst="straightConnector1">
            <a:avLst/>
          </a:prstGeom>
          <a:ln w="28575">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837580" y="4074095"/>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837580" y="4282597"/>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837580" y="4491099"/>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837580" y="4699601"/>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1837580" y="4908103"/>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99328" y="2572851"/>
            <a:ext cx="2376264" cy="523220"/>
          </a:xfrm>
          <a:prstGeom prst="rect">
            <a:avLst/>
          </a:prstGeom>
          <a:noFill/>
        </p:spPr>
        <p:txBody>
          <a:bodyPr wrap="square" rtlCol="0">
            <a:spAutoFit/>
          </a:bodyPr>
          <a:lstStyle/>
          <a:p>
            <a:pPr algn="ctr">
              <a:spcBef>
                <a:spcPts val="600"/>
              </a:spcBef>
            </a:pPr>
            <a:r>
              <a:rPr lang="en-GB" sz="1400" dirty="0" smtClean="0">
                <a:latin typeface="Arial" pitchFamily="34" charset="0"/>
                <a:cs typeface="Arial" pitchFamily="34" charset="0"/>
              </a:rPr>
              <a:t>Output operations and  incoming calls for data</a:t>
            </a:r>
          </a:p>
        </p:txBody>
      </p:sp>
    </p:spTree>
    <p:extLst>
      <p:ext uri="{BB962C8B-B14F-4D97-AF65-F5344CB8AC3E}">
        <p14:creationId xmlns:p14="http://schemas.microsoft.com/office/powerpoint/2010/main" val="2525077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2" tIns="42666" rIns="85332" bIns="42666" numCol="1" anchor="t" anchorCtr="0" compatLnSpc="1">
            <a:prstTxWarp prst="textNoShape">
              <a:avLst/>
            </a:prstTxWarp>
            <a:noAutofit/>
          </a:bodyPr>
          <a:lstStyle/>
          <a:p>
            <a:r>
              <a:rPr lang="en-GB" sz="2400" dirty="0"/>
              <a:t>Wrapping a product as ECOA for demonstration </a:t>
            </a:r>
            <a:r>
              <a:rPr lang="en-GB" sz="2400" dirty="0" smtClean="0"/>
              <a:t/>
            </a:r>
            <a:br>
              <a:rPr lang="en-GB" sz="2400" dirty="0" smtClean="0"/>
            </a:br>
            <a:r>
              <a:rPr lang="en-GB" sz="2400" dirty="0" smtClean="0"/>
              <a:t>(2 </a:t>
            </a:r>
            <a:r>
              <a:rPr lang="en-GB" sz="2400" dirty="0"/>
              <a:t>of </a:t>
            </a:r>
            <a:r>
              <a:rPr lang="en-GB" sz="2400" dirty="0" smtClean="0"/>
              <a:t>7)</a:t>
            </a:r>
            <a:r>
              <a:rPr lang="en-GB" sz="2400" dirty="0"/>
              <a:t/>
            </a:r>
            <a:br>
              <a:rPr lang="en-GB" sz="2400" dirty="0"/>
            </a:br>
            <a:endParaRPr lang="en-GB" sz="2400" dirty="0"/>
          </a:p>
        </p:txBody>
      </p:sp>
      <p:sp>
        <p:nvSpPr>
          <p:cNvPr id="3" name="Content Placeholder 2"/>
          <p:cNvSpPr>
            <a:spLocks noGrp="1"/>
          </p:cNvSpPr>
          <p:nvPr>
            <p:ph idx="1"/>
          </p:nvPr>
        </p:nvSpPr>
        <p:spPr>
          <a:xfrm>
            <a:off x="432038" y="1583904"/>
            <a:ext cx="7775337" cy="1080119"/>
          </a:xfrm>
        </p:spPr>
        <p:txBody>
          <a:bodyPr>
            <a:normAutofit fontScale="85000" lnSpcReduction="20000"/>
          </a:bodyPr>
          <a:lstStyle/>
          <a:p>
            <a:pPr marL="0" indent="0">
              <a:buNone/>
            </a:pPr>
            <a:r>
              <a:rPr lang="en-GB" dirty="0"/>
              <a:t>Group </a:t>
            </a:r>
            <a:r>
              <a:rPr lang="en-GB" dirty="0">
                <a:solidFill>
                  <a:srgbClr val="FF0000"/>
                </a:solidFill>
              </a:rPr>
              <a:t>cohesive operations </a:t>
            </a:r>
            <a:r>
              <a:rPr lang="en-GB" dirty="0" smtClean="0"/>
              <a:t>(for example, those </a:t>
            </a:r>
            <a:r>
              <a:rPr lang="en-GB" dirty="0"/>
              <a:t>that provide related </a:t>
            </a:r>
            <a:r>
              <a:rPr lang="en-GB" dirty="0" smtClean="0"/>
              <a:t>outputs). </a:t>
            </a:r>
            <a:r>
              <a:rPr lang="en-GB" dirty="0"/>
              <a:t>These are your service operations and the grouping represents the </a:t>
            </a:r>
            <a:r>
              <a:rPr lang="en-GB" dirty="0" smtClean="0">
                <a:solidFill>
                  <a:srgbClr val="FF0000"/>
                </a:solidFill>
              </a:rPr>
              <a:t>service</a:t>
            </a:r>
            <a:endParaRPr lang="en-GB" dirty="0"/>
          </a:p>
          <a:p>
            <a:endParaRPr lang="en-GB" dirty="0"/>
          </a:p>
        </p:txBody>
      </p:sp>
      <p:sp>
        <p:nvSpPr>
          <p:cNvPr id="4" name="Text Placeholder 3"/>
          <p:cNvSpPr>
            <a:spLocks noGrp="1"/>
          </p:cNvSpPr>
          <p:nvPr>
            <p:ph type="body" sz="quarter" idx="12"/>
          </p:nvPr>
        </p:nvSpPr>
        <p:spPr/>
        <p:txBody>
          <a:bodyPr/>
          <a:lstStyle/>
          <a:p>
            <a:r>
              <a:rPr lang="en-GB" dirty="0" smtClean="0"/>
              <a:t>UK OFFICIAL</a:t>
            </a:r>
            <a:endParaRPr lang="en-GB" dirty="0"/>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sp>
        <p:nvSpPr>
          <p:cNvPr id="7" name="Rectangle 6"/>
          <p:cNvSpPr/>
          <p:nvPr/>
        </p:nvSpPr>
        <p:spPr>
          <a:xfrm>
            <a:off x="3565772" y="3024063"/>
            <a:ext cx="2842841" cy="208823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8" name="TextBox 7"/>
          <p:cNvSpPr txBox="1"/>
          <p:nvPr/>
        </p:nvSpPr>
        <p:spPr>
          <a:xfrm>
            <a:off x="3997819" y="3650116"/>
            <a:ext cx="1978746" cy="836126"/>
          </a:xfrm>
          <a:prstGeom prst="rect">
            <a:avLst/>
          </a:prstGeom>
          <a:noFill/>
        </p:spPr>
        <p:txBody>
          <a:bodyPr wrap="square" rtlCol="0">
            <a:spAutoFit/>
          </a:bodyPr>
          <a:lstStyle/>
          <a:p>
            <a:pPr algn="ctr">
              <a:lnSpc>
                <a:spcPts val="2850"/>
              </a:lnSpc>
              <a:spcBef>
                <a:spcPts val="2400"/>
              </a:spcBef>
            </a:pPr>
            <a:r>
              <a:rPr lang="en-GB" sz="2400" dirty="0" smtClean="0">
                <a:latin typeface="Arial" pitchFamily="34" charset="0"/>
                <a:cs typeface="Arial" pitchFamily="34" charset="0"/>
              </a:rPr>
              <a:t>My software </a:t>
            </a:r>
            <a:r>
              <a:rPr lang="en-GB" sz="2400" dirty="0">
                <a:latin typeface="Arial" pitchFamily="34" charset="0"/>
                <a:cs typeface="Arial" pitchFamily="34" charset="0"/>
              </a:rPr>
              <a:t>p</a:t>
            </a:r>
            <a:r>
              <a:rPr lang="en-GB" sz="2400" dirty="0" smtClean="0">
                <a:latin typeface="Arial" pitchFamily="34" charset="0"/>
                <a:cs typeface="Arial" pitchFamily="34" charset="0"/>
              </a:rPr>
              <a:t>roduct</a:t>
            </a:r>
          </a:p>
        </p:txBody>
      </p:sp>
      <p:cxnSp>
        <p:nvCxnSpPr>
          <p:cNvPr id="9" name="Straight Arrow Connector 8"/>
          <p:cNvCxnSpPr/>
          <p:nvPr/>
        </p:nvCxnSpPr>
        <p:spPr>
          <a:xfrm flipH="1">
            <a:off x="1837580" y="3240087"/>
            <a:ext cx="1656184" cy="0"/>
          </a:xfrm>
          <a:prstGeom prst="straightConnector1">
            <a:avLst/>
          </a:prstGeom>
          <a:ln w="28575">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837580" y="3448589"/>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837580" y="3657091"/>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1837580" y="3865593"/>
            <a:ext cx="1656184" cy="0"/>
          </a:xfrm>
          <a:prstGeom prst="straightConnector1">
            <a:avLst/>
          </a:prstGeom>
          <a:ln w="28575">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837580" y="4074095"/>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837580" y="4282597"/>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837580" y="4491099"/>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837580" y="4699601"/>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1837580" y="4908103"/>
            <a:ext cx="16561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2016323" y="3096071"/>
            <a:ext cx="360040" cy="66484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2168722" y="3744143"/>
            <a:ext cx="604961" cy="129614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28528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Left Arrow 22"/>
          <p:cNvSpPr/>
          <p:nvPr/>
        </p:nvSpPr>
        <p:spPr>
          <a:xfrm>
            <a:off x="2304158" y="3168079"/>
            <a:ext cx="2125711" cy="609600"/>
          </a:xfrm>
          <a:prstGeom prst="leftArrow">
            <a:avLst>
              <a:gd name="adj1" fmla="val 89785"/>
              <a:gd name="adj2" fmla="val 36404"/>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Left Arrow 23"/>
          <p:cNvSpPr/>
          <p:nvPr/>
        </p:nvSpPr>
        <p:spPr>
          <a:xfrm>
            <a:off x="2304158" y="3944232"/>
            <a:ext cx="2160240" cy="1080120"/>
          </a:xfrm>
          <a:prstGeom prst="leftArrow">
            <a:avLst>
              <a:gd name="adj1" fmla="val 89785"/>
              <a:gd name="adj2" fmla="val 36404"/>
            </a:avLst>
          </a:prstGeom>
          <a:solidFill>
            <a:srgbClr val="00B05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2" tIns="42666" rIns="85332" bIns="42666" numCol="1" anchor="t" anchorCtr="0" compatLnSpc="1">
            <a:prstTxWarp prst="textNoShape">
              <a:avLst/>
            </a:prstTxWarp>
            <a:noAutofit/>
          </a:bodyPr>
          <a:lstStyle/>
          <a:p>
            <a:r>
              <a:rPr lang="en-GB" sz="2400" dirty="0"/>
              <a:t>Wrapping a product as ECOA for demonstration </a:t>
            </a:r>
            <a:r>
              <a:rPr lang="en-GB" sz="2400" dirty="0" smtClean="0"/>
              <a:t/>
            </a:r>
            <a:br>
              <a:rPr lang="en-GB" sz="2400" dirty="0" smtClean="0"/>
            </a:br>
            <a:r>
              <a:rPr lang="en-GB" sz="2400" dirty="0" smtClean="0"/>
              <a:t>(3 </a:t>
            </a:r>
            <a:r>
              <a:rPr lang="en-GB" sz="2400" dirty="0"/>
              <a:t>of </a:t>
            </a:r>
            <a:r>
              <a:rPr lang="en-GB" sz="2400" dirty="0" smtClean="0"/>
              <a:t>7)</a:t>
            </a:r>
            <a:r>
              <a:rPr lang="en-GB" sz="2400" dirty="0"/>
              <a:t/>
            </a:r>
            <a:br>
              <a:rPr lang="en-GB" sz="2400" dirty="0"/>
            </a:br>
            <a:endParaRPr lang="en-GB" sz="2400" dirty="0"/>
          </a:p>
        </p:txBody>
      </p:sp>
      <p:sp>
        <p:nvSpPr>
          <p:cNvPr id="3" name="Content Placeholder 2"/>
          <p:cNvSpPr>
            <a:spLocks noGrp="1"/>
          </p:cNvSpPr>
          <p:nvPr>
            <p:ph idx="1"/>
          </p:nvPr>
        </p:nvSpPr>
        <p:spPr>
          <a:xfrm>
            <a:off x="432038" y="1755090"/>
            <a:ext cx="7775337" cy="404877"/>
          </a:xfrm>
        </p:spPr>
        <p:txBody>
          <a:bodyPr>
            <a:normAutofit fontScale="85000" lnSpcReduction="20000"/>
          </a:bodyPr>
          <a:lstStyle/>
          <a:p>
            <a:pPr marL="0" indent="0">
              <a:buNone/>
            </a:pPr>
            <a:r>
              <a:rPr lang="en-GB" dirty="0"/>
              <a:t>N</a:t>
            </a:r>
            <a:r>
              <a:rPr lang="en-GB" dirty="0" smtClean="0"/>
              <a:t>ow you have </a:t>
            </a:r>
            <a:r>
              <a:rPr lang="en-GB" dirty="0"/>
              <a:t>identified your </a:t>
            </a:r>
            <a:r>
              <a:rPr lang="en-GB" dirty="0" smtClean="0">
                <a:solidFill>
                  <a:srgbClr val="FF0000"/>
                </a:solidFill>
              </a:rPr>
              <a:t>services</a:t>
            </a:r>
            <a:endParaRPr lang="en-GB" dirty="0"/>
          </a:p>
          <a:p>
            <a:endParaRPr lang="en-GB" dirty="0"/>
          </a:p>
        </p:txBody>
      </p:sp>
      <p:sp>
        <p:nvSpPr>
          <p:cNvPr id="4" name="Text Placeholder 3"/>
          <p:cNvSpPr>
            <a:spLocks noGrp="1"/>
          </p:cNvSpPr>
          <p:nvPr>
            <p:ph type="body" sz="quarter" idx="12"/>
          </p:nvPr>
        </p:nvSpPr>
        <p:spPr/>
        <p:txBody>
          <a:bodyPr/>
          <a:lstStyle/>
          <a:p>
            <a:r>
              <a:rPr lang="en-GB" dirty="0"/>
              <a:t>UK OFFICIAL</a:t>
            </a:r>
          </a:p>
        </p:txBody>
      </p:sp>
      <p:sp>
        <p:nvSpPr>
          <p:cNvPr id="5" name="Footer Placeholder 4"/>
          <p:cNvSpPr>
            <a:spLocks noGrp="1"/>
          </p:cNvSpPr>
          <p:nvPr>
            <p:ph type="ftr" sz="quarter" idx="13"/>
          </p:nvPr>
        </p:nvSpPr>
        <p:spPr/>
        <p:txBody>
          <a:bodyPr/>
          <a:lstStyle/>
          <a:p>
            <a:pPr>
              <a:defRPr/>
            </a:pPr>
            <a:r>
              <a:rPr lang="en-GB" smtClean="0"/>
              <a:t>© Crown copyright 2016 Dstl</a:t>
            </a:r>
            <a:endParaRPr lang="en-GB"/>
          </a:p>
        </p:txBody>
      </p:sp>
      <p:sp>
        <p:nvSpPr>
          <p:cNvPr id="6" name="Date Placeholder 5"/>
          <p:cNvSpPr>
            <a:spLocks noGrp="1"/>
          </p:cNvSpPr>
          <p:nvPr>
            <p:ph type="dt" sz="half" idx="14"/>
          </p:nvPr>
        </p:nvSpPr>
        <p:spPr/>
        <p:txBody>
          <a:bodyPr/>
          <a:lstStyle/>
          <a:p>
            <a:pPr>
              <a:defRPr/>
            </a:pPr>
            <a:r>
              <a:rPr lang="en-US" smtClean="0"/>
              <a:t>09 September 2016</a:t>
            </a:r>
            <a:endParaRPr lang="en-GB" dirty="0"/>
          </a:p>
        </p:txBody>
      </p:sp>
      <p:sp>
        <p:nvSpPr>
          <p:cNvPr id="10" name="Rectangle 9"/>
          <p:cNvSpPr/>
          <p:nvPr/>
        </p:nvSpPr>
        <p:spPr>
          <a:xfrm>
            <a:off x="4429869" y="3024063"/>
            <a:ext cx="2842841" cy="208823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1" name="TextBox 10"/>
          <p:cNvSpPr txBox="1"/>
          <p:nvPr/>
        </p:nvSpPr>
        <p:spPr>
          <a:xfrm>
            <a:off x="4752429" y="3700105"/>
            <a:ext cx="2160240" cy="836126"/>
          </a:xfrm>
          <a:prstGeom prst="rect">
            <a:avLst/>
          </a:prstGeom>
          <a:noFill/>
        </p:spPr>
        <p:txBody>
          <a:bodyPr wrap="square" rtlCol="0">
            <a:spAutoFit/>
          </a:bodyPr>
          <a:lstStyle/>
          <a:p>
            <a:pPr algn="ctr">
              <a:lnSpc>
                <a:spcPts val="2850"/>
              </a:lnSpc>
              <a:spcBef>
                <a:spcPts val="2400"/>
              </a:spcBef>
            </a:pPr>
            <a:r>
              <a:rPr lang="en-GB" sz="2400" dirty="0" smtClean="0">
                <a:latin typeface="Arial" pitchFamily="34" charset="0"/>
                <a:cs typeface="Arial" pitchFamily="34" charset="0"/>
              </a:rPr>
              <a:t>My software </a:t>
            </a:r>
            <a:r>
              <a:rPr lang="en-GB" sz="2400" dirty="0">
                <a:latin typeface="Arial" pitchFamily="34" charset="0"/>
                <a:cs typeface="Arial" pitchFamily="34" charset="0"/>
              </a:rPr>
              <a:t>p</a:t>
            </a:r>
            <a:r>
              <a:rPr lang="en-GB" sz="2400" dirty="0" smtClean="0">
                <a:latin typeface="Arial" pitchFamily="34" charset="0"/>
                <a:cs typeface="Arial" pitchFamily="34" charset="0"/>
              </a:rPr>
              <a:t>roduct</a:t>
            </a:r>
          </a:p>
        </p:txBody>
      </p:sp>
      <p:cxnSp>
        <p:nvCxnSpPr>
          <p:cNvPr id="12" name="Straight Arrow Connector 11"/>
          <p:cNvCxnSpPr/>
          <p:nvPr/>
        </p:nvCxnSpPr>
        <p:spPr>
          <a:xfrm flipH="1">
            <a:off x="2701677" y="3303711"/>
            <a:ext cx="1656184" cy="0"/>
          </a:xfrm>
          <a:prstGeom prst="straightConnector1">
            <a:avLst/>
          </a:prstGeom>
          <a:ln w="28575">
            <a:solidFill>
              <a:schemeClr val="bg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701677" y="3447727"/>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701677" y="3600127"/>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701677" y="4087415"/>
            <a:ext cx="1656184" cy="0"/>
          </a:xfrm>
          <a:prstGeom prst="straightConnector1">
            <a:avLst/>
          </a:prstGeom>
          <a:ln w="28575">
            <a:solidFill>
              <a:schemeClr val="bg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701677" y="4239815"/>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701677" y="4392215"/>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701677" y="4531295"/>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701677" y="4683695"/>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701677" y="4836095"/>
            <a:ext cx="1656184"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63998" y="3279913"/>
            <a:ext cx="1474888" cy="464230"/>
          </a:xfrm>
          <a:prstGeom prst="rect">
            <a:avLst/>
          </a:prstGeom>
          <a:noFill/>
        </p:spPr>
        <p:txBody>
          <a:bodyPr wrap="square" rtlCol="0">
            <a:spAutoFit/>
          </a:bodyPr>
          <a:lstStyle/>
          <a:p>
            <a:pPr>
              <a:lnSpc>
                <a:spcPts val="2850"/>
              </a:lnSpc>
              <a:spcBef>
                <a:spcPts val="2400"/>
              </a:spcBef>
            </a:pPr>
            <a:r>
              <a:rPr lang="en-GB" sz="2400" dirty="0" smtClean="0">
                <a:latin typeface="Arial" pitchFamily="34" charset="0"/>
                <a:cs typeface="Arial" pitchFamily="34" charset="0"/>
              </a:rPr>
              <a:t>Service A</a:t>
            </a:r>
          </a:p>
        </p:txBody>
      </p:sp>
      <p:sp>
        <p:nvSpPr>
          <p:cNvPr id="22" name="TextBox 21"/>
          <p:cNvSpPr txBox="1"/>
          <p:nvPr/>
        </p:nvSpPr>
        <p:spPr>
          <a:xfrm>
            <a:off x="791989" y="4252177"/>
            <a:ext cx="1546895" cy="464230"/>
          </a:xfrm>
          <a:prstGeom prst="rect">
            <a:avLst/>
          </a:prstGeom>
          <a:noFill/>
        </p:spPr>
        <p:txBody>
          <a:bodyPr wrap="square" rtlCol="0">
            <a:spAutoFit/>
          </a:bodyPr>
          <a:lstStyle/>
          <a:p>
            <a:pPr>
              <a:lnSpc>
                <a:spcPts val="2850"/>
              </a:lnSpc>
              <a:spcBef>
                <a:spcPts val="2400"/>
              </a:spcBef>
            </a:pPr>
            <a:r>
              <a:rPr lang="en-GB" sz="2400" dirty="0" smtClean="0">
                <a:latin typeface="Arial" pitchFamily="34" charset="0"/>
                <a:cs typeface="Arial" pitchFamily="34" charset="0"/>
              </a:rPr>
              <a:t>Service B</a:t>
            </a:r>
          </a:p>
        </p:txBody>
      </p:sp>
    </p:spTree>
    <p:extLst>
      <p:ext uri="{BB962C8B-B14F-4D97-AF65-F5344CB8AC3E}">
        <p14:creationId xmlns:p14="http://schemas.microsoft.com/office/powerpoint/2010/main" val="2413935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dstltemplatev14">
  <a:themeElements>
    <a:clrScheme name="Dstl">
      <a:dk1>
        <a:srgbClr val="005C7E"/>
      </a:dk1>
      <a:lt1>
        <a:sysClr val="window" lastClr="FFFFFF"/>
      </a:lt1>
      <a:dk2>
        <a:srgbClr val="005C7E"/>
      </a:dk2>
      <a:lt2>
        <a:srgbClr val="FFFFFF"/>
      </a:lt2>
      <a:accent1>
        <a:srgbClr val="F5821F"/>
      </a:accent1>
      <a:accent2>
        <a:srgbClr val="BDD73D"/>
      </a:accent2>
      <a:accent3>
        <a:srgbClr val="0092CF"/>
      </a:accent3>
      <a:accent4>
        <a:srgbClr val="EE3224"/>
      </a:accent4>
      <a:accent5>
        <a:srgbClr val="A7B1B7"/>
      </a:accent5>
      <a:accent6>
        <a:srgbClr val="506D15"/>
      </a:accent6>
      <a:hlink>
        <a:srgbClr val="0092CF"/>
      </a:hlink>
      <a:folHlink>
        <a:srgbClr val="7379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nSpc>
            <a:spcPts val="2850"/>
          </a:lnSpc>
          <a:spcBef>
            <a:spcPts val="2400"/>
          </a:spcBef>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dstltemplatev14</Template>
  <TotalTime>647</TotalTime>
  <Words>1062</Words>
  <Application>Microsoft Office PowerPoint</Application>
  <PresentationFormat>Custom</PresentationFormat>
  <Paragraphs>154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dstltemplatev14</vt:lpstr>
      <vt:lpstr>Using European Component Oriented Architecture (ECOA™) on a CDE phase-1 project </vt:lpstr>
      <vt:lpstr>What’s ECOA? </vt:lpstr>
      <vt:lpstr>Why ECOA for CDE?</vt:lpstr>
      <vt:lpstr>What we’d like</vt:lpstr>
      <vt:lpstr>What next?</vt:lpstr>
      <vt:lpstr>PowerPoint Presentation</vt:lpstr>
      <vt:lpstr>Wrapping a product as ECOA for demonstration (1 of 7) </vt:lpstr>
      <vt:lpstr>Wrapping a product as ECOA for demonstration  (2 of 7) </vt:lpstr>
      <vt:lpstr>Wrapping a product as ECOA for demonstration  (3 of 7) </vt:lpstr>
      <vt:lpstr>Wrapping a product as ECOA for demonstration  (4 of 7) </vt:lpstr>
      <vt:lpstr>Wrapping a product as ECOA for demonstration  (5 of 7) </vt:lpstr>
      <vt:lpstr>Wrapping a product as ECOA for demonstration  (6 of 7) </vt:lpstr>
      <vt:lpstr>Wrapping a product as ECOA for demonstration  (7 of 7) </vt:lpstr>
      <vt:lpstr>Further information</vt:lpstr>
      <vt:lpstr>PowerPoint Presentation</vt:lpstr>
    </vt:vector>
  </TitlesOfParts>
  <Company>Dstl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Slyfield Christopher</dc:creator>
  <cp:lastModifiedBy>Kerry Amanda</cp:lastModifiedBy>
  <cp:revision>66</cp:revision>
  <dcterms:created xsi:type="dcterms:W3CDTF">2015-06-30T08:29:43Z</dcterms:created>
  <dcterms:modified xsi:type="dcterms:W3CDTF">2016-09-29T13:27:18Z</dcterms:modified>
</cp:coreProperties>
</file>