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83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1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69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01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58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93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73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0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69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ECD3-81AA-4664-AC1F-17FAD53C5AEF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6CC66-DBDB-4752-89AF-E5E46D254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5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402" y="72799"/>
            <a:ext cx="172354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ExampleNet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Logical Topology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>
          <a:xfrm>
            <a:off x="6821120" y="874005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987344" y="8098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0071" y="11094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2798" y="8098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8645" y="1318317"/>
            <a:ext cx="533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A</a:t>
            </a:r>
            <a:r>
              <a:rPr lang="en-GB" sz="1400" dirty="0" smtClean="0">
                <a:solidFill>
                  <a:schemeClr val="accent5"/>
                </a:solidFill>
              </a:rPr>
              <a:t>W1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99084" y="874005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892206" y="58899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06896" y="83784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89462" y="1087171"/>
            <a:ext cx="475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A</a:t>
            </a:r>
            <a:r>
              <a:rPr lang="en-GB" sz="1400" dirty="0" smtClean="0">
                <a:solidFill>
                  <a:schemeClr val="accent5"/>
                </a:solidFill>
              </a:rPr>
              <a:t>C2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21" name="Regular Pentagon 20"/>
          <p:cNvSpPr/>
          <p:nvPr/>
        </p:nvSpPr>
        <p:spPr>
          <a:xfrm>
            <a:off x="5309334" y="1640824"/>
            <a:ext cx="582872" cy="55511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cxnSp>
        <p:nvCxnSpPr>
          <p:cNvPr id="23" name="Straight Connector 22"/>
          <p:cNvCxnSpPr>
            <a:stCxn id="16" idx="1"/>
            <a:endCxn id="21" idx="0"/>
          </p:cNvCxnSpPr>
          <p:nvPr/>
        </p:nvCxnSpPr>
        <p:spPr>
          <a:xfrm flipH="1">
            <a:off x="5600770" y="995811"/>
            <a:ext cx="398314" cy="645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5"/>
            <a:endCxn id="7" idx="2"/>
          </p:cNvCxnSpPr>
          <p:nvPr/>
        </p:nvCxnSpPr>
        <p:spPr>
          <a:xfrm flipV="1">
            <a:off x="5892205" y="1109464"/>
            <a:ext cx="928915" cy="743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13271" y="140235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5</a:t>
            </a:r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88927" y="129024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cxnSp>
        <p:nvCxnSpPr>
          <p:cNvPr id="31" name="Straight Connector 30"/>
          <p:cNvCxnSpPr>
            <a:stCxn id="21" idx="4"/>
            <a:endCxn id="85" idx="2"/>
          </p:cNvCxnSpPr>
          <p:nvPr/>
        </p:nvCxnSpPr>
        <p:spPr>
          <a:xfrm flipV="1">
            <a:off x="5780887" y="1986258"/>
            <a:ext cx="1178125" cy="209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1"/>
            <a:endCxn id="90" idx="2"/>
          </p:cNvCxnSpPr>
          <p:nvPr/>
        </p:nvCxnSpPr>
        <p:spPr>
          <a:xfrm flipH="1" flipV="1">
            <a:off x="5244504" y="864996"/>
            <a:ext cx="64831" cy="987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20652" y="96160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93392" y="206811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51</a:t>
            </a:r>
            <a:endParaRPr lang="en-GB" sz="1400" dirty="0"/>
          </a:p>
        </p:txBody>
      </p:sp>
      <p:sp>
        <p:nvSpPr>
          <p:cNvPr id="85" name="Isosceles Triangle 84"/>
          <p:cNvSpPr/>
          <p:nvPr/>
        </p:nvSpPr>
        <p:spPr>
          <a:xfrm>
            <a:off x="6959012" y="1750799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7125236" y="168663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917963" y="198625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710690" y="168663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816537" y="2195111"/>
            <a:ext cx="533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A</a:t>
            </a:r>
            <a:r>
              <a:rPr lang="en-GB" sz="1400" dirty="0" smtClean="0">
                <a:solidFill>
                  <a:schemeClr val="accent5"/>
                </a:solidFill>
              </a:rPr>
              <a:t>W2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122698" y="621385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015820" y="33637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68793" y="58522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23553" y="529068"/>
            <a:ext cx="475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A</a:t>
            </a:r>
            <a:r>
              <a:rPr lang="en-GB" sz="1400" dirty="0" smtClean="0">
                <a:solidFill>
                  <a:schemeClr val="accent5"/>
                </a:solidFill>
              </a:rPr>
              <a:t>C1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9289512">
            <a:off x="5940288" y="1256635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 rot="20878543">
            <a:off x="6019492" y="1856647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149008">
            <a:off x="5417344" y="1145161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95" name="TextBox 94"/>
          <p:cNvSpPr txBox="1"/>
          <p:nvPr/>
        </p:nvSpPr>
        <p:spPr>
          <a:xfrm rot="15983146">
            <a:off x="4891712" y="1188720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97" name="Isosceles Triangle 96"/>
          <p:cNvSpPr/>
          <p:nvPr/>
        </p:nvSpPr>
        <p:spPr>
          <a:xfrm>
            <a:off x="8598092" y="2933559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8764316" y="286939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557043" y="316901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49770" y="286939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455617" y="3377871"/>
            <a:ext cx="532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B</a:t>
            </a:r>
            <a:r>
              <a:rPr lang="en-GB" sz="1400" dirty="0" smtClean="0">
                <a:solidFill>
                  <a:schemeClr val="accent5"/>
                </a:solidFill>
              </a:rPr>
              <a:t>W1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268056" y="2933559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TextBox 102"/>
          <p:cNvSpPr txBox="1"/>
          <p:nvPr/>
        </p:nvSpPr>
        <p:spPr>
          <a:xfrm>
            <a:off x="7161178" y="264855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5868" y="28974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158434" y="3146725"/>
            <a:ext cx="470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B</a:t>
            </a:r>
            <a:r>
              <a:rPr lang="en-GB" sz="1400" dirty="0" smtClean="0">
                <a:solidFill>
                  <a:schemeClr val="accent5"/>
                </a:solidFill>
              </a:rPr>
              <a:t>C2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06" name="Regular Pentagon 105"/>
          <p:cNvSpPr/>
          <p:nvPr/>
        </p:nvSpPr>
        <p:spPr>
          <a:xfrm>
            <a:off x="6578306" y="3700378"/>
            <a:ext cx="582872" cy="55511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107" name="Straight Connector 106"/>
          <p:cNvCxnSpPr>
            <a:stCxn id="102" idx="1"/>
            <a:endCxn id="106" idx="0"/>
          </p:cNvCxnSpPr>
          <p:nvPr/>
        </p:nvCxnSpPr>
        <p:spPr>
          <a:xfrm flipH="1">
            <a:off x="6869742" y="3055365"/>
            <a:ext cx="398314" cy="645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6" idx="5"/>
            <a:endCxn id="97" idx="2"/>
          </p:cNvCxnSpPr>
          <p:nvPr/>
        </p:nvCxnSpPr>
        <p:spPr>
          <a:xfrm flipV="1">
            <a:off x="7161177" y="3169018"/>
            <a:ext cx="1436915" cy="743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733735" y="353175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5</a:t>
            </a:r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957899" y="3349796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cxnSp>
        <p:nvCxnSpPr>
          <p:cNvPr id="111" name="Straight Connector 110"/>
          <p:cNvCxnSpPr>
            <a:stCxn id="106" idx="4"/>
            <a:endCxn id="115" idx="2"/>
          </p:cNvCxnSpPr>
          <p:nvPr/>
        </p:nvCxnSpPr>
        <p:spPr>
          <a:xfrm flipV="1">
            <a:off x="7049859" y="4045812"/>
            <a:ext cx="1178125" cy="209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6" idx="1"/>
            <a:endCxn id="120" idx="2"/>
          </p:cNvCxnSpPr>
          <p:nvPr/>
        </p:nvCxnSpPr>
        <p:spPr>
          <a:xfrm flipH="1" flipV="1">
            <a:off x="6513476" y="2924550"/>
            <a:ext cx="64831" cy="987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489624" y="302115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7462364" y="412766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51</a:t>
            </a:r>
            <a:endParaRPr lang="en-GB" sz="1400" dirty="0"/>
          </a:p>
        </p:txBody>
      </p:sp>
      <p:sp>
        <p:nvSpPr>
          <p:cNvPr id="115" name="Isosceles Triangle 114"/>
          <p:cNvSpPr/>
          <p:nvPr/>
        </p:nvSpPr>
        <p:spPr>
          <a:xfrm>
            <a:off x="8227984" y="3810353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TextBox 115"/>
          <p:cNvSpPr txBox="1"/>
          <p:nvPr/>
        </p:nvSpPr>
        <p:spPr>
          <a:xfrm>
            <a:off x="8394208" y="374618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186935" y="404581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79662" y="374618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8083767" y="3528044"/>
            <a:ext cx="532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BW2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391670" y="2680939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TextBox 120"/>
          <p:cNvSpPr txBox="1"/>
          <p:nvPr/>
        </p:nvSpPr>
        <p:spPr>
          <a:xfrm>
            <a:off x="6284792" y="23959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637765" y="264477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961885" y="2647515"/>
            <a:ext cx="470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BC1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 rot="19915541">
            <a:off x="7479587" y="3308026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 rot="20878543">
            <a:off x="7288464" y="3916201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 rot="18149008">
            <a:off x="6686316" y="3204715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127" name="TextBox 126"/>
          <p:cNvSpPr txBox="1"/>
          <p:nvPr/>
        </p:nvSpPr>
        <p:spPr>
          <a:xfrm rot="15983146">
            <a:off x="6160684" y="3248274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129" name="Isosceles Triangle 128"/>
          <p:cNvSpPr/>
          <p:nvPr/>
        </p:nvSpPr>
        <p:spPr>
          <a:xfrm>
            <a:off x="7499936" y="5893565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TextBox 129"/>
          <p:cNvSpPr txBox="1"/>
          <p:nvPr/>
        </p:nvSpPr>
        <p:spPr>
          <a:xfrm>
            <a:off x="7660071" y="584925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459836" y="609426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245525" y="584925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351372" y="5340776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C</a:t>
            </a:r>
            <a:r>
              <a:rPr lang="en-GB" sz="1400" dirty="0" smtClean="0">
                <a:solidFill>
                  <a:schemeClr val="accent5"/>
                </a:solidFill>
              </a:rPr>
              <a:t>W1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 flipV="1">
            <a:off x="6163811" y="5849254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5" name="TextBox 134"/>
          <p:cNvSpPr txBox="1"/>
          <p:nvPr/>
        </p:nvSpPr>
        <p:spPr>
          <a:xfrm>
            <a:off x="6055402" y="609450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371623" y="582124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054189" y="5571922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CC1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38" name="Regular Pentagon 137"/>
          <p:cNvSpPr/>
          <p:nvPr/>
        </p:nvSpPr>
        <p:spPr>
          <a:xfrm flipV="1">
            <a:off x="5474061" y="4770930"/>
            <a:ext cx="582872" cy="55511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10800000" lon="0" rev="0"/>
              </a:camera>
              <a:lightRig rig="threePt" dir="t"/>
            </a:scene3d>
          </a:bodyPr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cxnSp>
        <p:nvCxnSpPr>
          <p:cNvPr id="139" name="Straight Connector 138"/>
          <p:cNvCxnSpPr>
            <a:stCxn id="134" idx="1"/>
            <a:endCxn id="138" idx="0"/>
          </p:cNvCxnSpPr>
          <p:nvPr/>
        </p:nvCxnSpPr>
        <p:spPr>
          <a:xfrm flipH="1" flipV="1">
            <a:off x="5765497" y="5326046"/>
            <a:ext cx="398314" cy="645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29" idx="0"/>
          </p:cNvCxnSpPr>
          <p:nvPr/>
        </p:nvCxnSpPr>
        <p:spPr>
          <a:xfrm>
            <a:off x="6056932" y="5114011"/>
            <a:ext cx="1579571" cy="779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756502" y="525847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5</a:t>
            </a:r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853654" y="536885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cxnSp>
        <p:nvCxnSpPr>
          <p:cNvPr id="143" name="Straight Connector 142"/>
          <p:cNvCxnSpPr>
            <a:stCxn id="138" idx="4"/>
            <a:endCxn id="147" idx="2"/>
          </p:cNvCxnSpPr>
          <p:nvPr/>
        </p:nvCxnSpPr>
        <p:spPr>
          <a:xfrm>
            <a:off x="5945614" y="4770931"/>
            <a:ext cx="1178125" cy="445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38" idx="1"/>
            <a:endCxn id="152" idx="2"/>
          </p:cNvCxnSpPr>
          <p:nvPr/>
        </p:nvCxnSpPr>
        <p:spPr>
          <a:xfrm flipH="1">
            <a:off x="5409231" y="5114011"/>
            <a:ext cx="64831" cy="987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5385379" y="569749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6512000" y="475210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51</a:t>
            </a:r>
            <a:endParaRPr lang="en-GB" sz="1400" dirty="0"/>
          </a:p>
        </p:txBody>
      </p:sp>
      <p:sp>
        <p:nvSpPr>
          <p:cNvPr id="147" name="Isosceles Triangle 146"/>
          <p:cNvSpPr/>
          <p:nvPr/>
        </p:nvSpPr>
        <p:spPr>
          <a:xfrm>
            <a:off x="7123739" y="4980612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TextBox 147"/>
          <p:cNvSpPr txBox="1"/>
          <p:nvPr/>
        </p:nvSpPr>
        <p:spPr>
          <a:xfrm>
            <a:off x="7321460" y="496431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075214" y="519308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880321" y="491671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75548" y="4773636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CW1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 flipV="1">
            <a:off x="5287425" y="6101874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3" name="TextBox 152"/>
          <p:cNvSpPr txBox="1"/>
          <p:nvPr/>
        </p:nvSpPr>
        <p:spPr>
          <a:xfrm>
            <a:off x="5180547" y="632271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33520" y="607386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57640" y="6071132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CC2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 rot="12416912" flipV="1">
            <a:off x="6375342" y="5441399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 rot="1092520">
            <a:off x="6184219" y="4968107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rot="3423249">
            <a:off x="5587151" y="5524390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159" name="TextBox 158"/>
          <p:cNvSpPr txBox="1"/>
          <p:nvPr/>
        </p:nvSpPr>
        <p:spPr>
          <a:xfrm rot="16431978">
            <a:off x="5061519" y="5490991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228" name="Isosceles Triangle 227"/>
          <p:cNvSpPr/>
          <p:nvPr/>
        </p:nvSpPr>
        <p:spPr>
          <a:xfrm flipH="1">
            <a:off x="1979157" y="874005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9" name="TextBox 228"/>
          <p:cNvSpPr txBox="1"/>
          <p:nvPr/>
        </p:nvSpPr>
        <p:spPr>
          <a:xfrm flipH="1">
            <a:off x="1718658" y="8098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 flipH="1">
            <a:off x="1925931" y="11094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 flipH="1">
            <a:off x="2133204" y="8098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 flipH="1">
            <a:off x="1843011" y="1318317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FW2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 flipH="1">
            <a:off x="3338715" y="874005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4" name="TextBox 233"/>
          <p:cNvSpPr txBox="1"/>
          <p:nvPr/>
        </p:nvSpPr>
        <p:spPr>
          <a:xfrm flipH="1">
            <a:off x="3230424" y="58899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 flipH="1">
            <a:off x="3007106" y="83784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 flipH="1">
            <a:off x="3204314" y="1087171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NC2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237" name="Regular Pentagon 236"/>
          <p:cNvSpPr/>
          <p:nvPr/>
        </p:nvSpPr>
        <p:spPr>
          <a:xfrm flipH="1">
            <a:off x="3689204" y="1640824"/>
            <a:ext cx="582872" cy="55511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cxnSp>
        <p:nvCxnSpPr>
          <p:cNvPr id="238" name="Straight Connector 237"/>
          <p:cNvCxnSpPr>
            <a:stCxn id="233" idx="1"/>
            <a:endCxn id="237" idx="0"/>
          </p:cNvCxnSpPr>
          <p:nvPr/>
        </p:nvCxnSpPr>
        <p:spPr>
          <a:xfrm>
            <a:off x="3582326" y="995811"/>
            <a:ext cx="398314" cy="645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237" idx="5"/>
            <a:endCxn id="228" idx="2"/>
          </p:cNvCxnSpPr>
          <p:nvPr/>
        </p:nvCxnSpPr>
        <p:spPr>
          <a:xfrm flipH="1" flipV="1">
            <a:off x="2252290" y="1109464"/>
            <a:ext cx="1436915" cy="743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 flipH="1">
            <a:off x="2749239" y="147220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5</a:t>
            </a:r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241" name="TextBox 240"/>
          <p:cNvSpPr txBox="1"/>
          <p:nvPr/>
        </p:nvSpPr>
        <p:spPr>
          <a:xfrm flipH="1">
            <a:off x="3433703" y="129024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cxnSp>
        <p:nvCxnSpPr>
          <p:cNvPr id="242" name="Straight Connector 241"/>
          <p:cNvCxnSpPr>
            <a:stCxn id="237" idx="4"/>
            <a:endCxn id="246" idx="2"/>
          </p:cNvCxnSpPr>
          <p:nvPr/>
        </p:nvCxnSpPr>
        <p:spPr>
          <a:xfrm flipH="1" flipV="1">
            <a:off x="2622398" y="1986258"/>
            <a:ext cx="1178125" cy="209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37" idx="1"/>
            <a:endCxn id="251" idx="2"/>
          </p:cNvCxnSpPr>
          <p:nvPr/>
        </p:nvCxnSpPr>
        <p:spPr>
          <a:xfrm flipV="1">
            <a:off x="4272075" y="864996"/>
            <a:ext cx="64831" cy="987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 flipH="1">
            <a:off x="3901978" y="96160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sp>
        <p:nvSpPr>
          <p:cNvPr id="245" name="TextBox 244"/>
          <p:cNvSpPr txBox="1"/>
          <p:nvPr/>
        </p:nvSpPr>
        <p:spPr>
          <a:xfrm flipH="1">
            <a:off x="3020610" y="206811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51</a:t>
            </a:r>
            <a:endParaRPr lang="en-GB" sz="1400" dirty="0"/>
          </a:p>
        </p:txBody>
      </p:sp>
      <p:sp>
        <p:nvSpPr>
          <p:cNvPr id="246" name="Isosceles Triangle 245"/>
          <p:cNvSpPr/>
          <p:nvPr/>
        </p:nvSpPr>
        <p:spPr>
          <a:xfrm flipH="1">
            <a:off x="2349265" y="1750799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TextBox 246"/>
          <p:cNvSpPr txBox="1"/>
          <p:nvPr/>
        </p:nvSpPr>
        <p:spPr>
          <a:xfrm flipH="1">
            <a:off x="2088766" y="168663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 flipH="1">
            <a:off x="2296039" y="198625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 flipH="1">
            <a:off x="2503312" y="168663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 flipH="1">
            <a:off x="2213119" y="2195111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FW1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 flipH="1">
            <a:off x="4215101" y="621385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2" name="TextBox 251"/>
          <p:cNvSpPr txBox="1"/>
          <p:nvPr/>
        </p:nvSpPr>
        <p:spPr>
          <a:xfrm flipH="1">
            <a:off x="4106810" y="33637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 flipH="1">
            <a:off x="3845209" y="58522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 flipH="1">
            <a:off x="4392172" y="661656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FC1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255" name="TextBox 254"/>
          <p:cNvSpPr txBox="1"/>
          <p:nvPr/>
        </p:nvSpPr>
        <p:spPr>
          <a:xfrm rot="1684459" flipH="1">
            <a:off x="2598596" y="1248472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256" name="TextBox 255"/>
          <p:cNvSpPr txBox="1"/>
          <p:nvPr/>
        </p:nvSpPr>
        <p:spPr>
          <a:xfrm rot="721457" flipH="1">
            <a:off x="2789719" y="1856647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 rot="3450992" flipH="1">
            <a:off x="3582625" y="1145161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258" name="TextBox 257"/>
          <p:cNvSpPr txBox="1"/>
          <p:nvPr/>
        </p:nvSpPr>
        <p:spPr>
          <a:xfrm rot="5616854" flipH="1">
            <a:off x="4108257" y="1188720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197" name="Isosceles Triangle 196"/>
          <p:cNvSpPr/>
          <p:nvPr/>
        </p:nvSpPr>
        <p:spPr>
          <a:xfrm flipH="1">
            <a:off x="516214" y="2434027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TextBox 197"/>
          <p:cNvSpPr txBox="1"/>
          <p:nvPr/>
        </p:nvSpPr>
        <p:spPr>
          <a:xfrm flipH="1">
            <a:off x="255715" y="236986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 flipH="1">
            <a:off x="462988" y="266948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 flipH="1">
            <a:off x="670261" y="236986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 flipH="1">
            <a:off x="380068" y="2878339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EW2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 flipH="1">
            <a:off x="2745441" y="2673446"/>
            <a:ext cx="243611" cy="281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3" name="TextBox 202"/>
          <p:cNvSpPr txBox="1"/>
          <p:nvPr/>
        </p:nvSpPr>
        <p:spPr>
          <a:xfrm flipH="1">
            <a:off x="2637151" y="2378515"/>
            <a:ext cx="45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 flipH="1">
            <a:off x="2413833" y="267496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 flipH="1">
            <a:off x="2678777" y="2902089"/>
            <a:ext cx="4876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EC1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206" name="Regular Pentagon 205"/>
          <p:cNvSpPr/>
          <p:nvPr/>
        </p:nvSpPr>
        <p:spPr>
          <a:xfrm flipH="1">
            <a:off x="1972261" y="3327846"/>
            <a:ext cx="582872" cy="55511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</a:t>
            </a:r>
            <a:endParaRPr lang="en-GB" dirty="0"/>
          </a:p>
        </p:txBody>
      </p:sp>
      <p:cxnSp>
        <p:nvCxnSpPr>
          <p:cNvPr id="207" name="Straight Connector 206"/>
          <p:cNvCxnSpPr>
            <a:endCxn id="206" idx="1"/>
          </p:cNvCxnSpPr>
          <p:nvPr/>
        </p:nvCxnSpPr>
        <p:spPr>
          <a:xfrm flipH="1">
            <a:off x="2555132" y="2947410"/>
            <a:ext cx="178265" cy="59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206" idx="5"/>
            <a:endCxn id="197" idx="2"/>
          </p:cNvCxnSpPr>
          <p:nvPr/>
        </p:nvCxnSpPr>
        <p:spPr>
          <a:xfrm flipH="1" flipV="1">
            <a:off x="789347" y="2669486"/>
            <a:ext cx="1182915" cy="870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 flipH="1">
            <a:off x="1032296" y="315922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5</a:t>
            </a:r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210" name="TextBox 209"/>
          <p:cNvSpPr txBox="1"/>
          <p:nvPr/>
        </p:nvSpPr>
        <p:spPr>
          <a:xfrm rot="17149186" flipH="1">
            <a:off x="2512985" y="3153356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cxnSp>
        <p:nvCxnSpPr>
          <p:cNvPr id="211" name="Straight Connector 210"/>
          <p:cNvCxnSpPr>
            <a:stCxn id="206" idx="4"/>
            <a:endCxn id="215" idx="2"/>
          </p:cNvCxnSpPr>
          <p:nvPr/>
        </p:nvCxnSpPr>
        <p:spPr>
          <a:xfrm flipH="1" flipV="1">
            <a:off x="905455" y="3673280"/>
            <a:ext cx="1178125" cy="209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206" idx="2"/>
            <a:endCxn id="220" idx="2"/>
          </p:cNvCxnSpPr>
          <p:nvPr/>
        </p:nvCxnSpPr>
        <p:spPr>
          <a:xfrm flipH="1">
            <a:off x="1184416" y="3882961"/>
            <a:ext cx="1259398" cy="98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 flipH="1">
            <a:off x="1796433" y="429451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118</a:t>
            </a:r>
            <a:endParaRPr lang="en-GB" sz="1400" dirty="0"/>
          </a:p>
        </p:txBody>
      </p:sp>
      <p:sp>
        <p:nvSpPr>
          <p:cNvPr id="214" name="TextBox 213"/>
          <p:cNvSpPr txBox="1"/>
          <p:nvPr/>
        </p:nvSpPr>
        <p:spPr>
          <a:xfrm flipH="1">
            <a:off x="1303667" y="379747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51</a:t>
            </a:r>
            <a:endParaRPr lang="en-GB" sz="1400" dirty="0"/>
          </a:p>
        </p:txBody>
      </p:sp>
      <p:sp>
        <p:nvSpPr>
          <p:cNvPr id="215" name="Isosceles Triangle 214"/>
          <p:cNvSpPr/>
          <p:nvPr/>
        </p:nvSpPr>
        <p:spPr>
          <a:xfrm flipH="1">
            <a:off x="632322" y="3437821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TextBox 215"/>
          <p:cNvSpPr txBox="1"/>
          <p:nvPr/>
        </p:nvSpPr>
        <p:spPr>
          <a:xfrm flipH="1">
            <a:off x="371823" y="337365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 flipH="1">
            <a:off x="579096" y="367328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 flipH="1">
            <a:off x="786369" y="337365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 flipH="1">
            <a:off x="496176" y="3924468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EW1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 flipH="1">
            <a:off x="1062611" y="4622704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1" name="TextBox 220"/>
          <p:cNvSpPr txBox="1"/>
          <p:nvPr/>
        </p:nvSpPr>
        <p:spPr>
          <a:xfrm flipH="1">
            <a:off x="954320" y="433769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100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 flipH="1">
            <a:off x="736489" y="458727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18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 flipH="1">
            <a:off x="944045" y="4836850"/>
            <a:ext cx="458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/>
                </a:solidFill>
              </a:rPr>
              <a:t>EC2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 rot="2140966" flipH="1">
            <a:off x="1044933" y="2869266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 rot="721457" flipH="1">
            <a:off x="1072776" y="3543669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 rot="17244391" flipH="1">
            <a:off x="2254926" y="3087762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227" name="TextBox 226"/>
          <p:cNvSpPr txBox="1"/>
          <p:nvPr/>
        </p:nvSpPr>
        <p:spPr>
          <a:xfrm rot="19305908" flipH="1">
            <a:off x="1472601" y="4146000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166" name="Isosceles Triangle 165"/>
          <p:cNvSpPr/>
          <p:nvPr/>
        </p:nvSpPr>
        <p:spPr>
          <a:xfrm flipH="1">
            <a:off x="1979157" y="5857406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TextBox 166"/>
          <p:cNvSpPr txBox="1"/>
          <p:nvPr/>
        </p:nvSpPr>
        <p:spPr>
          <a:xfrm flipH="1">
            <a:off x="1718658" y="584925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 flipH="1">
            <a:off x="1941976" y="607934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 flipH="1">
            <a:off x="2134050" y="578648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 flipH="1">
            <a:off x="1843011" y="5340776"/>
            <a:ext cx="545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D</a:t>
            </a:r>
            <a:r>
              <a:rPr lang="en-GB" sz="1400" dirty="0" smtClean="0">
                <a:solidFill>
                  <a:schemeClr val="accent5"/>
                </a:solidFill>
              </a:rPr>
              <a:t>W1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 flipH="1" flipV="1">
            <a:off x="3338715" y="5849254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2" name="TextBox 171"/>
          <p:cNvSpPr txBox="1"/>
          <p:nvPr/>
        </p:nvSpPr>
        <p:spPr>
          <a:xfrm flipH="1">
            <a:off x="3230424" y="607009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 flipH="1">
            <a:off x="3007106" y="582124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 flipH="1">
            <a:off x="3204314" y="557192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D</a:t>
            </a:r>
            <a:r>
              <a:rPr lang="en-GB" sz="1400" dirty="0" smtClean="0">
                <a:solidFill>
                  <a:schemeClr val="accent5"/>
                </a:solidFill>
              </a:rPr>
              <a:t>C2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75" name="Regular Pentagon 174"/>
          <p:cNvSpPr/>
          <p:nvPr/>
        </p:nvSpPr>
        <p:spPr>
          <a:xfrm flipH="1" flipV="1">
            <a:off x="3689204" y="4770930"/>
            <a:ext cx="582872" cy="55511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10800000" lon="0" rev="0"/>
              </a:camera>
              <a:lightRig rig="threePt" dir="t"/>
            </a:scene3d>
          </a:bodyPr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cxnSp>
        <p:nvCxnSpPr>
          <p:cNvPr id="176" name="Straight Connector 175"/>
          <p:cNvCxnSpPr>
            <a:stCxn id="171" idx="1"/>
            <a:endCxn id="175" idx="0"/>
          </p:cNvCxnSpPr>
          <p:nvPr/>
        </p:nvCxnSpPr>
        <p:spPr>
          <a:xfrm flipV="1">
            <a:off x="3582326" y="5326046"/>
            <a:ext cx="398314" cy="645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endCxn id="166" idx="0"/>
          </p:cNvCxnSpPr>
          <p:nvPr/>
        </p:nvCxnSpPr>
        <p:spPr>
          <a:xfrm flipH="1">
            <a:off x="2115723" y="5114011"/>
            <a:ext cx="1573484" cy="743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 flipH="1">
            <a:off x="2630656" y="524353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5</a:t>
            </a:r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79" name="TextBox 178"/>
          <p:cNvSpPr txBox="1"/>
          <p:nvPr/>
        </p:nvSpPr>
        <p:spPr>
          <a:xfrm flipH="1">
            <a:off x="3433703" y="536885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cxnSp>
        <p:nvCxnSpPr>
          <p:cNvPr id="180" name="Straight Connector 179"/>
          <p:cNvCxnSpPr>
            <a:stCxn id="175" idx="4"/>
            <a:endCxn id="184" idx="2"/>
          </p:cNvCxnSpPr>
          <p:nvPr/>
        </p:nvCxnSpPr>
        <p:spPr>
          <a:xfrm flipH="1">
            <a:off x="2495398" y="4770931"/>
            <a:ext cx="1305125" cy="445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5" idx="1"/>
            <a:endCxn id="189" idx="2"/>
          </p:cNvCxnSpPr>
          <p:nvPr/>
        </p:nvCxnSpPr>
        <p:spPr>
          <a:xfrm>
            <a:off x="4272075" y="5114011"/>
            <a:ext cx="64831" cy="987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 flipH="1">
            <a:off x="3901978" y="569749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121</a:t>
            </a:r>
            <a:endParaRPr lang="en-GB" sz="1400" dirty="0"/>
          </a:p>
        </p:txBody>
      </p:sp>
      <p:sp>
        <p:nvSpPr>
          <p:cNvPr id="183" name="TextBox 182"/>
          <p:cNvSpPr txBox="1"/>
          <p:nvPr/>
        </p:nvSpPr>
        <p:spPr>
          <a:xfrm flipH="1">
            <a:off x="2862773" y="473249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51</a:t>
            </a:r>
            <a:endParaRPr lang="en-GB" sz="1400" dirty="0"/>
          </a:p>
        </p:txBody>
      </p:sp>
      <p:sp>
        <p:nvSpPr>
          <p:cNvPr id="184" name="Isosceles Triangle 183"/>
          <p:cNvSpPr/>
          <p:nvPr/>
        </p:nvSpPr>
        <p:spPr>
          <a:xfrm flipH="1">
            <a:off x="2222265" y="4980612"/>
            <a:ext cx="273133" cy="2354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TextBox 184"/>
          <p:cNvSpPr txBox="1"/>
          <p:nvPr/>
        </p:nvSpPr>
        <p:spPr>
          <a:xfrm flipH="1">
            <a:off x="1961766" y="497246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 flipH="1">
            <a:off x="2168625" y="518548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17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 flipH="1">
            <a:off x="2360219" y="488638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1</a:t>
            </a:r>
            <a:r>
              <a:rPr lang="en-GB" sz="1400" dirty="0" smtClean="0">
                <a:solidFill>
                  <a:srgbClr val="7030A0"/>
                </a:solidFill>
              </a:rPr>
              <a:t>7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 flipH="1">
            <a:off x="2213119" y="4463982"/>
            <a:ext cx="545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D</a:t>
            </a:r>
            <a:r>
              <a:rPr lang="en-GB" sz="1400" dirty="0" smtClean="0">
                <a:solidFill>
                  <a:schemeClr val="accent5"/>
                </a:solidFill>
              </a:rPr>
              <a:t>W2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 flipH="1" flipV="1">
            <a:off x="4215101" y="6101874"/>
            <a:ext cx="243611" cy="243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0" name="TextBox 189"/>
          <p:cNvSpPr txBox="1"/>
          <p:nvPr/>
        </p:nvSpPr>
        <p:spPr>
          <a:xfrm flipH="1">
            <a:off x="4106810" y="632271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102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 flipH="1">
            <a:off x="3845209" y="607386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 flipH="1">
            <a:off x="4400863" y="607113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5"/>
                </a:solidFill>
              </a:rPr>
              <a:t>D</a:t>
            </a:r>
            <a:r>
              <a:rPr lang="en-GB" sz="1400" dirty="0" smtClean="0">
                <a:solidFill>
                  <a:schemeClr val="accent5"/>
                </a:solidFill>
              </a:rPr>
              <a:t>C1</a:t>
            </a:r>
            <a:endParaRPr lang="en-GB" sz="1400" dirty="0">
              <a:solidFill>
                <a:schemeClr val="accent5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 rot="9183088" flipH="1" flipV="1">
            <a:off x="2598596" y="5441399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 rot="20521280" flipH="1">
            <a:off x="2788872" y="4966947"/>
            <a:ext cx="772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200Mbps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 rot="18176751" flipH="1">
            <a:off x="3577545" y="5524390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sp>
        <p:nvSpPr>
          <p:cNvPr id="196" name="TextBox 195"/>
          <p:cNvSpPr txBox="1"/>
          <p:nvPr/>
        </p:nvSpPr>
        <p:spPr>
          <a:xfrm rot="5168022" flipH="1">
            <a:off x="4103177" y="5490991"/>
            <a:ext cx="58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1Gbps</a:t>
            </a:r>
            <a:endParaRPr lang="en-GB" sz="1200" dirty="0"/>
          </a:p>
        </p:txBody>
      </p:sp>
      <p:cxnSp>
        <p:nvCxnSpPr>
          <p:cNvPr id="281" name="Straight Connector 280"/>
          <p:cNvCxnSpPr>
            <a:stCxn id="106" idx="1"/>
            <a:endCxn id="21" idx="2"/>
          </p:cNvCxnSpPr>
          <p:nvPr/>
        </p:nvCxnSpPr>
        <p:spPr>
          <a:xfrm flipH="1" flipV="1">
            <a:off x="5420653" y="2195939"/>
            <a:ext cx="1157654" cy="1716474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1" idx="2"/>
            <a:endCxn id="237" idx="2"/>
          </p:cNvCxnSpPr>
          <p:nvPr/>
        </p:nvCxnSpPr>
        <p:spPr>
          <a:xfrm flipH="1">
            <a:off x="4160757" y="2195939"/>
            <a:ext cx="1259896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stCxn id="237" idx="2"/>
            <a:endCxn id="206" idx="2"/>
          </p:cNvCxnSpPr>
          <p:nvPr/>
        </p:nvCxnSpPr>
        <p:spPr>
          <a:xfrm flipH="1">
            <a:off x="2443814" y="2195939"/>
            <a:ext cx="1716943" cy="1687022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>
            <a:stCxn id="206" idx="2"/>
            <a:endCxn id="175" idx="2"/>
          </p:cNvCxnSpPr>
          <p:nvPr/>
        </p:nvCxnSpPr>
        <p:spPr>
          <a:xfrm>
            <a:off x="2443814" y="3882961"/>
            <a:ext cx="1716943" cy="88797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stCxn id="175" idx="2"/>
            <a:endCxn id="138" idx="2"/>
          </p:cNvCxnSpPr>
          <p:nvPr/>
        </p:nvCxnSpPr>
        <p:spPr>
          <a:xfrm>
            <a:off x="4160757" y="4770931"/>
            <a:ext cx="1424623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>
            <a:stCxn id="138" idx="2"/>
            <a:endCxn id="106" idx="1"/>
          </p:cNvCxnSpPr>
          <p:nvPr/>
        </p:nvCxnSpPr>
        <p:spPr>
          <a:xfrm flipV="1">
            <a:off x="5585380" y="3912413"/>
            <a:ext cx="992927" cy="85851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>
            <a:stCxn id="206" idx="0"/>
          </p:cNvCxnSpPr>
          <p:nvPr/>
        </p:nvCxnSpPr>
        <p:spPr>
          <a:xfrm flipH="1" flipV="1">
            <a:off x="816684" y="1739570"/>
            <a:ext cx="1447013" cy="1588276"/>
          </a:xfrm>
          <a:prstGeom prst="line">
            <a:avLst/>
          </a:prstGeom>
          <a:ln w="25400"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4428438" y="1952598"/>
            <a:ext cx="659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10Gbps</a:t>
            </a:r>
            <a:endParaRPr lang="en-GB" sz="1200" dirty="0"/>
          </a:p>
        </p:txBody>
      </p:sp>
      <p:sp>
        <p:nvSpPr>
          <p:cNvPr id="295" name="TextBox 294"/>
          <p:cNvSpPr txBox="1"/>
          <p:nvPr/>
        </p:nvSpPr>
        <p:spPr>
          <a:xfrm>
            <a:off x="4536703" y="4727815"/>
            <a:ext cx="659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10Gbps</a:t>
            </a:r>
            <a:endParaRPr lang="en-GB" sz="1200" dirty="0"/>
          </a:p>
        </p:txBody>
      </p:sp>
      <p:sp>
        <p:nvSpPr>
          <p:cNvPr id="296" name="TextBox 295"/>
          <p:cNvSpPr txBox="1"/>
          <p:nvPr/>
        </p:nvSpPr>
        <p:spPr>
          <a:xfrm rot="18901800">
            <a:off x="3122710" y="2604157"/>
            <a:ext cx="659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10Gbps</a:t>
            </a:r>
            <a:endParaRPr lang="en-GB" sz="1200" dirty="0"/>
          </a:p>
        </p:txBody>
      </p:sp>
      <p:sp>
        <p:nvSpPr>
          <p:cNvPr id="297" name="TextBox 296"/>
          <p:cNvSpPr txBox="1"/>
          <p:nvPr/>
        </p:nvSpPr>
        <p:spPr>
          <a:xfrm rot="3393770">
            <a:off x="5470402" y="2418450"/>
            <a:ext cx="659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10Gbps</a:t>
            </a:r>
            <a:endParaRPr lang="en-GB" sz="1200" dirty="0"/>
          </a:p>
        </p:txBody>
      </p:sp>
      <p:sp>
        <p:nvSpPr>
          <p:cNvPr id="298" name="TextBox 297"/>
          <p:cNvSpPr txBox="1"/>
          <p:nvPr/>
        </p:nvSpPr>
        <p:spPr>
          <a:xfrm rot="19015537">
            <a:off x="5911433" y="4188059"/>
            <a:ext cx="659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10Gbps</a:t>
            </a:r>
            <a:endParaRPr lang="en-GB" sz="1200" dirty="0"/>
          </a:p>
        </p:txBody>
      </p:sp>
      <p:sp>
        <p:nvSpPr>
          <p:cNvPr id="299" name="TextBox 298"/>
          <p:cNvSpPr txBox="1"/>
          <p:nvPr/>
        </p:nvSpPr>
        <p:spPr>
          <a:xfrm rot="1679031">
            <a:off x="2868691" y="4247694"/>
            <a:ext cx="659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10Gbps</a:t>
            </a:r>
            <a:endParaRPr lang="en-GB" sz="1200" dirty="0"/>
          </a:p>
        </p:txBody>
      </p:sp>
      <p:sp>
        <p:nvSpPr>
          <p:cNvPr id="300" name="TextBox 299"/>
          <p:cNvSpPr txBox="1"/>
          <p:nvPr/>
        </p:nvSpPr>
        <p:spPr>
          <a:xfrm rot="2692197">
            <a:off x="1140320" y="2486502"/>
            <a:ext cx="659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10Gbps</a:t>
            </a:r>
            <a:endParaRPr lang="en-GB" sz="1200" dirty="0"/>
          </a:p>
        </p:txBody>
      </p:sp>
      <p:sp>
        <p:nvSpPr>
          <p:cNvPr id="301" name="TextBox 300"/>
          <p:cNvSpPr txBox="1"/>
          <p:nvPr/>
        </p:nvSpPr>
        <p:spPr>
          <a:xfrm>
            <a:off x="5585380" y="296321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172</a:t>
            </a:r>
            <a:endParaRPr lang="en-GB" sz="1400" dirty="0"/>
          </a:p>
        </p:txBody>
      </p:sp>
      <p:sp>
        <p:nvSpPr>
          <p:cNvPr id="302" name="TextBox 301"/>
          <p:cNvSpPr txBox="1"/>
          <p:nvPr/>
        </p:nvSpPr>
        <p:spPr>
          <a:xfrm>
            <a:off x="5745407" y="404549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172</a:t>
            </a:r>
            <a:endParaRPr lang="en-GB" sz="1400" dirty="0"/>
          </a:p>
        </p:txBody>
      </p:sp>
      <p:sp>
        <p:nvSpPr>
          <p:cNvPr id="303" name="TextBox 302"/>
          <p:cNvSpPr txBox="1"/>
          <p:nvPr/>
        </p:nvSpPr>
        <p:spPr>
          <a:xfrm>
            <a:off x="4572536" y="217047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516</a:t>
            </a:r>
            <a:endParaRPr lang="en-GB" sz="1400" dirty="0"/>
          </a:p>
        </p:txBody>
      </p:sp>
      <p:sp>
        <p:nvSpPr>
          <p:cNvPr id="304" name="TextBox 303"/>
          <p:cNvSpPr txBox="1"/>
          <p:nvPr/>
        </p:nvSpPr>
        <p:spPr>
          <a:xfrm>
            <a:off x="4632092" y="449019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516</a:t>
            </a:r>
            <a:endParaRPr lang="en-GB" sz="1400" dirty="0"/>
          </a:p>
        </p:txBody>
      </p:sp>
      <p:sp>
        <p:nvSpPr>
          <p:cNvPr id="305" name="TextBox 304"/>
          <p:cNvSpPr txBox="1"/>
          <p:nvPr/>
        </p:nvSpPr>
        <p:spPr>
          <a:xfrm>
            <a:off x="3443515" y="278575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688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3190810" y="406426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688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1531346" y="232116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2061</a:t>
            </a:r>
          </a:p>
        </p:txBody>
      </p:sp>
      <p:cxnSp>
        <p:nvCxnSpPr>
          <p:cNvPr id="259" name="Straight Connector 258"/>
          <p:cNvCxnSpPr>
            <a:stCxn id="138" idx="4"/>
          </p:cNvCxnSpPr>
          <p:nvPr/>
        </p:nvCxnSpPr>
        <p:spPr>
          <a:xfrm flipV="1">
            <a:off x="5945614" y="4463982"/>
            <a:ext cx="2670158" cy="306949"/>
          </a:xfrm>
          <a:prstGeom prst="line">
            <a:avLst/>
          </a:prstGeom>
          <a:ln w="25400">
            <a:solidFill>
              <a:srgbClr val="C00000"/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21173889">
            <a:off x="7729976" y="4502022"/>
            <a:ext cx="659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10Gbps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 rot="21301068">
            <a:off x="7674614" y="4296938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Planned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10460" y="1438195"/>
            <a:ext cx="878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err="1" smtClean="0"/>
              <a:t>CoreNet</a:t>
            </a:r>
            <a:endParaRPr lang="en-GB" sz="1600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80456" y="2431569"/>
            <a:ext cx="6319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i="1" dirty="0" err="1" smtClean="0"/>
              <a:t>Alphon</a:t>
            </a:r>
            <a:endParaRPr lang="en-GB" sz="1200" i="1" dirty="0"/>
          </a:p>
        </p:txBody>
      </p:sp>
      <p:sp>
        <p:nvSpPr>
          <p:cNvPr id="263" name="TextBox 262"/>
          <p:cNvSpPr txBox="1"/>
          <p:nvPr/>
        </p:nvSpPr>
        <p:spPr>
          <a:xfrm>
            <a:off x="5671932" y="3719885"/>
            <a:ext cx="6268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Beaton</a:t>
            </a:r>
            <a:endParaRPr lang="en-GB" sz="1200" i="1" dirty="0"/>
          </a:p>
        </p:txBody>
      </p:sp>
      <p:sp>
        <p:nvSpPr>
          <p:cNvPr id="264" name="TextBox 263"/>
          <p:cNvSpPr txBox="1"/>
          <p:nvPr/>
        </p:nvSpPr>
        <p:spPr>
          <a:xfrm>
            <a:off x="4954278" y="4238666"/>
            <a:ext cx="66370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i="1" dirty="0" err="1" smtClean="0"/>
              <a:t>Chalton</a:t>
            </a:r>
            <a:endParaRPr lang="en-GB" sz="1200" i="1" dirty="0"/>
          </a:p>
        </p:txBody>
      </p:sp>
      <p:sp>
        <p:nvSpPr>
          <p:cNvPr id="265" name="TextBox 264"/>
          <p:cNvSpPr txBox="1"/>
          <p:nvPr/>
        </p:nvSpPr>
        <p:spPr>
          <a:xfrm>
            <a:off x="4060487" y="4238666"/>
            <a:ext cx="59477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Delton</a:t>
            </a:r>
            <a:endParaRPr lang="en-GB" sz="1200" i="1" dirty="0"/>
          </a:p>
        </p:txBody>
      </p:sp>
      <p:sp>
        <p:nvSpPr>
          <p:cNvPr id="266" name="TextBox 265"/>
          <p:cNvSpPr txBox="1"/>
          <p:nvPr/>
        </p:nvSpPr>
        <p:spPr>
          <a:xfrm>
            <a:off x="2787026" y="3680574"/>
            <a:ext cx="6054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i="1" dirty="0" err="1" smtClean="0"/>
              <a:t>Echton</a:t>
            </a:r>
            <a:endParaRPr lang="en-GB" sz="1200" i="1" dirty="0"/>
          </a:p>
        </p:txBody>
      </p:sp>
      <p:sp>
        <p:nvSpPr>
          <p:cNvPr id="267" name="TextBox 266"/>
          <p:cNvSpPr txBox="1"/>
          <p:nvPr/>
        </p:nvSpPr>
        <p:spPr>
          <a:xfrm>
            <a:off x="3988363" y="2431569"/>
            <a:ext cx="60260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Foxton</a:t>
            </a:r>
            <a:endParaRPr lang="en-GB" sz="1200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7740113" y="72799"/>
            <a:ext cx="2082301" cy="2492990"/>
            <a:chOff x="7740113" y="72799"/>
            <a:chExt cx="2082301" cy="2492990"/>
          </a:xfrm>
        </p:grpSpPr>
        <p:sp>
          <p:nvSpPr>
            <p:cNvPr id="24" name="TextBox 23"/>
            <p:cNvSpPr txBox="1"/>
            <p:nvPr/>
          </p:nvSpPr>
          <p:spPr>
            <a:xfrm>
              <a:off x="7740113" y="72799"/>
              <a:ext cx="2082301" cy="249299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200" i="1" dirty="0" smtClean="0"/>
                <a:t>Key</a:t>
              </a:r>
            </a:p>
            <a:p>
              <a:endParaRPr lang="en-GB" sz="1200" dirty="0"/>
            </a:p>
            <a:p>
              <a:r>
                <a:rPr lang="en-GB" sz="1200" dirty="0" smtClean="0"/>
                <a:t>       / </a:t>
              </a:r>
              <a:r>
                <a:rPr lang="en-GB" sz="1200" dirty="0">
                  <a:solidFill>
                    <a:schemeClr val="accent5"/>
                  </a:solidFill>
                </a:rPr>
                <a:t>XX1</a:t>
              </a:r>
              <a:r>
                <a:rPr lang="en-GB" sz="1200" dirty="0" smtClean="0"/>
                <a:t>	Node name</a:t>
              </a:r>
            </a:p>
            <a:p>
              <a:r>
                <a:rPr lang="en-GB" sz="1200" dirty="0" smtClean="0"/>
                <a:t>999 (black)	Users per link</a:t>
              </a:r>
            </a:p>
            <a:p>
              <a:r>
                <a:rPr lang="en-GB" sz="1200" dirty="0" smtClean="0">
                  <a:solidFill>
                    <a:schemeClr val="accent6">
                      <a:lumMod val="50000"/>
                    </a:schemeClr>
                  </a:solidFill>
                </a:rPr>
                <a:t>99</a:t>
              </a:r>
              <a:r>
                <a:rPr lang="en-GB" sz="1200" dirty="0" smtClean="0"/>
                <a:t> (green)	Max FTTP users</a:t>
              </a:r>
            </a:p>
            <a:p>
              <a:r>
                <a:rPr lang="en-GB" sz="1200" dirty="0" smtClean="0">
                  <a:solidFill>
                    <a:schemeClr val="accent2">
                      <a:lumMod val="50000"/>
                    </a:schemeClr>
                  </a:solidFill>
                </a:rPr>
                <a:t>99</a:t>
              </a:r>
              <a:r>
                <a:rPr lang="en-GB" sz="1200" dirty="0" smtClean="0"/>
                <a:t> (red)	Max FTTC users</a:t>
              </a:r>
            </a:p>
            <a:p>
              <a:r>
                <a:rPr lang="en-GB" sz="1200" dirty="0" smtClean="0">
                  <a:solidFill>
                    <a:srgbClr val="7030A0"/>
                  </a:solidFill>
                </a:rPr>
                <a:t>99</a:t>
              </a:r>
              <a:r>
                <a:rPr lang="en-GB" sz="1200" dirty="0" smtClean="0"/>
                <a:t> (purple)	Max FTTC users</a:t>
              </a:r>
            </a:p>
            <a:p>
              <a:r>
                <a:rPr lang="en-GB" sz="1200" dirty="0" err="1" smtClean="0"/>
                <a:t>Gbps</a:t>
              </a:r>
              <a:r>
                <a:rPr lang="en-GB" sz="1200" dirty="0" smtClean="0"/>
                <a:t> (black</a:t>
              </a:r>
              <a:r>
                <a:rPr lang="en-GB" sz="1200" dirty="0"/>
                <a:t>)</a:t>
              </a:r>
              <a:r>
                <a:rPr lang="en-GB" sz="1200" dirty="0" smtClean="0"/>
                <a:t>	Fibre capacity</a:t>
              </a:r>
            </a:p>
            <a:p>
              <a:r>
                <a:rPr lang="en-GB" sz="1200" dirty="0" smtClean="0">
                  <a:solidFill>
                    <a:srgbClr val="7030A0"/>
                  </a:solidFill>
                </a:rPr>
                <a:t>Mbps </a:t>
              </a:r>
              <a:r>
                <a:rPr lang="en-GB" sz="1200" dirty="0"/>
                <a:t>(purple) </a:t>
              </a:r>
              <a:r>
                <a:rPr lang="en-GB" sz="1200" dirty="0" smtClean="0"/>
                <a:t>	Microwave</a:t>
              </a:r>
            </a:p>
            <a:p>
              <a:r>
                <a:rPr lang="en-GB" sz="1200" dirty="0"/>
                <a:t>	</a:t>
              </a:r>
              <a:r>
                <a:rPr lang="en-GB" sz="1200" dirty="0" smtClean="0"/>
                <a:t>Backbone link</a:t>
              </a:r>
            </a:p>
            <a:p>
              <a:r>
                <a:rPr lang="en-GB" sz="1200" dirty="0"/>
                <a:t>	</a:t>
              </a:r>
              <a:r>
                <a:rPr lang="en-GB" sz="1200" dirty="0" smtClean="0"/>
                <a:t>Edge link</a:t>
              </a:r>
            </a:p>
            <a:p>
              <a:r>
                <a:rPr lang="en-GB" sz="1200" dirty="0" smtClean="0"/>
                <a:t>	Village name</a:t>
              </a:r>
            </a:p>
            <a:p>
              <a:endParaRPr lang="en-GB" sz="1200" dirty="0" smtClean="0"/>
            </a:p>
          </p:txBody>
        </p:sp>
        <p:sp>
          <p:nvSpPr>
            <p:cNvPr id="261" name="Regular Pentagon 260"/>
            <p:cNvSpPr/>
            <p:nvPr/>
          </p:nvSpPr>
          <p:spPr>
            <a:xfrm>
              <a:off x="7833350" y="458034"/>
              <a:ext cx="212274" cy="202166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X</a:t>
              </a:r>
              <a:endParaRPr lang="en-GB" sz="12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845013" y="1875605"/>
              <a:ext cx="751617" cy="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>
              <a:off x="7845013" y="2036171"/>
              <a:ext cx="7516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TextBox 267"/>
            <p:cNvSpPr txBox="1"/>
            <p:nvPr/>
          </p:nvSpPr>
          <p:spPr>
            <a:xfrm>
              <a:off x="7846456" y="2084698"/>
              <a:ext cx="558166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200" i="1" dirty="0" smtClean="0"/>
                <a:t>Name</a:t>
              </a:r>
              <a:endParaRPr lang="en-GB" sz="1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5573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2671</TotalTime>
  <Words>168</Words>
  <Application>Microsoft Office PowerPoint</Application>
  <PresentationFormat>A4 Paper (210x297 mm)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Cabinet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Cunningham</dc:creator>
  <cp:lastModifiedBy>Matthew Cunningham</cp:lastModifiedBy>
  <cp:revision>24</cp:revision>
  <dcterms:created xsi:type="dcterms:W3CDTF">2015-11-03T16:29:19Z</dcterms:created>
  <dcterms:modified xsi:type="dcterms:W3CDTF">2016-02-08T14:11:43Z</dcterms:modified>
</cp:coreProperties>
</file>