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3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1" r:id="rId3"/>
    <p:sldId id="268" r:id="rId4"/>
    <p:sldId id="332" r:id="rId5"/>
    <p:sldId id="276" r:id="rId6"/>
    <p:sldId id="281" r:id="rId7"/>
    <p:sldId id="278" r:id="rId8"/>
    <p:sldId id="359" r:id="rId9"/>
    <p:sldId id="360" r:id="rId10"/>
    <p:sldId id="361" r:id="rId11"/>
    <p:sldId id="362" r:id="rId12"/>
    <p:sldId id="348" r:id="rId13"/>
    <p:sldId id="355" r:id="rId14"/>
    <p:sldId id="356" r:id="rId15"/>
    <p:sldId id="358" r:id="rId16"/>
    <p:sldId id="364" r:id="rId17"/>
    <p:sldId id="365" r:id="rId18"/>
    <p:sldId id="366" r:id="rId19"/>
    <p:sldId id="291" r:id="rId20"/>
    <p:sldId id="367" r:id="rId21"/>
    <p:sldId id="374" r:id="rId22"/>
    <p:sldId id="368" r:id="rId23"/>
    <p:sldId id="369" r:id="rId24"/>
    <p:sldId id="373" r:id="rId25"/>
    <p:sldId id="307" r:id="rId26"/>
    <p:sldId id="371" r:id="rId27"/>
    <p:sldId id="370" r:id="rId28"/>
    <p:sldId id="343" r:id="rId29"/>
    <p:sldId id="372" r:id="rId3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da-DK"/>
    </a:defPPr>
    <a:lvl1pPr marL="0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017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033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050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8068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0085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2102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4119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6135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071">
          <p15:clr>
            <a:srgbClr val="A4A3A4"/>
          </p15:clr>
        </p15:guide>
        <p15:guide id="5" orient="horz" pos="867">
          <p15:clr>
            <a:srgbClr val="A4A3A4"/>
          </p15:clr>
        </p15:guide>
        <p15:guide id="6" orient="horz" pos="640">
          <p15:clr>
            <a:srgbClr val="A4A3A4"/>
          </p15:clr>
        </p15:guide>
        <p15:guide id="7" orient="horz" pos="3294">
          <p15:clr>
            <a:srgbClr val="A4A3A4"/>
          </p15:clr>
        </p15:guide>
        <p15:guide id="8" orient="horz" pos="2500">
          <p15:clr>
            <a:srgbClr val="A4A3A4"/>
          </p15:clr>
        </p15:guide>
        <p15:guide id="9" orient="horz" pos="1275">
          <p15:clr>
            <a:srgbClr val="A4A3A4"/>
          </p15:clr>
        </p15:guide>
        <p15:guide id="10" orient="horz" pos="3583">
          <p15:clr>
            <a:srgbClr val="A4A3A4"/>
          </p15:clr>
        </p15:guide>
        <p15:guide id="11" orient="horz" pos="4319">
          <p15:clr>
            <a:srgbClr val="A4A3A4"/>
          </p15:clr>
        </p15:guide>
        <p15:guide id="12" orient="horz" pos="3807">
          <p15:clr>
            <a:srgbClr val="A4A3A4"/>
          </p15:clr>
        </p15:guide>
        <p15:guide id="13" orient="horz" pos="4255">
          <p15:clr>
            <a:srgbClr val="A4A3A4"/>
          </p15:clr>
        </p15:guide>
        <p15:guide id="14" pos="2879">
          <p15:clr>
            <a:srgbClr val="A4A3A4"/>
          </p15:clr>
        </p15:guide>
        <p15:guide id="15">
          <p15:clr>
            <a:srgbClr val="A4A3A4"/>
          </p15:clr>
        </p15:guide>
        <p15:guide id="16" pos="178">
          <p15:clr>
            <a:srgbClr val="A4A3A4"/>
          </p15:clr>
        </p15:guide>
        <p15:guide id="17" pos="5759">
          <p15:clr>
            <a:srgbClr val="A4A3A4"/>
          </p15:clr>
        </p15:guide>
        <p15:guide id="18" pos="5583">
          <p15:clr>
            <a:srgbClr val="A4A3A4"/>
          </p15:clr>
        </p15:guide>
        <p15:guide id="19" orient="horz" pos="4062">
          <p15:clr>
            <a:srgbClr val="A4A3A4"/>
          </p15:clr>
        </p15:guide>
        <p15:guide id="20" orient="horz" pos="3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t Kaol" initials="HK" lastIdx="1" clrIdx="0"/>
  <p:cmAuthor id="1" name="Ian Neale" initials="IN" lastIdx="1" clrIdx="1">
    <p:extLst>
      <p:ext uri="{19B8F6BF-5375-455C-9EA6-DF929625EA0E}">
        <p15:presenceInfo xmlns:p15="http://schemas.microsoft.com/office/powerpoint/2012/main" userId="S-1-5-21-4244500858-2814365586-1643306958-11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7F7F7F"/>
    <a:srgbClr val="885788"/>
    <a:srgbClr val="6699FF"/>
    <a:srgbClr val="C00000"/>
    <a:srgbClr val="B37130"/>
    <a:srgbClr val="0D5D95"/>
    <a:srgbClr val="53ACA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2" autoAdjust="0"/>
    <p:restoredTop sz="94649" autoAdjust="0"/>
  </p:normalViewPr>
  <p:slideViewPr>
    <p:cSldViewPr snapToGrid="0">
      <p:cViewPr varScale="1">
        <p:scale>
          <a:sx n="113" d="100"/>
          <a:sy n="113" d="100"/>
        </p:scale>
        <p:origin x="1362" y="96"/>
      </p:cViewPr>
      <p:guideLst>
        <p:guide orient="horz" pos="2160"/>
        <p:guide pos="2880"/>
        <p:guide orient="horz" pos="119"/>
        <p:guide orient="horz" pos="1071"/>
        <p:guide orient="horz" pos="867"/>
        <p:guide orient="horz" pos="640"/>
        <p:guide orient="horz" pos="3294"/>
        <p:guide orient="horz" pos="2500"/>
        <p:guide orient="horz" pos="1275"/>
        <p:guide orient="horz" pos="3583"/>
        <p:guide orient="horz" pos="4319"/>
        <p:guide orient="horz" pos="3807"/>
        <p:guide orient="horz" pos="4255"/>
        <p:guide pos="2879"/>
        <p:guide/>
        <p:guide pos="178"/>
        <p:guide pos="5759"/>
        <p:guide pos="5583"/>
        <p:guide orient="horz" pos="4062"/>
        <p:guide orient="horz" pos="3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48" y="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03605226061328E-2"/>
          <c:y val="7.0526779500424339E-2"/>
          <c:w val="0.8476741987620644"/>
          <c:h val="0.83427572403003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 label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Pet food</c:v>
                </c:pt>
                <c:pt idx="1">
                  <c:v>Cleaning products</c:v>
                </c:pt>
                <c:pt idx="2">
                  <c:v>Toiletries</c:v>
                </c:pt>
                <c:pt idx="3">
                  <c:v>Non-alcoholic drinks</c:v>
                </c:pt>
                <c:pt idx="4">
                  <c:v>Alcoholic drinks</c:v>
                </c:pt>
                <c:pt idx="5">
                  <c:v>Household goods</c:v>
                </c:pt>
                <c:pt idx="6">
                  <c:v>Frozen foods</c:v>
                </c:pt>
                <c:pt idx="7">
                  <c:v>Fruit / Vegetables</c:v>
                </c:pt>
                <c:pt idx="8">
                  <c:v>Meat / fish / poultry</c:v>
                </c:pt>
                <c:pt idx="9">
                  <c:v>Chilled dairy / ready meals</c:v>
                </c:pt>
                <c:pt idx="10">
                  <c:v>Ambient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0.09</c:v>
                </c:pt>
                <c:pt idx="7">
                  <c:v>0.11</c:v>
                </c:pt>
                <c:pt idx="8">
                  <c:v>0.12</c:v>
                </c:pt>
                <c:pt idx="9">
                  <c:v>0.14000000000000001</c:v>
                </c:pt>
                <c:pt idx="10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Branded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Pet food</c:v>
                </c:pt>
                <c:pt idx="1">
                  <c:v>Cleaning products</c:v>
                </c:pt>
                <c:pt idx="2">
                  <c:v>Toiletries</c:v>
                </c:pt>
                <c:pt idx="3">
                  <c:v>Non-alcoholic drinks</c:v>
                </c:pt>
                <c:pt idx="4">
                  <c:v>Alcoholic drinks</c:v>
                </c:pt>
                <c:pt idx="5">
                  <c:v>Household goods</c:v>
                </c:pt>
                <c:pt idx="6">
                  <c:v>Frozen foods</c:v>
                </c:pt>
                <c:pt idx="7">
                  <c:v>Fruit / Vegetables</c:v>
                </c:pt>
                <c:pt idx="8">
                  <c:v>Meat / fish / poultry</c:v>
                </c:pt>
                <c:pt idx="9">
                  <c:v>Chilled dairy / ready meals</c:v>
                </c:pt>
                <c:pt idx="10">
                  <c:v>Ambient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0.08</c:v>
                </c:pt>
                <c:pt idx="7">
                  <c:v>0.04</c:v>
                </c:pt>
                <c:pt idx="8">
                  <c:v>0.11</c:v>
                </c:pt>
                <c:pt idx="9">
                  <c:v>0.13</c:v>
                </c:pt>
                <c:pt idx="10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817496"/>
        <c:axId val="371762224"/>
      </c:barChart>
      <c:catAx>
        <c:axId val="3718174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62224"/>
        <c:crosses val="autoZero"/>
        <c:auto val="1"/>
        <c:lblAlgn val="ctr"/>
        <c:lblOffset val="100"/>
        <c:noMultiLvlLbl val="0"/>
      </c:catAx>
      <c:valAx>
        <c:axId val="37176222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37181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89489896618076"/>
          <c:y val="0.37538413646123514"/>
          <c:w val="0.28568651240533444"/>
          <c:h val="0.16712050576815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58037910307291E-2"/>
          <c:y val="2.6912595518523069E-2"/>
          <c:w val="0.90688392417938546"/>
          <c:h val="0.84544656992516487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2"/>
                <c:pt idx="0">
                  <c:v>0.36</c:v>
                </c:pt>
                <c:pt idx="1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2"/>
                <c:pt idx="0">
                  <c:v>0.18</c:v>
                </c:pt>
                <c:pt idx="1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2"/>
                <c:pt idx="0">
                  <c:v>0.47</c:v>
                </c:pt>
                <c:pt idx="1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371767712"/>
        <c:axId val="371768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1"/>
                      <c:pt idx="0">
                        <c:v>Not sure No Yes</c:v>
                      </c:pt>
                    </c:strCache>
                  </c:strRef>
                </c:tx>
                <c:spPr>
                  <a:solidFill>
                    <a:schemeClr val="bg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2016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717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68104"/>
        <c:crosses val="autoZero"/>
        <c:auto val="1"/>
        <c:lblAlgn val="ctr"/>
        <c:lblOffset val="100"/>
        <c:noMultiLvlLbl val="0"/>
      </c:catAx>
      <c:valAx>
        <c:axId val="371768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7176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28370075412691"/>
          <c:y val="0.92306764371482486"/>
          <c:w val="0.56785109159769065"/>
          <c:h val="5.9489972804073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64778703393375"/>
          <c:y val="4.178285746028218E-2"/>
          <c:w val="0.44097843003438458"/>
          <c:h val="0.94384801838834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The culture has changed to a more collaborative approach</c:v>
                </c:pt>
                <c:pt idx="1">
                  <c:v>Suppliers feel able to raise issues with retailers / CCOs when they feel treated unfairly</c:v>
                </c:pt>
                <c:pt idx="2">
                  <c:v>Suppliers feel they have a greater influence over their terms of supply</c:v>
                </c:pt>
                <c:pt idx="3">
                  <c:v>Retailers have been fined for breaking the Code</c:v>
                </c:pt>
                <c:pt idx="4">
                  <c:v>Advice and guidance published</c:v>
                </c:pt>
                <c:pt idx="5">
                  <c:v>The whole supply chain is working more efficiently</c:v>
                </c:pt>
                <c:pt idx="6">
                  <c:v>The cost of doing business with retailers is reduced</c:v>
                </c:pt>
                <c:pt idx="7">
                  <c:v>By the number of investigations carried out</c:v>
                </c:pt>
                <c:pt idx="8">
                  <c:v>By the number of arbitrations the GCA is asked to carry out</c:v>
                </c:pt>
                <c:pt idx="9">
                  <c:v>Other</c:v>
                </c:pt>
                <c:pt idx="10">
                  <c:v>Don’t know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0.72</c:v>
                </c:pt>
                <c:pt idx="1">
                  <c:v>0.6</c:v>
                </c:pt>
                <c:pt idx="2">
                  <c:v>0.51</c:v>
                </c:pt>
                <c:pt idx="3">
                  <c:v>0.39</c:v>
                </c:pt>
                <c:pt idx="4">
                  <c:v>0.28999999999999998</c:v>
                </c:pt>
                <c:pt idx="5">
                  <c:v>0.26</c:v>
                </c:pt>
                <c:pt idx="6">
                  <c:v>0.22</c:v>
                </c:pt>
                <c:pt idx="7">
                  <c:v>0.17</c:v>
                </c:pt>
                <c:pt idx="8">
                  <c:v>0.05</c:v>
                </c:pt>
                <c:pt idx="9">
                  <c:v>0.02</c:v>
                </c:pt>
                <c:pt idx="10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The culture has changed to a more collaborative approach</c:v>
                </c:pt>
                <c:pt idx="1">
                  <c:v>Suppliers feel able to raise issues with retailers / CCOs when they feel treated unfairly</c:v>
                </c:pt>
                <c:pt idx="2">
                  <c:v>Suppliers feel they have a greater influence over their terms of supply</c:v>
                </c:pt>
                <c:pt idx="3">
                  <c:v>Retailers have been fined for breaking the Code</c:v>
                </c:pt>
                <c:pt idx="4">
                  <c:v>Advice and guidance published</c:v>
                </c:pt>
                <c:pt idx="5">
                  <c:v>The whole supply chain is working more efficiently</c:v>
                </c:pt>
                <c:pt idx="6">
                  <c:v>The cost of doing business with retailers is reduced</c:v>
                </c:pt>
                <c:pt idx="7">
                  <c:v>By the number of investigations carried out</c:v>
                </c:pt>
                <c:pt idx="8">
                  <c:v>By the number of arbitrations the GCA is asked to carry out</c:v>
                </c:pt>
                <c:pt idx="9">
                  <c:v>Other</c:v>
                </c:pt>
                <c:pt idx="10">
                  <c:v>Don’t know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0.74</c:v>
                </c:pt>
                <c:pt idx="1">
                  <c:v>0.65</c:v>
                </c:pt>
                <c:pt idx="2">
                  <c:v>0.46</c:v>
                </c:pt>
                <c:pt idx="3">
                  <c:v>0.46</c:v>
                </c:pt>
                <c:pt idx="4">
                  <c:v>0.27</c:v>
                </c:pt>
                <c:pt idx="5">
                  <c:v>0.23</c:v>
                </c:pt>
                <c:pt idx="6">
                  <c:v>0.27</c:v>
                </c:pt>
                <c:pt idx="7">
                  <c:v>0.22</c:v>
                </c:pt>
                <c:pt idx="8">
                  <c:v>0.09</c:v>
                </c:pt>
                <c:pt idx="9">
                  <c:v>0.04</c:v>
                </c:pt>
                <c:pt idx="10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The culture has changed to a more collaborative approach</c:v>
                </c:pt>
                <c:pt idx="1">
                  <c:v>Suppliers feel able to raise issues with retailers / CCOs when they feel treated unfairly</c:v>
                </c:pt>
                <c:pt idx="2">
                  <c:v>Suppliers feel they have a greater influence over their terms of supply</c:v>
                </c:pt>
                <c:pt idx="3">
                  <c:v>Retailers have been fined for breaking the Code</c:v>
                </c:pt>
                <c:pt idx="4">
                  <c:v>Advice and guidance published</c:v>
                </c:pt>
                <c:pt idx="5">
                  <c:v>The whole supply chain is working more efficiently</c:v>
                </c:pt>
                <c:pt idx="6">
                  <c:v>The cost of doing business with retailers is reduced</c:v>
                </c:pt>
                <c:pt idx="7">
                  <c:v>By the number of investigations carried out</c:v>
                </c:pt>
                <c:pt idx="8">
                  <c:v>By the number of arbitrations the GCA is asked to carry out</c:v>
                </c:pt>
                <c:pt idx="9">
                  <c:v>Other</c:v>
                </c:pt>
                <c:pt idx="10">
                  <c:v>Don’t know</c:v>
                </c:pt>
              </c:strCache>
            </c:strRef>
          </c:cat>
          <c:val>
            <c:numRef>
              <c:f>Sheet1!$D$2:$D$12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58696"/>
        <c:axId val="371761048"/>
      </c:barChart>
      <c:catAx>
        <c:axId val="371758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61048"/>
        <c:crosses val="autoZero"/>
        <c:auto val="1"/>
        <c:lblAlgn val="ctr"/>
        <c:lblOffset val="100"/>
        <c:noMultiLvlLbl val="0"/>
      </c:catAx>
      <c:valAx>
        <c:axId val="371761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37175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98681482436971"/>
          <c:y val="0.48880792524554328"/>
          <c:w val="7.1257634110248713E-2"/>
          <c:h val="0.10924874713620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3.7267148190845731E-3"/>
                  <c:y val="0.12899827619230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0.68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399073849810969"/>
          <c:y val="0.13952535840215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-3.056272964161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0.62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75343617118525E-2"/>
          <c:y val="0.83186191036793677"/>
          <c:w val="0.87825760577183731"/>
          <c:h val="7.64499007072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64029845754119"/>
          <c:y val="1.7063582261242868E-2"/>
          <c:w val="0.58335970154245886"/>
          <c:h val="0.94908398772193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 external agency/ consultancy</c:v>
                </c:pt>
                <c:pt idx="1">
                  <c:v>My organisation (internal training)</c:v>
                </c:pt>
                <c:pt idx="2">
                  <c:v>A trade association</c:v>
                </c:pt>
                <c:pt idx="3">
                  <c:v>Other</c:v>
                </c:pt>
                <c:pt idx="4">
                  <c:v>Can’t remember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0.42420000000000002</c:v>
                </c:pt>
                <c:pt idx="1">
                  <c:v>0.34849999999999998</c:v>
                </c:pt>
                <c:pt idx="2">
                  <c:v>0.2626</c:v>
                </c:pt>
                <c:pt idx="3">
                  <c:v>4.0399999999999998E-2</c:v>
                </c:pt>
                <c:pt idx="4">
                  <c:v>3.0300000000000001E-2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48570592"/>
        <c:axId val="448572160"/>
      </c:barChart>
      <c:catAx>
        <c:axId val="448570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72160"/>
        <c:crosses val="autoZero"/>
        <c:auto val="1"/>
        <c:lblAlgn val="ctr"/>
        <c:lblOffset val="100"/>
        <c:noMultiLvlLbl val="0"/>
      </c:catAx>
      <c:valAx>
        <c:axId val="448572160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4485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3.7267148190845731E-3"/>
                  <c:y val="0.12899827619230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0.68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399073849810969"/>
          <c:y val="0.13952535840215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4.0741625911674077E-3"/>
                  <c:y val="-3.056272964161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0.62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75343617118525E-2"/>
          <c:y val="0.83186191036793677"/>
          <c:w val="0.87825760577183731"/>
          <c:h val="7.64499007072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13521228757977"/>
          <c:y val="2.2766058137700593E-2"/>
          <c:w val="0.58335970154245886"/>
          <c:h val="0.94908398772193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didn’t know there was any training on the Code</c:v>
                </c:pt>
                <c:pt idx="1">
                  <c:v>Don’t know how to access it/ who provides it</c:v>
                </c:pt>
                <c:pt idx="2">
                  <c:v>Lack of time</c:v>
                </c:pt>
                <c:pt idx="3">
                  <c:v>Budget/ cost</c:v>
                </c:pt>
                <c:pt idx="4">
                  <c:v>I don’t think it will make a difference to me</c:v>
                </c:pt>
                <c:pt idx="5">
                  <c:v>I don’t need it as I already have a good knowledge of the Code</c:v>
                </c:pt>
                <c:pt idx="6">
                  <c:v>Other</c:v>
                </c:pt>
                <c:pt idx="7">
                  <c:v>Don’t know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0.38779999999999998</c:v>
                </c:pt>
                <c:pt idx="1">
                  <c:v>0.309</c:v>
                </c:pt>
                <c:pt idx="2">
                  <c:v>0.19</c:v>
                </c:pt>
                <c:pt idx="3">
                  <c:v>0.1</c:v>
                </c:pt>
                <c:pt idx="4">
                  <c:v>8.1600000000000006E-2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1761832"/>
        <c:axId val="371780256"/>
      </c:barChart>
      <c:catAx>
        <c:axId val="371761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80256"/>
        <c:crosses val="autoZero"/>
        <c:auto val="1"/>
        <c:lblAlgn val="ctr"/>
        <c:lblOffset val="100"/>
        <c:noMultiLvlLbl val="0"/>
      </c:catAx>
      <c:valAx>
        <c:axId val="371780256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37176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Does your trade association provide or facilitate/ organise training on the Code?</a:t>
            </a:r>
          </a:p>
        </c:rich>
      </c:tx>
      <c:layout>
        <c:manualLayout>
          <c:xMode val="edge"/>
          <c:yMode val="edge"/>
          <c:x val="0.1000042068205617"/>
          <c:y val="2.969765575591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5012115850450227"/>
          <c:y val="0.17162226367564296"/>
          <c:w val="0.44987884149549778"/>
          <c:h val="0.7523135936691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Yes, I have been on it</c:v>
                </c:pt>
                <c:pt idx="1">
                  <c:v>Yes, but I have not been on it</c:v>
                </c:pt>
                <c:pt idx="2">
                  <c:v>No, I think it would be useful if they did</c:v>
                </c:pt>
                <c:pt idx="3">
                  <c:v>No, it is not what I expect them to do</c:v>
                </c:pt>
                <c:pt idx="4">
                  <c:v>Don’t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77120"/>
        <c:axId val="371773984"/>
      </c:barChart>
      <c:catAx>
        <c:axId val="37177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73984"/>
        <c:crosses val="autoZero"/>
        <c:auto val="1"/>
        <c:lblAlgn val="ctr"/>
        <c:lblOffset val="100"/>
        <c:noMultiLvlLbl val="0"/>
      </c:catAx>
      <c:valAx>
        <c:axId val="37177398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717771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What format of training on the Code, if any, do you think would be useful to you?</a:t>
            </a: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001230314960629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825110831575895"/>
          <c:y val="0.22228362244991814"/>
          <c:w val="0.46982859113365122"/>
          <c:h val="0.77310931242010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format of training on the Code, if any, do you think would be useful to you?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 tutorials</c:v>
                </c:pt>
                <c:pt idx="1">
                  <c:v>Classroom based training (in-house or external)</c:v>
                </c:pt>
                <c:pt idx="2">
                  <c:v>Don’t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0.63249999999999995</c:v>
                </c:pt>
                <c:pt idx="1">
                  <c:v>0.41980000000000001</c:v>
                </c:pt>
                <c:pt idx="2">
                  <c:v>0.1045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77512"/>
        <c:axId val="371769672"/>
      </c:barChart>
      <c:catAx>
        <c:axId val="371777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69672"/>
        <c:crosses val="autoZero"/>
        <c:auto val="1"/>
        <c:lblAlgn val="ctr"/>
        <c:lblOffset val="100"/>
        <c:noMultiLvlLbl val="0"/>
      </c:catAx>
      <c:valAx>
        <c:axId val="3717696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717775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2216521396615"/>
          <c:y val="0.2676183179565137"/>
          <c:w val="0.68259738816899129"/>
          <c:h val="0.449737273356998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626153736405631E-2"/>
                  <c:y val="0.11779674053310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573653432446903"/>
                  <c:y val="-0.13364255430402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 the UK</c:v>
                </c:pt>
                <c:pt idx="1">
                  <c:v>Outside the UK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745959254629774E-2"/>
          <c:y val="0.61389386222043707"/>
          <c:w val="0.28507921628577165"/>
          <c:h val="0.35218896618324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Which, if any, of the following types of training on the Code would be useful to you?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9.3793103448275864E-2"/>
          <c:y val="1.5758603018454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100188668337876"/>
          <c:y val="0.20571543826033198"/>
          <c:w val="0.46195284868168651"/>
          <c:h val="0.722662782353948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Which, if any, of the following types of training on the Code would be useful to you?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Commercial training on the Code (how to use it)</c:v>
                </c:pt>
                <c:pt idx="1">
                  <c:v>Practical examples/ case studies</c:v>
                </c:pt>
                <c:pt idx="2">
                  <c:v>Legal training on the Code (what it means)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0.7127</c:v>
                </c:pt>
                <c:pt idx="1">
                  <c:v>0.70520000000000005</c:v>
                </c:pt>
                <c:pt idx="2">
                  <c:v>0.50190000000000001</c:v>
                </c:pt>
                <c:pt idx="3">
                  <c:v>9.7000000000000003E-2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74376"/>
        <c:axId val="371781040"/>
      </c:barChart>
      <c:catAx>
        <c:axId val="371774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81040"/>
        <c:crosses val="autoZero"/>
        <c:auto val="1"/>
        <c:lblAlgn val="ctr"/>
        <c:lblOffset val="100"/>
        <c:noMultiLvlLbl val="0"/>
      </c:catAx>
      <c:valAx>
        <c:axId val="3717810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7177437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14652309398205"/>
          <c:y val="4.178285746028218E-2"/>
          <c:w val="0.55914382289175324"/>
          <c:h val="0.88664711857412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Aldi</c:v>
                </c:pt>
                <c:pt idx="1">
                  <c:v>Lidl</c:v>
                </c:pt>
                <c:pt idx="2">
                  <c:v>Tesco</c:v>
                </c:pt>
                <c:pt idx="3">
                  <c:v>Marks and Spencer</c:v>
                </c:pt>
                <c:pt idx="4">
                  <c:v>Waitrose</c:v>
                </c:pt>
                <c:pt idx="5">
                  <c:v>Morrisons</c:v>
                </c:pt>
                <c:pt idx="6">
                  <c:v>Asda</c:v>
                </c:pt>
                <c:pt idx="7">
                  <c:v>Sainsbury's</c:v>
                </c:pt>
                <c:pt idx="8">
                  <c:v>Co-operative</c:v>
                </c:pt>
                <c:pt idx="9">
                  <c:v>Iceland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0.69</c:v>
                </c:pt>
                <c:pt idx="1">
                  <c:v>0.68</c:v>
                </c:pt>
                <c:pt idx="2">
                  <c:v>0.65</c:v>
                </c:pt>
                <c:pt idx="3">
                  <c:v>0.48</c:v>
                </c:pt>
                <c:pt idx="4">
                  <c:v>0.47</c:v>
                </c:pt>
                <c:pt idx="5">
                  <c:v>0.47</c:v>
                </c:pt>
                <c:pt idx="6">
                  <c:v>0.46</c:v>
                </c:pt>
                <c:pt idx="7">
                  <c:v>0.46</c:v>
                </c:pt>
                <c:pt idx="8">
                  <c:v>0.45</c:v>
                </c:pt>
                <c:pt idx="9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D5D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Aldi</c:v>
                </c:pt>
                <c:pt idx="1">
                  <c:v>Lidl</c:v>
                </c:pt>
                <c:pt idx="2">
                  <c:v>Tesco</c:v>
                </c:pt>
                <c:pt idx="3">
                  <c:v>Marks and Spencer</c:v>
                </c:pt>
                <c:pt idx="4">
                  <c:v>Waitrose</c:v>
                </c:pt>
                <c:pt idx="5">
                  <c:v>Morrisons</c:v>
                </c:pt>
                <c:pt idx="6">
                  <c:v>Asda</c:v>
                </c:pt>
                <c:pt idx="7">
                  <c:v>Sainsbury's</c:v>
                </c:pt>
                <c:pt idx="8">
                  <c:v>Co-operative</c:v>
                </c:pt>
                <c:pt idx="9">
                  <c:v>Iceland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0.66</c:v>
                </c:pt>
                <c:pt idx="1">
                  <c:v>0.61</c:v>
                </c:pt>
                <c:pt idx="2">
                  <c:v>0.53</c:v>
                </c:pt>
                <c:pt idx="3">
                  <c:v>0.49</c:v>
                </c:pt>
                <c:pt idx="4">
                  <c:v>0.41</c:v>
                </c:pt>
                <c:pt idx="5">
                  <c:v>0.39</c:v>
                </c:pt>
                <c:pt idx="6">
                  <c:v>0.42</c:v>
                </c:pt>
                <c:pt idx="7">
                  <c:v>0.4</c:v>
                </c:pt>
                <c:pt idx="8">
                  <c:v>0.36</c:v>
                </c:pt>
                <c:pt idx="9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Aldi</c:v>
                </c:pt>
                <c:pt idx="1">
                  <c:v>Lidl</c:v>
                </c:pt>
                <c:pt idx="2">
                  <c:v>Tesco</c:v>
                </c:pt>
                <c:pt idx="3">
                  <c:v>Marks and Spencer</c:v>
                </c:pt>
                <c:pt idx="4">
                  <c:v>Waitrose</c:v>
                </c:pt>
                <c:pt idx="5">
                  <c:v>Morrisons</c:v>
                </c:pt>
                <c:pt idx="6">
                  <c:v>Asda</c:v>
                </c:pt>
                <c:pt idx="7">
                  <c:v>Sainsbury's</c:v>
                </c:pt>
                <c:pt idx="8">
                  <c:v>Co-operative</c:v>
                </c:pt>
                <c:pt idx="9">
                  <c:v>Iceland</c:v>
                </c:pt>
              </c:strCache>
            </c:strRef>
          </c:cat>
          <c:val>
            <c:numRef>
              <c:f>Sheet1!$D$2:$D$11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70848"/>
        <c:axId val="371771632"/>
      </c:barChart>
      <c:catAx>
        <c:axId val="371770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71632"/>
        <c:crosses val="autoZero"/>
        <c:auto val="1"/>
        <c:lblAlgn val="ctr"/>
        <c:lblOffset val="100"/>
        <c:noMultiLvlLbl val="0"/>
      </c:catAx>
      <c:valAx>
        <c:axId val="37177163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717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27762927370097"/>
          <c:y val="0.34509578300823718"/>
          <c:w val="6.6437717871112897E-2"/>
          <c:h val="0.10331986922088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14652309398205"/>
          <c:y val="2.206871367156182E-2"/>
          <c:w val="0.64160872632274968"/>
          <c:h val="0.9466741797505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Tesco</c:v>
                </c:pt>
                <c:pt idx="1">
                  <c:v>Aldi</c:v>
                </c:pt>
                <c:pt idx="2">
                  <c:v>Sainsbury's</c:v>
                </c:pt>
                <c:pt idx="3">
                  <c:v>Marks and Spencer</c:v>
                </c:pt>
                <c:pt idx="4">
                  <c:v>Iceland</c:v>
                </c:pt>
                <c:pt idx="5">
                  <c:v>Asda</c:v>
                </c:pt>
                <c:pt idx="6">
                  <c:v>Waitrose</c:v>
                </c:pt>
                <c:pt idx="7">
                  <c:v>Lidl</c:v>
                </c:pt>
                <c:pt idx="8">
                  <c:v>Morrisons</c:v>
                </c:pt>
                <c:pt idx="9">
                  <c:v>Co-operative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0.57999999999999996</c:v>
                </c:pt>
                <c:pt idx="1">
                  <c:v>0.53</c:v>
                </c:pt>
                <c:pt idx="2">
                  <c:v>0.47</c:v>
                </c:pt>
                <c:pt idx="3">
                  <c:v>0.45</c:v>
                </c:pt>
                <c:pt idx="4">
                  <c:v>0.45</c:v>
                </c:pt>
                <c:pt idx="5">
                  <c:v>0.44</c:v>
                </c:pt>
                <c:pt idx="6">
                  <c:v>0.44</c:v>
                </c:pt>
                <c:pt idx="7">
                  <c:v>0.43</c:v>
                </c:pt>
                <c:pt idx="8">
                  <c:v>0.42</c:v>
                </c:pt>
                <c:pt idx="9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D5D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Tesco</c:v>
                </c:pt>
                <c:pt idx="1">
                  <c:v>Aldi</c:v>
                </c:pt>
                <c:pt idx="2">
                  <c:v>Sainsbury's</c:v>
                </c:pt>
                <c:pt idx="3">
                  <c:v>Marks and Spencer</c:v>
                </c:pt>
                <c:pt idx="4">
                  <c:v>Iceland</c:v>
                </c:pt>
                <c:pt idx="5">
                  <c:v>Asda</c:v>
                </c:pt>
                <c:pt idx="6">
                  <c:v>Waitrose</c:v>
                </c:pt>
                <c:pt idx="7">
                  <c:v>Lidl</c:v>
                </c:pt>
                <c:pt idx="8">
                  <c:v>Morrisons</c:v>
                </c:pt>
                <c:pt idx="9">
                  <c:v>Co-operative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0.51</c:v>
                </c:pt>
                <c:pt idx="1">
                  <c:v>0.44</c:v>
                </c:pt>
                <c:pt idx="2">
                  <c:v>0.43</c:v>
                </c:pt>
                <c:pt idx="3">
                  <c:v>0.37</c:v>
                </c:pt>
                <c:pt idx="4">
                  <c:v>0.28000000000000003</c:v>
                </c:pt>
                <c:pt idx="5">
                  <c:v>0.36</c:v>
                </c:pt>
                <c:pt idx="6">
                  <c:v>0.33</c:v>
                </c:pt>
                <c:pt idx="7">
                  <c:v>0.34</c:v>
                </c:pt>
                <c:pt idx="8">
                  <c:v>0.34</c:v>
                </c:pt>
                <c:pt idx="9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72416"/>
        <c:axId val="371773200"/>
      </c:barChart>
      <c:catAx>
        <c:axId val="371772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73200"/>
        <c:crosses val="autoZero"/>
        <c:auto val="1"/>
        <c:lblAlgn val="ctr"/>
        <c:lblOffset val="100"/>
        <c:noMultiLvlLbl val="0"/>
      </c:catAx>
      <c:valAx>
        <c:axId val="37177320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3717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2592389118842"/>
          <c:y val="0.32474237806179512"/>
          <c:w val="0.11869980230005243"/>
          <c:h val="0.16358975986795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64778703393375"/>
          <c:y val="2.9185050867363949E-2"/>
          <c:w val="0.44097843003438458"/>
          <c:h val="0.8992449251670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Net: any issues</c:v>
                </c:pt>
                <c:pt idx="1">
                  <c:v>No issues with the Code</c:v>
                </c:pt>
                <c:pt idx="3">
                  <c:v>Delay in payments</c:v>
                </c:pt>
                <c:pt idx="4">
                  <c:v>Variation of supply agreements and terms of supply</c:v>
                </c:pt>
                <c:pt idx="5">
                  <c:v>No compensation for forecasting errors</c:v>
                </c:pt>
                <c:pt idx="6">
                  <c:v>Unjustified charges for consumer complaints</c:v>
                </c:pt>
                <c:pt idx="7">
                  <c:v>Obligation to contribute to marketing costs</c:v>
                </c:pt>
                <c:pt idx="8">
                  <c:v>Variation of supply chain procedures</c:v>
                </c:pt>
                <c:pt idx="9">
                  <c:v>Not meeting duties to relation to de-listing</c:v>
                </c:pt>
                <c:pt idx="10">
                  <c:v>Not applying due care when ordering for promotions</c:v>
                </c:pt>
                <c:pt idx="11">
                  <c:v>Tying of third party goods and services to payment</c:v>
                </c:pt>
                <c:pt idx="12">
                  <c:v>Payment for wastage</c:v>
                </c:pt>
                <c:pt idx="13">
                  <c:v>Payment as a condition of being supplier</c:v>
                </c:pt>
                <c:pt idx="14">
                  <c:v>Payment for better positioning of goods unless in relation to promotions</c:v>
                </c:pt>
                <c:pt idx="15">
                  <c:v>Not escalating concerns over breaches of the Code to senior buyer </c:v>
                </c:pt>
                <c:pt idx="16">
                  <c:v>Payment for shrinkage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0.62</c:v>
                </c:pt>
                <c:pt idx="1">
                  <c:v>0.38</c:v>
                </c:pt>
                <c:pt idx="3">
                  <c:v>0.3</c:v>
                </c:pt>
                <c:pt idx="4">
                  <c:v>0.26</c:v>
                </c:pt>
                <c:pt idx="5">
                  <c:v>0.25</c:v>
                </c:pt>
                <c:pt idx="6">
                  <c:v>0.21</c:v>
                </c:pt>
                <c:pt idx="7">
                  <c:v>0.2</c:v>
                </c:pt>
                <c:pt idx="8">
                  <c:v>0.18</c:v>
                </c:pt>
                <c:pt idx="9">
                  <c:v>0.16</c:v>
                </c:pt>
                <c:pt idx="10">
                  <c:v>0.15</c:v>
                </c:pt>
                <c:pt idx="11">
                  <c:v>0.15</c:v>
                </c:pt>
                <c:pt idx="12">
                  <c:v>0.1</c:v>
                </c:pt>
                <c:pt idx="13">
                  <c:v>0.09</c:v>
                </c:pt>
                <c:pt idx="14">
                  <c:v>0.06</c:v>
                </c:pt>
                <c:pt idx="15">
                  <c:v>0.04</c:v>
                </c:pt>
                <c:pt idx="16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D5D9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Net: any issues</c:v>
                </c:pt>
                <c:pt idx="1">
                  <c:v>No issues with the Code</c:v>
                </c:pt>
                <c:pt idx="3">
                  <c:v>Delay in payments</c:v>
                </c:pt>
                <c:pt idx="4">
                  <c:v>Variation of supply agreements and terms of supply</c:v>
                </c:pt>
                <c:pt idx="5">
                  <c:v>No compensation for forecasting errors</c:v>
                </c:pt>
                <c:pt idx="6">
                  <c:v>Unjustified charges for consumer complaints</c:v>
                </c:pt>
                <c:pt idx="7">
                  <c:v>Obligation to contribute to marketing costs</c:v>
                </c:pt>
                <c:pt idx="8">
                  <c:v>Variation of supply chain procedures</c:v>
                </c:pt>
                <c:pt idx="9">
                  <c:v>Not meeting duties to relation to de-listing</c:v>
                </c:pt>
                <c:pt idx="10">
                  <c:v>Not applying due care when ordering for promotions</c:v>
                </c:pt>
                <c:pt idx="11">
                  <c:v>Tying of third party goods and services to payment</c:v>
                </c:pt>
                <c:pt idx="12">
                  <c:v>Payment for wastage</c:v>
                </c:pt>
                <c:pt idx="13">
                  <c:v>Payment as a condition of being supplier</c:v>
                </c:pt>
                <c:pt idx="14">
                  <c:v>Payment for better positioning of goods unless in relation to promotions</c:v>
                </c:pt>
                <c:pt idx="15">
                  <c:v>Not escalating concerns over breaches of the Code to senior buyer </c:v>
                </c:pt>
                <c:pt idx="16">
                  <c:v>Payment for shrinkage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1778296"/>
        <c:axId val="371774768"/>
      </c:barChart>
      <c:catAx>
        <c:axId val="371778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74768"/>
        <c:crosses val="autoZero"/>
        <c:auto val="1"/>
        <c:lblAlgn val="ctr"/>
        <c:lblOffset val="100"/>
        <c:noMultiLvlLbl val="0"/>
      </c:catAx>
      <c:valAx>
        <c:axId val="3717747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37177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825295321995049"/>
          <c:y val="1.9012092819160057E-2"/>
          <c:w val="6.4336572313627147E-2"/>
          <c:h val="0.10501117520577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39345442212504"/>
          <c:y val="4.6833427218247334E-2"/>
          <c:w val="0.45415593479284566"/>
          <c:h val="0.940582680331113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5"/>
                <c:pt idx="0">
                  <c:v>Incorrect deductions from invoices with or without notice</c:v>
                </c:pt>
                <c:pt idx="1">
                  <c:v> Excessive retailer charges for artwork/ design</c:v>
                </c:pt>
                <c:pt idx="2">
                  <c:v>No compensation/ incurring penalty charges for inaccurate forecasting </c:v>
                </c:pt>
                <c:pt idx="3">
                  <c:v>De-listing without reasonable notice</c:v>
                </c:pt>
                <c:pt idx="4">
                  <c:v>Unjustified payments for consumer complaints</c:v>
                </c:pt>
                <c:pt idx="5">
                  <c:v>Drop and drive: delivery performance </c:v>
                </c:pt>
                <c:pt idx="6">
                  <c:v>Requirement for lump-sum payments over and above those agreed at start </c:v>
                </c:pt>
                <c:pt idx="7">
                  <c:v>Requirement to fund retailer margin shortfall not agreed at start </c:v>
                </c:pt>
                <c:pt idx="8">
                  <c:v>Forensics: third party audits which have been abusive or excessive in nature</c:v>
                </c:pt>
                <c:pt idx="9">
                  <c:v>Requirement to pay listing fees</c:v>
                </c:pt>
                <c:pt idx="10">
                  <c:v>Overbuying at promotional price and subsequently selling at full price</c:v>
                </c:pt>
                <c:pt idx="11">
                  <c:v>Requirement for marketing payments over and above those agreed at start</c:v>
                </c:pt>
                <c:pt idx="12">
                  <c:v>Excessive retailer charges for packaging</c:v>
                </c:pt>
                <c:pt idx="13">
                  <c:v>Other</c:v>
                </c:pt>
                <c:pt idx="14">
                  <c:v>None of these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5"/>
                <c:pt idx="0">
                  <c:v>0.3</c:v>
                </c:pt>
                <c:pt idx="1">
                  <c:v>0.27960000000000002</c:v>
                </c:pt>
                <c:pt idx="2">
                  <c:v>0.222</c:v>
                </c:pt>
                <c:pt idx="3">
                  <c:v>0.22</c:v>
                </c:pt>
                <c:pt idx="4">
                  <c:v>0.22</c:v>
                </c:pt>
                <c:pt idx="5">
                  <c:v>0.19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0.11</c:v>
                </c:pt>
                <c:pt idx="10">
                  <c:v>0.11</c:v>
                </c:pt>
                <c:pt idx="11">
                  <c:v>0.1</c:v>
                </c:pt>
                <c:pt idx="12">
                  <c:v>9.2100000000000001E-2</c:v>
                </c:pt>
                <c:pt idx="13">
                  <c:v>0.05</c:v>
                </c:pt>
                <c:pt idx="1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D5D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5"/>
                <c:pt idx="0">
                  <c:v>Incorrect deductions from invoices with or without notice</c:v>
                </c:pt>
                <c:pt idx="1">
                  <c:v> Excessive retailer charges for artwork/ design</c:v>
                </c:pt>
                <c:pt idx="2">
                  <c:v>No compensation/ incurring penalty charges for inaccurate forecasting </c:v>
                </c:pt>
                <c:pt idx="3">
                  <c:v>De-listing without reasonable notice</c:v>
                </c:pt>
                <c:pt idx="4">
                  <c:v>Unjustified payments for consumer complaints</c:v>
                </c:pt>
                <c:pt idx="5">
                  <c:v>Drop and drive: delivery performance </c:v>
                </c:pt>
                <c:pt idx="6">
                  <c:v>Requirement for lump-sum payments over and above those agreed at start </c:v>
                </c:pt>
                <c:pt idx="7">
                  <c:v>Requirement to fund retailer margin shortfall not agreed at start </c:v>
                </c:pt>
                <c:pt idx="8">
                  <c:v>Forensics: third party audits which have been abusive or excessive in nature</c:v>
                </c:pt>
                <c:pt idx="9">
                  <c:v>Requirement to pay listing fees</c:v>
                </c:pt>
                <c:pt idx="10">
                  <c:v>Overbuying at promotional price and subsequently selling at full price</c:v>
                </c:pt>
                <c:pt idx="11">
                  <c:v>Requirement for marketing payments over and above those agreed at start</c:v>
                </c:pt>
                <c:pt idx="12">
                  <c:v>Excessive retailer charges for packaging</c:v>
                </c:pt>
                <c:pt idx="13">
                  <c:v>Other</c:v>
                </c:pt>
                <c:pt idx="14">
                  <c:v>None of these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5"/>
                <c:pt idx="0" formatCode="0%">
                  <c:v>0.47</c:v>
                </c:pt>
                <c:pt idx="3" formatCode="0%">
                  <c:v>0.34</c:v>
                </c:pt>
                <c:pt idx="4" formatCode="0%">
                  <c:v>0.3</c:v>
                </c:pt>
                <c:pt idx="5" formatCode="0%">
                  <c:v>0.28000000000000003</c:v>
                </c:pt>
                <c:pt idx="6" formatCode="0%">
                  <c:v>0.32</c:v>
                </c:pt>
                <c:pt idx="7" formatCode="0%">
                  <c:v>0.34</c:v>
                </c:pt>
                <c:pt idx="8" formatCode="0%">
                  <c:v>0.3</c:v>
                </c:pt>
                <c:pt idx="9" formatCode="0%">
                  <c:v>0.35</c:v>
                </c:pt>
                <c:pt idx="10" formatCode="0%">
                  <c:v>0.18</c:v>
                </c:pt>
                <c:pt idx="11" formatCode="0%">
                  <c:v>0.22</c:v>
                </c:pt>
                <c:pt idx="12" formatCode="0%">
                  <c:v>0.3</c:v>
                </c:pt>
                <c:pt idx="13" formatCode="0%">
                  <c:v>0.05</c:v>
                </c:pt>
                <c:pt idx="14" formatCode="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5"/>
                <c:pt idx="0">
                  <c:v>Incorrect deductions from invoices with or without notice</c:v>
                </c:pt>
                <c:pt idx="1">
                  <c:v> Excessive retailer charges for artwork/ design</c:v>
                </c:pt>
                <c:pt idx="2">
                  <c:v>No compensation/ incurring penalty charges for inaccurate forecasting </c:v>
                </c:pt>
                <c:pt idx="3">
                  <c:v>De-listing without reasonable notice</c:v>
                </c:pt>
                <c:pt idx="4">
                  <c:v>Unjustified payments for consumer complaints</c:v>
                </c:pt>
                <c:pt idx="5">
                  <c:v>Drop and drive: delivery performance </c:v>
                </c:pt>
                <c:pt idx="6">
                  <c:v>Requirement for lump-sum payments over and above those agreed at start </c:v>
                </c:pt>
                <c:pt idx="7">
                  <c:v>Requirement to fund retailer margin shortfall not agreed at start </c:v>
                </c:pt>
                <c:pt idx="8">
                  <c:v>Forensics: third party audits which have been abusive or excessive in nature</c:v>
                </c:pt>
                <c:pt idx="9">
                  <c:v>Requirement to pay listing fees</c:v>
                </c:pt>
                <c:pt idx="10">
                  <c:v>Overbuying at promotional price and subsequently selling at full price</c:v>
                </c:pt>
                <c:pt idx="11">
                  <c:v>Requirement for marketing payments over and above those agreed at start</c:v>
                </c:pt>
                <c:pt idx="12">
                  <c:v>Excessive retailer charges for packaging</c:v>
                </c:pt>
                <c:pt idx="13">
                  <c:v>Other</c:v>
                </c:pt>
                <c:pt idx="14">
                  <c:v>None of these</c:v>
                </c:pt>
              </c:strCache>
            </c:strRef>
          </c:cat>
          <c:val>
            <c:numRef>
              <c:f>Sheet1!$D$2:$D$17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82608"/>
        <c:axId val="371790056"/>
      </c:barChart>
      <c:catAx>
        <c:axId val="371782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90056"/>
        <c:crosses val="autoZero"/>
        <c:auto val="1"/>
        <c:lblAlgn val="ctr"/>
        <c:lblOffset val="100"/>
        <c:noMultiLvlLbl val="0"/>
      </c:catAx>
      <c:valAx>
        <c:axId val="371790056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37178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399073849810969"/>
          <c:y val="0.13952535840215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07670336726927"/>
          <c:y val="0.83186191036793677"/>
          <c:w val="0.41380319469156784"/>
          <c:h val="7.64499007072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About which</a:t>
            </a:r>
            <a:r>
              <a:rPr lang="en-US" sz="1400" baseline="0" dirty="0" smtClean="0">
                <a:solidFill>
                  <a:schemeClr val="tx1">
                    <a:lumMod val="50000"/>
                  </a:schemeClr>
                </a:solidFill>
              </a:rPr>
              <a:t> retailer? (as a % of their suppliers)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867862227194394"/>
          <c:y val="0.18837114637535721"/>
          <c:w val="0.57184150081515495"/>
          <c:h val="0.79634776463817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Asda</c:v>
                </c:pt>
                <c:pt idx="1">
                  <c:v>Tesco</c:v>
                </c:pt>
                <c:pt idx="2">
                  <c:v>Morrisons</c:v>
                </c:pt>
                <c:pt idx="3">
                  <c:v>Co-operative</c:v>
                </c:pt>
                <c:pt idx="4">
                  <c:v>Iceland</c:v>
                </c:pt>
                <c:pt idx="5">
                  <c:v>Sainsbury's</c:v>
                </c:pt>
                <c:pt idx="6">
                  <c:v>Lidl</c:v>
                </c:pt>
                <c:pt idx="7">
                  <c:v>Waitrose</c:v>
                </c:pt>
                <c:pt idx="8">
                  <c:v>Marks and Spencer</c:v>
                </c:pt>
                <c:pt idx="9">
                  <c:v>Aldi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0.05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D5D95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Asda</c:v>
                </c:pt>
                <c:pt idx="1">
                  <c:v>Tesco</c:v>
                </c:pt>
                <c:pt idx="2">
                  <c:v>Morrisons</c:v>
                </c:pt>
                <c:pt idx="3">
                  <c:v>Co-operative</c:v>
                </c:pt>
                <c:pt idx="4">
                  <c:v>Iceland</c:v>
                </c:pt>
                <c:pt idx="5">
                  <c:v>Sainsbury's</c:v>
                </c:pt>
                <c:pt idx="6">
                  <c:v>Lidl</c:v>
                </c:pt>
                <c:pt idx="7">
                  <c:v>Waitrose</c:v>
                </c:pt>
                <c:pt idx="8">
                  <c:v>Marks and Spencer</c:v>
                </c:pt>
                <c:pt idx="9">
                  <c:v>Aldi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0.04</c:v>
                </c:pt>
                <c:pt idx="1">
                  <c:v>0.11</c:v>
                </c:pt>
                <c:pt idx="2">
                  <c:v>0.06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</c:v>
                </c:pt>
                <c:pt idx="7">
                  <c:v>0</c:v>
                </c:pt>
                <c:pt idx="8">
                  <c:v>0.01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83784"/>
        <c:axId val="371784176"/>
      </c:barChart>
      <c:catAx>
        <c:axId val="371783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84176"/>
        <c:crosses val="autoZero"/>
        <c:auto val="1"/>
        <c:lblAlgn val="ctr"/>
        <c:lblOffset val="100"/>
        <c:noMultiLvlLbl val="0"/>
      </c:catAx>
      <c:valAx>
        <c:axId val="371784176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one"/>
        <c:crossAx val="37178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7315982978635664E-3"/>
          <c:y val="0.15269452766116512"/>
          <c:w val="0.17804772337957281"/>
          <c:h val="0.12090834316509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About which</a:t>
            </a:r>
            <a:r>
              <a:rPr lang="en-US" sz="1400" baseline="0" dirty="0" smtClean="0">
                <a:solidFill>
                  <a:schemeClr val="tx1">
                    <a:lumMod val="50000"/>
                  </a:schemeClr>
                </a:solidFill>
              </a:rPr>
              <a:t> retailer? (as % of  those who raised issues in the last 12 months)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738064633645359"/>
          <c:y val="2.3314880309298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359637042912551"/>
          <c:y val="0.19767851717361223"/>
          <c:w val="0.62106079434246664"/>
          <c:h val="0.78441514989907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3ACA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3886957468127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Tesco</c:v>
                </c:pt>
                <c:pt idx="1">
                  <c:v>Asda</c:v>
                </c:pt>
                <c:pt idx="2">
                  <c:v>Morrisons</c:v>
                </c:pt>
                <c:pt idx="3">
                  <c:v>Co-operative</c:v>
                </c:pt>
                <c:pt idx="4">
                  <c:v>Sainsbury's</c:v>
                </c:pt>
                <c:pt idx="5">
                  <c:v>Lidl</c:v>
                </c:pt>
                <c:pt idx="6">
                  <c:v>Iceland</c:v>
                </c:pt>
                <c:pt idx="7">
                  <c:v>Waitrose</c:v>
                </c:pt>
                <c:pt idx="8">
                  <c:v>Marks and Spencer</c:v>
                </c:pt>
                <c:pt idx="9">
                  <c:v>Aldi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0.31879999999999997</c:v>
                </c:pt>
                <c:pt idx="1">
                  <c:v>0.31879999999999997</c:v>
                </c:pt>
                <c:pt idx="2">
                  <c:v>0.18840000000000001</c:v>
                </c:pt>
                <c:pt idx="3">
                  <c:v>0.1159</c:v>
                </c:pt>
                <c:pt idx="4">
                  <c:v>0.1159</c:v>
                </c:pt>
                <c:pt idx="5">
                  <c:v>8.6999999999999994E-2</c:v>
                </c:pt>
                <c:pt idx="6">
                  <c:v>7.2499999999999995E-2</c:v>
                </c:pt>
                <c:pt idx="7">
                  <c:v>2.9000000000000001E-2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D5D95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Tesco</c:v>
                </c:pt>
                <c:pt idx="1">
                  <c:v>Asda</c:v>
                </c:pt>
                <c:pt idx="2">
                  <c:v>Morrisons</c:v>
                </c:pt>
                <c:pt idx="3">
                  <c:v>Co-operative</c:v>
                </c:pt>
                <c:pt idx="4">
                  <c:v>Sainsbury's</c:v>
                </c:pt>
                <c:pt idx="5">
                  <c:v>Lidl</c:v>
                </c:pt>
                <c:pt idx="6">
                  <c:v>Iceland</c:v>
                </c:pt>
                <c:pt idx="7">
                  <c:v>Waitrose</c:v>
                </c:pt>
                <c:pt idx="8">
                  <c:v>Marks and Spencer</c:v>
                </c:pt>
                <c:pt idx="9">
                  <c:v>Aldi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0.54</c:v>
                </c:pt>
                <c:pt idx="1">
                  <c:v>0.15</c:v>
                </c:pt>
                <c:pt idx="2">
                  <c:v>0.26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0.01</c:v>
                </c:pt>
                <c:pt idx="6">
                  <c:v>0.05</c:v>
                </c:pt>
                <c:pt idx="7">
                  <c:v>0.01</c:v>
                </c:pt>
                <c:pt idx="8">
                  <c:v>0.01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85744"/>
        <c:axId val="371787312"/>
      </c:barChart>
      <c:catAx>
        <c:axId val="371785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87312"/>
        <c:crosses val="autoZero"/>
        <c:auto val="1"/>
        <c:lblAlgn val="ctr"/>
        <c:lblOffset val="100"/>
        <c:noMultiLvlLbl val="0"/>
      </c:catAx>
      <c:valAx>
        <c:axId val="371787312"/>
        <c:scaling>
          <c:orientation val="minMax"/>
          <c:max val="0.70000000000000018"/>
        </c:scaling>
        <c:delete val="1"/>
        <c:axPos val="t"/>
        <c:numFmt formatCode="0%" sourceLinked="1"/>
        <c:majorTickMark val="out"/>
        <c:minorTickMark val="none"/>
        <c:tickLblPos val="none"/>
        <c:crossAx val="37178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29447267858002"/>
          <c:y val="2.1626366911612994E-2"/>
          <c:w val="0.70246076200495489"/>
          <c:h val="0.879088434618376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Improved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27"/>
              <c:layout>
                <c:manualLayout>
                  <c:x val="5.136969678665693E-3"/>
                  <c:y val="2.5195613185835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29"/>
                <c:pt idx="0">
                  <c:v>2016 (n=352)</c:v>
                </c:pt>
                <c:pt idx="1">
                  <c:v>2015 (n=360)</c:v>
                </c:pt>
                <c:pt idx="3">
                  <c:v>2016 (n=234)</c:v>
                </c:pt>
                <c:pt idx="4">
                  <c:v>2015 (n=197)</c:v>
                </c:pt>
                <c:pt idx="6">
                  <c:v>2016 (n=217)</c:v>
                </c:pt>
                <c:pt idx="7">
                  <c:v>2015 (n=256)</c:v>
                </c:pt>
                <c:pt idx="9">
                  <c:v>2016 (n=208)</c:v>
                </c:pt>
                <c:pt idx="10">
                  <c:v>2015 (n=158)</c:v>
                </c:pt>
                <c:pt idx="12">
                  <c:v>2016 (n=110)</c:v>
                </c:pt>
                <c:pt idx="13">
                  <c:v>2015 (n=115)</c:v>
                </c:pt>
                <c:pt idx="15">
                  <c:v>2016 (n=282)</c:v>
                </c:pt>
                <c:pt idx="16">
                  <c:v>2015 (n=307)</c:v>
                </c:pt>
                <c:pt idx="18">
                  <c:v>2016 (n=290)</c:v>
                </c:pt>
                <c:pt idx="19">
                  <c:v>2015 (n=289)</c:v>
                </c:pt>
                <c:pt idx="21">
                  <c:v>2016 (n=248)</c:v>
                </c:pt>
                <c:pt idx="22">
                  <c:v>2015 (n=252)</c:v>
                </c:pt>
                <c:pt idx="24">
                  <c:v>2016 (n=115)</c:v>
                </c:pt>
                <c:pt idx="25">
                  <c:v>2015 (n=115)</c:v>
                </c:pt>
                <c:pt idx="27">
                  <c:v>2016 (n=276)</c:v>
                </c:pt>
                <c:pt idx="28">
                  <c:v>2015 (n=290)</c:v>
                </c:pt>
              </c:strCache>
            </c:strRef>
          </c:cat>
          <c:val>
            <c:numRef>
              <c:f>Sheet1!$B$2:$B$40</c:f>
              <c:numCache>
                <c:formatCode>0%</c:formatCode>
                <c:ptCount val="29"/>
                <c:pt idx="0">
                  <c:v>0.65</c:v>
                </c:pt>
                <c:pt idx="1">
                  <c:v>0.37</c:v>
                </c:pt>
                <c:pt idx="3">
                  <c:v>0.24</c:v>
                </c:pt>
                <c:pt idx="4">
                  <c:v>0.23</c:v>
                </c:pt>
                <c:pt idx="6">
                  <c:v>0.24</c:v>
                </c:pt>
                <c:pt idx="7">
                  <c:v>0.12</c:v>
                </c:pt>
                <c:pt idx="9">
                  <c:v>0.18</c:v>
                </c:pt>
                <c:pt idx="10">
                  <c:v>0.15</c:v>
                </c:pt>
                <c:pt idx="12">
                  <c:v>0.26</c:v>
                </c:pt>
                <c:pt idx="13">
                  <c:v>0.03</c:v>
                </c:pt>
                <c:pt idx="15">
                  <c:v>0.18</c:v>
                </c:pt>
                <c:pt idx="16">
                  <c:v>0.18</c:v>
                </c:pt>
                <c:pt idx="18">
                  <c:v>0.23</c:v>
                </c:pt>
                <c:pt idx="19">
                  <c:v>0.13</c:v>
                </c:pt>
                <c:pt idx="21">
                  <c:v>0.1</c:v>
                </c:pt>
                <c:pt idx="22">
                  <c:v>0.1</c:v>
                </c:pt>
                <c:pt idx="24">
                  <c:v>0.15</c:v>
                </c:pt>
                <c:pt idx="25">
                  <c:v>0.12</c:v>
                </c:pt>
                <c:pt idx="27">
                  <c:v>0.14000000000000001</c:v>
                </c:pt>
                <c:pt idx="28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same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29"/>
                <c:pt idx="0">
                  <c:v>2016 (n=352)</c:v>
                </c:pt>
                <c:pt idx="1">
                  <c:v>2015 (n=360)</c:v>
                </c:pt>
                <c:pt idx="3">
                  <c:v>2016 (n=234)</c:v>
                </c:pt>
                <c:pt idx="4">
                  <c:v>2015 (n=197)</c:v>
                </c:pt>
                <c:pt idx="6">
                  <c:v>2016 (n=217)</c:v>
                </c:pt>
                <c:pt idx="7">
                  <c:v>2015 (n=256)</c:v>
                </c:pt>
                <c:pt idx="9">
                  <c:v>2016 (n=208)</c:v>
                </c:pt>
                <c:pt idx="10">
                  <c:v>2015 (n=158)</c:v>
                </c:pt>
                <c:pt idx="12">
                  <c:v>2016 (n=110)</c:v>
                </c:pt>
                <c:pt idx="13">
                  <c:v>2015 (n=115)</c:v>
                </c:pt>
                <c:pt idx="15">
                  <c:v>2016 (n=282)</c:v>
                </c:pt>
                <c:pt idx="16">
                  <c:v>2015 (n=307)</c:v>
                </c:pt>
                <c:pt idx="18">
                  <c:v>2016 (n=290)</c:v>
                </c:pt>
                <c:pt idx="19">
                  <c:v>2015 (n=289)</c:v>
                </c:pt>
                <c:pt idx="21">
                  <c:v>2016 (n=248)</c:v>
                </c:pt>
                <c:pt idx="22">
                  <c:v>2015 (n=252)</c:v>
                </c:pt>
                <c:pt idx="24">
                  <c:v>2016 (n=115)</c:v>
                </c:pt>
                <c:pt idx="25">
                  <c:v>2015 (n=115)</c:v>
                </c:pt>
                <c:pt idx="27">
                  <c:v>2016 (n=276)</c:v>
                </c:pt>
                <c:pt idx="28">
                  <c:v>2015 (n=290)</c:v>
                </c:pt>
              </c:strCache>
            </c:strRef>
          </c:cat>
          <c:val>
            <c:numRef>
              <c:f>Sheet1!$C$2:$C$40</c:f>
              <c:numCache>
                <c:formatCode>0%</c:formatCode>
                <c:ptCount val="29"/>
                <c:pt idx="0">
                  <c:v>0.3</c:v>
                </c:pt>
                <c:pt idx="1">
                  <c:v>0.41</c:v>
                </c:pt>
                <c:pt idx="3">
                  <c:v>0.7</c:v>
                </c:pt>
                <c:pt idx="4">
                  <c:v>0.72</c:v>
                </c:pt>
                <c:pt idx="6">
                  <c:v>0.67</c:v>
                </c:pt>
                <c:pt idx="7">
                  <c:v>0.74</c:v>
                </c:pt>
                <c:pt idx="9">
                  <c:v>0.77</c:v>
                </c:pt>
                <c:pt idx="10">
                  <c:v>0.81</c:v>
                </c:pt>
                <c:pt idx="12">
                  <c:v>0.61</c:v>
                </c:pt>
                <c:pt idx="13">
                  <c:v>0.76</c:v>
                </c:pt>
                <c:pt idx="15">
                  <c:v>0.76</c:v>
                </c:pt>
                <c:pt idx="16">
                  <c:v>0.69</c:v>
                </c:pt>
                <c:pt idx="18">
                  <c:v>0.55000000000000004</c:v>
                </c:pt>
                <c:pt idx="19">
                  <c:v>0.54</c:v>
                </c:pt>
                <c:pt idx="21">
                  <c:v>0.8</c:v>
                </c:pt>
                <c:pt idx="22">
                  <c:v>0.81</c:v>
                </c:pt>
                <c:pt idx="24">
                  <c:v>0.7</c:v>
                </c:pt>
                <c:pt idx="25">
                  <c:v>0.77</c:v>
                </c:pt>
                <c:pt idx="27">
                  <c:v>0.62</c:v>
                </c:pt>
                <c:pt idx="28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Worsened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29"/>
                <c:pt idx="0">
                  <c:v>2016 (n=352)</c:v>
                </c:pt>
                <c:pt idx="1">
                  <c:v>2015 (n=360)</c:v>
                </c:pt>
                <c:pt idx="3">
                  <c:v>2016 (n=234)</c:v>
                </c:pt>
                <c:pt idx="4">
                  <c:v>2015 (n=197)</c:v>
                </c:pt>
                <c:pt idx="6">
                  <c:v>2016 (n=217)</c:v>
                </c:pt>
                <c:pt idx="7">
                  <c:v>2015 (n=256)</c:v>
                </c:pt>
                <c:pt idx="9">
                  <c:v>2016 (n=208)</c:v>
                </c:pt>
                <c:pt idx="10">
                  <c:v>2015 (n=158)</c:v>
                </c:pt>
                <c:pt idx="12">
                  <c:v>2016 (n=110)</c:v>
                </c:pt>
                <c:pt idx="13">
                  <c:v>2015 (n=115)</c:v>
                </c:pt>
                <c:pt idx="15">
                  <c:v>2016 (n=282)</c:v>
                </c:pt>
                <c:pt idx="16">
                  <c:v>2015 (n=307)</c:v>
                </c:pt>
                <c:pt idx="18">
                  <c:v>2016 (n=290)</c:v>
                </c:pt>
                <c:pt idx="19">
                  <c:v>2015 (n=289)</c:v>
                </c:pt>
                <c:pt idx="21">
                  <c:v>2016 (n=248)</c:v>
                </c:pt>
                <c:pt idx="22">
                  <c:v>2015 (n=252)</c:v>
                </c:pt>
                <c:pt idx="24">
                  <c:v>2016 (n=115)</c:v>
                </c:pt>
                <c:pt idx="25">
                  <c:v>2015 (n=115)</c:v>
                </c:pt>
                <c:pt idx="27">
                  <c:v>2016 (n=276)</c:v>
                </c:pt>
                <c:pt idx="28">
                  <c:v>2015 (n=290)</c:v>
                </c:pt>
              </c:strCache>
            </c:strRef>
          </c:cat>
          <c:val>
            <c:numRef>
              <c:f>Sheet1!$D$2:$D$40</c:f>
              <c:numCache>
                <c:formatCode>0%</c:formatCode>
                <c:ptCount val="29"/>
                <c:pt idx="0">
                  <c:v>0.05</c:v>
                </c:pt>
                <c:pt idx="1">
                  <c:v>0.21</c:v>
                </c:pt>
                <c:pt idx="3">
                  <c:v>0.06</c:v>
                </c:pt>
                <c:pt idx="4">
                  <c:v>0.05</c:v>
                </c:pt>
                <c:pt idx="6">
                  <c:v>0.09</c:v>
                </c:pt>
                <c:pt idx="7">
                  <c:v>0.14000000000000001</c:v>
                </c:pt>
                <c:pt idx="9">
                  <c:v>0.04</c:v>
                </c:pt>
                <c:pt idx="10">
                  <c:v>0.04</c:v>
                </c:pt>
                <c:pt idx="12">
                  <c:v>0.13</c:v>
                </c:pt>
                <c:pt idx="13">
                  <c:v>0.21</c:v>
                </c:pt>
                <c:pt idx="15">
                  <c:v>0.06</c:v>
                </c:pt>
                <c:pt idx="16">
                  <c:v>0.14000000000000001</c:v>
                </c:pt>
                <c:pt idx="18">
                  <c:v>0.22</c:v>
                </c:pt>
                <c:pt idx="19">
                  <c:v>0.33</c:v>
                </c:pt>
                <c:pt idx="21">
                  <c:v>0.1</c:v>
                </c:pt>
                <c:pt idx="22">
                  <c:v>0.1</c:v>
                </c:pt>
                <c:pt idx="24">
                  <c:v>0.16</c:v>
                </c:pt>
                <c:pt idx="25">
                  <c:v>0.1</c:v>
                </c:pt>
                <c:pt idx="27">
                  <c:v>0.24</c:v>
                </c:pt>
                <c:pt idx="28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05699960"/>
        <c:axId val="405701920"/>
      </c:barChart>
      <c:catAx>
        <c:axId val="405699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701920"/>
        <c:crosses val="autoZero"/>
        <c:auto val="1"/>
        <c:lblAlgn val="ctr"/>
        <c:lblOffset val="100"/>
        <c:noMultiLvlLbl val="0"/>
      </c:catAx>
      <c:valAx>
        <c:axId val="40570192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9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0250924963839"/>
          <c:y val="0.93080292665894271"/>
          <c:w val="0.38218995115125121"/>
          <c:h val="5.7745766343422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2216521396615"/>
          <c:y val="0.2676183179565137"/>
          <c:w val="0.68259738816899129"/>
          <c:h val="0.449737273356998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800775519342406E-2"/>
                  <c:y val="0.1177967405331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573653432446903"/>
                  <c:y val="-0.13364255430402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 the UK</c:v>
                </c:pt>
                <c:pt idx="1">
                  <c:v>Outside the UK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032014671244"/>
          <c:y val="1.4067682955862047E-2"/>
          <c:w val="0.7955417371078537"/>
          <c:h val="0.879088434618376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Consistently well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2016 (n=211)</c:v>
                </c:pt>
                <c:pt idx="1">
                  <c:v>2015 (n=176)</c:v>
                </c:pt>
                <c:pt idx="3">
                  <c:v>2016 (n=248)</c:v>
                </c:pt>
                <c:pt idx="4">
                  <c:v>2015 (n=268)</c:v>
                </c:pt>
                <c:pt idx="6">
                  <c:v>2016 (n=169)</c:v>
                </c:pt>
                <c:pt idx="7">
                  <c:v>2015 (n=118)</c:v>
                </c:pt>
                <c:pt idx="9">
                  <c:v>2016 (n=216)</c:v>
                </c:pt>
                <c:pt idx="10">
                  <c:v>2015 (n=219)</c:v>
                </c:pt>
                <c:pt idx="12">
                  <c:v>2016 (n=309)</c:v>
                </c:pt>
                <c:pt idx="13">
                  <c:v>2015 (n=310)</c:v>
                </c:pt>
                <c:pt idx="15">
                  <c:v>2016 (n=98)</c:v>
                </c:pt>
                <c:pt idx="16">
                  <c:v>2015 (n=95)</c:v>
                </c:pt>
                <c:pt idx="18">
                  <c:v>2016 (n=196)</c:v>
                </c:pt>
                <c:pt idx="19">
                  <c:v>2015 (n=230)</c:v>
                </c:pt>
                <c:pt idx="21">
                  <c:v>2016 (n=243)</c:v>
                </c:pt>
                <c:pt idx="22">
                  <c:v>2015 (n=250)</c:v>
                </c:pt>
                <c:pt idx="24">
                  <c:v>2016 (n=104)</c:v>
                </c:pt>
                <c:pt idx="25">
                  <c:v>2015 (n=100)</c:v>
                </c:pt>
                <c:pt idx="27">
                  <c:v>2016 (n=255)</c:v>
                </c:pt>
                <c:pt idx="28">
                  <c:v>2015 (n=253)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29"/>
                <c:pt idx="0">
                  <c:v>0.55000000000000004</c:v>
                </c:pt>
                <c:pt idx="1">
                  <c:v>0.44</c:v>
                </c:pt>
                <c:pt idx="3">
                  <c:v>0.38</c:v>
                </c:pt>
                <c:pt idx="4">
                  <c:v>0.25</c:v>
                </c:pt>
                <c:pt idx="6">
                  <c:v>0.46</c:v>
                </c:pt>
                <c:pt idx="7">
                  <c:v>0.26</c:v>
                </c:pt>
                <c:pt idx="9">
                  <c:v>0.36</c:v>
                </c:pt>
                <c:pt idx="10">
                  <c:v>0.36</c:v>
                </c:pt>
                <c:pt idx="12">
                  <c:v>0.36</c:v>
                </c:pt>
                <c:pt idx="13">
                  <c:v>0.12</c:v>
                </c:pt>
                <c:pt idx="15">
                  <c:v>0.34</c:v>
                </c:pt>
                <c:pt idx="16">
                  <c:v>0.31</c:v>
                </c:pt>
                <c:pt idx="18">
                  <c:v>0.21</c:v>
                </c:pt>
                <c:pt idx="19">
                  <c:v>0.12</c:v>
                </c:pt>
                <c:pt idx="21">
                  <c:v>0.17</c:v>
                </c:pt>
                <c:pt idx="22">
                  <c:v>0.2</c:v>
                </c:pt>
                <c:pt idx="24">
                  <c:v>0.13</c:v>
                </c:pt>
                <c:pt idx="25">
                  <c:v>0.08</c:v>
                </c:pt>
                <c:pt idx="27">
                  <c:v>0.14000000000000001</c:v>
                </c:pt>
                <c:pt idx="28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2016 (n=211)</c:v>
                </c:pt>
                <c:pt idx="1">
                  <c:v>2015 (n=176)</c:v>
                </c:pt>
                <c:pt idx="3">
                  <c:v>2016 (n=248)</c:v>
                </c:pt>
                <c:pt idx="4">
                  <c:v>2015 (n=268)</c:v>
                </c:pt>
                <c:pt idx="6">
                  <c:v>2016 (n=169)</c:v>
                </c:pt>
                <c:pt idx="7">
                  <c:v>2015 (n=118)</c:v>
                </c:pt>
                <c:pt idx="9">
                  <c:v>2016 (n=216)</c:v>
                </c:pt>
                <c:pt idx="10">
                  <c:v>2015 (n=219)</c:v>
                </c:pt>
                <c:pt idx="12">
                  <c:v>2016 (n=309)</c:v>
                </c:pt>
                <c:pt idx="13">
                  <c:v>2015 (n=310)</c:v>
                </c:pt>
                <c:pt idx="15">
                  <c:v>2016 (n=98)</c:v>
                </c:pt>
                <c:pt idx="16">
                  <c:v>2015 (n=95)</c:v>
                </c:pt>
                <c:pt idx="18">
                  <c:v>2016 (n=196)</c:v>
                </c:pt>
                <c:pt idx="19">
                  <c:v>2015 (n=230)</c:v>
                </c:pt>
                <c:pt idx="21">
                  <c:v>2016 (n=243)</c:v>
                </c:pt>
                <c:pt idx="22">
                  <c:v>2015 (n=250)</c:v>
                </c:pt>
                <c:pt idx="24">
                  <c:v>2016 (n=104)</c:v>
                </c:pt>
                <c:pt idx="25">
                  <c:v>2015 (n=100)</c:v>
                </c:pt>
                <c:pt idx="27">
                  <c:v>2016 (n=255)</c:v>
                </c:pt>
                <c:pt idx="28">
                  <c:v>2015 (n=253)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29"/>
                <c:pt idx="0">
                  <c:v>0.43</c:v>
                </c:pt>
                <c:pt idx="1">
                  <c:v>0.52</c:v>
                </c:pt>
                <c:pt idx="3">
                  <c:v>0.57999999999999996</c:v>
                </c:pt>
                <c:pt idx="4">
                  <c:v>0.64</c:v>
                </c:pt>
                <c:pt idx="6">
                  <c:v>0.5</c:v>
                </c:pt>
                <c:pt idx="7">
                  <c:v>0.64</c:v>
                </c:pt>
                <c:pt idx="9">
                  <c:v>0.59</c:v>
                </c:pt>
                <c:pt idx="10">
                  <c:v>0.53</c:v>
                </c:pt>
                <c:pt idx="12">
                  <c:v>0.57999999999999996</c:v>
                </c:pt>
                <c:pt idx="13">
                  <c:v>0.57999999999999996</c:v>
                </c:pt>
                <c:pt idx="15">
                  <c:v>0.56000000000000005</c:v>
                </c:pt>
                <c:pt idx="16">
                  <c:v>0.57999999999999996</c:v>
                </c:pt>
                <c:pt idx="18">
                  <c:v>0.67</c:v>
                </c:pt>
                <c:pt idx="19">
                  <c:v>0.67</c:v>
                </c:pt>
                <c:pt idx="21">
                  <c:v>0.64</c:v>
                </c:pt>
                <c:pt idx="22">
                  <c:v>0.66</c:v>
                </c:pt>
                <c:pt idx="24">
                  <c:v>0.67</c:v>
                </c:pt>
                <c:pt idx="25">
                  <c:v>0.54</c:v>
                </c:pt>
                <c:pt idx="27">
                  <c:v>0.66</c:v>
                </c:pt>
                <c:pt idx="28">
                  <c:v>0.62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2016 (n=211)</c:v>
                </c:pt>
                <c:pt idx="1">
                  <c:v>2015 (n=176)</c:v>
                </c:pt>
                <c:pt idx="3">
                  <c:v>2016 (n=248)</c:v>
                </c:pt>
                <c:pt idx="4">
                  <c:v>2015 (n=268)</c:v>
                </c:pt>
                <c:pt idx="6">
                  <c:v>2016 (n=169)</c:v>
                </c:pt>
                <c:pt idx="7">
                  <c:v>2015 (n=118)</c:v>
                </c:pt>
                <c:pt idx="9">
                  <c:v>2016 (n=216)</c:v>
                </c:pt>
                <c:pt idx="10">
                  <c:v>2015 (n=219)</c:v>
                </c:pt>
                <c:pt idx="12">
                  <c:v>2016 (n=309)</c:v>
                </c:pt>
                <c:pt idx="13">
                  <c:v>2015 (n=310)</c:v>
                </c:pt>
                <c:pt idx="15">
                  <c:v>2016 (n=98)</c:v>
                </c:pt>
                <c:pt idx="16">
                  <c:v>2015 (n=95)</c:v>
                </c:pt>
                <c:pt idx="18">
                  <c:v>2016 (n=196)</c:v>
                </c:pt>
                <c:pt idx="19">
                  <c:v>2015 (n=230)</c:v>
                </c:pt>
                <c:pt idx="21">
                  <c:v>2016 (n=243)</c:v>
                </c:pt>
                <c:pt idx="22">
                  <c:v>2015 (n=250)</c:v>
                </c:pt>
                <c:pt idx="24">
                  <c:v>2016 (n=104)</c:v>
                </c:pt>
                <c:pt idx="25">
                  <c:v>2015 (n=100)</c:v>
                </c:pt>
                <c:pt idx="27">
                  <c:v>2016 (n=255)</c:v>
                </c:pt>
                <c:pt idx="28">
                  <c:v>2015 (n=253)</c:v>
                </c:pt>
              </c:strCache>
            </c:strRef>
          </c:cat>
          <c:val>
            <c:numRef>
              <c:f>Sheet1!$D$2:$D$30</c:f>
              <c:numCache>
                <c:formatCode>0%</c:formatCode>
                <c:ptCount val="29"/>
                <c:pt idx="0">
                  <c:v>0.02</c:v>
                </c:pt>
                <c:pt idx="1">
                  <c:v>0.04</c:v>
                </c:pt>
                <c:pt idx="3">
                  <c:v>0.04</c:v>
                </c:pt>
                <c:pt idx="4">
                  <c:v>0.1</c:v>
                </c:pt>
                <c:pt idx="6">
                  <c:v>0.04</c:v>
                </c:pt>
                <c:pt idx="7">
                  <c:v>0.09</c:v>
                </c:pt>
                <c:pt idx="9">
                  <c:v>0.05</c:v>
                </c:pt>
                <c:pt idx="10">
                  <c:v>0.11</c:v>
                </c:pt>
                <c:pt idx="12">
                  <c:v>0.06</c:v>
                </c:pt>
                <c:pt idx="13">
                  <c:v>0.27</c:v>
                </c:pt>
                <c:pt idx="15">
                  <c:v>0.09</c:v>
                </c:pt>
                <c:pt idx="16">
                  <c:v>0.12</c:v>
                </c:pt>
                <c:pt idx="18">
                  <c:v>0.12</c:v>
                </c:pt>
                <c:pt idx="19">
                  <c:v>0.2</c:v>
                </c:pt>
                <c:pt idx="21">
                  <c:v>0.18</c:v>
                </c:pt>
                <c:pt idx="22">
                  <c:v>0.12</c:v>
                </c:pt>
                <c:pt idx="24">
                  <c:v>0.17</c:v>
                </c:pt>
                <c:pt idx="25">
                  <c:v>0.33</c:v>
                </c:pt>
                <c:pt idx="27">
                  <c:v>0.19</c:v>
                </c:pt>
                <c:pt idx="28">
                  <c:v>0.28999999999999998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2016 (n=211)</c:v>
                </c:pt>
                <c:pt idx="1">
                  <c:v>2015 (n=176)</c:v>
                </c:pt>
                <c:pt idx="3">
                  <c:v>2016 (n=248)</c:v>
                </c:pt>
                <c:pt idx="4">
                  <c:v>2015 (n=268)</c:v>
                </c:pt>
                <c:pt idx="6">
                  <c:v>2016 (n=169)</c:v>
                </c:pt>
                <c:pt idx="7">
                  <c:v>2015 (n=118)</c:v>
                </c:pt>
                <c:pt idx="9">
                  <c:v>2016 (n=216)</c:v>
                </c:pt>
                <c:pt idx="10">
                  <c:v>2015 (n=219)</c:v>
                </c:pt>
                <c:pt idx="12">
                  <c:v>2016 (n=309)</c:v>
                </c:pt>
                <c:pt idx="13">
                  <c:v>2015 (n=310)</c:v>
                </c:pt>
                <c:pt idx="15">
                  <c:v>2016 (n=98)</c:v>
                </c:pt>
                <c:pt idx="16">
                  <c:v>2015 (n=95)</c:v>
                </c:pt>
                <c:pt idx="18">
                  <c:v>2016 (n=196)</c:v>
                </c:pt>
                <c:pt idx="19">
                  <c:v>2015 (n=230)</c:v>
                </c:pt>
                <c:pt idx="21">
                  <c:v>2016 (n=243)</c:v>
                </c:pt>
                <c:pt idx="22">
                  <c:v>2015 (n=250)</c:v>
                </c:pt>
                <c:pt idx="24">
                  <c:v>2016 (n=104)</c:v>
                </c:pt>
                <c:pt idx="25">
                  <c:v>2015 (n=100)</c:v>
                </c:pt>
                <c:pt idx="27">
                  <c:v>2016 (n=255)</c:v>
                </c:pt>
                <c:pt idx="28">
                  <c:v>2015 (n=253)</c:v>
                </c:pt>
              </c:strCache>
            </c:strRef>
          </c:cat>
          <c:val>
            <c:numRef>
              <c:f>Sheet1!$E$2:$E$30</c:f>
              <c:numCache>
                <c:formatCode>0%</c:formatCode>
                <c:ptCount val="29"/>
                <c:pt idx="0">
                  <c:v>0</c:v>
                </c:pt>
                <c:pt idx="1">
                  <c:v>0.01</c:v>
                </c:pt>
                <c:pt idx="3">
                  <c:v>0</c:v>
                </c:pt>
                <c:pt idx="4">
                  <c:v>0.01</c:v>
                </c:pt>
                <c:pt idx="6">
                  <c:v>0.01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0.01</c:v>
                </c:pt>
                <c:pt idx="13">
                  <c:v>0.03</c:v>
                </c:pt>
                <c:pt idx="15">
                  <c:v>0.01</c:v>
                </c:pt>
                <c:pt idx="16">
                  <c:v>0</c:v>
                </c:pt>
                <c:pt idx="18">
                  <c:v>0.01</c:v>
                </c:pt>
                <c:pt idx="19">
                  <c:v>0.01</c:v>
                </c:pt>
                <c:pt idx="21">
                  <c:v>0.01</c:v>
                </c:pt>
                <c:pt idx="22">
                  <c:v>0.01</c:v>
                </c:pt>
                <c:pt idx="24">
                  <c:v>0.02</c:v>
                </c:pt>
                <c:pt idx="25">
                  <c:v>0.05</c:v>
                </c:pt>
                <c:pt idx="27">
                  <c:v>0.01</c:v>
                </c:pt>
                <c:pt idx="2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05692512"/>
        <c:axId val="405701136"/>
      </c:barChart>
      <c:catAx>
        <c:axId val="405692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701136"/>
        <c:crosses val="autoZero"/>
        <c:auto val="1"/>
        <c:lblAlgn val="ctr"/>
        <c:lblOffset val="100"/>
        <c:noMultiLvlLbl val="0"/>
      </c:catAx>
      <c:valAx>
        <c:axId val="40570113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056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45163327319232"/>
          <c:y val="0.9459202945704448"/>
          <c:w val="0.39960138090414871"/>
          <c:h val="5.156014411097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47414894929627E-2"/>
          <c:y val="3.066695467700694E-2"/>
          <c:w val="0.74367357308962745"/>
          <c:h val="0.847747680111832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Experienced an issue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</c:v>
                </c:pt>
                <c:pt idx="1">
                  <c:v>70</c:v>
                </c:pt>
                <c:pt idx="2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Willing to report to GCA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47</c:v>
                </c:pt>
                <c:pt idx="2">
                  <c:v>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Receiving training on the Code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1">
                  <c:v>29</c:v>
                </c:pt>
                <c:pt idx="2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Have raised an issue with retailer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1">
                  <c:v>17</c:v>
                </c:pt>
                <c:pt idx="2">
                  <c:v>13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1788096"/>
        <c:axId val="371788488"/>
      </c:lineChart>
      <c:catAx>
        <c:axId val="3717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88488"/>
        <c:crosses val="autoZero"/>
        <c:auto val="1"/>
        <c:lblAlgn val="ctr"/>
        <c:lblOffset val="100"/>
        <c:noMultiLvlLbl val="0"/>
      </c:catAx>
      <c:valAx>
        <c:axId val="37178848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17880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42103121641648"/>
          <c:y val="6.8722516086431193E-2"/>
          <c:w val="0.21360765156816741"/>
          <c:h val="0.7872815336199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Size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70061903138512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31757829932586"/>
          <c:y val="0.11836109944618231"/>
          <c:w val="0.37786090686754825"/>
          <c:h val="0.8307442564890813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£100m+</c:v>
                </c:pt>
                <c:pt idx="1">
                  <c:v>£50m-£99m</c:v>
                </c:pt>
                <c:pt idx="2">
                  <c:v>£20m-£49m</c:v>
                </c:pt>
                <c:pt idx="3">
                  <c:v>£10m-£19m</c:v>
                </c:pt>
                <c:pt idx="4">
                  <c:v>£6m-£9m</c:v>
                </c:pt>
                <c:pt idx="5">
                  <c:v>Up to £5m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0.32</c:v>
                </c:pt>
                <c:pt idx="1">
                  <c:v>0.15</c:v>
                </c:pt>
                <c:pt idx="2">
                  <c:v>0.19</c:v>
                </c:pt>
                <c:pt idx="3">
                  <c:v>0.1</c:v>
                </c:pt>
                <c:pt idx="4">
                  <c:v>0.06</c:v>
                </c:pt>
                <c:pt idx="5">
                  <c:v>0.1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£100m+</c:v>
                </c:pt>
                <c:pt idx="1">
                  <c:v>£50m-£99m</c:v>
                </c:pt>
                <c:pt idx="2">
                  <c:v>£20m-£49m</c:v>
                </c:pt>
                <c:pt idx="3">
                  <c:v>£10m-£19m</c:v>
                </c:pt>
                <c:pt idx="4">
                  <c:v>£6m-£9m</c:v>
                </c:pt>
                <c:pt idx="5">
                  <c:v>Up to £5m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0.37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0.08</c:v>
                </c:pt>
                <c:pt idx="4">
                  <c:v>0.03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8566280"/>
        <c:axId val="448563144"/>
      </c:barChart>
      <c:catAx>
        <c:axId val="448566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63144"/>
        <c:crosses val="autoZero"/>
        <c:auto val="1"/>
        <c:lblAlgn val="ctr"/>
        <c:lblOffset val="100"/>
        <c:noMultiLvlLbl val="0"/>
      </c:catAx>
      <c:valAx>
        <c:axId val="448563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4485662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5657971835291717"/>
          <c:y val="0.3625506887054562"/>
          <c:w val="0.11728272883335551"/>
          <c:h val="0.24002850093619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2897219482757"/>
          <c:y val="4.178285746028218E-2"/>
          <c:w val="0.73429108805804"/>
          <c:h val="0.88664711857412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Tesco</c:v>
                </c:pt>
                <c:pt idx="1">
                  <c:v>Morrisons</c:v>
                </c:pt>
                <c:pt idx="2">
                  <c:v>Sainsbury's</c:v>
                </c:pt>
                <c:pt idx="3">
                  <c:v>Asda</c:v>
                </c:pt>
                <c:pt idx="4">
                  <c:v>Aldi</c:v>
                </c:pt>
                <c:pt idx="5">
                  <c:v>Waitrose</c:v>
                </c:pt>
                <c:pt idx="6">
                  <c:v>Lidl</c:v>
                </c:pt>
                <c:pt idx="7">
                  <c:v>Co-operative</c:v>
                </c:pt>
                <c:pt idx="8">
                  <c:v>Iceland</c:v>
                </c:pt>
                <c:pt idx="9">
                  <c:v>Marks and Spencer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0.69</c:v>
                </c:pt>
                <c:pt idx="1">
                  <c:v>0.64</c:v>
                </c:pt>
                <c:pt idx="2">
                  <c:v>0.59</c:v>
                </c:pt>
                <c:pt idx="3">
                  <c:v>0.56999999999999995</c:v>
                </c:pt>
                <c:pt idx="4">
                  <c:v>0.53</c:v>
                </c:pt>
                <c:pt idx="5">
                  <c:v>0.52</c:v>
                </c:pt>
                <c:pt idx="6">
                  <c:v>0.52</c:v>
                </c:pt>
                <c:pt idx="7">
                  <c:v>0.48</c:v>
                </c:pt>
                <c:pt idx="8">
                  <c:v>0.28000000000000003</c:v>
                </c:pt>
                <c:pt idx="9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Tesco</c:v>
                </c:pt>
                <c:pt idx="1">
                  <c:v>Morrisons</c:v>
                </c:pt>
                <c:pt idx="2">
                  <c:v>Sainsbury's</c:v>
                </c:pt>
                <c:pt idx="3">
                  <c:v>Asda</c:v>
                </c:pt>
                <c:pt idx="4">
                  <c:v>Aldi</c:v>
                </c:pt>
                <c:pt idx="5">
                  <c:v>Waitrose</c:v>
                </c:pt>
                <c:pt idx="6">
                  <c:v>Lidl</c:v>
                </c:pt>
                <c:pt idx="7">
                  <c:v>Co-operative</c:v>
                </c:pt>
                <c:pt idx="8">
                  <c:v>Iceland</c:v>
                </c:pt>
                <c:pt idx="9">
                  <c:v>Marks and Spencer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0.75</c:v>
                </c:pt>
                <c:pt idx="1">
                  <c:v>0.63</c:v>
                </c:pt>
                <c:pt idx="2">
                  <c:v>0.66</c:v>
                </c:pt>
                <c:pt idx="3">
                  <c:v>0.63</c:v>
                </c:pt>
                <c:pt idx="4">
                  <c:v>0.47</c:v>
                </c:pt>
                <c:pt idx="5">
                  <c:v>0.56999999999999995</c:v>
                </c:pt>
                <c:pt idx="6">
                  <c:v>0.39</c:v>
                </c:pt>
                <c:pt idx="7">
                  <c:v>0.56000000000000005</c:v>
                </c:pt>
                <c:pt idx="8">
                  <c:v>0.3</c:v>
                </c:pt>
                <c:pt idx="9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568632"/>
        <c:axId val="448556480"/>
      </c:barChart>
      <c:catAx>
        <c:axId val="448568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56480"/>
        <c:crosses val="autoZero"/>
        <c:auto val="1"/>
        <c:lblAlgn val="ctr"/>
        <c:lblOffset val="100"/>
        <c:noMultiLvlLbl val="0"/>
      </c:catAx>
      <c:valAx>
        <c:axId val="4485564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44856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41204570737681"/>
          <c:y val="0.94479343565000706"/>
          <c:w val="0.28644483984656177"/>
          <c:h val="5.52065643499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134373003366"/>
          <c:y val="3.6124884759393204E-2"/>
          <c:w val="0.76815244923715742"/>
          <c:h val="0.823072290213368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0.31</c:v>
                </c:pt>
                <c:pt idx="1">
                  <c:v>0.24</c:v>
                </c:pt>
                <c:pt idx="3">
                  <c:v>0.2</c:v>
                </c:pt>
                <c:pt idx="4">
                  <c:v>0.19</c:v>
                </c:pt>
                <c:pt idx="6">
                  <c:v>0.38</c:v>
                </c:pt>
                <c:pt idx="7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0%</c:formatCode>
                <c:ptCount val="8"/>
                <c:pt idx="0">
                  <c:v>0.41</c:v>
                </c:pt>
                <c:pt idx="1">
                  <c:v>0.48</c:v>
                </c:pt>
                <c:pt idx="3">
                  <c:v>0.47</c:v>
                </c:pt>
                <c:pt idx="4">
                  <c:v>0.39</c:v>
                </c:pt>
                <c:pt idx="6">
                  <c:v>0.33</c:v>
                </c:pt>
                <c:pt idx="7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0.08</c:v>
                </c:pt>
                <c:pt idx="1">
                  <c:v>0.14000000000000001</c:v>
                </c:pt>
                <c:pt idx="3">
                  <c:v>0.14000000000000001</c:v>
                </c:pt>
                <c:pt idx="4">
                  <c:v>0.19</c:v>
                </c:pt>
                <c:pt idx="6">
                  <c:v>0.08</c:v>
                </c:pt>
                <c:pt idx="7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Unaware</c:v>
                </c:pt>
              </c:strCache>
            </c:strRef>
          </c:tx>
          <c:spPr>
            <a:solidFill>
              <a:srgbClr val="EE2D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Sheet1!$E$2:$E$9</c:f>
              <c:numCache>
                <c:formatCode>0%</c:formatCode>
                <c:ptCount val="8"/>
                <c:pt idx="0">
                  <c:v>0.2</c:v>
                </c:pt>
                <c:pt idx="1">
                  <c:v>0.14000000000000001</c:v>
                </c:pt>
                <c:pt idx="3">
                  <c:v>0.19</c:v>
                </c:pt>
                <c:pt idx="4">
                  <c:v>0.22</c:v>
                </c:pt>
                <c:pt idx="6">
                  <c:v>0.21</c:v>
                </c:pt>
                <c:pt idx="7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48557656"/>
        <c:axId val="448560008"/>
      </c:barChart>
      <c:catAx>
        <c:axId val="44855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60008"/>
        <c:crosses val="autoZero"/>
        <c:auto val="1"/>
        <c:lblAlgn val="ctr"/>
        <c:lblOffset val="100"/>
        <c:noMultiLvlLbl val="0"/>
      </c:catAx>
      <c:valAx>
        <c:axId val="4485600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44855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907366774062138"/>
          <c:y val="0.85899986136188788"/>
          <c:w val="0.86092633225937876"/>
          <c:h val="0.10213909898408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7229567085139"/>
          <c:y val="3.6124884759393204E-2"/>
          <c:w val="0.78378154742065698"/>
          <c:h val="0.78796102726145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0.23</c:v>
                </c:pt>
                <c:pt idx="3">
                  <c:v>0.22</c:v>
                </c:pt>
                <c:pt idx="4">
                  <c:v>0.13</c:v>
                </c:pt>
                <c:pt idx="6">
                  <c:v>0.44</c:v>
                </c:pt>
                <c:pt idx="7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0%</c:formatCode>
                <c:ptCount val="8"/>
                <c:pt idx="0">
                  <c:v>0.36</c:v>
                </c:pt>
                <c:pt idx="1">
                  <c:v>0.4</c:v>
                </c:pt>
                <c:pt idx="3">
                  <c:v>0.38</c:v>
                </c:pt>
                <c:pt idx="4">
                  <c:v>0.43</c:v>
                </c:pt>
                <c:pt idx="6">
                  <c:v>0.28000000000000003</c:v>
                </c:pt>
                <c:pt idx="7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394882050143654E-3"/>
                  <c:y val="1.8783685017137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0.05</c:v>
                </c:pt>
                <c:pt idx="1">
                  <c:v>0.15</c:v>
                </c:pt>
                <c:pt idx="3">
                  <c:v>7.0000000000000007E-2</c:v>
                </c:pt>
                <c:pt idx="4">
                  <c:v>0.19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Unaware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Sheet1!$E$2:$E$9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0.23</c:v>
                </c:pt>
                <c:pt idx="3">
                  <c:v>0.33</c:v>
                </c:pt>
                <c:pt idx="4">
                  <c:v>0.24</c:v>
                </c:pt>
                <c:pt idx="6">
                  <c:v>0.28000000000000003</c:v>
                </c:pt>
                <c:pt idx="7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71759480"/>
        <c:axId val="371766536"/>
      </c:barChart>
      <c:catAx>
        <c:axId val="371759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66536"/>
        <c:crosses val="autoZero"/>
        <c:auto val="1"/>
        <c:lblAlgn val="ctr"/>
        <c:lblOffset val="100"/>
        <c:noMultiLvlLbl val="0"/>
      </c:catAx>
      <c:valAx>
        <c:axId val="37176653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37175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754652260859907"/>
          <c:y val="0.85696712235260397"/>
          <c:w val="0.67396168944191381"/>
          <c:h val="9.1641003588521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9076028589418"/>
          <c:y val="3.6125002169898376E-2"/>
          <c:w val="0.7720235946006001"/>
          <c:h val="0.841778068804238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8"/>
                <c:pt idx="0">
                  <c:v>0.47</c:v>
                </c:pt>
                <c:pt idx="1">
                  <c:v>0.47</c:v>
                </c:pt>
                <c:pt idx="3">
                  <c:v>0.62</c:v>
                </c:pt>
                <c:pt idx="4">
                  <c:v>0.41</c:v>
                </c:pt>
                <c:pt idx="6">
                  <c:v>0.77</c:v>
                </c:pt>
                <c:pt idx="7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8"/>
                <c:pt idx="0">
                  <c:v>0.17</c:v>
                </c:pt>
                <c:pt idx="1">
                  <c:v>0.18</c:v>
                </c:pt>
                <c:pt idx="3">
                  <c:v>0.13</c:v>
                </c:pt>
                <c:pt idx="4">
                  <c:v>0.19</c:v>
                </c:pt>
                <c:pt idx="6">
                  <c:v>0.08</c:v>
                </c:pt>
                <c:pt idx="7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3">
                  <c:v>2016</c:v>
                </c:pt>
                <c:pt idx="4">
                  <c:v>2015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8"/>
                <c:pt idx="0">
                  <c:v>0.36</c:v>
                </c:pt>
                <c:pt idx="1">
                  <c:v>0.36</c:v>
                </c:pt>
                <c:pt idx="3">
                  <c:v>0.25</c:v>
                </c:pt>
                <c:pt idx="4">
                  <c:v>0.41</c:v>
                </c:pt>
                <c:pt idx="6">
                  <c:v>0.15</c:v>
                </c:pt>
                <c:pt idx="7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48561968"/>
        <c:axId val="448558048"/>
      </c:barChart>
      <c:catAx>
        <c:axId val="448561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58048"/>
        <c:crosses val="autoZero"/>
        <c:auto val="1"/>
        <c:lblAlgn val="ctr"/>
        <c:lblOffset val="100"/>
        <c:noMultiLvlLbl val="0"/>
      </c:catAx>
      <c:valAx>
        <c:axId val="44855804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one"/>
        <c:crossAx val="44856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662449542643411"/>
          <c:y val="0.93410372514798701"/>
          <c:w val="0.46120014442839669"/>
          <c:h val="6.2504556786574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5027584395665"/>
          <c:y val="0"/>
          <c:w val="0.50050113400184759"/>
          <c:h val="0.94908398772193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2"/>
                <c:pt idx="0">
                  <c:v>You fear that your relationship with the retailer could be damaged </c:v>
                </c:pt>
                <c:pt idx="1">
                  <c:v>You fear retribution (e.g. delisting) from the groceries retailer</c:v>
                </c:pt>
                <c:pt idx="2">
                  <c:v>You fear your reputation in the wider retail sector will be affected </c:v>
                </c:pt>
                <c:pt idx="3">
                  <c:v> Raising the issue with the GCA would depend on the situation/ Code breach</c:v>
                </c:pt>
                <c:pt idx="4">
                  <c:v>Not confident the GCA will maintain confidentiality</c:v>
                </c:pt>
                <c:pt idx="5">
                  <c:v>You can address the concerns yourself</c:v>
                </c:pt>
                <c:pt idx="6">
                  <c:v>Don't think the GCA will be able to do anything</c:v>
                </c:pt>
                <c:pt idx="7">
                  <c:v>Don't think concerns are important enough</c:v>
                </c:pt>
                <c:pt idx="8">
                  <c:v>You haven’t yet experienced any Code breaches</c:v>
                </c:pt>
                <c:pt idx="9">
                  <c:v>Think GCA already aware of the issue</c:v>
                </c:pt>
                <c:pt idx="10">
                  <c:v>You don’t know if your issue is covered by the Code </c:v>
                </c:pt>
                <c:pt idx="11">
                  <c:v>See this issue as a normal part of doing business 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2"/>
                <c:pt idx="0">
                  <c:v>0.55679999999999996</c:v>
                </c:pt>
                <c:pt idx="1">
                  <c:v>0.47</c:v>
                </c:pt>
                <c:pt idx="2">
                  <c:v>0.29549999999999998</c:v>
                </c:pt>
                <c:pt idx="3">
                  <c:v>0.17050000000000001</c:v>
                </c:pt>
                <c:pt idx="4">
                  <c:v>0.27</c:v>
                </c:pt>
                <c:pt idx="5">
                  <c:v>0.16</c:v>
                </c:pt>
                <c:pt idx="6">
                  <c:v>0.2</c:v>
                </c:pt>
                <c:pt idx="7">
                  <c:v>0.08</c:v>
                </c:pt>
                <c:pt idx="8">
                  <c:v>0.34089999999999998</c:v>
                </c:pt>
                <c:pt idx="9">
                  <c:v>0.08</c:v>
                </c:pt>
                <c:pt idx="10">
                  <c:v>9.0899999999999995E-2</c:v>
                </c:pt>
                <c:pt idx="11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2"/>
                <c:pt idx="0">
                  <c:v>You fear that your relationship with the retailer could be damaged </c:v>
                </c:pt>
                <c:pt idx="1">
                  <c:v>You fear retribution (e.g. delisting) from the groceries retailer</c:v>
                </c:pt>
                <c:pt idx="2">
                  <c:v>You fear your reputation in the wider retail sector will be affected </c:v>
                </c:pt>
                <c:pt idx="3">
                  <c:v> Raising the issue with the GCA would depend on the situation/ Code breach</c:v>
                </c:pt>
                <c:pt idx="4">
                  <c:v>Not confident the GCA will maintain confidentiality</c:v>
                </c:pt>
                <c:pt idx="5">
                  <c:v>You can address the concerns yourself</c:v>
                </c:pt>
                <c:pt idx="6">
                  <c:v>Don't think the GCA will be able to do anything</c:v>
                </c:pt>
                <c:pt idx="7">
                  <c:v>Don't think concerns are important enough</c:v>
                </c:pt>
                <c:pt idx="8">
                  <c:v>You haven’t yet experienced any Code breaches</c:v>
                </c:pt>
                <c:pt idx="9">
                  <c:v>Think GCA already aware of the issue</c:v>
                </c:pt>
                <c:pt idx="10">
                  <c:v>You don’t know if your issue is covered by the Code </c:v>
                </c:pt>
                <c:pt idx="11">
                  <c:v>See this issue as a normal part of doing business 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2"/>
                <c:pt idx="0">
                  <c:v>0.68</c:v>
                </c:pt>
                <c:pt idx="1">
                  <c:v>0.56999999999999995</c:v>
                </c:pt>
                <c:pt idx="2">
                  <c:v>0.44</c:v>
                </c:pt>
                <c:pt idx="3">
                  <c:v>0.38</c:v>
                </c:pt>
                <c:pt idx="4">
                  <c:v>0.33</c:v>
                </c:pt>
                <c:pt idx="5">
                  <c:v>0.28000000000000003</c:v>
                </c:pt>
                <c:pt idx="6">
                  <c:v>0.18</c:v>
                </c:pt>
                <c:pt idx="7">
                  <c:v>0.15</c:v>
                </c:pt>
                <c:pt idx="8">
                  <c:v>0.14000000000000001</c:v>
                </c:pt>
                <c:pt idx="9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561184"/>
        <c:axId val="448569808"/>
      </c:barChart>
      <c:catAx>
        <c:axId val="44856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69808"/>
        <c:crosses val="autoZero"/>
        <c:auto val="1"/>
        <c:lblAlgn val="ctr"/>
        <c:lblOffset val="100"/>
        <c:noMultiLvlLbl val="0"/>
      </c:catAx>
      <c:valAx>
        <c:axId val="4485698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4856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0.67017</cdr:y>
    </cdr:from>
    <cdr:to>
      <cdr:x>0.13837</cdr:x>
      <cdr:y>0.82801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152400" y="2847210"/>
          <a:ext cx="1236785" cy="6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a-DK"/>
          </a:defPPr>
          <a:lvl1pPr marL="0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92017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84033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476050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968068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460085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952102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444119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936135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smtClean="0">
              <a:solidFill>
                <a:schemeClr val="tx1">
                  <a:lumMod val="50000"/>
                </a:schemeClr>
              </a:solidFill>
            </a:rPr>
            <a:t>Trade associations</a:t>
          </a:r>
          <a:endParaRPr lang="en-GB" sz="1600" b="1" dirty="0">
            <a:solidFill>
              <a:schemeClr val="tx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0.00898</cdr:x>
      <cdr:y>0.05108</cdr:y>
    </cdr:from>
    <cdr:to>
      <cdr:x>0.13849</cdr:x>
      <cdr:y>0.20892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80227" y="217020"/>
          <a:ext cx="1157654" cy="6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a-DK"/>
          </a:defPPr>
          <a:lvl1pPr marL="0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92017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84033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476050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968068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460085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952102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444119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936135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smtClean="0">
              <a:solidFill>
                <a:schemeClr val="tx1">
                  <a:lumMod val="50000"/>
                </a:schemeClr>
              </a:solidFill>
            </a:rPr>
            <a:t>Direct suppliers</a:t>
          </a:r>
          <a:endParaRPr lang="en-GB" sz="1600" b="1" dirty="0">
            <a:solidFill>
              <a:schemeClr val="tx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0.01138</cdr:x>
      <cdr:y>0.36515</cdr:y>
    </cdr:from>
    <cdr:to>
      <cdr:x>0.1281</cdr:x>
      <cdr:y>0.52299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01690" y="1551338"/>
          <a:ext cx="1043354" cy="6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a-DK"/>
          </a:defPPr>
          <a:lvl1pPr marL="0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92017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84033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476050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968068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460085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952102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444119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936135" algn="l" defTabSz="984033" rtl="0" eaLnBrk="1" latinLnBrk="0" hangingPunct="1">
            <a:defRPr sz="19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smtClean="0">
              <a:solidFill>
                <a:schemeClr val="tx1">
                  <a:lumMod val="50000"/>
                </a:schemeClr>
              </a:solidFill>
            </a:rPr>
            <a:t>Indirect suppliers</a:t>
          </a:r>
          <a:endParaRPr lang="en-GB" sz="1600" b="1" dirty="0">
            <a:solidFill>
              <a:schemeClr val="tx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/>
          <a:lstStyle>
            <a:lvl1pPr algn="r">
              <a:defRPr sz="1200"/>
            </a:lvl1pPr>
          </a:lstStyle>
          <a:p>
            <a:fld id="{7674AD0C-9412-42D7-83F2-2A92F1E00B73}" type="datetimeFigureOut">
              <a:rPr lang="da-DK" smtClean="0"/>
              <a:pPr/>
              <a:t>20-06-2016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28588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8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 anchor="b"/>
          <a:lstStyle>
            <a:lvl1pPr algn="r">
              <a:defRPr sz="1200"/>
            </a:lvl1pPr>
          </a:lstStyle>
          <a:p>
            <a:fld id="{5B7FD5CE-9DA3-4D88-894A-30AD044CDF2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3973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/>
          <a:lstStyle>
            <a:lvl1pPr algn="r">
              <a:defRPr sz="1200"/>
            </a:lvl1pPr>
          </a:lstStyle>
          <a:p>
            <a:fld id="{04CAA53E-E84C-44A5-BDDE-33746AB05C3E}" type="datetimeFigureOut">
              <a:rPr lang="da-DK" smtClean="0"/>
              <a:pPr/>
              <a:t>20-06-2016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9" tIns="45682" rIns="91369" bIns="45682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369" tIns="45682" rIns="91369" bIns="456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88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8"/>
            <a:ext cx="2945659" cy="496332"/>
          </a:xfrm>
          <a:prstGeom prst="rect">
            <a:avLst/>
          </a:prstGeom>
        </p:spPr>
        <p:txBody>
          <a:bodyPr vert="horz" lIns="91369" tIns="45682" rIns="91369" bIns="45682" rtlCol="0" anchor="b"/>
          <a:lstStyle>
            <a:lvl1pPr algn="r">
              <a:defRPr sz="1200"/>
            </a:lvl1pPr>
          </a:lstStyle>
          <a:p>
            <a:fld id="{E9CF39DF-D357-4462-9CF7-0DB22330BD4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902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699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5399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8098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70798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WE HAVE ALSO SEEN A GOOD LEVEL OF UNDERSTANDING OF THE CODE RISE FROM 24 TO 31% BUT GOOD + FAIR STAYS LEVEL AT 72%.</a:t>
            </a:r>
          </a:p>
          <a:p>
            <a:endParaRPr lang="en-GB" sz="1100" dirty="0"/>
          </a:p>
          <a:p>
            <a:r>
              <a:rPr lang="en-GB" sz="1100" dirty="0" smtClean="0"/>
              <a:t>WE HAVE SEEN GOOD UNDERSTANDING OF THE GCA RISE FROM 23 TO 30 AND GOOD +FAIR FROM 63 TO 66. </a:t>
            </a:r>
          </a:p>
          <a:p>
            <a:endParaRPr lang="en-GB" sz="1100" dirty="0"/>
          </a:p>
          <a:p>
            <a:r>
              <a:rPr lang="en-GB" sz="1100" dirty="0" smtClean="0"/>
              <a:t>WE HAVE SEEN THE OPPORTUNITIES AND MARKET THERE TO PROVIDE AND INTEREST IN RECEIVING TRAINING ON THE CODE.</a:t>
            </a:r>
          </a:p>
          <a:p>
            <a:endParaRPr lang="en-GB" sz="1100" dirty="0"/>
          </a:p>
          <a:p>
            <a:r>
              <a:rPr lang="en-GB" sz="1100" dirty="0" smtClean="0"/>
              <a:t>KNOWLEDGE OF WHO THE CCO IS HAS GONE FROM 26% IN 2014 TO 46% AND RECOGNITION OF SOMETHING THAT IS A WRITTEN SUPPLY AGREEMENT FROM 40 TO 52% IN THAT TIME. 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39DF-D357-4462-9CF7-0DB22330BD4A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39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91693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2" y="4847207"/>
            <a:ext cx="8580597" cy="7927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5850552"/>
            <a:ext cx="1657350" cy="59372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3502325"/>
            <a:ext cx="8580438" cy="129408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4" b="73020"/>
          <a:stretch/>
        </p:blipFill>
        <p:spPr bwMode="auto">
          <a:xfrm>
            <a:off x="8740775" y="6139689"/>
            <a:ext cx="45719" cy="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3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070642"/>
            <a:ext cx="8580597" cy="79278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2400" i="1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96855"/>
            <a:ext cx="8580438" cy="28223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029259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2" y="2024063"/>
            <a:ext cx="8580569" cy="683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191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6363"/>
            <a:ext cx="9144000" cy="45291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700213"/>
            <a:ext cx="8580568" cy="683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27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376364"/>
            <a:ext cx="8580438" cy="461644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400">
                <a:solidFill>
                  <a:srgbClr val="595959"/>
                </a:solidFill>
              </a:defRPr>
            </a:lvl4pPr>
            <a:lvl5pPr>
              <a:defRPr sz="2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22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744303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3936385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5128467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552221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376363"/>
            <a:ext cx="1620202" cy="1040204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2568445"/>
            <a:ext cx="1620202" cy="1040204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3760527"/>
            <a:ext cx="1620202" cy="1040204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4952609"/>
            <a:ext cx="1620202" cy="1040204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5" y="1376363"/>
            <a:ext cx="4217987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549400"/>
            <a:ext cx="2569788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4" y="2732741"/>
            <a:ext cx="2569789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3947234"/>
            <a:ext cx="2569788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4" y="5119817"/>
            <a:ext cx="2569789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4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549400"/>
            <a:ext cx="2510548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2" y="2732741"/>
            <a:ext cx="2511511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6" y="3947234"/>
            <a:ext cx="2511867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5119817"/>
            <a:ext cx="2510548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376363"/>
            <a:ext cx="4329112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376363"/>
            <a:ext cx="1620202" cy="1040204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2568445"/>
            <a:ext cx="1620202" cy="1040204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3760527"/>
            <a:ext cx="1620202" cy="1040204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4952609"/>
            <a:ext cx="1620202" cy="1040204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5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62352"/>
            <a:ext cx="9144000" cy="669564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5280025"/>
            <a:ext cx="8580438" cy="738188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3921918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62352"/>
            <a:ext cx="9144000" cy="669564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4" y="3407429"/>
            <a:ext cx="8580439" cy="792062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023924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62352"/>
            <a:ext cx="9144000" cy="377147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5356226"/>
            <a:ext cx="8580438" cy="636587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3921920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91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682214"/>
            <a:ext cx="8580438" cy="413286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65905"/>
            <a:ext cx="8580438" cy="53310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2149958"/>
            <a:ext cx="8580438" cy="347614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699126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199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598615"/>
            <a:ext cx="8580438" cy="430196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615865"/>
            <a:ext cx="8318998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0646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51263"/>
            <a:ext cx="8580438" cy="523537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2" y="1624013"/>
            <a:ext cx="4288551" cy="40005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5" y="1624013"/>
            <a:ext cx="4074331" cy="40005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700713"/>
            <a:ext cx="8571063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63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592266"/>
            <a:ext cx="6412300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73673"/>
            <a:ext cx="8580438" cy="437627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989734"/>
            <a:ext cx="6412300" cy="3634779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590846"/>
            <a:ext cx="2376488" cy="40336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108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176153"/>
            <a:ext cx="8580438" cy="3675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0" y="4927390"/>
            <a:ext cx="8572775" cy="6987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9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2181395"/>
            <a:ext cx="8580560" cy="2657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02016"/>
            <a:ext cx="8580560" cy="72249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5" y="1785229"/>
            <a:ext cx="8588137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6" y="1063239"/>
            <a:ext cx="8582035" cy="6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5" y="5700713"/>
            <a:ext cx="8571333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89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1314"/>
            <a:ext cx="8580438" cy="3227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1071733"/>
            <a:ext cx="8580438" cy="47766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14716"/>
            <a:ext cx="8580438" cy="70979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967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1086528"/>
            <a:ext cx="8580438" cy="58828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3" y="1790700"/>
            <a:ext cx="2376487" cy="38338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4" y="1790700"/>
            <a:ext cx="6412301" cy="3833813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21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4" y="2151529"/>
            <a:ext cx="6007165" cy="27379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8" y="2151529"/>
            <a:ext cx="2047875" cy="27379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6" y="1775519"/>
            <a:ext cx="8583359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5" y="1037839"/>
            <a:ext cx="8580437" cy="68389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45941"/>
            <a:ext cx="8580438" cy="684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25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1198563"/>
            <a:ext cx="4291014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1198564"/>
            <a:ext cx="4216300" cy="44259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4835525"/>
            <a:ext cx="4291014" cy="79216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134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3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1135063"/>
            <a:ext cx="4291014" cy="186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3088093"/>
            <a:ext cx="4291014" cy="17379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1135063"/>
            <a:ext cx="4216300" cy="36909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873625"/>
            <a:ext cx="8580438" cy="756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0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84264"/>
            <a:ext cx="4216300" cy="37036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1084263"/>
            <a:ext cx="4291012" cy="454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4" y="4838700"/>
            <a:ext cx="4205637" cy="7889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6363"/>
            <a:ext cx="9144000" cy="45291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4" y="1615865"/>
            <a:ext cx="8580439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692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84264"/>
            <a:ext cx="4225925" cy="2115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1999" y="1084264"/>
            <a:ext cx="4291015" cy="2116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3266119"/>
            <a:ext cx="4225925" cy="1547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1999" y="3266119"/>
            <a:ext cx="4291015" cy="1547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24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4860924"/>
            <a:ext cx="4291014" cy="7635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4860924"/>
            <a:ext cx="4225924" cy="7635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726113"/>
            <a:ext cx="8580437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1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96963"/>
            <a:ext cx="4252300" cy="3703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1096963"/>
            <a:ext cx="4252914" cy="3703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4860926"/>
            <a:ext cx="4252914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4" y="4860926"/>
            <a:ext cx="4256609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444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1376364"/>
            <a:ext cx="4145409" cy="4645024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376363"/>
            <a:ext cx="4291012" cy="4645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50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1109663"/>
            <a:ext cx="8580438" cy="451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28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1096963"/>
            <a:ext cx="8580438" cy="369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4860926"/>
            <a:ext cx="8580438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78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1223963"/>
            <a:ext cx="6484300" cy="4400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1223964"/>
            <a:ext cx="2022128" cy="44005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699126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95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1109664"/>
            <a:ext cx="6559550" cy="4514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4" y="1096964"/>
            <a:ext cx="1948301" cy="451485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300164"/>
            <a:ext cx="8580438" cy="4718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8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109663"/>
            <a:ext cx="8580438" cy="369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4876800"/>
            <a:ext cx="8580438" cy="7508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65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0" y="1376363"/>
            <a:ext cx="4291013" cy="4645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376363"/>
            <a:ext cx="4216300" cy="464502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492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4" y="1615865"/>
            <a:ext cx="8580439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73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312863"/>
            <a:ext cx="8580438" cy="4705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4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9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 Subtitle Question text R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42875" y="1700213"/>
            <a:ext cx="6625369" cy="44656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42875" y="1376363"/>
            <a:ext cx="885825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2875" y="1015999"/>
            <a:ext cx="885825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767512" y="1700213"/>
            <a:ext cx="2376488" cy="44656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06375"/>
            <a:ext cx="704332" cy="4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‹#›</a:t>
            </a:fld>
            <a:endParaRPr lang="en-GB" dirty="0">
              <a:solidFill>
                <a:srgbClr val="6D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56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87300"/>
            <a:ext cx="9144000" cy="18834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3722108"/>
            <a:ext cx="8580438" cy="646692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2487300"/>
            <a:ext cx="8580438" cy="117130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67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0"/>
          <a:stretch/>
        </p:blipFill>
        <p:spPr>
          <a:xfrm>
            <a:off x="0" y="3796724"/>
            <a:ext cx="9144000" cy="2103365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4" y="3212976"/>
            <a:ext cx="8580439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596551"/>
            <a:ext cx="8580438" cy="6164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974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725613"/>
            <a:ext cx="8580598" cy="600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4" y="2373314"/>
            <a:ext cx="8580439" cy="353218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88913"/>
            <a:ext cx="8580438" cy="147478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23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3" y="0"/>
            <a:ext cx="324167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3984626"/>
            <a:ext cx="3241676" cy="207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2351"/>
            <a:ext cx="2951163" cy="66956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62351"/>
            <a:ext cx="2951162" cy="66956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62351"/>
            <a:ext cx="3236912" cy="376671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52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3933826"/>
            <a:ext cx="3241676" cy="207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0" y="277804"/>
            <a:ext cx="4754879" cy="3060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8" y="3466213"/>
            <a:ext cx="4776395" cy="3060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96855"/>
            <a:ext cx="3236912" cy="376671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7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88913"/>
            <a:ext cx="8580438" cy="801687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376364"/>
            <a:ext cx="8580438" cy="461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48" r:id="rId2"/>
    <p:sldLayoutId id="2147483750" r:id="rId3"/>
    <p:sldLayoutId id="2147483751" r:id="rId4"/>
    <p:sldLayoutId id="2147483749" r:id="rId5"/>
    <p:sldLayoutId id="2147483756" r:id="rId6"/>
    <p:sldLayoutId id="2147483744" r:id="rId7"/>
    <p:sldLayoutId id="2147483745" r:id="rId8"/>
    <p:sldLayoutId id="2147483755" r:id="rId9"/>
    <p:sldLayoutId id="2147483735" r:id="rId10"/>
    <p:sldLayoutId id="2147483736" r:id="rId11"/>
    <p:sldLayoutId id="2147483752" r:id="rId12"/>
    <p:sldLayoutId id="2147483706" r:id="rId13"/>
    <p:sldLayoutId id="2147483753" r:id="rId14"/>
    <p:sldLayoutId id="2147483754" r:id="rId15"/>
    <p:sldLayoutId id="2147483742" r:id="rId16"/>
    <p:sldLayoutId id="2147483747" r:id="rId17"/>
    <p:sldLayoutId id="2147483746" r:id="rId18"/>
    <p:sldLayoutId id="2147483707" r:id="rId19"/>
    <p:sldLayoutId id="2147483739" r:id="rId20"/>
    <p:sldLayoutId id="2147483740" r:id="rId21"/>
    <p:sldLayoutId id="2147483712" r:id="rId22"/>
    <p:sldLayoutId id="2147483713" r:id="rId23"/>
    <p:sldLayoutId id="2147483714" r:id="rId24"/>
    <p:sldLayoutId id="2147483715" r:id="rId25"/>
    <p:sldLayoutId id="2147483717" r:id="rId26"/>
    <p:sldLayoutId id="2147483719" r:id="rId27"/>
    <p:sldLayoutId id="2147483720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1" r:id="rId37"/>
    <p:sldLayoutId id="2147483732" r:id="rId38"/>
    <p:sldLayoutId id="2147483733" r:id="rId39"/>
    <p:sldLayoutId id="2147483734" r:id="rId40"/>
    <p:sldLayoutId id="2147483757" r:id="rId41"/>
    <p:sldLayoutId id="2147483792" r:id="rId42"/>
    <p:sldLayoutId id="2147483758" r:id="rId4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84033" rtl="0" eaLnBrk="1" latinLnBrk="0" hangingPunct="1">
        <a:spcBef>
          <a:spcPct val="0"/>
        </a:spcBef>
        <a:buNone/>
        <a:defRPr sz="36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85750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44500" indent="-269875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5000"/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714375" indent="-269875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985838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250950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tabLst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9846" y="2869937"/>
            <a:ext cx="8789854" cy="180990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GCA - Annual Survey Results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2016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39846" y="5110385"/>
            <a:ext cx="3383571" cy="12904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4625" lvl="1" indent="0">
              <a:buClr>
                <a:srgbClr val="FF0000"/>
              </a:buClr>
              <a:buSzPct val="100000"/>
              <a:buNone/>
            </a:pP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Gavin Ellison</a:t>
            </a:r>
          </a:p>
          <a:p>
            <a:pPr marL="174625" lvl="1" indent="0">
              <a:buClr>
                <a:srgbClr val="FF0000"/>
              </a:buClr>
              <a:buSzPct val="100000"/>
              <a:buNone/>
            </a:pP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Research Director</a:t>
            </a:r>
          </a:p>
          <a:p>
            <a:pPr marL="174625" lvl="1" indent="0">
              <a:buClr>
                <a:srgbClr val="FF0000"/>
              </a:buClr>
              <a:buSzPct val="100000"/>
              <a:buNone/>
            </a:pP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Public Sector &amp; </a:t>
            </a:r>
            <a:r>
              <a:rPr lang="en-US" sz="2400" i="1" dirty="0" err="1" smtClean="0">
                <a:solidFill>
                  <a:schemeClr val="tx1">
                    <a:lumMod val="50000"/>
                  </a:schemeClr>
                </a:solidFill>
              </a:rPr>
              <a:t>NfP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0693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10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3056" y="212401"/>
            <a:ext cx="8580438" cy="690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Why not raise an issue?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811554463"/>
              </p:ext>
            </p:extLst>
          </p:nvPr>
        </p:nvGraphicFramePr>
        <p:xfrm>
          <a:off x="4286962" y="212401"/>
          <a:ext cx="4767188" cy="57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133764772"/>
              </p:ext>
            </p:extLst>
          </p:nvPr>
        </p:nvGraphicFramePr>
        <p:xfrm>
          <a:off x="152400" y="810079"/>
          <a:ext cx="3000556" cy="519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ight Arrow 19"/>
          <p:cNvSpPr/>
          <p:nvPr/>
        </p:nvSpPr>
        <p:spPr>
          <a:xfrm rot="19292563">
            <a:off x="2230896" y="2184719"/>
            <a:ext cx="2331252" cy="1181135"/>
          </a:xfrm>
          <a:prstGeom prst="rightArrow">
            <a:avLst>
              <a:gd name="adj1" fmla="val 50000"/>
              <a:gd name="adj2" fmla="val 5702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Among this 17%...</a:t>
            </a:r>
            <a:endParaRPr lang="en-GB" sz="1400" dirty="0"/>
          </a:p>
        </p:txBody>
      </p:sp>
      <p:sp>
        <p:nvSpPr>
          <p:cNvPr id="13" name="Right Arrow 12"/>
          <p:cNvSpPr/>
          <p:nvPr/>
        </p:nvSpPr>
        <p:spPr>
          <a:xfrm>
            <a:off x="2691403" y="2945422"/>
            <a:ext cx="1678374" cy="3191303"/>
          </a:xfrm>
          <a:prstGeom prst="rightArrow">
            <a:avLst>
              <a:gd name="adj1" fmla="val 50000"/>
              <a:gd name="adj2" fmla="val 57023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Among this 36%...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27805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23732" y="764704"/>
          <a:ext cx="88687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128651" y="4270552"/>
            <a:ext cx="2822914" cy="12861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An increase in the proportion of direct suppliers judging the GCA’s success based on ‘suppliers having greater influence over the terms of the supply’.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11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326795"/>
            <a:ext cx="8858250" cy="466726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84033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200" smtClean="0"/>
              <a:t>The GCA’s Critical Success Factors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5372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Training on the Code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499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13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" y="260344"/>
            <a:ext cx="8852716" cy="6097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 rise in the proportion of direct suppliers receiving training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0867" y="1290752"/>
            <a:ext cx="3117205" cy="4155388"/>
            <a:chOff x="2778812" y="1350674"/>
            <a:chExt cx="3587952" cy="4155388"/>
          </a:xfrm>
        </p:grpSpPr>
        <p:graphicFrame>
          <p:nvGraphicFramePr>
            <p:cNvPr id="35" name="Chart 34"/>
            <p:cNvGraphicFramePr/>
            <p:nvPr>
              <p:extLst/>
            </p:nvPr>
          </p:nvGraphicFramePr>
          <p:xfrm>
            <a:off x="2982805" y="2410273"/>
            <a:ext cx="3179974" cy="2036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4" name="Chart 33"/>
            <p:cNvGraphicFramePr/>
            <p:nvPr>
              <p:extLst>
                <p:ext uri="{D42A27DB-BD31-4B8C-83A1-F6EECF244321}">
                  <p14:modId xmlns:p14="http://schemas.microsoft.com/office/powerpoint/2010/main" val="2808498959"/>
                </p:ext>
              </p:extLst>
            </p:nvPr>
          </p:nvGraphicFramePr>
          <p:xfrm>
            <a:off x="2778812" y="1350674"/>
            <a:ext cx="3587952" cy="4155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4158006" y="2488356"/>
              <a:ext cx="829559" cy="2828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>
                      <a:lumMod val="50000"/>
                    </a:schemeClr>
                  </a:solidFill>
                </a:rPr>
                <a:t>2015</a:t>
              </a:r>
              <a:endParaRPr lang="en-GB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65301" y="1288601"/>
            <a:ext cx="2548335" cy="460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1" i="0" u="none" strike="noStrike" kern="1200" spc="0" baseline="0">
                <a:solidFill>
                  <a:srgbClr val="6D6F7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Have you received any training on the Code?</a:t>
            </a: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3889838256"/>
              </p:ext>
            </p:extLst>
          </p:nvPr>
        </p:nvGraphicFramePr>
        <p:xfrm>
          <a:off x="5005960" y="1864946"/>
          <a:ext cx="3378437" cy="340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ight Arrow 46"/>
          <p:cNvSpPr/>
          <p:nvPr/>
        </p:nvSpPr>
        <p:spPr>
          <a:xfrm>
            <a:off x="3050931" y="2841426"/>
            <a:ext cx="1863510" cy="89929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506453" y="1288601"/>
            <a:ext cx="2548335" cy="460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1" i="0" u="none" strike="noStrike" kern="1200" spc="0" baseline="0">
                <a:solidFill>
                  <a:srgbClr val="6D6F7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And who provided this training?</a:t>
            </a: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2877" y="5290601"/>
            <a:ext cx="6192699" cy="103582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45% of Large suppliers say they have received training on the Code, compared to 29% of Micro &amp; small suppliers and 28% of Medium sized suppliers.</a:t>
            </a:r>
          </a:p>
        </p:txBody>
      </p:sp>
    </p:spTree>
    <p:extLst>
      <p:ext uri="{BB962C8B-B14F-4D97-AF65-F5344CB8AC3E}">
        <p14:creationId xmlns:p14="http://schemas.microsoft.com/office/powerpoint/2010/main" val="4137457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14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1284" y="306791"/>
            <a:ext cx="8580438" cy="487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Awareness of training is low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52815" y="1283498"/>
            <a:ext cx="3117205" cy="4155388"/>
            <a:chOff x="2778812" y="1350674"/>
            <a:chExt cx="3587952" cy="4155388"/>
          </a:xfrm>
        </p:grpSpPr>
        <p:graphicFrame>
          <p:nvGraphicFramePr>
            <p:cNvPr id="35" name="Chart 34"/>
            <p:cNvGraphicFramePr/>
            <p:nvPr>
              <p:extLst/>
            </p:nvPr>
          </p:nvGraphicFramePr>
          <p:xfrm>
            <a:off x="2982805" y="2410273"/>
            <a:ext cx="3179974" cy="2036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4" name="Chart 33"/>
            <p:cNvGraphicFramePr/>
            <p:nvPr>
              <p:extLst/>
            </p:nvPr>
          </p:nvGraphicFramePr>
          <p:xfrm>
            <a:off x="2778812" y="1350674"/>
            <a:ext cx="3587952" cy="4155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4158010" y="2481580"/>
              <a:ext cx="829559" cy="2828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>
                      <a:lumMod val="50000"/>
                    </a:schemeClr>
                  </a:solidFill>
                </a:rPr>
                <a:t>2015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637249" y="1274835"/>
            <a:ext cx="2548335" cy="460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1" i="0" u="none" strike="noStrike" kern="1200" spc="0" baseline="0">
                <a:solidFill>
                  <a:srgbClr val="6D6F7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Have you received any training on the Code?</a:t>
            </a: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3658244253"/>
              </p:ext>
            </p:extLst>
          </p:nvPr>
        </p:nvGraphicFramePr>
        <p:xfrm>
          <a:off x="755210" y="1890292"/>
          <a:ext cx="4015567" cy="45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1107814" y="1247985"/>
            <a:ext cx="3310361" cy="460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1" i="0" u="none" strike="noStrike" kern="1200" spc="0" baseline="0">
                <a:solidFill>
                  <a:srgbClr val="6D6F7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And why haven’t you received any training on the Code?</a:t>
            </a: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009292" y="2925414"/>
            <a:ext cx="1730706" cy="89929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Brace 1"/>
          <p:cNvSpPr/>
          <p:nvPr/>
        </p:nvSpPr>
        <p:spPr>
          <a:xfrm>
            <a:off x="4199334" y="2096392"/>
            <a:ext cx="264919" cy="591013"/>
          </a:xfrm>
          <a:prstGeom prst="rightBrace">
            <a:avLst/>
          </a:prstGeom>
          <a:ln w="28575">
            <a:solidFill>
              <a:srgbClr val="53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18175" y="2164586"/>
            <a:ext cx="1101959" cy="4444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Net: 56%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85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25718026"/>
              </p:ext>
            </p:extLst>
          </p:nvPr>
        </p:nvGraphicFramePr>
        <p:xfrm>
          <a:off x="301869" y="1138092"/>
          <a:ext cx="4825497" cy="30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21" y="242728"/>
            <a:ext cx="8580438" cy="801687"/>
          </a:xfrm>
        </p:spPr>
        <p:txBody>
          <a:bodyPr/>
          <a:lstStyle/>
          <a:p>
            <a:r>
              <a:rPr lang="en-GB" sz="2800" dirty="0" smtClean="0"/>
              <a:t>Many unsure whether their trade association offers training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15</a:t>
            </a:fld>
            <a:endParaRPr lang="en-GB" dirty="0">
              <a:solidFill>
                <a:srgbClr val="6D6F7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831776142"/>
              </p:ext>
            </p:extLst>
          </p:nvPr>
        </p:nvGraphicFramePr>
        <p:xfrm>
          <a:off x="301869" y="4138140"/>
          <a:ext cx="4825497" cy="216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655895544"/>
              </p:ext>
            </p:extLst>
          </p:nvPr>
        </p:nvGraphicFramePr>
        <p:xfrm>
          <a:off x="5127366" y="1138093"/>
          <a:ext cx="3805620" cy="382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275053" y="5178928"/>
            <a:ext cx="3533424" cy="77474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Large suppliers were more likely to favour classroom based training (48%) than micro &amp; small or medium suppliers (38% / 37%)</a:t>
            </a:r>
          </a:p>
        </p:txBody>
      </p:sp>
    </p:spTree>
    <p:extLst>
      <p:ext uri="{BB962C8B-B14F-4D97-AF65-F5344CB8AC3E}">
        <p14:creationId xmlns:p14="http://schemas.microsoft.com/office/powerpoint/2010/main" val="38818995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Supply agreements and the CCO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76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531"/>
            <a:ext cx="9188896" cy="466726"/>
          </a:xfrm>
        </p:spPr>
        <p:txBody>
          <a:bodyPr/>
          <a:lstStyle/>
          <a:p>
            <a:r>
              <a:rPr lang="en-GB" sz="3200" dirty="0" smtClean="0"/>
              <a:t>Have a written supply agreement with these retailers?</a:t>
            </a:r>
            <a:endParaRPr lang="en-GB" sz="3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3643269"/>
              </p:ext>
            </p:extLst>
          </p:nvPr>
        </p:nvGraphicFramePr>
        <p:xfrm>
          <a:off x="-114594" y="808892"/>
          <a:ext cx="8316270" cy="545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17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86259" y="1960686"/>
            <a:ext cx="2214576" cy="26726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Average across the 10 retailers and 3 years: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2016</a:t>
            </a:r>
            <a:r>
              <a:rPr lang="en-GB" sz="2000" dirty="0">
                <a:solidFill>
                  <a:schemeClr val="bg1"/>
                </a:solidFill>
              </a:rPr>
              <a:t>: </a:t>
            </a:r>
            <a:r>
              <a:rPr lang="en-GB" sz="2000" dirty="0" smtClean="0">
                <a:solidFill>
                  <a:schemeClr val="bg1"/>
                </a:solidFill>
              </a:rPr>
              <a:t>52%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2015: </a:t>
            </a:r>
            <a:r>
              <a:rPr lang="en-GB" sz="2000" dirty="0" smtClean="0">
                <a:solidFill>
                  <a:schemeClr val="bg1"/>
                </a:solidFill>
              </a:rPr>
              <a:t>46%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2014: </a:t>
            </a:r>
            <a:r>
              <a:rPr lang="en-GB" sz="2000" dirty="0" smtClean="0">
                <a:solidFill>
                  <a:schemeClr val="bg1"/>
                </a:solidFill>
              </a:rPr>
              <a:t>40%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24854" y="1960686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99906" y="5392617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78215" y="4900435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594448" y="3399347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64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8250" cy="466726"/>
          </a:xfrm>
        </p:spPr>
        <p:txBody>
          <a:bodyPr/>
          <a:lstStyle/>
          <a:p>
            <a:r>
              <a:rPr lang="en-GB" sz="3200" dirty="0" smtClean="0"/>
              <a:t>Knowing who is or where to find the CCO</a:t>
            </a:r>
            <a:endParaRPr lang="en-GB" sz="3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84827420"/>
              </p:ext>
            </p:extLst>
          </p:nvPr>
        </p:nvGraphicFramePr>
        <p:xfrm>
          <a:off x="152400" y="943861"/>
          <a:ext cx="7701421" cy="515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18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86259" y="1468316"/>
            <a:ext cx="2214576" cy="31650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Average across the 10 </a:t>
            </a:r>
            <a:r>
              <a:rPr lang="en-GB" sz="2000" b="1" dirty="0" smtClean="0">
                <a:solidFill>
                  <a:schemeClr val="bg1"/>
                </a:solidFill>
              </a:rPr>
              <a:t>retailers and 3 years: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2016: 46%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2015: 37%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2014: 26%</a:t>
            </a:r>
          </a:p>
        </p:txBody>
      </p:sp>
      <p:sp>
        <p:nvSpPr>
          <p:cNvPr id="11" name="Oval 10"/>
          <p:cNvSpPr/>
          <p:nvPr/>
        </p:nvSpPr>
        <p:spPr>
          <a:xfrm>
            <a:off x="4677508" y="2916273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77508" y="3938955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0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2575" y="2596551"/>
            <a:ext cx="8783048" cy="616425"/>
          </a:xfrm>
        </p:spPr>
        <p:txBody>
          <a:bodyPr>
            <a:noAutofit/>
          </a:bodyPr>
          <a:lstStyle/>
          <a:p>
            <a:r>
              <a:rPr lang="en-GB" dirty="0"/>
              <a:t>Experience of </a:t>
            </a:r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58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Who took part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129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71135"/>
            <a:ext cx="9036496" cy="466726"/>
          </a:xfrm>
        </p:spPr>
        <p:txBody>
          <a:bodyPr/>
          <a:lstStyle/>
          <a:p>
            <a:r>
              <a:rPr lang="en-GB" sz="3200" dirty="0" smtClean="0"/>
              <a:t>Proportion of suppliers with issues falls by 8pp</a:t>
            </a:r>
            <a:br>
              <a:rPr lang="en-GB" sz="3200" dirty="0" smtClean="0"/>
            </a:br>
            <a:r>
              <a:rPr lang="en-GB" sz="2800" dirty="0" smtClean="0"/>
              <a:t>Issues in the language of the Code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20</a:t>
            </a:fld>
            <a:endParaRPr lang="en-GB" dirty="0">
              <a:solidFill>
                <a:srgbClr val="6D6F7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1145854"/>
            <a:ext cx="8568952" cy="5633236"/>
            <a:chOff x="107504" y="1145854"/>
            <a:chExt cx="8568952" cy="4949797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876406384"/>
                </p:ext>
              </p:extLst>
            </p:nvPr>
          </p:nvGraphicFramePr>
          <p:xfrm>
            <a:off x="107504" y="1145854"/>
            <a:ext cx="8568952" cy="4949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Equal 4"/>
            <p:cNvSpPr/>
            <p:nvPr/>
          </p:nvSpPr>
          <p:spPr>
            <a:xfrm>
              <a:off x="6238467" y="2107334"/>
              <a:ext cx="222190" cy="182868"/>
            </a:xfrm>
            <a:prstGeom prst="mathEqual">
              <a:avLst/>
            </a:prstGeom>
            <a:solidFill>
              <a:srgbClr val="A7A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Equal 10"/>
            <p:cNvSpPr/>
            <p:nvPr/>
          </p:nvSpPr>
          <p:spPr>
            <a:xfrm>
              <a:off x="6238467" y="2380964"/>
              <a:ext cx="222190" cy="182868"/>
            </a:xfrm>
            <a:prstGeom prst="mathEqual">
              <a:avLst/>
            </a:prstGeom>
            <a:solidFill>
              <a:srgbClr val="A7A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234194" y="2909329"/>
              <a:ext cx="230736" cy="18689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6" name="Up Arrow 5"/>
            <p:cNvSpPr/>
            <p:nvPr/>
          </p:nvSpPr>
          <p:spPr>
            <a:xfrm>
              <a:off x="6233817" y="2635699"/>
              <a:ext cx="231490" cy="18286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2</a:t>
              </a:r>
              <a:endParaRPr lang="en-GB" sz="1200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234194" y="3172334"/>
              <a:ext cx="230736" cy="18689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17" name="Up Arrow 16"/>
            <p:cNvSpPr/>
            <p:nvPr/>
          </p:nvSpPr>
          <p:spPr>
            <a:xfrm>
              <a:off x="6233817" y="3418247"/>
              <a:ext cx="231490" cy="18286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2</a:t>
              </a:r>
              <a:endParaRPr lang="en-GB" sz="1200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234194" y="3689120"/>
              <a:ext cx="230736" cy="18689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19" name="Up Arrow 18"/>
            <p:cNvSpPr/>
            <p:nvPr/>
          </p:nvSpPr>
          <p:spPr>
            <a:xfrm>
              <a:off x="6233817" y="3946866"/>
              <a:ext cx="231490" cy="18286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20" name="Up Arrow 19"/>
            <p:cNvSpPr/>
            <p:nvPr/>
          </p:nvSpPr>
          <p:spPr>
            <a:xfrm>
              <a:off x="6233817" y="4206695"/>
              <a:ext cx="231490" cy="18286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3</a:t>
              </a:r>
              <a:endParaRPr lang="en-GB" sz="1200" b="1" dirty="0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6233817" y="4457978"/>
              <a:ext cx="231490" cy="18286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234194" y="4742457"/>
              <a:ext cx="230736" cy="18689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4</a:t>
              </a:r>
              <a:endParaRPr lang="en-GB" sz="1200" b="1" dirty="0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6234194" y="4996138"/>
              <a:ext cx="230736" cy="18689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2</a:t>
              </a:r>
            </a:p>
          </p:txBody>
        </p:sp>
        <p:sp>
          <p:nvSpPr>
            <p:cNvPr id="25" name="Equal 24"/>
            <p:cNvSpPr/>
            <p:nvPr/>
          </p:nvSpPr>
          <p:spPr>
            <a:xfrm>
              <a:off x="6238467" y="5256702"/>
              <a:ext cx="222190" cy="182868"/>
            </a:xfrm>
            <a:prstGeom prst="mathEqual">
              <a:avLst/>
            </a:prstGeom>
            <a:solidFill>
              <a:srgbClr val="A7A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Equal 25"/>
            <p:cNvSpPr/>
            <p:nvPr/>
          </p:nvSpPr>
          <p:spPr>
            <a:xfrm>
              <a:off x="6238467" y="5523038"/>
              <a:ext cx="222190" cy="182868"/>
            </a:xfrm>
            <a:prstGeom prst="mathEqual">
              <a:avLst/>
            </a:prstGeom>
            <a:solidFill>
              <a:srgbClr val="A7A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17056" y="2954028"/>
              <a:ext cx="1793863" cy="3650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>
                      <a:lumMod val="50000"/>
                    </a:schemeClr>
                  </a:solidFill>
                </a:rPr>
                <a:t>Issue position change compared to 2015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8" name="Up Arrow 27"/>
            <p:cNvSpPr/>
            <p:nvPr/>
          </p:nvSpPr>
          <p:spPr>
            <a:xfrm>
              <a:off x="7000819" y="3397920"/>
              <a:ext cx="231490" cy="18286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9" name="Equal 28"/>
            <p:cNvSpPr/>
            <p:nvPr/>
          </p:nvSpPr>
          <p:spPr>
            <a:xfrm>
              <a:off x="7010119" y="3671550"/>
              <a:ext cx="222190" cy="182868"/>
            </a:xfrm>
            <a:prstGeom prst="mathEqual">
              <a:avLst/>
            </a:prstGeom>
            <a:solidFill>
              <a:srgbClr val="A7A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7000819" y="3942840"/>
              <a:ext cx="230736" cy="18689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1555" y="3397920"/>
              <a:ext cx="1098134" cy="1828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50000"/>
                    </a:schemeClr>
                  </a:solidFill>
                </a:rPr>
                <a:t>Moved up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46068" y="3661834"/>
              <a:ext cx="1098134" cy="1828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50000"/>
                    </a:schemeClr>
                  </a:solidFill>
                </a:rPr>
                <a:t>No change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24777" y="3928884"/>
              <a:ext cx="1098134" cy="1828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50000"/>
                    </a:schemeClr>
                  </a:solidFill>
                </a:rPr>
                <a:t>Moved down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6267"/>
            <a:ext cx="9084732" cy="1055562"/>
          </a:xfrm>
        </p:spPr>
        <p:txBody>
          <a:bodyPr/>
          <a:lstStyle/>
          <a:p>
            <a:r>
              <a:rPr lang="en-GB" sz="3200" dirty="0" smtClean="0"/>
              <a:t>Incorrect deductions and excessive artwork charges:</a:t>
            </a:r>
            <a:br>
              <a:rPr lang="en-GB" sz="3200" dirty="0" smtClean="0"/>
            </a:br>
            <a:r>
              <a:rPr lang="en-GB" sz="2800" dirty="0" smtClean="0"/>
              <a:t>Issues </a:t>
            </a:r>
            <a:r>
              <a:rPr lang="en-GB" sz="2800" dirty="0"/>
              <a:t>in the language of </a:t>
            </a:r>
            <a:r>
              <a:rPr lang="en-GB" sz="2800" dirty="0" smtClean="0"/>
              <a:t>suppliers</a:t>
            </a:r>
            <a:endParaRPr lang="en-GB" sz="3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10405478"/>
              </p:ext>
            </p:extLst>
          </p:nvPr>
        </p:nvGraphicFramePr>
        <p:xfrm>
          <a:off x="107504" y="1083733"/>
          <a:ext cx="8880866" cy="522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21</a:t>
            </a:fld>
            <a:endParaRPr lang="en-GB" dirty="0">
              <a:solidFill>
                <a:srgbClr val="6D6F7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43800" y="2602253"/>
            <a:ext cx="1707037" cy="962213"/>
            <a:chOff x="8175036" y="4864365"/>
            <a:chExt cx="731100" cy="513710"/>
          </a:xfrm>
        </p:grpSpPr>
        <p:sp>
          <p:nvSpPr>
            <p:cNvPr id="14" name="Rectangle 13"/>
            <p:cNvSpPr/>
            <p:nvPr/>
          </p:nvSpPr>
          <p:spPr>
            <a:xfrm>
              <a:off x="8175036" y="4927623"/>
              <a:ext cx="156754" cy="161108"/>
            </a:xfrm>
            <a:prstGeom prst="rect">
              <a:avLst/>
            </a:prstGeom>
            <a:solidFill>
              <a:srgbClr val="53ACA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036" y="5166717"/>
              <a:ext cx="156754" cy="161108"/>
            </a:xfrm>
            <a:prstGeom prst="rect">
              <a:avLst/>
            </a:prstGeom>
            <a:solidFill>
              <a:srgbClr val="0D5D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31790" y="4864365"/>
              <a:ext cx="574346" cy="261610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2016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31790" y="5116465"/>
              <a:ext cx="574346" cy="261610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2015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84841" y="5125565"/>
            <a:ext cx="165463" cy="139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95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3600"/>
            <a:ext cx="8858250" cy="466726"/>
          </a:xfrm>
        </p:spPr>
        <p:txBody>
          <a:bodyPr/>
          <a:lstStyle/>
          <a:p>
            <a:r>
              <a:rPr lang="en-GB" sz="3200" dirty="0" smtClean="0"/>
              <a:t>Aspects of retailer practice that have the most significant negative impact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22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50724" y="653683"/>
            <a:ext cx="3804024" cy="469054"/>
          </a:xfrm>
          <a:prstGeom prst="wedgeRoundRectCallout">
            <a:avLst>
              <a:gd name="adj1" fmla="val 21797"/>
              <a:gd name="adj2" fmla="val 6048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 smtClean="0">
                <a:solidFill>
                  <a:schemeClr val="tx1">
                    <a:lumMod val="50000"/>
                  </a:schemeClr>
                </a:solidFill>
              </a:rPr>
              <a:t>‘Forecasting </a:t>
            </a:r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issues not being communicated effectively &amp; resolved in a timely </a:t>
            </a:r>
            <a:r>
              <a:rPr lang="en-GB" sz="1400" b="1" i="1" dirty="0" smtClean="0">
                <a:solidFill>
                  <a:schemeClr val="tx1">
                    <a:lumMod val="50000"/>
                  </a:schemeClr>
                </a:solidFill>
              </a:rPr>
              <a:t>manner’</a:t>
            </a:r>
            <a:endParaRPr lang="en-GB" sz="14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50725" y="1268199"/>
            <a:ext cx="3804023" cy="648354"/>
          </a:xfrm>
          <a:prstGeom prst="wedgeRoundRectCallout">
            <a:avLst>
              <a:gd name="adj1" fmla="val -22257"/>
              <a:gd name="adj2" fmla="val 6247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‘Delays in payments and attempts to change agreements already in place relating to payment terms’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8795" y="206802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250724" y="2077502"/>
            <a:ext cx="3792549" cy="1304656"/>
          </a:xfrm>
          <a:prstGeom prst="wedgeRoundRectCallout">
            <a:avLst>
              <a:gd name="adj1" fmla="val 21236"/>
              <a:gd name="adj2" fmla="val 6577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‘Demands for payments for loss of profit which could result in delists. Requests to move marketing costs into cost of goods - failure to do could result in delists. </a:t>
            </a:r>
            <a:r>
              <a:rPr lang="en-GB" sz="1400" b="1" i="1" dirty="0" smtClean="0">
                <a:solidFill>
                  <a:schemeClr val="tx1">
                    <a:lumMod val="50000"/>
                  </a:schemeClr>
                </a:solidFill>
              </a:rPr>
              <a:t>Overrides </a:t>
            </a:r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demanded in order to engage on business growth </a:t>
            </a:r>
            <a:r>
              <a:rPr lang="en-GB" sz="1400" b="1" i="1" dirty="0" smtClean="0">
                <a:solidFill>
                  <a:schemeClr val="tx1">
                    <a:lumMod val="50000"/>
                  </a:schemeClr>
                </a:solidFill>
              </a:rPr>
              <a:t>initiatives </a:t>
            </a:r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such as NPD.’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262199" y="3638230"/>
            <a:ext cx="3792551" cy="1490211"/>
          </a:xfrm>
          <a:prstGeom prst="wedgeRoundRectCallout">
            <a:avLst>
              <a:gd name="adj1" fmla="val -22220"/>
              <a:gd name="adj2" fmla="val 6323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‘The biggest issue with supplying is the expectation of </a:t>
            </a:r>
            <a:r>
              <a:rPr lang="en-GB" sz="1400" b="1" i="1" dirty="0" smtClean="0">
                <a:solidFill>
                  <a:schemeClr val="tx1">
                    <a:lumMod val="50000"/>
                  </a:schemeClr>
                </a:solidFill>
              </a:rPr>
              <a:t>increased </a:t>
            </a:r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rebates together with lower pricing. In some cases we trade for turnover only, and make no profit from trading. Also very late decisions on product/promotions makes operating without fines difficult.’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262199" y="5384513"/>
            <a:ext cx="3792549" cy="567656"/>
          </a:xfrm>
          <a:prstGeom prst="wedgeRoundRectCallout">
            <a:avLst>
              <a:gd name="adj1" fmla="val 20987"/>
              <a:gd name="adj2" fmla="val 7023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‘Technical charges for testing, audits, artwork costs and late payment’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18511"/>
            <a:ext cx="4964612" cy="49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68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6379" y="2199646"/>
            <a:ext cx="3117205" cy="4155388"/>
            <a:chOff x="2778816" y="1351548"/>
            <a:chExt cx="3587952" cy="4155388"/>
          </a:xfrm>
        </p:grpSpPr>
        <p:graphicFrame>
          <p:nvGraphicFramePr>
            <p:cNvPr id="24" name="Chart 23"/>
            <p:cNvGraphicFramePr/>
            <p:nvPr>
              <p:extLst/>
            </p:nvPr>
          </p:nvGraphicFramePr>
          <p:xfrm>
            <a:off x="2778816" y="1351548"/>
            <a:ext cx="3587952" cy="4155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5" name="Chart 24"/>
            <p:cNvGraphicFramePr/>
            <p:nvPr>
              <p:extLst/>
            </p:nvPr>
          </p:nvGraphicFramePr>
          <p:xfrm>
            <a:off x="2982805" y="2410273"/>
            <a:ext cx="3179975" cy="2036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4183024" y="2454272"/>
              <a:ext cx="829559" cy="2828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>
                      <a:lumMod val="50000"/>
                    </a:schemeClr>
                  </a:solidFill>
                </a:rPr>
                <a:t>2015</a:t>
              </a:r>
              <a:endParaRPr lang="en-GB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27143077"/>
              </p:ext>
            </p:extLst>
          </p:nvPr>
        </p:nvGraphicFramePr>
        <p:xfrm>
          <a:off x="6224864" y="1222131"/>
          <a:ext cx="3096344" cy="457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triped Right Arrow 11"/>
          <p:cNvSpPr/>
          <p:nvPr/>
        </p:nvSpPr>
        <p:spPr>
          <a:xfrm>
            <a:off x="2467072" y="2970174"/>
            <a:ext cx="1147836" cy="470263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9467" y="2292737"/>
            <a:ext cx="2247268" cy="3765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Raised an issue over the</a:t>
            </a:r>
          </a:p>
          <a:p>
            <a:pPr algn="ctr"/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last 12 months?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90" y="6343474"/>
            <a:ext cx="2057400" cy="365125"/>
          </a:xfrm>
        </p:spPr>
        <p:txBody>
          <a:bodyPr/>
          <a:lstStyle/>
          <a:p>
            <a:fld id="{79625F87-44A5-4BCE-BECC-3F62853E43A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467" y="178303"/>
            <a:ext cx="8767443" cy="6904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4pp fall in suppliers having raised an issue with a retailer</a:t>
            </a:r>
            <a:endParaRPr lang="en-GB" sz="2800" dirty="0"/>
          </a:p>
        </p:txBody>
      </p:sp>
      <p:sp>
        <p:nvSpPr>
          <p:cNvPr id="18" name="Striped Right Arrow 17"/>
          <p:cNvSpPr/>
          <p:nvPr/>
        </p:nvSpPr>
        <p:spPr>
          <a:xfrm rot="17978164">
            <a:off x="1907845" y="2297471"/>
            <a:ext cx="1070136" cy="470263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09344" y="1445622"/>
            <a:ext cx="3205275" cy="57273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14% of micro &amp; small, 14% of medium, 11% of large direct suppliers </a:t>
            </a:r>
            <a:endParaRPr lang="en-GB" sz="1400" b="1" dirty="0"/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573688670"/>
              </p:ext>
            </p:extLst>
          </p:nvPr>
        </p:nvGraphicFramePr>
        <p:xfrm>
          <a:off x="3028310" y="1112665"/>
          <a:ext cx="3096344" cy="471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Oval 19"/>
          <p:cNvSpPr/>
          <p:nvPr/>
        </p:nvSpPr>
        <p:spPr>
          <a:xfrm>
            <a:off x="5278180" y="1951260"/>
            <a:ext cx="388397" cy="394505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761135" y="2335349"/>
            <a:ext cx="388397" cy="394505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308142" y="2373506"/>
            <a:ext cx="388397" cy="394505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81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79128"/>
            <a:ext cx="9036496" cy="466726"/>
          </a:xfrm>
        </p:spPr>
        <p:txBody>
          <a:bodyPr/>
          <a:lstStyle/>
          <a:p>
            <a:r>
              <a:rPr lang="en-GB" sz="3200" dirty="0" smtClean="0"/>
              <a:t>Issues categorised by the Code: Which issues have direct suppliers experienced? – by  retailer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306375"/>
            <a:ext cx="704332" cy="472715"/>
          </a:xfrm>
          <a:prstGeom prst="rect">
            <a:avLst/>
          </a:prstGeom>
        </p:spPr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24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9590" y="-19972"/>
            <a:ext cx="4804410" cy="1941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84895"/>
              </p:ext>
            </p:extLst>
          </p:nvPr>
        </p:nvGraphicFramePr>
        <p:xfrm>
          <a:off x="152400" y="1207028"/>
          <a:ext cx="8741404" cy="4827257"/>
        </p:xfrm>
        <a:graphic>
          <a:graphicData uri="http://schemas.openxmlformats.org/drawingml/2006/table">
            <a:tbl>
              <a:tblPr/>
              <a:tblGrid>
                <a:gridCol w="1714074"/>
                <a:gridCol w="702733"/>
                <a:gridCol w="702733"/>
                <a:gridCol w="702733"/>
                <a:gridCol w="702733"/>
                <a:gridCol w="702733"/>
                <a:gridCol w="702733"/>
                <a:gridCol w="702733"/>
                <a:gridCol w="702733"/>
                <a:gridCol w="702733"/>
                <a:gridCol w="702733"/>
              </a:tblGrid>
              <a:tr h="380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>
                          <a:solidFill>
                            <a:srgbClr val="363739"/>
                          </a:solidFill>
                          <a:effectLst/>
                          <a:latin typeface="Calibri" panose="020F0502020204030204" pitchFamily="34" charset="0"/>
                        </a:rPr>
                        <a:t>De-listing without giving reasonable notice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>
                          <a:solidFill>
                            <a:srgbClr val="363739"/>
                          </a:solidFill>
                          <a:effectLst/>
                          <a:latin typeface="Calibri" panose="020F0502020204030204" pitchFamily="34" charset="0"/>
                        </a:rPr>
                        <a:t>Incorrect deductions from invoices with or without notice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>
                          <a:solidFill>
                            <a:srgbClr val="363739"/>
                          </a:solidFill>
                          <a:effectLst/>
                          <a:latin typeface="Calibri" panose="020F0502020204030204" pitchFamily="34" charset="0"/>
                        </a:rPr>
                        <a:t>No compensation for/ incurring penalty charges as a result of inaccurate forecasting by the retailer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>
                          <a:solidFill>
                            <a:srgbClr val="363739"/>
                          </a:solidFill>
                          <a:effectLst/>
                          <a:latin typeface="Calibri" panose="020F0502020204030204" pitchFamily="34" charset="0"/>
                        </a:rPr>
                        <a:t>Excessive retailer charges for artwork/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>
                          <a:solidFill>
                            <a:srgbClr val="363739"/>
                          </a:solidFill>
                          <a:effectLst/>
                          <a:latin typeface="Calibri" panose="020F0502020204030204" pitchFamily="34" charset="0"/>
                        </a:rPr>
                        <a:t>Unjustified payments for consumer complaints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>
                          <a:solidFill>
                            <a:srgbClr val="363739"/>
                          </a:solidFill>
                          <a:effectLst/>
                          <a:latin typeface="Calibri" panose="020F0502020204030204" pitchFamily="34" charset="0"/>
                        </a:rPr>
                        <a:t>Drop and drive: delivery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6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481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Overall assessment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632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1530"/>
            <a:ext cx="8858250" cy="466726"/>
          </a:xfrm>
        </p:spPr>
        <p:txBody>
          <a:bodyPr/>
          <a:lstStyle/>
          <a:p>
            <a:r>
              <a:rPr lang="en-GB" sz="2800" dirty="0" smtClean="0"/>
              <a:t>Change in retailer practice over the last year</a:t>
            </a:r>
            <a:endParaRPr lang="en-GB" sz="2800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85877" y="1106255"/>
          <a:ext cx="761761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93999" y="1252476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Tesco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8328" y="1734807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Aldi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271" y="3556191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Sainsbury's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999" y="5430664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Asda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6802" y="2647046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6D6F71">
                    <a:lumMod val="50000"/>
                  </a:srgbClr>
                </a:solidFill>
              </a:rPr>
              <a:t>Lidl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681" y="4002161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6D6F71">
                    <a:lumMod val="50000"/>
                  </a:srgbClr>
                </a:solidFill>
              </a:rPr>
              <a:t>Morrisons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11" y="4953504"/>
            <a:ext cx="1644382" cy="735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Marks and Spencer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282" y="2207704"/>
            <a:ext cx="1219134" cy="115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Co-operative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0210" y="4466921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Waitrose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6291" y="3111229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D6F71">
                    <a:lumMod val="50000"/>
                  </a:srgbClr>
                </a:solidFill>
              </a:rPr>
              <a:t>Iceland</a:t>
            </a:r>
            <a:endParaRPr lang="en-GB" sz="1400" b="1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26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6950" y="312206"/>
            <a:ext cx="1387050" cy="7706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</a:rPr>
              <a:t>Net improvement </a:t>
            </a:r>
          </a:p>
          <a:p>
            <a:pPr algn="ctr"/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</a:rPr>
              <a:t>score (2016)</a:t>
            </a:r>
          </a:p>
          <a:p>
            <a:pPr algn="ctr"/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</a:rPr>
              <a:t>(improved% minus worsened%)</a:t>
            </a:r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5900" y="2558726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99453" y="1214706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60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5900" y="3494331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99453" y="1671759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95900" y="2111607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16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4770" y="4418503"/>
            <a:ext cx="554631" cy="30799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95900" y="3021286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94769" y="4861110"/>
            <a:ext cx="554631" cy="3079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-1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94770" y="3936938"/>
            <a:ext cx="554631" cy="30799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</a:rPr>
              <a:t>0</a:t>
            </a:r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94769" y="5298560"/>
            <a:ext cx="554631" cy="3079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-10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282" y="6560814"/>
            <a:ext cx="3716538" cy="2256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chemeClr val="tx1">
                    <a:lumMod val="50000"/>
                  </a:schemeClr>
                </a:solidFill>
              </a:rPr>
              <a:t>Retailers ranked by net improvement minus worsened score</a:t>
            </a:r>
            <a:endParaRPr lang="en-GB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34950" y="1062695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003387" y="2887026"/>
            <a:ext cx="589084" cy="448406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14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2017"/>
            <a:ext cx="8681317" cy="466726"/>
          </a:xfrm>
        </p:spPr>
        <p:txBody>
          <a:bodyPr/>
          <a:lstStyle/>
          <a:p>
            <a:r>
              <a:rPr lang="en-GB" sz="3200" dirty="0" smtClean="0"/>
              <a:t>Overall assessment of compliance with the Code</a:t>
            </a:r>
            <a:endParaRPr lang="en-GB" sz="3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47474314"/>
              </p:ext>
            </p:extLst>
          </p:nvPr>
        </p:nvGraphicFramePr>
        <p:xfrm>
          <a:off x="197297" y="907365"/>
          <a:ext cx="8694014" cy="539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06236" y="2976134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Tesco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921" y="1047271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Aldi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68" y="1533952"/>
            <a:ext cx="1247286" cy="1710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Sainsbury's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175" y="4483138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Asda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232" y="2035340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tx1">
                    <a:lumMod val="50000"/>
                  </a:schemeClr>
                </a:solidFill>
              </a:rPr>
              <a:t>Lidl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226" y="5430129"/>
            <a:ext cx="1165338" cy="1543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tx1">
                    <a:lumMod val="50000"/>
                  </a:schemeClr>
                </a:solidFill>
              </a:rPr>
              <a:t>Morrisons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08969" y="3551292"/>
            <a:ext cx="1598772" cy="155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Marks and Spencer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2131" y="4035734"/>
            <a:ext cx="1408683" cy="1048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Co-operative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942" y="2504054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Waitrose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606" y="4984965"/>
            <a:ext cx="1039622" cy="166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Iceland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27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04997"/>
            <a:ext cx="4181376" cy="3841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>
                    <a:lumMod val="50000"/>
                  </a:schemeClr>
                </a:solidFill>
              </a:rPr>
              <a:t>Retailers ranked by net ‘consistently well’ and ‘mostly’</a:t>
            </a:r>
            <a:endParaRPr lang="en-GB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21047" y="532508"/>
            <a:ext cx="1046284" cy="484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</a:rPr>
              <a:t>Consistently well + mostly</a:t>
            </a:r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6571" y="2479535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95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15226" y="1001837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98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32812" y="3452873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90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15226" y="1474584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96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26571" y="1995398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95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31862" y="4408421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81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571" y="2964831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9</a:t>
            </a:r>
            <a:r>
              <a:rPr lang="en-GB" sz="1200" b="1" dirty="0" smtClean="0">
                <a:solidFill>
                  <a:schemeClr val="bg1"/>
                </a:solidFill>
              </a:rPr>
              <a:t>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33860" y="3941557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88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34126" y="4915037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81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26572" y="5382298"/>
            <a:ext cx="554631" cy="30799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80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68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Key trends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92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smtClean="0"/>
              <a:t>Selected key trends 2014 to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1855375192"/>
              </p:ext>
            </p:extLst>
          </p:nvPr>
        </p:nvGraphicFramePr>
        <p:xfrm>
          <a:off x="369277" y="1178169"/>
          <a:ext cx="8493736" cy="477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72543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620" y="977886"/>
            <a:ext cx="7859038" cy="4872498"/>
            <a:chOff x="408632" y="1149082"/>
            <a:chExt cx="2377901" cy="16946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3" t="6970" r="17428" b="12778"/>
            <a:stretch/>
          </p:blipFill>
          <p:spPr>
            <a:xfrm>
              <a:off x="408632" y="1149082"/>
              <a:ext cx="2377901" cy="169469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 rot="1867410">
              <a:off x="694542" y="2080794"/>
              <a:ext cx="769447" cy="5758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>
                  <a:solidFill>
                    <a:srgbClr val="000000"/>
                  </a:solidFill>
                </a:rPr>
                <a:t>105 Indirect </a:t>
              </a:r>
            </a:p>
            <a:p>
              <a:pPr algn="ctr"/>
              <a:r>
                <a:rPr lang="en-GB" sz="3200" b="1" dirty="0" smtClean="0">
                  <a:solidFill>
                    <a:srgbClr val="000000"/>
                  </a:solidFill>
                </a:rPr>
                <a:t>suppliers</a:t>
              </a:r>
              <a:endParaRPr lang="en-GB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20967311">
              <a:off x="1164633" y="1568153"/>
              <a:ext cx="1398635" cy="5605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>
                  <a:solidFill>
                    <a:srgbClr val="000000"/>
                  </a:solidFill>
                </a:rPr>
                <a:t>921 Direct suppliers</a:t>
              </a:r>
              <a:endParaRPr lang="en-GB" sz="3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480539" y="6029467"/>
            <a:ext cx="6049859" cy="788424"/>
          </a:xfrm>
        </p:spPr>
        <p:txBody>
          <a:bodyPr/>
          <a:lstStyle/>
          <a:p>
            <a:pPr lvl="1">
              <a:buClr>
                <a:srgbClr val="FF0000"/>
              </a:buClr>
              <a:buSzPct val="100000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Live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from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March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May 2016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Clr>
                <a:srgbClr val="92D050"/>
              </a:buClr>
              <a:buSzPct val="100000"/>
            </a:pPr>
            <a:endParaRPr lang="en-US" sz="2400" dirty="0">
              <a:solidFill>
                <a:srgbClr val="6D6F71"/>
              </a:solidFill>
            </a:endParaRP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8620" y="158752"/>
            <a:ext cx="8580438" cy="690492"/>
          </a:xfrm>
        </p:spPr>
        <p:txBody>
          <a:bodyPr/>
          <a:lstStyle/>
          <a:p>
            <a:r>
              <a:rPr lang="en-GB" dirty="0"/>
              <a:t>Survey details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4404388" y="4031956"/>
            <a:ext cx="2497023" cy="12805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</a:rPr>
              <a:t>44 Trade Associations</a:t>
            </a: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6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310572"/>
            <a:ext cx="8858250" cy="466726"/>
          </a:xfrm>
        </p:spPr>
        <p:txBody>
          <a:bodyPr/>
          <a:lstStyle/>
          <a:p>
            <a:r>
              <a:rPr lang="en-GB" sz="3200" dirty="0" smtClean="0"/>
              <a:t>Who took part?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4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0287" y="1697489"/>
            <a:ext cx="1037968" cy="233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2015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0287" y="2078975"/>
            <a:ext cx="1037968" cy="233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2014</a:t>
            </a:r>
            <a:endParaRPr lang="en-GB" sz="18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59887012"/>
              </p:ext>
            </p:extLst>
          </p:nvPr>
        </p:nvGraphicFramePr>
        <p:xfrm>
          <a:off x="108857" y="829550"/>
          <a:ext cx="8715547" cy="250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335872" y="3482790"/>
            <a:ext cx="5334093" cy="2501551"/>
            <a:chOff x="152400" y="4276503"/>
            <a:chExt cx="5334093" cy="2167447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3630281676"/>
                </p:ext>
              </p:extLst>
            </p:nvPr>
          </p:nvGraphicFramePr>
          <p:xfrm>
            <a:off x="1995986" y="4400379"/>
            <a:ext cx="3490507" cy="1872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152400" y="4276503"/>
              <a:ext cx="4763954" cy="2167447"/>
              <a:chOff x="152400" y="4276503"/>
              <a:chExt cx="4763954" cy="216744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00624" y="4276503"/>
                <a:ext cx="4315730" cy="216744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013038917"/>
                  </p:ext>
                </p:extLst>
              </p:nvPr>
            </p:nvGraphicFramePr>
            <p:xfrm>
              <a:off x="152400" y="4424122"/>
              <a:ext cx="2335983" cy="18722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3" name="Rectangle 22"/>
              <p:cNvSpPr/>
              <p:nvPr/>
            </p:nvSpPr>
            <p:spPr>
              <a:xfrm>
                <a:off x="1014099" y="4709060"/>
                <a:ext cx="827314" cy="2177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chemeClr val="tx1">
                        <a:lumMod val="50000"/>
                      </a:schemeClr>
                    </a:solidFill>
                  </a:rPr>
                  <a:t>2015</a:t>
                </a:r>
                <a:endParaRPr lang="en-GB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89869" y="4694594"/>
                <a:ext cx="827314" cy="2177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chemeClr val="tx1">
                        <a:lumMod val="50000"/>
                      </a:schemeClr>
                    </a:solidFill>
                  </a:rPr>
                  <a:t>2016</a:t>
                </a:r>
                <a:endParaRPr lang="en-GB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40722" y="4328755"/>
                <a:ext cx="2264228" cy="2213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Personally based…</a:t>
                </a:r>
                <a:endParaRPr lang="en-GB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826289086"/>
              </p:ext>
            </p:extLst>
          </p:nvPr>
        </p:nvGraphicFramePr>
        <p:xfrm>
          <a:off x="4742132" y="3503019"/>
          <a:ext cx="4082272" cy="248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29"/>
          <p:cNvSpPr/>
          <p:nvPr/>
        </p:nvSpPr>
        <p:spPr>
          <a:xfrm>
            <a:off x="3690857" y="859963"/>
            <a:ext cx="2102549" cy="324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upplier categories</a:t>
            </a:r>
            <a:endParaRPr lang="en-GB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84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8840"/>
            <a:ext cx="8858250" cy="466726"/>
          </a:xfrm>
        </p:spPr>
        <p:txBody>
          <a:bodyPr/>
          <a:lstStyle/>
          <a:p>
            <a:r>
              <a:rPr lang="en-GB" sz="3200" dirty="0" smtClean="0"/>
              <a:t>Which retailers supplied?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5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5576" y="-2987"/>
            <a:ext cx="2178424" cy="16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Direct suppliers</a:t>
            </a:r>
            <a:endParaRPr lang="en-GB" sz="14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59922738"/>
              </p:ext>
            </p:extLst>
          </p:nvPr>
        </p:nvGraphicFramePr>
        <p:xfrm>
          <a:off x="0" y="815565"/>
          <a:ext cx="8886548" cy="530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893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Awareness of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the Code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and GCA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25F87-44A5-4BCE-BECC-3F62853E43A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746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13" y="346208"/>
            <a:ext cx="8858250" cy="466726"/>
          </a:xfrm>
        </p:spPr>
        <p:txBody>
          <a:bodyPr/>
          <a:lstStyle/>
          <a:p>
            <a:r>
              <a:rPr lang="en-GB" sz="3200" dirty="0" smtClean="0"/>
              <a:t>‘Good’ level of Code understanding rises by 7pp</a:t>
            </a:r>
            <a:endParaRPr lang="en-GB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7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6732" y="5245241"/>
            <a:ext cx="3334268" cy="9259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Large direct suppliers are most likely to have a ‘good’ understanding of the Code (40%).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661390"/>
              </p:ext>
            </p:extLst>
          </p:nvPr>
        </p:nvGraphicFramePr>
        <p:xfrm>
          <a:off x="152400" y="996770"/>
          <a:ext cx="8938477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377268" y="5245241"/>
            <a:ext cx="2446866" cy="11978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Only 54% of direct suppliers outside the UK are aware of </a:t>
            </a:r>
            <a:r>
              <a:rPr lang="en-GB" sz="1600" b="1" smtClean="0"/>
              <a:t>the Code.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201336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3" y="650265"/>
            <a:ext cx="8858250" cy="466726"/>
          </a:xfrm>
        </p:spPr>
        <p:txBody>
          <a:bodyPr/>
          <a:lstStyle/>
          <a:p>
            <a:r>
              <a:rPr lang="en-GB" sz="2800" dirty="0" smtClean="0"/>
              <a:t>‘Good’ understanding of the GCA’s role and responsibilities rises by 7pp</a:t>
            </a:r>
            <a:endParaRPr lang="en-GB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99255477"/>
              </p:ext>
            </p:extLst>
          </p:nvPr>
        </p:nvGraphicFramePr>
        <p:xfrm>
          <a:off x="504566" y="982606"/>
          <a:ext cx="8640960" cy="532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8</a:t>
            </a:fld>
            <a:endParaRPr lang="en-GB" dirty="0">
              <a:solidFill>
                <a:srgbClr val="6D6F7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33" y="4411232"/>
            <a:ext cx="1608196" cy="670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Trade associations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743" y="1356343"/>
            <a:ext cx="1397977" cy="670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Direct suppliers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33" y="2995276"/>
            <a:ext cx="1608196" cy="670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Indirect suppliers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566" y="5440824"/>
            <a:ext cx="2446866" cy="11978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Only 54% of direct suppliers outside the UK are aware of the Code (94% UK).</a:t>
            </a:r>
          </a:p>
        </p:txBody>
      </p:sp>
    </p:spTree>
    <p:extLst>
      <p:ext uri="{BB962C8B-B14F-4D97-AF65-F5344CB8AC3E}">
        <p14:creationId xmlns:p14="http://schemas.microsoft.com/office/powerpoint/2010/main" val="1388428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9" y="728406"/>
            <a:ext cx="8858250" cy="466726"/>
          </a:xfrm>
        </p:spPr>
        <p:txBody>
          <a:bodyPr/>
          <a:lstStyle/>
          <a:p>
            <a:r>
              <a:rPr lang="en-GB" sz="3200" dirty="0" smtClean="0"/>
              <a:t>No increase in whether direct suppliers would raise issues with the GCA</a:t>
            </a:r>
            <a:endParaRPr lang="en-GB" sz="3200" dirty="0"/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503040" y="1124745"/>
          <a:ext cx="8640960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2400" y="5065841"/>
            <a:ext cx="8833589" cy="86409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</a:t>
            </a:r>
            <a:r>
              <a:rPr lang="en-GB" sz="1400" b="1" dirty="0" smtClean="0"/>
              <a:t>maller suppliers are more likely to consider raising issues with the GCA than larger ones-</a:t>
            </a:r>
          </a:p>
          <a:p>
            <a:pPr algn="ctr"/>
            <a:r>
              <a:rPr lang="en-GB" sz="1400" b="1" dirty="0" smtClean="0"/>
              <a:t>53% of micro &amp; small suppliers say they would consider raising an issue, compared to 45% of large suppliers. </a:t>
            </a:r>
            <a:endParaRPr lang="en-GB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52634" y="3648231"/>
            <a:ext cx="1608196" cy="670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Trade associations</a:t>
            </a: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34" y="1278775"/>
            <a:ext cx="1608196" cy="670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Direct suppliers</a:t>
            </a: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34" y="2476574"/>
            <a:ext cx="1608196" cy="670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Indirect suppliers</a:t>
            </a: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739" y="2360080"/>
            <a:ext cx="8858250" cy="1018902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5610C8-4100-4700-A695-ED7D190A45BE}" type="slidenum">
              <a:rPr lang="en-GB" smtClean="0">
                <a:solidFill>
                  <a:srgbClr val="6D6F71"/>
                </a:solidFill>
              </a:rPr>
              <a:pPr/>
              <a:t>9</a:t>
            </a:fld>
            <a:endParaRPr lang="en-GB" dirty="0">
              <a:solidFill>
                <a:srgbClr val="6D6F7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56864" y="2456857"/>
            <a:ext cx="1036320" cy="74023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47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PresentationLink xmlns:i=&quot;http://www.w3.org/2001/XMLSchema-instance&quot; xmlns=&quot;http://www.forgetdata.com/Slides&quot;&gt;&lt;DataContext&gt;&lt;Connection xmlns:i=&quot;http://www.w3.org/2001/XMLSchema-instance&quot; xmlns=&quot;http://www.forgetdata.com/ReportingSuite&quot;&gt;&lt;ConnectionString&gt;C:\Users\garyn\Documents\Marketing Slides\Co-op bail in.xlsx&lt;/ConnectionString&gt;&lt;Name&gt;Item0&lt;/Name&gt;&lt;Provider&gt;Excel 2007/2010 Provider&lt;/Provider&gt;&lt;/Connection&gt;&lt;/DataContext&gt;&lt;Version&gt;4.2.0.0&lt;/Version&gt;&lt;/PresentationLink&gt;"/>
  <p:tag name="ISPRING_RESOURCE_PATHS_HASH_2" val="17aa32b0a1b1442e635738162ad8924d8d41f51"/>
  <p:tag name="ISPRING_RESOURCE_PATHS_HASH_PRESENTER" val="5cfbde8965822beafd6ef0565a341e386795c553"/>
</p:tagLst>
</file>

<file path=ppt/theme/theme1.xml><?xml version="1.0" encoding="utf-8"?>
<a:theme xmlns:a="http://schemas.openxmlformats.org/drawingml/2006/main" name="YouGov_TEMPLATE_Calibri">
  <a:themeElements>
    <a:clrScheme name="You Gov - 20-8-14">
      <a:dk1>
        <a:srgbClr val="6D6F71"/>
      </a:dk1>
      <a:lt1>
        <a:srgbClr val="FFFFFF"/>
      </a:lt1>
      <a:dk2>
        <a:srgbClr val="EE2D27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750378D-DF76-43D1-A189-BD405C5E6A90}" vid="{E10A26E5-8D80-46F6-B5E7-1C5B8934C5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9583</TotalTime>
  <Words>1203</Words>
  <Application>Microsoft Office PowerPoint</Application>
  <PresentationFormat>On-screen Show (4:3)</PresentationFormat>
  <Paragraphs>275</Paragraphs>
  <Slides>29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Wingdings</vt:lpstr>
      <vt:lpstr>Calibri</vt:lpstr>
      <vt:lpstr>YouGov_TEMPLATE_Calibri</vt:lpstr>
      <vt:lpstr>PowerPoint Presentation</vt:lpstr>
      <vt:lpstr>PowerPoint Presentation</vt:lpstr>
      <vt:lpstr>PowerPoint Presentation</vt:lpstr>
      <vt:lpstr>Who took part?</vt:lpstr>
      <vt:lpstr>Which retailers supplied?</vt:lpstr>
      <vt:lpstr>PowerPoint Presentation</vt:lpstr>
      <vt:lpstr>‘Good’ level of Code understanding rises by 7pp</vt:lpstr>
      <vt:lpstr>‘Good’ understanding of the GCA’s role and responsibilities rises by 7pp</vt:lpstr>
      <vt:lpstr>No increase in whether direct suppliers would raise issues with the GCA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unsure whether their trade association offers training</vt:lpstr>
      <vt:lpstr>PowerPoint Presentation</vt:lpstr>
      <vt:lpstr>Have a written supply agreement with these retailers?</vt:lpstr>
      <vt:lpstr>Knowing who is or where to find the CCO</vt:lpstr>
      <vt:lpstr>PowerPoint Presentation</vt:lpstr>
      <vt:lpstr>Proportion of suppliers with issues falls by 8pp Issues in the language of the Code</vt:lpstr>
      <vt:lpstr>Incorrect deductions and excessive artwork charges: Issues in the language of suppliers</vt:lpstr>
      <vt:lpstr>Aspects of retailer practice that have the most significant negative impact</vt:lpstr>
      <vt:lpstr>PowerPoint Presentation</vt:lpstr>
      <vt:lpstr>Issues categorised by the Code: Which issues have direct suppliers experienced? – by  retailer</vt:lpstr>
      <vt:lpstr>PowerPoint Presentation</vt:lpstr>
      <vt:lpstr>Change in retailer practice over the last year</vt:lpstr>
      <vt:lpstr>Overall assessment of compliance with the Code</vt:lpstr>
      <vt:lpstr>PowerPoint Presentation</vt:lpstr>
      <vt:lpstr>PowerPoint Presentation</vt:lpstr>
    </vt:vector>
  </TitlesOfParts>
  <Company>YouGov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Bonito</dc:creator>
  <cp:lastModifiedBy>judith johnston</cp:lastModifiedBy>
  <cp:revision>458</cp:revision>
  <cp:lastPrinted>2016-06-10T07:57:01Z</cp:lastPrinted>
  <dcterms:created xsi:type="dcterms:W3CDTF">2015-04-30T12:41:58Z</dcterms:created>
  <dcterms:modified xsi:type="dcterms:W3CDTF">2016-06-20T15:28:25Z</dcterms:modified>
</cp:coreProperties>
</file>