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9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7.xml" ContentType="application/vnd.openxmlformats-officedocument.presentationml.notesSlide+xml"/>
  <Override PartName="/ppt/charts/chart43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2.xml" ContentType="application/vnd.openxmlformats-officedocument.drawingml.chart+xml"/>
  <Override PartName="/ppt/theme/themeOverride1.xml" ContentType="application/vnd.openxmlformats-officedocument.themeOverride+xml"/>
  <Override PartName="/ppt/charts/chart53.xml" ContentType="application/vnd.openxmlformats-officedocument.drawingml.chart+xml"/>
  <Override PartName="/ppt/theme/themeOverride2.xml" ContentType="application/vnd.openxmlformats-officedocument.themeOverride+xml"/>
  <Override PartName="/ppt/charts/chart54.xml" ContentType="application/vnd.openxmlformats-officedocument.drawingml.chart+xml"/>
  <Override PartName="/ppt/theme/themeOverride3.xml" ContentType="application/vnd.openxmlformats-officedocument.themeOverride+xml"/>
  <Override PartName="/ppt/charts/chart55.xml" ContentType="application/vnd.openxmlformats-officedocument.drawingml.chart+xml"/>
  <Override PartName="/ppt/notesSlides/notesSlide22.xml" ContentType="application/vnd.openxmlformats-officedocument.presentationml.notesSlide+xml"/>
  <Override PartName="/ppt/charts/chart56.xml" ContentType="application/vnd.openxmlformats-officedocument.drawingml.chart+xml"/>
  <Override PartName="/ppt/theme/themeOverride4.xml" ContentType="application/vnd.openxmlformats-officedocument.themeOverride+xml"/>
  <Override PartName="/ppt/charts/chart57.xml" ContentType="application/vnd.openxmlformats-officedocument.drawingml.chart+xml"/>
  <Override PartName="/ppt/theme/themeOverride5.xml" ContentType="application/vnd.openxmlformats-officedocument.themeOverride+xml"/>
  <Override PartName="/ppt/charts/chart58.xml" ContentType="application/vnd.openxmlformats-officedocument.drawingml.chart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3720" r:id="rId1"/>
    <p:sldMasterId id="2147483752" r:id="rId2"/>
  </p:sldMasterIdLst>
  <p:notesMasterIdLst>
    <p:notesMasterId r:id="rId65"/>
  </p:notesMasterIdLst>
  <p:handoutMasterIdLst>
    <p:handoutMasterId r:id="rId66"/>
  </p:handoutMasterIdLst>
  <p:sldIdLst>
    <p:sldId id="517" r:id="rId3"/>
    <p:sldId id="419" r:id="rId4"/>
    <p:sldId id="346" r:id="rId5"/>
    <p:sldId id="518" r:id="rId6"/>
    <p:sldId id="348" r:id="rId7"/>
    <p:sldId id="350" r:id="rId8"/>
    <p:sldId id="260" r:id="rId9"/>
    <p:sldId id="500" r:id="rId10"/>
    <p:sldId id="501" r:id="rId11"/>
    <p:sldId id="502" r:id="rId12"/>
    <p:sldId id="351" r:id="rId13"/>
    <p:sldId id="345" r:id="rId14"/>
    <p:sldId id="470" r:id="rId15"/>
    <p:sldId id="471" r:id="rId16"/>
    <p:sldId id="472" r:id="rId17"/>
    <p:sldId id="473" r:id="rId18"/>
    <p:sldId id="420" r:id="rId19"/>
    <p:sldId id="519" r:id="rId20"/>
    <p:sldId id="520" r:id="rId21"/>
    <p:sldId id="509" r:id="rId22"/>
    <p:sldId id="510" r:id="rId23"/>
    <p:sldId id="511" r:id="rId24"/>
    <p:sldId id="320" r:id="rId25"/>
    <p:sldId id="503" r:id="rId26"/>
    <p:sldId id="504" r:id="rId27"/>
    <p:sldId id="505" r:id="rId28"/>
    <p:sldId id="506" r:id="rId29"/>
    <p:sldId id="481" r:id="rId30"/>
    <p:sldId id="482" r:id="rId31"/>
    <p:sldId id="527" r:id="rId32"/>
    <p:sldId id="484" r:id="rId33"/>
    <p:sldId id="485" r:id="rId34"/>
    <p:sldId id="467" r:id="rId35"/>
    <p:sldId id="356" r:id="rId36"/>
    <p:sldId id="459" r:id="rId37"/>
    <p:sldId id="460" r:id="rId38"/>
    <p:sldId id="461" r:id="rId39"/>
    <p:sldId id="462" r:id="rId40"/>
    <p:sldId id="463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98" r:id="rId54"/>
    <p:sldId id="499" r:id="rId55"/>
    <p:sldId id="453" r:id="rId56"/>
    <p:sldId id="513" r:id="rId57"/>
    <p:sldId id="514" r:id="rId58"/>
    <p:sldId id="515" r:id="rId59"/>
    <p:sldId id="524" r:id="rId60"/>
    <p:sldId id="404" r:id="rId61"/>
    <p:sldId id="525" r:id="rId62"/>
    <p:sldId id="526" r:id="rId63"/>
    <p:sldId id="523" r:id="rId6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35">
          <p15:clr>
            <a:srgbClr val="A4A3A4"/>
          </p15:clr>
        </p15:guide>
        <p15:guide id="4" pos="1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3EF"/>
    <a:srgbClr val="5A7ACE"/>
    <a:srgbClr val="000000"/>
    <a:srgbClr val="233A75"/>
    <a:srgbClr val="83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5248" autoAdjust="0"/>
  </p:normalViewPr>
  <p:slideViewPr>
    <p:cSldViewPr snapToGrid="0">
      <p:cViewPr varScale="1">
        <p:scale>
          <a:sx n="59" d="100"/>
          <a:sy n="59" d="100"/>
        </p:scale>
        <p:origin x="90" y="1062"/>
      </p:cViewPr>
      <p:guideLst>
        <p:guide orient="horz" pos="2160"/>
        <p:guide pos="3840"/>
        <p:guide orient="horz" pos="1635"/>
        <p:guide pos="124"/>
      </p:guideLst>
    </p:cSldViewPr>
  </p:slideViewPr>
  <p:outlineViewPr>
    <p:cViewPr>
      <p:scale>
        <a:sx n="33" d="100"/>
        <a:sy n="33" d="100"/>
      </p:scale>
      <p:origin x="0" y="67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9.xml"/><Relationship Id="rId50" Type="http://schemas.openxmlformats.org/officeDocument/2006/relationships/slide" Target="slides/slide52.xml"/><Relationship Id="rId55" Type="http://schemas.openxmlformats.org/officeDocument/2006/relationships/slide" Target="slides/slide57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1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41" Type="http://schemas.openxmlformats.org/officeDocument/2006/relationships/slide" Target="slides/slide42.xml"/><Relationship Id="rId54" Type="http://schemas.openxmlformats.org/officeDocument/2006/relationships/slide" Target="slides/slide56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5.xml"/><Relationship Id="rId58" Type="http://schemas.openxmlformats.org/officeDocument/2006/relationships/slide" Target="slides/slide60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1.xml"/><Relationship Id="rId57" Type="http://schemas.openxmlformats.org/officeDocument/2006/relationships/slide" Target="slides/slide59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4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50.xml"/><Relationship Id="rId56" Type="http://schemas.openxmlformats.org/officeDocument/2006/relationships/slide" Target="slides/slide58.xml"/><Relationship Id="rId8" Type="http://schemas.openxmlformats.org/officeDocument/2006/relationships/slide" Target="slides/slide9.xml"/><Relationship Id="rId51" Type="http://schemas.openxmlformats.org/officeDocument/2006/relationships/slide" Target="slides/slide53.xml"/><Relationship Id="rId3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1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4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0692605456246E-2"/>
          <c:y val="2.5580322670959228E-2"/>
          <c:w val="0.89834726568921597"/>
          <c:h val="0.91628258034958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250+</c:v>
                </c:pt>
                <c:pt idx="1">
                  <c:v>100-249</c:v>
                </c:pt>
                <c:pt idx="2">
                  <c:v>50-99</c:v>
                </c:pt>
                <c:pt idx="3">
                  <c:v>25-99</c:v>
                </c:pt>
                <c:pt idx="4">
                  <c:v>5-24</c:v>
                </c:pt>
                <c:pt idx="5">
                  <c:v>2-4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0.22</c:v>
                </c:pt>
                <c:pt idx="1">
                  <c:v>0.13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0.28000000000000003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8-471C-9A1F-0A9109A5D9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250+</c:v>
                </c:pt>
                <c:pt idx="1">
                  <c:v>100-249</c:v>
                </c:pt>
                <c:pt idx="2">
                  <c:v>50-99</c:v>
                </c:pt>
                <c:pt idx="3">
                  <c:v>25-99</c:v>
                </c:pt>
                <c:pt idx="4">
                  <c:v>5-24</c:v>
                </c:pt>
                <c:pt idx="5">
                  <c:v>2-4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1">
                  <c:v>0.01</c:v>
                </c:pt>
                <c:pt idx="2">
                  <c:v>0.03</c:v>
                </c:pt>
                <c:pt idx="3">
                  <c:v>0.05</c:v>
                </c:pt>
                <c:pt idx="4">
                  <c:v>0.37</c:v>
                </c:pt>
                <c:pt idx="5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8-471C-9A1F-0A9109A5D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52128"/>
        <c:axId val="33953664"/>
      </c:barChart>
      <c:catAx>
        <c:axId val="339521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3953664"/>
        <c:crosses val="autoZero"/>
        <c:auto val="1"/>
        <c:lblAlgn val="ctr"/>
        <c:lblOffset val="100"/>
        <c:noMultiLvlLbl val="0"/>
      </c:catAx>
      <c:valAx>
        <c:axId val="33953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95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24-464E-8733-AA2977C5F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Increase workload for other staff</c:v>
                </c:pt>
                <c:pt idx="1">
                  <c:v>Experience increased operating costs</c:v>
                </c:pt>
                <c:pt idx="2">
                  <c:v>Have difficulties meeting customer services objectives</c:v>
                </c:pt>
                <c:pt idx="3">
                  <c:v>Have difficulties introducing new working practices</c:v>
                </c:pt>
                <c:pt idx="4">
                  <c:v>Have difficulties meeting quality standards</c:v>
                </c:pt>
                <c:pt idx="5">
                  <c:v>Lose business or orders to competitors</c:v>
                </c:pt>
                <c:pt idx="6">
                  <c:v>Delay developing new products or services</c:v>
                </c:pt>
                <c:pt idx="7">
                  <c:v>Have difficulties introducing technological change</c:v>
                </c:pt>
                <c:pt idx="8">
                  <c:v>Outsource work</c:v>
                </c:pt>
                <c:pt idx="9">
                  <c:v>Withdraw from offering certain products or services altogether</c:v>
                </c:pt>
                <c:pt idx="10">
                  <c:v>Any impact 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0.83</c:v>
                </c:pt>
                <c:pt idx="1">
                  <c:v>0.47</c:v>
                </c:pt>
                <c:pt idx="2">
                  <c:v>0.43</c:v>
                </c:pt>
                <c:pt idx="3">
                  <c:v>0.42</c:v>
                </c:pt>
                <c:pt idx="4">
                  <c:v>0.4</c:v>
                </c:pt>
                <c:pt idx="5">
                  <c:v>0.38</c:v>
                </c:pt>
                <c:pt idx="6">
                  <c:v>0.34</c:v>
                </c:pt>
                <c:pt idx="7">
                  <c:v>0.28999999999999998</c:v>
                </c:pt>
                <c:pt idx="8">
                  <c:v>0.26</c:v>
                </c:pt>
                <c:pt idx="9">
                  <c:v>0.21</c:v>
                </c:pt>
                <c:pt idx="1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4-464E-8733-AA2977C5FF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Increase workload for other staff</c:v>
                </c:pt>
                <c:pt idx="1">
                  <c:v>Experience increased operating costs</c:v>
                </c:pt>
                <c:pt idx="2">
                  <c:v>Have difficulties meeting customer services objectives</c:v>
                </c:pt>
                <c:pt idx="3">
                  <c:v>Have difficulties introducing new working practices</c:v>
                </c:pt>
                <c:pt idx="4">
                  <c:v>Have difficulties meeting quality standards</c:v>
                </c:pt>
                <c:pt idx="5">
                  <c:v>Lose business or orders to competitors</c:v>
                </c:pt>
                <c:pt idx="6">
                  <c:v>Delay developing new products or services</c:v>
                </c:pt>
                <c:pt idx="7">
                  <c:v>Have difficulties introducing technological change</c:v>
                </c:pt>
                <c:pt idx="8">
                  <c:v>Outsource work</c:v>
                </c:pt>
                <c:pt idx="9">
                  <c:v>Withdraw from offering certain products or services altogether</c:v>
                </c:pt>
                <c:pt idx="10">
                  <c:v>Any impact 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0.9</c:v>
                </c:pt>
                <c:pt idx="1">
                  <c:v>0.39</c:v>
                </c:pt>
                <c:pt idx="2">
                  <c:v>0.51</c:v>
                </c:pt>
                <c:pt idx="3">
                  <c:v>0.49</c:v>
                </c:pt>
                <c:pt idx="4">
                  <c:v>0.35</c:v>
                </c:pt>
                <c:pt idx="5">
                  <c:v>0.42</c:v>
                </c:pt>
                <c:pt idx="6">
                  <c:v>0.52</c:v>
                </c:pt>
                <c:pt idx="7">
                  <c:v>0.27</c:v>
                </c:pt>
                <c:pt idx="8">
                  <c:v>0.35</c:v>
                </c:pt>
                <c:pt idx="9">
                  <c:v>0.33</c:v>
                </c:pt>
                <c:pt idx="1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4-464E-8733-AA2977C5FF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Increase workload for other staff</c:v>
                </c:pt>
                <c:pt idx="1">
                  <c:v>Experience increased operating costs</c:v>
                </c:pt>
                <c:pt idx="2">
                  <c:v>Have difficulties meeting customer services objectives</c:v>
                </c:pt>
                <c:pt idx="3">
                  <c:v>Have difficulties introducing new working practices</c:v>
                </c:pt>
                <c:pt idx="4">
                  <c:v>Have difficulties meeting quality standards</c:v>
                </c:pt>
                <c:pt idx="5">
                  <c:v>Lose business or orders to competitors</c:v>
                </c:pt>
                <c:pt idx="6">
                  <c:v>Delay developing new products or services</c:v>
                </c:pt>
                <c:pt idx="7">
                  <c:v>Have difficulties introducing technological change</c:v>
                </c:pt>
                <c:pt idx="8">
                  <c:v>Outsource work</c:v>
                </c:pt>
                <c:pt idx="9">
                  <c:v>Withdraw from offering certain products or services altogether</c:v>
                </c:pt>
                <c:pt idx="10">
                  <c:v>Any impact 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3-FA24-464E-8733-AA2977C5F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982016"/>
        <c:axId val="144983552"/>
      </c:barChart>
      <c:catAx>
        <c:axId val="144982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983552"/>
        <c:crosses val="autoZero"/>
        <c:auto val="1"/>
        <c:lblAlgn val="ctr"/>
        <c:lblOffset val="100"/>
        <c:noMultiLvlLbl val="0"/>
      </c:catAx>
      <c:valAx>
        <c:axId val="144983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4982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F3-43D1-AFCE-9BF47B2632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Increasing advertising/ recruitment spend</c:v>
                </c:pt>
                <c:pt idx="1">
                  <c:v>Using new recruitment methods </c:v>
                </c:pt>
                <c:pt idx="2">
                  <c:v>Redefining existing jobs</c:v>
                </c:pt>
                <c:pt idx="3">
                  <c:v>Preparing to offer training to those less well qualified </c:v>
                </c:pt>
                <c:pt idx="4">
                  <c:v>Increasing salaries</c:v>
                </c:pt>
                <c:pt idx="5">
                  <c:v>Recruiting workers who are non-UK nationals</c:v>
                </c:pt>
                <c:pt idx="6">
                  <c:v>Increasing/ expanding trainee programmes</c:v>
                </c:pt>
                <c:pt idx="7">
                  <c:v>Increasing training to existing workforce</c:v>
                </c:pt>
                <c:pt idx="8">
                  <c:v>Using contractors/ contracting out</c:v>
                </c:pt>
                <c:pt idx="9">
                  <c:v>Making the job more attractive</c:v>
                </c:pt>
                <c:pt idx="10">
                  <c:v>Other</c:v>
                </c:pt>
                <c:pt idx="11">
                  <c:v>No action taken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0.49</c:v>
                </c:pt>
                <c:pt idx="1">
                  <c:v>0.25</c:v>
                </c:pt>
                <c:pt idx="2">
                  <c:v>0.09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0.04</c:v>
                </c:pt>
                <c:pt idx="8">
                  <c:v>0.03</c:v>
                </c:pt>
                <c:pt idx="9">
                  <c:v>0.02</c:v>
                </c:pt>
                <c:pt idx="10">
                  <c:v>0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66C-A0E6-0E05F2CEA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Increasing advertising/ recruitment spend</c:v>
                </c:pt>
                <c:pt idx="1">
                  <c:v>Using new recruitment methods </c:v>
                </c:pt>
                <c:pt idx="2">
                  <c:v>Redefining existing jobs</c:v>
                </c:pt>
                <c:pt idx="3">
                  <c:v>Preparing to offer training to those less well qualified </c:v>
                </c:pt>
                <c:pt idx="4">
                  <c:v>Increasing salaries</c:v>
                </c:pt>
                <c:pt idx="5">
                  <c:v>Recruiting workers who are non-UK nationals</c:v>
                </c:pt>
                <c:pt idx="6">
                  <c:v>Increasing/ expanding trainee programmes</c:v>
                </c:pt>
                <c:pt idx="7">
                  <c:v>Increasing training to existing workforce</c:v>
                </c:pt>
                <c:pt idx="8">
                  <c:v>Using contractors/ contracting out</c:v>
                </c:pt>
                <c:pt idx="9">
                  <c:v>Making the job more attractive</c:v>
                </c:pt>
                <c:pt idx="10">
                  <c:v>Other</c:v>
                </c:pt>
                <c:pt idx="11">
                  <c:v>No action taken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0.37</c:v>
                </c:pt>
                <c:pt idx="1">
                  <c:v>0.27</c:v>
                </c:pt>
                <c:pt idx="2">
                  <c:v>0.16</c:v>
                </c:pt>
                <c:pt idx="3">
                  <c:v>0.11</c:v>
                </c:pt>
                <c:pt idx="4">
                  <c:v>0.04</c:v>
                </c:pt>
                <c:pt idx="5">
                  <c:v>7.0000000000000007E-2</c:v>
                </c:pt>
                <c:pt idx="6">
                  <c:v>0.1</c:v>
                </c:pt>
                <c:pt idx="7">
                  <c:v>0.12</c:v>
                </c:pt>
                <c:pt idx="8">
                  <c:v>0.05</c:v>
                </c:pt>
                <c:pt idx="9">
                  <c:v>0.02</c:v>
                </c:pt>
                <c:pt idx="10">
                  <c:v>0.02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1-466C-A0E6-0E05F2CE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45095296"/>
        <c:axId val="146420096"/>
      </c:barChart>
      <c:catAx>
        <c:axId val="1450952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420096"/>
        <c:crosses val="autoZero"/>
        <c:auto val="1"/>
        <c:lblAlgn val="ctr"/>
        <c:lblOffset val="100"/>
        <c:noMultiLvlLbl val="0"/>
      </c:catAx>
      <c:valAx>
        <c:axId val="1464200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509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33864159328762E-3"/>
          <c:y val="1.5163687714119181E-2"/>
          <c:w val="0.95632521068802878"/>
          <c:h val="0.83169357371408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</c:v>
                </c:pt>
                <c:pt idx="2">
                  <c:v>Belfast</c:v>
                </c:pt>
                <c:pt idx="3">
                  <c:v>Northern</c:v>
                </c:pt>
                <c:pt idx="4">
                  <c:v>North West</c:v>
                </c:pt>
                <c:pt idx="5">
                  <c:v>Southern</c:v>
                </c:pt>
                <c:pt idx="6">
                  <c:v>South Eastern</c:v>
                </c:pt>
                <c:pt idx="7">
                  <c:v>South West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0.08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0.03</c:v>
                </c:pt>
                <c:pt idx="5">
                  <c:v>0.06</c:v>
                </c:pt>
                <c:pt idx="6">
                  <c:v>0.08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50497536"/>
        <c:axId val="152829952"/>
      </c:barChart>
      <c:catAx>
        <c:axId val="15049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00000"/>
                </a:solidFill>
              </a:defRPr>
            </a:pPr>
            <a:endParaRPr lang="en-US"/>
          </a:p>
        </c:txPr>
        <c:crossAx val="152829952"/>
        <c:crosses val="autoZero"/>
        <c:auto val="1"/>
        <c:lblAlgn val="ctr"/>
        <c:lblOffset val="100"/>
        <c:noMultiLvlLbl val="0"/>
      </c:catAx>
      <c:valAx>
        <c:axId val="152829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049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88926892602117E-2"/>
          <c:y val="0"/>
          <c:w val="0.95632521068802878"/>
          <c:h val="0.89741930018330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DF-44B7-9360-4746EE315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 to 4</c:v>
                </c:pt>
                <c:pt idx="1">
                  <c:v>5 to 24</c:v>
                </c:pt>
                <c:pt idx="2">
                  <c:v>25 to 49</c:v>
                </c:pt>
                <c:pt idx="3">
                  <c:v>50 to 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0.12</c:v>
                </c:pt>
                <c:pt idx="4">
                  <c:v>0.18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7542272"/>
        <c:axId val="47543808"/>
      </c:barChart>
      <c:catAx>
        <c:axId val="4754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00000"/>
                </a:solidFill>
              </a:defRPr>
            </a:pPr>
            <a:endParaRPr lang="en-US"/>
          </a:p>
        </c:txPr>
        <c:crossAx val="47543808"/>
        <c:crosses val="autoZero"/>
        <c:auto val="1"/>
        <c:lblAlgn val="ctr"/>
        <c:lblOffset val="100"/>
        <c:noMultiLvlLbl val="0"/>
      </c:catAx>
      <c:valAx>
        <c:axId val="47543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754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81819998330018E-2"/>
          <c:y val="8.5118247341562772E-2"/>
          <c:w val="0.97791818000166997"/>
          <c:h val="0.7181954158326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 </c:v>
                </c:pt>
                <c:pt idx="1">
                  <c:v>Hotels &amp; Restaurants </c:v>
                </c:pt>
                <c:pt idx="2">
                  <c:v>Transport &amp; Comms</c:v>
                </c:pt>
                <c:pt idx="3">
                  <c:v>Health &amp; Social Work</c:v>
                </c:pt>
                <c:pt idx="4">
                  <c:v>Manufacturing </c:v>
                </c:pt>
                <c:pt idx="5">
                  <c:v>Business Services</c:v>
                </c:pt>
                <c:pt idx="6">
                  <c:v>Public Admin </c:v>
                </c:pt>
                <c:pt idx="7">
                  <c:v>Arts &amp; Other Services </c:v>
                </c:pt>
                <c:pt idx="8">
                  <c:v>Education </c:v>
                </c:pt>
                <c:pt idx="9">
                  <c:v>Construction </c:v>
                </c:pt>
                <c:pt idx="10">
                  <c:v>Wholesale &amp; Retail </c:v>
                </c:pt>
                <c:pt idx="11">
                  <c:v>Financial Services </c:v>
                </c:pt>
                <c:pt idx="12">
                  <c:v>Electricity, Gas &amp; Water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0.1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0.03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3-4E85-9BDE-7C2EF57B3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84000"/>
        <c:axId val="46817664"/>
      </c:barChart>
      <c:catAx>
        <c:axId val="4598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6817664"/>
        <c:crosses val="autoZero"/>
        <c:auto val="1"/>
        <c:lblAlgn val="ctr"/>
        <c:lblOffset val="100"/>
        <c:noMultiLvlLbl val="0"/>
      </c:catAx>
      <c:valAx>
        <c:axId val="46817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98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/ clerical</c:v>
                </c:pt>
                <c:pt idx="4">
                  <c:v>Skilled Trade</c:v>
                </c:pt>
                <c:pt idx="5">
                  <c:v>Caring / leisure / service</c:v>
                </c:pt>
                <c:pt idx="6">
                  <c:v>Sales / customer service</c:v>
                </c:pt>
                <c:pt idx="7">
                  <c:v>Machine Ops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0.04</c:v>
                </c:pt>
                <c:pt idx="4">
                  <c:v>0.15</c:v>
                </c:pt>
                <c:pt idx="5">
                  <c:v>0.08</c:v>
                </c:pt>
                <c:pt idx="6">
                  <c:v>0.12</c:v>
                </c:pt>
                <c:pt idx="7">
                  <c:v>0.05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C-4F58-8017-0638E68D3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1"/>
        <c:axId val="46590208"/>
        <c:axId val="46903296"/>
      </c:barChart>
      <c:catAx>
        <c:axId val="465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3296"/>
        <c:crosses val="autoZero"/>
        <c:auto val="1"/>
        <c:lblAlgn val="ctr"/>
        <c:lblOffset val="100"/>
        <c:noMultiLvlLbl val="0"/>
      </c:catAx>
      <c:valAx>
        <c:axId val="46903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590208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22234383839675"/>
          <c:y val="2.1087632775102283E-2"/>
          <c:w val="0.56577765616160325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68B-4922-9EF7-89780FFF9B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8B-4922-9EF7-89780FFF9B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8B-4922-9EF7-89780FFF9B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8B-4922-9EF7-89780FFF9B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8B-4922-9EF7-89780FFF9B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68B-4922-9EF7-89780FFF9B1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8B-4922-9EF7-89780FFF9B1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68B-4922-9EF7-89780FFF9B1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68B-4922-9EF7-89780FFF9B1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68B-4922-9EF7-89780FFF9B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68B-4922-9EF7-89780FFF9B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68B-4922-9EF7-89780FFF9B1D}"/>
              </c:ext>
            </c:extLst>
          </c:dPt>
          <c:dPt>
            <c:idx val="12"/>
            <c:invertIfNegative val="0"/>
            <c:bubble3D val="0"/>
            <c:spPr>
              <a:solidFill>
                <a:srgbClr val="233A75"/>
              </a:solidFill>
              <a:ln>
                <a:solidFill>
                  <a:srgbClr val="836DB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68B-4922-9EF7-89780FFF9B1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68B-4922-9EF7-89780FFF9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Other</c:v>
                </c:pt>
                <c:pt idx="1">
                  <c:v>Cost to employer</c:v>
                </c:pt>
                <c:pt idx="2">
                  <c:v>Students come and go</c:v>
                </c:pt>
                <c:pt idx="3">
                  <c:v>Nature of work is too difficult/mentally and physically tiring</c:v>
                </c:pt>
                <c:pt idx="4">
                  <c:v>Difficult to find experienced/skilled staff</c:v>
                </c:pt>
                <c:pt idx="5">
                  <c:v>Geographic location of the site</c:v>
                </c:pt>
                <c:pt idx="6">
                  <c:v>Unattractive conditions of employment</c:v>
                </c:pt>
                <c:pt idx="7">
                  <c:v>Too much competition from other employers</c:v>
                </c:pt>
                <c:pt idx="8">
                  <c:v>Wages offered are lower than those offered by other organisations</c:v>
                </c:pt>
                <c:pt idx="9">
                  <c:v>Lack of career progression</c:v>
                </c:pt>
                <c:pt idx="10">
                  <c:v>Impact of the benefits trap</c:v>
                </c:pt>
                <c:pt idx="11">
                  <c:v>Staff don't want long term commitment</c:v>
                </c:pt>
                <c:pt idx="12">
                  <c:v>Long/unsocial hours</c:v>
                </c:pt>
                <c:pt idx="13">
                  <c:v>Not enough people interested in doing this type of work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0.08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  <c:pt idx="5">
                  <c:v>0.15</c:v>
                </c:pt>
                <c:pt idx="6">
                  <c:v>0.16</c:v>
                </c:pt>
                <c:pt idx="7">
                  <c:v>0.3</c:v>
                </c:pt>
                <c:pt idx="8">
                  <c:v>0.31</c:v>
                </c:pt>
                <c:pt idx="9">
                  <c:v>0.36</c:v>
                </c:pt>
                <c:pt idx="10">
                  <c:v>0.36</c:v>
                </c:pt>
                <c:pt idx="11">
                  <c:v>0.36</c:v>
                </c:pt>
                <c:pt idx="12">
                  <c:v>0.38</c:v>
                </c:pt>
                <c:pt idx="1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68B-4922-9EF7-89780FFF9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8185344"/>
        <c:axId val="48187648"/>
      </c:barChart>
      <c:catAx>
        <c:axId val="4818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8187648"/>
        <c:crosses val="autoZero"/>
        <c:auto val="1"/>
        <c:lblAlgn val="ctr"/>
        <c:lblOffset val="100"/>
        <c:noMultiLvlLbl val="0"/>
      </c:catAx>
      <c:valAx>
        <c:axId val="481876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81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39278822198609E-2"/>
          <c:y val="9.9577344660791892E-2"/>
          <c:w val="0.95025374086639181"/>
          <c:h val="0.7056711474098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 of skills gaps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2E-4C6B-9627-474C072BF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2E-4C6B-9627-474C072BF8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2E-4C6B-9627-474C072BF8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2E-4C6B-9627-474C072BF89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62E-4C6B-9627-474C072BF89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62E-4C6B-9627-474C072BF89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62E-4C6B-9627-474C072BF8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562E-4C6B-9627-474C072BF89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562E-4C6B-9627-474C072BF8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2E-4C6B-9627-474C072BF8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62E-4C6B-9627-474C072BF8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62E-4C6B-9627-474C072BF8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62E-4C6B-9627-474C072BF8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562E-4C6B-9627-474C072BF8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8-562E-4C6B-9627-474C072BF8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62E-4C6B-9627-474C072BF8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A7EC-4221-8A0E-C2AD0ED1E34F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A7EC-4221-8A0E-C2AD0ED1E34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A7EC-4221-8A0E-C2AD0ED1E34F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A7EC-4221-8A0E-C2AD0ED1E34F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A7EC-4221-8A0E-C2AD0ED1E34F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A7EC-4221-8A0E-C2AD0ED1E34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2E-4C6B-9627-474C072BF8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2E-4C6B-9627-474C072BF89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62E-4C6B-9627-474C072BF89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62E-4C6B-9627-474C072BF89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62E-4C6B-9627-474C072BF8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62E-4C6B-9627-474C072BF89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62E-4C6B-9627-474C072BF8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62E-4C6B-9627-474C072BF8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62E-4C6B-9627-474C072BF89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62E-4C6B-9627-474C072BF8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62E-4C6B-9627-474C072BF89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62E-4C6B-9627-474C072BF89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62E-4C6B-9627-474C072BF89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62E-4C6B-9627-474C072BF89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62E-4C6B-9627-474C072BF89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2509-4AF1-95DE-AB67018E1F30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2509-4AF1-95DE-AB67018E1F30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2509-4AF1-95DE-AB67018E1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Sheet1!$C$2:$C$32</c:f>
              <c:numCache>
                <c:formatCode>0%</c:formatCode>
                <c:ptCount val="31"/>
                <c:pt idx="0">
                  <c:v>0.17</c:v>
                </c:pt>
                <c:pt idx="1">
                  <c:v>0.15</c:v>
                </c:pt>
                <c:pt idx="2">
                  <c:v>0.14000000000000001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0.09</c:v>
                </c:pt>
                <c:pt idx="8">
                  <c:v>0.14000000000000001</c:v>
                </c:pt>
                <c:pt idx="9">
                  <c:v>0.17</c:v>
                </c:pt>
                <c:pt idx="10">
                  <c:v>0.12</c:v>
                </c:pt>
                <c:pt idx="12">
                  <c:v>0.15</c:v>
                </c:pt>
                <c:pt idx="13">
                  <c:v>0.13</c:v>
                </c:pt>
                <c:pt idx="14">
                  <c:v>0.09</c:v>
                </c:pt>
                <c:pt idx="16">
                  <c:v>0.08</c:v>
                </c:pt>
                <c:pt idx="17">
                  <c:v>0.14000000000000001</c:v>
                </c:pt>
                <c:pt idx="18">
                  <c:v>0.05</c:v>
                </c:pt>
                <c:pt idx="20">
                  <c:v>0.12</c:v>
                </c:pt>
                <c:pt idx="21">
                  <c:v>0.14000000000000001</c:v>
                </c:pt>
                <c:pt idx="22">
                  <c:v>0.08</c:v>
                </c:pt>
                <c:pt idx="24">
                  <c:v>0.1</c:v>
                </c:pt>
                <c:pt idx="25">
                  <c:v>0.13</c:v>
                </c:pt>
                <c:pt idx="26">
                  <c:v>0.11</c:v>
                </c:pt>
                <c:pt idx="28">
                  <c:v>0.14000000000000001</c:v>
                </c:pt>
                <c:pt idx="29">
                  <c:v>0.15</c:v>
                </c:pt>
                <c:pt idx="3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47435776"/>
        <c:axId val="47437312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2509-4AF1-95DE-AB67018E1F30}"/>
                </c:ext>
              </c:extLst>
            </c:dLbl>
            <c:dLbl>
              <c:idx val="6"/>
              <c:layout>
                <c:manualLayout>
                  <c:x val="-2.0873618631237028E-2"/>
                  <c:y val="-4.276738194450106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7EC-4221-8A0E-C2AD0ED1E34F}"/>
                </c:ext>
              </c:extLst>
            </c:dLbl>
            <c:dLbl>
              <c:idx val="10"/>
              <c:layout>
                <c:manualLayout>
                  <c:x val="-2.1908115349805291E-2"/>
                  <c:y val="-3.821859280281280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7EC-4221-8A0E-C2AD0ED1E34F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2509-4AF1-95DE-AB67018E1F30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2509-4AF1-95DE-AB67018E1F30}"/>
                </c:ext>
              </c:extLst>
            </c:dLbl>
            <c:dLbl>
              <c:idx val="22"/>
              <c:layout>
                <c:manualLayout>
                  <c:x val="-2.1908115349805291E-2"/>
                  <c:y val="2.9830632956652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7EC-4221-8A0E-C2AD0ED1E34F}"/>
                </c:ext>
              </c:extLst>
            </c:dLbl>
            <c:dLbl>
              <c:idx val="26"/>
              <c:layout>
                <c:manualLayout>
                  <c:x val="-2.1908115349805291E-2"/>
                  <c:y val="3.40626846836549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7EC-4221-8A0E-C2AD0ED1E34F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2509-4AF1-95DE-AB67018E1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Sheet1!$D$2:$D$32</c:f>
              <c:numCache>
                <c:formatCode>0.0%</c:formatCode>
                <c:ptCount val="31"/>
                <c:pt idx="0">
                  <c:v>5.5E-2</c:v>
                </c:pt>
                <c:pt idx="1">
                  <c:v>5.1999999999999998E-2</c:v>
                </c:pt>
                <c:pt idx="2">
                  <c:v>0.05</c:v>
                </c:pt>
                <c:pt idx="4">
                  <c:v>4.3999999999999997E-2</c:v>
                </c:pt>
                <c:pt idx="5">
                  <c:v>5.1999999999999998E-2</c:v>
                </c:pt>
                <c:pt idx="6">
                  <c:v>3.3000000000000002E-2</c:v>
                </c:pt>
                <c:pt idx="8">
                  <c:v>3.5000000000000003E-2</c:v>
                </c:pt>
                <c:pt idx="9">
                  <c:v>4.2000000000000003E-2</c:v>
                </c:pt>
                <c:pt idx="10">
                  <c:v>0.03</c:v>
                </c:pt>
                <c:pt idx="12">
                  <c:v>0.04</c:v>
                </c:pt>
                <c:pt idx="13">
                  <c:v>4.2000000000000003E-2</c:v>
                </c:pt>
                <c:pt idx="14">
                  <c:v>3.6999999999999998E-2</c:v>
                </c:pt>
                <c:pt idx="16">
                  <c:v>4.1000000000000002E-2</c:v>
                </c:pt>
                <c:pt idx="17">
                  <c:v>3.6999999999999998E-2</c:v>
                </c:pt>
                <c:pt idx="18">
                  <c:v>2.5000000000000001E-2</c:v>
                </c:pt>
                <c:pt idx="20">
                  <c:v>4.5999999999999999E-2</c:v>
                </c:pt>
                <c:pt idx="21">
                  <c:v>5.2999999999999999E-2</c:v>
                </c:pt>
                <c:pt idx="22">
                  <c:v>2.3E-2</c:v>
                </c:pt>
                <c:pt idx="24">
                  <c:v>0.05</c:v>
                </c:pt>
                <c:pt idx="25">
                  <c:v>8.2000000000000003E-2</c:v>
                </c:pt>
                <c:pt idx="26">
                  <c:v>0.03</c:v>
                </c:pt>
                <c:pt idx="28">
                  <c:v>6.9000000000000006E-2</c:v>
                </c:pt>
                <c:pt idx="29">
                  <c:v>7.0000000000000007E-2</c:v>
                </c:pt>
                <c:pt idx="30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35776"/>
        <c:axId val="47437312"/>
      </c:lineChart>
      <c:catAx>
        <c:axId val="474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47437312"/>
        <c:crosses val="autoZero"/>
        <c:auto val="1"/>
        <c:lblAlgn val="ctr"/>
        <c:lblOffset val="100"/>
        <c:noMultiLvlLbl val="0"/>
      </c:catAx>
      <c:valAx>
        <c:axId val="47437312"/>
        <c:scaling>
          <c:orientation val="minMax"/>
          <c:max val="0.2"/>
        </c:scaling>
        <c:delete val="1"/>
        <c:axPos val="l"/>
        <c:numFmt formatCode="0%" sourceLinked="1"/>
        <c:majorTickMark val="out"/>
        <c:minorTickMark val="none"/>
        <c:tickLblPos val="nextTo"/>
        <c:crossAx val="474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95962471625152E-2"/>
          <c:y val="4.0254642309174277E-2"/>
          <c:w val="0.97326837120186516"/>
          <c:h val="0.904009318791211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160-4952-9842-8F019713914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60-4952-9842-8F019713914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160-4952-9842-8F019713914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160-4952-9842-8F019713914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160-4952-9842-8F0197139146}"/>
              </c:ext>
            </c:extLst>
          </c:dPt>
          <c:dPt>
            <c:idx val="6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B-C160-4952-9842-8F019713914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160-4952-9842-8F019713914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160-4952-9842-8F01971391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C160-4952-9842-8F019713914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C160-4952-9842-8F019713914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C160-4952-9842-8F019713914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C160-4952-9842-8F019713914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C160-4952-9842-8F019713914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C160-4952-9842-8F0197139146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160-4952-9842-8F0197139146}"/>
              </c:ext>
            </c:extLst>
          </c:dPt>
          <c:dLbls>
            <c:dLbl>
              <c:idx val="0"/>
              <c:layout>
                <c:manualLayout>
                  <c:x val="2.2427808504660303E-3"/>
                  <c:y val="-9.026434558349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60-4952-9842-8F0197139146}"/>
                </c:ext>
              </c:extLst>
            </c:dLbl>
            <c:dLbl>
              <c:idx val="1"/>
              <c:layout>
                <c:manualLayout>
                  <c:x val="1.1214080928523221E-3"/>
                  <c:y val="-9.1791560222565169E-2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60-4952-9842-8F0197139146}"/>
                </c:ext>
              </c:extLst>
            </c:dLbl>
            <c:dLbl>
              <c:idx val="2"/>
              <c:layout>
                <c:manualLayout>
                  <c:x val="-1.2150740362788578E-3"/>
                  <c:y val="-8.321526196426561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C160-4952-9842-8F0197139146}"/>
                </c:ext>
              </c:extLst>
            </c:dLbl>
            <c:dLbl>
              <c:idx val="3"/>
              <c:layout>
                <c:manualLayout>
                  <c:x val="0"/>
                  <c:y val="-0.18601058556718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0-4952-9842-8F0197139146}"/>
                </c:ext>
              </c:extLst>
            </c:dLbl>
            <c:dLbl>
              <c:idx val="4"/>
              <c:layout>
                <c:manualLayout>
                  <c:x val="-2.4301480725577155E-3"/>
                  <c:y val="-0.15908800081403721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60-4952-9842-8F0197139146}"/>
                </c:ext>
              </c:extLst>
            </c:dLbl>
            <c:dLbl>
              <c:idx val="5"/>
              <c:layout>
                <c:manualLayout>
                  <c:x val="-1.2150740362788578E-3"/>
                  <c:y val="-0.18601058556718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160-4952-9842-8F0197139146}"/>
                </c:ext>
              </c:extLst>
            </c:dLbl>
            <c:dLbl>
              <c:idx val="6"/>
              <c:layout>
                <c:manualLayout>
                  <c:x val="1.2150740362788578E-3"/>
                  <c:y val="-0.1562985539431026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160-4952-9842-8F0197139146}"/>
                </c:ext>
              </c:extLst>
            </c:dLbl>
            <c:dLbl>
              <c:idx val="7"/>
              <c:layout>
                <c:manualLayout>
                  <c:x val="0"/>
                  <c:y val="-0.2496457858927967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160-4952-9842-8F0197139146}"/>
                </c:ext>
              </c:extLst>
            </c:dLbl>
            <c:dLbl>
              <c:idx val="8"/>
              <c:layout>
                <c:manualLayout>
                  <c:x val="-1.2150740362788578E-3"/>
                  <c:y val="-0.25943581671212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160-4952-9842-8F0197139146}"/>
                </c:ext>
              </c:extLst>
            </c:dLbl>
            <c:dLbl>
              <c:idx val="9"/>
              <c:layout>
                <c:manualLayout>
                  <c:x val="1.2150740362788578E-3"/>
                  <c:y val="-0.3108334785135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160-4952-9842-8F0197139146}"/>
                </c:ext>
              </c:extLst>
            </c:dLbl>
            <c:dLbl>
              <c:idx val="10"/>
              <c:layout>
                <c:manualLayout>
                  <c:x val="2.4301480725577155E-3"/>
                  <c:y val="-0.2495773955919977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C160-4952-9842-8F0197139146}"/>
                </c:ext>
              </c:extLst>
            </c:dLbl>
            <c:dLbl>
              <c:idx val="12"/>
              <c:layout>
                <c:manualLayout>
                  <c:x val="7.2903485425522691E-3"/>
                  <c:y val="-0.34509858638121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160-4952-9842-8F0197139146}"/>
                </c:ext>
              </c:extLst>
            </c:dLbl>
            <c:dLbl>
              <c:idx val="13"/>
              <c:layout>
                <c:manualLayout>
                  <c:x val="0"/>
                  <c:y val="-0.36957366342953257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160-4952-9842-8F0197139146}"/>
                </c:ext>
              </c:extLst>
            </c:dLbl>
            <c:dLbl>
              <c:idx val="14"/>
              <c:layout>
                <c:manualLayout>
                  <c:x val="-2.4301480725577155E-3"/>
                  <c:y val="-0.2348238314614198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160-4952-9842-8F0197139146}"/>
                </c:ext>
              </c:extLst>
            </c:dLbl>
            <c:dLbl>
              <c:idx val="15"/>
              <c:layout>
                <c:manualLayout>
                  <c:x val="-2.4301480725577155E-3"/>
                  <c:y val="-0.39160123277301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60-4952-9842-8F0197139146}"/>
                </c:ext>
              </c:extLst>
            </c:dLbl>
            <c:dLbl>
              <c:idx val="16"/>
              <c:layout>
                <c:manualLayout>
                  <c:x val="6.0753701813943779E-3"/>
                  <c:y val="-0.38908528655183922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160-4952-9842-8F0197139146}"/>
                </c:ext>
              </c:extLst>
            </c:dLbl>
            <c:dLbl>
              <c:idx val="17"/>
              <c:layout>
                <c:manualLayout>
                  <c:x val="2.4301480725577155E-3"/>
                  <c:y val="-0.42858753156037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160-4952-9842-8F0197139146}"/>
                </c:ext>
              </c:extLst>
            </c:dLbl>
            <c:dLbl>
              <c:idx val="18"/>
              <c:layout>
                <c:manualLayout>
                  <c:x val="6.0753701813942886E-3"/>
                  <c:y val="-0.3083859708087490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D07F-4CE5-AC7C-B176CD880047}"/>
                </c:ext>
              </c:extLst>
            </c:dLbl>
            <c:dLbl>
              <c:idx val="20"/>
              <c:layout>
                <c:manualLayout>
                  <c:x val="0"/>
                  <c:y val="-0.37691618654402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160-4952-9842-8F0197139146}"/>
                </c:ext>
              </c:extLst>
            </c:dLbl>
            <c:dLbl>
              <c:idx val="21"/>
              <c:layout>
                <c:manualLayout>
                  <c:x val="-3.6452221088365735E-3"/>
                  <c:y val="-0.38425870965852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160-4952-9842-8F0197139146}"/>
                </c:ext>
              </c:extLst>
            </c:dLbl>
            <c:dLbl>
              <c:idx val="22"/>
              <c:layout>
                <c:manualLayout>
                  <c:x val="3.6452221088365735E-3"/>
                  <c:y val="-0.2737103706220352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D07F-4CE5-AC7C-B176CD880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0.08</c:v>
                </c:pt>
                <c:pt idx="1">
                  <c:v>7.0000000000000007E-2</c:v>
                </c:pt>
                <c:pt idx="2">
                  <c:v>0.03</c:v>
                </c:pt>
                <c:pt idx="4">
                  <c:v>0.15</c:v>
                </c:pt>
                <c:pt idx="5">
                  <c:v>0.19</c:v>
                </c:pt>
                <c:pt idx="6">
                  <c:v>0.14000000000000001</c:v>
                </c:pt>
                <c:pt idx="8">
                  <c:v>0.25</c:v>
                </c:pt>
                <c:pt idx="9">
                  <c:v>0.31</c:v>
                </c:pt>
                <c:pt idx="10">
                  <c:v>0.24</c:v>
                </c:pt>
                <c:pt idx="12">
                  <c:v>0.36</c:v>
                </c:pt>
                <c:pt idx="13">
                  <c:v>0.39</c:v>
                </c:pt>
                <c:pt idx="14">
                  <c:v>0.23</c:v>
                </c:pt>
                <c:pt idx="16">
                  <c:v>0.4</c:v>
                </c:pt>
                <c:pt idx="17">
                  <c:v>0.46</c:v>
                </c:pt>
                <c:pt idx="18">
                  <c:v>0.31</c:v>
                </c:pt>
                <c:pt idx="20">
                  <c:v>0.39</c:v>
                </c:pt>
                <c:pt idx="21">
                  <c:v>0.41</c:v>
                </c:pt>
                <c:pt idx="2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9531904"/>
        <c:axId val="49296128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8150873542556965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160-4952-9842-8F0197139146}"/>
                </c:ext>
              </c:extLst>
            </c:dLbl>
            <c:dLbl>
              <c:idx val="1"/>
              <c:layout>
                <c:manualLayout>
                  <c:x val="-2.0770590386295956E-2"/>
                  <c:y val="-2.4475077048313417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C160-4952-9842-8F0197139146}"/>
                </c:ext>
              </c:extLst>
            </c:dLbl>
            <c:dLbl>
              <c:idx val="2"/>
              <c:layout>
                <c:manualLayout>
                  <c:x val="-2.6731628798134871E-2"/>
                  <c:y val="-4.405513868696415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C160-4952-9842-8F0197139146}"/>
                </c:ext>
              </c:extLst>
            </c:dLbl>
            <c:dLbl>
              <c:idx val="3"/>
              <c:layout>
                <c:manualLayout>
                  <c:x val="-2.308640668929832E-2"/>
                  <c:y val="-3.671261557247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160-4952-9842-8F0197139146}"/>
                </c:ext>
              </c:extLst>
            </c:dLbl>
            <c:dLbl>
              <c:idx val="4"/>
              <c:layout>
                <c:manualLayout>
                  <c:x val="-2.3086406689298275E-2"/>
                  <c:y val="-3.9160123277301465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C160-4952-9842-8F0197139146}"/>
                </c:ext>
              </c:extLst>
            </c:dLbl>
            <c:dLbl>
              <c:idx val="5"/>
              <c:layout>
                <c:manualLayout>
                  <c:x val="-2.7946702834413729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C160-4952-9842-8F0197139146}"/>
                </c:ext>
              </c:extLst>
            </c:dLbl>
            <c:dLbl>
              <c:idx val="6"/>
              <c:layout>
                <c:manualLayout>
                  <c:x val="-2.7946798509534694E-2"/>
                  <c:y val="-3.426510786763878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C160-4952-9842-8F0197139146}"/>
                </c:ext>
              </c:extLst>
            </c:dLbl>
            <c:dLbl>
              <c:idx val="7"/>
              <c:layout>
                <c:manualLayout>
                  <c:x val="-2.3086406689298299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160-4952-9842-8F0197139146}"/>
                </c:ext>
              </c:extLst>
            </c:dLbl>
            <c:dLbl>
              <c:idx val="8"/>
              <c:layout>
                <c:manualLayout>
                  <c:x val="-2.5516554761856013E-2"/>
                  <c:y val="-3.426510786763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C160-4952-9842-8F0197139146}"/>
                </c:ext>
              </c:extLst>
            </c:dLbl>
            <c:dLbl>
              <c:idx val="9"/>
              <c:layout>
                <c:manualLayout>
                  <c:x val="-2.4301480725577154E-2"/>
                  <c:y val="-3.671261557247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160-4952-9842-8F0197139146}"/>
                </c:ext>
              </c:extLst>
            </c:dLbl>
            <c:dLbl>
              <c:idx val="10"/>
              <c:layout>
                <c:manualLayout>
                  <c:x val="-2.1871332653019528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C160-4952-9842-8F0197139146}"/>
                </c:ext>
              </c:extLst>
            </c:dLbl>
            <c:dLbl>
              <c:idx val="12"/>
              <c:layout>
                <c:manualLayout>
                  <c:x val="-2.1871332653019441E-2"/>
                  <c:y val="-3.916012327730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C160-4952-9842-8F0197139146}"/>
                </c:ext>
              </c:extLst>
            </c:dLbl>
            <c:dLbl>
              <c:idx val="13"/>
              <c:layout>
                <c:manualLayout>
                  <c:x val="-2.1871332653019351E-2"/>
                  <c:y val="-3.671261557247003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C160-4952-9842-8F0197139146}"/>
                </c:ext>
              </c:extLst>
            </c:dLbl>
            <c:dLbl>
              <c:idx val="14"/>
              <c:layout>
                <c:manualLayout>
                  <c:x val="-2.6731628798134871E-2"/>
                  <c:y val="-2.937009245797609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C160-4952-9842-8F0197139146}"/>
                </c:ext>
              </c:extLst>
            </c:dLbl>
            <c:dLbl>
              <c:idx val="15"/>
              <c:layout>
                <c:manualLayout>
                  <c:x val="-2.3086406689298299E-2"/>
                  <c:y val="-3.671261557247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160-4952-9842-8F0197139146}"/>
                </c:ext>
              </c:extLst>
            </c:dLbl>
            <c:dLbl>
              <c:idx val="16"/>
              <c:layout>
                <c:manualLayout>
                  <c:x val="-2.3086406689298209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160-4952-9842-8F0197139146}"/>
                </c:ext>
              </c:extLst>
            </c:dLbl>
            <c:dLbl>
              <c:idx val="17"/>
              <c:layout>
                <c:manualLayout>
                  <c:x val="-2.5516554761856013E-2"/>
                  <c:y val="-3.181760016280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160-4952-9842-8F0197139146}"/>
                </c:ext>
              </c:extLst>
            </c:dLbl>
            <c:dLbl>
              <c:idx val="18"/>
              <c:layout>
                <c:manualLayout>
                  <c:x val="-2.6731628798134871E-2"/>
                  <c:y val="-4.160763098213272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C160-4952-9842-8F0197139146}"/>
                </c:ext>
              </c:extLst>
            </c:dLbl>
            <c:dLbl>
              <c:idx val="20"/>
              <c:layout>
                <c:manualLayout>
                  <c:x val="-2.3086406689298299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C160-4952-9842-8F0197139146}"/>
                </c:ext>
              </c:extLst>
            </c:dLbl>
            <c:dLbl>
              <c:idx val="21"/>
              <c:layout>
                <c:manualLayout>
                  <c:x val="-2.5516554761856013E-2"/>
                  <c:y val="-2.937009245797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C160-4952-9842-8F0197139146}"/>
                </c:ext>
              </c:extLst>
            </c:dLbl>
            <c:dLbl>
              <c:idx val="22"/>
              <c:layout>
                <c:manualLayout>
                  <c:x val="-1.7011036507904007E-2"/>
                  <c:y val="-3.426510786763878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Sheet1!$D$2:$D$24</c:f>
              <c:numCache>
                <c:formatCode>0.0%</c:formatCode>
                <c:ptCount val="23"/>
                <c:pt idx="0">
                  <c:v>3.1E-2</c:v>
                </c:pt>
                <c:pt idx="1">
                  <c:v>3.5999999999999997E-2</c:v>
                </c:pt>
                <c:pt idx="2">
                  <c:v>1.4E-2</c:v>
                </c:pt>
                <c:pt idx="4">
                  <c:v>3.9E-2</c:v>
                </c:pt>
                <c:pt idx="5">
                  <c:v>4.4999999999999998E-2</c:v>
                </c:pt>
                <c:pt idx="6">
                  <c:v>3.5000000000000003E-2</c:v>
                </c:pt>
                <c:pt idx="8">
                  <c:v>4.4999999999999998E-2</c:v>
                </c:pt>
                <c:pt idx="9">
                  <c:v>5.1999999999999998E-2</c:v>
                </c:pt>
                <c:pt idx="10">
                  <c:v>3.5999999999999997E-2</c:v>
                </c:pt>
                <c:pt idx="12">
                  <c:v>5.6000000000000001E-2</c:v>
                </c:pt>
                <c:pt idx="13">
                  <c:v>5.8999999999999997E-2</c:v>
                </c:pt>
                <c:pt idx="14">
                  <c:v>3.5000000000000003E-2</c:v>
                </c:pt>
                <c:pt idx="16">
                  <c:v>5.3999999999999999E-2</c:v>
                </c:pt>
                <c:pt idx="17">
                  <c:v>6.2E-2</c:v>
                </c:pt>
                <c:pt idx="18">
                  <c:v>4.2999999999999997E-2</c:v>
                </c:pt>
                <c:pt idx="20">
                  <c:v>4.2999999999999997E-2</c:v>
                </c:pt>
                <c:pt idx="21">
                  <c:v>5.8000000000000003E-2</c:v>
                </c:pt>
                <c:pt idx="22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31904"/>
        <c:axId val="49296128"/>
      </c:lineChart>
      <c:catAx>
        <c:axId val="4953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9296128"/>
        <c:crosses val="autoZero"/>
        <c:auto val="1"/>
        <c:lblAlgn val="ctr"/>
        <c:lblOffset val="100"/>
        <c:noMultiLvlLbl val="0"/>
      </c:catAx>
      <c:valAx>
        <c:axId val="49296128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495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45951051920364E-2"/>
          <c:y val="6.6195069591738515E-2"/>
          <c:w val="0.91419369474391865"/>
          <c:h val="0.71383412706950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E9-46E0-B5FB-5163876D79B2}"/>
              </c:ext>
            </c:extLst>
          </c:dPt>
          <c:dPt>
            <c:idx val="1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3-17E9-46E0-B5FB-5163876D79B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7E9-46E0-B5FB-5163876D79B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7E9-46E0-B5FB-5163876D79B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7E9-46E0-B5FB-5163876D79B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7E9-46E0-B5FB-5163876D79B2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7E9-46E0-B5FB-5163876D79B2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7E9-46E0-B5FB-5163876D79B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7E9-46E0-B5FB-5163876D79B2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17E9-46E0-B5FB-5163876D79B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17E9-46E0-B5FB-5163876D79B2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7E9-46E0-B5FB-5163876D79B2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17E9-46E0-B5FB-5163876D79B2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17E9-46E0-B5FB-5163876D79B2}"/>
              </c:ext>
            </c:extLst>
          </c:dPt>
          <c:dLbls>
            <c:dLbl>
              <c:idx val="0"/>
              <c:layout>
                <c:manualLayout>
                  <c:x val="-7.9056389262276604E-8"/>
                  <c:y val="-0.3557098197785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E9-46E0-B5FB-5163876D79B2}"/>
                </c:ext>
              </c:extLst>
            </c:dLbl>
            <c:dLbl>
              <c:idx val="1"/>
              <c:layout>
                <c:manualLayout>
                  <c:x val="4.0160645745236515E-3"/>
                  <c:y val="-0.2544000609808522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E9-46E0-B5FB-5163876D79B2}"/>
                </c:ext>
              </c:extLst>
            </c:dLbl>
            <c:dLbl>
              <c:idx val="3"/>
              <c:layout>
                <c:manualLayout>
                  <c:x val="-2.0080322872618257E-3"/>
                  <c:y val="-0.32644255612587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E9-46E0-B5FB-5163876D79B2}"/>
                </c:ext>
              </c:extLst>
            </c:dLbl>
            <c:dLbl>
              <c:idx val="4"/>
              <c:layout>
                <c:manualLayout>
                  <c:x val="3.012048430892757E-3"/>
                  <c:y val="-0.2544000609808522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7E9-46E0-B5FB-5163876D79B2}"/>
                </c:ext>
              </c:extLst>
            </c:dLbl>
            <c:dLbl>
              <c:idx val="6"/>
              <c:layout>
                <c:manualLayout>
                  <c:x val="-2.0080322872618257E-3"/>
                  <c:y val="-0.30167812568969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E9-46E0-B5FB-5163876D79B2}"/>
                </c:ext>
              </c:extLst>
            </c:dLbl>
            <c:dLbl>
              <c:idx val="7"/>
              <c:layout>
                <c:manualLayout>
                  <c:x val="3.0120484308927388E-3"/>
                  <c:y val="-0.2498975823042075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7E9-46E0-B5FB-5163876D79B2}"/>
                </c:ext>
              </c:extLst>
            </c:dLbl>
            <c:dLbl>
              <c:idx val="9"/>
              <c:layout>
                <c:manualLayout>
                  <c:x val="2.0080322872618257E-3"/>
                  <c:y val="-0.30167794841977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7E9-46E0-B5FB-5163876D79B2}"/>
                </c:ext>
              </c:extLst>
            </c:dLbl>
            <c:dLbl>
              <c:idx val="10"/>
              <c:layout>
                <c:manualLayout>
                  <c:x val="2.0080322872618257E-3"/>
                  <c:y val="-0.2206301413816239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7E9-46E0-B5FB-5163876D79B2}"/>
                </c:ext>
              </c:extLst>
            </c:dLbl>
            <c:dLbl>
              <c:idx val="12"/>
              <c:layout>
                <c:manualLayout>
                  <c:x val="-3.0120484308927388E-3"/>
                  <c:y val="-0.24764607706100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7E9-46E0-B5FB-5163876D79B2}"/>
                </c:ext>
              </c:extLst>
            </c:dLbl>
            <c:dLbl>
              <c:idx val="13"/>
              <c:layout>
                <c:manualLayout>
                  <c:x val="2.0080322872618257E-3"/>
                  <c:y val="-0.2206301413816239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7E9-46E0-B5FB-5163876D79B2}"/>
                </c:ext>
              </c:extLst>
            </c:dLbl>
            <c:dLbl>
              <c:idx val="15"/>
              <c:layout>
                <c:manualLayout>
                  <c:x val="2.0080322872618257E-3"/>
                  <c:y val="-0.28816998058008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7E9-46E0-B5FB-5163876D79B2}"/>
                </c:ext>
              </c:extLst>
            </c:dLbl>
            <c:dLbl>
              <c:idx val="16"/>
              <c:layout>
                <c:manualLayout>
                  <c:x val="2.0080322872618257E-3"/>
                  <c:y val="-0.20712235081185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7E9-46E0-B5FB-5163876D79B2}"/>
                </c:ext>
              </c:extLst>
            </c:dLbl>
            <c:dLbl>
              <c:idx val="18"/>
              <c:layout>
                <c:manualLayout>
                  <c:x val="2.0080322872618257E-3"/>
                  <c:y val="-0.2926726365266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7E9-46E0-B5FB-5163876D79B2}"/>
                </c:ext>
              </c:extLst>
            </c:dLbl>
            <c:dLbl>
              <c:idx val="19"/>
              <c:layout>
                <c:manualLayout>
                  <c:x val="2.0080322872618257E-3"/>
                  <c:y val="-0.1846090710790331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7E9-46E0-B5FB-5163876D79B2}"/>
                </c:ext>
              </c:extLst>
            </c:dLbl>
            <c:dLbl>
              <c:idx val="21"/>
              <c:layout>
                <c:manualLayout>
                  <c:x val="-2.0080322872618257E-3"/>
                  <c:y val="-0.23638961446451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7E9-46E0-B5FB-5163876D79B2}"/>
                </c:ext>
              </c:extLst>
            </c:dLbl>
            <c:dLbl>
              <c:idx val="22"/>
              <c:layout>
                <c:manualLayout>
                  <c:x val="-1.0041742564093638E-3"/>
                  <c:y val="-0.1598446406428516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7E9-46E0-B5FB-5163876D79B2}"/>
                </c:ext>
              </c:extLst>
            </c:dLbl>
            <c:dLbl>
              <c:idx val="24"/>
              <c:layout>
                <c:manualLayout>
                  <c:x val="-1.0040952000201751E-3"/>
                  <c:y val="-0.2341381092213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7E9-46E0-B5FB-5163876D79B2}"/>
                </c:ext>
              </c:extLst>
            </c:dLbl>
            <c:dLbl>
              <c:idx val="25"/>
              <c:layout>
                <c:manualLayout>
                  <c:x val="-2.0080322872618257E-3"/>
                  <c:y val="-0.1433980693533104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7E9-46E0-B5FB-5163876D79B2}"/>
                </c:ext>
              </c:extLst>
            </c:dLbl>
            <c:dLbl>
              <c:idx val="27"/>
              <c:layout>
                <c:manualLayout>
                  <c:x val="-5.0200807181545641E-3"/>
                  <c:y val="-0.23864076516787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7E9-46E0-B5FB-5163876D79B2}"/>
                </c:ext>
              </c:extLst>
            </c:dLbl>
            <c:dLbl>
              <c:idx val="28"/>
              <c:layout>
                <c:manualLayout>
                  <c:x val="5.0200807181545641E-3"/>
                  <c:y val="-0.1283256944770670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7E9-46E0-B5FB-5163876D79B2}"/>
                </c:ext>
              </c:extLst>
            </c:dLbl>
            <c:dLbl>
              <c:idx val="30"/>
              <c:layout>
                <c:manualLayout>
                  <c:x val="-1.0040161436309129E-3"/>
                  <c:y val="-0.3512071638319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7E9-46E0-B5FB-5163876D79B2}"/>
                </c:ext>
              </c:extLst>
            </c:dLbl>
            <c:dLbl>
              <c:idx val="31"/>
              <c:layout>
                <c:manualLayout>
                  <c:x val="5.0200807181545641E-3"/>
                  <c:y val="-0.1035610867709663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7E9-46E0-B5FB-5163876D79B2}"/>
                </c:ext>
              </c:extLst>
            </c:dLbl>
            <c:dLbl>
              <c:idx val="33"/>
              <c:layout>
                <c:manualLayout>
                  <c:x val="1.0040161436309129E-3"/>
                  <c:y val="-0.19586553367552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7E9-46E0-B5FB-5163876D79B2}"/>
                </c:ext>
              </c:extLst>
            </c:dLbl>
            <c:dLbl>
              <c:idx val="34"/>
              <c:layout>
                <c:manualLayout>
                  <c:x val="1.0040161436309129E-3"/>
                  <c:y val="-0.1125663986640938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7E9-46E0-B5FB-5163876D79B2}"/>
                </c:ext>
              </c:extLst>
            </c:dLbl>
            <c:dLbl>
              <c:idx val="36"/>
              <c:layout>
                <c:manualLayout>
                  <c:x val="2.0080322872618257E-3"/>
                  <c:y val="-0.2363894371945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7E9-46E0-B5FB-5163876D79B2}"/>
                </c:ext>
              </c:extLst>
            </c:dLbl>
            <c:dLbl>
              <c:idx val="37"/>
              <c:layout>
                <c:manualLayout>
                  <c:x val="1.0040161436309129E-3"/>
                  <c:y val="-9.455577487783886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7E9-46E0-B5FB-5163876D7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Hotels &amp; Restaurants 2013</c:v>
                </c:pt>
                <c:pt idx="1">
                  <c:v>Hotels &amp; Restaurants 2015</c:v>
                </c:pt>
                <c:pt idx="3">
                  <c:v>Wholesale &amp; Retail 2013</c:v>
                </c:pt>
                <c:pt idx="4">
                  <c:v>Wholesale &amp; Retail 2015</c:v>
                </c:pt>
                <c:pt idx="6">
                  <c:v>Manufacturing 2013</c:v>
                </c:pt>
                <c:pt idx="7">
                  <c:v>Manufacturing 2015</c:v>
                </c:pt>
                <c:pt idx="9">
                  <c:v>Education 2013</c:v>
                </c:pt>
                <c:pt idx="10">
                  <c:v>Education 2015</c:v>
                </c:pt>
                <c:pt idx="12">
                  <c:v>Health &amp; Social Work 2013</c:v>
                </c:pt>
                <c:pt idx="13">
                  <c:v>Health &amp; Social Work 2015</c:v>
                </c:pt>
                <c:pt idx="15">
                  <c:v>Financial Services 2013</c:v>
                </c:pt>
                <c:pt idx="16">
                  <c:v>Financial Services 2015</c:v>
                </c:pt>
                <c:pt idx="18">
                  <c:v>Transport &amp; Comms 2013</c:v>
                </c:pt>
                <c:pt idx="19">
                  <c:v>Transport &amp; Comms 2015</c:v>
                </c:pt>
                <c:pt idx="21">
                  <c:v>Business Services 2013</c:v>
                </c:pt>
                <c:pt idx="22">
                  <c:v>Business Services 2015</c:v>
                </c:pt>
                <c:pt idx="24">
                  <c:v>Arts &amp; Other Services 2013</c:v>
                </c:pt>
                <c:pt idx="25">
                  <c:v>Arts &amp; Other Services 2015</c:v>
                </c:pt>
                <c:pt idx="27">
                  <c:v>Agriculture 2013</c:v>
                </c:pt>
                <c:pt idx="28">
                  <c:v>Agriculture 2015</c:v>
                </c:pt>
                <c:pt idx="30">
                  <c:v>Public Administration 2013</c:v>
                </c:pt>
                <c:pt idx="31">
                  <c:v>Public Administration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Electricity, Gas &amp; Water 2013</c:v>
                </c:pt>
                <c:pt idx="37">
                  <c:v>Electricity, Gas &amp; Water 2015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0.19</c:v>
                </c:pt>
                <c:pt idx="1">
                  <c:v>0.13</c:v>
                </c:pt>
                <c:pt idx="3">
                  <c:v>0.17</c:v>
                </c:pt>
                <c:pt idx="4">
                  <c:v>0.13</c:v>
                </c:pt>
                <c:pt idx="6">
                  <c:v>0.16</c:v>
                </c:pt>
                <c:pt idx="7">
                  <c:v>0.13</c:v>
                </c:pt>
                <c:pt idx="9">
                  <c:v>0.15</c:v>
                </c:pt>
                <c:pt idx="10">
                  <c:v>0.11</c:v>
                </c:pt>
                <c:pt idx="12">
                  <c:v>0.13</c:v>
                </c:pt>
                <c:pt idx="13">
                  <c:v>0.11</c:v>
                </c:pt>
                <c:pt idx="15">
                  <c:v>0.15</c:v>
                </c:pt>
                <c:pt idx="16">
                  <c:v>0.1</c:v>
                </c:pt>
                <c:pt idx="18">
                  <c:v>0.15</c:v>
                </c:pt>
                <c:pt idx="19">
                  <c:v>0.09</c:v>
                </c:pt>
                <c:pt idx="21">
                  <c:v>0.12</c:v>
                </c:pt>
                <c:pt idx="22">
                  <c:v>0.08</c:v>
                </c:pt>
                <c:pt idx="24">
                  <c:v>0.12</c:v>
                </c:pt>
                <c:pt idx="25">
                  <c:v>7.0000000000000007E-2</c:v>
                </c:pt>
                <c:pt idx="27">
                  <c:v>0.12</c:v>
                </c:pt>
                <c:pt idx="28">
                  <c:v>0.06</c:v>
                </c:pt>
                <c:pt idx="30">
                  <c:v>0.19</c:v>
                </c:pt>
                <c:pt idx="31">
                  <c:v>0.05</c:v>
                </c:pt>
                <c:pt idx="33">
                  <c:v>0.1</c:v>
                </c:pt>
                <c:pt idx="34">
                  <c:v>0.05</c:v>
                </c:pt>
                <c:pt idx="36">
                  <c:v>0.12</c:v>
                </c:pt>
                <c:pt idx="3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100"/>
        <c:axId val="49413120"/>
        <c:axId val="495541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1084339016249173E-2"/>
                  <c:y val="-4.277523149235568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17E9-46E0-B5FB-5163876D79B2}"/>
                </c:ext>
              </c:extLst>
            </c:dLbl>
            <c:dLbl>
              <c:idx val="1"/>
              <c:layout>
                <c:manualLayout>
                  <c:x val="-2.0080322872618257E-2"/>
                  <c:y val="-3.37699195992281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17E9-46E0-B5FB-5163876D79B2}"/>
                </c:ext>
              </c:extLst>
            </c:dLbl>
            <c:dLbl>
              <c:idx val="3"/>
              <c:layout>
                <c:manualLayout>
                  <c:x val="-1.9076306728987344E-2"/>
                  <c:y val="-3.151859162594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17E9-46E0-B5FB-5163876D79B2}"/>
                </c:ext>
              </c:extLst>
            </c:dLbl>
            <c:dLbl>
              <c:idx val="4"/>
              <c:layout>
                <c:manualLayout>
                  <c:x val="-2.1084339016249173E-2"/>
                  <c:y val="-3.827257554579192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17E9-46E0-B5FB-5163876D79B2}"/>
                </c:ext>
              </c:extLst>
            </c:dLbl>
            <c:dLbl>
              <c:idx val="6"/>
              <c:layout>
                <c:manualLayout>
                  <c:x val="-1.9076306728987344E-2"/>
                  <c:y val="-2.251327973281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17E9-46E0-B5FB-5163876D79B2}"/>
                </c:ext>
              </c:extLst>
            </c:dLbl>
            <c:dLbl>
              <c:idx val="7"/>
              <c:layout>
                <c:manualLayout>
                  <c:x val="-1.9076306728987344E-2"/>
                  <c:y val="-3.602124757251004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17E9-46E0-B5FB-5163876D79B2}"/>
                </c:ext>
              </c:extLst>
            </c:dLbl>
            <c:dLbl>
              <c:idx val="9"/>
              <c:layout>
                <c:manualLayout>
                  <c:x val="-1.9076306728987309E-2"/>
                  <c:y val="-2.9267263652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17E9-46E0-B5FB-5163876D79B2}"/>
                </c:ext>
              </c:extLst>
            </c:dLbl>
            <c:dLbl>
              <c:idx val="10"/>
              <c:layout>
                <c:manualLayout>
                  <c:x val="-2.0080322872618222E-2"/>
                  <c:y val="-3.151859162594628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7E9-46E0-B5FB-5163876D79B2}"/>
                </c:ext>
              </c:extLst>
            </c:dLbl>
            <c:dLbl>
              <c:idx val="12"/>
              <c:layout>
                <c:manualLayout>
                  <c:x val="-1.8072290585356431E-2"/>
                  <c:y val="-2.476460770610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17E9-46E0-B5FB-5163876D79B2}"/>
                </c:ext>
              </c:extLst>
            </c:dLbl>
            <c:dLbl>
              <c:idx val="13"/>
              <c:layout>
                <c:manualLayout>
                  <c:x val="-1.9076306728987344E-2"/>
                  <c:y val="-5.628319933204702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17E9-46E0-B5FB-5163876D79B2}"/>
                </c:ext>
              </c:extLst>
            </c:dLbl>
            <c:dLbl>
              <c:idx val="15"/>
              <c:layout>
                <c:manualLayout>
                  <c:x val="-1.8072290585356431E-2"/>
                  <c:y val="-2.476460770610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17E9-46E0-B5FB-5163876D79B2}"/>
                </c:ext>
              </c:extLst>
            </c:dLbl>
            <c:dLbl>
              <c:idx val="16"/>
              <c:layout>
                <c:manualLayout>
                  <c:x val="-1.9076306728987344E-2"/>
                  <c:y val="-5.6283199332046945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17E9-46E0-B5FB-5163876D79B2}"/>
                </c:ext>
              </c:extLst>
            </c:dLbl>
            <c:dLbl>
              <c:idx val="18"/>
              <c:layout>
                <c:manualLayout>
                  <c:x val="-1.9076306728987344E-2"/>
                  <c:y val="-2.701593567938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17E9-46E0-B5FB-5163876D79B2}"/>
                </c:ext>
              </c:extLst>
            </c:dLbl>
            <c:dLbl>
              <c:idx val="19"/>
              <c:layout>
                <c:manualLayout>
                  <c:x val="-2.0080322872618257E-2"/>
                  <c:y val="-2.92672636526644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17E9-46E0-B5FB-5163876D79B2}"/>
                </c:ext>
              </c:extLst>
            </c:dLbl>
            <c:dLbl>
              <c:idx val="21"/>
              <c:layout>
                <c:manualLayout>
                  <c:x val="-2.0080322872618257E-2"/>
                  <c:y val="-3.151859162594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17E9-46E0-B5FB-5163876D79B2}"/>
                </c:ext>
              </c:extLst>
            </c:dLbl>
            <c:dLbl>
              <c:idx val="22"/>
              <c:layout>
                <c:manualLayout>
                  <c:x val="-1.9076385785376532E-2"/>
                  <c:y val="-2.4764607706100655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17E9-46E0-B5FB-5163876D79B2}"/>
                </c:ext>
              </c:extLst>
            </c:dLbl>
            <c:dLbl>
              <c:idx val="24"/>
              <c:layout>
                <c:manualLayout>
                  <c:x val="-2.1084418072638361E-2"/>
                  <c:y val="-3.602124757251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17E9-46E0-B5FB-5163876D79B2}"/>
                </c:ext>
              </c:extLst>
            </c:dLbl>
            <c:dLbl>
              <c:idx val="25"/>
              <c:layout>
                <c:manualLayout>
                  <c:x val="-2.0080322872618257E-2"/>
                  <c:y val="-3.376991959922808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17E9-46E0-B5FB-5163876D79B2}"/>
                </c:ext>
              </c:extLst>
            </c:dLbl>
            <c:dLbl>
              <c:idx val="27"/>
              <c:layout>
                <c:manualLayout>
                  <c:x val="-2.1084339016249173E-2"/>
                  <c:y val="-2.701593567938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17E9-46E0-B5FB-5163876D79B2}"/>
                </c:ext>
              </c:extLst>
            </c:dLbl>
            <c:dLbl>
              <c:idx val="28"/>
              <c:layout>
                <c:manualLayout>
                  <c:x val="-1.8072290585356431E-2"/>
                  <c:y val="-2.92672636526644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17E9-46E0-B5FB-5163876D79B2}"/>
                </c:ext>
              </c:extLst>
            </c:dLbl>
            <c:dLbl>
              <c:idx val="30"/>
              <c:layout>
                <c:manualLayout>
                  <c:x val="-2.1084339016249173E-2"/>
                  <c:y val="-3.3769919599228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17E9-46E0-B5FB-5163876D79B2}"/>
                </c:ext>
              </c:extLst>
            </c:dLbl>
            <c:dLbl>
              <c:idx val="31"/>
              <c:layout>
                <c:manualLayout>
                  <c:x val="-1.9076306728987344E-2"/>
                  <c:y val="-3.37699195992281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17E9-46E0-B5FB-5163876D79B2}"/>
                </c:ext>
              </c:extLst>
            </c:dLbl>
            <c:dLbl>
              <c:idx val="33"/>
              <c:layout>
                <c:manualLayout>
                  <c:x val="-2.0080322872618257E-2"/>
                  <c:y val="-2.9267263652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17E9-46E0-B5FB-5163876D79B2}"/>
                </c:ext>
              </c:extLst>
            </c:dLbl>
            <c:dLbl>
              <c:idx val="34"/>
              <c:layout>
                <c:manualLayout>
                  <c:x val="-1.9076306728987344E-2"/>
                  <c:y val="-3.37699195992281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17E9-46E0-B5FB-5163876D79B2}"/>
                </c:ext>
              </c:extLst>
            </c:dLbl>
            <c:dLbl>
              <c:idx val="36"/>
              <c:layout>
                <c:manualLayout>
                  <c:x val="-1.9076306728987344E-2"/>
                  <c:y val="-2.92672636526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17E9-46E0-B5FB-5163876D79B2}"/>
                </c:ext>
              </c:extLst>
            </c:dLbl>
            <c:dLbl>
              <c:idx val="37"/>
              <c:layout>
                <c:manualLayout>
                  <c:x val="-1.8072290585356431E-2"/>
                  <c:y val="-2.92672636526644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17E9-46E0-B5FB-5163876D79B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Hotels &amp; Restaurants 2013</c:v>
                </c:pt>
                <c:pt idx="1">
                  <c:v>Hotels &amp; Restaurants 2015</c:v>
                </c:pt>
                <c:pt idx="3">
                  <c:v>Wholesale &amp; Retail 2013</c:v>
                </c:pt>
                <c:pt idx="4">
                  <c:v>Wholesale &amp; Retail 2015</c:v>
                </c:pt>
                <c:pt idx="6">
                  <c:v>Manufacturing 2013</c:v>
                </c:pt>
                <c:pt idx="7">
                  <c:v>Manufacturing 2015</c:v>
                </c:pt>
                <c:pt idx="9">
                  <c:v>Education 2013</c:v>
                </c:pt>
                <c:pt idx="10">
                  <c:v>Education 2015</c:v>
                </c:pt>
                <c:pt idx="12">
                  <c:v>Health &amp; Social Work 2013</c:v>
                </c:pt>
                <c:pt idx="13">
                  <c:v>Health &amp; Social Work 2015</c:v>
                </c:pt>
                <c:pt idx="15">
                  <c:v>Financial Services 2013</c:v>
                </c:pt>
                <c:pt idx="16">
                  <c:v>Financial Services 2015</c:v>
                </c:pt>
                <c:pt idx="18">
                  <c:v>Transport &amp; Comms 2013</c:v>
                </c:pt>
                <c:pt idx="19">
                  <c:v>Transport &amp; Comms 2015</c:v>
                </c:pt>
                <c:pt idx="21">
                  <c:v>Business Services 2013</c:v>
                </c:pt>
                <c:pt idx="22">
                  <c:v>Business Services 2015</c:v>
                </c:pt>
                <c:pt idx="24">
                  <c:v>Arts &amp; Other Services 2013</c:v>
                </c:pt>
                <c:pt idx="25">
                  <c:v>Arts &amp; Other Services 2015</c:v>
                </c:pt>
                <c:pt idx="27">
                  <c:v>Agriculture 2013</c:v>
                </c:pt>
                <c:pt idx="28">
                  <c:v>Agriculture 2015</c:v>
                </c:pt>
                <c:pt idx="30">
                  <c:v>Public Administration 2013</c:v>
                </c:pt>
                <c:pt idx="31">
                  <c:v>Public Administration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Electricity, Gas &amp; Water 2013</c:v>
                </c:pt>
                <c:pt idx="37">
                  <c:v>Electricity, Gas &amp; Water 2015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0.08</c:v>
                </c:pt>
                <c:pt idx="1">
                  <c:v>6.0999999999999999E-2</c:v>
                </c:pt>
                <c:pt idx="3">
                  <c:v>6.6000000000000003E-2</c:v>
                </c:pt>
                <c:pt idx="4">
                  <c:v>5.7000000000000002E-2</c:v>
                </c:pt>
                <c:pt idx="6">
                  <c:v>5.8999999999999997E-2</c:v>
                </c:pt>
                <c:pt idx="7">
                  <c:v>4.2000000000000003E-2</c:v>
                </c:pt>
                <c:pt idx="9">
                  <c:v>1.7999999999999999E-2</c:v>
                </c:pt>
                <c:pt idx="10">
                  <c:v>1.2999999999999999E-2</c:v>
                </c:pt>
                <c:pt idx="12">
                  <c:v>7.2999999999999995E-2</c:v>
                </c:pt>
                <c:pt idx="13">
                  <c:v>3.3000000000000002E-2</c:v>
                </c:pt>
                <c:pt idx="15">
                  <c:v>2.3E-2</c:v>
                </c:pt>
                <c:pt idx="16">
                  <c:v>1.9E-2</c:v>
                </c:pt>
                <c:pt idx="18">
                  <c:v>2.7E-2</c:v>
                </c:pt>
                <c:pt idx="19">
                  <c:v>2.1999999999999999E-2</c:v>
                </c:pt>
                <c:pt idx="21">
                  <c:v>3.4000000000000002E-2</c:v>
                </c:pt>
                <c:pt idx="22">
                  <c:v>2.1999999999999999E-2</c:v>
                </c:pt>
                <c:pt idx="24">
                  <c:v>4.2000000000000003E-2</c:v>
                </c:pt>
                <c:pt idx="25">
                  <c:v>2.9000000000000001E-2</c:v>
                </c:pt>
                <c:pt idx="27">
                  <c:v>6.6000000000000003E-2</c:v>
                </c:pt>
                <c:pt idx="28">
                  <c:v>2.8000000000000001E-2</c:v>
                </c:pt>
                <c:pt idx="30">
                  <c:v>4.2000000000000003E-2</c:v>
                </c:pt>
                <c:pt idx="31">
                  <c:v>2E-3</c:v>
                </c:pt>
                <c:pt idx="33">
                  <c:v>4.5999999999999999E-2</c:v>
                </c:pt>
                <c:pt idx="34">
                  <c:v>2.8000000000000001E-2</c:v>
                </c:pt>
                <c:pt idx="36">
                  <c:v>4.2999999999999997E-2</c:v>
                </c:pt>
                <c:pt idx="37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13120"/>
        <c:axId val="49554176"/>
      </c:lineChart>
      <c:catAx>
        <c:axId val="4941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000"/>
            </a:pPr>
            <a:endParaRPr lang="en-US"/>
          </a:p>
        </c:txPr>
        <c:crossAx val="49554176"/>
        <c:crosses val="autoZero"/>
        <c:auto val="1"/>
        <c:lblAlgn val="ctr"/>
        <c:lblOffset val="100"/>
        <c:noMultiLvlLbl val="0"/>
      </c:catAx>
      <c:valAx>
        <c:axId val="49554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941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0692605456246E-2"/>
          <c:y val="2.5580322670959228E-2"/>
          <c:w val="0.89834726568921597"/>
          <c:h val="0.94883935465808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0.11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A-4F70-A539-ABF789B320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0.14000000000000001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A-4F70-A539-ABF789B32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76800"/>
        <c:axId val="34878592"/>
      </c:barChart>
      <c:catAx>
        <c:axId val="3487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78592"/>
        <c:crosses val="autoZero"/>
        <c:auto val="1"/>
        <c:lblAlgn val="ctr"/>
        <c:lblOffset val="100"/>
        <c:noMultiLvlLbl val="0"/>
      </c:catAx>
      <c:valAx>
        <c:axId val="34878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8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9551717396997E-2"/>
          <c:y val="0.11604941884602243"/>
          <c:w val="0.955945592872119"/>
          <c:h val="0.75817726319285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Northern Ireland Overall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5.1999999999999998E-2</c:v>
                </c:pt>
                <c:pt idx="1">
                  <c:v>2.1000000000000001E-2</c:v>
                </c:pt>
                <c:pt idx="2">
                  <c:v>2.1000000000000001E-2</c:v>
                </c:pt>
                <c:pt idx="3">
                  <c:v>2.4E-2</c:v>
                </c:pt>
                <c:pt idx="4">
                  <c:v>4.4999999999999998E-2</c:v>
                </c:pt>
                <c:pt idx="5">
                  <c:v>6.5000000000000002E-2</c:v>
                </c:pt>
                <c:pt idx="6">
                  <c:v>4.9000000000000002E-2</c:v>
                </c:pt>
                <c:pt idx="7">
                  <c:v>0.10299999999999999</c:v>
                </c:pt>
                <c:pt idx="8">
                  <c:v>7.2999999999999995E-2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7-40A9-9304-0B1A7C7788C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6.7044298465430323E-3"/>
                  <c:y val="4.3217329400442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57-40A9-9304-0B1A7C7788CA}"/>
                </c:ext>
              </c:extLst>
            </c:dLbl>
            <c:dLbl>
              <c:idx val="1"/>
              <c:layout>
                <c:manualLayout>
                  <c:x val="5.421187417620362E-3"/>
                  <c:y val="-2.2541983112327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57-40A9-9304-0B1A7C7788CA}"/>
                </c:ext>
              </c:extLst>
            </c:dLbl>
            <c:dLbl>
              <c:idx val="2"/>
              <c:layout>
                <c:manualLayout>
                  <c:x val="7.58966238466850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57-40A9-9304-0B1A7C7788CA}"/>
                </c:ext>
              </c:extLst>
            </c:dLbl>
            <c:dLbl>
              <c:idx val="3"/>
              <c:layout>
                <c:manualLayout>
                  <c:x val="6.50542490114443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57-40A9-9304-0B1A7C7788CA}"/>
                </c:ext>
              </c:extLst>
            </c:dLbl>
            <c:dLbl>
              <c:idx val="4"/>
              <c:layout>
                <c:manualLayout>
                  <c:x val="4.0716458995359844E-3"/>
                  <c:y val="4.76964492810229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D-4E60-A4EB-DBBB82A6FCF2}"/>
                </c:ext>
              </c:extLst>
            </c:dLbl>
            <c:dLbl>
              <c:idx val="5"/>
              <c:layout>
                <c:manualLayout>
                  <c:x val="3.0537344246519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57-40A9-9304-0B1A7C7788CA}"/>
                </c:ext>
              </c:extLst>
            </c:dLbl>
            <c:dLbl>
              <c:idx val="6"/>
              <c:layout>
                <c:manualLayout>
                  <c:x val="2.6327839470071225E-3"/>
                  <c:y val="1.0804332350110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57-40A9-9304-0B1A7C7788CA}"/>
                </c:ext>
              </c:extLst>
            </c:dLbl>
            <c:dLbl>
              <c:idx val="7"/>
              <c:layout>
                <c:manualLayout>
                  <c:x val="2.6327839470070475E-3"/>
                  <c:y val="2.534168913740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57-40A9-9304-0B1A7C7788CA}"/>
                </c:ext>
              </c:extLst>
            </c:dLbl>
            <c:dLbl>
              <c:idx val="8"/>
              <c:layout>
                <c:manualLayout>
                  <c:x val="9.1612032739559653E-3"/>
                  <c:y val="4.76964492810229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D-4E60-A4EB-DBBB82A6FCF2}"/>
                </c:ext>
              </c:extLst>
            </c:dLbl>
            <c:dLbl>
              <c:idx val="9"/>
              <c:layout>
                <c:manualLayout>
                  <c:x val="6.50542490114443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57-40A9-9304-0B1A7C778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Northern Ireland Overall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3.3000000000000002E-2</c:v>
                </c:pt>
                <c:pt idx="1">
                  <c:v>1.2E-2</c:v>
                </c:pt>
                <c:pt idx="2">
                  <c:v>1.2E-2</c:v>
                </c:pt>
                <c:pt idx="3">
                  <c:v>2.1000000000000001E-2</c:v>
                </c:pt>
                <c:pt idx="4">
                  <c:v>1.9E-2</c:v>
                </c:pt>
                <c:pt idx="5">
                  <c:v>4.1000000000000002E-2</c:v>
                </c:pt>
                <c:pt idx="6">
                  <c:v>4.5999999999999999E-2</c:v>
                </c:pt>
                <c:pt idx="7">
                  <c:v>4.5999999999999999E-2</c:v>
                </c:pt>
                <c:pt idx="8">
                  <c:v>6.3E-2</c:v>
                </c:pt>
                <c:pt idx="9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57-40A9-9304-0B1A7C778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9120"/>
        <c:axId val="4950656"/>
      </c:barChart>
      <c:catAx>
        <c:axId val="494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50656"/>
        <c:crosses val="autoZero"/>
        <c:auto val="1"/>
        <c:lblAlgn val="ctr"/>
        <c:lblOffset val="100"/>
        <c:noMultiLvlLbl val="0"/>
      </c:catAx>
      <c:valAx>
        <c:axId val="49506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94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42408376963352E-2"/>
          <c:y val="3.0313465536497348E-2"/>
          <c:w val="0.81565056641273381"/>
          <c:h val="0.88968176936899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 not being fully proficient has a major Impact on establishment performance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FB7-4C94-A2AB-3BB5AAA0E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Northern Ireland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%">
                  <c:v>0.18</c:v>
                </c:pt>
                <c:pt idx="2" formatCode="0%">
                  <c:v>0.33</c:v>
                </c:pt>
                <c:pt idx="3" formatCode="0%">
                  <c:v>0.15</c:v>
                </c:pt>
                <c:pt idx="4" formatCode="0%">
                  <c:v>0.16</c:v>
                </c:pt>
                <c:pt idx="5" formatCode="0%">
                  <c:v>0.15</c:v>
                </c:pt>
                <c:pt idx="6" formatCode="0%">
                  <c:v>0.17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7-4C94-A2AB-3BB5AAA0E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not being fully proficient has a minor Impact on establishment performance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Northern Ireland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0.51</c:v>
                </c:pt>
                <c:pt idx="2" formatCode="0%">
                  <c:v>0.44</c:v>
                </c:pt>
                <c:pt idx="3" formatCode="0%">
                  <c:v>0.53</c:v>
                </c:pt>
                <c:pt idx="4" formatCode="0%">
                  <c:v>0.47</c:v>
                </c:pt>
                <c:pt idx="5" formatCode="0%">
                  <c:v>0.65</c:v>
                </c:pt>
                <c:pt idx="6" formatCode="0%">
                  <c:v>0.41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7-4C94-A2AB-3BB5AAA0E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70880"/>
        <c:axId val="50172672"/>
      </c:barChart>
      <c:catAx>
        <c:axId val="5017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172672"/>
        <c:crosses val="autoZero"/>
        <c:auto val="1"/>
        <c:lblAlgn val="ctr"/>
        <c:lblOffset val="100"/>
        <c:noMultiLvlLbl val="0"/>
      </c:catAx>
      <c:valAx>
        <c:axId val="50172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17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31689173563763"/>
          <c:y val="2.9279642105843814E-2"/>
          <c:w val="0.51783277535042616"/>
          <c:h val="0.9489031123302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32-4CBE-B6CA-29FEFDD552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32-4CBE-B6CA-29FEFDD552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32-4CBE-B6CA-29FEFDD552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32-4CBE-B6CA-29FEFDD552F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832-4CBE-B6CA-29FEFDD552F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832-4CBE-B6CA-29FEFDD552F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832-4CBE-B6CA-29FEFDD552F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832-4CBE-B6CA-29FEFDD55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Increased workload for other staff</c:v>
                </c:pt>
                <c:pt idx="1">
                  <c:v>Have higher operating costs</c:v>
                </c:pt>
                <c:pt idx="2">
                  <c:v>Have difficulties meeting quality standards</c:v>
                </c:pt>
                <c:pt idx="3">
                  <c:v>Have difficulties introducing new working practices</c:v>
                </c:pt>
                <c:pt idx="4">
                  <c:v>Delay developing new products or services</c:v>
                </c:pt>
                <c:pt idx="5">
                  <c:v>Lose business or order to competitors </c:v>
                </c:pt>
                <c:pt idx="6">
                  <c:v>Outsource work</c:v>
                </c:pt>
                <c:pt idx="7">
                  <c:v>No impact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0.56000000000000005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0.21</c:v>
                </c:pt>
                <c:pt idx="6">
                  <c:v>0.13</c:v>
                </c:pt>
                <c:pt idx="7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32-4CBE-B6CA-29FEFDD55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253056"/>
        <c:axId val="52254592"/>
      </c:barChart>
      <c:catAx>
        <c:axId val="5225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254592"/>
        <c:crosses val="autoZero"/>
        <c:auto val="1"/>
        <c:lblAlgn val="ctr"/>
        <c:lblOffset val="100"/>
        <c:noMultiLvlLbl val="0"/>
      </c:catAx>
      <c:valAx>
        <c:axId val="52254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25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4159899062628767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9-42F1-8B01-F4C9947CF2C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Knowledge of the organisation's products and services </c:v>
                </c:pt>
                <c:pt idx="2">
                  <c:v>Knowledge of how the organisation works </c:v>
                </c:pt>
                <c:pt idx="3">
                  <c:v>Solving complex problems</c:v>
                </c:pt>
                <c:pt idx="4">
                  <c:v>Adapting to new equipment</c:v>
                </c:pt>
                <c:pt idx="5">
                  <c:v>Reading and understanding instructions, guidelines etc</c:v>
                </c:pt>
                <c:pt idx="6">
                  <c:v>Basic IT skills</c:v>
                </c:pt>
                <c:pt idx="7">
                  <c:v>Advanced IT skills</c:v>
                </c:pt>
                <c:pt idx="8">
                  <c:v>Writing instructions, guideline etc.</c:v>
                </c:pt>
                <c:pt idx="9">
                  <c:v>Complex numerical skills</c:v>
                </c:pt>
                <c:pt idx="10">
                  <c:v>Communicating in a foreign language</c:v>
                </c:pt>
                <c:pt idx="11">
                  <c:v>Manual dexterity </c:v>
                </c:pt>
                <c:pt idx="12">
                  <c:v>Basic numerical skills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0.54</c:v>
                </c:pt>
                <c:pt idx="1">
                  <c:v>0.43</c:v>
                </c:pt>
                <c:pt idx="2">
                  <c:v>0.42</c:v>
                </c:pt>
                <c:pt idx="3">
                  <c:v>0.4</c:v>
                </c:pt>
                <c:pt idx="4">
                  <c:v>0.25</c:v>
                </c:pt>
                <c:pt idx="5">
                  <c:v>0.23</c:v>
                </c:pt>
                <c:pt idx="6">
                  <c:v>0.21</c:v>
                </c:pt>
                <c:pt idx="7">
                  <c:v>0.2</c:v>
                </c:pt>
                <c:pt idx="8">
                  <c:v>0.17</c:v>
                </c:pt>
                <c:pt idx="9">
                  <c:v>0.16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113-4038-B388-ADA0FF40C26A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113-4038-B388-ADA0FF40C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Knowledge of the organisation's products and services </c:v>
                </c:pt>
                <c:pt idx="2">
                  <c:v>Knowledge of how the organisation works </c:v>
                </c:pt>
                <c:pt idx="3">
                  <c:v>Solving complex problems</c:v>
                </c:pt>
                <c:pt idx="4">
                  <c:v>Adapting to new equipment</c:v>
                </c:pt>
                <c:pt idx="5">
                  <c:v>Reading and understanding instructions, guidelines etc</c:v>
                </c:pt>
                <c:pt idx="6">
                  <c:v>Basic IT skills</c:v>
                </c:pt>
                <c:pt idx="7">
                  <c:v>Advanced IT skills</c:v>
                </c:pt>
                <c:pt idx="8">
                  <c:v>Writing instructions, guideline etc.</c:v>
                </c:pt>
                <c:pt idx="9">
                  <c:v>Complex numerical skills</c:v>
                </c:pt>
                <c:pt idx="10">
                  <c:v>Communicating in a foreign language</c:v>
                </c:pt>
                <c:pt idx="11">
                  <c:v>Manual dexterity </c:v>
                </c:pt>
                <c:pt idx="12">
                  <c:v>Basic numerical skills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0.14000000000000001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</c:v>
                </c:pt>
                <c:pt idx="10">
                  <c:v>0.01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342784"/>
        <c:axId val="52344320"/>
      </c:barChart>
      <c:catAx>
        <c:axId val="52342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344320"/>
        <c:crosses val="autoZero"/>
        <c:auto val="1"/>
        <c:lblAlgn val="ctr"/>
        <c:lblOffset val="100"/>
        <c:noMultiLvlLbl val="0"/>
      </c:catAx>
      <c:valAx>
        <c:axId val="52344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2342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54904855643043"/>
          <c:y val="0.80005663424019124"/>
          <c:w val="0.28145095144356957"/>
          <c:h val="0.1400119537504283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4159899062628767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9-42F1-8B01-F4C9947CF2C0}"/>
              </c:ext>
            </c:extLst>
          </c:dPt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Team working</c:v>
                </c:pt>
                <c:pt idx="2">
                  <c:v>Customer handling skills</c:v>
                </c:pt>
                <c:pt idx="3">
                  <c:v>Persuading or influencing others</c:v>
                </c:pt>
                <c:pt idx="4">
                  <c:v>Managing their own feelings, or those of others</c:v>
                </c:pt>
                <c:pt idx="5">
                  <c:v>Managing or motivating other staff</c:v>
                </c:pt>
                <c:pt idx="6">
                  <c:v>Setting objectives for others and planning resources</c:v>
                </c:pt>
                <c:pt idx="7">
                  <c:v>Sales skills </c:v>
                </c:pt>
                <c:pt idx="8">
                  <c:v>Instructing, teaching or training people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0.48</c:v>
                </c:pt>
                <c:pt idx="2">
                  <c:v>0.46</c:v>
                </c:pt>
                <c:pt idx="3">
                  <c:v>0.36</c:v>
                </c:pt>
                <c:pt idx="4">
                  <c:v>0.33</c:v>
                </c:pt>
                <c:pt idx="5">
                  <c:v>0.31</c:v>
                </c:pt>
                <c:pt idx="6">
                  <c:v>0.28000000000000003</c:v>
                </c:pt>
                <c:pt idx="7">
                  <c:v>0.27</c:v>
                </c:pt>
                <c:pt idx="8">
                  <c:v>0.26</c:v>
                </c:pt>
                <c:pt idx="9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E42-431B-AD0A-79A720E87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Team working</c:v>
                </c:pt>
                <c:pt idx="2">
                  <c:v>Customer handling skills</c:v>
                </c:pt>
                <c:pt idx="3">
                  <c:v>Persuading or influencing others</c:v>
                </c:pt>
                <c:pt idx="4">
                  <c:v>Managing their own feelings, or those of others</c:v>
                </c:pt>
                <c:pt idx="5">
                  <c:v>Managing or motivating other staff</c:v>
                </c:pt>
                <c:pt idx="6">
                  <c:v>Setting objectives for others and planning resources</c:v>
                </c:pt>
                <c:pt idx="7">
                  <c:v>Sales skills </c:v>
                </c:pt>
                <c:pt idx="8">
                  <c:v>Instructing, teaching or training people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0.16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0.05</c:v>
                </c:pt>
                <c:pt idx="5">
                  <c:v>0.04</c:v>
                </c:pt>
                <c:pt idx="6">
                  <c:v>0.01</c:v>
                </c:pt>
                <c:pt idx="7">
                  <c:v>0.02</c:v>
                </c:pt>
                <c:pt idx="8">
                  <c:v>0.03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260032"/>
        <c:axId val="159265920"/>
      </c:barChart>
      <c:catAx>
        <c:axId val="15926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9265920"/>
        <c:crosses val="autoZero"/>
        <c:auto val="1"/>
        <c:lblAlgn val="ctr"/>
        <c:lblOffset val="100"/>
        <c:noMultiLvlLbl val="0"/>
      </c:catAx>
      <c:valAx>
        <c:axId val="159265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59260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54904855643043"/>
          <c:y val="0.80005663424019124"/>
          <c:w val="0.28145095144356957"/>
          <c:h val="0.1400119537504283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2110997157156"/>
          <c:y val="2.9279642105843814E-2"/>
          <c:w val="0.5296848573176437"/>
          <c:h val="0.9489031123302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A-4000-908F-B7B0BE10D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More staff appraisals / performance reviews</c:v>
                </c:pt>
                <c:pt idx="3">
                  <c:v>Implementation of mentoring / buddying scheme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0.67</c:v>
                </c:pt>
                <c:pt idx="1">
                  <c:v>0.49</c:v>
                </c:pt>
                <c:pt idx="2">
                  <c:v>0.41</c:v>
                </c:pt>
                <c:pt idx="3">
                  <c:v>0.35</c:v>
                </c:pt>
                <c:pt idx="4">
                  <c:v>0.3</c:v>
                </c:pt>
                <c:pt idx="5">
                  <c:v>0.27</c:v>
                </c:pt>
                <c:pt idx="6">
                  <c:v>0.16</c:v>
                </c:pt>
                <c:pt idx="7">
                  <c:v>0.12</c:v>
                </c:pt>
                <c:pt idx="8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A-4000-908F-B7B0BE10D7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0A-4000-908F-B7B0BE10D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More staff appraisals / performance reviews</c:v>
                </c:pt>
                <c:pt idx="3">
                  <c:v>Implementation of mentoring / buddying scheme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0.57999999999999996</c:v>
                </c:pt>
                <c:pt idx="1">
                  <c:v>0.56999999999999995</c:v>
                </c:pt>
                <c:pt idx="2">
                  <c:v>0.49</c:v>
                </c:pt>
                <c:pt idx="3">
                  <c:v>0.4</c:v>
                </c:pt>
                <c:pt idx="4">
                  <c:v>0.38</c:v>
                </c:pt>
                <c:pt idx="5">
                  <c:v>0.3</c:v>
                </c:pt>
                <c:pt idx="6">
                  <c:v>0.13</c:v>
                </c:pt>
                <c:pt idx="7">
                  <c:v>0.09</c:v>
                </c:pt>
                <c:pt idx="8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A-4000-908F-B7B0BE10D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294976"/>
        <c:axId val="159296512"/>
      </c:barChart>
      <c:catAx>
        <c:axId val="159294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9296512"/>
        <c:crosses val="autoZero"/>
        <c:auto val="1"/>
        <c:lblAlgn val="ctr"/>
        <c:lblOffset val="100"/>
        <c:noMultiLvlLbl val="0"/>
      </c:catAx>
      <c:valAx>
        <c:axId val="1592965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9294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96799372095045E-2"/>
          <c:y val="9.8995023047500963E-2"/>
          <c:w val="0.94376770071512583"/>
          <c:h val="0.64150259728163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Change in SSVs since 2013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51-45C3-8522-4D1CB4F264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51-45C3-8522-4D1CB4F2646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51-45C3-8522-4D1CB4F2646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751-45C3-8522-4D1CB4F2646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751-45C3-8522-4D1CB4F2646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751-45C3-8522-4D1CB4F2646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751-45C3-8522-4D1CB4F2646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751-45C3-8522-4D1CB4F2646E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751-45C3-8522-4D1CB4F2646E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751-45C3-8522-4D1CB4F2646E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751-45C3-8522-4D1CB4F2646E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751-45C3-8522-4D1CB4F2646E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751-45C3-8522-4D1CB4F2646E}"/>
              </c:ext>
            </c:extLst>
          </c:dPt>
          <c:dLbls>
            <c:dLbl>
              <c:idx val="9"/>
              <c:layout>
                <c:manualLayout>
                  <c:x val="1.3412833060711341E-3"/>
                  <c:y val="-2.439149787139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751-45C3-8522-4D1CB4F2646E}"/>
                </c:ext>
              </c:extLst>
            </c:dLbl>
            <c:dLbl>
              <c:idx val="11"/>
              <c:layout>
                <c:manualLayout>
                  <c:x val="1.2071549754640207E-2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751-45C3-8522-4D1CB4F26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Financial services</c:v>
                </c:pt>
                <c:pt idx="1">
                  <c:v>Business services</c:v>
                </c:pt>
                <c:pt idx="2">
                  <c:v>Transport, Storage and Comms</c:v>
                </c:pt>
                <c:pt idx="3">
                  <c:v>Electricity, Gas and Water</c:v>
                </c:pt>
                <c:pt idx="4">
                  <c:v>Manufacturing</c:v>
                </c:pt>
                <c:pt idx="5">
                  <c:v>Health and social work</c:v>
                </c:pt>
                <c:pt idx="6">
                  <c:v>Agriculture</c:v>
                </c:pt>
                <c:pt idx="7">
                  <c:v>Wholesale and Retail</c:v>
                </c:pt>
                <c:pt idx="8">
                  <c:v>Hotels and restaurants</c:v>
                </c:pt>
                <c:pt idx="9">
                  <c:v>Community, social and other activities</c:v>
                </c:pt>
                <c:pt idx="10">
                  <c:v>Construction</c:v>
                </c:pt>
                <c:pt idx="11">
                  <c:v>Education</c:v>
                </c:pt>
                <c:pt idx="12">
                  <c:v>Public admin.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1.1428571428571428</c:v>
                </c:pt>
                <c:pt idx="1">
                  <c:v>1.1143911439114391</c:v>
                </c:pt>
                <c:pt idx="2">
                  <c:v>0.80916030534351147</c:v>
                </c:pt>
                <c:pt idx="3">
                  <c:v>0.23076923076923078</c:v>
                </c:pt>
                <c:pt idx="4">
                  <c:v>0.19047619047619047</c:v>
                </c:pt>
                <c:pt idx="5">
                  <c:v>0.11702127659574468</c:v>
                </c:pt>
                <c:pt idx="6">
                  <c:v>8.1081081081081086E-2</c:v>
                </c:pt>
                <c:pt idx="7">
                  <c:v>-0.23178807947019867</c:v>
                </c:pt>
                <c:pt idx="8">
                  <c:v>-0.38403990024937656</c:v>
                </c:pt>
                <c:pt idx="9">
                  <c:v>-0.40304182509505704</c:v>
                </c:pt>
                <c:pt idx="10">
                  <c:v>-0.40458015267175573</c:v>
                </c:pt>
                <c:pt idx="11">
                  <c:v>-0.5870786516853933</c:v>
                </c:pt>
                <c:pt idx="12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751-45C3-8522-4D1CB4F2646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% Change in Skills Gaps since 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751-45C3-8522-4D1CB4F264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751-45C3-8522-4D1CB4F2646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751-45C3-8522-4D1CB4F2646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751-45C3-8522-4D1CB4F2646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751-45C3-8522-4D1CB4F2646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751-45C3-8522-4D1CB4F2646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751-45C3-8522-4D1CB4F2646E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751-45C3-8522-4D1CB4F2646E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751-45C3-8522-4D1CB4F2646E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9751-45C3-8522-4D1CB4F2646E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9751-45C3-8522-4D1CB4F2646E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751-45C3-8522-4D1CB4F2646E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751-45C3-8522-4D1CB4F2646E}"/>
              </c:ext>
            </c:extLst>
          </c:dPt>
          <c:dLbls>
            <c:dLbl>
              <c:idx val="2"/>
              <c:layout>
                <c:manualLayout>
                  <c:x val="6.7064165303556706E-3"/>
                  <c:y val="1.125761440218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751-45C3-8522-4D1CB4F2646E}"/>
                </c:ext>
              </c:extLst>
            </c:dLbl>
            <c:dLbl>
              <c:idx val="4"/>
              <c:layout>
                <c:manualLayout>
                  <c:x val="6.7063109174969248E-3"/>
                  <c:y val="9.381345335151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9751-45C3-8522-4D1CB4F2646E}"/>
                </c:ext>
              </c:extLst>
            </c:dLbl>
            <c:dLbl>
              <c:idx val="10"/>
              <c:layout>
                <c:manualLayout>
                  <c:x val="6.7064165303555717E-3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9751-45C3-8522-4D1CB4F2646E}"/>
                </c:ext>
              </c:extLst>
            </c:dLbl>
            <c:dLbl>
              <c:idx val="11"/>
              <c:layout>
                <c:manualLayout>
                  <c:x val="1.3190542053780979E-2"/>
                  <c:y val="8.6501133772561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9751-45C3-8522-4D1CB4F2646E}"/>
                </c:ext>
              </c:extLst>
            </c:dLbl>
            <c:dLbl>
              <c:idx val="12"/>
              <c:layout>
                <c:manualLayout>
                  <c:x val="6.0879424863604526E-3"/>
                  <c:y val="4.325141825863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751-45C3-8522-4D1CB4F26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Financial services</c:v>
                </c:pt>
                <c:pt idx="1">
                  <c:v>Business services</c:v>
                </c:pt>
                <c:pt idx="2">
                  <c:v>Transport, Storage and Comms</c:v>
                </c:pt>
                <c:pt idx="3">
                  <c:v>Electricity, Gas and Water</c:v>
                </c:pt>
                <c:pt idx="4">
                  <c:v>Manufacturing</c:v>
                </c:pt>
                <c:pt idx="5">
                  <c:v>Health and social work</c:v>
                </c:pt>
                <c:pt idx="6">
                  <c:v>Agriculture</c:v>
                </c:pt>
                <c:pt idx="7">
                  <c:v>Wholesale and Retail</c:v>
                </c:pt>
                <c:pt idx="8">
                  <c:v>Hotels and restaurants</c:v>
                </c:pt>
                <c:pt idx="9">
                  <c:v>Community, social and other activities</c:v>
                </c:pt>
                <c:pt idx="10">
                  <c:v>Construction</c:v>
                </c:pt>
                <c:pt idx="11">
                  <c:v>Education</c:v>
                </c:pt>
                <c:pt idx="12">
                  <c:v>Public admin.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-0.48027842227378192</c:v>
                </c:pt>
                <c:pt idx="1">
                  <c:v>-0.26294073518379596</c:v>
                </c:pt>
                <c:pt idx="2">
                  <c:v>-0.18181818181818182</c:v>
                </c:pt>
                <c:pt idx="3">
                  <c:v>-0.7859778597785978</c:v>
                </c:pt>
                <c:pt idx="4">
                  <c:v>-0.28825382538253824</c:v>
                </c:pt>
                <c:pt idx="5">
                  <c:v>-0.50708955223880592</c:v>
                </c:pt>
                <c:pt idx="6">
                  <c:v>-0.55122655122655118</c:v>
                </c:pt>
                <c:pt idx="7">
                  <c:v>-0.16307308216068997</c:v>
                </c:pt>
                <c:pt idx="8">
                  <c:v>-0.29407389040416565</c:v>
                </c:pt>
                <c:pt idx="9">
                  <c:v>-0.29491255961844198</c:v>
                </c:pt>
                <c:pt idx="10">
                  <c:v>-0.4684095860566449</c:v>
                </c:pt>
                <c:pt idx="11">
                  <c:v>-0.30404889228418641</c:v>
                </c:pt>
                <c:pt idx="12">
                  <c:v>-0.95059288537549402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751-45C3-8522-4D1CB4F26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59750016"/>
        <c:axId val="159751552"/>
      </c:barChart>
      <c:catAx>
        <c:axId val="1597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59751552"/>
        <c:crosses val="autoZero"/>
        <c:auto val="1"/>
        <c:lblAlgn val="ctr"/>
        <c:lblOffset val="100"/>
        <c:noMultiLvlLbl val="0"/>
      </c:catAx>
      <c:valAx>
        <c:axId val="159751552"/>
        <c:scaling>
          <c:orientation val="minMax"/>
          <c:max val="1.2"/>
          <c:min val="-1"/>
        </c:scaling>
        <c:delete val="1"/>
        <c:axPos val="l"/>
        <c:numFmt formatCode="0%" sourceLinked="1"/>
        <c:majorTickMark val="out"/>
        <c:minorTickMark val="none"/>
        <c:tickLblPos val="nextTo"/>
        <c:crossAx val="159750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939511098271215"/>
          <c:y val="6.4874573270892549E-2"/>
          <c:w val="0.54120969814031727"/>
          <c:h val="4.645802708760331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600894156235397E-2"/>
          <c:y val="2.017338659642403E-2"/>
          <c:w val="0.96839910584376465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</c:v>
                </c:pt>
                <c:pt idx="3">
                  <c:v>Northern</c:v>
                </c:pt>
                <c:pt idx="4">
                  <c:v>North West</c:v>
                </c:pt>
                <c:pt idx="5">
                  <c:v>Southern 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0.28000000000000003</c:v>
                </c:pt>
                <c:pt idx="2">
                  <c:v>0.32</c:v>
                </c:pt>
                <c:pt idx="3">
                  <c:v>0.26</c:v>
                </c:pt>
                <c:pt idx="4">
                  <c:v>0.28999999999999998</c:v>
                </c:pt>
                <c:pt idx="5">
                  <c:v>0.28000000000000003</c:v>
                </c:pt>
                <c:pt idx="6">
                  <c:v>0.28999999999999998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126848"/>
        <c:axId val="1601283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</c:v>
                </c:pt>
                <c:pt idx="3">
                  <c:v>Northern</c:v>
                </c:pt>
                <c:pt idx="4">
                  <c:v>North West</c:v>
                </c:pt>
                <c:pt idx="5">
                  <c:v>Southern 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7.0999999999999994E-2</c:v>
                </c:pt>
                <c:pt idx="1">
                  <c:v>7.8E-2</c:v>
                </c:pt>
                <c:pt idx="2">
                  <c:v>8.3000000000000004E-2</c:v>
                </c:pt>
                <c:pt idx="3">
                  <c:v>6.7000000000000004E-2</c:v>
                </c:pt>
                <c:pt idx="4">
                  <c:v>0.08</c:v>
                </c:pt>
                <c:pt idx="5">
                  <c:v>6.0999999999999999E-2</c:v>
                </c:pt>
                <c:pt idx="6">
                  <c:v>8.5000000000000006E-2</c:v>
                </c:pt>
                <c:pt idx="7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26848"/>
        <c:axId val="160128384"/>
      </c:lineChart>
      <c:catAx>
        <c:axId val="16012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0128384"/>
        <c:crosses val="autoZero"/>
        <c:auto val="1"/>
        <c:lblAlgn val="ctr"/>
        <c:lblOffset val="100"/>
        <c:noMultiLvlLbl val="0"/>
      </c:catAx>
      <c:valAx>
        <c:axId val="160128384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60126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33E-2"/>
          <c:y val="1.9472080079017542E-2"/>
          <c:w val="0.5199029908114302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56183045534135E-2"/>
          <c:y val="2.017338659642403E-2"/>
          <c:w val="0.94924381695446591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0.26</c:v>
                </c:pt>
                <c:pt idx="1">
                  <c:v>0.31</c:v>
                </c:pt>
                <c:pt idx="2">
                  <c:v>0.33</c:v>
                </c:pt>
                <c:pt idx="3">
                  <c:v>0.38</c:v>
                </c:pt>
                <c:pt idx="4">
                  <c:v>0.33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234112"/>
        <c:axId val="1602440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2.6616677605935758E-2"/>
                  <c:y val="-2.9956976625028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37-48A0-BD19-9C784D720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0.151</c:v>
                </c:pt>
                <c:pt idx="1">
                  <c:v>0.10100000000000001</c:v>
                </c:pt>
                <c:pt idx="2">
                  <c:v>7.4999999999999997E-2</c:v>
                </c:pt>
                <c:pt idx="3">
                  <c:v>7.4999999999999997E-2</c:v>
                </c:pt>
                <c:pt idx="4">
                  <c:v>4.7E-2</c:v>
                </c:pt>
                <c:pt idx="5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34112"/>
        <c:axId val="160244096"/>
      </c:lineChart>
      <c:catAx>
        <c:axId val="16023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0244096"/>
        <c:crosses val="autoZero"/>
        <c:auto val="1"/>
        <c:lblAlgn val="ctr"/>
        <c:lblOffset val="100"/>
        <c:noMultiLvlLbl val="0"/>
      </c:catAx>
      <c:valAx>
        <c:axId val="160244096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60234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33E-2"/>
          <c:y val="1.9472080079017542E-2"/>
          <c:w val="0.5199029908114302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023783649699E-2"/>
          <c:y val="3.1544101595140053E-2"/>
          <c:w val="0.98941597621635036"/>
          <c:h val="0.832040936156758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Health &amp; Social Work</c:v>
                </c:pt>
                <c:pt idx="1">
                  <c:v>Electricity, Gas &amp; Water</c:v>
                </c:pt>
                <c:pt idx="2">
                  <c:v>Hotels &amp; Restaurants</c:v>
                </c:pt>
                <c:pt idx="3">
                  <c:v>Education</c:v>
                </c:pt>
                <c:pt idx="4">
                  <c:v>Arts and Other Services</c:v>
                </c:pt>
                <c:pt idx="5">
                  <c:v>Wholesale &amp; Retail</c:v>
                </c:pt>
                <c:pt idx="6">
                  <c:v>Financial Services</c:v>
                </c:pt>
                <c:pt idx="7">
                  <c:v>Public Admin.</c:v>
                </c:pt>
                <c:pt idx="8">
                  <c:v>Business Services</c:v>
                </c:pt>
                <c:pt idx="9">
                  <c:v>Transport &amp; Comms</c:v>
                </c:pt>
                <c:pt idx="10">
                  <c:v>Manufacturing</c:v>
                </c:pt>
                <c:pt idx="11">
                  <c:v>Agriculture</c:v>
                </c:pt>
                <c:pt idx="12">
                  <c:v>Construction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0.38</c:v>
                </c:pt>
                <c:pt idx="1">
                  <c:v>0.34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</c:v>
                </c:pt>
                <c:pt idx="6">
                  <c:v>0.3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0.27</c:v>
                </c:pt>
                <c:pt idx="10">
                  <c:v>0.25</c:v>
                </c:pt>
                <c:pt idx="11">
                  <c:v>0.21</c:v>
                </c:pt>
                <c:pt idx="1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0295936"/>
        <c:axId val="1608916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7145258648855287E-2"/>
                  <c:y val="3.0654672445859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4-445B-85D7-D80DD9529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Health &amp; Social Work</c:v>
                </c:pt>
                <c:pt idx="1">
                  <c:v>Electricity, Gas &amp; Water</c:v>
                </c:pt>
                <c:pt idx="2">
                  <c:v>Hotels &amp; Restaurants</c:v>
                </c:pt>
                <c:pt idx="3">
                  <c:v>Education</c:v>
                </c:pt>
                <c:pt idx="4">
                  <c:v>Arts and Other Services</c:v>
                </c:pt>
                <c:pt idx="5">
                  <c:v>Wholesale &amp; Retail</c:v>
                </c:pt>
                <c:pt idx="6">
                  <c:v>Financial Services</c:v>
                </c:pt>
                <c:pt idx="7">
                  <c:v>Public Admin.</c:v>
                </c:pt>
                <c:pt idx="8">
                  <c:v>Business Services</c:v>
                </c:pt>
                <c:pt idx="9">
                  <c:v>Transport &amp; Comms</c:v>
                </c:pt>
                <c:pt idx="10">
                  <c:v>Manufacturing</c:v>
                </c:pt>
                <c:pt idx="11">
                  <c:v>Agriculture</c:v>
                </c:pt>
                <c:pt idx="12">
                  <c:v>Construction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6.3E-2</c:v>
                </c:pt>
                <c:pt idx="1">
                  <c:v>9.8000000000000004E-2</c:v>
                </c:pt>
                <c:pt idx="2">
                  <c:v>0.128</c:v>
                </c:pt>
                <c:pt idx="3">
                  <c:v>7.5999999999999998E-2</c:v>
                </c:pt>
                <c:pt idx="4">
                  <c:v>0.13200000000000001</c:v>
                </c:pt>
                <c:pt idx="5">
                  <c:v>8.2000000000000003E-2</c:v>
                </c:pt>
                <c:pt idx="6">
                  <c:v>7.1999999999999995E-2</c:v>
                </c:pt>
                <c:pt idx="7">
                  <c:v>6.5000000000000002E-2</c:v>
                </c:pt>
                <c:pt idx="8">
                  <c:v>5.5E-2</c:v>
                </c:pt>
                <c:pt idx="9">
                  <c:v>9.2999999999999999E-2</c:v>
                </c:pt>
                <c:pt idx="10">
                  <c:v>0.04</c:v>
                </c:pt>
                <c:pt idx="11">
                  <c:v>0.114</c:v>
                </c:pt>
                <c:pt idx="12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95936"/>
        <c:axId val="160891648"/>
      </c:lineChart>
      <c:catAx>
        <c:axId val="16029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60891648"/>
        <c:crosses val="autoZero"/>
        <c:auto val="1"/>
        <c:lblAlgn val="ctr"/>
        <c:lblOffset val="100"/>
        <c:noMultiLvlLbl val="0"/>
      </c:catAx>
      <c:valAx>
        <c:axId val="160891648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60295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144587725515765E-3"/>
          <c:y val="2.335141259099224E-2"/>
          <c:w val="0.57713516566437439"/>
          <c:h val="6.464041920821068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46036366478985E-2"/>
          <c:y val="5.5823070937017237E-2"/>
          <c:w val="0.94721351472001025"/>
          <c:h val="0.71524758613973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vacancies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DA0-4A00-BB71-A037253845A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DA0-4A00-BB71-A037253845AF}"/>
              </c:ext>
            </c:extLst>
          </c:dPt>
          <c:dPt>
            <c:idx val="2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5-1DA0-4A00-BB71-A037253845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DA0-4A00-BB71-A037253845A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1DA0-4A00-BB71-A037253845A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1DA0-4A00-BB71-A037253845AF}"/>
              </c:ext>
            </c:extLst>
          </c:dPt>
          <c:dPt>
            <c:idx val="6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C-1DA0-4A00-BB71-A037253845A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1DA0-4A00-BB71-A037253845A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1DA0-4A00-BB71-A037253845AF}"/>
              </c:ext>
            </c:extLst>
          </c:dPt>
          <c:dPt>
            <c:idx val="10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12-1DA0-4A00-BB71-A037253845AF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1DA0-4A00-BB71-A037253845A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1DA0-4A00-BB71-A037253845AF}"/>
              </c:ext>
            </c:extLst>
          </c:dPt>
          <c:dPt>
            <c:idx val="14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18-1DA0-4A00-BB71-A037253845A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A-1DA0-4A00-BB71-A037253845AF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C-1DA0-4A00-BB71-A037253845AF}"/>
              </c:ext>
            </c:extLst>
          </c:dPt>
          <c:dPt>
            <c:idx val="18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1E-1DA0-4A00-BB71-A037253845A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0-2BA3-494D-AEDC-236AF6E5F81D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2-2BA3-494D-AEDC-236AF6E5F81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4-2BA3-494D-AEDC-236AF6E5F81D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6-2BA3-494D-AEDC-236AF6E5F81D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8-2BA3-494D-AEDC-236AF6E5F81D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A-2BA3-494D-AEDC-236AF6E5F81D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DA0-4A00-BB71-A037253845A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DA0-4A00-BB71-A037253845AF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DA0-4A00-BB71-A037253845AF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DA0-4A00-BB71-A037253845AF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DA0-4A00-BB71-A037253845AF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14%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2BA3-494D-AEDC-236AF6E5F81D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BE7A-4B0C-BE93-57EE3297E107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BE7A-4B0C-BE93-57EE3297E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Sheet1!$B$2:$B$32</c:f>
              <c:numCache>
                <c:formatCode>0%</c:formatCode>
                <c:ptCount val="31"/>
                <c:pt idx="0">
                  <c:v>0.14000000000000001</c:v>
                </c:pt>
                <c:pt idx="1">
                  <c:v>0.15</c:v>
                </c:pt>
                <c:pt idx="2">
                  <c:v>0.19</c:v>
                </c:pt>
                <c:pt idx="4">
                  <c:v>0.1</c:v>
                </c:pt>
                <c:pt idx="5">
                  <c:v>0.1</c:v>
                </c:pt>
                <c:pt idx="6">
                  <c:v>0.13</c:v>
                </c:pt>
                <c:pt idx="8">
                  <c:v>0.16</c:v>
                </c:pt>
                <c:pt idx="9">
                  <c:v>0.16</c:v>
                </c:pt>
                <c:pt idx="10">
                  <c:v>0.18</c:v>
                </c:pt>
                <c:pt idx="12">
                  <c:v>0.1</c:v>
                </c:pt>
                <c:pt idx="13">
                  <c:v>0.09</c:v>
                </c:pt>
                <c:pt idx="14">
                  <c:v>0.11</c:v>
                </c:pt>
                <c:pt idx="16">
                  <c:v>0.06</c:v>
                </c:pt>
                <c:pt idx="17">
                  <c:v>0.1</c:v>
                </c:pt>
                <c:pt idx="18">
                  <c:v>0.1</c:v>
                </c:pt>
                <c:pt idx="20">
                  <c:v>7.0000000000000007E-2</c:v>
                </c:pt>
                <c:pt idx="21">
                  <c:v>0.09</c:v>
                </c:pt>
                <c:pt idx="22">
                  <c:v>0.14000000000000001</c:v>
                </c:pt>
                <c:pt idx="24">
                  <c:v>0.09</c:v>
                </c:pt>
                <c:pt idx="25">
                  <c:v>0.09</c:v>
                </c:pt>
                <c:pt idx="26">
                  <c:v>0.12</c:v>
                </c:pt>
                <c:pt idx="28">
                  <c:v>0.09</c:v>
                </c:pt>
                <c:pt idx="29">
                  <c:v>0.08</c:v>
                </c:pt>
                <c:pt idx="3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DA0-4A00-BB71-A037253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3733248"/>
        <c:axId val="337473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BE7A-4B0C-BE93-57EE3297E10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BE7A-4B0C-BE93-57EE3297E10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BE7A-4B0C-BE93-57EE3297E10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0-BE7A-4B0C-BE93-57EE3297E107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BE7A-4B0C-BE93-57EE3297E107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BE7A-4B0C-BE93-57EE3297E107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BE7A-4B0C-BE93-57EE3297E107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BE7A-4B0C-BE93-57EE3297E107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BE7A-4B0C-BE93-57EE3297E107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BE7A-4B0C-BE93-57EE3297E107}"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BE7A-4B0C-BE93-57EE3297E107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BE7A-4B0C-BE93-57EE3297E107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BE7A-4B0C-BE93-57EE3297E107}"/>
                </c:ext>
              </c:extLst>
            </c:dLbl>
            <c:dLbl>
              <c:idx val="17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A-BE7A-4B0C-BE93-57EE3297E107}"/>
                </c:ext>
              </c:extLst>
            </c:dLbl>
            <c:dLbl>
              <c:idx val="18"/>
              <c:layout>
                <c:manualLayout>
                  <c:x val="-2.2045298075183552E-2"/>
                  <c:y val="3.5854595976239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2BA3-494D-AEDC-236AF6E5F81D}"/>
                </c:ext>
              </c:extLst>
            </c:dLbl>
            <c:dLbl>
              <c:idx val="22"/>
              <c:layout>
                <c:manualLayout>
                  <c:x val="-2.317629657667962E-2"/>
                  <c:y val="3.797603034715124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2BA3-494D-AEDC-236AF6E5F81D}"/>
                </c:ext>
              </c:extLst>
            </c:dLbl>
            <c:dLbl>
              <c:idx val="26"/>
              <c:layout>
                <c:manualLayout>
                  <c:x val="-2.0587154679936721E-2"/>
                  <c:y val="3.1612228321190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2BA3-494D-AEDC-236AF6E5F81D}"/>
                </c:ext>
              </c:extLst>
            </c:dLbl>
            <c:dLbl>
              <c:idx val="30"/>
              <c:layout>
                <c:manualLayout>
                  <c:x val="-9.336658350876461E-3"/>
                  <c:y val="3.1612228321190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2BA3-494D-AEDC-236AF6E5F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Sheet1!$C$2:$C$32</c:f>
              <c:numCache>
                <c:formatCode>0.0%</c:formatCode>
                <c:ptCount val="31"/>
                <c:pt idx="0">
                  <c:v>2.1999999999999999E-2</c:v>
                </c:pt>
                <c:pt idx="1">
                  <c:v>2.4E-2</c:v>
                </c:pt>
                <c:pt idx="2">
                  <c:v>3.3000000000000002E-2</c:v>
                </c:pt>
                <c:pt idx="4">
                  <c:v>2.4E-2</c:v>
                </c:pt>
                <c:pt idx="5">
                  <c:v>2.1000000000000001E-2</c:v>
                </c:pt>
                <c:pt idx="6">
                  <c:v>2.7E-2</c:v>
                </c:pt>
                <c:pt idx="8">
                  <c:v>2.9000000000000001E-2</c:v>
                </c:pt>
                <c:pt idx="9">
                  <c:v>2.3E-2</c:v>
                </c:pt>
                <c:pt idx="10">
                  <c:v>3.6999999999999998E-2</c:v>
                </c:pt>
                <c:pt idx="12">
                  <c:v>3.3000000000000002E-2</c:v>
                </c:pt>
                <c:pt idx="13">
                  <c:v>2.1999999999999999E-2</c:v>
                </c:pt>
                <c:pt idx="14">
                  <c:v>2.1000000000000001E-2</c:v>
                </c:pt>
                <c:pt idx="16">
                  <c:v>1.6E-2</c:v>
                </c:pt>
                <c:pt idx="17">
                  <c:v>1.9E-2</c:v>
                </c:pt>
                <c:pt idx="18">
                  <c:v>1.9E-2</c:v>
                </c:pt>
                <c:pt idx="20">
                  <c:v>1.4E-2</c:v>
                </c:pt>
                <c:pt idx="21">
                  <c:v>1.4E-2</c:v>
                </c:pt>
                <c:pt idx="22">
                  <c:v>2.5000000000000001E-2</c:v>
                </c:pt>
                <c:pt idx="24">
                  <c:v>1.6E-2</c:v>
                </c:pt>
                <c:pt idx="25">
                  <c:v>2.5999999999999999E-2</c:v>
                </c:pt>
                <c:pt idx="26">
                  <c:v>2.5999999999999999E-2</c:v>
                </c:pt>
                <c:pt idx="28">
                  <c:v>1.7999999999999999E-2</c:v>
                </c:pt>
                <c:pt idx="29">
                  <c:v>1.7000000000000001E-2</c:v>
                </c:pt>
                <c:pt idx="30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DA0-4A00-BB71-A037253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3248"/>
        <c:axId val="33747328"/>
      </c:lineChart>
      <c:catAx>
        <c:axId val="3373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33747328"/>
        <c:crosses val="autoZero"/>
        <c:auto val="1"/>
        <c:lblAlgn val="ctr"/>
        <c:lblOffset val="100"/>
        <c:noMultiLvlLbl val="0"/>
      </c:catAx>
      <c:valAx>
        <c:axId val="33747328"/>
        <c:scaling>
          <c:orientation val="minMax"/>
          <c:max val="0.25"/>
        </c:scaling>
        <c:delete val="1"/>
        <c:axPos val="l"/>
        <c:numFmt formatCode="0%" sourceLinked="1"/>
        <c:majorTickMark val="out"/>
        <c:minorTickMark val="none"/>
        <c:tickLblPos val="nextTo"/>
        <c:crossAx val="3373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10562623642384"/>
          <c:y val="3.8719954351150658E-2"/>
          <c:w val="0.99974197262531217"/>
          <c:h val="0.865137225336963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6270872055484451"/>
          <c:y val="0.14378191218723135"/>
          <c:w val="0.23087251035784637"/>
          <c:h val="0.61344919073167403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1200-4393-B2E3-34691E7E44DC}"/>
              </c:ext>
            </c:extLst>
          </c:dPt>
          <c:dPt>
            <c:idx val="1"/>
            <c:bubble3D val="0"/>
            <c:spPr>
              <a:solidFill>
                <a:srgbClr val="5A7ACE"/>
              </a:solidFill>
            </c:spPr>
            <c:extLst>
              <c:ext xmlns:c16="http://schemas.microsoft.com/office/drawing/2014/chart" uri="{C3380CC4-5D6E-409C-BE32-E72D297353CC}">
                <c16:uniqueId val="{00000003-1200-4393-B2E3-34691E7E44DC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200-4393-B2E3-34691E7E44D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1200-4393-B2E3-34691E7E44DC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200-4393-B2E3-34691E7E44DC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200-4393-B2E3-34691E7E44DC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200-4393-B2E3-34691E7E44DC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1200-4393-B2E3-34691E7E44DC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1-1200-4393-B2E3-34691E7E44DC}"/>
              </c:ext>
            </c:extLst>
          </c:dPt>
          <c:cat>
            <c:strRef>
              <c:f>Sheet1!$A$2:$A$12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Administrative/clerical staff</c:v>
                </c:pt>
                <c:pt idx="4">
                  <c:v>Skilled trades occupations</c:v>
                </c:pt>
                <c:pt idx="5">
                  <c:v>Caring, leisure and other services staff</c:v>
                </c:pt>
                <c:pt idx="6">
                  <c:v>Sales and customer services staff</c:v>
                </c:pt>
                <c:pt idx="7">
                  <c:v>Machine operatives</c:v>
                </c:pt>
                <c:pt idx="8">
                  <c:v>Elementary staff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0.28999999999999998</c:v>
                </c:pt>
                <c:pt idx="1">
                  <c:v>0.09</c:v>
                </c:pt>
                <c:pt idx="2">
                  <c:v>0.08</c:v>
                </c:pt>
                <c:pt idx="3">
                  <c:v>0.14000000000000001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0.11</c:v>
                </c:pt>
                <c:pt idx="7">
                  <c:v>0.02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200-4393-B2E3-34691E7E4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19256060490852"/>
          <c:y val="2.0370370370370372E-2"/>
          <c:w val="0.4359636279366097"/>
          <c:h val="0.9592592592592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709-4727-BDCE-249818C78B5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31-4200-A723-64FEA6BF05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31-4200-A723-64FEA6BF056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31-4200-A723-64FEA6BF056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31-4200-A723-64FEA6BF056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709-4727-BDCE-249818C78B5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431-4200-A723-64FEA6BF056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431-4200-A723-64FEA6BF056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431-4200-A723-64FEA6BF056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431-4200-A723-64FEA6BF056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431-4200-A723-64FEA6BF056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E86-4EE4-9D87-570FF8CE6A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Not particular reason / it just happened</c:v>
                </c:pt>
                <c:pt idx="1">
                  <c:v>They have more than one job</c:v>
                </c:pt>
                <c:pt idx="2">
                  <c:v>Qualifications / skills not relevant to job role</c:v>
                </c:pt>
                <c:pt idx="3">
                  <c:v>Actively seek staff with quals / skills beyond needs</c:v>
                </c:pt>
                <c:pt idx="4">
                  <c:v>They own the business / are a partner in the business</c:v>
                </c:pt>
                <c:pt idx="5">
                  <c:v>Temporary role / stop gap</c:v>
                </c:pt>
                <c:pt idx="6">
                  <c:v>Competition for higher level roles / struggling to get higher level job</c:v>
                </c:pt>
                <c:pt idx="7">
                  <c:v>Family-run business</c:v>
                </c:pt>
                <c:pt idx="8">
                  <c:v>Attractive conditions of employment</c:v>
                </c:pt>
                <c:pt idx="9">
                  <c:v>To gain experience / current role is lower level in same industry as desired higher level role</c:v>
                </c:pt>
                <c:pt idx="10">
                  <c:v>Working hours suit them better</c:v>
                </c:pt>
                <c:pt idx="11">
                  <c:v>Lack of jobs in desired higher level role</c:v>
                </c:pt>
                <c:pt idx="12">
                  <c:v>They are not interested in taking on higher level role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0.14000000000000001</c:v>
                </c:pt>
                <c:pt idx="1">
                  <c:v>0</c:v>
                </c:pt>
                <c:pt idx="2">
                  <c:v>0.01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0.1</c:v>
                </c:pt>
                <c:pt idx="10">
                  <c:v>0.15</c:v>
                </c:pt>
                <c:pt idx="11">
                  <c:v>0.21</c:v>
                </c:pt>
                <c:pt idx="1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31-4200-A723-64FEA6BF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0963968"/>
        <c:axId val="160965760"/>
      </c:barChart>
      <c:catAx>
        <c:axId val="160963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0965760"/>
        <c:crosses val="autoZero"/>
        <c:auto val="1"/>
        <c:lblAlgn val="ctr"/>
        <c:lblOffset val="100"/>
        <c:noMultiLvlLbl val="0"/>
      </c:catAx>
      <c:valAx>
        <c:axId val="1609657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096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56E-2"/>
          <c:w val="0.95425089833092458"/>
          <c:h val="0.817254478060198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83-475B-9C16-6AF463EFF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 </c:v>
                </c:pt>
                <c:pt idx="3">
                  <c:v>Northern</c:v>
                </c:pt>
                <c:pt idx="4">
                  <c:v>North West</c:v>
                </c:pt>
                <c:pt idx="5">
                  <c:v>Southern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0.66</c:v>
                </c:pt>
                <c:pt idx="1">
                  <c:v>0.62</c:v>
                </c:pt>
                <c:pt idx="2">
                  <c:v>0.72</c:v>
                </c:pt>
                <c:pt idx="3">
                  <c:v>0.56999999999999995</c:v>
                </c:pt>
                <c:pt idx="4">
                  <c:v>0.6</c:v>
                </c:pt>
                <c:pt idx="5">
                  <c:v>0.62</c:v>
                </c:pt>
                <c:pt idx="6">
                  <c:v>0.57999999999999996</c:v>
                </c:pt>
                <c:pt idx="7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3-475B-9C16-6AF463EFF4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 </c:v>
                </c:pt>
                <c:pt idx="3">
                  <c:v>Northern</c:v>
                </c:pt>
                <c:pt idx="4">
                  <c:v>North West</c:v>
                </c:pt>
                <c:pt idx="5">
                  <c:v>Southern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0.49</c:v>
                </c:pt>
                <c:pt idx="1">
                  <c:v>0.47</c:v>
                </c:pt>
                <c:pt idx="2">
                  <c:v>0.53</c:v>
                </c:pt>
                <c:pt idx="3">
                  <c:v>0.44</c:v>
                </c:pt>
                <c:pt idx="4">
                  <c:v>0.47</c:v>
                </c:pt>
                <c:pt idx="5">
                  <c:v>0.48</c:v>
                </c:pt>
                <c:pt idx="6">
                  <c:v>0.46</c:v>
                </c:pt>
                <c:pt idx="7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3-475B-9C16-6AF463EFF49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 </c:v>
                </c:pt>
                <c:pt idx="3">
                  <c:v>Northern</c:v>
                </c:pt>
                <c:pt idx="4">
                  <c:v>North West</c:v>
                </c:pt>
                <c:pt idx="5">
                  <c:v>Southern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0.53</c:v>
                </c:pt>
                <c:pt idx="1">
                  <c:v>0.49</c:v>
                </c:pt>
                <c:pt idx="2">
                  <c:v>0.59</c:v>
                </c:pt>
                <c:pt idx="3">
                  <c:v>0.47</c:v>
                </c:pt>
                <c:pt idx="4">
                  <c:v>0.46</c:v>
                </c:pt>
                <c:pt idx="5">
                  <c:v>0.45</c:v>
                </c:pt>
                <c:pt idx="6">
                  <c:v>0.46</c:v>
                </c:pt>
                <c:pt idx="7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83-475B-9C16-6AF463EFF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83744"/>
        <c:axId val="162385280"/>
      </c:barChart>
      <c:catAx>
        <c:axId val="16238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385280"/>
        <c:crosses val="autoZero"/>
        <c:auto val="1"/>
        <c:lblAlgn val="ctr"/>
        <c:lblOffset val="100"/>
        <c:noMultiLvlLbl val="0"/>
      </c:catAx>
      <c:valAx>
        <c:axId val="16238528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62383744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3324072824911607E-3"/>
          <c:y val="0.11503785840517262"/>
          <c:w val="0.71249397725236407"/>
          <c:h val="9.54051400727814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56E-2"/>
          <c:w val="0.95425089833092458"/>
          <c:h val="0.817254478060198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2-469B-A7EF-AB342FB7D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</c:v>
                </c:pt>
                <c:pt idx="3">
                  <c:v>Northern </c:v>
                </c:pt>
                <c:pt idx="4">
                  <c:v>North West</c:v>
                </c:pt>
                <c:pt idx="5">
                  <c:v>Southern </c:v>
                </c:pt>
                <c:pt idx="6">
                  <c:v>South Eastern</c:v>
                </c:pt>
                <c:pt idx="7">
                  <c:v>South West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48E2-469B-A7EF-AB342FB7D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</c:v>
                </c:pt>
                <c:pt idx="3">
                  <c:v>Northern </c:v>
                </c:pt>
                <c:pt idx="4">
                  <c:v>North West</c:v>
                </c:pt>
                <c:pt idx="5">
                  <c:v>Southern </c:v>
                </c:pt>
                <c:pt idx="6">
                  <c:v>South Eastern</c:v>
                </c:pt>
                <c:pt idx="7">
                  <c:v>South West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48E2-469B-A7EF-AB342FB7D8D0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</c:v>
                </c:pt>
                <c:pt idx="3">
                  <c:v>Northern </c:v>
                </c:pt>
                <c:pt idx="4">
                  <c:v>North West</c:v>
                </c:pt>
                <c:pt idx="5">
                  <c:v>Southern </c:v>
                </c:pt>
                <c:pt idx="6">
                  <c:v>South Eastern</c:v>
                </c:pt>
                <c:pt idx="7">
                  <c:v>South West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0.17</c:v>
                </c:pt>
                <c:pt idx="1">
                  <c:v>0.15</c:v>
                </c:pt>
                <c:pt idx="2">
                  <c:v>0.18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0.12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2-469B-A7EF-AB342FB7D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600832"/>
        <c:axId val="160602368"/>
      </c:barChart>
      <c:catAx>
        <c:axId val="16060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0602368"/>
        <c:crosses val="autoZero"/>
        <c:auto val="1"/>
        <c:lblAlgn val="ctr"/>
        <c:lblOffset val="100"/>
        <c:noMultiLvlLbl val="0"/>
      </c:catAx>
      <c:valAx>
        <c:axId val="16060236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0600832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013830073839394"/>
          <c:y val="9.6979953671916155E-2"/>
          <c:w val="0.34378495500213024"/>
          <c:h val="0.13553381792633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68"/>
          <c:w val="0.95425089833092458"/>
          <c:h val="0.6366754307276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E-40A3-B2AE-448CFC32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0.75</c:v>
                </c:pt>
                <c:pt idx="2">
                  <c:v>0.91</c:v>
                </c:pt>
                <c:pt idx="3">
                  <c:v>0.94</c:v>
                </c:pt>
                <c:pt idx="4">
                  <c:v>0.94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E-40A3-B2AE-448CFC32D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0.34</c:v>
                </c:pt>
                <c:pt idx="1">
                  <c:v>0.57999999999999996</c:v>
                </c:pt>
                <c:pt idx="2">
                  <c:v>0.76</c:v>
                </c:pt>
                <c:pt idx="3">
                  <c:v>0.77</c:v>
                </c:pt>
                <c:pt idx="4">
                  <c:v>0.81</c:v>
                </c:pt>
                <c:pt idx="5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E-40A3-B2AE-448CFC32DF1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0.34</c:v>
                </c:pt>
                <c:pt idx="1">
                  <c:v>0.6</c:v>
                </c:pt>
                <c:pt idx="2">
                  <c:v>0.83</c:v>
                </c:pt>
                <c:pt idx="3">
                  <c:v>0.88</c:v>
                </c:pt>
                <c:pt idx="4">
                  <c:v>0.88</c:v>
                </c:pt>
                <c:pt idx="5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E-40A3-B2AE-448CFC32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37120"/>
        <c:axId val="52038656"/>
      </c:barChart>
      <c:catAx>
        <c:axId val="5203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038656"/>
        <c:crosses val="autoZero"/>
        <c:auto val="1"/>
        <c:lblAlgn val="ctr"/>
        <c:lblOffset val="100"/>
        <c:noMultiLvlLbl val="0"/>
      </c:catAx>
      <c:valAx>
        <c:axId val="520386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037120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"/>
          <c:y val="8.2934916657161115E-2"/>
          <c:w val="0.72799479716616144"/>
          <c:h val="0.142634697276526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68"/>
          <c:w val="0.95425089833092458"/>
          <c:h val="0.6366754307276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23-4EEC-9FD3-8F10BB3B2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823-4EEC-9FD3-8F10BB3B2F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823-4EEC-9FD3-8F10BB3B2FFD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0.13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3-4EEC-9FD3-8F10BB3B2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89216"/>
        <c:axId val="52090752"/>
      </c:barChart>
      <c:catAx>
        <c:axId val="520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090752"/>
        <c:crosses val="autoZero"/>
        <c:auto val="1"/>
        <c:lblAlgn val="ctr"/>
        <c:lblOffset val="100"/>
        <c:noMultiLvlLbl val="0"/>
      </c:catAx>
      <c:valAx>
        <c:axId val="52090752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2089216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534605528995092"/>
          <c:y val="9.898638753116687E-2"/>
          <c:w val="0.34378495500213024"/>
          <c:h val="0.109450177087536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353626858281627"/>
          <c:w val="0.99791666666666667"/>
          <c:h val="0.7209456528161641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2.777496431457954E-3"/>
                  <c:y val="3.8130142671666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B6-4704-8FBC-5DF907FC7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Hotels &amp; Restaurants</c:v>
                </c:pt>
                <c:pt idx="8">
                  <c:v>Manufacturing</c:v>
                </c:pt>
                <c:pt idx="9">
                  <c:v>Transport and Communications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0.92</c:v>
                </c:pt>
                <c:pt idx="1">
                  <c:v>0.66</c:v>
                </c:pt>
                <c:pt idx="2">
                  <c:v>0.89</c:v>
                </c:pt>
                <c:pt idx="3">
                  <c:v>0.85</c:v>
                </c:pt>
                <c:pt idx="4">
                  <c:v>0.75</c:v>
                </c:pt>
                <c:pt idx="5">
                  <c:v>0.72</c:v>
                </c:pt>
                <c:pt idx="6">
                  <c:v>0.64</c:v>
                </c:pt>
                <c:pt idx="7">
                  <c:v>0.57999999999999996</c:v>
                </c:pt>
                <c:pt idx="8">
                  <c:v>0.6</c:v>
                </c:pt>
                <c:pt idx="9">
                  <c:v>0.65</c:v>
                </c:pt>
                <c:pt idx="10">
                  <c:v>0.47</c:v>
                </c:pt>
                <c:pt idx="11">
                  <c:v>0.57999999999999996</c:v>
                </c:pt>
                <c:pt idx="1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6-4704-8FBC-5DF907FC7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Hotels &amp; Restaurants</c:v>
                </c:pt>
                <c:pt idx="8">
                  <c:v>Manufacturing</c:v>
                </c:pt>
                <c:pt idx="9">
                  <c:v>Transport and Communications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0.77</c:v>
                </c:pt>
                <c:pt idx="1">
                  <c:v>0.55000000000000004</c:v>
                </c:pt>
                <c:pt idx="2">
                  <c:v>0.74</c:v>
                </c:pt>
                <c:pt idx="3">
                  <c:v>0.7</c:v>
                </c:pt>
                <c:pt idx="4">
                  <c:v>0.61</c:v>
                </c:pt>
                <c:pt idx="5">
                  <c:v>0.57999999999999996</c:v>
                </c:pt>
                <c:pt idx="6">
                  <c:v>0.5</c:v>
                </c:pt>
                <c:pt idx="7">
                  <c:v>0.4</c:v>
                </c:pt>
                <c:pt idx="8">
                  <c:v>0.43</c:v>
                </c:pt>
                <c:pt idx="9">
                  <c:v>0.44</c:v>
                </c:pt>
                <c:pt idx="10">
                  <c:v>0.39</c:v>
                </c:pt>
                <c:pt idx="11">
                  <c:v>0.38</c:v>
                </c:pt>
                <c:pt idx="1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6-4704-8FBC-5DF907FC711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Hotels &amp; Restaurants</c:v>
                </c:pt>
                <c:pt idx="8">
                  <c:v>Manufacturing</c:v>
                </c:pt>
                <c:pt idx="9">
                  <c:v>Transport and Communications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0.84</c:v>
                </c:pt>
                <c:pt idx="1">
                  <c:v>0.47</c:v>
                </c:pt>
                <c:pt idx="2">
                  <c:v>0.79</c:v>
                </c:pt>
                <c:pt idx="3">
                  <c:v>0.77</c:v>
                </c:pt>
                <c:pt idx="4">
                  <c:v>0.61</c:v>
                </c:pt>
                <c:pt idx="5">
                  <c:v>0.54</c:v>
                </c:pt>
                <c:pt idx="6">
                  <c:v>0.53</c:v>
                </c:pt>
                <c:pt idx="7">
                  <c:v>0.44</c:v>
                </c:pt>
                <c:pt idx="8">
                  <c:v>0.46</c:v>
                </c:pt>
                <c:pt idx="9">
                  <c:v>0.54</c:v>
                </c:pt>
                <c:pt idx="10">
                  <c:v>0.3</c:v>
                </c:pt>
                <c:pt idx="11">
                  <c:v>0.46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6-4704-8FBC-5DF907FC7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3803136"/>
        <c:axId val="163804672"/>
      </c:barChart>
      <c:catAx>
        <c:axId val="16380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804672"/>
        <c:crosses val="autoZero"/>
        <c:auto val="1"/>
        <c:lblAlgn val="ctr"/>
        <c:lblOffset val="100"/>
        <c:noMultiLvlLbl val="0"/>
      </c:catAx>
      <c:valAx>
        <c:axId val="163804672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63803136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3539944225721785E-2"/>
          <c:y val="0.12507002770142622"/>
          <c:w val="0.71249397725236407"/>
          <c:h val="6.530863218402063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75491363013177"/>
          <c:w val="0.99764501293020125"/>
          <c:h val="0.7211109071324458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3-4447-85B8-78C6AD34C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8753-4447-85B8-78C6AD34CCB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8753-4447-85B8-78C6AD34CCB2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Sheet1!$A$2:$A$14</c:f>
              <c:numCache>
                <c:formatCode>0%</c:formatCode>
                <c:ptCount val="13"/>
                <c:pt idx="0">
                  <c:v>0.15</c:v>
                </c:pt>
                <c:pt idx="1">
                  <c:v>0.11</c:v>
                </c:pt>
                <c:pt idx="2">
                  <c:v>0.15</c:v>
                </c:pt>
                <c:pt idx="3">
                  <c:v>0.15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0.17</c:v>
                </c:pt>
                <c:pt idx="9">
                  <c:v>0.2</c:v>
                </c:pt>
                <c:pt idx="10">
                  <c:v>7.0000000000000007E-2</c:v>
                </c:pt>
                <c:pt idx="11">
                  <c:v>0.2</c:v>
                </c:pt>
                <c:pt idx="1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3-4447-85B8-78C6AD34C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2177536"/>
        <c:axId val="52187520"/>
      </c:barChart>
      <c:catAx>
        <c:axId val="5217753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0"/>
          <a:lstStyle/>
          <a:p>
            <a:pPr>
              <a:defRPr sz="950"/>
            </a:pPr>
            <a:endParaRPr lang="en-US"/>
          </a:p>
        </c:txPr>
        <c:crossAx val="52187520"/>
        <c:crosses val="autoZero"/>
        <c:auto val="1"/>
        <c:lblAlgn val="ctr"/>
        <c:lblOffset val="100"/>
        <c:noMultiLvlLbl val="0"/>
      </c:catAx>
      <c:valAx>
        <c:axId val="5218752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2177536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1972380411120442"/>
          <c:y val="0.13510219699767981"/>
          <c:w val="0.34378495500213024"/>
          <c:h val="5.52764628877670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E9-462C-827A-E81EA2FC3A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E9-462C-827A-E81EA2FC3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9-462C-827A-E81EA2FC3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1D-43D1-BCC5-D0A1B7D87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9-462C-827A-E81EA2FC3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706560"/>
        <c:axId val="162708096"/>
      </c:barChart>
      <c:catAx>
        <c:axId val="1627065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2708096"/>
        <c:crosses val="autoZero"/>
        <c:auto val="1"/>
        <c:lblAlgn val="ctr"/>
        <c:lblOffset val="100"/>
        <c:noMultiLvlLbl val="0"/>
      </c:catAx>
      <c:valAx>
        <c:axId val="162708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27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42407320937035E-2"/>
          <c:y val="3.4958610519100958E-2"/>
          <c:w val="0.97541395239722328"/>
          <c:h val="0.93590921404831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9D-443F-A829-1690F4AE756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9D-443F-A829-1690F4AE756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9D-443F-A829-1690F4AE756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59D-443F-A829-1690F4AE756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9D-443F-A829-1690F4AE756D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59D-443F-A829-1690F4AE756D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59D-443F-A829-1690F4AE756D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9D-443F-A829-1690F4AE756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A59D-443F-A829-1690F4AE756D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59D-443F-A829-1690F4AE756D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A59D-443F-A829-1690F4AE756D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A59D-443F-A829-1690F4AE756D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A59D-443F-A829-1690F4AE756D}"/>
              </c:ext>
            </c:extLst>
          </c:dPt>
          <c:dLbls>
            <c:dLbl>
              <c:idx val="0"/>
              <c:layout>
                <c:manualLayout>
                  <c:x val="-1.083130246412131E-3"/>
                  <c:y val="-0.40121238572630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9D-443F-A829-1690F4AE756D}"/>
                </c:ext>
              </c:extLst>
            </c:dLbl>
            <c:dLbl>
              <c:idx val="1"/>
              <c:layout>
                <c:manualLayout>
                  <c:x val="-2.166260492824262E-3"/>
                  <c:y val="-0.4643288364337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96E1-4ABF-ACB7-7EE886B115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D-443F-A829-1690F4AE756D}"/>
                </c:ext>
              </c:extLst>
            </c:dLbl>
            <c:dLbl>
              <c:idx val="4"/>
              <c:layout>
                <c:manualLayout>
                  <c:x val="0"/>
                  <c:y val="-0.35983158841085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96E1-4ABF-ACB7-7EE886B115F9}"/>
                </c:ext>
              </c:extLst>
            </c:dLbl>
            <c:dLbl>
              <c:idx val="6"/>
              <c:layout>
                <c:manualLayout>
                  <c:x val="-4.332520985648524E-3"/>
                  <c:y val="-0.26823204419889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9D-443F-A829-1690F4AE756D}"/>
                </c:ext>
              </c:extLst>
            </c:dLbl>
            <c:dLbl>
              <c:idx val="7"/>
              <c:layout>
                <c:manualLayout>
                  <c:x val="0"/>
                  <c:y val="-0.30333504079616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96E1-4ABF-ACB7-7EE886B115F9}"/>
                </c:ext>
              </c:extLst>
            </c:dLbl>
            <c:dLbl>
              <c:idx val="9"/>
              <c:layout>
                <c:manualLayout>
                  <c:x val="1.083130246412131E-3"/>
                  <c:y val="-0.23272396075623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9D-443F-A829-1690F4AE756D}"/>
                </c:ext>
              </c:extLst>
            </c:dLbl>
            <c:dLbl>
              <c:idx val="10"/>
              <c:layout>
                <c:manualLayout>
                  <c:x val="0"/>
                  <c:y val="-0.28659528426642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6E1-4ABF-ACB7-7EE886B115F9}"/>
                </c:ext>
              </c:extLst>
            </c:dLbl>
            <c:dLbl>
              <c:idx val="12"/>
              <c:layout>
                <c:manualLayout>
                  <c:x val="-3.249390739236393E-3"/>
                  <c:y val="-0.2156502035888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9D-443F-A829-1690F4AE756D}"/>
                </c:ext>
              </c:extLst>
            </c:dLbl>
            <c:dLbl>
              <c:idx val="13"/>
              <c:layout>
                <c:manualLayout>
                  <c:x val="0"/>
                  <c:y val="-0.29803258466315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96E1-4ABF-ACB7-7EE886B115F9}"/>
                </c:ext>
              </c:extLst>
            </c:dLbl>
            <c:dLbl>
              <c:idx val="15"/>
              <c:layout>
                <c:manualLayout>
                  <c:x val="-1.083130246412131E-3"/>
                  <c:y val="-0.21693994783526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9D-443F-A829-1690F4AE756D}"/>
                </c:ext>
              </c:extLst>
            </c:dLbl>
            <c:dLbl>
              <c:idx val="16"/>
              <c:layout>
                <c:manualLayout>
                  <c:x val="-1.083130246412131E-3"/>
                  <c:y val="-0.2822483103958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96E1-4ABF-ACB7-7EE886B115F9}"/>
                </c:ext>
              </c:extLst>
            </c:dLbl>
            <c:dLbl>
              <c:idx val="18"/>
              <c:layout>
                <c:manualLayout>
                  <c:x val="0"/>
                  <c:y val="-0.20189580643643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9D-443F-A829-1690F4AE756D}"/>
                </c:ext>
              </c:extLst>
            </c:dLbl>
            <c:dLbl>
              <c:idx val="19"/>
              <c:layout>
                <c:manualLayout>
                  <c:x val="0"/>
                  <c:y val="-0.25352216478410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96E1-4ABF-ACB7-7EE886B115F9}"/>
                </c:ext>
              </c:extLst>
            </c:dLbl>
            <c:dLbl>
              <c:idx val="21"/>
              <c:layout>
                <c:manualLayout>
                  <c:x val="1.083130246412131E-3"/>
                  <c:y val="-0.16829894886497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59D-443F-A829-1690F4AE756D}"/>
                </c:ext>
              </c:extLst>
            </c:dLbl>
            <c:dLbl>
              <c:idx val="22"/>
              <c:layout>
                <c:manualLayout>
                  <c:x val="0"/>
                  <c:y val="-0.2273752463189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6E1-4ABF-ACB7-7EE886B115F9}"/>
                </c:ext>
              </c:extLst>
            </c:dLbl>
            <c:dLbl>
              <c:idx val="24"/>
              <c:layout>
                <c:manualLayout>
                  <c:x val="-2.1662604928241827E-3"/>
                  <c:y val="-0.21266488065786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59D-443F-A829-1690F4AE756D}"/>
                </c:ext>
              </c:extLst>
            </c:dLbl>
            <c:dLbl>
              <c:idx val="25"/>
              <c:layout>
                <c:manualLayout>
                  <c:x val="0"/>
                  <c:y val="-0.21077975297542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96E1-4ABF-ACB7-7EE886B115F9}"/>
                </c:ext>
              </c:extLst>
            </c:dLbl>
            <c:dLbl>
              <c:idx val="27"/>
              <c:layout>
                <c:manualLayout>
                  <c:x val="1.083130246412131E-3"/>
                  <c:y val="-0.1576020426830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59D-443F-A829-1690F4AE756D}"/>
                </c:ext>
              </c:extLst>
            </c:dLbl>
            <c:dLbl>
              <c:idx val="28"/>
              <c:layout>
                <c:manualLayout>
                  <c:x val="0"/>
                  <c:y val="-0.20827213472927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96E1-4ABF-ACB7-7EE886B115F9}"/>
                </c:ext>
              </c:extLst>
            </c:dLbl>
            <c:dLbl>
              <c:idx val="30"/>
              <c:layout>
                <c:manualLayout>
                  <c:x val="1.083130246412131E-3"/>
                  <c:y val="-0.10014922876691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59D-443F-A829-1690F4AE756D}"/>
                </c:ext>
              </c:extLst>
            </c:dLbl>
            <c:dLbl>
              <c:idx val="31"/>
              <c:layout>
                <c:manualLayout>
                  <c:x val="-1.083130246412131E-3"/>
                  <c:y val="-0.1074096917681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96E1-4ABF-ACB7-7EE886B115F9}"/>
                </c:ext>
              </c:extLst>
            </c:dLbl>
            <c:dLbl>
              <c:idx val="33"/>
              <c:layout>
                <c:manualLayout>
                  <c:x val="1.083130246412131E-3"/>
                  <c:y val="-0.1194418164616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59D-443F-A829-1690F4AE756D}"/>
                </c:ext>
              </c:extLst>
            </c:dLbl>
            <c:dLbl>
              <c:idx val="34"/>
              <c:layout>
                <c:manualLayout>
                  <c:x val="0"/>
                  <c:y val="-9.6830130098213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96E1-4ABF-ACB7-7EE886B115F9}"/>
                </c:ext>
              </c:extLst>
            </c:dLbl>
            <c:dLbl>
              <c:idx val="36"/>
              <c:layout>
                <c:manualLayout>
                  <c:x val="-3.249390739236393E-3"/>
                  <c:y val="-9.3628898634203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59D-443F-A829-1690F4AE756D}"/>
                </c:ext>
              </c:extLst>
            </c:dLbl>
            <c:dLbl>
              <c:idx val="37"/>
              <c:layout>
                <c:manualLayout>
                  <c:x val="-1.083130246412131E-3"/>
                  <c:y val="-9.613617892752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96E1-4ABF-ACB7-7EE886B11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 3 </c:v>
                </c:pt>
                <c:pt idx="1">
                  <c:v>Pub 5</c:v>
                </c:pt>
                <c:pt idx="3">
                  <c:v>Elec 3</c:v>
                </c:pt>
                <c:pt idx="4">
                  <c:v>Elec 5</c:v>
                </c:pt>
                <c:pt idx="6">
                  <c:v>Health 3</c:v>
                </c:pt>
                <c:pt idx="7">
                  <c:v>Heath 5</c:v>
                </c:pt>
                <c:pt idx="9">
                  <c:v>Hotel 3</c:v>
                </c:pt>
                <c:pt idx="10">
                  <c:v>Hotel 5</c:v>
                </c:pt>
                <c:pt idx="12">
                  <c:v>Manufac 3</c:v>
                </c:pt>
                <c:pt idx="13">
                  <c:v>Manufac 5</c:v>
                </c:pt>
                <c:pt idx="15">
                  <c:v>Ed 3</c:v>
                </c:pt>
                <c:pt idx="16">
                  <c:v>Ed 5</c:v>
                </c:pt>
                <c:pt idx="18">
                  <c:v>Transport 3</c:v>
                </c:pt>
                <c:pt idx="19">
                  <c:v>Transport 5</c:v>
                </c:pt>
                <c:pt idx="21">
                  <c:v>Bus 3</c:v>
                </c:pt>
                <c:pt idx="22">
                  <c:v>Bus 5</c:v>
                </c:pt>
                <c:pt idx="24">
                  <c:v>Arts 3</c:v>
                </c:pt>
                <c:pt idx="25">
                  <c:v>Arts 5</c:v>
                </c:pt>
                <c:pt idx="27">
                  <c:v>Wholeslae 3</c:v>
                </c:pt>
                <c:pt idx="28">
                  <c:v>Whole 5</c:v>
                </c:pt>
                <c:pt idx="30">
                  <c:v>Construc 3 </c:v>
                </c:pt>
                <c:pt idx="31">
                  <c:v>Construc 5</c:v>
                </c:pt>
                <c:pt idx="33">
                  <c:v>Financial 3</c:v>
                </c:pt>
                <c:pt idx="34">
                  <c:v>Financial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0.27</c:v>
                </c:pt>
                <c:pt idx="1">
                  <c:v>0.31</c:v>
                </c:pt>
                <c:pt idx="3">
                  <c:v>0.17</c:v>
                </c:pt>
                <c:pt idx="4">
                  <c:v>0.24</c:v>
                </c:pt>
                <c:pt idx="6">
                  <c:v>0.18</c:v>
                </c:pt>
                <c:pt idx="7">
                  <c:v>0.2</c:v>
                </c:pt>
                <c:pt idx="9">
                  <c:v>0.15</c:v>
                </c:pt>
                <c:pt idx="10">
                  <c:v>0.19</c:v>
                </c:pt>
                <c:pt idx="12">
                  <c:v>0.14000000000000001</c:v>
                </c:pt>
                <c:pt idx="13">
                  <c:v>0.19</c:v>
                </c:pt>
                <c:pt idx="15">
                  <c:v>0.14000000000000001</c:v>
                </c:pt>
                <c:pt idx="16">
                  <c:v>0.18</c:v>
                </c:pt>
                <c:pt idx="18">
                  <c:v>0.12</c:v>
                </c:pt>
                <c:pt idx="19">
                  <c:v>0.16</c:v>
                </c:pt>
                <c:pt idx="21">
                  <c:v>0.1</c:v>
                </c:pt>
                <c:pt idx="22">
                  <c:v>0.14000000000000001</c:v>
                </c:pt>
                <c:pt idx="24">
                  <c:v>0.13</c:v>
                </c:pt>
                <c:pt idx="25">
                  <c:v>0.13</c:v>
                </c:pt>
                <c:pt idx="27">
                  <c:v>0.09</c:v>
                </c:pt>
                <c:pt idx="28">
                  <c:v>0.13</c:v>
                </c:pt>
                <c:pt idx="30">
                  <c:v>0.05</c:v>
                </c:pt>
                <c:pt idx="31">
                  <c:v>0.06</c:v>
                </c:pt>
                <c:pt idx="33">
                  <c:v>7.0000000000000007E-2</c:v>
                </c:pt>
                <c:pt idx="34">
                  <c:v>0.05</c:v>
                </c:pt>
                <c:pt idx="36">
                  <c:v>0.02</c:v>
                </c:pt>
                <c:pt idx="3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525376"/>
        <c:axId val="355269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2745735174654752E-2"/>
                  <c:y val="-4.36981554174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A59D-443F-A829-1690F4AE756D}"/>
                </c:ext>
              </c:extLst>
            </c:dLbl>
            <c:dLbl>
              <c:idx val="1"/>
              <c:layout>
                <c:manualLayout>
                  <c:x val="-2.2745735174654752E-2"/>
                  <c:y val="-4.078492763319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59D-443F-A829-1690F4AE756D}"/>
                </c:ext>
              </c:extLst>
            </c:dLbl>
            <c:dLbl>
              <c:idx val="3"/>
              <c:layout>
                <c:manualLayout>
                  <c:x val="-1.949634443541836E-2"/>
                  <c:y val="-4.369849253608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59D-443F-A829-1690F4AE756D}"/>
                </c:ext>
              </c:extLst>
            </c:dLbl>
            <c:dLbl>
              <c:idx val="4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59D-443F-A829-1690F4AE756D}"/>
                </c:ext>
              </c:extLst>
            </c:dLbl>
            <c:dLbl>
              <c:idx val="6"/>
              <c:layout>
                <c:manualLayout>
                  <c:x val="-2.0579474681830492E-2"/>
                  <c:y val="-3.204539297584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59D-443F-A829-1690F4AE756D}"/>
                </c:ext>
              </c:extLst>
            </c:dLbl>
            <c:dLbl>
              <c:idx val="7"/>
              <c:layout>
                <c:manualLayout>
                  <c:x val="-1.949634443541836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59D-443F-A829-1690F4AE756D}"/>
                </c:ext>
              </c:extLst>
            </c:dLbl>
            <c:dLbl>
              <c:idx val="9"/>
              <c:layout>
                <c:manualLayout>
                  <c:x val="-1.8413214189006228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59D-443F-A829-1690F4AE756D}"/>
                </c:ext>
              </c:extLst>
            </c:dLbl>
            <c:dLbl>
              <c:idx val="10"/>
              <c:layout>
                <c:manualLayout>
                  <c:x val="-1.949634443541836E-2"/>
                  <c:y val="-3.787182806235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59D-443F-A829-1690F4AE756D}"/>
                </c:ext>
              </c:extLst>
            </c:dLbl>
            <c:dLbl>
              <c:idx val="12"/>
              <c:layout>
                <c:manualLayout>
                  <c:x val="-1.6246953696182006E-2"/>
                  <c:y val="-3.78718280623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A59D-443F-A829-1690F4AE756D}"/>
                </c:ext>
              </c:extLst>
            </c:dLbl>
            <c:dLbl>
              <c:idx val="13"/>
              <c:layout>
                <c:manualLayout>
                  <c:x val="-2.1662604928242582E-2"/>
                  <c:y val="-3.787182806235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A59D-443F-A829-1690F4AE756D}"/>
                </c:ext>
              </c:extLst>
            </c:dLbl>
            <c:dLbl>
              <c:idx val="15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A59D-443F-A829-1690F4AE756D}"/>
                </c:ext>
              </c:extLst>
            </c:dLbl>
            <c:dLbl>
              <c:idx val="16"/>
              <c:layout>
                <c:manualLayout>
                  <c:x val="-2.2745735174654752E-2"/>
                  <c:y val="-4.078504560561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A59D-443F-A829-1690F4AE756D}"/>
                </c:ext>
              </c:extLst>
            </c:dLbl>
            <c:dLbl>
              <c:idx val="18"/>
              <c:layout>
                <c:manualLayout>
                  <c:x val="-2.2745735174654752E-2"/>
                  <c:y val="-4.718004669608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A59D-443F-A829-1690F4AE756D}"/>
                </c:ext>
              </c:extLst>
            </c:dLbl>
            <c:dLbl>
              <c:idx val="19"/>
              <c:layout>
                <c:manualLayout>
                  <c:x val="-1.7330083942594096E-2"/>
                  <c:y val="-3.787182806235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A59D-443F-A829-1690F4AE756D}"/>
                </c:ext>
              </c:extLst>
            </c:dLbl>
            <c:dLbl>
              <c:idx val="21"/>
              <c:layout>
                <c:manualLayout>
                  <c:x val="-1.8413214189006228E-2"/>
                  <c:y val="-3.204539297584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A59D-443F-A829-1690F4AE756D}"/>
                </c:ext>
              </c:extLst>
            </c:dLbl>
            <c:dLbl>
              <c:idx val="22"/>
              <c:layout>
                <c:manualLayout>
                  <c:x val="-1.8413214189006228E-2"/>
                  <c:y val="-3.78718280623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A59D-443F-A829-1690F4AE756D}"/>
                </c:ext>
              </c:extLst>
            </c:dLbl>
            <c:dLbl>
              <c:idx val="24"/>
              <c:layout>
                <c:manualLayout>
                  <c:x val="-1.8413214189006228E-2"/>
                  <c:y val="-4.66114806921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A59D-443F-A829-1690F4AE756D}"/>
                </c:ext>
              </c:extLst>
            </c:dLbl>
            <c:dLbl>
              <c:idx val="25"/>
              <c:layout>
                <c:manualLayout>
                  <c:x val="-1.949634443541836E-2"/>
                  <c:y val="-4.952469823539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A59D-443F-A829-1690F4AE756D}"/>
                </c:ext>
              </c:extLst>
            </c:dLbl>
            <c:dLbl>
              <c:idx val="27"/>
              <c:layout>
                <c:manualLayout>
                  <c:x val="-2.166260492824262E-2"/>
                  <c:y val="-4.078504560561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A59D-443F-A829-1690F4AE756D}"/>
                </c:ext>
              </c:extLst>
            </c:dLbl>
            <c:dLbl>
              <c:idx val="28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A59D-443F-A829-1690F4AE756D}"/>
                </c:ext>
              </c:extLst>
            </c:dLbl>
            <c:dLbl>
              <c:idx val="30"/>
              <c:layout>
                <c:manualLayout>
                  <c:x val="-1.7330083942594096E-2"/>
                  <c:y val="-4.369826314887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A59D-443F-A829-1690F4AE756D}"/>
                </c:ext>
              </c:extLst>
            </c:dLbl>
            <c:dLbl>
              <c:idx val="31"/>
              <c:layout>
                <c:manualLayout>
                  <c:x val="-1.7330083942594096E-2"/>
                  <c:y val="-4.661148069213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A59D-443F-A829-1690F4AE756D}"/>
                </c:ext>
              </c:extLst>
            </c:dLbl>
            <c:dLbl>
              <c:idx val="33"/>
              <c:layout>
                <c:manualLayout>
                  <c:x val="-1.949634443541836E-2"/>
                  <c:y val="-3.787182806235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A59D-443F-A829-1690F4AE756D}"/>
                </c:ext>
              </c:extLst>
            </c:dLbl>
            <c:dLbl>
              <c:idx val="34"/>
              <c:layout>
                <c:manualLayout>
                  <c:x val="-1.8413214189006228E-2"/>
                  <c:y val="-3.495861051910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A59D-443F-A829-1690F4AE756D}"/>
                </c:ext>
              </c:extLst>
            </c:dLbl>
            <c:dLbl>
              <c:idx val="36"/>
              <c:layout>
                <c:manualLayout>
                  <c:x val="-2.0579474681830492E-2"/>
                  <c:y val="-4.0785045605617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A59D-443F-A829-1690F4AE756D}"/>
                </c:ext>
              </c:extLst>
            </c:dLbl>
            <c:dLbl>
              <c:idx val="37"/>
              <c:layout>
                <c:manualLayout>
                  <c:x val="-5.415651232060655E-3"/>
                  <c:y val="-3.204562236305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A59D-443F-A829-1690F4AE7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 3 </c:v>
                </c:pt>
                <c:pt idx="1">
                  <c:v>Pub 5</c:v>
                </c:pt>
                <c:pt idx="3">
                  <c:v>Elec 3</c:v>
                </c:pt>
                <c:pt idx="4">
                  <c:v>Elec 5</c:v>
                </c:pt>
                <c:pt idx="6">
                  <c:v>Health 3</c:v>
                </c:pt>
                <c:pt idx="7">
                  <c:v>Heath 5</c:v>
                </c:pt>
                <c:pt idx="9">
                  <c:v>Hotel 3</c:v>
                </c:pt>
                <c:pt idx="10">
                  <c:v>Hotel 5</c:v>
                </c:pt>
                <c:pt idx="12">
                  <c:v>Manufac 3</c:v>
                </c:pt>
                <c:pt idx="13">
                  <c:v>Manufac 5</c:v>
                </c:pt>
                <c:pt idx="15">
                  <c:v>Ed 3</c:v>
                </c:pt>
                <c:pt idx="16">
                  <c:v>Ed 5</c:v>
                </c:pt>
                <c:pt idx="18">
                  <c:v>Transport 3</c:v>
                </c:pt>
                <c:pt idx="19">
                  <c:v>Transport 5</c:v>
                </c:pt>
                <c:pt idx="21">
                  <c:v>Bus 3</c:v>
                </c:pt>
                <c:pt idx="22">
                  <c:v>Bus 5</c:v>
                </c:pt>
                <c:pt idx="24">
                  <c:v>Arts 3</c:v>
                </c:pt>
                <c:pt idx="25">
                  <c:v>Arts 5</c:v>
                </c:pt>
                <c:pt idx="27">
                  <c:v>Wholeslae 3</c:v>
                </c:pt>
                <c:pt idx="28">
                  <c:v>Whole 5</c:v>
                </c:pt>
                <c:pt idx="30">
                  <c:v>Construc 3 </c:v>
                </c:pt>
                <c:pt idx="31">
                  <c:v>Construc 5</c:v>
                </c:pt>
                <c:pt idx="33">
                  <c:v>Financial 3</c:v>
                </c:pt>
                <c:pt idx="34">
                  <c:v>Financial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2.5999999999999999E-2</c:v>
                </c:pt>
                <c:pt idx="1">
                  <c:v>5.8999999999999997E-2</c:v>
                </c:pt>
                <c:pt idx="3">
                  <c:v>1.7999999999999999E-2</c:v>
                </c:pt>
                <c:pt idx="4">
                  <c:v>3.1E-2</c:v>
                </c:pt>
                <c:pt idx="6">
                  <c:v>2.8000000000000001E-2</c:v>
                </c:pt>
                <c:pt idx="7">
                  <c:v>2.5000000000000001E-2</c:v>
                </c:pt>
                <c:pt idx="9">
                  <c:v>2.4E-2</c:v>
                </c:pt>
                <c:pt idx="10">
                  <c:v>3.1E-2</c:v>
                </c:pt>
                <c:pt idx="12">
                  <c:v>2.1999999999999999E-2</c:v>
                </c:pt>
                <c:pt idx="13">
                  <c:v>3.4000000000000002E-2</c:v>
                </c:pt>
                <c:pt idx="15">
                  <c:v>1.7000000000000001E-2</c:v>
                </c:pt>
                <c:pt idx="16">
                  <c:v>1.9E-2</c:v>
                </c:pt>
                <c:pt idx="18">
                  <c:v>3.4000000000000002E-2</c:v>
                </c:pt>
                <c:pt idx="19">
                  <c:v>2.4E-2</c:v>
                </c:pt>
                <c:pt idx="21">
                  <c:v>2.1999999999999999E-2</c:v>
                </c:pt>
                <c:pt idx="22">
                  <c:v>3.9E-2</c:v>
                </c:pt>
                <c:pt idx="24">
                  <c:v>3.1E-2</c:v>
                </c:pt>
                <c:pt idx="25">
                  <c:v>3.1E-2</c:v>
                </c:pt>
                <c:pt idx="27">
                  <c:v>1.2E-2</c:v>
                </c:pt>
                <c:pt idx="28">
                  <c:v>1.7000000000000001E-2</c:v>
                </c:pt>
                <c:pt idx="30">
                  <c:v>1.4E-2</c:v>
                </c:pt>
                <c:pt idx="31">
                  <c:v>1.7000000000000001E-2</c:v>
                </c:pt>
                <c:pt idx="33">
                  <c:v>8.9999999999999993E-3</c:v>
                </c:pt>
                <c:pt idx="34">
                  <c:v>5.0000000000000001E-3</c:v>
                </c:pt>
                <c:pt idx="36">
                  <c:v>1.2999999999999999E-2</c:v>
                </c:pt>
                <c:pt idx="37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25376"/>
        <c:axId val="35526912"/>
      </c:lineChart>
      <c:catAx>
        <c:axId val="355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5526912"/>
        <c:crosses val="autoZero"/>
        <c:auto val="1"/>
        <c:lblAlgn val="ctr"/>
        <c:lblOffset val="100"/>
        <c:noMultiLvlLbl val="0"/>
      </c:catAx>
      <c:valAx>
        <c:axId val="35526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552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AB-48BC-A425-0C4F20306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6-4603-9AA6-8DCB511CF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F6-4603-9AA6-8DCB511CF84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F6-4603-9AA6-8DCB511CF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6-4603-9AA6-8DCB511CF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609024"/>
        <c:axId val="162610560"/>
      </c:barChart>
      <c:catAx>
        <c:axId val="1626090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2610560"/>
        <c:crosses val="autoZero"/>
        <c:auto val="1"/>
        <c:lblAlgn val="ctr"/>
        <c:lblOffset val="100"/>
        <c:noMultiLvlLbl val="0"/>
      </c:catAx>
      <c:valAx>
        <c:axId val="16261056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260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28435213526253E-2"/>
          <c:y val="0"/>
          <c:w val="0.91285502811999863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35-49D0-B1EF-1598AB3180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5-49D0-B1EF-1598AB318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51%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1A-49E7-86C5-47E49386A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5-49D0-B1EF-1598AB3180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A9-427E-B808-D26F866EE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A-49E7-86C5-47E49386A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361408"/>
        <c:axId val="169362944"/>
      </c:barChart>
      <c:catAx>
        <c:axId val="169361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9362944"/>
        <c:crosses val="autoZero"/>
        <c:auto val="1"/>
        <c:lblAlgn val="ctr"/>
        <c:lblOffset val="100"/>
        <c:noMultiLvlLbl val="0"/>
      </c:catAx>
      <c:valAx>
        <c:axId val="16936294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36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C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FE-411B-BC9F-A29A32316E3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FE-411B-BC9F-A29A32316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E-411B-BC9F-A29A32316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66%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A2-4896-BC25-FECDB1A5C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E-411B-BC9F-A29A32316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980032"/>
        <c:axId val="163981568"/>
      </c:barChart>
      <c:catAx>
        <c:axId val="1639800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3981568"/>
        <c:crosses val="autoZero"/>
        <c:auto val="1"/>
        <c:lblAlgn val="ctr"/>
        <c:lblOffset val="100"/>
        <c:noMultiLvlLbl val="0"/>
      </c:catAx>
      <c:valAx>
        <c:axId val="1639815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398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15259034779584"/>
          <c:y val="4.4785720318540431E-2"/>
          <c:w val="0.58247177962138552"/>
          <c:h val="0.95325151288411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More extensive induction</c:v>
                </c:pt>
                <c:pt idx="1">
                  <c:v>Supervisory training</c:v>
                </c:pt>
                <c:pt idx="2">
                  <c:v>Management training</c:v>
                </c:pt>
                <c:pt idx="3">
                  <c:v>Training in new technology</c:v>
                </c:pt>
                <c:pt idx="4">
                  <c:v>Basic induction</c:v>
                </c:pt>
                <c:pt idx="5">
                  <c:v>Health and safety / first aid training</c:v>
                </c:pt>
                <c:pt idx="6">
                  <c:v>Job specific training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0.35</c:v>
                </c:pt>
                <c:pt idx="2">
                  <c:v>0.35</c:v>
                </c:pt>
                <c:pt idx="3">
                  <c:v>0.5</c:v>
                </c:pt>
                <c:pt idx="4">
                  <c:v>0.61</c:v>
                </c:pt>
                <c:pt idx="5">
                  <c:v>0.78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F-414F-8FC1-F0BA5902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69656320"/>
        <c:axId val="169657856"/>
      </c:barChart>
      <c:catAx>
        <c:axId val="169656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9657856"/>
        <c:crosses val="autoZero"/>
        <c:auto val="1"/>
        <c:lblAlgn val="ctr"/>
        <c:lblOffset val="100"/>
        <c:noMultiLvlLbl val="0"/>
      </c:catAx>
      <c:valAx>
        <c:axId val="16965785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one"/>
        <c:spPr>
          <a:ln>
            <a:noFill/>
          </a:ln>
        </c:spPr>
        <c:crossAx val="16965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3E-2"/>
          <c:y val="1.6550864647303373E-2"/>
          <c:w val="0.95719381688466165"/>
          <c:h val="0.9088736455750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366-4C4E-9D5B-B4053095092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366-4C4E-9D5B-B4053095092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685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6-4C4E-9D5B-B40530950925}"/>
                </c:ext>
              </c:extLst>
            </c:dLbl>
            <c:dLbl>
              <c:idx val="3"/>
              <c:layout>
                <c:manualLayout>
                  <c:x val="0"/>
                  <c:y val="4.5401067910701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6-4C4E-9D5B-B40530950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2366-4C4E-9D5B-B40530950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169822464"/>
        <c:axId val="169826944"/>
      </c:barChart>
      <c:catAx>
        <c:axId val="16982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2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826944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16982246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0.13276476303988963"/>
          <c:w val="0.95684257617535851"/>
          <c:h val="0.71621743877349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 </c:v>
                </c:pt>
                <c:pt idx="3">
                  <c:v>Northern</c:v>
                </c:pt>
                <c:pt idx="4">
                  <c:v>North West </c:v>
                </c:pt>
                <c:pt idx="5">
                  <c:v>Southern 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0.55000000000000004</c:v>
                </c:pt>
                <c:pt idx="1">
                  <c:v>0.56000000000000005</c:v>
                </c:pt>
                <c:pt idx="2">
                  <c:v>0.59</c:v>
                </c:pt>
                <c:pt idx="3">
                  <c:v>0.55000000000000004</c:v>
                </c:pt>
                <c:pt idx="4">
                  <c:v>0.61</c:v>
                </c:pt>
                <c:pt idx="5">
                  <c:v>0.54</c:v>
                </c:pt>
                <c:pt idx="6">
                  <c:v>0.47</c:v>
                </c:pt>
                <c:pt idx="7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7-4B0D-B0C7-79E86771D5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 </c:v>
                </c:pt>
                <c:pt idx="3">
                  <c:v>Northern</c:v>
                </c:pt>
                <c:pt idx="4">
                  <c:v>North West </c:v>
                </c:pt>
                <c:pt idx="5">
                  <c:v>Southern 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0.62291150745067392</c:v>
                </c:pt>
                <c:pt idx="1">
                  <c:v>0.59</c:v>
                </c:pt>
                <c:pt idx="2">
                  <c:v>0.66</c:v>
                </c:pt>
                <c:pt idx="3">
                  <c:v>0.55000000000000004</c:v>
                </c:pt>
                <c:pt idx="4">
                  <c:v>0.56000000000000005</c:v>
                </c:pt>
                <c:pt idx="5">
                  <c:v>0.49</c:v>
                </c:pt>
                <c:pt idx="6">
                  <c:v>0.64</c:v>
                </c:pt>
                <c:pt idx="7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7-4B0D-B0C7-79E86771D5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C7-4B0D-B0C7-79E86771D5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C7-4B0D-B0C7-79E86771D5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C7-4B0D-B0C7-79E86771D54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C7-4B0D-B0C7-79E86771D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UK</c:v>
                </c:pt>
                <c:pt idx="1">
                  <c:v>Northern Ireland </c:v>
                </c:pt>
                <c:pt idx="2">
                  <c:v>Belfast </c:v>
                </c:pt>
                <c:pt idx="3">
                  <c:v>Northern</c:v>
                </c:pt>
                <c:pt idx="4">
                  <c:v>North West </c:v>
                </c:pt>
                <c:pt idx="5">
                  <c:v>Southern </c:v>
                </c:pt>
                <c:pt idx="6">
                  <c:v>South Eastern </c:v>
                </c:pt>
                <c:pt idx="7">
                  <c:v>South West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0.63</c:v>
                </c:pt>
                <c:pt idx="1">
                  <c:v>0.64</c:v>
                </c:pt>
                <c:pt idx="2">
                  <c:v>0.67</c:v>
                </c:pt>
                <c:pt idx="3">
                  <c:v>0.7</c:v>
                </c:pt>
                <c:pt idx="4">
                  <c:v>0.6</c:v>
                </c:pt>
                <c:pt idx="5">
                  <c:v>0.64</c:v>
                </c:pt>
                <c:pt idx="6">
                  <c:v>0.61</c:v>
                </c:pt>
                <c:pt idx="7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C7-4B0D-B0C7-79E86771D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751296"/>
        <c:axId val="169752832"/>
      </c:barChart>
      <c:catAx>
        <c:axId val="1697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752832"/>
        <c:crosses val="autoZero"/>
        <c:auto val="1"/>
        <c:lblAlgn val="ctr"/>
        <c:lblOffset val="100"/>
        <c:noMultiLvlLbl val="0"/>
      </c:catAx>
      <c:valAx>
        <c:axId val="169752832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69751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940552083511055"/>
          <c:y val="2.614176029270456E-3"/>
          <c:w val="0.36010361121792644"/>
          <c:h val="7.9434494111414983E-2"/>
        </c:manualLayout>
      </c:layout>
      <c:overlay val="1"/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3E-2"/>
          <c:y val="1.6550864647303373E-2"/>
          <c:w val="0.95719381688466165"/>
          <c:h val="0.9088736455750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F69-407D-8D4D-6311F4F5FC7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F69-407D-8D4D-6311F4F5FC7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685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69-407D-8D4D-6311F4F5FC7F}"/>
                </c:ext>
              </c:extLst>
            </c:dLbl>
            <c:dLbl>
              <c:idx val="3"/>
              <c:layout>
                <c:manualLayout>
                  <c:x val="0"/>
                  <c:y val="4.5401067910701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9-407D-8D4D-6311F4F5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0F69-407D-8D4D-6311F4F5F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162172928"/>
        <c:axId val="162177408"/>
      </c:barChart>
      <c:catAx>
        <c:axId val="16217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177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177408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16217292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5.3854441236556076E-2"/>
          <c:w val="0.95684257617535851"/>
          <c:h val="0.86245437349818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</c:v>
                </c:pt>
                <c:pt idx="1">
                  <c:v>0.52</c:v>
                </c:pt>
                <c:pt idx="2">
                  <c:v>0.57999999999999996</c:v>
                </c:pt>
                <c:pt idx="3">
                  <c:v>0.65</c:v>
                </c:pt>
                <c:pt idx="4">
                  <c:v>0.6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0.36</c:v>
                </c:pt>
                <c:pt idx="1">
                  <c:v>0.54</c:v>
                </c:pt>
                <c:pt idx="2">
                  <c:v>0.6</c:v>
                </c:pt>
                <c:pt idx="3">
                  <c:v>0.63</c:v>
                </c:pt>
                <c:pt idx="4">
                  <c:v>0.6</c:v>
                </c:pt>
                <c:pt idx="5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9A-4CD6-897F-5C638CE2A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9A-4CD6-897F-5C638CE2A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09A-4CD6-897F-5C638CE2AA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09A-4CD6-897F-5C638CE2A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0.55000000000000004</c:v>
                </c:pt>
                <c:pt idx="2">
                  <c:v>0.67</c:v>
                </c:pt>
                <c:pt idx="3">
                  <c:v>0.71</c:v>
                </c:pt>
                <c:pt idx="4">
                  <c:v>0.65</c:v>
                </c:pt>
                <c:pt idx="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03904"/>
        <c:axId val="162213888"/>
      </c:barChart>
      <c:catAx>
        <c:axId val="1622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213888"/>
        <c:crosses val="autoZero"/>
        <c:auto val="1"/>
        <c:lblAlgn val="ctr"/>
        <c:lblOffset val="100"/>
        <c:noMultiLvlLbl val="0"/>
      </c:catAx>
      <c:valAx>
        <c:axId val="162213888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62203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3613767276192023E-2"/>
          <c:y val="3.3437146075628733E-2"/>
          <c:w val="0.28911782533458952"/>
          <c:h val="0.11365878772683828"/>
        </c:manualLayout>
      </c:layout>
      <c:overlay val="1"/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0.16725229175067166"/>
          <c:w val="0.95684257617535851"/>
          <c:h val="0.71297538872957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1">
                  <c:v>0.52</c:v>
                </c:pt>
                <c:pt idx="2">
                  <c:v>0.43</c:v>
                </c:pt>
                <c:pt idx="3">
                  <c:v>0.47</c:v>
                </c:pt>
                <c:pt idx="4">
                  <c:v>0.49</c:v>
                </c:pt>
                <c:pt idx="5">
                  <c:v>0.52</c:v>
                </c:pt>
                <c:pt idx="6">
                  <c:v>0.7</c:v>
                </c:pt>
                <c:pt idx="7">
                  <c:v>0.8</c:v>
                </c:pt>
                <c:pt idx="8">
                  <c:v>0.51</c:v>
                </c:pt>
                <c:pt idx="9">
                  <c:v>0.63</c:v>
                </c:pt>
                <c:pt idx="10">
                  <c:v>0.57999999999999996</c:v>
                </c:pt>
                <c:pt idx="11">
                  <c:v>0.63</c:v>
                </c:pt>
                <c:pt idx="1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0.27</c:v>
                </c:pt>
                <c:pt idx="1">
                  <c:v>0.49</c:v>
                </c:pt>
                <c:pt idx="2">
                  <c:v>0.76</c:v>
                </c:pt>
                <c:pt idx="3">
                  <c:v>0.5</c:v>
                </c:pt>
                <c:pt idx="4">
                  <c:v>0.48</c:v>
                </c:pt>
                <c:pt idx="5">
                  <c:v>0.54</c:v>
                </c:pt>
                <c:pt idx="6">
                  <c:v>0.56999999999999995</c:v>
                </c:pt>
                <c:pt idx="7">
                  <c:v>0.47</c:v>
                </c:pt>
                <c:pt idx="8">
                  <c:v>0.63</c:v>
                </c:pt>
                <c:pt idx="9">
                  <c:v>0.73</c:v>
                </c:pt>
                <c:pt idx="10">
                  <c:v>0.68</c:v>
                </c:pt>
                <c:pt idx="11">
                  <c:v>0.74</c:v>
                </c:pt>
                <c:pt idx="1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9A-4CD6-897F-5C638CE2A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9A-4CD6-897F-5C638CE2A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09A-4CD6-897F-5C638CE2AA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09A-4CD6-897F-5C638CE2AACE}"/>
              </c:ext>
            </c:extLst>
          </c:dPt>
          <c:dLbls>
            <c:dLbl>
              <c:idx val="0"/>
              <c:layout>
                <c:manualLayout>
                  <c:x val="3.0761082467151753E-3"/>
                  <c:y val="9.44971171230022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0D-4495-BB34-E7391D72AF6B}"/>
                </c:ext>
              </c:extLst>
            </c:dLbl>
            <c:dLbl>
              <c:idx val="3"/>
              <c:layout>
                <c:manualLayout>
                  <c:x val="4.10147766228687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9A-4CD6-897F-5C638CE2AACE}"/>
                </c:ext>
              </c:extLst>
            </c:dLbl>
            <c:dLbl>
              <c:idx val="5"/>
              <c:layout>
                <c:manualLayout>
                  <c:x val="4.10147766228691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0D-4495-BB34-E7391D72AF6B}"/>
                </c:ext>
              </c:extLst>
            </c:dLbl>
            <c:dLbl>
              <c:idx val="6"/>
              <c:layout>
                <c:manualLayout>
                  <c:x val="5.1268470778586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0D-4495-BB34-E7391D72AF6B}"/>
                </c:ext>
              </c:extLst>
            </c:dLbl>
            <c:dLbl>
              <c:idx val="10"/>
              <c:layout>
                <c:manualLayout>
                  <c:x val="1.0253694155717282E-2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D0D-4495-BB34-E7391D72AF6B}"/>
                </c:ext>
              </c:extLst>
            </c:dLbl>
            <c:dLbl>
              <c:idx val="12"/>
              <c:layout>
                <c:manualLayout>
                  <c:x val="0"/>
                  <c:y val="-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D0D-4495-BB34-E7391D72A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0.27</c:v>
                </c:pt>
                <c:pt idx="1">
                  <c:v>0.62</c:v>
                </c:pt>
                <c:pt idx="3">
                  <c:v>0.41</c:v>
                </c:pt>
                <c:pt idx="4">
                  <c:v>0.55000000000000004</c:v>
                </c:pt>
                <c:pt idx="5">
                  <c:v>0.54</c:v>
                </c:pt>
                <c:pt idx="6">
                  <c:v>0.53</c:v>
                </c:pt>
                <c:pt idx="7">
                  <c:v>0.71</c:v>
                </c:pt>
                <c:pt idx="8">
                  <c:v>0.84</c:v>
                </c:pt>
                <c:pt idx="9">
                  <c:v>0.82</c:v>
                </c:pt>
                <c:pt idx="10">
                  <c:v>0.62</c:v>
                </c:pt>
                <c:pt idx="11">
                  <c:v>0.78</c:v>
                </c:pt>
                <c:pt idx="1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11648"/>
        <c:axId val="170017536"/>
      </c:barChart>
      <c:catAx>
        <c:axId val="17001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0017536"/>
        <c:crosses val="autoZero"/>
        <c:auto val="1"/>
        <c:lblAlgn val="ctr"/>
        <c:lblOffset val="100"/>
        <c:noMultiLvlLbl val="0"/>
      </c:catAx>
      <c:valAx>
        <c:axId val="170017536"/>
        <c:scaling>
          <c:orientation val="minMax"/>
          <c:max val="0.9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170011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531698447736034"/>
          <c:y val="0.14432453701796527"/>
          <c:w val="0.226570308854186"/>
          <c:h val="7.2423237792735615E-2"/>
        </c:manualLayout>
      </c:layout>
      <c:overlay val="1"/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06339298720823E-2"/>
          <c:y val="7.1969651084015124E-2"/>
          <c:w val="0.96216634894802511"/>
          <c:h val="0.7988233423935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0.47</c:v>
                </c:pt>
                <c:pt idx="1">
                  <c:v>0.64</c:v>
                </c:pt>
                <c:pt idx="2">
                  <c:v>0.7</c:v>
                </c:pt>
                <c:pt idx="3">
                  <c:v>0.46</c:v>
                </c:pt>
                <c:pt idx="4">
                  <c:v>0.55000000000000004</c:v>
                </c:pt>
                <c:pt idx="5">
                  <c:v>0.73</c:v>
                </c:pt>
                <c:pt idx="6">
                  <c:v>0.57999999999999996</c:v>
                </c:pt>
                <c:pt idx="7">
                  <c:v>0.52</c:v>
                </c:pt>
                <c:pt idx="8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D93-8FB5-440DE6136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-2.1709013915905263E-3"/>
                  <c:y val="8.7019883211290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0.52</c:v>
                </c:pt>
                <c:pt idx="1">
                  <c:v>0.79</c:v>
                </c:pt>
                <c:pt idx="2">
                  <c:v>0.64</c:v>
                </c:pt>
                <c:pt idx="3">
                  <c:v>0.52</c:v>
                </c:pt>
                <c:pt idx="4">
                  <c:v>0.56999999999999995</c:v>
                </c:pt>
                <c:pt idx="5">
                  <c:v>0.79</c:v>
                </c:pt>
                <c:pt idx="6">
                  <c:v>0.55000000000000004</c:v>
                </c:pt>
                <c:pt idx="7">
                  <c:v>0.47</c:v>
                </c:pt>
                <c:pt idx="8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D93-8FB5-440DE6136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5.24688147261702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E0-4D93-8FB5-440DE61365F4}"/>
                </c:ext>
              </c:extLst>
            </c:dLbl>
            <c:dLbl>
              <c:idx val="1"/>
              <c:layout>
                <c:manualLayout>
                  <c:x val="4.19750517809361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E0-4D93-8FB5-440DE61365F4}"/>
                </c:ext>
              </c:extLst>
            </c:dLbl>
            <c:dLbl>
              <c:idx val="2"/>
              <c:layout>
                <c:manualLayout>
                  <c:x val="7.34563406166379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E0-4D93-8FB5-440DE61365F4}"/>
                </c:ext>
              </c:extLst>
            </c:dLbl>
            <c:dLbl>
              <c:idx val="3"/>
              <c:layout>
                <c:manualLayout>
                  <c:x val="3.1481288835702127E-3"/>
                  <c:y val="4.34592122624467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E0-4D93-8FB5-440DE61365F4}"/>
                </c:ext>
              </c:extLst>
            </c:dLbl>
            <c:dLbl>
              <c:idx val="4"/>
              <c:layout>
                <c:manualLayout>
                  <c:x val="6.29625776714042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E0-4D93-8FB5-440DE61365F4}"/>
                </c:ext>
              </c:extLst>
            </c:dLbl>
            <c:dLbl>
              <c:idx val="5"/>
              <c:layout>
                <c:manualLayout>
                  <c:x val="-4.328982499372447E-4"/>
                  <c:y val="7.4588471323962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E0-4D93-8FB5-440DE61365F4}"/>
                </c:ext>
              </c:extLst>
            </c:dLbl>
            <c:dLbl>
              <c:idx val="7"/>
              <c:layout>
                <c:manualLayout>
                  <c:x val="4.1975051780936169E-3"/>
                  <c:y val="-2.3705298712895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E0-4D93-8FB5-440DE61365F4}"/>
                </c:ext>
              </c:extLst>
            </c:dLbl>
            <c:dLbl>
              <c:idx val="8"/>
              <c:layout>
                <c:manualLayout>
                  <c:x val="2.09875258904680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0.48</c:v>
                </c:pt>
                <c:pt idx="1">
                  <c:v>0.76</c:v>
                </c:pt>
                <c:pt idx="2">
                  <c:v>0.61</c:v>
                </c:pt>
                <c:pt idx="3">
                  <c:v>0.54</c:v>
                </c:pt>
                <c:pt idx="4">
                  <c:v>0.6</c:v>
                </c:pt>
                <c:pt idx="5">
                  <c:v>0.78</c:v>
                </c:pt>
                <c:pt idx="6">
                  <c:v>0.62</c:v>
                </c:pt>
                <c:pt idx="7">
                  <c:v>0.63</c:v>
                </c:pt>
                <c:pt idx="8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E0-4D93-8FB5-440DE6136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633920"/>
        <c:axId val="173635456"/>
      </c:barChart>
      <c:catAx>
        <c:axId val="17363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3635456"/>
        <c:crosses val="autoZero"/>
        <c:auto val="1"/>
        <c:lblAlgn val="ctr"/>
        <c:lblOffset val="100"/>
        <c:noMultiLvlLbl val="0"/>
      </c:catAx>
      <c:valAx>
        <c:axId val="173635456"/>
        <c:scaling>
          <c:orientation val="minMax"/>
          <c:max val="0.9"/>
          <c:min val="0.2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736339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24523972178616638"/>
          <c:y val="3.8175201858721211E-2"/>
          <c:w val="0.28945628236213561"/>
          <c:h val="9.911731102491998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71024626288445E-2"/>
          <c:y val="4.5964482377975367E-2"/>
          <c:w val="0.96562897537371151"/>
          <c:h val="0.73118548552778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establishments with skill shortage vacancies 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21-449D-938A-98D93D82C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21-449D-938A-98D93D82CB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221-449D-938A-98D93D82CB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221-449D-938A-98D93D82CB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21-449D-938A-98D93D82CB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221-449D-938A-98D93D82CB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221-449D-938A-98D93D82CB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221-449D-938A-98D93D82CBD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6221-449D-938A-98D93D82CB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221-449D-938A-98D93D82CB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221-449D-938A-98D93D82CB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221-449D-938A-98D93D82CB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221-449D-938A-98D93D82CB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6221-449D-938A-98D93D82CB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6221-449D-938A-98D93D82CBD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221-449D-938A-98D93D82CBD3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455-450D-8653-D2FA433511A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455-450D-8653-D2FA433511A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8455-450D-8653-D2FA433511A1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8455-450D-8653-D2FA433511A1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8455-450D-8653-D2FA433511A1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8455-450D-8653-D2FA433511A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21-449D-938A-98D93D82CBD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21-449D-938A-98D93D82CBD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221-449D-938A-98D93D82CBD3}"/>
                </c:ext>
              </c:extLst>
            </c:dLbl>
            <c:dLbl>
              <c:idx val="12"/>
              <c:layout>
                <c:manualLayout>
                  <c:x val="0"/>
                  <c:y val="1.64299138632140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221-449D-938A-98D93D82CBD3}"/>
                </c:ext>
              </c:extLst>
            </c:dLbl>
            <c:dLbl>
              <c:idx val="16"/>
              <c:layout>
                <c:manualLayout>
                  <c:x val="0"/>
                  <c:y val="4.12644658821164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221-449D-938A-98D93D82CBD3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8455-450D-8653-D2FA433511A1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8455-450D-8653-D2FA433511A1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8455-450D-8653-D2FA43351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Sheet1!$B$2:$B$32</c:f>
              <c:numCache>
                <c:formatCode>0%</c:formatCode>
                <c:ptCount val="31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  <c:pt idx="4">
                  <c:v>0.02</c:v>
                </c:pt>
                <c:pt idx="5">
                  <c:v>0.03</c:v>
                </c:pt>
                <c:pt idx="6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2">
                  <c:v>0.03</c:v>
                </c:pt>
                <c:pt idx="13">
                  <c:v>0.02</c:v>
                </c:pt>
                <c:pt idx="14">
                  <c:v>0.02</c:v>
                </c:pt>
                <c:pt idx="16">
                  <c:v>0.01</c:v>
                </c:pt>
                <c:pt idx="17">
                  <c:v>0.03</c:v>
                </c:pt>
                <c:pt idx="18">
                  <c:v>0.03</c:v>
                </c:pt>
                <c:pt idx="20">
                  <c:v>0.02</c:v>
                </c:pt>
                <c:pt idx="21">
                  <c:v>0.03</c:v>
                </c:pt>
                <c:pt idx="22">
                  <c:v>0.03</c:v>
                </c:pt>
                <c:pt idx="24">
                  <c:v>0.02</c:v>
                </c:pt>
                <c:pt idx="25">
                  <c:v>0.02</c:v>
                </c:pt>
                <c:pt idx="26">
                  <c:v>0.03</c:v>
                </c:pt>
                <c:pt idx="28">
                  <c:v>0.02</c:v>
                </c:pt>
                <c:pt idx="29">
                  <c:v>0.03</c:v>
                </c:pt>
                <c:pt idx="3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21-449D-938A-98D93D82C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establishments with vacancies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233A75"/>
              </a:solidFill>
              <a:prstDash val="sys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6221-449D-938A-98D93D82C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6221-449D-938A-98D93D82CB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6221-449D-938A-98D93D82CB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6221-449D-938A-98D93D82CB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2-6221-449D-938A-98D93D82CB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6221-449D-938A-98D93D82CB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6221-449D-938A-98D93D82CB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7-6221-449D-938A-98D93D82CBD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6221-449D-938A-98D93D82CB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6221-449D-938A-98D93D82CB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C-6221-449D-938A-98D93D82CB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E-6221-449D-938A-98D93D82CB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6221-449D-938A-98D93D82CB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1-6221-449D-938A-98D93D82CB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3-6221-449D-938A-98D93D82CBD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6221-449D-938A-98D93D82CBD3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1-8455-450D-8653-D2FA433511A1}"/>
              </c:ext>
            </c:extLst>
          </c:dPt>
          <c:dLbls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6221-449D-938A-98D93D82C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Sheet1!$C$2:$C$32</c:f>
              <c:numCache>
                <c:formatCode>0%</c:formatCode>
                <c:ptCount val="31"/>
                <c:pt idx="0">
                  <c:v>0.11</c:v>
                </c:pt>
                <c:pt idx="1">
                  <c:v>0.11</c:v>
                </c:pt>
                <c:pt idx="2">
                  <c:v>0.13</c:v>
                </c:pt>
                <c:pt idx="4">
                  <c:v>0.08</c:v>
                </c:pt>
                <c:pt idx="5">
                  <c:v>0.08</c:v>
                </c:pt>
                <c:pt idx="6">
                  <c:v>0.1</c:v>
                </c:pt>
                <c:pt idx="8">
                  <c:v>0.13</c:v>
                </c:pt>
                <c:pt idx="9">
                  <c:v>0.13</c:v>
                </c:pt>
                <c:pt idx="10">
                  <c:v>0.15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0.09</c:v>
                </c:pt>
                <c:pt idx="16">
                  <c:v>0.05</c:v>
                </c:pt>
                <c:pt idx="17">
                  <c:v>7.0000000000000007E-2</c:v>
                </c:pt>
                <c:pt idx="18">
                  <c:v>7.0000000000000007E-2</c:v>
                </c:pt>
                <c:pt idx="20">
                  <c:v>0.05</c:v>
                </c:pt>
                <c:pt idx="21">
                  <c:v>0.06</c:v>
                </c:pt>
                <c:pt idx="22">
                  <c:v>0.11</c:v>
                </c:pt>
                <c:pt idx="24">
                  <c:v>7.0000000000000007E-2</c:v>
                </c:pt>
                <c:pt idx="25">
                  <c:v>7.0000000000000007E-2</c:v>
                </c:pt>
                <c:pt idx="26">
                  <c:v>0.09</c:v>
                </c:pt>
                <c:pt idx="28">
                  <c:v>7.0000000000000007E-2</c:v>
                </c:pt>
                <c:pt idx="29">
                  <c:v>0.05</c:v>
                </c:pt>
                <c:pt idx="3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6221-449D-938A-98D93D82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6060160"/>
        <c:axId val="360783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8455-450D-8653-D2FA433511A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455-450D-8653-D2FA43351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UK 2011</c:v>
                </c:pt>
                <c:pt idx="1">
                  <c:v>UK 2013</c:v>
                </c:pt>
                <c:pt idx="2">
                  <c:v>UK 2015</c:v>
                </c:pt>
                <c:pt idx="4">
                  <c:v>Northern Ireland 2011</c:v>
                </c:pt>
                <c:pt idx="5">
                  <c:v>Northern Ireland 2013</c:v>
                </c:pt>
                <c:pt idx="6">
                  <c:v>Northern Ireland 2015</c:v>
                </c:pt>
                <c:pt idx="8">
                  <c:v>Belfast 2011</c:v>
                </c:pt>
                <c:pt idx="9">
                  <c:v>Belfast 2013</c:v>
                </c:pt>
                <c:pt idx="10">
                  <c:v>Belfast 2015</c:v>
                </c:pt>
                <c:pt idx="12">
                  <c:v>Northern 2011</c:v>
                </c:pt>
                <c:pt idx="13">
                  <c:v>Northern 2013</c:v>
                </c:pt>
                <c:pt idx="14">
                  <c:v>Northern 2015</c:v>
                </c:pt>
                <c:pt idx="16">
                  <c:v>North West 2011</c:v>
                </c:pt>
                <c:pt idx="17">
                  <c:v>North West 2013</c:v>
                </c:pt>
                <c:pt idx="18">
                  <c:v>North West 2015</c:v>
                </c:pt>
                <c:pt idx="20">
                  <c:v>Southern 2011</c:v>
                </c:pt>
                <c:pt idx="21">
                  <c:v>Southern2013</c:v>
                </c:pt>
                <c:pt idx="22">
                  <c:v>Southern 2015</c:v>
                </c:pt>
                <c:pt idx="24">
                  <c:v>South Eastern 2011</c:v>
                </c:pt>
                <c:pt idx="25">
                  <c:v>South Eastern 2013</c:v>
                </c:pt>
                <c:pt idx="26">
                  <c:v>South Eastern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</c:strCache>
            </c:strRef>
          </c:cat>
          <c:val>
            <c:numRef>
              <c:f>Sheet1!$D$2:$D$32</c:f>
              <c:numCache>
                <c:formatCode>0%</c:formatCode>
                <c:ptCount val="31"/>
                <c:pt idx="0">
                  <c:v>0.14000000000000001</c:v>
                </c:pt>
                <c:pt idx="1">
                  <c:v>0.15</c:v>
                </c:pt>
                <c:pt idx="2">
                  <c:v>0.19</c:v>
                </c:pt>
                <c:pt idx="4">
                  <c:v>0.1</c:v>
                </c:pt>
                <c:pt idx="5">
                  <c:v>0.11</c:v>
                </c:pt>
                <c:pt idx="6">
                  <c:v>0.13</c:v>
                </c:pt>
                <c:pt idx="8">
                  <c:v>0.16</c:v>
                </c:pt>
                <c:pt idx="9">
                  <c:v>0.16</c:v>
                </c:pt>
                <c:pt idx="10">
                  <c:v>0.18</c:v>
                </c:pt>
                <c:pt idx="12">
                  <c:v>0.1</c:v>
                </c:pt>
                <c:pt idx="13">
                  <c:v>9.0000000000000011E-2</c:v>
                </c:pt>
                <c:pt idx="14">
                  <c:v>0.11</c:v>
                </c:pt>
                <c:pt idx="16">
                  <c:v>6.0000000000000005E-2</c:v>
                </c:pt>
                <c:pt idx="17">
                  <c:v>0.1</c:v>
                </c:pt>
                <c:pt idx="18">
                  <c:v>0.1</c:v>
                </c:pt>
                <c:pt idx="20">
                  <c:v>7.0000000000000007E-2</c:v>
                </c:pt>
                <c:pt idx="21">
                  <c:v>0.09</c:v>
                </c:pt>
                <c:pt idx="22">
                  <c:v>0.14000000000000001</c:v>
                </c:pt>
                <c:pt idx="24">
                  <c:v>9.0000000000000011E-2</c:v>
                </c:pt>
                <c:pt idx="25">
                  <c:v>9.0000000000000011E-2</c:v>
                </c:pt>
                <c:pt idx="26">
                  <c:v>0.12</c:v>
                </c:pt>
                <c:pt idx="28">
                  <c:v>9.0000000000000011E-2</c:v>
                </c:pt>
                <c:pt idx="29">
                  <c:v>0.08</c:v>
                </c:pt>
                <c:pt idx="30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8455-450D-8653-D2FA43351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60160"/>
        <c:axId val="36078336"/>
      </c:lineChart>
      <c:catAx>
        <c:axId val="360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36078336"/>
        <c:crosses val="autoZero"/>
        <c:auto val="1"/>
        <c:lblAlgn val="ctr"/>
        <c:lblOffset val="100"/>
        <c:noMultiLvlLbl val="0"/>
      </c:catAx>
      <c:valAx>
        <c:axId val="36078336"/>
        <c:scaling>
          <c:orientation val="minMax"/>
          <c:max val="0.25"/>
        </c:scaling>
        <c:delete val="1"/>
        <c:axPos val="l"/>
        <c:numFmt formatCode="0%" sourceLinked="1"/>
        <c:majorTickMark val="out"/>
        <c:minorTickMark val="none"/>
        <c:tickLblPos val="nextTo"/>
        <c:crossAx val="3606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01200085838327"/>
          <c:y val="2.1087632775102283E-2"/>
          <c:w val="0.55798799914161679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0-E888-4308-A140-2283CF5C3E8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88-4308-A140-2283CF5C3E8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88-4308-A140-2283CF5C3E8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88-4308-A140-2283CF5C3E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88-4308-A140-2283CF5C3E8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88-4308-A140-2283CF5C3E8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888-4308-A140-2283CF5C3E8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888-4308-A140-2283CF5C3E8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888-4308-A140-2283CF5C3E8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888-4308-A140-2283CF5C3E8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88-4308-A140-2283CF5C3E8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888-4308-A140-2283CF5C3E8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888-4308-A140-2283CF5C3E8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888-4308-A140-2283CF5C3E8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888-4308-A140-2283CF5C3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Other</c:v>
                </c:pt>
                <c:pt idx="1">
                  <c:v>Difficult to get information about local courses</c:v>
                </c:pt>
                <c:pt idx="2">
                  <c:v>Business not operating long enough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Trained staff will be poached by other employers</c:v>
                </c:pt>
                <c:pt idx="7">
                  <c:v>Employees too busy to give training</c:v>
                </c:pt>
                <c:pt idx="8">
                  <c:v>Employees too busy to undertake training</c:v>
                </c:pt>
                <c:pt idx="9">
                  <c:v>Managers lack time to organise training</c:v>
                </c:pt>
                <c:pt idx="10">
                  <c:v>Learn by experience/Learn as you go</c:v>
                </c:pt>
                <c:pt idx="11">
                  <c:v>Any staff training arranged AND funded elsewhere</c:v>
                </c:pt>
                <c:pt idx="12">
                  <c:v>No training available in relevant subject area</c:v>
                </c:pt>
                <c:pt idx="13">
                  <c:v>Training not considered a priority</c:v>
                </c:pt>
                <c:pt idx="14">
                  <c:v>No money available for training</c:v>
                </c:pt>
                <c:pt idx="15">
                  <c:v>All staff are fully proficient / no need for training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0.04</c:v>
                </c:pt>
                <c:pt idx="12">
                  <c:v>0.04</c:v>
                </c:pt>
                <c:pt idx="13">
                  <c:v>0.1</c:v>
                </c:pt>
                <c:pt idx="14">
                  <c:v>0.1</c:v>
                </c:pt>
                <c:pt idx="1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88-4308-A140-2283CF5C3E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Other</c:v>
                </c:pt>
                <c:pt idx="1">
                  <c:v>Difficult to get information about local courses</c:v>
                </c:pt>
                <c:pt idx="2">
                  <c:v>Business not operating long enough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Trained staff will be poached by other employers</c:v>
                </c:pt>
                <c:pt idx="7">
                  <c:v>Employees too busy to give training</c:v>
                </c:pt>
                <c:pt idx="8">
                  <c:v>Employees too busy to undertake training</c:v>
                </c:pt>
                <c:pt idx="9">
                  <c:v>Managers lack time to organise training</c:v>
                </c:pt>
                <c:pt idx="10">
                  <c:v>Learn by experience/Learn as you go</c:v>
                </c:pt>
                <c:pt idx="11">
                  <c:v>Any staff training arranged AND funded elsewhere</c:v>
                </c:pt>
                <c:pt idx="12">
                  <c:v>No training available in relevant subject area</c:v>
                </c:pt>
                <c:pt idx="13">
                  <c:v>Training not considered a priority</c:v>
                </c:pt>
                <c:pt idx="14">
                  <c:v>No money available for training</c:v>
                </c:pt>
                <c:pt idx="15">
                  <c:v>All staff are fully proficient / no need for training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10-828D-479B-9592-CCFC1A72C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73896448"/>
        <c:axId val="173897984"/>
      </c:barChart>
      <c:catAx>
        <c:axId val="17389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3897984"/>
        <c:crosses val="autoZero"/>
        <c:auto val="1"/>
        <c:lblAlgn val="ctr"/>
        <c:lblOffset val="100"/>
        <c:noMultiLvlLbl val="0"/>
      </c:catAx>
      <c:valAx>
        <c:axId val="1738979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38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2658974558873"/>
          <c:y val="2.7878507449757603E-2"/>
          <c:w val="0.57559526129778327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F1-4A42-8F39-78C04A49FD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F1-4A42-8F39-78C04A49FD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F1-4A42-8F39-78C04A49FD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BF1-4A42-8F39-78C04A49FD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BF1-4A42-8F39-78C04A49FD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BF1-4A42-8F39-78C04A49FD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BF1-4A42-8F39-78C04A49FDD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BF1-4A42-8F39-78C04A49FDD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BF1-4A42-8F39-78C04A49FDD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BF1-4A42-8F39-78C04A49FDD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BF1-4A42-8F39-78C04A49FDD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BF1-4A42-8F39-78C04A49FDD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BF1-4A42-8F39-78C04A49FDD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BF1-4A42-8F39-78C04A49FDDB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F1-4A42-8F39-78C04A49FDD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F1-4A42-8F39-78C04A49F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None</c:v>
                </c:pt>
                <c:pt idx="1">
                  <c:v>Don't know</c:v>
                </c:pt>
                <c:pt idx="2">
                  <c:v>Other</c:v>
                </c:pt>
                <c:pt idx="3">
                  <c:v>Staff turnover</c:v>
                </c:pt>
                <c:pt idx="4">
                  <c:v>Decisions taken at head office</c:v>
                </c:pt>
                <c:pt idx="5">
                  <c:v>Training not a management priority</c:v>
                </c:pt>
                <c:pt idx="6">
                  <c:v>Lack of knowledge about training opportunities</c:v>
                </c:pt>
                <c:pt idx="7">
                  <c:v>Staff now fully proficient</c:v>
                </c:pt>
                <c:pt idx="8">
                  <c:v>Staff not keen</c:v>
                </c:pt>
                <c:pt idx="9">
                  <c:v>Lack of good local training providers</c:v>
                </c:pt>
                <c:pt idx="10">
                  <c:v>Lack of provision (e.g. courses are full up)</c:v>
                </c:pt>
                <c:pt idx="11">
                  <c:v>A lack of appropriate training / qualifications</c:v>
                </c:pt>
                <c:pt idx="12">
                  <c:v>Difficulty finding training providers where or when we want it</c:v>
                </c:pt>
                <c:pt idx="13">
                  <c:v>Hard to find time to organise training</c:v>
                </c:pt>
                <c:pt idx="14">
                  <c:v>Unable to spare more staff time</c:v>
                </c:pt>
                <c:pt idx="15">
                  <c:v>Lack of funds for training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0.05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0.03</c:v>
                </c:pt>
                <c:pt idx="10">
                  <c:v>0.04</c:v>
                </c:pt>
                <c:pt idx="11">
                  <c:v>0.05</c:v>
                </c:pt>
                <c:pt idx="12">
                  <c:v>0.05</c:v>
                </c:pt>
                <c:pt idx="13">
                  <c:v>0.14000000000000001</c:v>
                </c:pt>
                <c:pt idx="14">
                  <c:v>0.44</c:v>
                </c:pt>
                <c:pt idx="1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BF1-4A42-8F39-78C04A49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834240"/>
        <c:axId val="173835776"/>
      </c:barChart>
      <c:catAx>
        <c:axId val="17383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3835776"/>
        <c:crosses val="autoZero"/>
        <c:auto val="1"/>
        <c:lblAlgn val="ctr"/>
        <c:lblOffset val="100"/>
        <c:noMultiLvlLbl val="0"/>
      </c:catAx>
      <c:valAx>
        <c:axId val="1738357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383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05535110035958E-2"/>
          <c:y val="0"/>
          <c:w val="0.92798892977992808"/>
          <c:h val="0.7520791684148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skills gaps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06-45C6-BDC1-5FF743DC34D0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F06-45C6-BDC1-5FF743DC3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6-45C6-BDC1-5FF743DC3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4098688"/>
        <c:axId val="174104576"/>
      </c:barChart>
      <c:catAx>
        <c:axId val="17409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4104576"/>
        <c:crosses val="autoZero"/>
        <c:auto val="1"/>
        <c:lblAlgn val="ctr"/>
        <c:lblOffset val="100"/>
        <c:noMultiLvlLbl val="0"/>
      </c:catAx>
      <c:valAx>
        <c:axId val="17410457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409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02209105722737E-2"/>
          <c:y val="8.0953474699489436E-2"/>
          <c:w val="0.93039558178855453"/>
          <c:h val="0.78353954513496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F4-400B-8EE2-18F56A282D16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0F4-400B-8EE2-18F56A282D16}"/>
              </c:ext>
            </c:extLst>
          </c:dPt>
          <c:dLbls>
            <c:dLbl>
              <c:idx val="0"/>
              <c:layout>
                <c:manualLayout>
                  <c:x val="-3.1638371914293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F4-400B-8EE2-18F56A282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4-400B-8EE2-18F56A282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4204800"/>
        <c:axId val="174206336"/>
      </c:barChart>
      <c:catAx>
        <c:axId val="17420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4206336"/>
        <c:crosses val="autoZero"/>
        <c:auto val="1"/>
        <c:lblAlgn val="ctr"/>
        <c:lblOffset val="100"/>
        <c:noMultiLvlLbl val="0"/>
      </c:catAx>
      <c:valAx>
        <c:axId val="174206336"/>
        <c:scaling>
          <c:orientation val="minMax"/>
          <c:max val="0.98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4204800"/>
        <c:crosses val="autoZero"/>
        <c:crossBetween val="between"/>
      </c:valAx>
    </c:plotArea>
    <c:legend>
      <c:legendPos val="b"/>
      <c:layout/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22679871603201E-2"/>
          <c:y val="6.4482084898983411E-2"/>
          <c:w val="0.9313546402567936"/>
          <c:h val="0.70384839708128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vacancies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E-4FBA-AACC-9EB6F3B274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 HtFVs</c:v>
                </c:pt>
              </c:strCache>
            </c:strRef>
          </c:tx>
          <c:spPr>
            <a:solidFill>
              <a:srgbClr val="836DB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0.08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FBA-AACC-9EB6F3B274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Have SSVs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0.06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FBA-AACC-9EB6F3B27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4361600"/>
        <c:axId val="174387968"/>
      </c:barChart>
      <c:catAx>
        <c:axId val="174361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4387968"/>
        <c:crosses val="autoZero"/>
        <c:auto val="1"/>
        <c:lblAlgn val="ctr"/>
        <c:lblOffset val="100"/>
        <c:noMultiLvlLbl val="0"/>
      </c:catAx>
      <c:valAx>
        <c:axId val="17438796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4361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055418720724677E-2"/>
          <c:y val="0.83960109253034287"/>
          <c:w val="0.95573062224291461"/>
          <c:h val="0.12919779356532304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7500999630987"/>
          <c:y val="4.7022562748516808E-2"/>
          <c:w val="0.75257273233044064"/>
          <c:h val="0.83806944235004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833333333333346E-3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0.06</c:v>
                </c:pt>
                <c:pt idx="2">
                  <c:v>0.2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2-49D7-B4BC-FD378B391CD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66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2-49D7-B4BC-FD378B391CD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82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2-49D7-B4BC-FD378B391CD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0.22</c:v>
                </c:pt>
                <c:pt idx="1">
                  <c:v>0.25</c:v>
                </c:pt>
                <c:pt idx="2">
                  <c:v>0.17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2-49D7-B4BC-FD378B391CD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Sheet1!$G$2:$G$5</c:f>
              <c:numCache>
                <c:formatCode>0%</c:formatCode>
                <c:ptCount val="4"/>
                <c:pt idx="0">
                  <c:v>0.24</c:v>
                </c:pt>
                <c:pt idx="1">
                  <c:v>0.32</c:v>
                </c:pt>
                <c:pt idx="2">
                  <c:v>0.18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2-49D7-B4BC-FD378B391C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4731648"/>
        <c:axId val="174733184"/>
      </c:barChart>
      <c:catAx>
        <c:axId val="17473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4733184"/>
        <c:crosses val="autoZero"/>
        <c:auto val="1"/>
        <c:lblAlgn val="ctr"/>
        <c:lblOffset val="100"/>
        <c:noMultiLvlLbl val="0"/>
      </c:catAx>
      <c:valAx>
        <c:axId val="1747331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74731648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2.3005394204204638E-2"/>
          <c:w val="1"/>
          <c:h val="7.755002530583023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22679871603201E-2"/>
          <c:y val="6.4482084898983438E-2"/>
          <c:w val="0.9313546402567936"/>
          <c:h val="0.7038483970812866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Have vacancies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 PMS</c:v>
                </c:pt>
                <c:pt idx="1">
                  <c:v>Very High / High PMS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E-4FBA-AACC-9EB6F3B274C5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Have HtFVs</c:v>
                </c:pt>
              </c:strCache>
            </c:strRef>
          </c:tx>
          <c:spPr>
            <a:solidFill>
              <a:srgbClr val="836DB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 PMS</c:v>
                </c:pt>
                <c:pt idx="1">
                  <c:v>Very High / High PMS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0.04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FBA-AACC-9EB6F3B274C5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Have SSVs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 PMS</c:v>
                </c:pt>
                <c:pt idx="1">
                  <c:v>Very High / High PMS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FBA-AACC-9EB6F3B27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5057152"/>
        <c:axId val="175083520"/>
      </c:barChar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HtFVs as % of vacancies</c:v>
                </c:pt>
              </c:strCache>
            </c:strRef>
          </c:tx>
          <c:spPr>
            <a:ln>
              <a:solidFill>
                <a:srgbClr val="836DB0"/>
              </a:solidFill>
              <a:prstDash val="sysDash"/>
            </a:ln>
          </c:spPr>
          <c:marker>
            <c:symbol val="circle"/>
            <c:size val="8"/>
            <c:spPr>
              <a:solidFill>
                <a:srgbClr val="836DB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 PMS</c:v>
                </c:pt>
                <c:pt idx="1">
                  <c:v>Very High / High PMS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</c:v>
                </c:pt>
                <c:pt idx="1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89E-4FBA-AACC-9EB6F3B27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086592"/>
        <c:axId val="175085056"/>
      </c:lineChart>
      <c:catAx>
        <c:axId val="17505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5083520"/>
        <c:crosses val="autoZero"/>
        <c:auto val="1"/>
        <c:lblAlgn val="ctr"/>
        <c:lblOffset val="100"/>
        <c:noMultiLvlLbl val="0"/>
      </c:catAx>
      <c:valAx>
        <c:axId val="17508352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one"/>
        <c:crossAx val="175057152"/>
        <c:crosses val="autoZero"/>
        <c:crossBetween val="between"/>
      </c:valAx>
      <c:valAx>
        <c:axId val="175085056"/>
        <c:scaling>
          <c:orientation val="minMax"/>
          <c:max val="1"/>
        </c:scaling>
        <c:delete val="1"/>
        <c:axPos val="r"/>
        <c:numFmt formatCode="0%" sourceLinked="1"/>
        <c:majorTickMark val="out"/>
        <c:minorTickMark val="none"/>
        <c:tickLblPos val="none"/>
        <c:crossAx val="175086592"/>
        <c:crosses val="max"/>
        <c:crossBetween val="between"/>
      </c:valAx>
      <c:catAx>
        <c:axId val="17508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0850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3055418720724684E-2"/>
          <c:y val="0.8396010925303431"/>
          <c:w val="0.95573062224291461"/>
          <c:h val="0.12919779356532307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005535110035965E-2"/>
          <c:y val="7.9370336992701691E-3"/>
          <c:w val="0.92798892977992797"/>
          <c:h val="0.75207916841485978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Have skills gaps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06-45C6-BDC1-5FF743DC34D0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F06-45C6-BDC1-5FF743DC3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LowPMS</c:v>
                </c:pt>
                <c:pt idx="1">
                  <c:v>Very High / High PMS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6-45C6-BDC1-5FF743DC3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4801664"/>
        <c:axId val="174803200"/>
      </c:barChar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% of workforce with skills gaps</c:v>
                </c:pt>
              </c:strCache>
            </c:strRef>
          </c:tx>
          <c:spPr>
            <a:ln>
              <a:solidFill>
                <a:srgbClr val="E8503E"/>
              </a:solidFill>
              <a:prstDash val="sysDash"/>
            </a:ln>
          </c:spPr>
          <c:marker>
            <c:symbol val="circle"/>
            <c:size val="8"/>
            <c:spPr>
              <a:solidFill>
                <a:srgbClr val="E8503E"/>
              </a:solidFill>
              <a:ln>
                <a:solidFill>
                  <a:srgbClr val="E8503E"/>
                </a:solidFill>
              </a:ln>
            </c:spPr>
          </c:marker>
          <c:dLbls>
            <c:dLbl>
              <c:idx val="0"/>
              <c:layout>
                <c:manualLayout>
                  <c:x val="-0.13314702552269242"/>
                  <c:y val="9.51777416410128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7B-4AAC-B6EC-EC09C9171FBB}"/>
                </c:ext>
              </c:extLst>
            </c:dLbl>
            <c:dLbl>
              <c:idx val="1"/>
              <c:layout>
                <c:manualLayout>
                  <c:x val="-2.1857189728035794E-2"/>
                  <c:y val="8.45262840808102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7B-4AAC-B6EC-EC09C9171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LowPMS</c:v>
                </c:pt>
                <c:pt idx="1">
                  <c:v>Very High / High PMS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5.3999999999999999E-2</c:v>
                </c:pt>
                <c:pt idx="1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06-45C6-BDC1-5FF743DC3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18816"/>
        <c:axId val="174817280"/>
      </c:lineChart>
      <c:catAx>
        <c:axId val="17480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4803200"/>
        <c:crosses val="autoZero"/>
        <c:auto val="1"/>
        <c:lblAlgn val="ctr"/>
        <c:lblOffset val="100"/>
        <c:noMultiLvlLbl val="0"/>
      </c:catAx>
      <c:valAx>
        <c:axId val="17480320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one"/>
        <c:crossAx val="174801664"/>
        <c:crosses val="autoZero"/>
        <c:crossBetween val="between"/>
      </c:valAx>
      <c:valAx>
        <c:axId val="174817280"/>
        <c:scaling>
          <c:orientation val="minMax"/>
          <c:max val="1"/>
        </c:scaling>
        <c:delete val="1"/>
        <c:axPos val="r"/>
        <c:numFmt formatCode="0.0%" sourceLinked="1"/>
        <c:majorTickMark val="out"/>
        <c:minorTickMark val="none"/>
        <c:tickLblPos val="none"/>
        <c:crossAx val="174818816"/>
        <c:crosses val="max"/>
        <c:crossBetween val="between"/>
      </c:valAx>
      <c:catAx>
        <c:axId val="174818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48172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8747569239778053"/>
          <c:y val="0.83769059810158708"/>
          <c:w val="0.64468799799173149"/>
          <c:h val="9.6355918578607244E-2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802209105722744E-2"/>
          <c:y val="8.0953474699489464E-2"/>
          <c:w val="0.93039558178855453"/>
          <c:h val="0.78353954513496149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F4-400B-8EE2-18F56A282D16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0F4-400B-8EE2-18F56A282D16}"/>
              </c:ext>
            </c:extLst>
          </c:dPt>
          <c:dLbls>
            <c:dLbl>
              <c:idx val="0"/>
              <c:layout>
                <c:manualLayout>
                  <c:x val="-3.16383719142936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F4-400B-8EE2-18F56A282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 PMS</c:v>
                </c:pt>
                <c:pt idx="1">
                  <c:v>Very High / high PMS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4-400B-8EE2-18F56A282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4911488"/>
        <c:axId val="174913024"/>
      </c:barChar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% of workforce trained</c:v>
                </c:pt>
              </c:strCache>
            </c:strRef>
          </c:tx>
          <c:spPr>
            <a:ln>
              <a:solidFill>
                <a:srgbClr val="E8503E"/>
              </a:solidFill>
              <a:prstDash val="sysDash"/>
            </a:ln>
          </c:spPr>
          <c:marker>
            <c:symbol val="circle"/>
            <c:size val="8"/>
            <c:spPr>
              <a:solidFill>
                <a:srgbClr val="E8503E"/>
              </a:solidFill>
              <a:ln>
                <a:solidFill>
                  <a:srgbClr val="E8503E"/>
                </a:solidFill>
              </a:ln>
            </c:spPr>
          </c:marker>
          <c:dLbls>
            <c:dLbl>
              <c:idx val="0"/>
              <c:layout>
                <c:manualLayout>
                  <c:x val="-6.9636056583359793E-2"/>
                  <c:y val="3.9390558445115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9B-4CC9-A8A5-C33EC25E7C30}"/>
                </c:ext>
              </c:extLst>
            </c:dLbl>
            <c:dLbl>
              <c:idx val="1"/>
              <c:layout>
                <c:manualLayout>
                  <c:x val="-6.3308382200501084E-2"/>
                  <c:y val="3.399366013181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9B-4CC9-A8A5-C33EC25E7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Very Low / Low PMS</c:v>
                </c:pt>
                <c:pt idx="1">
                  <c:v>Very High / high PMS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0.63</c:v>
                </c:pt>
                <c:pt idx="1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0F4-400B-8EE2-18F56A282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928640"/>
        <c:axId val="174914560"/>
      </c:lineChart>
      <c:catAx>
        <c:axId val="17491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4913024"/>
        <c:crosses val="autoZero"/>
        <c:auto val="1"/>
        <c:lblAlgn val="ctr"/>
        <c:lblOffset val="100"/>
        <c:noMultiLvlLbl val="0"/>
      </c:catAx>
      <c:valAx>
        <c:axId val="174913024"/>
        <c:scaling>
          <c:orientation val="minMax"/>
          <c:max val="0.98"/>
          <c:min val="0"/>
        </c:scaling>
        <c:delete val="1"/>
        <c:axPos val="l"/>
        <c:numFmt formatCode="0%" sourceLinked="1"/>
        <c:majorTickMark val="none"/>
        <c:minorTickMark val="none"/>
        <c:tickLblPos val="none"/>
        <c:crossAx val="174911488"/>
        <c:crosses val="autoZero"/>
        <c:crossBetween val="between"/>
      </c:valAx>
      <c:valAx>
        <c:axId val="174914560"/>
        <c:scaling>
          <c:orientation val="minMax"/>
          <c:max val="1"/>
        </c:scaling>
        <c:delete val="1"/>
        <c:axPos val="r"/>
        <c:numFmt formatCode="0%" sourceLinked="1"/>
        <c:majorTickMark val="out"/>
        <c:minorTickMark val="none"/>
        <c:tickLblPos val="none"/>
        <c:crossAx val="174928640"/>
        <c:crosses val="max"/>
        <c:crossBetween val="between"/>
      </c:valAx>
      <c:catAx>
        <c:axId val="17492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49145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5552183010293927E-2"/>
          <c:y val="0.93444255366579665"/>
          <c:w val="0.84573154766694414"/>
          <c:h val="6.555744633420349E-2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45265466081595"/>
          <c:y val="4.5339573772306086E-3"/>
          <c:w val="0.67457384410272214"/>
          <c:h val="0.995466042622769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2013 SSV Density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Financial Services</c:v>
                </c:pt>
                <c:pt idx="2">
                  <c:v>Electricity, Gas &amp; Water</c:v>
                </c:pt>
                <c:pt idx="3">
                  <c:v>Public Administration</c:v>
                </c:pt>
                <c:pt idx="4">
                  <c:v>Construction</c:v>
                </c:pt>
                <c:pt idx="5">
                  <c:v>Wholesale &amp; Retail</c:v>
                </c:pt>
                <c:pt idx="6">
                  <c:v>Education</c:v>
                </c:pt>
                <c:pt idx="7">
                  <c:v>Health &amp; Social Work</c:v>
                </c:pt>
                <c:pt idx="8">
                  <c:v>Manufacturing</c:v>
                </c:pt>
                <c:pt idx="9">
                  <c:v>Hotels &amp; Restaurants</c:v>
                </c:pt>
                <c:pt idx="10">
                  <c:v>Business Services</c:v>
                </c:pt>
                <c:pt idx="11">
                  <c:v>Arts &amp; Other Services</c:v>
                </c:pt>
                <c:pt idx="12">
                  <c:v>Transport &amp; Comms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5" formatCode="0%">
                  <c:v>0.19</c:v>
                </c:pt>
                <c:pt idx="6" formatCode="0%">
                  <c:v>0.28999999999999998</c:v>
                </c:pt>
                <c:pt idx="7" formatCode="0%">
                  <c:v>0.12</c:v>
                </c:pt>
                <c:pt idx="8" formatCode="0%">
                  <c:v>0.22</c:v>
                </c:pt>
                <c:pt idx="9" formatCode="0%">
                  <c:v>0.33</c:v>
                </c:pt>
                <c:pt idx="10" formatCode="0%">
                  <c:v>0.16</c:v>
                </c:pt>
                <c:pt idx="11" formatCode="0%">
                  <c:v>0.28000000000000003</c:v>
                </c:pt>
                <c:pt idx="12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04-407C-BA2F-0659D5C0C1B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2015 SSV Density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Financial Services</c:v>
                </c:pt>
                <c:pt idx="2">
                  <c:v>Electricity, Gas &amp; Water</c:v>
                </c:pt>
                <c:pt idx="3">
                  <c:v>Public Administration</c:v>
                </c:pt>
                <c:pt idx="4">
                  <c:v>Construction</c:v>
                </c:pt>
                <c:pt idx="5">
                  <c:v>Wholesale &amp; Retail</c:v>
                </c:pt>
                <c:pt idx="6">
                  <c:v>Education</c:v>
                </c:pt>
                <c:pt idx="7">
                  <c:v>Health &amp; Social Work</c:v>
                </c:pt>
                <c:pt idx="8">
                  <c:v>Manufacturing</c:v>
                </c:pt>
                <c:pt idx="9">
                  <c:v>Hotels &amp; Restaurants</c:v>
                </c:pt>
                <c:pt idx="10">
                  <c:v>Business Services</c:v>
                </c:pt>
                <c:pt idx="11">
                  <c:v>Arts &amp; Other Services</c:v>
                </c:pt>
                <c:pt idx="12">
                  <c:v>Transport &amp; Comms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5" formatCode="0%">
                  <c:v>0.11</c:v>
                </c:pt>
                <c:pt idx="6" formatCode="0%">
                  <c:v>0.11</c:v>
                </c:pt>
                <c:pt idx="7" formatCode="0%">
                  <c:v>0.14000000000000001</c:v>
                </c:pt>
                <c:pt idx="8" formatCode="0%">
                  <c:v>0.16</c:v>
                </c:pt>
                <c:pt idx="9" formatCode="0%">
                  <c:v>0.17</c:v>
                </c:pt>
                <c:pt idx="10" formatCode="0%">
                  <c:v>0.17</c:v>
                </c:pt>
                <c:pt idx="11" formatCode="0%">
                  <c:v>0.17</c:v>
                </c:pt>
                <c:pt idx="12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A-45C9-944C-12F28B6606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overlap val="1"/>
        <c:axId val="37300096"/>
        <c:axId val="37301632"/>
      </c:barChart>
      <c:catAx>
        <c:axId val="37300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7301632"/>
        <c:crosses val="autoZero"/>
        <c:auto val="1"/>
        <c:lblAlgn val="ctr"/>
        <c:lblOffset val="100"/>
        <c:noMultiLvlLbl val="0"/>
      </c:catAx>
      <c:valAx>
        <c:axId val="37301632"/>
        <c:scaling>
          <c:orientation val="minMax"/>
          <c:max val="0.4"/>
        </c:scaling>
        <c:delete val="1"/>
        <c:axPos val="b"/>
        <c:numFmt formatCode="General" sourceLinked="1"/>
        <c:majorTickMark val="out"/>
        <c:minorTickMark val="none"/>
        <c:tickLblPos val="nextTo"/>
        <c:crossAx val="37300096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6636645883718135"/>
          <c:y val="0.774538794788448"/>
          <c:w val="0.2336335411628187"/>
          <c:h val="0.1174698375807945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62396163632097E-2"/>
          <c:y val="0.11719548379247885"/>
          <c:w val="0.91678110446744532"/>
          <c:h val="0.60494640298467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 SSV density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0.26</c:v>
                </c:pt>
                <c:pt idx="1">
                  <c:v>0.23</c:v>
                </c:pt>
                <c:pt idx="2">
                  <c:v>0.25</c:v>
                </c:pt>
                <c:pt idx="3">
                  <c:v>0.12</c:v>
                </c:pt>
                <c:pt idx="4">
                  <c:v>0.21</c:v>
                </c:pt>
                <c:pt idx="5">
                  <c:v>0.14000000000000001</c:v>
                </c:pt>
                <c:pt idx="6">
                  <c:v>0.1</c:v>
                </c:pt>
                <c:pt idx="7">
                  <c:v>0.14000000000000001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F-4A86-AB65-23595FD65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SSV density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1">
                  <c:v>0.21</c:v>
                </c:pt>
                <c:pt idx="2">
                  <c:v>0.17</c:v>
                </c:pt>
                <c:pt idx="3">
                  <c:v>0.06</c:v>
                </c:pt>
                <c:pt idx="4">
                  <c:v>0.44</c:v>
                </c:pt>
                <c:pt idx="5">
                  <c:v>0.21</c:v>
                </c:pt>
                <c:pt idx="6">
                  <c:v>7.0000000000000007E-2</c:v>
                </c:pt>
                <c:pt idx="7">
                  <c:v>0.15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F-4A86-AB65-23595FD65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SSV density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0.11</c:v>
                </c:pt>
                <c:pt idx="1">
                  <c:v>0.16</c:v>
                </c:pt>
                <c:pt idx="2">
                  <c:v>0.17</c:v>
                </c:pt>
                <c:pt idx="3">
                  <c:v>0.08</c:v>
                </c:pt>
                <c:pt idx="4">
                  <c:v>0.26</c:v>
                </c:pt>
                <c:pt idx="5">
                  <c:v>0.2</c:v>
                </c:pt>
                <c:pt idx="6">
                  <c:v>0.1</c:v>
                </c:pt>
                <c:pt idx="7">
                  <c:v>0.25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CF-4A86-AB65-23595FD6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55648"/>
        <c:axId val="78957184"/>
      </c:barChart>
      <c:catAx>
        <c:axId val="789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78957184"/>
        <c:crosses val="autoZero"/>
        <c:auto val="1"/>
        <c:lblAlgn val="ctr"/>
        <c:lblOffset val="100"/>
        <c:noMultiLvlLbl val="0"/>
      </c:catAx>
      <c:valAx>
        <c:axId val="78957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955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991762949859026E-2"/>
          <c:y val="0.15219947146448945"/>
          <c:w val="0.46487728618967644"/>
          <c:h val="6.413383950841788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26"/>
          <c:y val="0.1551260475297829"/>
          <c:w val="0.54670361216075614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Knowledge of how the organisation works </c:v>
                </c:pt>
                <c:pt idx="2">
                  <c:v>Knowledge of the organisation's products and services </c:v>
                </c:pt>
                <c:pt idx="3">
                  <c:v>Solving complex problems</c:v>
                </c:pt>
                <c:pt idx="4">
                  <c:v>Complex numerical skills</c:v>
                </c:pt>
                <c:pt idx="5">
                  <c:v>Basic numerical skills </c:v>
                </c:pt>
                <c:pt idx="6">
                  <c:v>Adapting to new equipment</c:v>
                </c:pt>
                <c:pt idx="7">
                  <c:v>Basic IT skills</c:v>
                </c:pt>
                <c:pt idx="8">
                  <c:v>Reading and understanding instructions, guidelines etc</c:v>
                </c:pt>
                <c:pt idx="9">
                  <c:v>Writing instructions, guidelines etc.</c:v>
                </c:pt>
                <c:pt idx="10">
                  <c:v>Manual dexterity </c:v>
                </c:pt>
                <c:pt idx="11">
                  <c:v>Communicating in a foreign language</c:v>
                </c:pt>
                <c:pt idx="12">
                  <c:v>Advanced IT skills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0.41</c:v>
                </c:pt>
                <c:pt idx="1">
                  <c:v>0.4</c:v>
                </c:pt>
                <c:pt idx="2">
                  <c:v>0.35</c:v>
                </c:pt>
                <c:pt idx="3">
                  <c:v>0.34</c:v>
                </c:pt>
                <c:pt idx="4">
                  <c:v>0.33</c:v>
                </c:pt>
                <c:pt idx="5">
                  <c:v>0.31</c:v>
                </c:pt>
                <c:pt idx="6">
                  <c:v>0.25</c:v>
                </c:pt>
                <c:pt idx="7">
                  <c:v>0.21</c:v>
                </c:pt>
                <c:pt idx="8">
                  <c:v>0.2</c:v>
                </c:pt>
                <c:pt idx="9">
                  <c:v>0.14000000000000001</c:v>
                </c:pt>
                <c:pt idx="10">
                  <c:v>0.13</c:v>
                </c:pt>
                <c:pt idx="11">
                  <c:v>0.12</c:v>
                </c:pt>
                <c:pt idx="1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55-4970-B44E-2A2E1181B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Knowledge of how the organisation works </c:v>
                </c:pt>
                <c:pt idx="2">
                  <c:v>Knowledge of the organisation's products and services </c:v>
                </c:pt>
                <c:pt idx="3">
                  <c:v>Solving complex problems</c:v>
                </c:pt>
                <c:pt idx="4">
                  <c:v>Complex numerical skills</c:v>
                </c:pt>
                <c:pt idx="5">
                  <c:v>Basic numerical skills </c:v>
                </c:pt>
                <c:pt idx="6">
                  <c:v>Adapting to new equipment</c:v>
                </c:pt>
                <c:pt idx="7">
                  <c:v>Basic IT skills</c:v>
                </c:pt>
                <c:pt idx="8">
                  <c:v>Reading and understanding instructions, guidelines etc</c:v>
                </c:pt>
                <c:pt idx="9">
                  <c:v>Writing instructions, guidelines etc.</c:v>
                </c:pt>
                <c:pt idx="10">
                  <c:v>Manual dexterity </c:v>
                </c:pt>
                <c:pt idx="11">
                  <c:v>Communicating in a foreign language</c:v>
                </c:pt>
                <c:pt idx="12">
                  <c:v>Advanced IT skills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0.22</c:v>
                </c:pt>
                <c:pt idx="1">
                  <c:v>0.03</c:v>
                </c:pt>
                <c:pt idx="2">
                  <c:v>0.03</c:v>
                </c:pt>
                <c:pt idx="3">
                  <c:v>0.01</c:v>
                </c:pt>
                <c:pt idx="5">
                  <c:v>0.01</c:v>
                </c:pt>
                <c:pt idx="7">
                  <c:v>0</c:v>
                </c:pt>
                <c:pt idx="8">
                  <c:v>0.03</c:v>
                </c:pt>
                <c:pt idx="10">
                  <c:v>0.05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37147776"/>
        <c:axId val="37149312"/>
      </c:barChart>
      <c:catAx>
        <c:axId val="37147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149312"/>
        <c:crosses val="autoZero"/>
        <c:auto val="1"/>
        <c:lblAlgn val="ctr"/>
        <c:lblOffset val="100"/>
        <c:noMultiLvlLbl val="0"/>
      </c:catAx>
      <c:valAx>
        <c:axId val="371493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7147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9204374530088619"/>
          <c:y val="0.76457682527275472"/>
          <c:w val="0.29107466311483382"/>
          <c:h val="0.1482019296452975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5899096712779498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9-42F1-8B01-F4C9947CF2C0}"/>
              </c:ext>
            </c:extLst>
          </c:dPt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Managing or motivating other staff</c:v>
                </c:pt>
                <c:pt idx="3">
                  <c:v>Sales skills </c:v>
                </c:pt>
                <c:pt idx="4">
                  <c:v>Team working</c:v>
                </c:pt>
                <c:pt idx="5">
                  <c:v>Persuading or influencing others</c:v>
                </c:pt>
                <c:pt idx="6">
                  <c:v>Managing their own feelings, or those of others</c:v>
                </c:pt>
                <c:pt idx="7">
                  <c:v>Setting objectives for others and planning resources</c:v>
                </c:pt>
                <c:pt idx="8">
                  <c:v>Instructing, teaching or training people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0.47</c:v>
                </c:pt>
                <c:pt idx="1">
                  <c:v>0.41</c:v>
                </c:pt>
                <c:pt idx="2">
                  <c:v>0.4</c:v>
                </c:pt>
                <c:pt idx="3">
                  <c:v>0.37</c:v>
                </c:pt>
                <c:pt idx="4">
                  <c:v>0.36</c:v>
                </c:pt>
                <c:pt idx="5">
                  <c:v>0.33</c:v>
                </c:pt>
                <c:pt idx="6">
                  <c:v>0.32</c:v>
                </c:pt>
                <c:pt idx="7">
                  <c:v>0.24</c:v>
                </c:pt>
                <c:pt idx="8">
                  <c:v>0.13</c:v>
                </c:pt>
                <c:pt idx="9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CE9-46B1-ABDA-85BD09DFEC7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CE9-46B1-ABDA-85BD09DFE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Managing or motivating other staff</c:v>
                </c:pt>
                <c:pt idx="3">
                  <c:v>Sales skills </c:v>
                </c:pt>
                <c:pt idx="4">
                  <c:v>Team working</c:v>
                </c:pt>
                <c:pt idx="5">
                  <c:v>Persuading or influencing others</c:v>
                </c:pt>
                <c:pt idx="6">
                  <c:v>Managing their own feelings, or those of others</c:v>
                </c:pt>
                <c:pt idx="7">
                  <c:v>Setting objectives for others and planning resources</c:v>
                </c:pt>
                <c:pt idx="8">
                  <c:v>Instructing, teaching or training people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0.13</c:v>
                </c:pt>
                <c:pt idx="1">
                  <c:v>0.09</c:v>
                </c:pt>
                <c:pt idx="2">
                  <c:v>0.06</c:v>
                </c:pt>
                <c:pt idx="3">
                  <c:v>0.01</c:v>
                </c:pt>
                <c:pt idx="4">
                  <c:v>0.04</c:v>
                </c:pt>
                <c:pt idx="5">
                  <c:v>0</c:v>
                </c:pt>
                <c:pt idx="7">
                  <c:v>0.03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375936"/>
        <c:axId val="138377472"/>
      </c:barChart>
      <c:catAx>
        <c:axId val="138375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8377472"/>
        <c:crosses val="autoZero"/>
        <c:auto val="1"/>
        <c:lblAlgn val="ctr"/>
        <c:lblOffset val="100"/>
        <c:noMultiLvlLbl val="0"/>
      </c:catAx>
      <c:valAx>
        <c:axId val="1383774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8375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54904855643043"/>
          <c:y val="0.80005663424019124"/>
          <c:w val="0.28145095144356957"/>
          <c:h val="0.1400119537504283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0.08139</cdr:x>
      <cdr:y>0.44904</cdr:y>
    </cdr:from>
    <cdr:to>
      <cdr:x>0.12602</cdr:x>
      <cdr:y>0.52074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4292" y="1718184"/>
          <a:ext cx="523299" cy="274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27%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0.04168</cdr:x>
      <cdr:y>0.83517</cdr:y>
    </cdr:from>
    <cdr:to>
      <cdr:x>0.0715</cdr:x>
      <cdr:y>0.88827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516268" y="4115520"/>
          <a:ext cx="369344" cy="2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/>
            <a:t>**</a:t>
          </a:r>
        </a:p>
      </cdr:txBody>
    </cdr:sp>
  </cdr:relSizeAnchor>
  <cdr:relSizeAnchor xmlns:cdr="http://schemas.openxmlformats.org/drawingml/2006/chartDrawing">
    <cdr:from>
      <cdr:x>0.22839</cdr:x>
      <cdr:y>0.83192</cdr:y>
    </cdr:from>
    <cdr:to>
      <cdr:x>0.25822</cdr:x>
      <cdr:y>0.88502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828845" y="4099524"/>
          <a:ext cx="369468" cy="2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/>
            <a:t>**</a:t>
          </a:r>
        </a:p>
      </cdr:txBody>
    </cdr:sp>
  </cdr:relSizeAnchor>
  <cdr:relSizeAnchor xmlns:cdr="http://schemas.openxmlformats.org/drawingml/2006/chartDrawing">
    <cdr:from>
      <cdr:x>0.2015</cdr:x>
      <cdr:y>0.07265</cdr:y>
    </cdr:from>
    <cdr:to>
      <cdr:x>0.23133</cdr:x>
      <cdr:y>0.12575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495723" y="358023"/>
          <a:ext cx="369468" cy="261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 dirty="0"/>
            <a:t>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0.31918</cdr:x>
      <cdr:y>0.94125</cdr:y>
    </cdr:from>
    <cdr:to>
      <cdr:x>0.35632</cdr:x>
      <cdr:y>0.98795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173914" y="5273065"/>
          <a:ext cx="369316" cy="2616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/>
            <a:t>**</a:t>
          </a:r>
        </a:p>
      </cdr:txBody>
    </cdr:sp>
  </cdr:relSizeAnchor>
  <cdr:relSizeAnchor xmlns:cdr="http://schemas.openxmlformats.org/drawingml/2006/chartDrawing">
    <cdr:from>
      <cdr:x>0.31918</cdr:x>
      <cdr:y>0.79546</cdr:y>
    </cdr:from>
    <cdr:to>
      <cdr:x>0.35632</cdr:x>
      <cdr:y>0.84217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3538265" y="4456302"/>
          <a:ext cx="411715" cy="2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/>
            <a:t>**</a:t>
          </a:r>
        </a:p>
      </cdr:txBody>
    </cdr:sp>
  </cdr:relSizeAnchor>
  <cdr:relSizeAnchor xmlns:cdr="http://schemas.openxmlformats.org/drawingml/2006/chartDrawing">
    <cdr:from>
      <cdr:x>0.31918</cdr:x>
      <cdr:y>0.86414</cdr:y>
    </cdr:from>
    <cdr:to>
      <cdr:x>0.35632</cdr:x>
      <cdr:y>0.91084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3173914" y="4841068"/>
          <a:ext cx="369316" cy="2616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/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0.10304</cdr:x>
      <cdr:y>0.67906</cdr:y>
    </cdr:from>
    <cdr:to>
      <cdr:x>0.13238</cdr:x>
      <cdr:y>0.72327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297313" y="4018864"/>
          <a:ext cx="369389" cy="2616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5pPr>
          <a:lvl6pPr marL="2286000" algn="l" defTabSz="914400" rtl="0" eaLnBrk="1" latinLnBrk="0" hangingPunct="1"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6pPr>
          <a:lvl7pPr marL="2743200" algn="l" defTabSz="914400" rtl="0" eaLnBrk="1" latinLnBrk="0" hangingPunct="1"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7pPr>
          <a:lvl8pPr marL="3200400" algn="l" defTabSz="914400" rtl="0" eaLnBrk="1" latinLnBrk="0" hangingPunct="1"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8pPr>
          <a:lvl9pPr marL="3657600" algn="l" defTabSz="914400" rtl="0" eaLnBrk="1" latinLnBrk="0" hangingPunct="1">
            <a:defRPr sz="42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defRPr>
          </a:lvl9pPr>
        </a:lstStyle>
        <a:p xmlns:a="http://schemas.openxmlformats.org/drawingml/2006/main">
          <a:r>
            <a:rPr lang="en-GB" sz="1050" dirty="0"/>
            <a:t>**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0.8789</cdr:x>
      <cdr:y>0.56962</cdr:y>
    </cdr:from>
    <cdr:to>
      <cdr:x>0.94956</cdr:x>
      <cdr:y>0.70549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5B74F09F-236F-4A7B-A8E2-2FCA2419F8E4}"/>
            </a:ext>
          </a:extLst>
        </cdr:cNvPr>
        <cdr:cNvGrpSpPr/>
      </cdr:nvGrpSpPr>
      <cdr:grpSpPr>
        <a:xfrm xmlns:a="http://schemas.openxmlformats.org/drawingml/2006/main">
          <a:off x="10572367" y="3263242"/>
          <a:ext cx="849976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0.94046</cdr:x>
      <cdr:y>0.74814</cdr:y>
    </cdr:from>
    <cdr:to>
      <cdr:x>0.96996</cdr:x>
      <cdr:y>0.80406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1319370" y="4118004"/>
          <a:ext cx="3551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**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0.02754</cdr:x>
      <cdr:y>0.78251</cdr:y>
    </cdr:from>
    <cdr:to>
      <cdr:x>0.11071</cdr:x>
      <cdr:y>0.85482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48417" y="4414208"/>
          <a:ext cx="1052034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Hotels &amp; Restaurants </a:t>
          </a:r>
        </a:p>
      </cdr:txBody>
    </cdr:sp>
  </cdr:relSizeAnchor>
  <cdr:relSizeAnchor xmlns:cdr="http://schemas.openxmlformats.org/drawingml/2006/chartDrawing">
    <cdr:from>
      <cdr:x>0.15165</cdr:x>
      <cdr:y>0.78654</cdr:y>
    </cdr:from>
    <cdr:to>
      <cdr:x>0.27231</cdr:x>
      <cdr:y>0.83104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918275" y="4436972"/>
          <a:ext cx="1526252" cy="251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Manufacturing</a:t>
          </a:r>
        </a:p>
      </cdr:txBody>
    </cdr:sp>
  </cdr:relSizeAnchor>
  <cdr:relSizeAnchor xmlns:cdr="http://schemas.openxmlformats.org/drawingml/2006/chartDrawing">
    <cdr:from>
      <cdr:x>0.74777</cdr:x>
      <cdr:y>0.78106</cdr:y>
    </cdr:from>
    <cdr:to>
      <cdr:x>0.83131</cdr:x>
      <cdr:y>0.82471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9458634" y="4406075"/>
          <a:ext cx="1056714" cy="246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Public Admin</a:t>
          </a:r>
        </a:p>
      </cdr:txBody>
    </cdr:sp>
  </cdr:relSizeAnchor>
  <cdr:relSizeAnchor xmlns:cdr="http://schemas.openxmlformats.org/drawingml/2006/chartDrawing">
    <cdr:from>
      <cdr:x>0.09801</cdr:x>
      <cdr:y>0.78251</cdr:y>
    </cdr:from>
    <cdr:to>
      <cdr:x>0.18042</cdr:x>
      <cdr:y>0.85482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1239785" y="4414208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Wholesale &amp; Retail</a:t>
          </a:r>
        </a:p>
      </cdr:txBody>
    </cdr:sp>
  </cdr:relSizeAnchor>
  <cdr:relSizeAnchor xmlns:cdr="http://schemas.openxmlformats.org/drawingml/2006/chartDrawing">
    <cdr:from>
      <cdr:x>0.53061</cdr:x>
      <cdr:y>0.78251</cdr:y>
    </cdr:from>
    <cdr:to>
      <cdr:x>0.61302</cdr:x>
      <cdr:y>0.85482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11750" y="4414208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Business Services </a:t>
          </a:r>
        </a:p>
      </cdr:txBody>
    </cdr:sp>
  </cdr:relSizeAnchor>
  <cdr:relSizeAnchor xmlns:cdr="http://schemas.openxmlformats.org/drawingml/2006/chartDrawing">
    <cdr:from>
      <cdr:x>0.60242</cdr:x>
      <cdr:y>0.78389</cdr:y>
    </cdr:from>
    <cdr:to>
      <cdr:x>0.68483</cdr:x>
      <cdr:y>0.85482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7620114" y="4421993"/>
          <a:ext cx="1042420" cy="40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Arts &amp; Other Services</a:t>
          </a:r>
        </a:p>
      </cdr:txBody>
    </cdr:sp>
  </cdr:relSizeAnchor>
  <cdr:relSizeAnchor xmlns:cdr="http://schemas.openxmlformats.org/drawingml/2006/chartDrawing">
    <cdr:from>
      <cdr:x>0.89683</cdr:x>
      <cdr:y>0.7809</cdr:y>
    </cdr:from>
    <cdr:to>
      <cdr:x>0.97924</cdr:x>
      <cdr:y>0.85321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11344147" y="4405144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Electricity, Gas &amp; Water</a:t>
          </a:r>
        </a:p>
      </cdr:txBody>
    </cdr:sp>
  </cdr:relSizeAnchor>
  <cdr:relSizeAnchor xmlns:cdr="http://schemas.openxmlformats.org/drawingml/2006/chartDrawing">
    <cdr:from>
      <cdr:x>0.24508</cdr:x>
      <cdr:y>0.7833</cdr:y>
    </cdr:from>
    <cdr:to>
      <cdr:x>0.32749</cdr:x>
      <cdr:y>0.8278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3100109" y="4418688"/>
          <a:ext cx="1042420" cy="251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Education</a:t>
          </a:r>
        </a:p>
      </cdr:txBody>
    </cdr:sp>
  </cdr:relSizeAnchor>
  <cdr:relSizeAnchor xmlns:cdr="http://schemas.openxmlformats.org/drawingml/2006/chartDrawing">
    <cdr:from>
      <cdr:x>0.82098</cdr:x>
      <cdr:y>0.78384</cdr:y>
    </cdr:from>
    <cdr:to>
      <cdr:x>0.90339</cdr:x>
      <cdr:y>0.82834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0384680" y="4421730"/>
          <a:ext cx="1042421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Construction</a:t>
          </a:r>
        </a:p>
      </cdr:txBody>
    </cdr:sp>
  </cdr:relSizeAnchor>
  <cdr:relSizeAnchor xmlns:cdr="http://schemas.openxmlformats.org/drawingml/2006/chartDrawing">
    <cdr:from>
      <cdr:x>0.46052</cdr:x>
      <cdr:y>0.78389</cdr:y>
    </cdr:from>
    <cdr:to>
      <cdr:x>0.54293</cdr:x>
      <cdr:y>0.85482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5825192" y="4421993"/>
          <a:ext cx="1042421" cy="40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Transport &amp; </a:t>
          </a:r>
          <a:r>
            <a:rPr lang="en-GB" sz="1000" dirty="0" err="1">
              <a:latin typeface="NeueHaasGroteskDisp Std Blk"/>
            </a:rPr>
            <a:t>Comms</a:t>
          </a:r>
          <a:endParaRPr lang="en-GB" sz="1000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0.39249</cdr:x>
      <cdr:y>0.78384</cdr:y>
    </cdr:from>
    <cdr:to>
      <cdr:x>0.4749</cdr:x>
      <cdr:y>0.85615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4964622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Financial Services </a:t>
          </a:r>
        </a:p>
      </cdr:txBody>
    </cdr:sp>
  </cdr:relSizeAnchor>
  <cdr:relSizeAnchor xmlns:cdr="http://schemas.openxmlformats.org/drawingml/2006/chartDrawing">
    <cdr:from>
      <cdr:x>0.67595</cdr:x>
      <cdr:y>0.78114</cdr:y>
    </cdr:from>
    <cdr:to>
      <cdr:x>0.75836</cdr:x>
      <cdr:y>0.82564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8550275" y="4406492"/>
          <a:ext cx="1042421" cy="251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Agriculture</a:t>
          </a:r>
        </a:p>
      </cdr:txBody>
    </cdr:sp>
  </cdr:relSizeAnchor>
  <cdr:relSizeAnchor xmlns:cdr="http://schemas.openxmlformats.org/drawingml/2006/chartDrawing">
    <cdr:from>
      <cdr:x>0.3169</cdr:x>
      <cdr:y>0.78251</cdr:y>
    </cdr:from>
    <cdr:to>
      <cdr:x>0.39931</cdr:x>
      <cdr:y>0.85482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4008470" y="4414208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Health &amp; Social Work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0.89168</cdr:x>
      <cdr:y>0.59314</cdr:y>
    </cdr:from>
    <cdr:to>
      <cdr:x>0.96337</cdr:x>
      <cdr:y>0.73462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E34483A-DEE4-4DE1-8BFC-0B0E681B7D94}"/>
            </a:ext>
          </a:extLst>
        </cdr:cNvPr>
        <cdr:cNvGrpSpPr/>
      </cdr:nvGrpSpPr>
      <cdr:grpSpPr>
        <a:xfrm xmlns:a="http://schemas.openxmlformats.org/drawingml/2006/main">
          <a:off x="10572329" y="3263248"/>
          <a:ext cx="850002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0.03697</cdr:x>
      <cdr:y>0.8912</cdr:y>
    </cdr:from>
    <cdr:to>
      <cdr:x>0.11597</cdr:x>
      <cdr:y>0.93312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462767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(93)</a:t>
          </a:r>
        </a:p>
      </cdr:txBody>
    </cdr:sp>
  </cdr:relSizeAnchor>
  <cdr:relSizeAnchor xmlns:cdr="http://schemas.openxmlformats.org/drawingml/2006/chartDrawing">
    <cdr:from>
      <cdr:x>0.11029</cdr:x>
      <cdr:y>0.8912</cdr:y>
    </cdr:from>
    <cdr:to>
      <cdr:x>0.18929</cdr:x>
      <cdr:y>0.93312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1380416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(507)</a:t>
          </a:r>
        </a:p>
      </cdr:txBody>
    </cdr:sp>
  </cdr:relSizeAnchor>
  <cdr:relSizeAnchor xmlns:cdr="http://schemas.openxmlformats.org/drawingml/2006/chartDrawing">
    <cdr:from>
      <cdr:x>0.91675</cdr:x>
      <cdr:y>0.8912</cdr:y>
    </cdr:from>
    <cdr:to>
      <cdr:x>0.99575</cdr:x>
      <cdr:y>0.93312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11474553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(49*)</a:t>
          </a:r>
        </a:p>
      </cdr:txBody>
    </cdr:sp>
  </cdr:relSizeAnchor>
  <cdr:relSizeAnchor xmlns:cdr="http://schemas.openxmlformats.org/drawingml/2006/chartDrawing">
    <cdr:from>
      <cdr:x>0.84344</cdr:x>
      <cdr:y>0.8912</cdr:y>
    </cdr:from>
    <cdr:to>
      <cdr:x>0.92244</cdr:x>
      <cdr:y>0.93312</cdr:y>
    </cdr:to>
    <cdr:sp macro="" textlink="">
      <cdr:nvSpPr>
        <cdr:cNvPr id="5" name="TextBox 22"/>
        <cdr:cNvSpPr txBox="1"/>
      </cdr:nvSpPr>
      <cdr:spPr>
        <a:xfrm xmlns:a="http://schemas.openxmlformats.org/drawingml/2006/main">
          <a:off x="10556906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(267)</a:t>
          </a:r>
        </a:p>
      </cdr:txBody>
    </cdr:sp>
  </cdr:relSizeAnchor>
  <cdr:relSizeAnchor xmlns:cdr="http://schemas.openxmlformats.org/drawingml/2006/chartDrawing">
    <cdr:from>
      <cdr:x>0.77012</cdr:x>
      <cdr:y>0.8912</cdr:y>
    </cdr:from>
    <cdr:to>
      <cdr:x>0.84912</cdr:x>
      <cdr:y>0.93312</cdr:y>
    </cdr:to>
    <cdr:sp macro="" textlink="">
      <cdr:nvSpPr>
        <cdr:cNvPr id="6" name="TextBox 23"/>
        <cdr:cNvSpPr txBox="1"/>
      </cdr:nvSpPr>
      <cdr:spPr>
        <a:xfrm xmlns:a="http://schemas.openxmlformats.org/drawingml/2006/main">
          <a:off x="9639257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(246)</a:t>
          </a:r>
        </a:p>
      </cdr:txBody>
    </cdr:sp>
  </cdr:relSizeAnchor>
  <cdr:relSizeAnchor xmlns:cdr="http://schemas.openxmlformats.org/drawingml/2006/chartDrawing">
    <cdr:from>
      <cdr:x>0.69681</cdr:x>
      <cdr:y>0.8912</cdr:y>
    </cdr:from>
    <cdr:to>
      <cdr:x>0.77581</cdr:x>
      <cdr:y>0.93312</cdr:y>
    </cdr:to>
    <cdr:sp macro="" textlink="">
      <cdr:nvSpPr>
        <cdr:cNvPr id="7" name="TextBox 24"/>
        <cdr:cNvSpPr txBox="1"/>
      </cdr:nvSpPr>
      <cdr:spPr>
        <a:xfrm xmlns:a="http://schemas.openxmlformats.org/drawingml/2006/main">
          <a:off x="8721608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(460)</a:t>
          </a:r>
        </a:p>
      </cdr:txBody>
    </cdr:sp>
  </cdr:relSizeAnchor>
  <cdr:relSizeAnchor xmlns:cdr="http://schemas.openxmlformats.org/drawingml/2006/chartDrawing">
    <cdr:from>
      <cdr:x>0.62349</cdr:x>
      <cdr:y>0.8912</cdr:y>
    </cdr:from>
    <cdr:to>
      <cdr:x>0.70249</cdr:x>
      <cdr:y>0.93312</cdr:y>
    </cdr:to>
    <cdr:sp macro="" textlink="">
      <cdr:nvSpPr>
        <cdr:cNvPr id="8" name="TextBox 25"/>
        <cdr:cNvSpPr txBox="1"/>
      </cdr:nvSpPr>
      <cdr:spPr>
        <a:xfrm xmlns:a="http://schemas.openxmlformats.org/drawingml/2006/main">
          <a:off x="7803959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(415)</a:t>
          </a:r>
        </a:p>
      </cdr:txBody>
    </cdr:sp>
  </cdr:relSizeAnchor>
  <cdr:relSizeAnchor xmlns:cdr="http://schemas.openxmlformats.org/drawingml/2006/chartDrawing">
    <cdr:from>
      <cdr:x>0.55018</cdr:x>
      <cdr:y>0.8912</cdr:y>
    </cdr:from>
    <cdr:to>
      <cdr:x>0.62918</cdr:x>
      <cdr:y>0.93312</cdr:y>
    </cdr:to>
    <cdr:sp macro="" textlink="">
      <cdr:nvSpPr>
        <cdr:cNvPr id="9" name="TextBox 26"/>
        <cdr:cNvSpPr txBox="1"/>
      </cdr:nvSpPr>
      <cdr:spPr>
        <a:xfrm xmlns:a="http://schemas.openxmlformats.org/drawingml/2006/main">
          <a:off x="6886310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(859)</a:t>
          </a:r>
        </a:p>
      </cdr:txBody>
    </cdr:sp>
  </cdr:relSizeAnchor>
  <cdr:relSizeAnchor xmlns:cdr="http://schemas.openxmlformats.org/drawingml/2006/chartDrawing">
    <cdr:from>
      <cdr:x>0.47686</cdr:x>
      <cdr:y>0.8912</cdr:y>
    </cdr:from>
    <cdr:to>
      <cdr:x>0.55586</cdr:x>
      <cdr:y>0.93312</cdr:y>
    </cdr:to>
    <cdr:sp macro="" textlink="">
      <cdr:nvSpPr>
        <cdr:cNvPr id="10" name="TextBox 27"/>
        <cdr:cNvSpPr txBox="1"/>
      </cdr:nvSpPr>
      <cdr:spPr>
        <a:xfrm xmlns:a="http://schemas.openxmlformats.org/drawingml/2006/main">
          <a:off x="5968661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(84)</a:t>
          </a:r>
        </a:p>
      </cdr:txBody>
    </cdr:sp>
  </cdr:relSizeAnchor>
  <cdr:relSizeAnchor xmlns:cdr="http://schemas.openxmlformats.org/drawingml/2006/chartDrawing">
    <cdr:from>
      <cdr:x>0.40355</cdr:x>
      <cdr:y>0.8912</cdr:y>
    </cdr:from>
    <cdr:to>
      <cdr:x>0.48255</cdr:x>
      <cdr:y>0.93312</cdr:y>
    </cdr:to>
    <cdr:sp macro="" textlink="">
      <cdr:nvSpPr>
        <cdr:cNvPr id="11" name="TextBox 28"/>
        <cdr:cNvSpPr txBox="1"/>
      </cdr:nvSpPr>
      <cdr:spPr>
        <a:xfrm xmlns:a="http://schemas.openxmlformats.org/drawingml/2006/main">
          <a:off x="5051012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(382)</a:t>
          </a:r>
        </a:p>
      </cdr:txBody>
    </cdr:sp>
  </cdr:relSizeAnchor>
  <cdr:relSizeAnchor xmlns:cdr="http://schemas.openxmlformats.org/drawingml/2006/chartDrawing">
    <cdr:from>
      <cdr:x>0.33023</cdr:x>
      <cdr:y>0.8912</cdr:y>
    </cdr:from>
    <cdr:to>
      <cdr:x>0.40923</cdr:x>
      <cdr:y>0.93312</cdr:y>
    </cdr:to>
    <cdr:sp macro="" textlink="">
      <cdr:nvSpPr>
        <cdr:cNvPr id="12" name="TextBox 29"/>
        <cdr:cNvSpPr txBox="1"/>
      </cdr:nvSpPr>
      <cdr:spPr>
        <a:xfrm xmlns:a="http://schemas.openxmlformats.org/drawingml/2006/main">
          <a:off x="4133363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(339)</a:t>
          </a:r>
        </a:p>
      </cdr:txBody>
    </cdr:sp>
  </cdr:relSizeAnchor>
  <cdr:relSizeAnchor xmlns:cdr="http://schemas.openxmlformats.org/drawingml/2006/chartDrawing">
    <cdr:from>
      <cdr:x>0.25692</cdr:x>
      <cdr:y>0.8912</cdr:y>
    </cdr:from>
    <cdr:to>
      <cdr:x>0.33592</cdr:x>
      <cdr:y>0.93312</cdr:y>
    </cdr:to>
    <cdr:sp macro="" textlink="">
      <cdr:nvSpPr>
        <cdr:cNvPr id="13" name="TextBox 30"/>
        <cdr:cNvSpPr txBox="1"/>
      </cdr:nvSpPr>
      <cdr:spPr>
        <a:xfrm xmlns:a="http://schemas.openxmlformats.org/drawingml/2006/main">
          <a:off x="3215714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(29*)</a:t>
          </a:r>
        </a:p>
      </cdr:txBody>
    </cdr:sp>
  </cdr:relSizeAnchor>
  <cdr:relSizeAnchor xmlns:cdr="http://schemas.openxmlformats.org/drawingml/2006/chartDrawing">
    <cdr:from>
      <cdr:x>0.1836</cdr:x>
      <cdr:y>0.8912</cdr:y>
    </cdr:from>
    <cdr:to>
      <cdr:x>0.2626</cdr:x>
      <cdr:y>0.93312</cdr:y>
    </cdr:to>
    <cdr:sp macro="" textlink="">
      <cdr:nvSpPr>
        <cdr:cNvPr id="14" name="TextBox 31"/>
        <cdr:cNvSpPr txBox="1"/>
      </cdr:nvSpPr>
      <cdr:spPr>
        <a:xfrm xmlns:a="http://schemas.openxmlformats.org/drawingml/2006/main">
          <a:off x="2298065" y="5233881"/>
          <a:ext cx="9888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(289)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0.00103</cdr:x>
      <cdr:y>0.87824</cdr:y>
    </cdr:from>
    <cdr:to>
      <cdr:x>0.0778</cdr:x>
      <cdr:y>0.92879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8" y="5558941"/>
          <a:ext cx="936000" cy="319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GB" sz="1050" dirty="0"/>
            <a:t>Education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779C-6C81-4813-8914-A354F3A3758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658EE-B0D2-41DB-AED0-F02609720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8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52EF-B811-44BF-B7F8-663FA743C8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3B4A-FF96-4852-A830-3C79A3FA9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NORTHERN IRELAND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7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6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21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8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76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2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7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3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4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8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8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32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8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0039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6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84372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5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20652729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9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4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84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711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23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67695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306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7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7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61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49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172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98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77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694893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653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28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31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9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7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1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2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K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149080"/>
            <a:ext cx="10464733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1124744"/>
            <a:ext cx="10396140" cy="259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625425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1088813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6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14800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09721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2022476"/>
            <a:ext cx="42333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43605" y="1988840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3605" y="3019674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43605" y="4050506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620689"/>
            <a:ext cx="9793816" cy="1008063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marL="0" indent="0" eaLnBrk="1" hangingPunct="1"/>
            <a:r>
              <a:rPr lang="en-US" sz="3300" dirty="0"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Last page should be used for contacts and social media. 33pt</a:t>
            </a:r>
            <a:endParaRPr lang="en-US" sz="3300" dirty="0">
              <a:latin typeface="NeueHaasGroteskDisp Std Blk" charset="0"/>
              <a:ea typeface="ヒラギノ角ゴ ProN W6" charset="0"/>
              <a:cs typeface="ヒラギノ角ゴ ProN W6" charset="0"/>
              <a:sym typeface="NeueHaasGroteskDisp Std Bl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098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0689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1" r:id="rId2"/>
    <p:sldLayoutId id="2147483722" r:id="rId3"/>
    <p:sldLayoutId id="2147483723" r:id="rId4"/>
    <p:sldLayoutId id="2147483748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43" r:id="rId19"/>
    <p:sldLayoutId id="2147483742" r:id="rId20"/>
    <p:sldLayoutId id="2147483744" r:id="rId21"/>
    <p:sldLayoutId id="2147483737" r:id="rId22"/>
    <p:sldLayoutId id="2147483738" r:id="rId23"/>
    <p:sldLayoutId id="2147483739" r:id="rId24"/>
    <p:sldLayoutId id="2147483746" r:id="rId25"/>
    <p:sldLayoutId id="2147483781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chart" Target="../charts/chart1.xml"/><Relationship Id="rId4" Type="http://schemas.openxmlformats.org/officeDocument/2006/relationships/image" Target="../media/image12.png"/><Relationship Id="rId9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Employer Skills Survey 2015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35360" y="3803042"/>
            <a:ext cx="11521280" cy="1296144"/>
          </a:xfrm>
        </p:spPr>
        <p:txBody>
          <a:bodyPr>
            <a:normAutofit/>
          </a:bodyPr>
          <a:lstStyle/>
          <a:p>
            <a:r>
              <a:rPr lang="en-GB" dirty="0"/>
              <a:t>Northern Ireland Slide Pack</a:t>
            </a:r>
          </a:p>
          <a:p>
            <a:r>
              <a:rPr lang="en-GB" sz="2800"/>
              <a:t>May </a:t>
            </a:r>
            <a:r>
              <a:rPr lang="en-GB" sz="28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7215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099327255"/>
              </p:ext>
            </p:extLst>
          </p:nvPr>
        </p:nvGraphicFramePr>
        <p:xfrm>
          <a:off x="-183810" y="1477157"/>
          <a:ext cx="12060973" cy="51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skill-shortage vacancies by region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287" y="1131599"/>
            <a:ext cx="283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err="1">
                <a:latin typeface="NeueHaasGroteskDisp Std Blk"/>
              </a:rPr>
              <a:t>SSV</a:t>
            </a:r>
            <a:r>
              <a:rPr lang="en-GB" sz="1400" b="1" dirty="0">
                <a:latin typeface="NeueHaasGroteskDisp Std Blk"/>
              </a:rPr>
              <a:t> Density </a:t>
            </a:r>
            <a:r>
              <a:rPr lang="en-GB" sz="1000" b="1" dirty="0">
                <a:latin typeface="NeueHaasGroteskDisp Std Blk"/>
              </a:rPr>
              <a:t>(</a:t>
            </a:r>
            <a:r>
              <a:rPr lang="en-GB" sz="1000" b="1" dirty="0" err="1">
                <a:latin typeface="NeueHaasGroteskDisp Std Blk"/>
              </a:rPr>
              <a:t>SSVs</a:t>
            </a:r>
            <a:r>
              <a:rPr lang="en-GB" sz="1000" b="1" dirty="0">
                <a:latin typeface="NeueHaasGroteskDisp Std Blk"/>
              </a:rPr>
              <a:t> as % of Vacs)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31222" y="2018876"/>
            <a:ext cx="8922580" cy="290899"/>
            <a:chOff x="1187092" y="1979307"/>
            <a:chExt cx="8922580" cy="290899"/>
          </a:xfrm>
        </p:grpSpPr>
        <p:grpSp>
          <p:nvGrpSpPr>
            <p:cNvPr id="7" name="Group 6"/>
            <p:cNvGrpSpPr/>
            <p:nvPr/>
          </p:nvGrpSpPr>
          <p:grpSpPr>
            <a:xfrm>
              <a:off x="5500877" y="2085422"/>
              <a:ext cx="412339" cy="83820"/>
              <a:chOff x="5500877" y="2085422"/>
              <a:chExt cx="412339" cy="8382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4956" y="2085422"/>
                <a:ext cx="88260" cy="83820"/>
              </a:xfrm>
              <a:prstGeom prst="rect">
                <a:avLst/>
              </a:prstGeom>
              <a:ln cap="sq">
                <a:solidFill>
                  <a:srgbClr val="233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663232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cap="sq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500877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cap="sq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87092" y="2066740"/>
              <a:ext cx="431270" cy="117250"/>
              <a:chOff x="1187092" y="2066740"/>
              <a:chExt cx="431270" cy="11725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349447" y="2080506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87092" y="2080506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81582" y="2066740"/>
                <a:ext cx="136780" cy="11725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10758" y="2082964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rgbClr val="233A7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586129" y="1979307"/>
              <a:ext cx="3118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vacancies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45739" y="1993207"/>
              <a:ext cx="4063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skill-shortage vacancies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661483" y="1521358"/>
            <a:ext cx="1138793" cy="258785"/>
            <a:chOff x="407616" y="1433783"/>
            <a:chExt cx="1344001" cy="258785"/>
          </a:xfrm>
        </p:grpSpPr>
        <p:sp>
          <p:nvSpPr>
            <p:cNvPr id="112" name="Rectangle 111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29%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22%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17%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99133" y="6257916"/>
            <a:ext cx="11292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(2011: UK: 86,522; Northern Ireland: 3,912; Belfast: 907; Northern: 862; North West: 383; Southern: 650; South Eastern: 667; South West:452</a:t>
            </a:r>
          </a:p>
          <a:p>
            <a:pPr algn="r"/>
            <a:r>
              <a:rPr lang="en-GB" sz="1100" i="1" dirty="0"/>
              <a:t>2013: UK: 91,279; Northern Ireland: 4,014; Belfast: 918; Northern: 878; North West: 377; Southern: 644; South Eastern: 688; South West:509</a:t>
            </a:r>
          </a:p>
          <a:p>
            <a:pPr algn="r"/>
            <a:r>
              <a:rPr lang="en-GB" sz="1100" i="1" dirty="0"/>
              <a:t>2015: UK: 91,210;  Northern Ireland: 4,019; Belfast: 790; Northern: 925; North West: 355; Southern: 702; South Eastern: 661; South West: 586).</a:t>
            </a:r>
          </a:p>
          <a:p>
            <a:pPr algn="r"/>
            <a:endParaRPr lang="en-GB" sz="1100" i="1" dirty="0"/>
          </a:p>
          <a:p>
            <a:pPr algn="r"/>
            <a:endParaRPr lang="en-GB" sz="11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93290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 Ireland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05531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Belfast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17772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30013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 West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54495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Eastern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2254" y="5681193"/>
            <a:ext cx="13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66737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West</a:t>
            </a:r>
            <a:endParaRPr lang="en-GB" sz="1200" b="1" dirty="0">
              <a:latin typeface="NeueHaasGroteskDisp Std Blk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698053" y="5472000"/>
            <a:ext cx="1289843" cy="276999"/>
            <a:chOff x="2194836" y="5459669"/>
            <a:chExt cx="1289843" cy="276999"/>
          </a:xfrm>
        </p:grpSpPr>
        <p:sp>
          <p:nvSpPr>
            <p:cNvPr id="85" name="TextBox 84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049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UK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67186" y="5472000"/>
            <a:ext cx="1289843" cy="276999"/>
            <a:chOff x="2194836" y="5459669"/>
            <a:chExt cx="1289843" cy="276999"/>
          </a:xfrm>
        </p:grpSpPr>
        <p:sp>
          <p:nvSpPr>
            <p:cNvPr id="116" name="TextBox 115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193646" y="5472000"/>
            <a:ext cx="1289843" cy="276999"/>
            <a:chOff x="2194836" y="5459669"/>
            <a:chExt cx="1289843" cy="276999"/>
          </a:xfrm>
        </p:grpSpPr>
        <p:sp>
          <p:nvSpPr>
            <p:cNvPr id="148" name="TextBox 147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689236" y="5472000"/>
            <a:ext cx="1289843" cy="276999"/>
            <a:chOff x="2194836" y="5459669"/>
            <a:chExt cx="1289843" cy="276999"/>
          </a:xfrm>
        </p:grpSpPr>
        <p:sp>
          <p:nvSpPr>
            <p:cNvPr id="152" name="TextBox 151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184826" y="5472000"/>
            <a:ext cx="1289843" cy="276999"/>
            <a:chOff x="2194836" y="5459669"/>
            <a:chExt cx="1289843" cy="276999"/>
          </a:xfrm>
        </p:grpSpPr>
        <p:sp>
          <p:nvSpPr>
            <p:cNvPr id="156" name="TextBox 155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680416" y="5472000"/>
            <a:ext cx="1289843" cy="276999"/>
            <a:chOff x="2194836" y="5459669"/>
            <a:chExt cx="1289843" cy="276999"/>
          </a:xfrm>
        </p:grpSpPr>
        <p:sp>
          <p:nvSpPr>
            <p:cNvPr id="160" name="TextBox 159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176006" y="5472000"/>
            <a:ext cx="1289843" cy="276999"/>
            <a:chOff x="2194836" y="5459669"/>
            <a:chExt cx="1289843" cy="276999"/>
          </a:xfrm>
        </p:grpSpPr>
        <p:sp>
          <p:nvSpPr>
            <p:cNvPr id="164" name="TextBox 163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671596" y="5472000"/>
            <a:ext cx="1289843" cy="276999"/>
            <a:chOff x="2194836" y="5459669"/>
            <a:chExt cx="1289843" cy="276999"/>
          </a:xfrm>
        </p:grpSpPr>
        <p:sp>
          <p:nvSpPr>
            <p:cNvPr id="168" name="TextBox 167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677045" y="1521358"/>
            <a:ext cx="1138793" cy="258785"/>
            <a:chOff x="407616" y="1433783"/>
            <a:chExt cx="1344001" cy="258785"/>
          </a:xfrm>
        </p:grpSpPr>
        <p:sp>
          <p:nvSpPr>
            <p:cNvPr id="172" name="Rectangle 171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17%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26%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36%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184826" y="1521358"/>
            <a:ext cx="1138793" cy="258785"/>
            <a:chOff x="407616" y="1433783"/>
            <a:chExt cx="1344001" cy="258785"/>
          </a:xfrm>
        </p:grpSpPr>
        <p:sp>
          <p:nvSpPr>
            <p:cNvPr id="176" name="Rectangle 175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17%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11%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31%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692607" y="1521358"/>
            <a:ext cx="1138793" cy="258785"/>
            <a:chOff x="407616" y="1433783"/>
            <a:chExt cx="1344001" cy="258785"/>
          </a:xfrm>
        </p:grpSpPr>
        <p:sp>
          <p:nvSpPr>
            <p:cNvPr id="180" name="Rectangle 179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20%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11%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16%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200388" y="1521358"/>
            <a:ext cx="1138793" cy="258785"/>
            <a:chOff x="407616" y="1433783"/>
            <a:chExt cx="1344001" cy="258785"/>
          </a:xfrm>
        </p:grpSpPr>
        <p:sp>
          <p:nvSpPr>
            <p:cNvPr id="184" name="Rectangle 183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6%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29%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15%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708169" y="1521358"/>
            <a:ext cx="1138793" cy="258785"/>
            <a:chOff x="407616" y="1433783"/>
            <a:chExt cx="1344001" cy="258785"/>
          </a:xfrm>
        </p:grpSpPr>
        <p:sp>
          <p:nvSpPr>
            <p:cNvPr id="188" name="Rectangle 187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14%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21%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19%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15950" y="1521358"/>
            <a:ext cx="1138793" cy="258785"/>
            <a:chOff x="407616" y="1433783"/>
            <a:chExt cx="1344001" cy="258785"/>
          </a:xfrm>
        </p:grpSpPr>
        <p:sp>
          <p:nvSpPr>
            <p:cNvPr id="192" name="Rectangle 191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23%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16%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22%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9169264" y="1521358"/>
            <a:ext cx="1138793" cy="258785"/>
            <a:chOff x="407616" y="1433783"/>
            <a:chExt cx="1344001" cy="258785"/>
          </a:xfrm>
        </p:grpSpPr>
        <p:sp>
          <p:nvSpPr>
            <p:cNvPr id="196" name="Rectangle 195"/>
            <p:cNvSpPr/>
            <p:nvPr/>
          </p:nvSpPr>
          <p:spPr>
            <a:xfrm>
              <a:off x="1319617" y="1435199"/>
              <a:ext cx="432000" cy="257369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NeueHaasGroteskDisp Std Blk"/>
                </a:rPr>
                <a:t>19%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07616" y="1433784"/>
              <a:ext cx="432000" cy="25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latin typeface="NeueHaasGroteskDisp Std Blk"/>
                </a:rPr>
                <a:t>23%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63617" y="1433783"/>
              <a:ext cx="432000" cy="257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  <a:latin typeface="NeueHaasGroteskDisp Std Blk"/>
                </a:rPr>
                <a:t>17%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115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265289"/>
              </p:ext>
            </p:extLst>
          </p:nvPr>
        </p:nvGraphicFramePr>
        <p:xfrm>
          <a:off x="835477" y="1118722"/>
          <a:ext cx="11085484" cy="560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sector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100" y="6244263"/>
            <a:ext cx="55499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with vacancies (only 2015 shown)</a:t>
            </a:r>
          </a:p>
          <a:p>
            <a:pPr algn="r"/>
            <a:r>
              <a:rPr lang="en-GB" sz="1100" i="1" dirty="0"/>
              <a:t>** denotes data not shown due to low base size (&lt;25)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  <a:p>
            <a:pPr algn="r"/>
            <a:endParaRPr lang="en-GB" sz="1100" i="1" dirty="0"/>
          </a:p>
          <a:p>
            <a:pPr algn="r"/>
            <a:r>
              <a:rPr lang="en-GB" sz="1100" i="1" dirty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09885"/>
              </p:ext>
            </p:extLst>
          </p:nvPr>
        </p:nvGraphicFramePr>
        <p:xfrm>
          <a:off x="727549" y="1157282"/>
          <a:ext cx="797952" cy="55636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9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2274" y="140517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(50)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74" y="186454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(69)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2274" y="2328725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(90)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2274" y="2698255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(90)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2274" y="3113062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(70)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2274" y="355929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(93)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2274" y="3995234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(54)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2274" y="444180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(143)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2274" y="4877734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(24**)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2274" y="529877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(15**)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2274" y="5713569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(6**)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2274" y="6160801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(5**)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2274" y="6590513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(4**)</a:t>
            </a: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352609" y="3559935"/>
            <a:ext cx="1486731" cy="523220"/>
            <a:chOff x="9981062" y="5358003"/>
            <a:chExt cx="1486731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0112758" y="5358003"/>
              <a:ext cx="135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+mj-lt"/>
                </a:rPr>
                <a:t>Number of SSVs (2015)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981062" y="5565613"/>
              <a:ext cx="108000" cy="108000"/>
            </a:xfrm>
            <a:prstGeom prst="rect">
              <a:avLst/>
            </a:prstGeom>
            <a:ln>
              <a:solidFill>
                <a:srgbClr val="233A75"/>
              </a:solidFill>
            </a:ln>
          </p:spPr>
          <p:txBody>
            <a:bodyPr wrap="square">
              <a:spAutoFit/>
            </a:bodyPr>
            <a:lstStyle/>
            <a:p>
              <a:endParaRPr lang="en-GB" sz="7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708948" y="10687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4350650" y="4657688"/>
            <a:ext cx="411715" cy="2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**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4350650" y="5100313"/>
            <a:ext cx="411715" cy="2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6317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5846398"/>
              </p:ext>
            </p:extLst>
          </p:nvPr>
        </p:nvGraphicFramePr>
        <p:xfrm>
          <a:off x="-459510" y="939760"/>
          <a:ext cx="12589944" cy="591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occupation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732" y="1436616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50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2713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600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7169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300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1840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6511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400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91182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5853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80524" y="1439264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400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57336" y="1439264"/>
            <a:ext cx="535724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9067" y="6257836"/>
            <a:ext cx="7611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establishments with vacancies in each occupation (as shown)</a:t>
            </a:r>
          </a:p>
          <a:p>
            <a:pPr algn="r"/>
            <a:r>
              <a:rPr lang="en-GB" sz="1100" i="1" dirty="0"/>
              <a:t>** denotes data not shown due to low base size (&lt;25)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849" y="5722079"/>
            <a:ext cx="11734998" cy="535757"/>
            <a:chOff x="-69290" y="5835441"/>
            <a:chExt cx="11734998" cy="535757"/>
          </a:xfrm>
        </p:grpSpPr>
        <p:sp>
          <p:nvSpPr>
            <p:cNvPr id="19" name="TextBox 18"/>
            <p:cNvSpPr txBox="1"/>
            <p:nvPr/>
          </p:nvSpPr>
          <p:spPr>
            <a:xfrm>
              <a:off x="48948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(33*)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69290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9290" y="597451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427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(137)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906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(125)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38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6864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(102)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343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(95)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58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(115)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5301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(58)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47807" y="6106896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(131)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480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(24)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4271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(105)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062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(108)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73853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(80)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8644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(76)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63435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(85)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58226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(83)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553017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(34*)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47806" y="5968251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(69)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69289" y="584170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2011: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9481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(32*)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4272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(92)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79063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(82)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3854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(100)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68645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(69)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3436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(71)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58227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(69)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553018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(33*)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47807" y="5835441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(79)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861" y="1100107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Lucida Grande"/>
              </a:rPr>
              <a:t>Number of SSVs (2015)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531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and practical skills lacking among applicants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98434803"/>
              </p:ext>
            </p:extLst>
          </p:nvPr>
        </p:nvGraphicFramePr>
        <p:xfrm>
          <a:off x="252250" y="220718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009" y="6596390"/>
            <a:ext cx="7334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(78)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5651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skills lacking among applicants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06786649"/>
              </p:ext>
            </p:extLst>
          </p:nvPr>
        </p:nvGraphicFramePr>
        <p:xfrm>
          <a:off x="0" y="286004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857015" y="6596435"/>
            <a:ext cx="7334985" cy="26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(78)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9680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skill-shortage vacancies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4646" y="6601691"/>
            <a:ext cx="86973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 Base (2013/2015): All establishments with hard-to-fill vacancies that are all as a result of skill shortages  (</a:t>
            </a:r>
            <a:r>
              <a:rPr lang="en-GB" sz="1100" i="1" dirty="0"/>
              <a:t>136/ 162</a:t>
            </a:r>
            <a:r>
              <a:rPr lang="en-GB" sz="1100" dirty="0"/>
              <a:t>)</a:t>
            </a:r>
            <a:endParaRPr lang="en-GB" sz="1100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08677678"/>
              </p:ext>
            </p:extLst>
          </p:nvPr>
        </p:nvGraphicFramePr>
        <p:xfrm>
          <a:off x="252248" y="1254860"/>
          <a:ext cx="118368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521538" y="3212425"/>
            <a:ext cx="850027" cy="778398"/>
            <a:chOff x="10521538" y="3212425"/>
            <a:chExt cx="850027" cy="778398"/>
          </a:xfrm>
        </p:grpSpPr>
        <p:sp>
          <p:nvSpPr>
            <p:cNvPr id="4" name="Rectangle 3"/>
            <p:cNvSpPr/>
            <p:nvPr/>
          </p:nvSpPr>
          <p:spPr>
            <a:xfrm>
              <a:off x="10521538" y="3325091"/>
              <a:ext cx="144000" cy="144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5538" y="32124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39086" y="3739462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73938" y="362149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3613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Action taken to fill skill-shortage vacancies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89371" y="6649166"/>
            <a:ext cx="449227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/>
            <a:r>
              <a:rPr lang="en-GB" sz="1100" i="1" dirty="0">
                <a:latin typeface="+mj-lt"/>
                <a:cs typeface="Arial" pitchFamily="34" charset="0"/>
              </a:rPr>
              <a:t>Base (2013 / 2015): All with hard-to-fill vacancies (181</a:t>
            </a:r>
            <a:r>
              <a:rPr lang="en-GB" sz="1100" i="1" dirty="0">
                <a:latin typeface="+mj-lt"/>
              </a:rPr>
              <a:t>/ 228)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05145009"/>
              </p:ext>
            </p:extLst>
          </p:nvPr>
        </p:nvGraphicFramePr>
        <p:xfrm>
          <a:off x="162910" y="978908"/>
          <a:ext cx="12029090" cy="57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7520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2: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Retention difficulties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88231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93325" y="6565616"/>
            <a:ext cx="9298675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513" y="38652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497830" y="519932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8%</a:t>
            </a:r>
          </a:p>
        </p:txBody>
      </p:sp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val="4214605152"/>
              </p:ext>
            </p:extLst>
          </p:nvPr>
        </p:nvGraphicFramePr>
        <p:xfrm>
          <a:off x="504188" y="1416397"/>
          <a:ext cx="11285601" cy="481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14749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(2,014)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3498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(414)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2247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(468)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0996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(166)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67246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(288)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8494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(327)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9745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(351)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000" y="588352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(45,818)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5172" y="1387507"/>
            <a:ext cx="143996" cy="1439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7"/>
          <p:cNvSpPr txBox="1"/>
          <p:nvPr/>
        </p:nvSpPr>
        <p:spPr>
          <a:xfrm>
            <a:off x="929168" y="1328699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Proportion with retention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257351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establishment size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513" y="38652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497830" y="519932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8%</a:t>
            </a:r>
          </a:p>
        </p:txBody>
      </p:sp>
      <p:graphicFrame>
        <p:nvGraphicFramePr>
          <p:cNvPr id="339" name="Chart 338"/>
          <p:cNvGraphicFramePr/>
          <p:nvPr>
            <p:extLst>
              <p:ext uri="{D42A27DB-BD31-4B8C-83A1-F6EECF244321}">
                <p14:modId xmlns:p14="http://schemas.microsoft.com/office/powerpoint/2010/main" val="1175471420"/>
              </p:ext>
            </p:extLst>
          </p:nvPr>
        </p:nvGraphicFramePr>
        <p:xfrm>
          <a:off x="395785" y="1882058"/>
          <a:ext cx="11755253" cy="44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0" name="TextBox 339"/>
          <p:cNvSpPr txBox="1"/>
          <p:nvPr/>
        </p:nvSpPr>
        <p:spPr>
          <a:xfrm>
            <a:off x="4861066" y="6396339"/>
            <a:ext cx="7330934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61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(584)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989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(1138)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717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(150)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445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(89)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901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(20*)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173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(33*)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5172" y="1387507"/>
            <a:ext cx="143996" cy="1439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TextBox 7"/>
          <p:cNvSpPr txBox="1"/>
          <p:nvPr/>
        </p:nvSpPr>
        <p:spPr>
          <a:xfrm>
            <a:off x="929168" y="1328699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Proportion with retention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321953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352" y="2047766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Employers’ experiences of skill shortages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9346" y="3313668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The internal skills challenge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46" y="3946619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Under-utilisation of skills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50" y="4579570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Employer investment in training and skills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50" y="2680717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Retention difficulties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348" y="5212521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High Performance Working Practices and Product Market Strategies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9349" y="5845472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52" y="1414815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177153" y="206854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77147" y="3328511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77149" y="3958493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153" y="458847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177153" y="269852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177149" y="521845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177150" y="584843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153" y="143856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514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14692355"/>
              </p:ext>
            </p:extLst>
          </p:nvPr>
        </p:nvGraphicFramePr>
        <p:xfrm>
          <a:off x="77972" y="1052736"/>
          <a:ext cx="12036055" cy="550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by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894" y="6280030"/>
            <a:ext cx="100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4542" y="6244956"/>
            <a:ext cx="6417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 Base: All establishments in Module 2 (as shown)</a:t>
            </a:r>
          </a:p>
          <a:p>
            <a:pPr algn="r"/>
            <a:r>
              <a:rPr lang="en-GB" sz="1100" i="1" dirty="0"/>
              <a:t>** denotes data not shown due to low base size (&lt;25)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7320" y="5925027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(161)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677" y="5925087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(36*)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5699" y="5925027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(192)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1592" y="5925027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(250)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8064" y="5930843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(29*)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203" y="5930843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(127)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7565" y="5930843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(419)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7927" y="5930843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(53)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23032" y="5930843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(15**)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6591832" y="5925087"/>
            <a:ext cx="90366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(244)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7495499" y="5925112"/>
            <a:ext cx="903788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(145)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2160400" y="5925027"/>
            <a:ext cx="700619" cy="2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(136)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1156802" y="5925087"/>
            <a:ext cx="90378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(207)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5172" y="1387507"/>
            <a:ext cx="143996" cy="1439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7"/>
          <p:cNvSpPr txBox="1"/>
          <p:nvPr/>
        </p:nvSpPr>
        <p:spPr>
          <a:xfrm>
            <a:off x="929168" y="1328699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Proportion with retention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333745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 most affected by retention difficulties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95887090"/>
              </p:ext>
            </p:extLst>
          </p:nvPr>
        </p:nvGraphicFramePr>
        <p:xfrm>
          <a:off x="0" y="978596"/>
          <a:ext cx="11952650" cy="56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1570" y="6396338"/>
            <a:ext cx="10710430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endParaRPr lang="en-GB" sz="1100" i="1" dirty="0"/>
          </a:p>
          <a:p>
            <a:pPr algn="r"/>
            <a:r>
              <a:rPr lang="en-GB" sz="1100" i="1" dirty="0"/>
              <a:t>Base: All establishments  with retention difficulties (Module 2: 148)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172" y="1387507"/>
            <a:ext cx="143996" cy="1439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7"/>
          <p:cNvSpPr txBox="1"/>
          <p:nvPr/>
        </p:nvSpPr>
        <p:spPr>
          <a:xfrm>
            <a:off x="929168" y="1328699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Proportion with retention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370970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48187788"/>
              </p:ext>
            </p:extLst>
          </p:nvPr>
        </p:nvGraphicFramePr>
        <p:xfrm>
          <a:off x="0" y="1052736"/>
          <a:ext cx="11682248" cy="575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3222" y="6597353"/>
            <a:ext cx="7008778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experiencing retention difficulties (Module 2: 148)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why it is difficult to retain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39080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3: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The internal skills challenge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6452769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region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30429089"/>
              </p:ext>
            </p:extLst>
          </p:nvPr>
        </p:nvGraphicFramePr>
        <p:xfrm>
          <a:off x="-331061" y="571499"/>
          <a:ext cx="12276501" cy="600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425268" y="115953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0849" y="1274885"/>
            <a:ext cx="412339" cy="83820"/>
            <a:chOff x="5500877" y="2085422"/>
            <a:chExt cx="412339" cy="83820"/>
          </a:xfrm>
        </p:grpSpPr>
        <p:sp>
          <p:nvSpPr>
            <p:cNvPr id="39" name="Rectangle 38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9173" y="1159537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121637" y="1231253"/>
            <a:ext cx="278948" cy="83820"/>
            <a:chOff x="3233495" y="1274885"/>
            <a:chExt cx="278948" cy="8382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93290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 Ireland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05531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Belfast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7772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0013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 West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4495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Eastern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42254" y="5681193"/>
            <a:ext cx="13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666737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West</a:t>
            </a:r>
            <a:endParaRPr lang="en-GB" sz="1200" b="1" dirty="0">
              <a:latin typeface="NeueHaasGroteskDisp Std Blk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698053" y="5472000"/>
            <a:ext cx="1289843" cy="276999"/>
            <a:chOff x="2194836" y="5459669"/>
            <a:chExt cx="1289843" cy="276999"/>
          </a:xfrm>
        </p:grpSpPr>
        <p:sp>
          <p:nvSpPr>
            <p:cNvPr id="60" name="TextBox 59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1049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UK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67186" y="5472000"/>
            <a:ext cx="1289843" cy="276999"/>
            <a:chOff x="2194836" y="5459669"/>
            <a:chExt cx="1289843" cy="276999"/>
          </a:xfrm>
        </p:grpSpPr>
        <p:sp>
          <p:nvSpPr>
            <p:cNvPr id="65" name="TextBox 64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193646" y="5472000"/>
            <a:ext cx="1289843" cy="276999"/>
            <a:chOff x="2194836" y="5459669"/>
            <a:chExt cx="1289843" cy="276999"/>
          </a:xfrm>
        </p:grpSpPr>
        <p:sp>
          <p:nvSpPr>
            <p:cNvPr id="69" name="TextBox 68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89236" y="5472000"/>
            <a:ext cx="1289843" cy="276999"/>
            <a:chOff x="2194836" y="5459669"/>
            <a:chExt cx="1289843" cy="276999"/>
          </a:xfrm>
        </p:grpSpPr>
        <p:sp>
          <p:nvSpPr>
            <p:cNvPr id="73" name="TextBox 72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84826" y="5472000"/>
            <a:ext cx="1289843" cy="276999"/>
            <a:chOff x="2194836" y="5459669"/>
            <a:chExt cx="1289843" cy="276999"/>
          </a:xfrm>
        </p:grpSpPr>
        <p:sp>
          <p:nvSpPr>
            <p:cNvPr id="108" name="TextBox 107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680416" y="5472000"/>
            <a:ext cx="1289843" cy="276999"/>
            <a:chOff x="2194836" y="5459669"/>
            <a:chExt cx="1289843" cy="276999"/>
          </a:xfrm>
        </p:grpSpPr>
        <p:sp>
          <p:nvSpPr>
            <p:cNvPr id="112" name="TextBox 111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176006" y="5472000"/>
            <a:ext cx="1289843" cy="276999"/>
            <a:chOff x="2194836" y="5459669"/>
            <a:chExt cx="1289843" cy="276999"/>
          </a:xfrm>
        </p:grpSpPr>
        <p:sp>
          <p:nvSpPr>
            <p:cNvPr id="116" name="TextBox 115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671596" y="5472000"/>
            <a:ext cx="1289843" cy="276999"/>
            <a:chOff x="2194836" y="5459669"/>
            <a:chExt cx="1289843" cy="276999"/>
          </a:xfrm>
        </p:grpSpPr>
        <p:sp>
          <p:nvSpPr>
            <p:cNvPr id="120" name="TextBox 119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899133" y="6257916"/>
            <a:ext cx="11292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(2011: UK: 86,522; Northern Ireland: 3,912; Belfast: 907; Northern: 862; North West: 383; Southern: 650; South Eastern: 667; South West:452</a:t>
            </a:r>
          </a:p>
          <a:p>
            <a:pPr algn="r"/>
            <a:r>
              <a:rPr lang="en-GB" sz="1100" i="1" dirty="0"/>
              <a:t>2013: UK: 91,279; Northern Ireland: 4,014; Belfast: 918; Northern: 878; North West: 377; Southern: 644; South Eastern: 688; South West:509</a:t>
            </a:r>
          </a:p>
          <a:p>
            <a:pPr algn="r"/>
            <a:r>
              <a:rPr lang="en-GB" sz="1100" i="1" dirty="0"/>
              <a:t>2015: UK: 91,210;  Northern Ireland: 4,019; Belfast: 790; Northern: 925; North West: 355; Southern: 702; South Eastern: 661; South West: 586).</a:t>
            </a:r>
          </a:p>
          <a:p>
            <a:pPr algn="r"/>
            <a:endParaRPr lang="en-GB" sz="1100" i="1" dirty="0"/>
          </a:p>
          <a:p>
            <a:pPr algn="r"/>
            <a:endParaRPr lang="en-GB" sz="1100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267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establishment size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70604963"/>
              </p:ext>
            </p:extLst>
          </p:nvPr>
        </p:nvGraphicFramePr>
        <p:xfrm>
          <a:off x="658149" y="779676"/>
          <a:ext cx="10452038" cy="504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760000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 to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4603" y="5760000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5 to 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676" y="5760000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25 to 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8210" y="5760000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50 to 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5361" y="5760000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100-249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456" y="1398562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1664" y="1483648"/>
            <a:ext cx="412339" cy="83820"/>
            <a:chOff x="5500877" y="2085422"/>
            <a:chExt cx="412339" cy="83820"/>
          </a:xfrm>
        </p:grpSpPr>
        <p:sp>
          <p:nvSpPr>
            <p:cNvPr id="16" name="Rectangle 15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0600" y="1390868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86" y="5959941"/>
            <a:ext cx="11423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2011:	    (989)                                          (2,265)	                         (327)	                         (185)	                           (105)	                        (50)</a:t>
            </a:r>
          </a:p>
          <a:p>
            <a:r>
              <a:rPr lang="en-GB" sz="1050" i="1" dirty="0"/>
              <a:t>2013:                   (1,227)                                        (2,189)	                         (307)	                         (167)	                           (83)	                       (41*)  </a:t>
            </a:r>
          </a:p>
          <a:p>
            <a:r>
              <a:rPr lang="en-GB" sz="1050" i="1" dirty="0"/>
              <a:t>2015:                   (1,168)	                              (2,236)                                  (321)                                         (191)	                           (72)	                       (31*)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6932" y="6434850"/>
            <a:ext cx="5325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777" y="1801636"/>
            <a:ext cx="122400" cy="12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6977" y="1693559"/>
            <a:ext cx="62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6861" y="1801636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919708" y="169355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1227" y="1801636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192427" y="169355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04508" y="1479548"/>
            <a:ext cx="278948" cy="83820"/>
            <a:chOff x="3233495" y="1274885"/>
            <a:chExt cx="278948" cy="838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05075" y="5760000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250+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558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skills gaps by sector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0149450"/>
              </p:ext>
            </p:extLst>
          </p:nvPr>
        </p:nvGraphicFramePr>
        <p:xfrm>
          <a:off x="-167689" y="1354329"/>
          <a:ext cx="12649199" cy="56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838" y="109271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2748" y="1170110"/>
            <a:ext cx="249984" cy="83820"/>
            <a:chOff x="5663232" y="2085422"/>
            <a:chExt cx="249984" cy="83820"/>
          </a:xfrm>
        </p:grpSpPr>
        <p:sp>
          <p:nvSpPr>
            <p:cNvPr id="10" name="Rectangle 9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329" y="1077330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1570" y="1104760"/>
            <a:ext cx="260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323432" y="1181565"/>
            <a:ext cx="108000" cy="108000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7683690" y="6427113"/>
            <a:ext cx="4523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29977" y="2082762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1168361" y="197468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232286" y="2082762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370670" y="197468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67314" y="6100013"/>
            <a:ext cx="12083346" cy="406782"/>
            <a:chOff x="-14606" y="6117282"/>
            <a:chExt cx="12083346" cy="406782"/>
          </a:xfrm>
        </p:grpSpPr>
        <p:sp>
          <p:nvSpPr>
            <p:cNvPr id="23" name="TextBox 22"/>
            <p:cNvSpPr txBox="1"/>
            <p:nvPr/>
          </p:nvSpPr>
          <p:spPr>
            <a:xfrm>
              <a:off x="35050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(385)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4605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4606" y="6262454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886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(866)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7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(327)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558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(292)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8394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(408)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2310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(112)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067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(282)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5083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(43*)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903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(491)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739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(361)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257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(133)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3411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(55)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4247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(259)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0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(415)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886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(859)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67225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(339)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5586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(267)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8394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(382)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92308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(93)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00669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(289)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5083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(29*)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9030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(507)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7391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(460)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25752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(84)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3411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(49*)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4247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(246)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22880" y="1181565"/>
            <a:ext cx="278948" cy="83820"/>
            <a:chOff x="3233495" y="1274885"/>
            <a:chExt cx="278948" cy="8382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15036"/>
              </p:ext>
            </p:extLst>
          </p:nvPr>
        </p:nvGraphicFramePr>
        <p:xfrm>
          <a:off x="265733" y="1426902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7,400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49801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70261291"/>
              </p:ext>
            </p:extLst>
          </p:nvPr>
        </p:nvGraphicFramePr>
        <p:xfrm>
          <a:off x="-284527" y="1027955"/>
          <a:ext cx="12476527" cy="514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52736"/>
          </a:xfrm>
        </p:spPr>
        <p:txBody>
          <a:bodyPr>
            <a:normAutofit/>
          </a:bodyPr>
          <a:lstStyle/>
          <a:p>
            <a:r>
              <a:rPr lang="en-GB" dirty="0"/>
              <a:t>Skills gaps density by occupation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43483"/>
              </p:ext>
            </p:extLst>
          </p:nvPr>
        </p:nvGraphicFramePr>
        <p:xfrm>
          <a:off x="372498" y="1412482"/>
          <a:ext cx="11537060" cy="2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81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24,000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4,100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4,900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4,700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3,800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969" y="1122035"/>
            <a:ext cx="2588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511761" y="1198840"/>
            <a:ext cx="108000" cy="1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11" name="Rectangle 10"/>
          <p:cNvSpPr/>
          <p:nvPr/>
        </p:nvSpPr>
        <p:spPr>
          <a:xfrm>
            <a:off x="10765534" y="1907468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0915576" y="179939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75573" y="1907468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125615" y="179939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4632" y="6420231"/>
            <a:ext cx="446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employment 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797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(4,014)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67313" y="6047095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67314" y="6192267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7115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(152)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6433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5751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5069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(167)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4387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(133)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3705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93023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(207)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1657" y="604709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(161)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795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(4,019)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7113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(94)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6431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(42*)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95749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(28*)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5067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(117)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94385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(66)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93703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(46*)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3021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(163)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91655" y="61963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(129)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2341" y="604470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(60)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92339" y="6193994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27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4978" y="1922949"/>
            <a:ext cx="249984" cy="83820"/>
            <a:chOff x="5663232" y="2085422"/>
            <a:chExt cx="249984" cy="83820"/>
          </a:xfrm>
        </p:grpSpPr>
        <p:sp>
          <p:nvSpPr>
            <p:cNvPr id="43" name="Rectangle 42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31559" y="1830169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Density of skills gaps</a:t>
            </a:r>
          </a:p>
        </p:txBody>
      </p:sp>
    </p:spTree>
    <p:extLst>
      <p:ext uri="{BB962C8B-B14F-4D97-AF65-F5344CB8AC3E}">
        <p14:creationId xmlns:p14="http://schemas.microsoft.com/office/powerpoint/2010/main" val="235333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 by establishment size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21312"/>
              </p:ext>
            </p:extLst>
          </p:nvPr>
        </p:nvGraphicFramePr>
        <p:xfrm>
          <a:off x="212724" y="1390724"/>
          <a:ext cx="11522075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34986"/>
            <a:ext cx="1125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            (520)                                                   (36*)	              (318)                       (83)	         (49*)	                  (26*)                       (8)	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2747" y="6273485"/>
            <a:ext cx="45492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with skills gaps (as shown)</a:t>
            </a:r>
          </a:p>
          <a:p>
            <a:pPr algn="r"/>
            <a:r>
              <a:rPr lang="en-GB" sz="1100" i="1" dirty="0"/>
              <a:t>**denotes data not shown due to low base size (&lt;25)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7183" y="4858247"/>
            <a:ext cx="180000" cy="180000"/>
          </a:xfrm>
          <a:prstGeom prst="rect">
            <a:avLst/>
          </a:prstGeom>
          <a:solidFill>
            <a:schemeClr val="tx2"/>
          </a:solidFill>
          <a:ln>
            <a:solidFill>
              <a:srgbClr val="23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7183" y="4440415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major</a:t>
            </a:r>
            <a:r>
              <a:rPr lang="en-GB" sz="1200" dirty="0"/>
              <a:t> impact on establishment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57183" y="3293165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37183" y="2875333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minor</a:t>
            </a:r>
            <a:r>
              <a:rPr lang="en-GB" sz="1200" b="1" dirty="0"/>
              <a:t> </a:t>
            </a:r>
            <a:r>
              <a:rPr lang="en-GB" sz="1200" dirty="0"/>
              <a:t>impact on establishment performance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7043" y="4809747"/>
            <a:ext cx="885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304414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28823114"/>
              </p:ext>
            </p:extLst>
          </p:nvPr>
        </p:nvGraphicFramePr>
        <p:xfrm>
          <a:off x="248888" y="1095703"/>
          <a:ext cx="11433360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75520" y="6597352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establishments with skills gaps (520)                                    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2605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2015 –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157" y="1350144"/>
            <a:ext cx="7131737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ESS 2015 is the third time the survey has been run at UK-level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2015 survey covers establishments with 2 or more people working at them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2011 survey included establishments with one employee – these were not covered in 2013 or 2015.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Where comparisons are made with 2011 or 2013 findings, these are based on re-weighted 2011 data (configured to represent the 2+ employment business population used in 2013 and 2015).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70824" y="4281382"/>
            <a:ext cx="1992075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06888" y="4051083"/>
            <a:ext cx="1907182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4" name="Picture 3" descr="Y:\Jobs\5191\Report\Pictograms\13 - Thinking_for_Business\surv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41" y="1256152"/>
            <a:ext cx="1609366" cy="16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7" y="2726376"/>
            <a:ext cx="4659080" cy="38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49" y="1368435"/>
            <a:ext cx="316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4,019 telephone interviews with establishments in Northern Ireland</a:t>
            </a:r>
          </a:p>
          <a:p>
            <a:r>
              <a:rPr lang="en-GB" b="1" dirty="0"/>
              <a:t>669 follow up interviews on training spend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115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86180076"/>
              </p:ext>
            </p:extLst>
          </p:nvPr>
        </p:nvGraphicFramePr>
        <p:xfrm>
          <a:off x="-17211" y="286004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and practical skills that need improving among staff with skills gaps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85882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(271)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6508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People and personal skills that need improving among staff with skills gaps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16783519"/>
              </p:ext>
            </p:extLst>
          </p:nvPr>
        </p:nvGraphicFramePr>
        <p:xfrm>
          <a:off x="-17211" y="286004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1648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(271)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77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taken to overcome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1268308"/>
              </p:ext>
            </p:extLst>
          </p:nvPr>
        </p:nvGraphicFramePr>
        <p:xfrm>
          <a:off x="335360" y="1095702"/>
          <a:ext cx="11856640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99809" y="6643854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100" i="1" dirty="0">
                <a:latin typeface="Arial" pitchFamily="34" charset="0"/>
                <a:cs typeface="Arial" pitchFamily="34" charset="0"/>
              </a:rPr>
              <a:t>Base (2013 / 2015): All establishments with skills gaps (</a:t>
            </a:r>
            <a:r>
              <a:rPr lang="en-GB" sz="1100" i="1" dirty="0"/>
              <a:t>733/ 520</a:t>
            </a:r>
            <a:r>
              <a:rPr lang="en-GB" sz="11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2612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57811666"/>
              </p:ext>
            </p:extLst>
          </p:nvPr>
        </p:nvGraphicFramePr>
        <p:xfrm>
          <a:off x="-324544" y="773532"/>
          <a:ext cx="12516544" cy="587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Changes in the number of </a:t>
            </a:r>
            <a:r>
              <a:rPr lang="en-GB" dirty="0" err="1"/>
              <a:t>SSVs</a:t>
            </a:r>
            <a:r>
              <a:rPr lang="en-GB" dirty="0"/>
              <a:t> and skills gaps 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6843" y="6434807"/>
            <a:ext cx="656515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dirty="0">
                <a:solidFill>
                  <a:schemeClr val="tx1"/>
                </a:solidFill>
              </a:rPr>
              <a:t>Base: All establishments (as shown)</a:t>
            </a:r>
          </a:p>
          <a:p>
            <a:pPr algn="r"/>
            <a:r>
              <a:rPr lang="en-GB" sz="1050" i="1" dirty="0"/>
              <a:t>* Figure should be treated with caution due to low base size (&lt;50)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4713" y="5316313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Construction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7050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Business</a:t>
            </a:r>
          </a:p>
          <a:p>
            <a:pPr algn="ctr"/>
            <a:r>
              <a:rPr lang="en-GB" sz="1000" b="1" dirty="0"/>
              <a:t>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0008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Public Admin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218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Financial</a:t>
            </a:r>
          </a:p>
          <a:p>
            <a:pPr algn="ctr"/>
            <a:r>
              <a:rPr lang="en-GB" sz="1000" b="1" dirty="0"/>
              <a:t>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8819" y="5316313"/>
            <a:ext cx="1061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Manufacturing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1826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Health &amp; Social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4117" y="5316313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Agriculture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9415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Hotels &amp; Restaurants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1170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Electricity, Gas &amp;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32361" y="5316313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Education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1766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Wholesale &amp; Retail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223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(112)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5872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(491)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0009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(55)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32362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(292)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14713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(259)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97064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(361)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9415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(385)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1766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(866)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4117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(133)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6468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(408)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08819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(327)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1170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(43*)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73521" y="5831547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(282)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67313" y="5812460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67314" y="5991580"/>
            <a:ext cx="539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20196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Transport &amp; </a:t>
            </a:r>
            <a:r>
              <a:rPr lang="en-GB" sz="1000" b="1" dirty="0" err="1"/>
              <a:t>Comms</a:t>
            </a:r>
            <a:endParaRPr lang="en-GB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97064" y="531631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Arts &amp; Other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13915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4: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Under-utilisation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71555912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7389" y="6602795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07819740"/>
              </p:ext>
            </p:extLst>
          </p:nvPr>
        </p:nvGraphicFramePr>
        <p:xfrm>
          <a:off x="-394138" y="1050232"/>
          <a:ext cx="12586138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5836" y="614121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(4,019)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6527" y="614121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(790)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7218" y="614121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(925)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7909" y="614121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(355)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8600" y="614121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(702)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5182" y="614121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(661)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51767" y="614121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(586)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3290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 Ireland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5531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Belfast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7772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0013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 West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4495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Eastern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2254" y="5681193"/>
            <a:ext cx="13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6737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West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49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UK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145" y="614121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(91,210)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709126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Incidence and density of skills under-utilisation by establishment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19696" y="6427113"/>
            <a:ext cx="4372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23565523"/>
              </p:ext>
            </p:extLst>
          </p:nvPr>
        </p:nvGraphicFramePr>
        <p:xfrm>
          <a:off x="-57466" y="10502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8163" y="598311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(1,168)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912" y="598332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(2,236)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0866" y="598702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1091" y="5983113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(191)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0461" y="5985173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9600" y="5974532"/>
            <a:ext cx="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(31*)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4450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sector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6469" y="6438729"/>
            <a:ext cx="4235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68091554"/>
              </p:ext>
            </p:extLst>
          </p:nvPr>
        </p:nvGraphicFramePr>
        <p:xfrm>
          <a:off x="0" y="1017119"/>
          <a:ext cx="12013295" cy="53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4269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(382)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550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(29*)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0831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4112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(267)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7393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(460)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74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(859)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3955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7236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(49*)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0517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(507)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3798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(289)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67079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(339)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0360" y="6189290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93639" y="6178626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(246)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081368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Occupations where under-utilisation is most prevalent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(1,223)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12069"/>
              </p:ext>
            </p:extLst>
          </p:nvPr>
        </p:nvGraphicFramePr>
        <p:xfrm>
          <a:off x="-316291" y="1341103"/>
          <a:ext cx="11871435" cy="551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9967" y="1357316"/>
            <a:ext cx="10534809" cy="5126058"/>
            <a:chOff x="737308" y="1234116"/>
            <a:chExt cx="10534809" cy="5126058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702279970"/>
                </p:ext>
              </p:extLst>
            </p:nvPr>
          </p:nvGraphicFramePr>
          <p:xfrm>
            <a:off x="4035087" y="1388004"/>
            <a:ext cx="4679668" cy="4972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Connector 7"/>
            <p:cNvCxnSpPr/>
            <p:nvPr/>
          </p:nvCxnSpPr>
          <p:spPr bwMode="auto">
            <a:xfrm flipV="1">
              <a:off x="4773417" y="2238018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4371319" y="2230657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4783955" y="1380445"/>
              <a:ext cx="990352" cy="435726"/>
              <a:chOff x="2771800" y="476672"/>
              <a:chExt cx="1115616" cy="504056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2364843" y="1234116"/>
              <a:ext cx="2429066" cy="307777"/>
              <a:chOff x="3287452" y="580909"/>
              <a:chExt cx="2736304" cy="35604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87452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13% Elementary staff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988024" y="2084129"/>
              <a:ext cx="2415153" cy="307777"/>
              <a:chOff x="2910697" y="913693"/>
              <a:chExt cx="2720631" cy="35604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15304" y="975186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10697" y="913693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2% Machine operatives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63631" y="1616882"/>
              <a:ext cx="2429066" cy="307777"/>
              <a:chOff x="5807732" y="580909"/>
              <a:chExt cx="2736304" cy="35604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2375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400" dirty="0"/>
                  <a:t>29% Managers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6200000">
              <a:off x="7753069" y="1926314"/>
              <a:ext cx="773665" cy="447459"/>
              <a:chOff x="2992427" y="476672"/>
              <a:chExt cx="894990" cy="504056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3439922" y="29178"/>
                <a:ext cx="0" cy="89499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Rectangle 15"/>
            <p:cNvSpPr/>
            <p:nvPr/>
          </p:nvSpPr>
          <p:spPr>
            <a:xfrm>
              <a:off x="8843052" y="5071799"/>
              <a:ext cx="191768" cy="186740"/>
            </a:xfrm>
            <a:prstGeom prst="rect">
              <a:avLst/>
            </a:prstGeom>
            <a:solidFill>
              <a:srgbClr val="5A7ACE"/>
            </a:solidFill>
            <a:ln>
              <a:solidFill>
                <a:srgbClr val="5A7AC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34820" y="5032140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/>
                <a:t>9% Professionals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5400000" flipV="1">
              <a:off x="8304736" y="4626852"/>
              <a:ext cx="373480" cy="703153"/>
              <a:chOff x="875640" y="957816"/>
              <a:chExt cx="1115617" cy="504058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1991256" y="957818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875640" y="957816"/>
                <a:ext cx="111561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 flipV="1">
              <a:off x="7516488" y="5466885"/>
              <a:ext cx="399685" cy="722772"/>
              <a:chOff x="6508432" y="682411"/>
              <a:chExt cx="1074324" cy="504056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6508432" y="682411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6508435" y="682411"/>
                <a:ext cx="1074321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7916172" y="6036177"/>
              <a:ext cx="3355944" cy="307777"/>
              <a:chOff x="7971747" y="231363"/>
              <a:chExt cx="3780417" cy="3560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7971747" y="300900"/>
                <a:ext cx="216024" cy="2160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187769" y="231363"/>
                <a:ext cx="3564395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9% Associate Professionals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153735" y="6003325"/>
              <a:ext cx="191768" cy="1867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9648" y="5968550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/>
                <a:t>14% Admin. / clerical staff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flipV="1">
              <a:off x="5345503" y="5258539"/>
              <a:ext cx="370232" cy="838155"/>
              <a:chOff x="4185078" y="386337"/>
              <a:chExt cx="1115616" cy="681770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4969624" y="564051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4185078" y="386337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Group 23"/>
            <p:cNvGrpSpPr/>
            <p:nvPr/>
          </p:nvGrpSpPr>
          <p:grpSpPr>
            <a:xfrm flipV="1">
              <a:off x="4512908" y="5143276"/>
              <a:ext cx="391434" cy="309838"/>
              <a:chOff x="4211612" y="-751257"/>
              <a:chExt cx="1179504" cy="504056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5391116" y="-751257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4211612" y="-724748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814221" y="5188983"/>
              <a:ext cx="2698687" cy="324508"/>
              <a:chOff x="3462498" y="1317797"/>
              <a:chExt cx="3040029" cy="37539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86503" y="1477170"/>
                <a:ext cx="216024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62498" y="1317797"/>
                <a:ext cx="2824006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6% Skilled trade occupations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82702" y="4327147"/>
              <a:ext cx="2900624" cy="307777"/>
              <a:chOff x="2746467" y="1531560"/>
              <a:chExt cx="3267507" cy="35604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797950" y="1601570"/>
                <a:ext cx="216024" cy="21602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46467" y="1531560"/>
                <a:ext cx="3051486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7% Caring, leisure and other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3983328" y="4481035"/>
              <a:ext cx="4870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407163" y="3060921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4009733" y="3278784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737308" y="3124895"/>
              <a:ext cx="3297779" cy="307777"/>
              <a:chOff x="2092838" y="1451487"/>
              <a:chExt cx="3714898" cy="3560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591712" y="1521498"/>
                <a:ext cx="216024" cy="2160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2838" y="1451487"/>
                <a:ext cx="3498875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11% Sales and customer services</a:t>
                </a:r>
              </a:p>
            </p:txBody>
          </p:sp>
        </p:grpSp>
      </p:grpSp>
      <p:cxnSp>
        <p:nvCxnSpPr>
          <p:cNvPr id="57" name="Straight Connector 56"/>
          <p:cNvCxnSpPr/>
          <p:nvPr/>
        </p:nvCxnSpPr>
        <p:spPr bwMode="auto">
          <a:xfrm>
            <a:off x="5595184" y="5590085"/>
            <a:ext cx="0" cy="6196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009400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Reasons why staff are working in roles for which they have excess qualifications and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(1,223)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8253105"/>
              </p:ext>
            </p:extLst>
          </p:nvPr>
        </p:nvGraphicFramePr>
        <p:xfrm>
          <a:off x="-185800" y="1097281"/>
          <a:ext cx="11692000" cy="551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8321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interviews / confidence intervals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94668" y="1053803"/>
            <a:ext cx="11521280" cy="834107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/>
              <a:t>‘For a question asked of all respondents where the survey result is 50%, we are 95% confident that the true figure lies within the range 48.45% to 51.55%’</a:t>
            </a:r>
          </a:p>
          <a:p>
            <a:pPr algn="ctr"/>
            <a:endParaRPr lang="en-GB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24026"/>
              </p:ext>
            </p:extLst>
          </p:nvPr>
        </p:nvGraphicFramePr>
        <p:xfrm>
          <a:off x="1100083" y="1722155"/>
          <a:ext cx="4611679" cy="4889502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81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972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Northern Ireland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>
                          <a:effectLst/>
                          <a:latin typeface="+mj-lt"/>
                          <a:ea typeface="+mn-ea"/>
                        </a:rPr>
                        <a:t>54,518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4,019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+/-1.55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region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Belfast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10,607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790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+/-3.49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Northern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12,531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925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+/-3.22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North</a:t>
                      </a:r>
                      <a:r>
                        <a:rPr lang="en-GB" sz="1100" kern="1200" baseline="0" dirty="0">
                          <a:effectLst/>
                          <a:latin typeface="+mj-lt"/>
                          <a:ea typeface="+mn-ea"/>
                        </a:rPr>
                        <a:t> West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4,813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355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+/-5.20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Southern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9,458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702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+/-3.70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South</a:t>
                      </a:r>
                      <a:r>
                        <a:rPr lang="en-GB" sz="1100" kern="1200" baseline="0" dirty="0">
                          <a:effectLst/>
                          <a:latin typeface="+mj-lt"/>
                          <a:ea typeface="+mn-ea"/>
                        </a:rPr>
                        <a:t> Eastern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8,872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661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+/-3.81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South</a:t>
                      </a:r>
                      <a:r>
                        <a:rPr lang="en-GB" sz="1100" baseline="0" dirty="0">
                          <a:effectLst/>
                          <a:latin typeface="+mj-lt"/>
                          <a:ea typeface="Times New Roman"/>
                        </a:rPr>
                        <a:t> West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8,237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586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+/-4.05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605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 size of establishment</a:t>
                      </a: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2-4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29,112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1,168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+/-2.87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5-24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20,203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2,236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+/-2.07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25-49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2,946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+/-5.47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50-99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1,384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+/-7.09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100-249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606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+/-11.55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250+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267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31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+/-17.60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48193"/>
              </p:ext>
            </p:extLst>
          </p:nvPr>
        </p:nvGraphicFramePr>
        <p:xfrm>
          <a:off x="6459482" y="1722155"/>
          <a:ext cx="4077119" cy="4889503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607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295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sector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Agriculture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7,015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84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+/-10.69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Manufacturing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3,178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339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+/-5.32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93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Electricity, Gas and Water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368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+/-18.20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Construction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5,715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246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+/-6.25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Wholesale and Retail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11,766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859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+/-3.34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Hotels &amp; Restaurants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4,063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415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+/-4.81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443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Transport and Communications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2,489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289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+/-5.76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Financial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1,112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93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+/-10.16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Business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6,152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507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+/-4.35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Public Administration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788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+/-14.00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Education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3,094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267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+/-6.00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Health and Social Work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4,464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382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+/-5.01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443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Arts</a:t>
                      </a:r>
                      <a:r>
                        <a:rPr lang="en-GB" sz="1100" baseline="0" dirty="0">
                          <a:effectLst/>
                          <a:latin typeface="+mj-lt"/>
                        </a:rPr>
                        <a:t> and Other Services </a:t>
                      </a:r>
                      <a:endParaRPr lang="en-GB" sz="1100" dirty="0">
                        <a:effectLst/>
                        <a:latin typeface="+mj-lt"/>
                      </a:endParaRP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4,314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460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+/-4.57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Population counts taken from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801713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5: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Employer investment in training and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6672611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412769"/>
              </p:ext>
            </p:extLst>
          </p:nvPr>
        </p:nvGraphicFramePr>
        <p:xfrm>
          <a:off x="239349" y="28377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113477"/>
              </p:ext>
            </p:extLst>
          </p:nvPr>
        </p:nvGraphicFramePr>
        <p:xfrm>
          <a:off x="234089" y="290253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region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596390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6360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(790)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97453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(925)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39639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(702)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8546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(355)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0732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(661)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81824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(586)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5267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(4,019)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174" y="62963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(91,210)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770363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486048"/>
              </p:ext>
            </p:extLst>
          </p:nvPr>
        </p:nvGraphicFramePr>
        <p:xfrm>
          <a:off x="239349" y="52026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07685"/>
              </p:ext>
            </p:extLst>
          </p:nvPr>
        </p:nvGraphicFramePr>
        <p:xfrm>
          <a:off x="234089" y="526743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132872" y="6430048"/>
            <a:ext cx="5059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6000" y="6202556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(1,168)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5220" y="6202556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(2,236)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4440" y="6202556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(321)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size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73660" y="6202556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(191)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2880" y="6202556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2098" y="6202556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(31*)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36191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982222"/>
              </p:ext>
            </p:extLst>
          </p:nvPr>
        </p:nvGraphicFramePr>
        <p:xfrm>
          <a:off x="-15233" y="274879"/>
          <a:ext cx="12192000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307035"/>
              </p:ext>
            </p:extLst>
          </p:nvPr>
        </p:nvGraphicFramePr>
        <p:xfrm>
          <a:off x="-15232" y="243347"/>
          <a:ext cx="12191999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18853" y="623567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(460)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sector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001534" y="6427113"/>
            <a:ext cx="5190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110483" y="622927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(267)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2186" y="6228906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(29*)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63142" y="622828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(382)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7537" y="622828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(49*)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091" y="622828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2853" y="621234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(507)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8519" y="62218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(415)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6191" y="62218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(339)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1536" y="62218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(289)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53615" y="62218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(246)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94090" y="62218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(859)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21504" y="6228906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1200185" y="5861662"/>
            <a:ext cx="936000" cy="31994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Agriculture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0272771" y="5861662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Wholesale</a:t>
            </a:r>
          </a:p>
          <a:p>
            <a:pPr algn="ctr"/>
            <a:r>
              <a:rPr lang="en-GB" sz="1050" dirty="0"/>
              <a:t>&amp; Retail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9336771" y="5861662"/>
            <a:ext cx="936000" cy="3273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Construction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26633" y="5861662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Electricity,</a:t>
            </a:r>
          </a:p>
          <a:p>
            <a:pPr algn="ctr"/>
            <a:r>
              <a:rPr lang="en-GB" sz="1050" dirty="0"/>
              <a:t>Gas etc.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857589" y="5861662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Health and Social Work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793589" y="5861662"/>
            <a:ext cx="909197" cy="41549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Public </a:t>
            </a:r>
          </a:p>
          <a:p>
            <a:pPr algn="ctr"/>
            <a:r>
              <a:rPr lang="en-GB" sz="1050" dirty="0"/>
              <a:t>Admin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702785" y="5861662"/>
            <a:ext cx="970939" cy="418686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Financial Services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5597534" y="5869055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Arts and Other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4661534" y="5865358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Business services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6533534" y="5861662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Hotels &amp;</a:t>
            </a:r>
          </a:p>
          <a:p>
            <a:pPr algn="ctr"/>
            <a:r>
              <a:rPr lang="en-GB" sz="1050" dirty="0"/>
              <a:t>Restaurants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7409941" y="5861662"/>
            <a:ext cx="1057738" cy="3199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Manufacturing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8400872" y="5861662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Transport </a:t>
            </a:r>
          </a:p>
          <a:p>
            <a:pPr algn="ctr"/>
            <a:r>
              <a:rPr lang="en-GB" sz="1050" dirty="0"/>
              <a:t>&amp; </a:t>
            </a:r>
            <a:r>
              <a:rPr lang="en-GB" sz="1050" dirty="0" err="1"/>
              <a:t>Comms</a:t>
            </a:r>
            <a:r>
              <a:rPr lang="en-GB" sz="1050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345216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00268263"/>
              </p:ext>
            </p:extLst>
          </p:nvPr>
        </p:nvGraphicFramePr>
        <p:xfrm>
          <a:off x="-13648" y="1304449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30829601"/>
              </p:ext>
            </p:extLst>
          </p:nvPr>
        </p:nvGraphicFramePr>
        <p:xfrm>
          <a:off x="0" y="4505793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8102694" y="220232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don’t train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5743" y="5443058"/>
            <a:ext cx="618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50" dirty="0"/>
              <a:t>of employers in training equilibrium (no desire to increase training)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6096565"/>
              </p:ext>
            </p:extLst>
          </p:nvPr>
        </p:nvGraphicFramePr>
        <p:xfrm>
          <a:off x="177696" y="3484449"/>
          <a:ext cx="778969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78730502"/>
              </p:ext>
            </p:extLst>
          </p:nvPr>
        </p:nvGraphicFramePr>
        <p:xfrm>
          <a:off x="7882552" y="3484449"/>
          <a:ext cx="4154773" cy="15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204715" y="4576379"/>
            <a:ext cx="198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 more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60393" y="4581602"/>
            <a:ext cx="2214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Do sufficient training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9279" y="4571363"/>
            <a:ext cx="1697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299299" y="4578644"/>
            <a:ext cx="1998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Did not want to train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7154" y="3682334"/>
            <a:ext cx="1368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2,869)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61559" y="3682334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1,150)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4823" y="5427292"/>
            <a:ext cx="6773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of employers want to train more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rgbClr val="233A75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Training Equilibrium: employers’ interest in providing more training than they were able to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63761" y="2804638"/>
            <a:ext cx="7723263" cy="893177"/>
          </a:xfrm>
          <a:prstGeom prst="downArrowCallout">
            <a:avLst>
              <a:gd name="adj1" fmla="val 143794"/>
              <a:gd name="adj2" fmla="val 71897"/>
              <a:gd name="adj3" fmla="val 52033"/>
              <a:gd name="adj4" fmla="val 0"/>
            </a:avLst>
          </a:prstGeom>
          <a:solidFill>
            <a:srgbClr val="836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663746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who train</a:t>
            </a:r>
          </a:p>
        </p:txBody>
      </p:sp>
      <p:sp>
        <p:nvSpPr>
          <p:cNvPr id="47" name="Down Arrow Callout 46"/>
          <p:cNvSpPr/>
          <p:nvPr/>
        </p:nvSpPr>
        <p:spPr>
          <a:xfrm>
            <a:off x="7762278" y="2804637"/>
            <a:ext cx="3996483" cy="893177"/>
          </a:xfrm>
          <a:prstGeom prst="downArrowCallout">
            <a:avLst>
              <a:gd name="adj1" fmla="val 143794"/>
              <a:gd name="adj2" fmla="val 71897"/>
              <a:gd name="adj3" fmla="val 47449"/>
              <a:gd name="adj4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498873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who don’t train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6805" y="220232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of all employers train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2104" y="6572985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(4,019)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58" y="6581001"/>
            <a:ext cx="9385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*Note training employers responding ‘Don’t know’ have been included in the group ‘Wanted to undertake more training’ on final measure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32970" y="4581602"/>
            <a:ext cx="1118560" cy="31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1"/>
                </a:solidFill>
              </a:rPr>
              <a:t>Don’t know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685117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053894"/>
              </p:ext>
            </p:extLst>
          </p:nvPr>
        </p:nvGraphicFramePr>
        <p:xfrm>
          <a:off x="-967671" y="1057716"/>
          <a:ext cx="12202705" cy="555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Types of Training and Workforce Development provided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50496" y="6610669"/>
            <a:ext cx="744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 (2015): All establishments that train (2,869)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910" y="3502174"/>
            <a:ext cx="193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Any induction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9910" y="3846485"/>
            <a:ext cx="1937982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1989" y="5202508"/>
            <a:ext cx="143996" cy="1439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TextBox 7"/>
          <p:cNvSpPr txBox="1"/>
          <p:nvPr/>
        </p:nvSpPr>
        <p:spPr>
          <a:xfrm>
            <a:off x="9895984" y="5012895"/>
            <a:ext cx="187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Proportion providing each type of training</a:t>
            </a:r>
          </a:p>
        </p:txBody>
      </p:sp>
    </p:spTree>
    <p:extLst>
      <p:ext uri="{BB962C8B-B14F-4D97-AF65-F5344CB8AC3E}">
        <p14:creationId xmlns:p14="http://schemas.microsoft.com/office/powerpoint/2010/main" val="18031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74484"/>
              </p:ext>
            </p:extLst>
          </p:nvPr>
        </p:nvGraphicFramePr>
        <p:xfrm>
          <a:off x="992698" y="1225882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87268865"/>
              </p:ext>
            </p:extLst>
          </p:nvPr>
        </p:nvGraphicFramePr>
        <p:xfrm>
          <a:off x="-209550" y="1072056"/>
          <a:ext cx="12191344" cy="51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Number and proportion of staff trained by region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8821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(4,019)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9037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(790)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9253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(925)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9685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(702)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9469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(355)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59269" y="1102717"/>
            <a:ext cx="2964027" cy="405571"/>
            <a:chOff x="860550" y="1219199"/>
            <a:chExt cx="2202876" cy="405571"/>
          </a:xfrm>
        </p:grpSpPr>
        <p:grpSp>
          <p:nvGrpSpPr>
            <p:cNvPr id="8" name="Group 7"/>
            <p:cNvGrpSpPr/>
            <p:nvPr/>
          </p:nvGrpSpPr>
          <p:grpSpPr>
            <a:xfrm>
              <a:off x="860550" y="1219199"/>
              <a:ext cx="2202876" cy="405571"/>
              <a:chOff x="860550" y="1219199"/>
              <a:chExt cx="2202876" cy="405571"/>
            </a:xfrm>
            <a:solidFill>
              <a:srgbClr val="C8D3EF"/>
            </a:solidFill>
          </p:grpSpPr>
          <p:sp>
            <p:nvSpPr>
              <p:cNvPr id="4" name="Down Arrow Callout 3"/>
              <p:cNvSpPr/>
              <p:nvPr/>
            </p:nvSpPr>
            <p:spPr>
              <a:xfrm>
                <a:off x="860551" y="1219199"/>
                <a:ext cx="313544" cy="405571"/>
              </a:xfrm>
              <a:prstGeom prst="downArrowCallout">
                <a:avLst>
                  <a:gd name="adj1" fmla="val 50000"/>
                  <a:gd name="adj2" fmla="val 25000"/>
                  <a:gd name="adj3" fmla="val 25000"/>
                  <a:gd name="adj4" fmla="val 68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60550" y="1219199"/>
                <a:ext cx="2202876" cy="3059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60550" y="1234655"/>
              <a:ext cx="2184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number of staff trained (thousands)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858820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(4,014)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09036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(918)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9252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(878)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59684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(644)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09468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(377)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318040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308827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58016" y="1606046"/>
            <a:ext cx="1150932" cy="265491"/>
            <a:chOff x="10513146" y="1594155"/>
            <a:chExt cx="1150932" cy="178430"/>
          </a:xfrm>
        </p:grpSpPr>
        <p:sp>
          <p:nvSpPr>
            <p:cNvPr id="69" name="TextBox 68"/>
            <p:cNvSpPr txBox="1"/>
            <p:nvPr/>
          </p:nvSpPr>
          <p:spPr>
            <a:xfrm>
              <a:off x="11304078" y="1594155"/>
              <a:ext cx="360000" cy="176621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42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908612" y="1595964"/>
              <a:ext cx="360000" cy="1766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44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513146" y="1595964"/>
              <a:ext cx="360000" cy="1766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46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109901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(661)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560119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(586)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109900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(688)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560118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(509)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859269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(3,912)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09932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(907)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0595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(862)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61921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(650)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11258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(383)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314908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12584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(667)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563250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(452)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8606" y="600023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(86,522)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8604" y="62286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(91,279)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8605" y="6427445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(91,210)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13556" y="1606049"/>
            <a:ext cx="1150932" cy="265493"/>
            <a:chOff x="10513146" y="1594154"/>
            <a:chExt cx="1150932" cy="178431"/>
          </a:xfrm>
        </p:grpSpPr>
        <p:sp>
          <p:nvSpPr>
            <p:cNvPr id="96" name="TextBox 95"/>
            <p:cNvSpPr txBox="1"/>
            <p:nvPr/>
          </p:nvSpPr>
          <p:spPr>
            <a:xfrm>
              <a:off x="11304078" y="1594154"/>
              <a:ext cx="360000" cy="176621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908612" y="1595964"/>
              <a:ext cx="360000" cy="1766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66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513146" y="1595964"/>
              <a:ext cx="360000" cy="1766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669096" y="1608744"/>
            <a:ext cx="1150932" cy="262800"/>
            <a:chOff x="10513146" y="1595964"/>
            <a:chExt cx="1150932" cy="176621"/>
          </a:xfrm>
        </p:grpSpPr>
        <p:sp>
          <p:nvSpPr>
            <p:cNvPr id="100" name="TextBox 99"/>
            <p:cNvSpPr txBox="1"/>
            <p:nvPr/>
          </p:nvSpPr>
          <p:spPr>
            <a:xfrm>
              <a:off x="11304078" y="1595964"/>
              <a:ext cx="360000" cy="176621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68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908612" y="1595964"/>
              <a:ext cx="360000" cy="1766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13146" y="1595964"/>
              <a:ext cx="360000" cy="1766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62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224636" y="1608744"/>
            <a:ext cx="1150932" cy="262800"/>
            <a:chOff x="10513146" y="1595964"/>
            <a:chExt cx="1150932" cy="176621"/>
          </a:xfrm>
        </p:grpSpPr>
        <p:sp>
          <p:nvSpPr>
            <p:cNvPr id="104" name="TextBox 103"/>
            <p:cNvSpPr txBox="1"/>
            <p:nvPr/>
          </p:nvSpPr>
          <p:spPr>
            <a:xfrm>
              <a:off x="11304078" y="1595964"/>
              <a:ext cx="360000" cy="176621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908612" y="1595964"/>
              <a:ext cx="360000" cy="1766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34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513146" y="1595964"/>
              <a:ext cx="360000" cy="1766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40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312165" y="1608744"/>
            <a:ext cx="1150932" cy="262800"/>
            <a:chOff x="10513146" y="1592180"/>
            <a:chExt cx="1150932" cy="192085"/>
          </a:xfrm>
        </p:grpSpPr>
        <p:sp>
          <p:nvSpPr>
            <p:cNvPr id="108" name="TextBox 107"/>
            <p:cNvSpPr txBox="1"/>
            <p:nvPr/>
          </p:nvSpPr>
          <p:spPr>
            <a:xfrm>
              <a:off x="11304078" y="1592180"/>
              <a:ext cx="360000" cy="192085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0908612" y="1592180"/>
              <a:ext cx="360000" cy="1920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146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513146" y="1592180"/>
              <a:ext cx="360000" cy="1920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142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0176" y="1608744"/>
            <a:ext cx="1227938" cy="262800"/>
            <a:chOff x="10513146" y="1595964"/>
            <a:chExt cx="1227938" cy="176621"/>
          </a:xfrm>
        </p:grpSpPr>
        <p:sp>
          <p:nvSpPr>
            <p:cNvPr id="112" name="TextBox 111"/>
            <p:cNvSpPr txBox="1"/>
            <p:nvPr/>
          </p:nvSpPr>
          <p:spPr>
            <a:xfrm>
              <a:off x="11304078" y="1595964"/>
              <a:ext cx="437006" cy="176621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107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908612" y="1595964"/>
              <a:ext cx="360000" cy="1766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85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513146" y="1595964"/>
              <a:ext cx="360000" cy="1766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92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856657" y="1608737"/>
            <a:ext cx="1150932" cy="265504"/>
            <a:chOff x="10513146" y="1605539"/>
            <a:chExt cx="1150932" cy="194062"/>
          </a:xfrm>
        </p:grpSpPr>
        <p:sp>
          <p:nvSpPr>
            <p:cNvPr id="116" name="TextBox 115"/>
            <p:cNvSpPr txBox="1"/>
            <p:nvPr/>
          </p:nvSpPr>
          <p:spPr>
            <a:xfrm>
              <a:off x="11304078" y="1607516"/>
              <a:ext cx="360000" cy="192085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463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908612" y="1605539"/>
              <a:ext cx="360000" cy="1920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426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513146" y="1605540"/>
              <a:ext cx="360000" cy="1920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433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56604" y="1606050"/>
            <a:ext cx="1546932" cy="268189"/>
            <a:chOff x="10261146" y="1560548"/>
            <a:chExt cx="1546932" cy="196024"/>
          </a:xfrm>
        </p:grpSpPr>
        <p:sp>
          <p:nvSpPr>
            <p:cNvPr id="121" name="TextBox 120"/>
            <p:cNvSpPr txBox="1"/>
            <p:nvPr/>
          </p:nvSpPr>
          <p:spPr>
            <a:xfrm>
              <a:off x="10782612" y="1564486"/>
              <a:ext cx="504000" cy="1920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16.8m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304078" y="1564487"/>
              <a:ext cx="504000" cy="192085"/>
            </a:xfrm>
            <a:prstGeom prst="rect">
              <a:avLst/>
            </a:prstGeom>
            <a:solidFill>
              <a:srgbClr val="233A75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17.4m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261146" y="1560548"/>
              <a:ext cx="504000" cy="1920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14.7m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94123" y="2021714"/>
            <a:ext cx="2081130" cy="276999"/>
          </a:xfrm>
          <a:prstGeom prst="rect">
            <a:avLst/>
          </a:prstGeom>
          <a:solidFill>
            <a:srgbClr val="C8D3EF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Proportion of staff trained</a:t>
            </a:r>
          </a:p>
        </p:txBody>
      </p:sp>
    </p:spTree>
    <p:extLst>
      <p:ext uri="{BB962C8B-B14F-4D97-AF65-F5344CB8AC3E}">
        <p14:creationId xmlns:p14="http://schemas.microsoft.com/office/powerpoint/2010/main" val="2534075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Proportion of staff trained by size</a:t>
            </a:r>
            <a:endParaRPr lang="en-GB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18334"/>
              </p:ext>
            </p:extLst>
          </p:nvPr>
        </p:nvGraphicFramePr>
        <p:xfrm>
          <a:off x="1044426" y="1049635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50932219"/>
              </p:ext>
            </p:extLst>
          </p:nvPr>
        </p:nvGraphicFramePr>
        <p:xfrm>
          <a:off x="-157822" y="895808"/>
          <a:ext cx="12191344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39131" y="6427113"/>
            <a:ext cx="5504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453" y="623015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(1,168)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7981" y="623015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3226" y="623015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(191)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67312" y="623015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8227" y="623015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(2,236)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454" y="603893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(1,227)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7980" y="603893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(307)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3226" y="603893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(167)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7312" y="603893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8228" y="603893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(2,189)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454" y="5832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(989)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7981" y="5832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(327)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3226" y="5832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(185)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7312" y="5832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8229" y="5832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(2,265)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49925" y="5832000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49925" y="6038934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49925" y="6230153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65728" y="6230153"/>
            <a:ext cx="113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(31*)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65728" y="6038934"/>
            <a:ext cx="113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(41*)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65728" y="5832000"/>
            <a:ext cx="113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(50)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796340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241728570"/>
              </p:ext>
            </p:extLst>
          </p:nvPr>
        </p:nvGraphicFramePr>
        <p:xfrm>
          <a:off x="-209550" y="1072055"/>
          <a:ext cx="12385780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Number and proportion of staff trained by sector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5028" y="6280040"/>
            <a:ext cx="11161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  <a:p>
            <a:pPr algn="r"/>
            <a:r>
              <a:rPr lang="en-GB" sz="1100" i="1" dirty="0"/>
              <a:t>**denotes data not shown due to low base size (&lt;25)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215" y="6101426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362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(339)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7768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(29*)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026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(246)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6053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(859)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843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3882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(289)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374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163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(507)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1953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(49*)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1992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(267)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2484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(382)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2810" y="61014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(460)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216" y="5922493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(133)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8363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7769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(43*)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4027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(259)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6054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(866)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3844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(385)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3883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(282)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4375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(112)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4164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41954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1993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(292)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62485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(408)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82811" y="592249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(361)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218" y="5759411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(32*)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8365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(358)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771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(54)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4029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(364)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6056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(724)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3846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(334)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73885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(290)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377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(137)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4166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(509)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41956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(105)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41995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(285)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62487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(417)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82813" y="575941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(312)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222549" y="5759411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222552" y="5922493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22554" y="6101426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18337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47k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210719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dirty="0"/>
          </a:p>
        </p:txBody>
      </p:sp>
      <p:sp>
        <p:nvSpPr>
          <p:cNvPr id="49" name="TextBox 1"/>
          <p:cNvSpPr txBox="1"/>
          <p:nvPr/>
        </p:nvSpPr>
        <p:spPr>
          <a:xfrm>
            <a:off x="303101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14k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95483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71k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487865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25k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580247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22k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672629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8k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765011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73k</a:t>
            </a:r>
            <a:endParaRPr lang="en-GB" sz="1100" dirty="0"/>
          </a:p>
        </p:txBody>
      </p:sp>
      <p:sp>
        <p:nvSpPr>
          <p:cNvPr id="55" name="TextBox 1"/>
          <p:cNvSpPr txBox="1"/>
          <p:nvPr/>
        </p:nvSpPr>
        <p:spPr>
          <a:xfrm>
            <a:off x="857393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37k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949775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42k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1042157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94k</a:t>
            </a:r>
          </a:p>
        </p:txBody>
      </p:sp>
      <p:sp>
        <p:nvSpPr>
          <p:cNvPr id="58" name="TextBox 1"/>
          <p:cNvSpPr txBox="1"/>
          <p:nvPr/>
        </p:nvSpPr>
        <p:spPr>
          <a:xfrm>
            <a:off x="11345391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18k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259554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6</a:t>
            </a:r>
            <a:r>
              <a:rPr lang="en-GB" sz="1100" dirty="0"/>
              <a:t>k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177534" y="1172000"/>
            <a:ext cx="144000" cy="14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dirty="0"/>
          </a:p>
        </p:txBody>
      </p:sp>
      <p:sp>
        <p:nvSpPr>
          <p:cNvPr id="61" name="TextBox 1"/>
          <p:cNvSpPr txBox="1"/>
          <p:nvPr/>
        </p:nvSpPr>
        <p:spPr>
          <a:xfrm>
            <a:off x="321534" y="1121725"/>
            <a:ext cx="3014219" cy="24454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Total number of staff trained 2015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48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36807" y="1923035"/>
            <a:ext cx="412339" cy="83820"/>
            <a:chOff x="5500877" y="2085422"/>
            <a:chExt cx="412339" cy="83820"/>
          </a:xfrm>
        </p:grpSpPr>
        <p:sp>
          <p:nvSpPr>
            <p:cNvPr id="65" name="Rectangle 64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75743" y="1830255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Proportion of staff trained</a:t>
            </a:r>
          </a:p>
        </p:txBody>
      </p:sp>
    </p:spTree>
    <p:extLst>
      <p:ext uri="{BB962C8B-B14F-4D97-AF65-F5344CB8AC3E}">
        <p14:creationId xmlns:p14="http://schemas.microsoft.com/office/powerpoint/2010/main" val="2793692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Proportion of staff trained by occupation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82415"/>
              </p:ext>
            </p:extLst>
          </p:nvPr>
        </p:nvGraphicFramePr>
        <p:xfrm>
          <a:off x="491791" y="955464"/>
          <a:ext cx="11700209" cy="5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70157" y="6565516"/>
            <a:ext cx="9154157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with staff in each occupation (as shown)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25014"/>
              </p:ext>
            </p:extLst>
          </p:nvPr>
        </p:nvGraphicFramePr>
        <p:xfrm>
          <a:off x="0" y="5811136"/>
          <a:ext cx="1187143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9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(3,718)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(718)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(2,403)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(1,116)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(1,240)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(3,789)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(2,357)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(915)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(1,156)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(1,339)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2015: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(3,733)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(713)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(2,338)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(802)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(688)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(1,230)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(599)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(1,216)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9162" y="1370353"/>
            <a:ext cx="412339" cy="83820"/>
            <a:chOff x="5500877" y="2085422"/>
            <a:chExt cx="412339" cy="83820"/>
          </a:xfrm>
        </p:grpSpPr>
        <p:sp>
          <p:nvSpPr>
            <p:cNvPr id="9" name="Rectangle 8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8098" y="1277573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Proportion of staff trained</a:t>
            </a:r>
          </a:p>
        </p:txBody>
      </p:sp>
    </p:spTree>
    <p:extLst>
      <p:ext uri="{BB962C8B-B14F-4D97-AF65-F5344CB8AC3E}">
        <p14:creationId xmlns:p14="http://schemas.microsoft.com/office/powerpoint/2010/main" val="30335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of survey population </a:t>
            </a:r>
          </a:p>
        </p:txBody>
      </p:sp>
      <p:sp>
        <p:nvSpPr>
          <p:cNvPr id="2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6435" y="1139092"/>
            <a:ext cx="7853274" cy="462236"/>
          </a:xfrm>
        </p:spPr>
        <p:txBody>
          <a:bodyPr>
            <a:normAutofit/>
          </a:bodyPr>
          <a:lstStyle/>
          <a:p>
            <a:r>
              <a:rPr lang="en-GB" b="1" dirty="0"/>
              <a:t>Establishments vs. Employment – Northern Ireland</a:t>
            </a:r>
          </a:p>
        </p:txBody>
      </p:sp>
      <p:pic>
        <p:nvPicPr>
          <p:cNvPr id="302" name="Picture 3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68" y="1955771"/>
            <a:ext cx="2078848" cy="1156851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25" y="2082688"/>
            <a:ext cx="1622710" cy="903015"/>
          </a:xfrm>
          <a:prstGeom prst="rect">
            <a:avLst/>
          </a:prstGeom>
        </p:spPr>
      </p:pic>
      <p:sp>
        <p:nvSpPr>
          <p:cNvPr id="305" name="Rectangle 304"/>
          <p:cNvSpPr/>
          <p:nvPr/>
        </p:nvSpPr>
        <p:spPr>
          <a:xfrm>
            <a:off x="8444638" y="2919622"/>
            <a:ext cx="111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MULTISITE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9608193" y="2909678"/>
            <a:ext cx="2095176" cy="31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SINGLE SITE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8654379" y="1679902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28%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10306966" y="1682578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72%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44812256"/>
              </p:ext>
            </p:extLst>
          </p:nvPr>
        </p:nvGraphicFramePr>
        <p:xfrm>
          <a:off x="1165907" y="1470596"/>
          <a:ext cx="3903232" cy="546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Rectangle 58"/>
          <p:cNvSpPr>
            <a:spLocks noChangeAspect="1"/>
          </p:cNvSpPr>
          <p:nvPr/>
        </p:nvSpPr>
        <p:spPr>
          <a:xfrm>
            <a:off x="5145677" y="3602556"/>
            <a:ext cx="2183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PRIVATE 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06836" y="4805106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3RD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06836" y="5903179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PUBLIC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284812" y="3612603"/>
            <a:ext cx="441773" cy="2930400"/>
            <a:chOff x="9125279" y="2641626"/>
            <a:chExt cx="441773" cy="2716990"/>
          </a:xfrm>
        </p:grpSpPr>
        <p:grpSp>
          <p:nvGrpSpPr>
            <p:cNvPr id="65" name="Group 64"/>
            <p:cNvGrpSpPr/>
            <p:nvPr/>
          </p:nvGrpSpPr>
          <p:grpSpPr>
            <a:xfrm>
              <a:off x="9125281" y="2641626"/>
              <a:ext cx="441771" cy="654648"/>
              <a:chOff x="1054341" y="2618035"/>
              <a:chExt cx="441771" cy="654648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/>
            <p:cNvGrpSpPr/>
            <p:nvPr/>
          </p:nvGrpSpPr>
          <p:grpSpPr>
            <a:xfrm>
              <a:off x="9125281" y="4703968"/>
              <a:ext cx="441771" cy="654648"/>
              <a:chOff x="1054341" y="2618035"/>
              <a:chExt cx="441771" cy="65464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Group 66"/>
            <p:cNvGrpSpPr/>
            <p:nvPr/>
          </p:nvGrpSpPr>
          <p:grpSpPr>
            <a:xfrm>
              <a:off x="9125279" y="3669117"/>
              <a:ext cx="441771" cy="654648"/>
              <a:chOff x="1054341" y="2618035"/>
              <a:chExt cx="441771" cy="65464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69" name="Group 68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TextBox 5"/>
          <p:cNvSpPr txBox="1"/>
          <p:nvPr/>
        </p:nvSpPr>
        <p:spPr>
          <a:xfrm>
            <a:off x="1308757" y="5972629"/>
            <a:ext cx="38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**</a:t>
            </a:r>
          </a:p>
        </p:txBody>
      </p:sp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2667286367"/>
              </p:ext>
            </p:extLst>
          </p:nvPr>
        </p:nvGraphicFramePr>
        <p:xfrm>
          <a:off x="7588736" y="3275773"/>
          <a:ext cx="4643629" cy="364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80526" y="6427113"/>
            <a:ext cx="7611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cs typeface="Arial" panose="020B0604020202020204" pitchFamily="34" charset="0"/>
              </a:rPr>
              <a:t>Data taken from </a:t>
            </a:r>
            <a:r>
              <a:rPr lang="en-GB" sz="1100" i="1" dirty="0" err="1">
                <a:cs typeface="Arial" panose="020B0604020202020204" pitchFamily="34" charset="0"/>
              </a:rPr>
              <a:t>ESS</a:t>
            </a:r>
            <a:r>
              <a:rPr lang="en-GB" sz="1100" i="1" dirty="0">
                <a:cs typeface="Arial" panose="020B0604020202020204" pitchFamily="34" charset="0"/>
              </a:rPr>
              <a:t> 2015</a:t>
            </a:r>
          </a:p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(4,019)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7136" y="1901562"/>
            <a:ext cx="58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2-4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0835" y="2734749"/>
            <a:ext cx="72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5-24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51242" y="3567936"/>
            <a:ext cx="86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25-49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683" y="5234310"/>
            <a:ext cx="100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100-249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1241" y="4401123"/>
            <a:ext cx="869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50-99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018478" y="1737989"/>
            <a:ext cx="290300" cy="539481"/>
            <a:chOff x="1185902" y="1752846"/>
            <a:chExt cx="290300" cy="539481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sp>
        <p:nvSpPr>
          <p:cNvPr id="92" name="TextBox 91"/>
          <p:cNvSpPr txBox="1"/>
          <p:nvPr/>
        </p:nvSpPr>
        <p:spPr>
          <a:xfrm>
            <a:off x="17683" y="6067498"/>
            <a:ext cx="100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250+</a:t>
            </a:r>
          </a:p>
        </p:txBody>
      </p:sp>
      <p:sp>
        <p:nvSpPr>
          <p:cNvPr id="93" name="TextBox 39"/>
          <p:cNvSpPr txBox="1"/>
          <p:nvPr/>
        </p:nvSpPr>
        <p:spPr>
          <a:xfrm>
            <a:off x="-146301" y="6581533"/>
            <a:ext cx="5355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</a:rPr>
              <a:t>Data based on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 counts</a:t>
            </a:r>
            <a:endParaRPr lang="en-GB" sz="1100" i="1" dirty="0"/>
          </a:p>
        </p:txBody>
      </p:sp>
      <p:grpSp>
        <p:nvGrpSpPr>
          <p:cNvPr id="94" name="Group 93"/>
          <p:cNvGrpSpPr/>
          <p:nvPr/>
        </p:nvGrpSpPr>
        <p:grpSpPr>
          <a:xfrm>
            <a:off x="1018478" y="4260173"/>
            <a:ext cx="290300" cy="539481"/>
            <a:chOff x="1185902" y="1752846"/>
            <a:chExt cx="290300" cy="539481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1018478" y="5100901"/>
            <a:ext cx="290300" cy="539481"/>
            <a:chOff x="1185902" y="1752846"/>
            <a:chExt cx="290300" cy="539481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/>
          <p:cNvGrpSpPr/>
          <p:nvPr/>
        </p:nvGrpSpPr>
        <p:grpSpPr>
          <a:xfrm>
            <a:off x="1018478" y="5941628"/>
            <a:ext cx="290300" cy="539481"/>
            <a:chOff x="1185902" y="1752846"/>
            <a:chExt cx="290300" cy="539481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109" name="Group 108"/>
          <p:cNvGrpSpPr/>
          <p:nvPr/>
        </p:nvGrpSpPr>
        <p:grpSpPr>
          <a:xfrm>
            <a:off x="1018478" y="3419445"/>
            <a:ext cx="290300" cy="539481"/>
            <a:chOff x="1185902" y="1752846"/>
            <a:chExt cx="290300" cy="539481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111" name="Group 110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114" name="Group 113"/>
          <p:cNvGrpSpPr/>
          <p:nvPr/>
        </p:nvGrpSpPr>
        <p:grpSpPr>
          <a:xfrm>
            <a:off x="1018478" y="2578717"/>
            <a:ext cx="290300" cy="539481"/>
            <a:chOff x="1185902" y="1752846"/>
            <a:chExt cx="290300" cy="539481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116" name="Group 115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2281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91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All establishments providing training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(as shown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34892"/>
              </p:ext>
            </p:extLst>
          </p:nvPr>
        </p:nvGraphicFramePr>
        <p:xfrm>
          <a:off x="245808" y="1145862"/>
          <a:ext cx="11693963" cy="5451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72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Days</a:t>
                      </a:r>
                      <a:r>
                        <a:rPr lang="en-GB" baseline="0" dirty="0"/>
                        <a:t> per person trained</a:t>
                      </a:r>
                      <a:endParaRPr lang="en-GB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  <a:r>
                        <a:rPr lang="en-GB" baseline="0" dirty="0"/>
                        <a:t> training days</a:t>
                      </a:r>
                      <a:endParaRPr lang="en-GB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1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2011</a:t>
                      </a:r>
                      <a:endParaRPr lang="en-GB" sz="1600" i="0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2013</a:t>
                      </a:r>
                      <a:endParaRPr lang="en-GB" sz="1600" i="0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2015</a:t>
                      </a:r>
                      <a:endParaRPr lang="en-GB" sz="1600" b="1" i="0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2011</a:t>
                      </a:r>
                      <a:endParaRPr lang="en-GB" sz="1600" i="0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2013</a:t>
                      </a:r>
                      <a:endParaRPr lang="en-GB" sz="1600" i="0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2015</a:t>
                      </a:r>
                      <a:endParaRPr lang="en-GB" sz="1600" b="1" i="0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/>
                        <a:t>% increase from 2013</a:t>
                      </a:r>
                      <a:endParaRPr lang="en-GB" sz="1100" b="1" i="1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UK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7.8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baseline="0" dirty="0"/>
                        <a:t>(66,916)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6.7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/>
                        <a:t>(69,842)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6.8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/>
                        <a:t>(69,541)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115m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113m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118m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+4%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Northern</a:t>
                      </a:r>
                      <a:r>
                        <a:rPr lang="en-GB" sz="1400" baseline="0" dirty="0"/>
                        <a:t> Ireland </a:t>
                      </a:r>
                      <a:endParaRPr lang="en-GB" sz="1400" dirty="0"/>
                    </a:p>
                  </a:txBody>
                  <a:tcPr marL="121920" marR="1219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(2,903)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(2,894)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(2,869)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2.7m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2.7m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2.6m</a:t>
                      </a:r>
                      <a:endParaRPr lang="en-GB" sz="1600" b="1" dirty="0"/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-4%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Belfast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(721)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(705)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(606)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0.8m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0.8m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0.7m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-5%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Northern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 marL="121920" marR="1219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(628)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(621)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(654)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0.7m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0.6m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0.5m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-8%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North</a:t>
                      </a:r>
                      <a:r>
                        <a:rPr lang="en-GB" sz="1400" baseline="0" dirty="0"/>
                        <a:t> West</a:t>
                      </a:r>
                      <a:endParaRPr lang="en-GB" sz="1400" dirty="0"/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(289)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(275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(256)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-15%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Southern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 marL="121920" marR="1219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(481)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(435)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(494)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+58%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South</a:t>
                      </a:r>
                      <a:r>
                        <a:rPr lang="en-GB" sz="1400" baseline="0" dirty="0"/>
                        <a:t> Eastern </a:t>
                      </a:r>
                      <a:endParaRPr lang="en-GB" sz="1400" dirty="0"/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(462)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(500)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(448)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-24%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068">
                <a:tc>
                  <a:txBody>
                    <a:bodyPr/>
                    <a:lstStyle/>
                    <a:p>
                      <a:r>
                        <a:rPr lang="en-GB" sz="1400" dirty="0"/>
                        <a:t>South</a:t>
                      </a:r>
                      <a:r>
                        <a:rPr lang="en-GB" sz="1400" baseline="0" dirty="0"/>
                        <a:t> West </a:t>
                      </a:r>
                      <a:endParaRPr lang="en-GB" sz="1400" dirty="0"/>
                    </a:p>
                  </a:txBody>
                  <a:tcPr marL="121920" marR="1219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/>
                        <a:t>(322)</a:t>
                      </a:r>
                      <a:endParaRPr lang="en-GB" sz="9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(358)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(411)</a:t>
                      </a:r>
                      <a:endParaRPr lang="en-GB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-9%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328971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48829296"/>
              </p:ext>
            </p:extLst>
          </p:nvPr>
        </p:nvGraphicFramePr>
        <p:xfrm>
          <a:off x="-666750" y="1052736"/>
          <a:ext cx="12115800" cy="55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77552" y="6596390"/>
            <a:ext cx="7014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do not provide training (1,119)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996764" y="2553467"/>
            <a:ext cx="409105" cy="1224000"/>
            <a:chOff x="6077920" y="2587896"/>
            <a:chExt cx="409105" cy="1186951"/>
          </a:xfrm>
        </p:grpSpPr>
        <p:cxnSp>
          <p:nvCxnSpPr>
            <p:cNvPr id="39" name="Elbow Connector 38"/>
            <p:cNvCxnSpPr/>
            <p:nvPr/>
          </p:nvCxnSpPr>
          <p:spPr bwMode="auto">
            <a:xfrm rot="2700000">
              <a:off x="6077919" y="2702449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Elbow Connector 39"/>
            <p:cNvCxnSpPr/>
            <p:nvPr/>
          </p:nvCxnSpPr>
          <p:spPr bwMode="auto">
            <a:xfrm rot="18900000" flipH="1">
              <a:off x="6077920" y="309151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Elbow Connector 40"/>
            <p:cNvCxnSpPr/>
            <p:nvPr/>
          </p:nvCxnSpPr>
          <p:spPr bwMode="auto">
            <a:xfrm rot="2700000">
              <a:off x="6077090" y="348029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any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393654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81176393"/>
              </p:ext>
            </p:extLst>
          </p:nvPr>
        </p:nvGraphicFramePr>
        <p:xfrm>
          <a:off x="0" y="1056289"/>
          <a:ext cx="12313920" cy="561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4166" y="6589021"/>
            <a:ext cx="1199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 : All establishments who would have provided more training in the past 12 months if they could (1,406)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further training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222049" y="2589614"/>
            <a:ext cx="409105" cy="1224000"/>
            <a:chOff x="6077920" y="2587896"/>
            <a:chExt cx="409105" cy="1186951"/>
          </a:xfrm>
        </p:grpSpPr>
        <p:cxnSp>
          <p:nvCxnSpPr>
            <p:cNvPr id="32" name="Elbow Connector 31"/>
            <p:cNvCxnSpPr/>
            <p:nvPr/>
          </p:nvCxnSpPr>
          <p:spPr bwMode="auto">
            <a:xfrm rot="2700000">
              <a:off x="6077919" y="2702449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/>
            <p:cNvCxnSpPr/>
            <p:nvPr/>
          </p:nvCxnSpPr>
          <p:spPr bwMode="auto">
            <a:xfrm rot="18900000" flipH="1">
              <a:off x="6077920" y="309151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lbow Connector 33"/>
            <p:cNvCxnSpPr/>
            <p:nvPr/>
          </p:nvCxnSpPr>
          <p:spPr bwMode="auto">
            <a:xfrm rot="2700000">
              <a:off x="6077090" y="348029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201208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and Workforce Development - Summary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09216"/>
              </p:ext>
            </p:extLst>
          </p:nvPr>
        </p:nvGraphicFramePr>
        <p:xfrm>
          <a:off x="557795" y="1320173"/>
          <a:ext cx="11281781" cy="522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2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Northern Ireland</a:t>
                      </a:r>
                      <a:r>
                        <a:rPr lang="en-GB" baseline="0" dirty="0"/>
                        <a:t> figures</a:t>
                      </a:r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2011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2013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2015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71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employers that train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62%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% of employers that train off-the-job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that </a:t>
                      </a:r>
                      <a:r>
                        <a:rPr lang="en-GB" b="1" i="1" dirty="0"/>
                        <a:t>only </a:t>
                      </a:r>
                      <a:r>
                        <a:rPr lang="en-GB" b="1" dirty="0"/>
                        <a:t>train</a:t>
                      </a:r>
                      <a:r>
                        <a:rPr lang="en-GB" b="1" baseline="0" dirty="0"/>
                        <a:t> on-the-job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staff trained over</a:t>
                      </a:r>
                      <a:r>
                        <a:rPr lang="en-GB" b="1" baseline="0" dirty="0"/>
                        <a:t> the last 12 months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Days training per person trained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6.3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6.3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5.6 days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Total training days provided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2.7m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2.7m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2.6m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0855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(2011/2013/2015): All establishments (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3,912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4,014/ 4,019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2334648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6: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High Performance Working practices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and Product Market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273902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 bwMode="auto">
          <a:xfrm>
            <a:off x="3396000" y="1131566"/>
            <a:ext cx="5400000" cy="5400000"/>
          </a:xfrm>
          <a:prstGeom prst="ellipse">
            <a:avLst/>
          </a:prstGeom>
          <a:solidFill>
            <a:srgbClr val="233A75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605173" y="3831566"/>
            <a:ext cx="1592003" cy="1592003"/>
          </a:xfrm>
          <a:prstGeom prst="ellipse">
            <a:avLst/>
          </a:prstGeom>
          <a:solidFill>
            <a:srgbClr val="836DB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401174" y="2863887"/>
            <a:ext cx="3667679" cy="3667679"/>
          </a:xfrm>
          <a:prstGeom prst="ellipse">
            <a:avLst/>
          </a:prstGeom>
          <a:solidFill>
            <a:srgbClr val="C8D3EF">
              <a:alpha val="6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41029" y="1807543"/>
            <a:ext cx="3577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white"/>
                </a:solidFill>
              </a:rPr>
              <a:t>All private sector employers</a:t>
            </a:r>
          </a:p>
          <a:p>
            <a:r>
              <a:rPr lang="en-GB" sz="1500" b="1" dirty="0">
                <a:solidFill>
                  <a:prstClr val="white"/>
                </a:solidFill>
              </a:rPr>
              <a:t>43,000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9344" y="6577448"/>
            <a:ext cx="365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private sector establishments (3,004)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1556" y="4182200"/>
            <a:ext cx="1027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prstClr val="white"/>
                </a:solidFill>
              </a:rPr>
              <a:t>HPW</a:t>
            </a:r>
            <a:endParaRPr lang="en-GB" sz="1500" dirty="0">
              <a:solidFill>
                <a:prstClr val="white"/>
              </a:solidFill>
            </a:endParaRPr>
          </a:p>
          <a:p>
            <a:pPr algn="ctr"/>
            <a:r>
              <a:rPr lang="en-GB" sz="1500" dirty="0">
                <a:solidFill>
                  <a:prstClr val="white"/>
                </a:solidFill>
              </a:rPr>
              <a:t>&amp; PMS</a:t>
            </a:r>
          </a:p>
          <a:p>
            <a:pPr algn="ctr"/>
            <a:r>
              <a:rPr lang="en-GB" sz="1500" b="1" dirty="0">
                <a:solidFill>
                  <a:prstClr val="white"/>
                </a:solidFill>
              </a:rPr>
              <a:t>2,000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7748" y="4012573"/>
            <a:ext cx="20362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prstClr val="white"/>
                </a:solidFill>
              </a:rPr>
              <a:t>High or Very High PMS only </a:t>
            </a:r>
          </a:p>
          <a:p>
            <a:pPr algn="r"/>
            <a:r>
              <a:rPr lang="en-GB" sz="1500" b="1" dirty="0">
                <a:solidFill>
                  <a:prstClr val="white"/>
                </a:solidFill>
              </a:rPr>
              <a:t>16,000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5689" y="4182200"/>
            <a:ext cx="827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err="1">
                <a:solidFill>
                  <a:prstClr val="white"/>
                </a:solidFill>
              </a:rPr>
              <a:t>HPW</a:t>
            </a:r>
            <a:r>
              <a:rPr lang="en-GB" sz="1500" dirty="0">
                <a:solidFill>
                  <a:prstClr val="white"/>
                </a:solidFill>
              </a:rPr>
              <a:t> only</a:t>
            </a:r>
          </a:p>
          <a:p>
            <a:pPr algn="l"/>
            <a:r>
              <a:rPr lang="en-GB" sz="1500" b="1" dirty="0">
                <a:solidFill>
                  <a:prstClr val="white"/>
                </a:solidFill>
              </a:rPr>
              <a:t>3,000</a:t>
            </a:r>
          </a:p>
          <a:p>
            <a:pPr algn="l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Overlap between High Performance Working employers and </a:t>
            </a:r>
          </a:p>
          <a:p>
            <a:r>
              <a:rPr lang="en-GB" sz="3200" dirty="0">
                <a:solidFill>
                  <a:schemeClr val="bg1"/>
                </a:solidFill>
              </a:rPr>
              <a:t>those that adopt High/Very High Product Market Strategies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600239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High Performance Working and skills challenges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84800" y="6670256"/>
            <a:ext cx="6807200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Base for all charts: All establishments in Module 1 by </a:t>
            </a:r>
            <a:r>
              <a:rPr lang="en-GB" sz="1000" i="1" dirty="0" err="1">
                <a:solidFill>
                  <a:srgbClr val="000000"/>
                </a:solidFill>
                <a:cs typeface="Arial" pitchFamily="34" charset="0"/>
              </a:rPr>
              <a:t>HPW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 classification (</a:t>
            </a:r>
            <a:r>
              <a:rPr lang="en-GB" sz="1000" i="1" dirty="0" err="1">
                <a:solidFill>
                  <a:srgbClr val="000000"/>
                </a:solidFill>
                <a:cs typeface="Arial" pitchFamily="34" charset="0"/>
              </a:rPr>
              <a:t>HPW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GB" sz="1000" i="1" dirty="0">
                <a:cs typeface="Arial" pitchFamily="34" charset="0"/>
              </a:rPr>
              <a:t>494; non-</a:t>
            </a:r>
            <a:r>
              <a:rPr lang="en-GB" sz="1000" i="1" dirty="0" err="1">
                <a:cs typeface="Arial" pitchFamily="34" charset="0"/>
              </a:rPr>
              <a:t>HPW</a:t>
            </a:r>
            <a:r>
              <a:rPr lang="en-GB" sz="1000" i="1" dirty="0">
                <a:cs typeface="Arial" pitchFamily="34" charset="0"/>
              </a:rPr>
              <a:t>: 2552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05869" y="1188377"/>
            <a:ext cx="3600000" cy="766499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…yet are </a:t>
            </a:r>
            <a:r>
              <a:rPr lang="en-GB" sz="1400" b="1" dirty="0">
                <a:solidFill>
                  <a:schemeClr val="tx1"/>
                </a:solidFill>
              </a:rPr>
              <a:t>more likely to have skills gaps</a:t>
            </a:r>
            <a:r>
              <a:rPr lang="en-GB" sz="1400" dirty="0">
                <a:solidFill>
                  <a:schemeClr val="tx1"/>
                </a:solidFill>
              </a:rPr>
              <a:t> among their workforce…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544" y="1188377"/>
            <a:ext cx="3600000" cy="475013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…and are much </a:t>
            </a:r>
            <a:r>
              <a:rPr lang="en-GB" sz="1400" b="1" dirty="0">
                <a:solidFill>
                  <a:schemeClr val="tx1"/>
                </a:solidFill>
              </a:rPr>
              <a:t>more likely to train</a:t>
            </a:r>
            <a:r>
              <a:rPr lang="en-GB" sz="1400" dirty="0">
                <a:solidFill>
                  <a:schemeClr val="tx1"/>
                </a:solidFill>
              </a:rPr>
              <a:t> their staff…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56020" y="2198712"/>
            <a:ext cx="3879959" cy="4621439"/>
            <a:chOff x="3877871" y="896226"/>
            <a:chExt cx="3258935" cy="4292542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780459655"/>
                </p:ext>
              </p:extLst>
            </p:nvPr>
          </p:nvGraphicFramePr>
          <p:xfrm>
            <a:off x="3877871" y="896226"/>
            <a:ext cx="3258935" cy="4292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444339" y="4472270"/>
              <a:ext cx="1922472" cy="402581"/>
              <a:chOff x="4444339" y="4472270"/>
              <a:chExt cx="1922472" cy="4025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444339" y="4472270"/>
                <a:ext cx="1922472" cy="22284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37985" y="4583611"/>
                <a:ext cx="88939" cy="83819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22059" y="4583609"/>
                <a:ext cx="88939" cy="84152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67934" y="4503216"/>
                <a:ext cx="1108008" cy="3716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Have skills gaps</a:t>
                </a:r>
              </a:p>
              <a:p>
                <a:endParaRPr lang="en-GB" sz="10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150550" y="1611331"/>
            <a:ext cx="4014113" cy="4706407"/>
            <a:chOff x="5771442" y="985581"/>
            <a:chExt cx="3400888" cy="4706407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969236023"/>
                </p:ext>
              </p:extLst>
            </p:nvPr>
          </p:nvGraphicFramePr>
          <p:xfrm>
            <a:off x="5771442" y="985581"/>
            <a:ext cx="3400888" cy="4706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6349013" y="5383479"/>
              <a:ext cx="1982334" cy="254271"/>
              <a:chOff x="2387480" y="6364897"/>
              <a:chExt cx="1982334" cy="25427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387480" y="6401181"/>
                <a:ext cx="873870" cy="21798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885387" y="6438109"/>
                <a:ext cx="122002" cy="131150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76722" y="6437924"/>
                <a:ext cx="122002" cy="131667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61805" y="6364897"/>
                <a:ext cx="110800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Train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41195" y="1188377"/>
            <a:ext cx="3600000" cy="1010335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HPW</a:t>
            </a:r>
            <a:r>
              <a:rPr lang="en-GB" sz="1400" dirty="0">
                <a:solidFill>
                  <a:schemeClr val="tx1"/>
                </a:solidFill>
              </a:rPr>
              <a:t> employers are </a:t>
            </a:r>
            <a:r>
              <a:rPr lang="en-GB" sz="1400" b="1" dirty="0">
                <a:solidFill>
                  <a:schemeClr val="tx1"/>
                </a:solidFill>
              </a:rPr>
              <a:t>more active in the recruitment market</a:t>
            </a:r>
            <a:r>
              <a:rPr lang="en-GB" sz="1400" dirty="0">
                <a:solidFill>
                  <a:schemeClr val="tx1"/>
                </a:solidFill>
              </a:rPr>
              <a:t> and </a:t>
            </a:r>
            <a:r>
              <a:rPr lang="en-GB" sz="1400" b="1" dirty="0">
                <a:solidFill>
                  <a:schemeClr val="tx1"/>
                </a:solidFill>
              </a:rPr>
              <a:t>find it easier to fill their vacancies</a:t>
            </a:r>
            <a:r>
              <a:rPr lang="en-GB" sz="1400" dirty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4064668804"/>
              </p:ext>
            </p:extLst>
          </p:nvPr>
        </p:nvGraphicFramePr>
        <p:xfrm>
          <a:off x="235674" y="2116704"/>
          <a:ext cx="4070195" cy="46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694431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Product Market Strategy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9957574"/>
              </p:ext>
            </p:extLst>
          </p:nvPr>
        </p:nvGraphicFramePr>
        <p:xfrm>
          <a:off x="251520" y="1075886"/>
          <a:ext cx="11809968" cy="407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336177"/>
            <a:ext cx="8568952" cy="45520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42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7840" y="152078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Not at all price 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7840" y="231423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Often leads the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1790" y="3234965"/>
            <a:ext cx="117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Premium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7840" y="400073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Substantial customisation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9112" y="661263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Base: All establishments in the private sector (3,004)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06" y="144456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Wholly price dependent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306" y="223515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Rarely leads the 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306" y="311628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Standard or basic quality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306" y="3937239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 difference in product/service offering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74556"/>
              </p:ext>
            </p:extLst>
          </p:nvPr>
        </p:nvGraphicFramePr>
        <p:xfrm>
          <a:off x="3225799" y="4628951"/>
          <a:ext cx="6096001" cy="2119498"/>
        </p:xfrm>
        <a:graphic>
          <a:graphicData uri="http://schemas.openxmlformats.org/drawingml/2006/table">
            <a:tbl>
              <a:tblPr/>
              <a:tblGrid>
                <a:gridCol w="304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4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altLang="en-US" sz="1100" b="1" i="0" u="none" strike="noStrike" cap="none" normalizeH="0" baseline="0" dirty="0" bmk="_Toc43422153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imes New Roman" pitchFamily="18" charset="0"/>
                        </a:rPr>
                        <a:t>Overall composite Product Market Strategy scores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Aggregate PMS score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private sector establishments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private sector employment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685" marR="0" indent="-2736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Very low (1 to 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7%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3%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Low (8 to 10)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16%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12%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Medium (11 to</a:t>
                      </a:r>
                      <a:r>
                        <a:rPr lang="en-GB" sz="1000" baseline="0" dirty="0">
                          <a:effectLst/>
                          <a:latin typeface="Arial"/>
                          <a:ea typeface="Times New Roman"/>
                        </a:rPr>
                        <a:t> 13)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28%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22%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High (14 to 16)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27%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33%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Very high (17 to 20)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14%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21%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640832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23847015"/>
              </p:ext>
            </p:extLst>
          </p:nvPr>
        </p:nvGraphicFramePr>
        <p:xfrm>
          <a:off x="100361" y="2198712"/>
          <a:ext cx="4070195" cy="46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/>
          <p:cNvSpPr/>
          <p:nvPr/>
        </p:nvSpPr>
        <p:spPr>
          <a:xfrm>
            <a:off x="4305869" y="1188377"/>
            <a:ext cx="3600000" cy="1010335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…are </a:t>
            </a:r>
            <a:r>
              <a:rPr lang="en-GB" sz="1400" b="1" dirty="0">
                <a:solidFill>
                  <a:schemeClr val="tx1"/>
                </a:solidFill>
              </a:rPr>
              <a:t>slightly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more likely to experience skills gaps</a:t>
            </a:r>
            <a:r>
              <a:rPr lang="en-GB" sz="1400" dirty="0">
                <a:solidFill>
                  <a:schemeClr val="tx1"/>
                </a:solidFill>
              </a:rPr>
              <a:t>, though the proportion of their workforce with skills gaps is lower than employers at the ‘very low’ end…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56020" y="2019869"/>
            <a:ext cx="3879959" cy="4800282"/>
            <a:chOff x="3877871" y="896226"/>
            <a:chExt cx="3258935" cy="4292542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2469088507"/>
                </p:ext>
              </p:extLst>
            </p:nvPr>
          </p:nvGraphicFramePr>
          <p:xfrm>
            <a:off x="3877871" y="896226"/>
            <a:ext cx="3258935" cy="4292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444339" y="4448011"/>
              <a:ext cx="1922472" cy="247106"/>
              <a:chOff x="4444339" y="4448011"/>
              <a:chExt cx="1922472" cy="24710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444339" y="4472270"/>
                <a:ext cx="1922472" cy="22284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37985" y="4528406"/>
                <a:ext cx="88939" cy="83819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22059" y="4528404"/>
                <a:ext cx="88939" cy="84152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67934" y="4448011"/>
                <a:ext cx="1108008" cy="24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Have skills gaps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150550" y="1597476"/>
            <a:ext cx="4014113" cy="4706407"/>
            <a:chOff x="5771442" y="985581"/>
            <a:chExt cx="3400888" cy="4706407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2661051832"/>
                </p:ext>
              </p:extLst>
            </p:nvPr>
          </p:nvGraphicFramePr>
          <p:xfrm>
            <a:off x="5771442" y="985581"/>
            <a:ext cx="3400888" cy="4706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6224416" y="5434293"/>
              <a:ext cx="1427876" cy="246222"/>
              <a:chOff x="2262883" y="6415711"/>
              <a:chExt cx="1427876" cy="24622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262883" y="6415711"/>
                <a:ext cx="873870" cy="21798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270412" y="6496426"/>
                <a:ext cx="88939" cy="84462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461750" y="6496426"/>
                <a:ext cx="88939" cy="84795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82750" y="6415712"/>
                <a:ext cx="11080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Train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41195" y="1188377"/>
            <a:ext cx="3600000" cy="1010335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‘Very high’ PMS employers are </a:t>
            </a:r>
            <a:r>
              <a:rPr lang="en-GB" sz="1400" b="1" dirty="0" err="1">
                <a:solidFill>
                  <a:schemeClr val="tx1"/>
                </a:solidFill>
              </a:rPr>
              <a:t>lesslikely</a:t>
            </a:r>
            <a:r>
              <a:rPr lang="en-GB" sz="1400" b="1" dirty="0">
                <a:solidFill>
                  <a:schemeClr val="tx1"/>
                </a:solidFill>
              </a:rPr>
              <a:t> to find vacancies hard-to-fill for skills related</a:t>
            </a:r>
            <a:r>
              <a:rPr lang="en-GB" sz="1400" dirty="0">
                <a:solidFill>
                  <a:schemeClr val="tx1"/>
                </a:solidFill>
              </a:rPr>
              <a:t> reasons…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384800" y="6670256"/>
            <a:ext cx="6807200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Base for all charts: All establishments in the private sector by PMS group (Very low / low: 596 ; Very high / high: 1,409)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544" y="1188377"/>
            <a:ext cx="3600000" cy="747103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…and are </a:t>
            </a:r>
            <a:r>
              <a:rPr lang="en-GB" sz="1400" b="1" dirty="0">
                <a:solidFill>
                  <a:schemeClr val="tx1"/>
                </a:solidFill>
              </a:rPr>
              <a:t>more likely to train</a:t>
            </a:r>
            <a:r>
              <a:rPr lang="en-GB" sz="1400" dirty="0">
                <a:solidFill>
                  <a:schemeClr val="tx1"/>
                </a:solidFill>
              </a:rPr>
              <a:t> their staff, although the proportion of staff trained is comparable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873202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7: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769257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definitions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6613318" y="3137730"/>
            <a:ext cx="2579519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Skills gaps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888973" y="3137729"/>
            <a:ext cx="2579519" cy="710389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Skill-shortage vacancies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 rot="16200000">
            <a:off x="17233" y="4252161"/>
            <a:ext cx="126348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Incidence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 rot="16200000">
            <a:off x="43315" y="5618978"/>
            <a:ext cx="1211321" cy="741151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Density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9337664" y="3137730"/>
            <a:ext cx="2577985" cy="710390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Under-utilisation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1164627" y="3137730"/>
            <a:ext cx="2579520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Vacancies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6613318" y="3990993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deemed by their employer to be not fully proficient in their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6613317" y="5383900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number of staff reported as not fully proficient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9337662" y="3990991"/>
            <a:ext cx="2577987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9337664" y="5383900"/>
            <a:ext cx="2577985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proportion of all staff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1164627" y="3990986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64627" y="5383896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90170" marR="116840"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Vacancies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3888974" y="3990984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skill-shortage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3888974" y="5383893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Skill-shortage vacancies as a proportion of all vacancies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278398" y="1268641"/>
            <a:ext cx="3465748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Establishment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78398" y="2200293"/>
            <a:ext cx="346574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Employment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3888973" y="1268642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number of establishments, defined here as a single location of an organisation, where at least two people work.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3888974" y="2200293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total number of employees and working proprietors across establishments.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9214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state of skills in Northern Ireland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504523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There has been a </a:t>
            </a:r>
            <a:r>
              <a:rPr lang="en-GB" sz="2000" b="1" dirty="0"/>
              <a:t>steep rise in vacancy levels </a:t>
            </a:r>
            <a:r>
              <a:rPr lang="en-GB" sz="2000" dirty="0"/>
              <a:t>among employers - from 15 thousand vacancies at the time of the survey in 2013 to 20 thousand in 2015 – reflecting high demand for labour.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number of </a:t>
            </a:r>
            <a:r>
              <a:rPr lang="en-GB" sz="2000" b="1" dirty="0"/>
              <a:t>skills gaps among existing staff has decreased slightly</a:t>
            </a:r>
            <a:r>
              <a:rPr lang="en-GB" sz="2000" dirty="0"/>
              <a:t> to 24 thousand employees (3.3% of the total workforce).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Knowledge related to the organisation</a:t>
            </a:r>
            <a:r>
              <a:rPr lang="en-GB" sz="2000" dirty="0"/>
              <a:t> </a:t>
            </a:r>
            <a:r>
              <a:rPr lang="en-GB" sz="2000" b="1" dirty="0"/>
              <a:t>and its services </a:t>
            </a:r>
            <a:r>
              <a:rPr lang="en-GB" sz="2000" dirty="0"/>
              <a:t>and </a:t>
            </a:r>
            <a:r>
              <a:rPr lang="en-GB" sz="2000" b="1" dirty="0"/>
              <a:t>specialist skills for the role </a:t>
            </a:r>
            <a:r>
              <a:rPr lang="en-GB" sz="2000" dirty="0"/>
              <a:t>were most likely to be viewed as lacking from applicants and among existing staff.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demand for </a:t>
            </a:r>
            <a:r>
              <a:rPr lang="en-GB" sz="2000" b="1" dirty="0"/>
              <a:t>improved people and personal skills </a:t>
            </a:r>
            <a:r>
              <a:rPr lang="en-GB" sz="2000" dirty="0"/>
              <a:t>was also apparent, with time management and prioritisation of tasks commonly lacking across the workforce.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points to the </a:t>
            </a:r>
            <a:r>
              <a:rPr lang="en-GB" sz="2000" b="1" dirty="0"/>
              <a:t>growing complexity of job roles</a:t>
            </a:r>
            <a:r>
              <a:rPr lang="en-GB" sz="2000" dirty="0"/>
              <a:t>, across all occupations, requiring individuals to juggle multiple strands of work and responsibility.</a:t>
            </a:r>
          </a:p>
          <a:p>
            <a:endParaRPr lang="en-GB" sz="2000" dirty="0"/>
          </a:p>
          <a:p>
            <a:pPr marL="1085850" lvl="1" indent="-342900"/>
            <a:endParaRPr lang="en-GB" sz="2000" dirty="0"/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06172073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and Response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21544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Skills challenges impact both the short-term and long-term success of businesses, with notable </a:t>
            </a:r>
            <a:r>
              <a:rPr lang="en-GB" sz="2000" b="1" dirty="0"/>
              <a:t>implications on businesses’ productivity and growth </a:t>
            </a:r>
            <a:r>
              <a:rPr lang="en-GB" sz="2000" dirty="0"/>
              <a:t>potential. Most commonly, employers acknowledge the increased workloads and pressure placed on some staff as a result of skills shortages within the market and the workplace (83% and 56%, respectively).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Innovation is a key factor towards boosting productivity but the skills challenges employers faced, particularly around staff being </a:t>
            </a:r>
            <a:r>
              <a:rPr lang="en-GB" sz="2000" b="1" dirty="0"/>
              <a:t>unable to solve complex problems </a:t>
            </a:r>
            <a:r>
              <a:rPr lang="en-GB" sz="2000" dirty="0"/>
              <a:t>point to limitations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Appropriate training can serve to mitigate such impacts, but </a:t>
            </a:r>
            <a:r>
              <a:rPr lang="en-GB" sz="2000" b="1" dirty="0"/>
              <a:t>training levels have remained relatively static </a:t>
            </a:r>
            <a:r>
              <a:rPr lang="en-GB" sz="2000" dirty="0"/>
              <a:t>since 2013 (62%), despite a more buoyant economy. Employer engagement in the development of future training is fundamental with regards the development of the training offer. Around half of employers already providing training exhibit a desire to offer more (47%), and cite lack of funds as the most prevalent barrier to doing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Around 56 thousand were deemed to be over qualified and over skilled for their job role; this was most commonly attributed to a lack of jobs in desired higher level roles. </a:t>
            </a:r>
            <a:r>
              <a:rPr lang="en-GB" sz="2000" b="1" dirty="0"/>
              <a:t>Employers need to capitalise on this available talent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708948" y="1068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160714613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more information contact UKCES Employer Surveys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Employer.surveys@ukces.org.uk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0207 227 7800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ukces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45" t="65555" r="67304" b="14445"/>
          <a:stretch/>
        </p:blipFill>
        <p:spPr>
          <a:xfrm>
            <a:off x="495300" y="1900435"/>
            <a:ext cx="1247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1: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Employers’ experiences of skill shortages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198248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16551103"/>
              </p:ext>
            </p:extLst>
          </p:nvPr>
        </p:nvGraphicFramePr>
        <p:xfrm>
          <a:off x="-286802" y="871013"/>
          <a:ext cx="12321539" cy="598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region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3290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 Ireland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531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Belfast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7772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0013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North West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4495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Eastern</a:t>
            </a:r>
            <a:endParaRPr lang="en-GB" sz="1200" b="1" dirty="0">
              <a:latin typeface="NeueHaasGroteskDisp Std Bl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564" y="1182105"/>
            <a:ext cx="2620066" cy="276999"/>
            <a:chOff x="558564" y="1182105"/>
            <a:chExt cx="2620066" cy="276999"/>
          </a:xfrm>
        </p:grpSpPr>
        <p:grpSp>
          <p:nvGrpSpPr>
            <p:cNvPr id="33" name="Group 32"/>
            <p:cNvGrpSpPr/>
            <p:nvPr/>
          </p:nvGrpSpPr>
          <p:grpSpPr>
            <a:xfrm>
              <a:off x="558564" y="1274885"/>
              <a:ext cx="412339" cy="83820"/>
              <a:chOff x="5500877" y="2085422"/>
              <a:chExt cx="412339" cy="8382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24956" y="2085422"/>
                <a:ext cx="88260" cy="83820"/>
              </a:xfrm>
              <a:prstGeom prst="rect">
                <a:avLst/>
              </a:prstGeom>
              <a:ln cap="sq">
                <a:solidFill>
                  <a:srgbClr val="233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63232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cap="sq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00877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cap="sq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097500" y="1182105"/>
              <a:ext cx="2081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Incidence of  vacancies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9454" y="11897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42254" y="5681193"/>
            <a:ext cx="13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Southern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6737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South West</a:t>
            </a:r>
            <a:endParaRPr lang="en-GB" sz="1200" b="1" dirty="0">
              <a:latin typeface="NeueHaasGroteskDisp Std Blk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338423" y="1274885"/>
            <a:ext cx="278948" cy="83820"/>
            <a:chOff x="3233495" y="1274885"/>
            <a:chExt cx="278948" cy="838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698053" y="5472000"/>
            <a:ext cx="1289843" cy="276999"/>
            <a:chOff x="2194836" y="5459669"/>
            <a:chExt cx="1289843" cy="276999"/>
          </a:xfrm>
        </p:grpSpPr>
        <p:sp>
          <p:nvSpPr>
            <p:cNvPr id="40" name="TextBox 39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1049" y="5681193"/>
            <a:ext cx="136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eueHaasGroteskDisp Std Blk"/>
              </a:rPr>
              <a:t>UK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67186" y="5472000"/>
            <a:ext cx="1289843" cy="276999"/>
            <a:chOff x="2194836" y="5459669"/>
            <a:chExt cx="1289843" cy="276999"/>
          </a:xfrm>
        </p:grpSpPr>
        <p:sp>
          <p:nvSpPr>
            <p:cNvPr id="52" name="TextBox 51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193646" y="5472000"/>
            <a:ext cx="1289843" cy="276999"/>
            <a:chOff x="2194836" y="5459669"/>
            <a:chExt cx="1289843" cy="276999"/>
          </a:xfrm>
        </p:grpSpPr>
        <p:sp>
          <p:nvSpPr>
            <p:cNvPr id="74" name="TextBox 73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689236" y="5472000"/>
            <a:ext cx="1289843" cy="276999"/>
            <a:chOff x="2194836" y="5459669"/>
            <a:chExt cx="1289843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84826" y="5472000"/>
            <a:ext cx="1289843" cy="276999"/>
            <a:chOff x="2194836" y="5459669"/>
            <a:chExt cx="1289843" cy="276999"/>
          </a:xfrm>
        </p:grpSpPr>
        <p:sp>
          <p:nvSpPr>
            <p:cNvPr id="82" name="TextBox 81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80416" y="5472000"/>
            <a:ext cx="1289843" cy="276999"/>
            <a:chOff x="2194836" y="5459669"/>
            <a:chExt cx="1289843" cy="276999"/>
          </a:xfrm>
        </p:grpSpPr>
        <p:sp>
          <p:nvSpPr>
            <p:cNvPr id="86" name="TextBox 85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176006" y="5472000"/>
            <a:ext cx="1289843" cy="276999"/>
            <a:chOff x="2194836" y="5459669"/>
            <a:chExt cx="1289843" cy="276999"/>
          </a:xfrm>
        </p:grpSpPr>
        <p:sp>
          <p:nvSpPr>
            <p:cNvPr id="90" name="TextBox 89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671596" y="5472000"/>
            <a:ext cx="1289843" cy="276999"/>
            <a:chOff x="2194836" y="5459669"/>
            <a:chExt cx="1289843" cy="276999"/>
          </a:xfrm>
        </p:grpSpPr>
        <p:sp>
          <p:nvSpPr>
            <p:cNvPr id="94" name="TextBox 93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194836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2678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99133" y="6257916"/>
            <a:ext cx="11292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(2011: UK: 86,522; Northern Ireland: 3,912; Belfast: 907; Northern: 862; North West: 383; Southern: 650; South Eastern: 667; South West:452</a:t>
            </a:r>
          </a:p>
          <a:p>
            <a:pPr algn="r"/>
            <a:r>
              <a:rPr lang="en-GB" sz="1100" i="1" dirty="0"/>
              <a:t>2013: UK: 91,279; Northern Ireland: 4,014; Belfast: 918; Northern: 878; North West: 377; Southern: 644; South Eastern: 688; South West:509</a:t>
            </a:r>
          </a:p>
          <a:p>
            <a:pPr algn="r"/>
            <a:r>
              <a:rPr lang="en-GB" sz="1100" i="1" dirty="0"/>
              <a:t>2015: UK: 91,210;  Northern Ireland: 4,019; Belfast: 790; Northern: 925; North West: 355; Southern: 702; South Eastern: 661; South West: 586).</a:t>
            </a:r>
          </a:p>
          <a:p>
            <a:pPr algn="r"/>
            <a:endParaRPr lang="en-GB" sz="1100" i="1" dirty="0"/>
          </a:p>
          <a:p>
            <a:pPr algn="r"/>
            <a:endParaRPr lang="en-GB" sz="11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79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2147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Health &amp; Social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sector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14074"/>
              </p:ext>
            </p:extLst>
          </p:nvPr>
        </p:nvGraphicFramePr>
        <p:xfrm>
          <a:off x="307763" y="1850065"/>
          <a:ext cx="11725275" cy="38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27842" y="5567277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Education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634" y="5580791"/>
            <a:ext cx="1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Public Administration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2465" y="5540201"/>
            <a:ext cx="1028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Arts &amp; Other Services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7745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Electricity, Gas &amp; Water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4316" y="5601845"/>
            <a:ext cx="112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Manufacturing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9989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Business Services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6203" y="5555590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Transport &amp; Comms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20554" y="5569977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Financial Services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7134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Wholesale &amp; Retail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24420" y="5569977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Construction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01447" y="5540201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Agriculture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90649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Hotels &amp; Restaurants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81212"/>
              </p:ext>
            </p:extLst>
          </p:nvPr>
        </p:nvGraphicFramePr>
        <p:xfrm>
          <a:off x="332572" y="1364046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62781" y="1086693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 vacancies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5637" y="109438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7890" y="1153173"/>
            <a:ext cx="146853" cy="1440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976351" y="1106040"/>
            <a:ext cx="324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Employers with at least one vacancy (2015)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10798" y="1202630"/>
            <a:ext cx="249984" cy="83820"/>
            <a:chOff x="5663232" y="2085422"/>
            <a:chExt cx="249984" cy="83820"/>
          </a:xfrm>
        </p:grpSpPr>
        <p:sp>
          <p:nvSpPr>
            <p:cNvPr id="55" name="Rectangle 54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69983" y="6430733"/>
            <a:ext cx="4322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984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(55)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79073" y="6243967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79075" y="6093653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6205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(43*)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26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(408)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6647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(385)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6868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(327)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7089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(292)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7310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(282)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8637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(133)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7531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(491)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7752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(36*)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7973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(866)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325946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(112)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981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(259)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59844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(49*)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62055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(29*)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64266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(382)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66477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(415)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68688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(339)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70899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(267)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73110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(289)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186370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75321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(507)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77532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(460)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479743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(859)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325953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(93)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29819" y="607668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(246)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76689" y="1183281"/>
            <a:ext cx="278948" cy="83820"/>
            <a:chOff x="3233495" y="1274885"/>
            <a:chExt cx="278948" cy="8382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47313" y="1967578"/>
            <a:ext cx="937448" cy="762666"/>
            <a:chOff x="8147313" y="1967578"/>
            <a:chExt cx="937448" cy="762666"/>
          </a:xfrm>
        </p:grpSpPr>
        <p:sp>
          <p:nvSpPr>
            <p:cNvPr id="68" name="Rectangle 67"/>
            <p:cNvSpPr/>
            <p:nvPr/>
          </p:nvSpPr>
          <p:spPr>
            <a:xfrm>
              <a:off x="8155613" y="2080244"/>
              <a:ext cx="144000" cy="14400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147313" y="247357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7134" y="196757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387133" y="23609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1815948" y="106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8644976"/>
      </p:ext>
    </p:extLst>
  </p:cSld>
  <p:clrMapOvr>
    <a:masterClrMapping/>
  </p:clrMapOvr>
</p:sld>
</file>

<file path=ppt/theme/theme1.xml><?xml version="1.0" encoding="utf-8"?>
<a:theme xmlns:a="http://schemas.openxmlformats.org/drawingml/2006/main" name="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2.xml><?xml version="1.0" encoding="utf-8"?>
<a:theme xmlns:a="http://schemas.openxmlformats.org/drawingml/2006/main" name="1_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5155</Words>
  <Application>Microsoft Office PowerPoint</Application>
  <PresentationFormat>Widescreen</PresentationFormat>
  <Paragraphs>1593</Paragraphs>
  <Slides>62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Calibri</vt:lpstr>
      <vt:lpstr>Gill Sans</vt:lpstr>
      <vt:lpstr>Impact</vt:lpstr>
      <vt:lpstr>Lucida Grande</vt:lpstr>
      <vt:lpstr>NeueHaasGroteskDisp Std Blk</vt:lpstr>
      <vt:lpstr>Open Sans</vt:lpstr>
      <vt:lpstr>Open Sans Extrabold</vt:lpstr>
      <vt:lpstr>Open Sans Semibold</vt:lpstr>
      <vt:lpstr>Times New Roman</vt:lpstr>
      <vt:lpstr>Wingdings</vt:lpstr>
      <vt:lpstr>ヒラギノ角ゴ ProN W3</vt:lpstr>
      <vt:lpstr>ヒラギノ角ゴ ProN W6</vt:lpstr>
      <vt:lpstr>UKCES 2014</vt:lpstr>
      <vt:lpstr>1_UKCES 2014</vt:lpstr>
      <vt:lpstr>Employer Skills Survey 2015</vt:lpstr>
      <vt:lpstr>Contents</vt:lpstr>
      <vt:lpstr>ESS 2015 – overview </vt:lpstr>
      <vt:lpstr>Achieved interviews / confidence intervals </vt:lpstr>
      <vt:lpstr>Profile of survey population </vt:lpstr>
      <vt:lpstr>Key definitions</vt:lpstr>
      <vt:lpstr>Section 1: Employers’ experiences of skill shortages</vt:lpstr>
      <vt:lpstr>Incidence and density of vacancies by region</vt:lpstr>
      <vt:lpstr>Incidence and density of vacancies by sector </vt:lpstr>
      <vt:lpstr>Incidence and density of skill-shortage vacancies by region</vt:lpstr>
      <vt:lpstr>Density of skill-shortage vacancies by sector</vt:lpstr>
      <vt:lpstr>Density of skill-shortage vacancies by occupation</vt:lpstr>
      <vt:lpstr>Technical and practical skills lacking among applicants</vt:lpstr>
      <vt:lpstr>People skills lacking among applicants </vt:lpstr>
      <vt:lpstr>Impact of skill-shortage vacancies</vt:lpstr>
      <vt:lpstr>Action taken to fill skill-shortage vacancies</vt:lpstr>
      <vt:lpstr>Section 2: Retention difficulties</vt:lpstr>
      <vt:lpstr>PowerPoint Presentation</vt:lpstr>
      <vt:lpstr>PowerPoint Presentation</vt:lpstr>
      <vt:lpstr>PowerPoint Presentation</vt:lpstr>
      <vt:lpstr>Occupation most affected by retention difficulties</vt:lpstr>
      <vt:lpstr>PowerPoint Presentation</vt:lpstr>
      <vt:lpstr>Section 3:  The internal skills challenge</vt:lpstr>
      <vt:lpstr>Incidence and density of skills gaps by region</vt:lpstr>
      <vt:lpstr>Incidence and density of skills gaps by establishment size </vt:lpstr>
      <vt:lpstr>Incidence and density of skills gaps by sector</vt:lpstr>
      <vt:lpstr>Skills gaps density by occupation</vt:lpstr>
      <vt:lpstr>Impact of skills gaps by establishment size </vt:lpstr>
      <vt:lpstr>Impact of skills gaps</vt:lpstr>
      <vt:lpstr>Technical and practical skills that need improving among staff with skills gaps</vt:lpstr>
      <vt:lpstr>People and personal skills that need improving among staff with skills gaps</vt:lpstr>
      <vt:lpstr>Action taken to overcome skills gaps</vt:lpstr>
      <vt:lpstr>Changes in the number of SSVs and skills gaps over time</vt:lpstr>
      <vt:lpstr>Section 4:  Under-utilisation</vt:lpstr>
      <vt:lpstr>Incidence and density of skills under-utilisation by region</vt:lpstr>
      <vt:lpstr>Incidence and density of skills under-utilisation by establishment size</vt:lpstr>
      <vt:lpstr>Incidence and density of skills under-utilisation by sector</vt:lpstr>
      <vt:lpstr>Occupations where under-utilisation is most prevalent</vt:lpstr>
      <vt:lpstr>Reasons why staff are working in roles for which they have excess qualifications and skills</vt:lpstr>
      <vt:lpstr>Section 5:  Employer investment in training and skills</vt:lpstr>
      <vt:lpstr>Proportion of employers providing training in the last 12 months by region</vt:lpstr>
      <vt:lpstr>Proportion of employers providing training in the last 12 months by size</vt:lpstr>
      <vt:lpstr>Proportion of employers providing training in the last 12 months by sector</vt:lpstr>
      <vt:lpstr>Training Equilibrium: employers’ interest in providing more training than they were able to</vt:lpstr>
      <vt:lpstr>Types of Training and Workforce Development provided</vt:lpstr>
      <vt:lpstr>Number and proportion of staff trained by region</vt:lpstr>
      <vt:lpstr>Proportion of staff trained by size</vt:lpstr>
      <vt:lpstr>Number and proportion of staff trained by sector</vt:lpstr>
      <vt:lpstr>Proportion of staff trained by occupation</vt:lpstr>
      <vt:lpstr>Training Days</vt:lpstr>
      <vt:lpstr>PowerPoint Presentation</vt:lpstr>
      <vt:lpstr>PowerPoint Presentation</vt:lpstr>
      <vt:lpstr>Training and Workforce Development - Summary</vt:lpstr>
      <vt:lpstr>Section 6:  High Performance Working practices  and Product Market Strategies</vt:lpstr>
      <vt:lpstr>PowerPoint Presentation</vt:lpstr>
      <vt:lpstr>PowerPoint Presentation</vt:lpstr>
      <vt:lpstr>PowerPoint Presentation</vt:lpstr>
      <vt:lpstr>PowerPoint Presentation</vt:lpstr>
      <vt:lpstr>Section 7:  Conclusions</vt:lpstr>
      <vt:lpstr>Current state of skills in Northern Ireland</vt:lpstr>
      <vt:lpstr>Impacts and Response</vt:lpstr>
      <vt:lpstr>For more information contact UKCES Employer Surveys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2018-04-12T13:37:12Z</dcterms:created>
  <dcterms:modified xsi:type="dcterms:W3CDTF">2018-04-12T13:37:22Z</dcterms:modified>
</cp:coreProperties>
</file>