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34544"/>
            <a:ext cx="12034520" cy="953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1431" y="2528442"/>
            <a:ext cx="11629136" cy="363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hyperlink" Target="mailto:Employer.surveys@ukces.org.uk" TargetMode="External"/><Relationship Id="rId7" Type="http://schemas.openxmlformats.org/officeDocument/2006/relationships/hyperlink" Target="mailto:eys@ukces.org.uk" TargetMode="External"/><Relationship Id="rId8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5296" y="5661240"/>
            <a:ext cx="2158364" cy="996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5397500"/>
          </a:xfrm>
          <a:custGeom>
            <a:avLst/>
            <a:gdLst/>
            <a:ahLst/>
            <a:cxnLst/>
            <a:rect l="l" t="t" r="r" b="b"/>
            <a:pathLst>
              <a:path w="12192000" h="5397500">
                <a:moveTo>
                  <a:pt x="0" y="0"/>
                </a:moveTo>
                <a:lnTo>
                  <a:pt x="0" y="5397500"/>
                </a:lnTo>
                <a:lnTo>
                  <a:pt x="12191999" y="539750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4019" y="3809619"/>
            <a:ext cx="5767705" cy="1177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0">
                <a:solidFill>
                  <a:srgbClr val="FFFFFF"/>
                </a:solidFill>
                <a:latin typeface="Arial"/>
                <a:cs typeface="Arial"/>
              </a:rPr>
              <a:t>LEA/LEP Slide</a:t>
            </a:r>
            <a:r>
              <a:rPr dirty="0" sz="5000" spc="-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000">
                <a:solidFill>
                  <a:srgbClr val="FFFFFF"/>
                </a:solidFill>
                <a:latin typeface="Arial"/>
                <a:cs typeface="Arial"/>
              </a:rPr>
              <a:t>Pack</a:t>
            </a:r>
            <a:endParaRPr sz="5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26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4019" y="640969"/>
            <a:ext cx="9377680" cy="219837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200"/>
              <a:t>Employer Skills</a:t>
            </a:r>
            <a:r>
              <a:rPr dirty="0" sz="7200" spc="-95"/>
              <a:t> </a:t>
            </a:r>
            <a:r>
              <a:rPr dirty="0" sz="7200"/>
              <a:t>Survey  </a:t>
            </a:r>
            <a:r>
              <a:rPr dirty="0" sz="7200" spc="5"/>
              <a:t>2015</a:t>
            </a:r>
            <a:endParaRPr sz="7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Incidence and density of </a:t>
            </a:r>
            <a:r>
              <a:rPr dirty="0" sz="3400"/>
              <a:t>skill-shortage </a:t>
            </a:r>
            <a:r>
              <a:rPr dirty="0" sz="3400" spc="-5"/>
              <a:t>vacancies by</a:t>
            </a:r>
            <a:r>
              <a:rPr dirty="0" sz="3400" spc="25"/>
              <a:t> </a:t>
            </a:r>
            <a:r>
              <a:rPr dirty="0" sz="3400" spc="-5"/>
              <a:t>LEP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510540" y="3790188"/>
            <a:ext cx="490855" cy="1201420"/>
          </a:xfrm>
          <a:custGeom>
            <a:avLst/>
            <a:gdLst/>
            <a:ahLst/>
            <a:cxnLst/>
            <a:rect l="l" t="t" r="r" b="b"/>
            <a:pathLst>
              <a:path w="490855" h="1201420">
                <a:moveTo>
                  <a:pt x="0" y="1200912"/>
                </a:moveTo>
                <a:lnTo>
                  <a:pt x="490728" y="1200912"/>
                </a:lnTo>
                <a:lnTo>
                  <a:pt x="490728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0540" y="3790188"/>
            <a:ext cx="490855" cy="1201420"/>
          </a:xfrm>
          <a:custGeom>
            <a:avLst/>
            <a:gdLst/>
            <a:ahLst/>
            <a:cxnLst/>
            <a:rect l="l" t="t" r="r" b="b"/>
            <a:pathLst>
              <a:path w="490855" h="1201420">
                <a:moveTo>
                  <a:pt x="0" y="1200912"/>
                </a:moveTo>
                <a:lnTo>
                  <a:pt x="490728" y="1200912"/>
                </a:lnTo>
                <a:lnTo>
                  <a:pt x="490728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8379" y="3005327"/>
            <a:ext cx="490855" cy="1986280"/>
          </a:xfrm>
          <a:custGeom>
            <a:avLst/>
            <a:gdLst/>
            <a:ahLst/>
            <a:cxnLst/>
            <a:rect l="l" t="t" r="r" b="b"/>
            <a:pathLst>
              <a:path w="490855" h="1986279">
                <a:moveTo>
                  <a:pt x="0" y="1985772"/>
                </a:moveTo>
                <a:lnTo>
                  <a:pt x="490728" y="1985772"/>
                </a:lnTo>
                <a:lnTo>
                  <a:pt x="490728" y="0"/>
                </a:lnTo>
                <a:lnTo>
                  <a:pt x="0" y="0"/>
                </a:lnTo>
                <a:lnTo>
                  <a:pt x="0" y="198577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78379" y="3005327"/>
            <a:ext cx="490855" cy="1986280"/>
          </a:xfrm>
          <a:custGeom>
            <a:avLst/>
            <a:gdLst/>
            <a:ahLst/>
            <a:cxnLst/>
            <a:rect l="l" t="t" r="r" b="b"/>
            <a:pathLst>
              <a:path w="490855" h="1986279">
                <a:moveTo>
                  <a:pt x="0" y="1985772"/>
                </a:moveTo>
                <a:lnTo>
                  <a:pt x="490728" y="1985772"/>
                </a:lnTo>
                <a:lnTo>
                  <a:pt x="490728" y="0"/>
                </a:lnTo>
                <a:lnTo>
                  <a:pt x="0" y="0"/>
                </a:lnTo>
                <a:lnTo>
                  <a:pt x="0" y="1985772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60776" y="3375659"/>
            <a:ext cx="490855" cy="1615440"/>
          </a:xfrm>
          <a:custGeom>
            <a:avLst/>
            <a:gdLst/>
            <a:ahLst/>
            <a:cxnLst/>
            <a:rect l="l" t="t" r="r" b="b"/>
            <a:pathLst>
              <a:path w="490854" h="1615439">
                <a:moveTo>
                  <a:pt x="0" y="1615439"/>
                </a:moveTo>
                <a:lnTo>
                  <a:pt x="490727" y="1615439"/>
                </a:lnTo>
                <a:lnTo>
                  <a:pt x="490727" y="0"/>
                </a:lnTo>
                <a:lnTo>
                  <a:pt x="0" y="0"/>
                </a:lnTo>
                <a:lnTo>
                  <a:pt x="0" y="161543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60776" y="3375659"/>
            <a:ext cx="490855" cy="1615440"/>
          </a:xfrm>
          <a:custGeom>
            <a:avLst/>
            <a:gdLst/>
            <a:ahLst/>
            <a:cxnLst/>
            <a:rect l="l" t="t" r="r" b="b"/>
            <a:pathLst>
              <a:path w="490854" h="1615439">
                <a:moveTo>
                  <a:pt x="0" y="1615439"/>
                </a:moveTo>
                <a:lnTo>
                  <a:pt x="490727" y="1615439"/>
                </a:lnTo>
                <a:lnTo>
                  <a:pt x="490727" y="0"/>
                </a:lnTo>
                <a:lnTo>
                  <a:pt x="0" y="0"/>
                </a:lnTo>
                <a:lnTo>
                  <a:pt x="0" y="161543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4696" y="3418332"/>
            <a:ext cx="490855" cy="1572895"/>
          </a:xfrm>
          <a:custGeom>
            <a:avLst/>
            <a:gdLst/>
            <a:ahLst/>
            <a:cxnLst/>
            <a:rect l="l" t="t" r="r" b="b"/>
            <a:pathLst>
              <a:path w="490854" h="1572895">
                <a:moveTo>
                  <a:pt x="0" y="1572768"/>
                </a:moveTo>
                <a:lnTo>
                  <a:pt x="490727" y="1572768"/>
                </a:lnTo>
                <a:lnTo>
                  <a:pt x="490727" y="0"/>
                </a:lnTo>
                <a:lnTo>
                  <a:pt x="0" y="0"/>
                </a:lnTo>
                <a:lnTo>
                  <a:pt x="0" y="157276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44696" y="3418332"/>
            <a:ext cx="490855" cy="1572895"/>
          </a:xfrm>
          <a:custGeom>
            <a:avLst/>
            <a:gdLst/>
            <a:ahLst/>
            <a:cxnLst/>
            <a:rect l="l" t="t" r="r" b="b"/>
            <a:pathLst>
              <a:path w="490854" h="1572895">
                <a:moveTo>
                  <a:pt x="0" y="1572768"/>
                </a:moveTo>
                <a:lnTo>
                  <a:pt x="490727" y="1572768"/>
                </a:lnTo>
                <a:lnTo>
                  <a:pt x="490727" y="0"/>
                </a:lnTo>
                <a:lnTo>
                  <a:pt x="0" y="0"/>
                </a:lnTo>
                <a:lnTo>
                  <a:pt x="0" y="157276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28615" y="3445764"/>
            <a:ext cx="490855" cy="1545590"/>
          </a:xfrm>
          <a:custGeom>
            <a:avLst/>
            <a:gdLst/>
            <a:ahLst/>
            <a:cxnLst/>
            <a:rect l="l" t="t" r="r" b="b"/>
            <a:pathLst>
              <a:path w="490854" h="1545589">
                <a:moveTo>
                  <a:pt x="0" y="1545336"/>
                </a:moveTo>
                <a:lnTo>
                  <a:pt x="490727" y="1545336"/>
                </a:lnTo>
                <a:lnTo>
                  <a:pt x="490727" y="0"/>
                </a:lnTo>
                <a:lnTo>
                  <a:pt x="0" y="0"/>
                </a:lnTo>
                <a:lnTo>
                  <a:pt x="0" y="154533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28615" y="3445764"/>
            <a:ext cx="490855" cy="1545590"/>
          </a:xfrm>
          <a:custGeom>
            <a:avLst/>
            <a:gdLst/>
            <a:ahLst/>
            <a:cxnLst/>
            <a:rect l="l" t="t" r="r" b="b"/>
            <a:pathLst>
              <a:path w="490854" h="1545589">
                <a:moveTo>
                  <a:pt x="0" y="1545336"/>
                </a:moveTo>
                <a:lnTo>
                  <a:pt x="490727" y="1545336"/>
                </a:lnTo>
                <a:lnTo>
                  <a:pt x="490727" y="0"/>
                </a:lnTo>
                <a:lnTo>
                  <a:pt x="0" y="0"/>
                </a:lnTo>
                <a:lnTo>
                  <a:pt x="0" y="154533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12535" y="3456432"/>
            <a:ext cx="490855" cy="1534795"/>
          </a:xfrm>
          <a:custGeom>
            <a:avLst/>
            <a:gdLst/>
            <a:ahLst/>
            <a:cxnLst/>
            <a:rect l="l" t="t" r="r" b="b"/>
            <a:pathLst>
              <a:path w="490854" h="1534795">
                <a:moveTo>
                  <a:pt x="0" y="1534668"/>
                </a:moveTo>
                <a:lnTo>
                  <a:pt x="490727" y="1534668"/>
                </a:lnTo>
                <a:lnTo>
                  <a:pt x="490727" y="0"/>
                </a:lnTo>
                <a:lnTo>
                  <a:pt x="0" y="0"/>
                </a:lnTo>
                <a:lnTo>
                  <a:pt x="0" y="153466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12535" y="3456432"/>
            <a:ext cx="490855" cy="1534795"/>
          </a:xfrm>
          <a:custGeom>
            <a:avLst/>
            <a:gdLst/>
            <a:ahLst/>
            <a:cxnLst/>
            <a:rect l="l" t="t" r="r" b="b"/>
            <a:pathLst>
              <a:path w="490854" h="1534795">
                <a:moveTo>
                  <a:pt x="0" y="1534668"/>
                </a:moveTo>
                <a:lnTo>
                  <a:pt x="490727" y="1534668"/>
                </a:lnTo>
                <a:lnTo>
                  <a:pt x="490727" y="0"/>
                </a:lnTo>
                <a:lnTo>
                  <a:pt x="0" y="0"/>
                </a:lnTo>
                <a:lnTo>
                  <a:pt x="0" y="153466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78852" y="4024884"/>
            <a:ext cx="490855" cy="966469"/>
          </a:xfrm>
          <a:custGeom>
            <a:avLst/>
            <a:gdLst/>
            <a:ahLst/>
            <a:cxnLst/>
            <a:rect l="l" t="t" r="r" b="b"/>
            <a:pathLst>
              <a:path w="490854" h="966470">
                <a:moveTo>
                  <a:pt x="0" y="966215"/>
                </a:moveTo>
                <a:lnTo>
                  <a:pt x="490727" y="966215"/>
                </a:lnTo>
                <a:lnTo>
                  <a:pt x="490727" y="0"/>
                </a:lnTo>
                <a:lnTo>
                  <a:pt x="0" y="0"/>
                </a:lnTo>
                <a:lnTo>
                  <a:pt x="0" y="96621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78852" y="4024884"/>
            <a:ext cx="490855" cy="966469"/>
          </a:xfrm>
          <a:custGeom>
            <a:avLst/>
            <a:gdLst/>
            <a:ahLst/>
            <a:cxnLst/>
            <a:rect l="l" t="t" r="r" b="b"/>
            <a:pathLst>
              <a:path w="490854" h="966470">
                <a:moveTo>
                  <a:pt x="0" y="966215"/>
                </a:moveTo>
                <a:lnTo>
                  <a:pt x="490727" y="966215"/>
                </a:lnTo>
                <a:lnTo>
                  <a:pt x="490727" y="0"/>
                </a:lnTo>
                <a:lnTo>
                  <a:pt x="0" y="0"/>
                </a:lnTo>
                <a:lnTo>
                  <a:pt x="0" y="96621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62771" y="4040123"/>
            <a:ext cx="490855" cy="951230"/>
          </a:xfrm>
          <a:custGeom>
            <a:avLst/>
            <a:gdLst/>
            <a:ahLst/>
            <a:cxnLst/>
            <a:rect l="l" t="t" r="r" b="b"/>
            <a:pathLst>
              <a:path w="490854" h="951229">
                <a:moveTo>
                  <a:pt x="0" y="950976"/>
                </a:moveTo>
                <a:lnTo>
                  <a:pt x="490727" y="950976"/>
                </a:lnTo>
                <a:lnTo>
                  <a:pt x="490727" y="0"/>
                </a:lnTo>
                <a:lnTo>
                  <a:pt x="0" y="0"/>
                </a:lnTo>
                <a:lnTo>
                  <a:pt x="0" y="95097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62771" y="4040123"/>
            <a:ext cx="490855" cy="951230"/>
          </a:xfrm>
          <a:custGeom>
            <a:avLst/>
            <a:gdLst/>
            <a:ahLst/>
            <a:cxnLst/>
            <a:rect l="l" t="t" r="r" b="b"/>
            <a:pathLst>
              <a:path w="490854" h="951229">
                <a:moveTo>
                  <a:pt x="0" y="950976"/>
                </a:moveTo>
                <a:lnTo>
                  <a:pt x="490727" y="950976"/>
                </a:lnTo>
                <a:lnTo>
                  <a:pt x="490727" y="0"/>
                </a:lnTo>
                <a:lnTo>
                  <a:pt x="0" y="0"/>
                </a:lnTo>
                <a:lnTo>
                  <a:pt x="0" y="95097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45168" y="4146803"/>
            <a:ext cx="490855" cy="844550"/>
          </a:xfrm>
          <a:custGeom>
            <a:avLst/>
            <a:gdLst/>
            <a:ahLst/>
            <a:cxnLst/>
            <a:rect l="l" t="t" r="r" b="b"/>
            <a:pathLst>
              <a:path w="490854" h="844550">
                <a:moveTo>
                  <a:pt x="0" y="844296"/>
                </a:moveTo>
                <a:lnTo>
                  <a:pt x="490727" y="844296"/>
                </a:lnTo>
                <a:lnTo>
                  <a:pt x="490727" y="0"/>
                </a:lnTo>
                <a:lnTo>
                  <a:pt x="0" y="0"/>
                </a:lnTo>
                <a:lnTo>
                  <a:pt x="0" y="84429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45168" y="4146803"/>
            <a:ext cx="490855" cy="844550"/>
          </a:xfrm>
          <a:custGeom>
            <a:avLst/>
            <a:gdLst/>
            <a:ahLst/>
            <a:cxnLst/>
            <a:rect l="l" t="t" r="r" b="b"/>
            <a:pathLst>
              <a:path w="490854" h="844550">
                <a:moveTo>
                  <a:pt x="0" y="844296"/>
                </a:moveTo>
                <a:lnTo>
                  <a:pt x="490727" y="844296"/>
                </a:lnTo>
                <a:lnTo>
                  <a:pt x="490727" y="0"/>
                </a:lnTo>
                <a:lnTo>
                  <a:pt x="0" y="0"/>
                </a:lnTo>
                <a:lnTo>
                  <a:pt x="0" y="84429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29088" y="4226052"/>
            <a:ext cx="490855" cy="765175"/>
          </a:xfrm>
          <a:custGeom>
            <a:avLst/>
            <a:gdLst/>
            <a:ahLst/>
            <a:cxnLst/>
            <a:rect l="l" t="t" r="r" b="b"/>
            <a:pathLst>
              <a:path w="490854" h="765175">
                <a:moveTo>
                  <a:pt x="0" y="765048"/>
                </a:moveTo>
                <a:lnTo>
                  <a:pt x="490727" y="765048"/>
                </a:lnTo>
                <a:lnTo>
                  <a:pt x="490727" y="0"/>
                </a:lnTo>
                <a:lnTo>
                  <a:pt x="0" y="0"/>
                </a:lnTo>
                <a:lnTo>
                  <a:pt x="0" y="76504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29088" y="4226052"/>
            <a:ext cx="490855" cy="765175"/>
          </a:xfrm>
          <a:custGeom>
            <a:avLst/>
            <a:gdLst/>
            <a:ahLst/>
            <a:cxnLst/>
            <a:rect l="l" t="t" r="r" b="b"/>
            <a:pathLst>
              <a:path w="490854" h="765175">
                <a:moveTo>
                  <a:pt x="0" y="765048"/>
                </a:moveTo>
                <a:lnTo>
                  <a:pt x="490727" y="765048"/>
                </a:lnTo>
                <a:lnTo>
                  <a:pt x="490727" y="0"/>
                </a:lnTo>
                <a:lnTo>
                  <a:pt x="0" y="0"/>
                </a:lnTo>
                <a:lnTo>
                  <a:pt x="0" y="76504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13007" y="4247388"/>
            <a:ext cx="490855" cy="744220"/>
          </a:xfrm>
          <a:custGeom>
            <a:avLst/>
            <a:gdLst/>
            <a:ahLst/>
            <a:cxnLst/>
            <a:rect l="l" t="t" r="r" b="b"/>
            <a:pathLst>
              <a:path w="490854" h="744220">
                <a:moveTo>
                  <a:pt x="0" y="743712"/>
                </a:moveTo>
                <a:lnTo>
                  <a:pt x="490727" y="743712"/>
                </a:lnTo>
                <a:lnTo>
                  <a:pt x="490727" y="0"/>
                </a:lnTo>
                <a:lnTo>
                  <a:pt x="0" y="0"/>
                </a:lnTo>
                <a:lnTo>
                  <a:pt x="0" y="7437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113007" y="4247388"/>
            <a:ext cx="490855" cy="744220"/>
          </a:xfrm>
          <a:custGeom>
            <a:avLst/>
            <a:gdLst/>
            <a:ahLst/>
            <a:cxnLst/>
            <a:rect l="l" t="t" r="r" b="b"/>
            <a:pathLst>
              <a:path w="490854" h="744220">
                <a:moveTo>
                  <a:pt x="0" y="743712"/>
                </a:moveTo>
                <a:lnTo>
                  <a:pt x="490727" y="743712"/>
                </a:lnTo>
                <a:lnTo>
                  <a:pt x="490727" y="0"/>
                </a:lnTo>
                <a:lnTo>
                  <a:pt x="0" y="0"/>
                </a:lnTo>
                <a:lnTo>
                  <a:pt x="0" y="7437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4991100"/>
            <a:ext cx="11483340" cy="0"/>
          </a:xfrm>
          <a:custGeom>
            <a:avLst/>
            <a:gdLst/>
            <a:ahLst/>
            <a:cxnLst/>
            <a:rect l="l" t="t" r="r" b="b"/>
            <a:pathLst>
              <a:path w="11483340" h="0">
                <a:moveTo>
                  <a:pt x="0" y="0"/>
                </a:moveTo>
                <a:lnTo>
                  <a:pt x="114833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5881" y="4295902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93111" y="3902709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37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76397" y="4088892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0063" y="4109973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29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43602" y="4123308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29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27267" y="4128516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28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4472" y="4412869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78139" y="4420870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361678" y="4473829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245343" y="4513833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29009" y="4524502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6991" y="2758439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6991" y="2758439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13715" y="2707513"/>
            <a:ext cx="133794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200" spc="-5">
                <a:latin typeface="Arial"/>
                <a:cs typeface="Arial"/>
              </a:rPr>
              <a:t>Density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skill-  shortage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vacancies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74694" y="1237360"/>
            <a:ext cx="9144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5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12122" y="1237360"/>
            <a:ext cx="87503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64170" y="178154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64219" y="178154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64395" y="178154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164444" y="178154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7494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064493" y="178154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64410" y="1802498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32327" y="1797291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00246" y="1797291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68036" y="1797291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35954" y="1772780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332" y="1450594"/>
            <a:ext cx="10769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SSV</a:t>
            </a:r>
            <a:r>
              <a:rPr dirty="0" sz="1200" spc="-10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Incidence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37591" y="148216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0" y="107999"/>
                </a:moveTo>
                <a:lnTo>
                  <a:pt x="107999" y="107999"/>
                </a:lnTo>
                <a:lnTo>
                  <a:pt x="107999" y="0"/>
                </a:lnTo>
                <a:lnTo>
                  <a:pt x="0" y="0"/>
                </a:lnTo>
                <a:lnTo>
                  <a:pt x="0" y="107999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73177" y="5086455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9986" y="6349342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79142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81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66998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24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54855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43094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53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30951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77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579614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49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467470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419335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(956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243184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(3,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131422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5</a:t>
            </a:r>
            <a:r>
              <a:rPr dirty="0" sz="1200" spc="-5" i="1">
                <a:latin typeface="Arial"/>
                <a:cs typeface="Arial"/>
              </a:rPr>
              <a:t>60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31008" y="5064347"/>
            <a:ext cx="165735" cy="9493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nterpr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se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33013" y="5063717"/>
            <a:ext cx="333375" cy="894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on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lt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88810" y="5084757"/>
            <a:ext cx="501015" cy="8432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indent="318135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reater</a:t>
            </a:r>
            <a:endParaRPr sz="1100">
              <a:latin typeface="Arial"/>
              <a:cs typeface="Arial"/>
            </a:endParaRPr>
          </a:p>
          <a:p>
            <a:pPr marL="34925" marR="5080" indent="-2286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rm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 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lih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04409" y="5064911"/>
            <a:ext cx="333375" cy="8375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55244" indent="-4318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rt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61757" y="5068053"/>
            <a:ext cx="333375" cy="9569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46672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17136" y="5060854"/>
            <a:ext cx="165735" cy="788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Val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534577" y="5071284"/>
            <a:ext cx="165735" cy="10464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Worce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339630" y="5070169"/>
            <a:ext cx="333375" cy="8039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indent="278765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reater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312577" y="5070868"/>
            <a:ext cx="165735" cy="1118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59915" y="5061513"/>
            <a:ext cx="165735" cy="9188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nty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Impact of skill-shortage vacancies</a:t>
            </a:r>
            <a:r>
              <a:rPr dirty="0" sz="3400" spc="60"/>
              <a:t> </a:t>
            </a:r>
            <a:r>
              <a:rPr dirty="0" sz="3400" spc="-5"/>
              <a:t>(LEP)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5087111" y="1347216"/>
            <a:ext cx="4037329" cy="269875"/>
          </a:xfrm>
          <a:custGeom>
            <a:avLst/>
            <a:gdLst/>
            <a:ahLst/>
            <a:cxnLst/>
            <a:rect l="l" t="t" r="r" b="b"/>
            <a:pathLst>
              <a:path w="4037329" h="269875">
                <a:moveTo>
                  <a:pt x="4037076" y="0"/>
                </a:moveTo>
                <a:lnTo>
                  <a:pt x="0" y="0"/>
                </a:lnTo>
                <a:lnTo>
                  <a:pt x="0" y="269748"/>
                </a:lnTo>
                <a:lnTo>
                  <a:pt x="4037076" y="269748"/>
                </a:lnTo>
                <a:lnTo>
                  <a:pt x="403707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87111" y="1831848"/>
            <a:ext cx="2354580" cy="268605"/>
          </a:xfrm>
          <a:custGeom>
            <a:avLst/>
            <a:gdLst/>
            <a:ahLst/>
            <a:cxnLst/>
            <a:rect l="l" t="t" r="r" b="b"/>
            <a:pathLst>
              <a:path w="2354579" h="268605">
                <a:moveTo>
                  <a:pt x="2354580" y="0"/>
                </a:moveTo>
                <a:lnTo>
                  <a:pt x="0" y="0"/>
                </a:lnTo>
                <a:lnTo>
                  <a:pt x="0" y="268224"/>
                </a:lnTo>
                <a:lnTo>
                  <a:pt x="2354580" y="268224"/>
                </a:lnTo>
                <a:lnTo>
                  <a:pt x="235458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87111" y="2314955"/>
            <a:ext cx="2066925" cy="269875"/>
          </a:xfrm>
          <a:custGeom>
            <a:avLst/>
            <a:gdLst/>
            <a:ahLst/>
            <a:cxnLst/>
            <a:rect l="l" t="t" r="r" b="b"/>
            <a:pathLst>
              <a:path w="2066925" h="269875">
                <a:moveTo>
                  <a:pt x="2066543" y="0"/>
                </a:moveTo>
                <a:lnTo>
                  <a:pt x="0" y="0"/>
                </a:lnTo>
                <a:lnTo>
                  <a:pt x="0" y="269748"/>
                </a:lnTo>
                <a:lnTo>
                  <a:pt x="2066543" y="269748"/>
                </a:lnTo>
                <a:lnTo>
                  <a:pt x="20665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87111" y="2799588"/>
            <a:ext cx="2066925" cy="268605"/>
          </a:xfrm>
          <a:custGeom>
            <a:avLst/>
            <a:gdLst/>
            <a:ahLst/>
            <a:cxnLst/>
            <a:rect l="l" t="t" r="r" b="b"/>
            <a:pathLst>
              <a:path w="2066925" h="268605">
                <a:moveTo>
                  <a:pt x="2066543" y="0"/>
                </a:moveTo>
                <a:lnTo>
                  <a:pt x="0" y="0"/>
                </a:lnTo>
                <a:lnTo>
                  <a:pt x="0" y="268224"/>
                </a:lnTo>
                <a:lnTo>
                  <a:pt x="2066543" y="268224"/>
                </a:lnTo>
                <a:lnTo>
                  <a:pt x="20665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87111" y="3282696"/>
            <a:ext cx="1923414" cy="268605"/>
          </a:xfrm>
          <a:custGeom>
            <a:avLst/>
            <a:gdLst/>
            <a:ahLst/>
            <a:cxnLst/>
            <a:rect l="l" t="t" r="r" b="b"/>
            <a:pathLst>
              <a:path w="1923415" h="268604">
                <a:moveTo>
                  <a:pt x="1923288" y="0"/>
                </a:moveTo>
                <a:lnTo>
                  <a:pt x="0" y="0"/>
                </a:lnTo>
                <a:lnTo>
                  <a:pt x="0" y="268224"/>
                </a:lnTo>
                <a:lnTo>
                  <a:pt x="1923288" y="268224"/>
                </a:lnTo>
                <a:lnTo>
                  <a:pt x="19232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87111" y="3767328"/>
            <a:ext cx="1682750" cy="268605"/>
          </a:xfrm>
          <a:custGeom>
            <a:avLst/>
            <a:gdLst/>
            <a:ahLst/>
            <a:cxnLst/>
            <a:rect l="l" t="t" r="r" b="b"/>
            <a:pathLst>
              <a:path w="1682750" h="268604">
                <a:moveTo>
                  <a:pt x="1682495" y="0"/>
                </a:moveTo>
                <a:lnTo>
                  <a:pt x="0" y="0"/>
                </a:lnTo>
                <a:lnTo>
                  <a:pt x="0" y="268224"/>
                </a:lnTo>
                <a:lnTo>
                  <a:pt x="1682495" y="268224"/>
                </a:lnTo>
                <a:lnTo>
                  <a:pt x="168249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87111" y="4250435"/>
            <a:ext cx="1682750" cy="268605"/>
          </a:xfrm>
          <a:custGeom>
            <a:avLst/>
            <a:gdLst/>
            <a:ahLst/>
            <a:cxnLst/>
            <a:rect l="l" t="t" r="r" b="b"/>
            <a:pathLst>
              <a:path w="1682750" h="268604">
                <a:moveTo>
                  <a:pt x="1682495" y="0"/>
                </a:moveTo>
                <a:lnTo>
                  <a:pt x="0" y="0"/>
                </a:lnTo>
                <a:lnTo>
                  <a:pt x="0" y="268224"/>
                </a:lnTo>
                <a:lnTo>
                  <a:pt x="1682495" y="268224"/>
                </a:lnTo>
                <a:lnTo>
                  <a:pt x="168249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87111" y="4735067"/>
            <a:ext cx="1442085" cy="268605"/>
          </a:xfrm>
          <a:custGeom>
            <a:avLst/>
            <a:gdLst/>
            <a:ahLst/>
            <a:cxnLst/>
            <a:rect l="l" t="t" r="r" b="b"/>
            <a:pathLst>
              <a:path w="1442084" h="268604">
                <a:moveTo>
                  <a:pt x="1441704" y="0"/>
                </a:moveTo>
                <a:lnTo>
                  <a:pt x="0" y="0"/>
                </a:lnTo>
                <a:lnTo>
                  <a:pt x="0" y="268223"/>
                </a:lnTo>
                <a:lnTo>
                  <a:pt x="1441704" y="268223"/>
                </a:lnTo>
                <a:lnTo>
                  <a:pt x="144170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87111" y="5218176"/>
            <a:ext cx="1153795" cy="268605"/>
          </a:xfrm>
          <a:custGeom>
            <a:avLst/>
            <a:gdLst/>
            <a:ahLst/>
            <a:cxnLst/>
            <a:rect l="l" t="t" r="r" b="b"/>
            <a:pathLst>
              <a:path w="1153795" h="268604">
                <a:moveTo>
                  <a:pt x="1153667" y="0"/>
                </a:moveTo>
                <a:lnTo>
                  <a:pt x="0" y="0"/>
                </a:lnTo>
                <a:lnTo>
                  <a:pt x="0" y="268224"/>
                </a:lnTo>
                <a:lnTo>
                  <a:pt x="1153667" y="268224"/>
                </a:lnTo>
                <a:lnTo>
                  <a:pt x="11536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87111" y="5701284"/>
            <a:ext cx="1104900" cy="269875"/>
          </a:xfrm>
          <a:custGeom>
            <a:avLst/>
            <a:gdLst/>
            <a:ahLst/>
            <a:cxnLst/>
            <a:rect l="l" t="t" r="r" b="b"/>
            <a:pathLst>
              <a:path w="1104900" h="269875">
                <a:moveTo>
                  <a:pt x="1104900" y="0"/>
                </a:moveTo>
                <a:lnTo>
                  <a:pt x="0" y="0"/>
                </a:lnTo>
                <a:lnTo>
                  <a:pt x="0" y="269747"/>
                </a:lnTo>
                <a:lnTo>
                  <a:pt x="1104900" y="269747"/>
                </a:lnTo>
                <a:lnTo>
                  <a:pt x="110490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87111" y="6185915"/>
            <a:ext cx="4518660" cy="268605"/>
          </a:xfrm>
          <a:custGeom>
            <a:avLst/>
            <a:gdLst/>
            <a:ahLst/>
            <a:cxnLst/>
            <a:rect l="l" t="t" r="r" b="b"/>
            <a:pathLst>
              <a:path w="4518659" h="268604">
                <a:moveTo>
                  <a:pt x="4518660" y="0"/>
                </a:moveTo>
                <a:lnTo>
                  <a:pt x="0" y="0"/>
                </a:lnTo>
                <a:lnTo>
                  <a:pt x="0" y="268224"/>
                </a:lnTo>
                <a:lnTo>
                  <a:pt x="4518660" y="268224"/>
                </a:lnTo>
                <a:lnTo>
                  <a:pt x="451866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87111" y="1240536"/>
            <a:ext cx="0" cy="5321935"/>
          </a:xfrm>
          <a:custGeom>
            <a:avLst/>
            <a:gdLst/>
            <a:ahLst/>
            <a:cxnLst/>
            <a:rect l="l" t="t" r="r" b="b"/>
            <a:pathLst>
              <a:path w="0" h="5321934">
                <a:moveTo>
                  <a:pt x="0" y="0"/>
                </a:moveTo>
                <a:lnTo>
                  <a:pt x="0" y="53218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33771" y="124053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33771" y="172364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33771" y="220827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33771" y="269138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33771" y="317601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33771" y="365912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33771" y="414223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33771" y="462686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33771" y="510997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33771" y="559460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33771" y="607771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33771" y="656234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237726" y="141122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84%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05827" y="186905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49%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17409" y="235305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17409" y="283679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73265" y="332079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32854" y="380479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32854" y="4288790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92569" y="477253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04026" y="525652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6146" y="574060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669271" y="6224320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94%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82139" y="1361185"/>
            <a:ext cx="256476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Increase workload for other 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2490" y="1845183"/>
            <a:ext cx="42748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Have difficulties </a:t>
            </a:r>
            <a:r>
              <a:rPr dirty="0" sz="1400">
                <a:latin typeface="Arial"/>
                <a:cs typeface="Arial"/>
              </a:rPr>
              <a:t>meeting </a:t>
            </a:r>
            <a:r>
              <a:rPr dirty="0" sz="1400" spc="-5">
                <a:latin typeface="Arial"/>
                <a:cs typeface="Arial"/>
              </a:rPr>
              <a:t>customer services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objectives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58517" y="2328926"/>
            <a:ext cx="308927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Lose business </a:t>
            </a:r>
            <a:r>
              <a:rPr dirty="0" sz="1400">
                <a:latin typeface="Arial"/>
                <a:cs typeface="Arial"/>
              </a:rPr>
              <a:t>or orders 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competitors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56942" y="2812922"/>
            <a:ext cx="299021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Experience increased </a:t>
            </a:r>
            <a:r>
              <a:rPr dirty="0" sz="1400">
                <a:latin typeface="Arial"/>
                <a:cs typeface="Arial"/>
              </a:rPr>
              <a:t>operating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costs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42033" y="3296920"/>
            <a:ext cx="340423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Delay developing </a:t>
            </a:r>
            <a:r>
              <a:rPr dirty="0" sz="1400">
                <a:latin typeface="Arial"/>
                <a:cs typeface="Arial"/>
              </a:rPr>
              <a:t>new </a:t>
            </a:r>
            <a:r>
              <a:rPr dirty="0" sz="1400" spc="-5">
                <a:latin typeface="Arial"/>
                <a:cs typeface="Arial"/>
              </a:rPr>
              <a:t>products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01216" y="3780917"/>
            <a:ext cx="334454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Have difficulties </a:t>
            </a:r>
            <a:r>
              <a:rPr dirty="0" sz="1400">
                <a:latin typeface="Arial"/>
                <a:cs typeface="Arial"/>
              </a:rPr>
              <a:t>meeting </a:t>
            </a:r>
            <a:r>
              <a:rPr dirty="0" sz="1400" spc="-5">
                <a:latin typeface="Arial"/>
                <a:cs typeface="Arial"/>
              </a:rPr>
              <a:t>quality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standards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59002" y="4264659"/>
            <a:ext cx="39878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Have difficulties introducing </a:t>
            </a:r>
            <a:r>
              <a:rPr dirty="0" sz="1400">
                <a:latin typeface="Arial"/>
                <a:cs typeface="Arial"/>
              </a:rPr>
              <a:t>new </a:t>
            </a:r>
            <a:r>
              <a:rPr dirty="0" sz="1400" spc="-5">
                <a:latin typeface="Arial"/>
                <a:cs typeface="Arial"/>
              </a:rPr>
              <a:t>working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practices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76903" y="4748657"/>
            <a:ext cx="1271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Outsource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work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900" y="5232653"/>
            <a:ext cx="48768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Withdraw from </a:t>
            </a:r>
            <a:r>
              <a:rPr dirty="0" sz="1400">
                <a:latin typeface="Arial"/>
                <a:cs typeface="Arial"/>
              </a:rPr>
              <a:t>offering </a:t>
            </a:r>
            <a:r>
              <a:rPr dirty="0" sz="1400" spc="-5">
                <a:latin typeface="Arial"/>
                <a:cs typeface="Arial"/>
              </a:rPr>
              <a:t>certain products </a:t>
            </a:r>
            <a:r>
              <a:rPr dirty="0" sz="1400">
                <a:latin typeface="Arial"/>
                <a:cs typeface="Arial"/>
              </a:rPr>
              <a:t>or </a:t>
            </a:r>
            <a:r>
              <a:rPr dirty="0" sz="1400" spc="-5">
                <a:latin typeface="Arial"/>
                <a:cs typeface="Arial"/>
              </a:rPr>
              <a:t>services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altogether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37336" y="5716422"/>
            <a:ext cx="39096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Have difficulties introducing technological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change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93007" y="6200444"/>
            <a:ext cx="90551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impact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04000" y="5204459"/>
            <a:ext cx="2369820" cy="314325"/>
          </a:xfrm>
          <a:custGeom>
            <a:avLst/>
            <a:gdLst/>
            <a:ahLst/>
            <a:cxnLst/>
            <a:rect l="l" t="t" r="r" b="b"/>
            <a:pathLst>
              <a:path w="2369820" h="314325">
                <a:moveTo>
                  <a:pt x="2317369" y="0"/>
                </a:moveTo>
                <a:lnTo>
                  <a:pt x="52324" y="0"/>
                </a:lnTo>
                <a:lnTo>
                  <a:pt x="31932" y="4121"/>
                </a:lnTo>
                <a:lnTo>
                  <a:pt x="15303" y="15351"/>
                </a:lnTo>
                <a:lnTo>
                  <a:pt x="4103" y="31986"/>
                </a:lnTo>
                <a:lnTo>
                  <a:pt x="0" y="52323"/>
                </a:lnTo>
                <a:lnTo>
                  <a:pt x="0" y="262000"/>
                </a:lnTo>
                <a:lnTo>
                  <a:pt x="4103" y="282392"/>
                </a:lnTo>
                <a:lnTo>
                  <a:pt x="15303" y="299021"/>
                </a:lnTo>
                <a:lnTo>
                  <a:pt x="31932" y="310221"/>
                </a:lnTo>
                <a:lnTo>
                  <a:pt x="52324" y="314324"/>
                </a:lnTo>
                <a:lnTo>
                  <a:pt x="2317369" y="314324"/>
                </a:lnTo>
                <a:lnTo>
                  <a:pt x="2337780" y="310221"/>
                </a:lnTo>
                <a:lnTo>
                  <a:pt x="2354453" y="299021"/>
                </a:lnTo>
                <a:lnTo>
                  <a:pt x="2365696" y="282392"/>
                </a:lnTo>
                <a:lnTo>
                  <a:pt x="2369820" y="262000"/>
                </a:lnTo>
                <a:lnTo>
                  <a:pt x="2369820" y="52323"/>
                </a:lnTo>
                <a:lnTo>
                  <a:pt x="2365696" y="31986"/>
                </a:lnTo>
                <a:lnTo>
                  <a:pt x="2354453" y="15351"/>
                </a:lnTo>
                <a:lnTo>
                  <a:pt x="2337780" y="4121"/>
                </a:lnTo>
                <a:lnTo>
                  <a:pt x="2317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041895" y="5262371"/>
            <a:ext cx="17881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40% Sheffield City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Region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699631" y="5204459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10" y="109219"/>
                </a:lnTo>
                <a:lnTo>
                  <a:pt x="54610" y="314324"/>
                </a:lnTo>
                <a:lnTo>
                  <a:pt x="163829" y="314324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523480" y="2782061"/>
            <a:ext cx="1757045" cy="314325"/>
          </a:xfrm>
          <a:custGeom>
            <a:avLst/>
            <a:gdLst/>
            <a:ahLst/>
            <a:cxnLst/>
            <a:rect l="l" t="t" r="r" b="b"/>
            <a:pathLst>
              <a:path w="1757045" h="314325">
                <a:moveTo>
                  <a:pt x="1704213" y="0"/>
                </a:moveTo>
                <a:lnTo>
                  <a:pt x="52450" y="0"/>
                </a:lnTo>
                <a:lnTo>
                  <a:pt x="32039" y="4103"/>
                </a:lnTo>
                <a:lnTo>
                  <a:pt x="15367" y="15303"/>
                </a:lnTo>
                <a:lnTo>
                  <a:pt x="4123" y="31932"/>
                </a:lnTo>
                <a:lnTo>
                  <a:pt x="0" y="52324"/>
                </a:lnTo>
                <a:lnTo>
                  <a:pt x="0" y="262000"/>
                </a:lnTo>
                <a:lnTo>
                  <a:pt x="4123" y="282392"/>
                </a:lnTo>
                <a:lnTo>
                  <a:pt x="15367" y="299021"/>
                </a:lnTo>
                <a:lnTo>
                  <a:pt x="32039" y="310221"/>
                </a:lnTo>
                <a:lnTo>
                  <a:pt x="52450" y="314325"/>
                </a:lnTo>
                <a:lnTo>
                  <a:pt x="1704213" y="314325"/>
                </a:lnTo>
                <a:lnTo>
                  <a:pt x="1724550" y="310221"/>
                </a:lnTo>
                <a:lnTo>
                  <a:pt x="1741185" y="299021"/>
                </a:lnTo>
                <a:lnTo>
                  <a:pt x="1752415" y="282392"/>
                </a:lnTo>
                <a:lnTo>
                  <a:pt x="1756537" y="262000"/>
                </a:lnTo>
                <a:lnTo>
                  <a:pt x="1756537" y="52324"/>
                </a:lnTo>
                <a:lnTo>
                  <a:pt x="1752415" y="31932"/>
                </a:lnTo>
                <a:lnTo>
                  <a:pt x="1741185" y="15303"/>
                </a:lnTo>
                <a:lnTo>
                  <a:pt x="1724550" y="4103"/>
                </a:lnTo>
                <a:lnTo>
                  <a:pt x="17042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961503" y="2839211"/>
            <a:ext cx="11372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59% </a:t>
            </a:r>
            <a:r>
              <a:rPr dirty="0" sz="1200" spc="-35">
                <a:latin typeface="Arial"/>
                <a:cs typeface="Arial"/>
              </a:rPr>
              <a:t>Tees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Valley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619110" y="2782061"/>
            <a:ext cx="219075" cy="314325"/>
          </a:xfrm>
          <a:custGeom>
            <a:avLst/>
            <a:gdLst/>
            <a:ahLst/>
            <a:cxnLst/>
            <a:rect l="l" t="t" r="r" b="b"/>
            <a:pathLst>
              <a:path w="219075" h="314325">
                <a:moveTo>
                  <a:pt x="163830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20"/>
                </a:lnTo>
                <a:close/>
              </a:path>
              <a:path w="219075" h="314325">
                <a:moveTo>
                  <a:pt x="109220" y="0"/>
                </a:moveTo>
                <a:lnTo>
                  <a:pt x="0" y="109220"/>
                </a:lnTo>
                <a:lnTo>
                  <a:pt x="218567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662164" y="4294885"/>
            <a:ext cx="22186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50% Coventry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Warwickshire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320026" y="423735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523480" y="2293111"/>
            <a:ext cx="2320290" cy="314960"/>
          </a:xfrm>
          <a:custGeom>
            <a:avLst/>
            <a:gdLst/>
            <a:ahLst/>
            <a:cxnLst/>
            <a:rect l="l" t="t" r="r" b="b"/>
            <a:pathLst>
              <a:path w="2320290" h="314960">
                <a:moveTo>
                  <a:pt x="2267712" y="0"/>
                </a:moveTo>
                <a:lnTo>
                  <a:pt x="52450" y="0"/>
                </a:lnTo>
                <a:lnTo>
                  <a:pt x="32039" y="4123"/>
                </a:lnTo>
                <a:lnTo>
                  <a:pt x="15367" y="15366"/>
                </a:lnTo>
                <a:lnTo>
                  <a:pt x="4123" y="32039"/>
                </a:lnTo>
                <a:lnTo>
                  <a:pt x="0" y="52450"/>
                </a:lnTo>
                <a:lnTo>
                  <a:pt x="0" y="262000"/>
                </a:lnTo>
                <a:lnTo>
                  <a:pt x="4123" y="282412"/>
                </a:lnTo>
                <a:lnTo>
                  <a:pt x="15367" y="299085"/>
                </a:lnTo>
                <a:lnTo>
                  <a:pt x="32039" y="310328"/>
                </a:lnTo>
                <a:lnTo>
                  <a:pt x="52450" y="314451"/>
                </a:lnTo>
                <a:lnTo>
                  <a:pt x="2267712" y="314451"/>
                </a:lnTo>
                <a:lnTo>
                  <a:pt x="2288103" y="310328"/>
                </a:lnTo>
                <a:lnTo>
                  <a:pt x="2304732" y="299085"/>
                </a:lnTo>
                <a:lnTo>
                  <a:pt x="2315932" y="282412"/>
                </a:lnTo>
                <a:lnTo>
                  <a:pt x="2320036" y="262000"/>
                </a:lnTo>
                <a:lnTo>
                  <a:pt x="2320036" y="52450"/>
                </a:lnTo>
                <a:lnTo>
                  <a:pt x="2315932" y="32039"/>
                </a:lnTo>
                <a:lnTo>
                  <a:pt x="2304732" y="15366"/>
                </a:lnTo>
                <a:lnTo>
                  <a:pt x="2288103" y="4123"/>
                </a:lnTo>
                <a:lnTo>
                  <a:pt x="22677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7961503" y="2350261"/>
            <a:ext cx="17881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55% Sheffield City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Region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619110" y="2293111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60">
                <a:moveTo>
                  <a:pt x="163830" y="109220"/>
                </a:moveTo>
                <a:lnTo>
                  <a:pt x="54610" y="109220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20"/>
                </a:lnTo>
                <a:close/>
              </a:path>
              <a:path w="219075" h="314960">
                <a:moveTo>
                  <a:pt x="109220" y="0"/>
                </a:moveTo>
                <a:lnTo>
                  <a:pt x="0" y="109220"/>
                </a:lnTo>
                <a:lnTo>
                  <a:pt x="218567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537318" y="1335913"/>
            <a:ext cx="1561465" cy="314960"/>
          </a:xfrm>
          <a:custGeom>
            <a:avLst/>
            <a:gdLst/>
            <a:ahLst/>
            <a:cxnLst/>
            <a:rect l="l" t="t" r="r" b="b"/>
            <a:pathLst>
              <a:path w="1561465" h="314960">
                <a:moveTo>
                  <a:pt x="1508505" y="0"/>
                </a:moveTo>
                <a:lnTo>
                  <a:pt x="52450" y="0"/>
                </a:lnTo>
                <a:lnTo>
                  <a:pt x="32039" y="4123"/>
                </a:lnTo>
                <a:lnTo>
                  <a:pt x="15367" y="15366"/>
                </a:lnTo>
                <a:lnTo>
                  <a:pt x="4123" y="32039"/>
                </a:lnTo>
                <a:lnTo>
                  <a:pt x="0" y="52450"/>
                </a:lnTo>
                <a:lnTo>
                  <a:pt x="0" y="262000"/>
                </a:lnTo>
                <a:lnTo>
                  <a:pt x="4123" y="282412"/>
                </a:lnTo>
                <a:lnTo>
                  <a:pt x="15367" y="299085"/>
                </a:lnTo>
                <a:lnTo>
                  <a:pt x="32039" y="310328"/>
                </a:lnTo>
                <a:lnTo>
                  <a:pt x="52450" y="314451"/>
                </a:lnTo>
                <a:lnTo>
                  <a:pt x="1508505" y="314451"/>
                </a:lnTo>
                <a:lnTo>
                  <a:pt x="1528917" y="310328"/>
                </a:lnTo>
                <a:lnTo>
                  <a:pt x="1545589" y="299085"/>
                </a:lnTo>
                <a:lnTo>
                  <a:pt x="1556833" y="282412"/>
                </a:lnTo>
                <a:lnTo>
                  <a:pt x="1560956" y="262000"/>
                </a:lnTo>
                <a:lnTo>
                  <a:pt x="1560956" y="52450"/>
                </a:lnTo>
                <a:lnTo>
                  <a:pt x="1556833" y="32039"/>
                </a:lnTo>
                <a:lnTo>
                  <a:pt x="1545589" y="15366"/>
                </a:lnTo>
                <a:lnTo>
                  <a:pt x="1528917" y="4123"/>
                </a:lnTo>
                <a:lnTo>
                  <a:pt x="1508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9975595" y="1392935"/>
            <a:ext cx="21780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93% Cornwall and </a:t>
            </a:r>
            <a:r>
              <a:rPr dirty="0" sz="1200">
                <a:latin typeface="Arial"/>
                <a:cs typeface="Arial"/>
              </a:rPr>
              <a:t>Isles of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Scilly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9633077" y="1335913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7874889" y="3327527"/>
            <a:ext cx="22186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52% Coventry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Warwickshire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532623" y="3270250"/>
            <a:ext cx="219075" cy="314325"/>
          </a:xfrm>
          <a:custGeom>
            <a:avLst/>
            <a:gdLst/>
            <a:ahLst/>
            <a:cxnLst/>
            <a:rect l="l" t="t" r="r" b="b"/>
            <a:pathLst>
              <a:path w="219075" h="314325">
                <a:moveTo>
                  <a:pt x="163956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956" y="314325"/>
                </a:lnTo>
                <a:lnTo>
                  <a:pt x="163956" y="109220"/>
                </a:lnTo>
                <a:close/>
              </a:path>
              <a:path w="219075" h="314325">
                <a:moveTo>
                  <a:pt x="109347" y="0"/>
                </a:moveTo>
                <a:lnTo>
                  <a:pt x="0" y="109220"/>
                </a:lnTo>
                <a:lnTo>
                  <a:pt x="218567" y="109220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7662164" y="3811270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50%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320026" y="375373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7425943" y="4778629"/>
            <a:ext cx="17881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44% Sheffield City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Region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83679" y="4720844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508242" y="5687999"/>
            <a:ext cx="3170555" cy="314960"/>
          </a:xfrm>
          <a:custGeom>
            <a:avLst/>
            <a:gdLst/>
            <a:ahLst/>
            <a:cxnLst/>
            <a:rect l="l" t="t" r="r" b="b"/>
            <a:pathLst>
              <a:path w="3170554" h="314960">
                <a:moveTo>
                  <a:pt x="3117850" y="0"/>
                </a:moveTo>
                <a:lnTo>
                  <a:pt x="52450" y="0"/>
                </a:lnTo>
                <a:lnTo>
                  <a:pt x="32039" y="4117"/>
                </a:lnTo>
                <a:lnTo>
                  <a:pt x="15366" y="15346"/>
                </a:lnTo>
                <a:lnTo>
                  <a:pt x="4123" y="32002"/>
                </a:lnTo>
                <a:lnTo>
                  <a:pt x="0" y="52400"/>
                </a:lnTo>
                <a:lnTo>
                  <a:pt x="0" y="261988"/>
                </a:lnTo>
                <a:lnTo>
                  <a:pt x="4123" y="282386"/>
                </a:lnTo>
                <a:lnTo>
                  <a:pt x="15367" y="299042"/>
                </a:lnTo>
                <a:lnTo>
                  <a:pt x="32039" y="310271"/>
                </a:lnTo>
                <a:lnTo>
                  <a:pt x="52450" y="314388"/>
                </a:lnTo>
                <a:lnTo>
                  <a:pt x="3117850" y="314388"/>
                </a:lnTo>
                <a:lnTo>
                  <a:pt x="3138261" y="310271"/>
                </a:lnTo>
                <a:lnTo>
                  <a:pt x="3154933" y="299042"/>
                </a:lnTo>
                <a:lnTo>
                  <a:pt x="3166177" y="282386"/>
                </a:lnTo>
                <a:lnTo>
                  <a:pt x="3170301" y="261988"/>
                </a:lnTo>
                <a:lnTo>
                  <a:pt x="3170301" y="52400"/>
                </a:lnTo>
                <a:lnTo>
                  <a:pt x="3166177" y="32002"/>
                </a:lnTo>
                <a:lnTo>
                  <a:pt x="3154933" y="15346"/>
                </a:lnTo>
                <a:lnTo>
                  <a:pt x="3138261" y="4117"/>
                </a:lnTo>
                <a:lnTo>
                  <a:pt x="3117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946138" y="5745784"/>
            <a:ext cx="25812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37% Stoke-on-Trent and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Staffordshire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604000" y="568799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09" y="109232"/>
                </a:lnTo>
                <a:lnTo>
                  <a:pt x="54609" y="314388"/>
                </a:lnTo>
                <a:lnTo>
                  <a:pt x="163829" y="314388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40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579221" y="6355892"/>
            <a:ext cx="2735580" cy="34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0395" marR="5080" indent="-60833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  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951601" y="6658288"/>
            <a:ext cx="616331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i="1">
                <a:latin typeface="Arial"/>
                <a:cs typeface="Arial"/>
              </a:rPr>
              <a:t>Base </a:t>
            </a:r>
            <a:r>
              <a:rPr dirty="0" sz="1100" i="1">
                <a:latin typeface="Arial"/>
                <a:cs typeface="Arial"/>
              </a:rPr>
              <a:t>: </a:t>
            </a:r>
            <a:r>
              <a:rPr dirty="0" sz="1100" spc="-5" i="1">
                <a:latin typeface="Arial"/>
                <a:cs typeface="Arial"/>
              </a:rPr>
              <a:t>All establishments </a:t>
            </a:r>
            <a:r>
              <a:rPr dirty="0" sz="1100" i="1">
                <a:latin typeface="Arial"/>
                <a:cs typeface="Arial"/>
              </a:rPr>
              <a:t>with </a:t>
            </a:r>
            <a:r>
              <a:rPr dirty="0" sz="1100" spc="-5" i="1">
                <a:latin typeface="Arial"/>
                <a:cs typeface="Arial"/>
              </a:rPr>
              <a:t>hard-to-fill </a:t>
            </a:r>
            <a:r>
              <a:rPr dirty="0" sz="1100" i="1">
                <a:latin typeface="Arial"/>
                <a:cs typeface="Arial"/>
              </a:rPr>
              <a:t>vacancies that are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as a result of </a:t>
            </a:r>
            <a:r>
              <a:rPr dirty="0" sz="1100" spc="-5" i="1">
                <a:latin typeface="Arial"/>
                <a:cs typeface="Arial"/>
              </a:rPr>
              <a:t>skill </a:t>
            </a:r>
            <a:r>
              <a:rPr dirty="0" sz="1100" i="1">
                <a:latin typeface="Arial"/>
                <a:cs typeface="Arial"/>
              </a:rPr>
              <a:t>shortages</a:t>
            </a:r>
            <a:r>
              <a:rPr dirty="0" sz="1100" spc="2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(5,495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3606165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Chapter</a:t>
            </a:r>
            <a:r>
              <a:rPr dirty="0" sz="3100" spc="-40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3: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Retention </a:t>
            </a:r>
            <a:r>
              <a:rPr dirty="0" sz="3100" spc="-10">
                <a:solidFill>
                  <a:srgbClr val="223975"/>
                </a:solidFill>
              </a:rPr>
              <a:t>Difficulties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0981690" y="6513271"/>
            <a:ext cx="2787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2686" y="6624116"/>
            <a:ext cx="303022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</a:t>
            </a:r>
            <a:r>
              <a:rPr dirty="0" sz="1100" spc="-5" i="1">
                <a:latin typeface="Arial"/>
                <a:cs typeface="Arial"/>
              </a:rPr>
              <a:t>in Module </a:t>
            </a:r>
            <a:r>
              <a:rPr dirty="0" sz="1100" i="1">
                <a:latin typeface="Arial"/>
                <a:cs typeface="Arial"/>
              </a:rPr>
              <a:t>2 (as</a:t>
            </a:r>
            <a:r>
              <a:rPr dirty="0" sz="1100" spc="-8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LEAs / LEPs with high and low incidence of</a:t>
            </a:r>
            <a:r>
              <a:rPr dirty="0" sz="3400" spc="30"/>
              <a:t> </a:t>
            </a:r>
            <a:r>
              <a:rPr dirty="0" sz="3400" spc="-5"/>
              <a:t>retention</a:t>
            </a:r>
            <a:endParaRPr sz="3400"/>
          </a:p>
        </p:txBody>
      </p:sp>
      <p:sp>
        <p:nvSpPr>
          <p:cNvPr id="5" name="object 5"/>
          <p:cNvSpPr txBox="1"/>
          <p:nvPr/>
        </p:nvSpPr>
        <p:spPr>
          <a:xfrm>
            <a:off x="7920608" y="1126997"/>
            <a:ext cx="173482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High LEPs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(</a:t>
            </a:r>
            <a:r>
              <a:rPr dirty="0" sz="1600" spc="-10" b="1">
                <a:latin typeface="Calibri"/>
                <a:cs typeface="Calibri"/>
              </a:rPr>
              <a:t>≥</a:t>
            </a:r>
            <a:r>
              <a:rPr dirty="0" sz="1600" spc="-10" b="1">
                <a:latin typeface="Arial"/>
                <a:cs typeface="Arial"/>
              </a:rPr>
              <a:t>10%)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8332" y="4626102"/>
            <a:ext cx="15779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Low </a:t>
            </a:r>
            <a:r>
              <a:rPr dirty="0" sz="1600" spc="-5" b="1">
                <a:latin typeface="Arial"/>
                <a:cs typeface="Arial"/>
              </a:rPr>
              <a:t>LEPs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(</a:t>
            </a:r>
            <a:r>
              <a:rPr dirty="0" sz="1600" spc="-15" b="1">
                <a:latin typeface="Calibri"/>
                <a:cs typeface="Calibri"/>
              </a:rPr>
              <a:t>≤</a:t>
            </a:r>
            <a:r>
              <a:rPr dirty="0" sz="1600" spc="-15" b="1">
                <a:latin typeface="Arial"/>
                <a:cs typeface="Arial"/>
              </a:rPr>
              <a:t>6%)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90257" y="1424305"/>
          <a:ext cx="3799204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0028"/>
              </a:tblGrid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Coventry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Warwickshire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Coast to</a:t>
                      </a:r>
                      <a:r>
                        <a:rPr dirty="0" sz="12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Capital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Worcestershire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Leicester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Leicestershire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Marches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Oxfordshire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South East</a:t>
                      </a:r>
                      <a:r>
                        <a:rPr dirty="0" sz="12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Midlands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Thames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Valley</a:t>
                      </a:r>
                      <a:r>
                        <a:rPr dirty="0" sz="12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Berkshire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2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Country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Heart of the South</a:t>
                      </a:r>
                      <a:r>
                        <a:rPr dirty="0" sz="12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West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Northamptonshire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Buckinghamshire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Thames</a:t>
                      </a:r>
                      <a:r>
                        <a:rPr dirty="0" sz="12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Valley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890257" y="4906898"/>
          <a:ext cx="3799204" cy="165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0028"/>
              </a:tblGrid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Cumbria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Hertfordshire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46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Lancashire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Humber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Greater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Manchester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Cheshire and</a:t>
                      </a:r>
                      <a:r>
                        <a:rPr dirty="0" sz="12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Warrington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West of</a:t>
                      </a:r>
                      <a:r>
                        <a:rPr dirty="0" sz="12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England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32991" y="3556000"/>
          <a:ext cx="3816985" cy="3289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7935"/>
              </a:tblGrid>
              <a:tr h="234061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Bury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Luton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Warrington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Stoke-on-Trent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Somerset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Cheshire</a:t>
                      </a:r>
                      <a:r>
                        <a:rPr dirty="0" sz="12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East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Newham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Oldham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Isle of</a:t>
                      </a:r>
                      <a:r>
                        <a:rPr dirty="0" sz="12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Medway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Sefton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Gateshead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97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Rochdale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Wigan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42008" y="1438783"/>
          <a:ext cx="3799204" cy="165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0028"/>
              </a:tblGrid>
              <a:tr h="23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Barking and</a:t>
                      </a:r>
                      <a:r>
                        <a:rPr dirty="0" sz="12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Dagenham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Croydon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Rutland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Lewisham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Sutton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406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Hillingdon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Doncaster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2365375" y="1142491"/>
            <a:ext cx="174498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High </a:t>
            </a:r>
            <a:r>
              <a:rPr dirty="0" sz="1600" spc="-20" b="1">
                <a:latin typeface="Arial"/>
                <a:cs typeface="Arial"/>
              </a:rPr>
              <a:t>LEAs</a:t>
            </a:r>
            <a:r>
              <a:rPr dirty="0" sz="1600" spc="-10" b="1">
                <a:latin typeface="Arial"/>
                <a:cs typeface="Arial"/>
              </a:rPr>
              <a:t> (</a:t>
            </a:r>
            <a:r>
              <a:rPr dirty="0" sz="1600" spc="-10" b="1">
                <a:latin typeface="Calibri"/>
                <a:cs typeface="Calibri"/>
              </a:rPr>
              <a:t>≥</a:t>
            </a:r>
            <a:r>
              <a:rPr dirty="0" sz="1600" spc="-10" b="1">
                <a:latin typeface="Arial"/>
                <a:cs typeface="Arial"/>
              </a:rPr>
              <a:t>15%)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4876" y="3267836"/>
            <a:ext cx="158496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Low </a:t>
            </a:r>
            <a:r>
              <a:rPr dirty="0" sz="1600" spc="-15" b="1">
                <a:latin typeface="Arial"/>
                <a:cs typeface="Arial"/>
              </a:rPr>
              <a:t>LEAs</a:t>
            </a:r>
            <a:r>
              <a:rPr dirty="0" sz="1600" spc="-20" b="1">
                <a:latin typeface="Arial"/>
                <a:cs typeface="Arial"/>
              </a:rPr>
              <a:t> (</a:t>
            </a:r>
            <a:r>
              <a:rPr dirty="0" sz="1600" spc="-20" b="1">
                <a:latin typeface="Calibri"/>
                <a:cs typeface="Calibri"/>
              </a:rPr>
              <a:t>≤</a:t>
            </a:r>
            <a:r>
              <a:rPr dirty="0" sz="1600" spc="-20" b="1">
                <a:latin typeface="Arial"/>
                <a:cs typeface="Arial"/>
              </a:rPr>
              <a:t>4%)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5012055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Chapter</a:t>
            </a:r>
            <a:r>
              <a:rPr dirty="0" sz="3100" spc="-40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3: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The internal Skills</a:t>
            </a:r>
            <a:r>
              <a:rPr dirty="0" sz="3100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Challenge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0981690" y="6513271"/>
            <a:ext cx="2787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Density of </a:t>
            </a:r>
            <a:r>
              <a:rPr dirty="0" sz="3400"/>
              <a:t>skills </a:t>
            </a:r>
            <a:r>
              <a:rPr dirty="0" sz="3400" spc="-10"/>
              <a:t>gaps </a:t>
            </a:r>
            <a:r>
              <a:rPr dirty="0" sz="3400" spc="-5"/>
              <a:t>by</a:t>
            </a:r>
            <a:r>
              <a:rPr dirty="0" sz="3400" spc="-25"/>
              <a:t> </a:t>
            </a:r>
            <a:r>
              <a:rPr dirty="0" sz="3400" spc="-5"/>
              <a:t>LEA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66344" y="3547871"/>
            <a:ext cx="494030" cy="1428115"/>
          </a:xfrm>
          <a:custGeom>
            <a:avLst/>
            <a:gdLst/>
            <a:ahLst/>
            <a:cxnLst/>
            <a:rect l="l" t="t" r="r" b="b"/>
            <a:pathLst>
              <a:path w="494030" h="1428114">
                <a:moveTo>
                  <a:pt x="0" y="1427988"/>
                </a:moveTo>
                <a:lnTo>
                  <a:pt x="493775" y="1427988"/>
                </a:lnTo>
                <a:lnTo>
                  <a:pt x="493775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6344" y="3547871"/>
            <a:ext cx="494030" cy="1428115"/>
          </a:xfrm>
          <a:custGeom>
            <a:avLst/>
            <a:gdLst/>
            <a:ahLst/>
            <a:cxnLst/>
            <a:rect l="l" t="t" r="r" b="b"/>
            <a:pathLst>
              <a:path w="494030" h="1428114">
                <a:moveTo>
                  <a:pt x="0" y="1427988"/>
                </a:moveTo>
                <a:lnTo>
                  <a:pt x="493775" y="1427988"/>
                </a:lnTo>
                <a:lnTo>
                  <a:pt x="493775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6376" y="1923288"/>
            <a:ext cx="494030" cy="3053080"/>
          </a:xfrm>
          <a:custGeom>
            <a:avLst/>
            <a:gdLst/>
            <a:ahLst/>
            <a:cxnLst/>
            <a:rect l="l" t="t" r="r" b="b"/>
            <a:pathLst>
              <a:path w="494030" h="3053079">
                <a:moveTo>
                  <a:pt x="0" y="3052572"/>
                </a:moveTo>
                <a:lnTo>
                  <a:pt x="493775" y="3052572"/>
                </a:lnTo>
                <a:lnTo>
                  <a:pt x="493775" y="0"/>
                </a:lnTo>
                <a:lnTo>
                  <a:pt x="0" y="0"/>
                </a:lnTo>
                <a:lnTo>
                  <a:pt x="0" y="305257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6376" y="1923288"/>
            <a:ext cx="494030" cy="3053080"/>
          </a:xfrm>
          <a:custGeom>
            <a:avLst/>
            <a:gdLst/>
            <a:ahLst/>
            <a:cxnLst/>
            <a:rect l="l" t="t" r="r" b="b"/>
            <a:pathLst>
              <a:path w="494030" h="3053079">
                <a:moveTo>
                  <a:pt x="0" y="3052572"/>
                </a:moveTo>
                <a:lnTo>
                  <a:pt x="493775" y="3052572"/>
                </a:lnTo>
                <a:lnTo>
                  <a:pt x="493775" y="0"/>
                </a:lnTo>
                <a:lnTo>
                  <a:pt x="0" y="0"/>
                </a:lnTo>
                <a:lnTo>
                  <a:pt x="0" y="305257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34867" y="2371344"/>
            <a:ext cx="495300" cy="2604770"/>
          </a:xfrm>
          <a:custGeom>
            <a:avLst/>
            <a:gdLst/>
            <a:ahLst/>
            <a:cxnLst/>
            <a:rect l="l" t="t" r="r" b="b"/>
            <a:pathLst>
              <a:path w="495300" h="2604770">
                <a:moveTo>
                  <a:pt x="0" y="2604516"/>
                </a:moveTo>
                <a:lnTo>
                  <a:pt x="495300" y="2604516"/>
                </a:lnTo>
                <a:lnTo>
                  <a:pt x="495300" y="0"/>
                </a:lnTo>
                <a:lnTo>
                  <a:pt x="0" y="0"/>
                </a:lnTo>
                <a:lnTo>
                  <a:pt x="0" y="26045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34867" y="2371344"/>
            <a:ext cx="495300" cy="2604770"/>
          </a:xfrm>
          <a:custGeom>
            <a:avLst/>
            <a:gdLst/>
            <a:ahLst/>
            <a:cxnLst/>
            <a:rect l="l" t="t" r="r" b="b"/>
            <a:pathLst>
              <a:path w="495300" h="2604770">
                <a:moveTo>
                  <a:pt x="0" y="2604516"/>
                </a:moveTo>
                <a:lnTo>
                  <a:pt x="495300" y="2604516"/>
                </a:lnTo>
                <a:lnTo>
                  <a:pt x="495300" y="0"/>
                </a:lnTo>
                <a:lnTo>
                  <a:pt x="0" y="0"/>
                </a:lnTo>
                <a:lnTo>
                  <a:pt x="0" y="26045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24884" y="2479548"/>
            <a:ext cx="495300" cy="2496820"/>
          </a:xfrm>
          <a:custGeom>
            <a:avLst/>
            <a:gdLst/>
            <a:ahLst/>
            <a:cxnLst/>
            <a:rect l="l" t="t" r="r" b="b"/>
            <a:pathLst>
              <a:path w="495300" h="2496820">
                <a:moveTo>
                  <a:pt x="0" y="2496312"/>
                </a:moveTo>
                <a:lnTo>
                  <a:pt x="495300" y="2496312"/>
                </a:lnTo>
                <a:lnTo>
                  <a:pt x="495300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24884" y="2479548"/>
            <a:ext cx="495300" cy="2496820"/>
          </a:xfrm>
          <a:custGeom>
            <a:avLst/>
            <a:gdLst/>
            <a:ahLst/>
            <a:cxnLst/>
            <a:rect l="l" t="t" r="r" b="b"/>
            <a:pathLst>
              <a:path w="495300" h="2496820">
                <a:moveTo>
                  <a:pt x="0" y="2496312"/>
                </a:moveTo>
                <a:lnTo>
                  <a:pt x="495300" y="2496312"/>
                </a:lnTo>
                <a:lnTo>
                  <a:pt x="495300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14900" y="2558795"/>
            <a:ext cx="495300" cy="2417445"/>
          </a:xfrm>
          <a:custGeom>
            <a:avLst/>
            <a:gdLst/>
            <a:ahLst/>
            <a:cxnLst/>
            <a:rect l="l" t="t" r="r" b="b"/>
            <a:pathLst>
              <a:path w="495300" h="2417445">
                <a:moveTo>
                  <a:pt x="0" y="2417064"/>
                </a:moveTo>
                <a:lnTo>
                  <a:pt x="495300" y="2417064"/>
                </a:lnTo>
                <a:lnTo>
                  <a:pt x="495300" y="0"/>
                </a:lnTo>
                <a:lnTo>
                  <a:pt x="0" y="0"/>
                </a:lnTo>
                <a:lnTo>
                  <a:pt x="0" y="241706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14900" y="2558795"/>
            <a:ext cx="495300" cy="2417445"/>
          </a:xfrm>
          <a:custGeom>
            <a:avLst/>
            <a:gdLst/>
            <a:ahLst/>
            <a:cxnLst/>
            <a:rect l="l" t="t" r="r" b="b"/>
            <a:pathLst>
              <a:path w="495300" h="2417445">
                <a:moveTo>
                  <a:pt x="0" y="2417064"/>
                </a:moveTo>
                <a:lnTo>
                  <a:pt x="495300" y="2417064"/>
                </a:lnTo>
                <a:lnTo>
                  <a:pt x="495300" y="0"/>
                </a:lnTo>
                <a:lnTo>
                  <a:pt x="0" y="0"/>
                </a:lnTo>
                <a:lnTo>
                  <a:pt x="0" y="241706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04915" y="2631948"/>
            <a:ext cx="495300" cy="2344420"/>
          </a:xfrm>
          <a:custGeom>
            <a:avLst/>
            <a:gdLst/>
            <a:ahLst/>
            <a:cxnLst/>
            <a:rect l="l" t="t" r="r" b="b"/>
            <a:pathLst>
              <a:path w="495300" h="2344420">
                <a:moveTo>
                  <a:pt x="0" y="2343912"/>
                </a:moveTo>
                <a:lnTo>
                  <a:pt x="495300" y="2343912"/>
                </a:lnTo>
                <a:lnTo>
                  <a:pt x="495300" y="0"/>
                </a:lnTo>
                <a:lnTo>
                  <a:pt x="0" y="0"/>
                </a:lnTo>
                <a:lnTo>
                  <a:pt x="0" y="23439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04915" y="2631948"/>
            <a:ext cx="495300" cy="2344420"/>
          </a:xfrm>
          <a:custGeom>
            <a:avLst/>
            <a:gdLst/>
            <a:ahLst/>
            <a:cxnLst/>
            <a:rect l="l" t="t" r="r" b="b"/>
            <a:pathLst>
              <a:path w="495300" h="2344420">
                <a:moveTo>
                  <a:pt x="0" y="2343912"/>
                </a:moveTo>
                <a:lnTo>
                  <a:pt x="495300" y="2343912"/>
                </a:lnTo>
                <a:lnTo>
                  <a:pt x="495300" y="0"/>
                </a:lnTo>
                <a:lnTo>
                  <a:pt x="0" y="0"/>
                </a:lnTo>
                <a:lnTo>
                  <a:pt x="0" y="23439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84947" y="4287011"/>
            <a:ext cx="495300" cy="688975"/>
          </a:xfrm>
          <a:custGeom>
            <a:avLst/>
            <a:gdLst/>
            <a:ahLst/>
            <a:cxnLst/>
            <a:rect l="l" t="t" r="r" b="b"/>
            <a:pathLst>
              <a:path w="495300" h="688975">
                <a:moveTo>
                  <a:pt x="0" y="688848"/>
                </a:moveTo>
                <a:lnTo>
                  <a:pt x="495300" y="688848"/>
                </a:lnTo>
                <a:lnTo>
                  <a:pt x="495300" y="0"/>
                </a:lnTo>
                <a:lnTo>
                  <a:pt x="0" y="0"/>
                </a:lnTo>
                <a:lnTo>
                  <a:pt x="0" y="68884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84947" y="4287011"/>
            <a:ext cx="495300" cy="688975"/>
          </a:xfrm>
          <a:custGeom>
            <a:avLst/>
            <a:gdLst/>
            <a:ahLst/>
            <a:cxnLst/>
            <a:rect l="l" t="t" r="r" b="b"/>
            <a:pathLst>
              <a:path w="495300" h="688975">
                <a:moveTo>
                  <a:pt x="0" y="688848"/>
                </a:moveTo>
                <a:lnTo>
                  <a:pt x="495300" y="688848"/>
                </a:lnTo>
                <a:lnTo>
                  <a:pt x="495300" y="0"/>
                </a:lnTo>
                <a:lnTo>
                  <a:pt x="0" y="0"/>
                </a:lnTo>
                <a:lnTo>
                  <a:pt x="0" y="68884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74964" y="4309871"/>
            <a:ext cx="495300" cy="666115"/>
          </a:xfrm>
          <a:custGeom>
            <a:avLst/>
            <a:gdLst/>
            <a:ahLst/>
            <a:cxnLst/>
            <a:rect l="l" t="t" r="r" b="b"/>
            <a:pathLst>
              <a:path w="495300" h="666114">
                <a:moveTo>
                  <a:pt x="0" y="665988"/>
                </a:moveTo>
                <a:lnTo>
                  <a:pt x="495300" y="665988"/>
                </a:lnTo>
                <a:lnTo>
                  <a:pt x="495300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74964" y="4309871"/>
            <a:ext cx="495300" cy="666115"/>
          </a:xfrm>
          <a:custGeom>
            <a:avLst/>
            <a:gdLst/>
            <a:ahLst/>
            <a:cxnLst/>
            <a:rect l="l" t="t" r="r" b="b"/>
            <a:pathLst>
              <a:path w="495300" h="666114">
                <a:moveTo>
                  <a:pt x="0" y="665988"/>
                </a:moveTo>
                <a:lnTo>
                  <a:pt x="495300" y="665988"/>
                </a:lnTo>
                <a:lnTo>
                  <a:pt x="495300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64980" y="4346447"/>
            <a:ext cx="495300" cy="629920"/>
          </a:xfrm>
          <a:custGeom>
            <a:avLst/>
            <a:gdLst/>
            <a:ahLst/>
            <a:cxnLst/>
            <a:rect l="l" t="t" r="r" b="b"/>
            <a:pathLst>
              <a:path w="495300" h="629920">
                <a:moveTo>
                  <a:pt x="0" y="629412"/>
                </a:moveTo>
                <a:lnTo>
                  <a:pt x="495300" y="629412"/>
                </a:lnTo>
                <a:lnTo>
                  <a:pt x="495300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64980" y="4346447"/>
            <a:ext cx="495300" cy="629920"/>
          </a:xfrm>
          <a:custGeom>
            <a:avLst/>
            <a:gdLst/>
            <a:ahLst/>
            <a:cxnLst/>
            <a:rect l="l" t="t" r="r" b="b"/>
            <a:pathLst>
              <a:path w="495300" h="629920">
                <a:moveTo>
                  <a:pt x="0" y="629412"/>
                </a:moveTo>
                <a:lnTo>
                  <a:pt x="495300" y="629412"/>
                </a:lnTo>
                <a:lnTo>
                  <a:pt x="495300" y="0"/>
                </a:lnTo>
                <a:lnTo>
                  <a:pt x="0" y="0"/>
                </a:lnTo>
                <a:lnTo>
                  <a:pt x="0" y="6294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54995" y="4351020"/>
            <a:ext cx="494030" cy="624840"/>
          </a:xfrm>
          <a:custGeom>
            <a:avLst/>
            <a:gdLst/>
            <a:ahLst/>
            <a:cxnLst/>
            <a:rect l="l" t="t" r="r" b="b"/>
            <a:pathLst>
              <a:path w="494029" h="624839">
                <a:moveTo>
                  <a:pt x="0" y="624839"/>
                </a:moveTo>
                <a:lnTo>
                  <a:pt x="493775" y="624839"/>
                </a:lnTo>
                <a:lnTo>
                  <a:pt x="493775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54995" y="4351020"/>
            <a:ext cx="494030" cy="624840"/>
          </a:xfrm>
          <a:custGeom>
            <a:avLst/>
            <a:gdLst/>
            <a:ahLst/>
            <a:cxnLst/>
            <a:rect l="l" t="t" r="r" b="b"/>
            <a:pathLst>
              <a:path w="494029" h="624839">
                <a:moveTo>
                  <a:pt x="0" y="624839"/>
                </a:moveTo>
                <a:lnTo>
                  <a:pt x="493775" y="624839"/>
                </a:lnTo>
                <a:lnTo>
                  <a:pt x="493775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45011" y="4360164"/>
            <a:ext cx="494030" cy="615950"/>
          </a:xfrm>
          <a:custGeom>
            <a:avLst/>
            <a:gdLst/>
            <a:ahLst/>
            <a:cxnLst/>
            <a:rect l="l" t="t" r="r" b="b"/>
            <a:pathLst>
              <a:path w="494029" h="615950">
                <a:moveTo>
                  <a:pt x="0" y="615695"/>
                </a:moveTo>
                <a:lnTo>
                  <a:pt x="493775" y="615695"/>
                </a:lnTo>
                <a:lnTo>
                  <a:pt x="493775" y="0"/>
                </a:lnTo>
                <a:lnTo>
                  <a:pt x="0" y="0"/>
                </a:lnTo>
                <a:lnTo>
                  <a:pt x="0" y="61569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145011" y="4360164"/>
            <a:ext cx="494030" cy="615950"/>
          </a:xfrm>
          <a:custGeom>
            <a:avLst/>
            <a:gdLst/>
            <a:ahLst/>
            <a:cxnLst/>
            <a:rect l="l" t="t" r="r" b="b"/>
            <a:pathLst>
              <a:path w="494029" h="615950">
                <a:moveTo>
                  <a:pt x="0" y="615695"/>
                </a:moveTo>
                <a:lnTo>
                  <a:pt x="493775" y="615695"/>
                </a:lnTo>
                <a:lnTo>
                  <a:pt x="493775" y="0"/>
                </a:lnTo>
                <a:lnTo>
                  <a:pt x="0" y="0"/>
                </a:lnTo>
                <a:lnTo>
                  <a:pt x="0" y="61569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8224" y="4975859"/>
            <a:ext cx="11569065" cy="0"/>
          </a:xfrm>
          <a:custGeom>
            <a:avLst/>
            <a:gdLst/>
            <a:ahLst/>
            <a:cxnLst/>
            <a:rect l="l" t="t" r="r" b="b"/>
            <a:pathLst>
              <a:path w="11569065" h="0">
                <a:moveTo>
                  <a:pt x="0" y="0"/>
                </a:moveTo>
                <a:lnTo>
                  <a:pt x="115686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99059" y="414858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29104" y="3335909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10.9%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69411" y="355993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9.3%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9428" y="3614801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49444" y="365379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39459" y="369036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19492" y="451853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2.5%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09507" y="452958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399778" y="454787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289793" y="455053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79809" y="455485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3463" y="2656332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3463" y="2656332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78968" y="2591689"/>
            <a:ext cx="12788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Skills gaps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density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986" y="6385004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46757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17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01161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(346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91432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(252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86020" y="6385004"/>
            <a:ext cx="3721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</a:t>
            </a:r>
            <a:r>
              <a:rPr dirty="0" sz="1200" spc="-9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17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71717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(914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39939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(193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29066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(256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418066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(228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349610" y="6385004"/>
            <a:ext cx="297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196066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(510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4095" y="1462278"/>
            <a:ext cx="91884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90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53881" y="1462278"/>
            <a:ext cx="87884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177" y="5086455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87447" y="5061311"/>
            <a:ext cx="165735" cy="6305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04057" y="5063464"/>
            <a:ext cx="333375" cy="786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13030" indent="-100965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1303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eland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72630" y="5084660"/>
            <a:ext cx="333375" cy="6102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69545" indent="-15748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Walth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 marL="169545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88229" y="5063957"/>
            <a:ext cx="165735" cy="594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umbri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645577" y="5070642"/>
            <a:ext cx="165735" cy="6235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eri</a:t>
            </a:r>
            <a:r>
              <a:rPr dirty="0" sz="1100" b="1">
                <a:latin typeface="Arial"/>
                <a:cs typeface="Arial"/>
              </a:rPr>
              <a:t>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87926" y="5063520"/>
            <a:ext cx="165735" cy="5003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lo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gh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534577" y="5067696"/>
            <a:ext cx="165735" cy="4768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x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423450" y="5070449"/>
            <a:ext cx="165735" cy="11195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rack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ell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12577" y="5070782"/>
            <a:ext cx="165735" cy="1009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87398" y="5064487"/>
            <a:ext cx="165735" cy="913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ert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b="1">
                <a:latin typeface="Arial"/>
                <a:cs typeface="Arial"/>
              </a:rPr>
              <a:t>ord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hir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Density of </a:t>
            </a:r>
            <a:r>
              <a:rPr dirty="0" sz="3400"/>
              <a:t>skills </a:t>
            </a:r>
            <a:r>
              <a:rPr dirty="0" sz="3400" spc="-10"/>
              <a:t>gaps </a:t>
            </a:r>
            <a:r>
              <a:rPr dirty="0" sz="3400" spc="-5"/>
              <a:t>by</a:t>
            </a:r>
            <a:r>
              <a:rPr dirty="0" sz="3400" spc="-10"/>
              <a:t> </a:t>
            </a:r>
            <a:r>
              <a:rPr dirty="0" sz="3400" spc="-5"/>
              <a:t>LEP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90727" y="3526535"/>
            <a:ext cx="494030" cy="1428115"/>
          </a:xfrm>
          <a:custGeom>
            <a:avLst/>
            <a:gdLst/>
            <a:ahLst/>
            <a:cxnLst/>
            <a:rect l="l" t="t" r="r" b="b"/>
            <a:pathLst>
              <a:path w="494030" h="1428114">
                <a:moveTo>
                  <a:pt x="0" y="1427988"/>
                </a:moveTo>
                <a:lnTo>
                  <a:pt x="493776" y="1427988"/>
                </a:lnTo>
                <a:lnTo>
                  <a:pt x="493776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0727" y="3526535"/>
            <a:ext cx="494030" cy="1428115"/>
          </a:xfrm>
          <a:custGeom>
            <a:avLst/>
            <a:gdLst/>
            <a:ahLst/>
            <a:cxnLst/>
            <a:rect l="l" t="t" r="r" b="b"/>
            <a:pathLst>
              <a:path w="494030" h="1428114">
                <a:moveTo>
                  <a:pt x="0" y="1427988"/>
                </a:moveTo>
                <a:lnTo>
                  <a:pt x="493776" y="1427988"/>
                </a:lnTo>
                <a:lnTo>
                  <a:pt x="493776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0760" y="1901951"/>
            <a:ext cx="494030" cy="3053080"/>
          </a:xfrm>
          <a:custGeom>
            <a:avLst/>
            <a:gdLst/>
            <a:ahLst/>
            <a:cxnLst/>
            <a:rect l="l" t="t" r="r" b="b"/>
            <a:pathLst>
              <a:path w="494030" h="3053079">
                <a:moveTo>
                  <a:pt x="0" y="3052572"/>
                </a:moveTo>
                <a:lnTo>
                  <a:pt x="493775" y="3052572"/>
                </a:lnTo>
                <a:lnTo>
                  <a:pt x="493775" y="0"/>
                </a:lnTo>
                <a:lnTo>
                  <a:pt x="0" y="0"/>
                </a:lnTo>
                <a:lnTo>
                  <a:pt x="0" y="305257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70760" y="1901951"/>
            <a:ext cx="494030" cy="3053080"/>
          </a:xfrm>
          <a:custGeom>
            <a:avLst/>
            <a:gdLst/>
            <a:ahLst/>
            <a:cxnLst/>
            <a:rect l="l" t="t" r="r" b="b"/>
            <a:pathLst>
              <a:path w="494030" h="3053079">
                <a:moveTo>
                  <a:pt x="0" y="3052572"/>
                </a:moveTo>
                <a:lnTo>
                  <a:pt x="493775" y="3052572"/>
                </a:lnTo>
                <a:lnTo>
                  <a:pt x="493775" y="0"/>
                </a:lnTo>
                <a:lnTo>
                  <a:pt x="0" y="0"/>
                </a:lnTo>
                <a:lnTo>
                  <a:pt x="0" y="305257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59251" y="2610611"/>
            <a:ext cx="495300" cy="2344420"/>
          </a:xfrm>
          <a:custGeom>
            <a:avLst/>
            <a:gdLst/>
            <a:ahLst/>
            <a:cxnLst/>
            <a:rect l="l" t="t" r="r" b="b"/>
            <a:pathLst>
              <a:path w="495300" h="2344420">
                <a:moveTo>
                  <a:pt x="0" y="2343912"/>
                </a:moveTo>
                <a:lnTo>
                  <a:pt x="495300" y="2343912"/>
                </a:lnTo>
                <a:lnTo>
                  <a:pt x="495300" y="0"/>
                </a:lnTo>
                <a:lnTo>
                  <a:pt x="0" y="0"/>
                </a:lnTo>
                <a:lnTo>
                  <a:pt x="0" y="23439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59251" y="2610611"/>
            <a:ext cx="495300" cy="2344420"/>
          </a:xfrm>
          <a:custGeom>
            <a:avLst/>
            <a:gdLst/>
            <a:ahLst/>
            <a:cxnLst/>
            <a:rect l="l" t="t" r="r" b="b"/>
            <a:pathLst>
              <a:path w="495300" h="2344420">
                <a:moveTo>
                  <a:pt x="0" y="2343912"/>
                </a:moveTo>
                <a:lnTo>
                  <a:pt x="495300" y="2343912"/>
                </a:lnTo>
                <a:lnTo>
                  <a:pt x="495300" y="0"/>
                </a:lnTo>
                <a:lnTo>
                  <a:pt x="0" y="0"/>
                </a:lnTo>
                <a:lnTo>
                  <a:pt x="0" y="23439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9267" y="3153155"/>
            <a:ext cx="495300" cy="1801495"/>
          </a:xfrm>
          <a:custGeom>
            <a:avLst/>
            <a:gdLst/>
            <a:ahLst/>
            <a:cxnLst/>
            <a:rect l="l" t="t" r="r" b="b"/>
            <a:pathLst>
              <a:path w="495300" h="1801495">
                <a:moveTo>
                  <a:pt x="0" y="1801368"/>
                </a:moveTo>
                <a:lnTo>
                  <a:pt x="495300" y="1801368"/>
                </a:lnTo>
                <a:lnTo>
                  <a:pt x="495300" y="0"/>
                </a:lnTo>
                <a:lnTo>
                  <a:pt x="0" y="0"/>
                </a:lnTo>
                <a:lnTo>
                  <a:pt x="0" y="180136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49267" y="3153155"/>
            <a:ext cx="495300" cy="1801495"/>
          </a:xfrm>
          <a:custGeom>
            <a:avLst/>
            <a:gdLst/>
            <a:ahLst/>
            <a:cxnLst/>
            <a:rect l="l" t="t" r="r" b="b"/>
            <a:pathLst>
              <a:path w="495300" h="1801495">
                <a:moveTo>
                  <a:pt x="0" y="1801368"/>
                </a:moveTo>
                <a:lnTo>
                  <a:pt x="495300" y="1801368"/>
                </a:lnTo>
                <a:lnTo>
                  <a:pt x="495300" y="0"/>
                </a:lnTo>
                <a:lnTo>
                  <a:pt x="0" y="0"/>
                </a:lnTo>
                <a:lnTo>
                  <a:pt x="0" y="180136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39284" y="3198876"/>
            <a:ext cx="495300" cy="1755775"/>
          </a:xfrm>
          <a:custGeom>
            <a:avLst/>
            <a:gdLst/>
            <a:ahLst/>
            <a:cxnLst/>
            <a:rect l="l" t="t" r="r" b="b"/>
            <a:pathLst>
              <a:path w="495300" h="1755775">
                <a:moveTo>
                  <a:pt x="0" y="1755648"/>
                </a:moveTo>
                <a:lnTo>
                  <a:pt x="495300" y="1755648"/>
                </a:lnTo>
                <a:lnTo>
                  <a:pt x="495300" y="0"/>
                </a:lnTo>
                <a:lnTo>
                  <a:pt x="0" y="0"/>
                </a:lnTo>
                <a:lnTo>
                  <a:pt x="0" y="175564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39284" y="3198876"/>
            <a:ext cx="495300" cy="1755775"/>
          </a:xfrm>
          <a:custGeom>
            <a:avLst/>
            <a:gdLst/>
            <a:ahLst/>
            <a:cxnLst/>
            <a:rect l="l" t="t" r="r" b="b"/>
            <a:pathLst>
              <a:path w="495300" h="1755775">
                <a:moveTo>
                  <a:pt x="0" y="1755648"/>
                </a:moveTo>
                <a:lnTo>
                  <a:pt x="495300" y="1755648"/>
                </a:lnTo>
                <a:lnTo>
                  <a:pt x="495300" y="0"/>
                </a:lnTo>
                <a:lnTo>
                  <a:pt x="0" y="0"/>
                </a:lnTo>
                <a:lnTo>
                  <a:pt x="0" y="175564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29300" y="3238500"/>
            <a:ext cx="495300" cy="1716405"/>
          </a:xfrm>
          <a:custGeom>
            <a:avLst/>
            <a:gdLst/>
            <a:ahLst/>
            <a:cxnLst/>
            <a:rect l="l" t="t" r="r" b="b"/>
            <a:pathLst>
              <a:path w="495300" h="1716404">
                <a:moveTo>
                  <a:pt x="0" y="1716024"/>
                </a:moveTo>
                <a:lnTo>
                  <a:pt x="495300" y="1716024"/>
                </a:lnTo>
                <a:lnTo>
                  <a:pt x="495300" y="0"/>
                </a:lnTo>
                <a:lnTo>
                  <a:pt x="0" y="0"/>
                </a:lnTo>
                <a:lnTo>
                  <a:pt x="0" y="171602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29300" y="3238500"/>
            <a:ext cx="495300" cy="1716405"/>
          </a:xfrm>
          <a:custGeom>
            <a:avLst/>
            <a:gdLst/>
            <a:ahLst/>
            <a:cxnLst/>
            <a:rect l="l" t="t" r="r" b="b"/>
            <a:pathLst>
              <a:path w="495300" h="1716404">
                <a:moveTo>
                  <a:pt x="0" y="1716024"/>
                </a:moveTo>
                <a:lnTo>
                  <a:pt x="495300" y="1716024"/>
                </a:lnTo>
                <a:lnTo>
                  <a:pt x="495300" y="0"/>
                </a:lnTo>
                <a:lnTo>
                  <a:pt x="0" y="0"/>
                </a:lnTo>
                <a:lnTo>
                  <a:pt x="0" y="171602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609331" y="3887723"/>
            <a:ext cx="495300" cy="1066800"/>
          </a:xfrm>
          <a:custGeom>
            <a:avLst/>
            <a:gdLst/>
            <a:ahLst/>
            <a:cxnLst/>
            <a:rect l="l" t="t" r="r" b="b"/>
            <a:pathLst>
              <a:path w="495300" h="1066800">
                <a:moveTo>
                  <a:pt x="0" y="1066800"/>
                </a:moveTo>
                <a:lnTo>
                  <a:pt x="495300" y="1066800"/>
                </a:lnTo>
                <a:lnTo>
                  <a:pt x="4953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09331" y="3887723"/>
            <a:ext cx="495300" cy="1066800"/>
          </a:xfrm>
          <a:custGeom>
            <a:avLst/>
            <a:gdLst/>
            <a:ahLst/>
            <a:cxnLst/>
            <a:rect l="l" t="t" r="r" b="b"/>
            <a:pathLst>
              <a:path w="495300" h="1066800">
                <a:moveTo>
                  <a:pt x="0" y="1066800"/>
                </a:moveTo>
                <a:lnTo>
                  <a:pt x="495300" y="1066800"/>
                </a:lnTo>
                <a:lnTo>
                  <a:pt x="4953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99347" y="3890771"/>
            <a:ext cx="495300" cy="1064260"/>
          </a:xfrm>
          <a:custGeom>
            <a:avLst/>
            <a:gdLst/>
            <a:ahLst/>
            <a:cxnLst/>
            <a:rect l="l" t="t" r="r" b="b"/>
            <a:pathLst>
              <a:path w="495300" h="1064260">
                <a:moveTo>
                  <a:pt x="0" y="1063752"/>
                </a:moveTo>
                <a:lnTo>
                  <a:pt x="495300" y="1063752"/>
                </a:lnTo>
                <a:lnTo>
                  <a:pt x="495300" y="0"/>
                </a:lnTo>
                <a:lnTo>
                  <a:pt x="0" y="0"/>
                </a:lnTo>
                <a:lnTo>
                  <a:pt x="0" y="106375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99347" y="3890771"/>
            <a:ext cx="495300" cy="1064260"/>
          </a:xfrm>
          <a:custGeom>
            <a:avLst/>
            <a:gdLst/>
            <a:ahLst/>
            <a:cxnLst/>
            <a:rect l="l" t="t" r="r" b="b"/>
            <a:pathLst>
              <a:path w="495300" h="1064260">
                <a:moveTo>
                  <a:pt x="0" y="1063752"/>
                </a:moveTo>
                <a:lnTo>
                  <a:pt x="495300" y="1063752"/>
                </a:lnTo>
                <a:lnTo>
                  <a:pt x="495300" y="0"/>
                </a:lnTo>
                <a:lnTo>
                  <a:pt x="0" y="0"/>
                </a:lnTo>
                <a:lnTo>
                  <a:pt x="0" y="106375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89364" y="3962400"/>
            <a:ext cx="495300" cy="992505"/>
          </a:xfrm>
          <a:custGeom>
            <a:avLst/>
            <a:gdLst/>
            <a:ahLst/>
            <a:cxnLst/>
            <a:rect l="l" t="t" r="r" b="b"/>
            <a:pathLst>
              <a:path w="495300" h="992504">
                <a:moveTo>
                  <a:pt x="0" y="992124"/>
                </a:moveTo>
                <a:lnTo>
                  <a:pt x="495300" y="992124"/>
                </a:lnTo>
                <a:lnTo>
                  <a:pt x="495300" y="0"/>
                </a:lnTo>
                <a:lnTo>
                  <a:pt x="0" y="0"/>
                </a:lnTo>
                <a:lnTo>
                  <a:pt x="0" y="99212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89364" y="3962400"/>
            <a:ext cx="495300" cy="992505"/>
          </a:xfrm>
          <a:custGeom>
            <a:avLst/>
            <a:gdLst/>
            <a:ahLst/>
            <a:cxnLst/>
            <a:rect l="l" t="t" r="r" b="b"/>
            <a:pathLst>
              <a:path w="495300" h="992504">
                <a:moveTo>
                  <a:pt x="0" y="992124"/>
                </a:moveTo>
                <a:lnTo>
                  <a:pt x="495300" y="992124"/>
                </a:lnTo>
                <a:lnTo>
                  <a:pt x="495300" y="0"/>
                </a:lnTo>
                <a:lnTo>
                  <a:pt x="0" y="0"/>
                </a:lnTo>
                <a:lnTo>
                  <a:pt x="0" y="99212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79380" y="3982211"/>
            <a:ext cx="494030" cy="972819"/>
          </a:xfrm>
          <a:custGeom>
            <a:avLst/>
            <a:gdLst/>
            <a:ahLst/>
            <a:cxnLst/>
            <a:rect l="l" t="t" r="r" b="b"/>
            <a:pathLst>
              <a:path w="494029" h="972820">
                <a:moveTo>
                  <a:pt x="0" y="972312"/>
                </a:moveTo>
                <a:lnTo>
                  <a:pt x="493775" y="972312"/>
                </a:lnTo>
                <a:lnTo>
                  <a:pt x="493775" y="0"/>
                </a:lnTo>
                <a:lnTo>
                  <a:pt x="0" y="0"/>
                </a:lnTo>
                <a:lnTo>
                  <a:pt x="0" y="9723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79380" y="3982211"/>
            <a:ext cx="494030" cy="972819"/>
          </a:xfrm>
          <a:custGeom>
            <a:avLst/>
            <a:gdLst/>
            <a:ahLst/>
            <a:cxnLst/>
            <a:rect l="l" t="t" r="r" b="b"/>
            <a:pathLst>
              <a:path w="494029" h="972820">
                <a:moveTo>
                  <a:pt x="0" y="972312"/>
                </a:moveTo>
                <a:lnTo>
                  <a:pt x="493775" y="972312"/>
                </a:lnTo>
                <a:lnTo>
                  <a:pt x="493775" y="0"/>
                </a:lnTo>
                <a:lnTo>
                  <a:pt x="0" y="0"/>
                </a:lnTo>
                <a:lnTo>
                  <a:pt x="0" y="9723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69395" y="4055364"/>
            <a:ext cx="494030" cy="899160"/>
          </a:xfrm>
          <a:custGeom>
            <a:avLst/>
            <a:gdLst/>
            <a:ahLst/>
            <a:cxnLst/>
            <a:rect l="l" t="t" r="r" b="b"/>
            <a:pathLst>
              <a:path w="494029" h="899160">
                <a:moveTo>
                  <a:pt x="0" y="899160"/>
                </a:moveTo>
                <a:lnTo>
                  <a:pt x="493775" y="899160"/>
                </a:lnTo>
                <a:lnTo>
                  <a:pt x="493775" y="0"/>
                </a:lnTo>
                <a:lnTo>
                  <a:pt x="0" y="0"/>
                </a:lnTo>
                <a:lnTo>
                  <a:pt x="0" y="89916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169395" y="4055364"/>
            <a:ext cx="494030" cy="899160"/>
          </a:xfrm>
          <a:custGeom>
            <a:avLst/>
            <a:gdLst/>
            <a:ahLst/>
            <a:cxnLst/>
            <a:rect l="l" t="t" r="r" b="b"/>
            <a:pathLst>
              <a:path w="494029" h="899160">
                <a:moveTo>
                  <a:pt x="0" y="899160"/>
                </a:moveTo>
                <a:lnTo>
                  <a:pt x="493775" y="899160"/>
                </a:lnTo>
                <a:lnTo>
                  <a:pt x="493775" y="0"/>
                </a:lnTo>
                <a:lnTo>
                  <a:pt x="0" y="0"/>
                </a:lnTo>
                <a:lnTo>
                  <a:pt x="0" y="89916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2608" y="4954523"/>
            <a:ext cx="11569065" cy="0"/>
          </a:xfrm>
          <a:custGeom>
            <a:avLst/>
            <a:gdLst/>
            <a:ahLst/>
            <a:cxnLst/>
            <a:rect l="l" t="t" r="r" b="b"/>
            <a:pathLst>
              <a:path w="11569065" h="0">
                <a:moveTo>
                  <a:pt x="0" y="0"/>
                </a:moveTo>
                <a:lnTo>
                  <a:pt x="115686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3748" y="412775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53488" y="3315461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10.9%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93795" y="3669665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84065" y="3941571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6.4%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74082" y="396379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6.3%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64097" y="3983608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6.1%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44130" y="430822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34145" y="4309745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24161" y="4346067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14178" y="435610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04193" y="4392421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4131" y="2517648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4131" y="2517648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90855" y="2453004"/>
            <a:ext cx="12788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Skills gaps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density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986" y="6385004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46757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17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01161" y="6385004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(914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27423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87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17440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07709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63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75931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86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465057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53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54057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242931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64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132057" y="6385004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5</a:t>
            </a:r>
            <a:r>
              <a:rPr dirty="0" sz="1200" spc="-5" i="1">
                <a:latin typeface="Arial"/>
                <a:cs typeface="Arial"/>
              </a:rPr>
              <a:t>60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4095" y="1466850"/>
            <a:ext cx="9144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5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53881" y="1466850"/>
            <a:ext cx="87503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177" y="5086455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87447" y="5063957"/>
            <a:ext cx="165735" cy="594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umbri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04057" y="5063835"/>
            <a:ext cx="333375" cy="9296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indent="1016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ry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War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56450" y="5084757"/>
            <a:ext cx="165735" cy="468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ors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88229" y="5064920"/>
            <a:ext cx="165735" cy="12395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orth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mpt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561757" y="5069447"/>
            <a:ext cx="333375" cy="11353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indent="4826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Gt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ambri</a:t>
            </a:r>
            <a:r>
              <a:rPr dirty="0" sz="1100" b="1">
                <a:latin typeface="Arial"/>
                <a:cs typeface="Arial"/>
              </a:rPr>
              <a:t>d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Gt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eterboro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gh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04106" y="5060994"/>
            <a:ext cx="333375" cy="99821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mes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erks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446820" y="5070886"/>
            <a:ext cx="333375" cy="8013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423450" y="5069955"/>
            <a:ext cx="165735" cy="7753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ew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4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12577" y="5070868"/>
            <a:ext cx="165735" cy="1118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87398" y="5064487"/>
            <a:ext cx="165735" cy="913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ert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b="1">
                <a:latin typeface="Arial"/>
                <a:cs typeface="Arial"/>
              </a:rPr>
              <a:t>ord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hir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Main causes of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-20"/>
              <a:t> </a:t>
            </a:r>
            <a:r>
              <a:rPr dirty="0" sz="3400" spc="-5"/>
              <a:t>(LEA)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5259323" y="1339596"/>
            <a:ext cx="3625850" cy="236220"/>
          </a:xfrm>
          <a:custGeom>
            <a:avLst/>
            <a:gdLst/>
            <a:ahLst/>
            <a:cxnLst/>
            <a:rect l="l" t="t" r="r" b="b"/>
            <a:pathLst>
              <a:path w="3625850" h="236219">
                <a:moveTo>
                  <a:pt x="3625596" y="0"/>
                </a:moveTo>
                <a:lnTo>
                  <a:pt x="0" y="0"/>
                </a:lnTo>
                <a:lnTo>
                  <a:pt x="0" y="236219"/>
                </a:lnTo>
                <a:lnTo>
                  <a:pt x="3625596" y="236219"/>
                </a:lnTo>
                <a:lnTo>
                  <a:pt x="362559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59323" y="1725167"/>
            <a:ext cx="3441700" cy="236220"/>
          </a:xfrm>
          <a:custGeom>
            <a:avLst/>
            <a:gdLst/>
            <a:ahLst/>
            <a:cxnLst/>
            <a:rect l="l" t="t" r="r" b="b"/>
            <a:pathLst>
              <a:path w="3441700" h="236219">
                <a:moveTo>
                  <a:pt x="3441192" y="0"/>
                </a:moveTo>
                <a:lnTo>
                  <a:pt x="0" y="0"/>
                </a:lnTo>
                <a:lnTo>
                  <a:pt x="0" y="236220"/>
                </a:lnTo>
                <a:lnTo>
                  <a:pt x="3441192" y="236220"/>
                </a:lnTo>
                <a:lnTo>
                  <a:pt x="344119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59323" y="2110739"/>
            <a:ext cx="2089785" cy="238125"/>
          </a:xfrm>
          <a:custGeom>
            <a:avLst/>
            <a:gdLst/>
            <a:ahLst/>
            <a:cxnLst/>
            <a:rect l="l" t="t" r="r" b="b"/>
            <a:pathLst>
              <a:path w="2089784" h="238125">
                <a:moveTo>
                  <a:pt x="2089403" y="0"/>
                </a:moveTo>
                <a:lnTo>
                  <a:pt x="0" y="0"/>
                </a:lnTo>
                <a:lnTo>
                  <a:pt x="0" y="237744"/>
                </a:lnTo>
                <a:lnTo>
                  <a:pt x="2089403" y="237744"/>
                </a:lnTo>
                <a:lnTo>
                  <a:pt x="208940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59323" y="2496311"/>
            <a:ext cx="1781810" cy="238125"/>
          </a:xfrm>
          <a:custGeom>
            <a:avLst/>
            <a:gdLst/>
            <a:ahLst/>
            <a:cxnLst/>
            <a:rect l="l" t="t" r="r" b="b"/>
            <a:pathLst>
              <a:path w="1781809" h="238125">
                <a:moveTo>
                  <a:pt x="1781555" y="0"/>
                </a:moveTo>
                <a:lnTo>
                  <a:pt x="0" y="0"/>
                </a:lnTo>
                <a:lnTo>
                  <a:pt x="0" y="237743"/>
                </a:lnTo>
                <a:lnTo>
                  <a:pt x="1781555" y="237743"/>
                </a:lnTo>
                <a:lnTo>
                  <a:pt x="178155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59323" y="2883407"/>
            <a:ext cx="1781810" cy="236220"/>
          </a:xfrm>
          <a:custGeom>
            <a:avLst/>
            <a:gdLst/>
            <a:ahLst/>
            <a:cxnLst/>
            <a:rect l="l" t="t" r="r" b="b"/>
            <a:pathLst>
              <a:path w="1781809" h="236219">
                <a:moveTo>
                  <a:pt x="1781555" y="0"/>
                </a:moveTo>
                <a:lnTo>
                  <a:pt x="0" y="0"/>
                </a:lnTo>
                <a:lnTo>
                  <a:pt x="0" y="236219"/>
                </a:lnTo>
                <a:lnTo>
                  <a:pt x="1781555" y="236219"/>
                </a:lnTo>
                <a:lnTo>
                  <a:pt x="178155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59323" y="3268979"/>
            <a:ext cx="1597660" cy="236220"/>
          </a:xfrm>
          <a:custGeom>
            <a:avLst/>
            <a:gdLst/>
            <a:ahLst/>
            <a:cxnLst/>
            <a:rect l="l" t="t" r="r" b="b"/>
            <a:pathLst>
              <a:path w="1597659" h="236220">
                <a:moveTo>
                  <a:pt x="1597152" y="0"/>
                </a:moveTo>
                <a:lnTo>
                  <a:pt x="0" y="0"/>
                </a:lnTo>
                <a:lnTo>
                  <a:pt x="0" y="236220"/>
                </a:lnTo>
                <a:lnTo>
                  <a:pt x="1597152" y="236220"/>
                </a:lnTo>
                <a:lnTo>
                  <a:pt x="159715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59323" y="3654552"/>
            <a:ext cx="1536700" cy="238125"/>
          </a:xfrm>
          <a:custGeom>
            <a:avLst/>
            <a:gdLst/>
            <a:ahLst/>
            <a:cxnLst/>
            <a:rect l="l" t="t" r="r" b="b"/>
            <a:pathLst>
              <a:path w="1536700" h="238125">
                <a:moveTo>
                  <a:pt x="1536192" y="0"/>
                </a:moveTo>
                <a:lnTo>
                  <a:pt x="0" y="0"/>
                </a:lnTo>
                <a:lnTo>
                  <a:pt x="0" y="237744"/>
                </a:lnTo>
                <a:lnTo>
                  <a:pt x="1536192" y="237744"/>
                </a:lnTo>
                <a:lnTo>
                  <a:pt x="153619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59323" y="4041647"/>
            <a:ext cx="1228725" cy="236220"/>
          </a:xfrm>
          <a:custGeom>
            <a:avLst/>
            <a:gdLst/>
            <a:ahLst/>
            <a:cxnLst/>
            <a:rect l="l" t="t" r="r" b="b"/>
            <a:pathLst>
              <a:path w="1228725" h="236220">
                <a:moveTo>
                  <a:pt x="1228343" y="0"/>
                </a:moveTo>
                <a:lnTo>
                  <a:pt x="0" y="0"/>
                </a:lnTo>
                <a:lnTo>
                  <a:pt x="0" y="236219"/>
                </a:lnTo>
                <a:lnTo>
                  <a:pt x="1228343" y="236219"/>
                </a:lnTo>
                <a:lnTo>
                  <a:pt x="12283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59323" y="4427220"/>
            <a:ext cx="1167765" cy="236220"/>
          </a:xfrm>
          <a:custGeom>
            <a:avLst/>
            <a:gdLst/>
            <a:ahLst/>
            <a:cxnLst/>
            <a:rect l="l" t="t" r="r" b="b"/>
            <a:pathLst>
              <a:path w="1167764" h="236220">
                <a:moveTo>
                  <a:pt x="1167384" y="0"/>
                </a:moveTo>
                <a:lnTo>
                  <a:pt x="0" y="0"/>
                </a:lnTo>
                <a:lnTo>
                  <a:pt x="0" y="236219"/>
                </a:lnTo>
                <a:lnTo>
                  <a:pt x="1167384" y="236219"/>
                </a:lnTo>
                <a:lnTo>
                  <a:pt x="116738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59323" y="4812791"/>
            <a:ext cx="1106805" cy="238125"/>
          </a:xfrm>
          <a:custGeom>
            <a:avLst/>
            <a:gdLst/>
            <a:ahLst/>
            <a:cxnLst/>
            <a:rect l="l" t="t" r="r" b="b"/>
            <a:pathLst>
              <a:path w="1106804" h="238125">
                <a:moveTo>
                  <a:pt x="1106424" y="0"/>
                </a:moveTo>
                <a:lnTo>
                  <a:pt x="0" y="0"/>
                </a:lnTo>
                <a:lnTo>
                  <a:pt x="0" y="237743"/>
                </a:lnTo>
                <a:lnTo>
                  <a:pt x="1106424" y="237743"/>
                </a:lnTo>
                <a:lnTo>
                  <a:pt x="110642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59323" y="5585459"/>
            <a:ext cx="4424680" cy="236220"/>
          </a:xfrm>
          <a:custGeom>
            <a:avLst/>
            <a:gdLst/>
            <a:ahLst/>
            <a:cxnLst/>
            <a:rect l="l" t="t" r="r" b="b"/>
            <a:pathLst>
              <a:path w="4424680" h="236220">
                <a:moveTo>
                  <a:pt x="4424172" y="0"/>
                </a:moveTo>
                <a:lnTo>
                  <a:pt x="0" y="0"/>
                </a:lnTo>
                <a:lnTo>
                  <a:pt x="0" y="236219"/>
                </a:lnTo>
                <a:lnTo>
                  <a:pt x="4424172" y="236219"/>
                </a:lnTo>
                <a:lnTo>
                  <a:pt x="442417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59323" y="5971032"/>
            <a:ext cx="1228725" cy="238125"/>
          </a:xfrm>
          <a:custGeom>
            <a:avLst/>
            <a:gdLst/>
            <a:ahLst/>
            <a:cxnLst/>
            <a:rect l="l" t="t" r="r" b="b"/>
            <a:pathLst>
              <a:path w="1228725" h="238125">
                <a:moveTo>
                  <a:pt x="1228343" y="0"/>
                </a:moveTo>
                <a:lnTo>
                  <a:pt x="0" y="0"/>
                </a:lnTo>
                <a:lnTo>
                  <a:pt x="0" y="237744"/>
                </a:lnTo>
                <a:lnTo>
                  <a:pt x="1228343" y="237744"/>
                </a:lnTo>
                <a:lnTo>
                  <a:pt x="12283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59323" y="1264919"/>
            <a:ext cx="0" cy="5019040"/>
          </a:xfrm>
          <a:custGeom>
            <a:avLst/>
            <a:gdLst/>
            <a:ahLst/>
            <a:cxnLst/>
            <a:rect l="l" t="t" r="r" b="b"/>
            <a:pathLst>
              <a:path w="0" h="5019040">
                <a:moveTo>
                  <a:pt x="0" y="0"/>
                </a:moveTo>
                <a:lnTo>
                  <a:pt x="0" y="501853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05984" y="126491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05984" y="165049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05984" y="203606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05984" y="242316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05984" y="280873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05984" y="319430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05984" y="357987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205984" y="396697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05984" y="435254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5984" y="473811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05984" y="512521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05984" y="551078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05984" y="58963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05984" y="62834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948419" y="136093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64016" y="174713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1973" y="213334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04633" y="251942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04633" y="290537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20610" y="329158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59016" y="367766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51803" y="406387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90208" y="445007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28994" y="483628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06242" y="1337055"/>
            <a:ext cx="1913889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Staff </a:t>
            </a:r>
            <a:r>
              <a:rPr dirty="0" sz="1400">
                <a:latin typeface="Arial"/>
                <a:cs typeface="Arial"/>
              </a:rPr>
              <a:t>are new </a:t>
            </a:r>
            <a:r>
              <a:rPr dirty="0" sz="1400" spc="-5">
                <a:latin typeface="Arial"/>
                <a:cs typeface="Arial"/>
              </a:rPr>
              <a:t>to the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40027" y="1723263"/>
            <a:ext cx="387985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Their training is </a:t>
            </a:r>
            <a:r>
              <a:rPr dirty="0" sz="1400" spc="-5">
                <a:latin typeface="Arial"/>
                <a:cs typeface="Arial"/>
              </a:rPr>
              <a:t>currently only </a:t>
            </a:r>
            <a:r>
              <a:rPr dirty="0" sz="1400">
                <a:latin typeface="Arial"/>
                <a:cs typeface="Arial"/>
              </a:rPr>
              <a:t>partially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completed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2384" y="2038253"/>
            <a:ext cx="4987290" cy="1068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69945">
              <a:lnSpc>
                <a:spcPct val="133200"/>
              </a:lnSpc>
            </a:pPr>
            <a:r>
              <a:rPr dirty="0" sz="1400" spc="-5">
                <a:latin typeface="Arial"/>
                <a:cs typeface="Arial"/>
              </a:rPr>
              <a:t>Staff </a:t>
            </a:r>
            <a:r>
              <a:rPr dirty="0" sz="1400">
                <a:latin typeface="Arial"/>
                <a:cs typeface="Arial"/>
              </a:rPr>
              <a:t>lack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motivation  They have </a:t>
            </a:r>
            <a:r>
              <a:rPr dirty="0" sz="1400">
                <a:latin typeface="Arial"/>
                <a:cs typeface="Arial"/>
              </a:rPr>
              <a:t>had </a:t>
            </a:r>
            <a:r>
              <a:rPr dirty="0" sz="1400" spc="-5">
                <a:latin typeface="Arial"/>
                <a:cs typeface="Arial"/>
              </a:rPr>
              <a:t>training </a:t>
            </a:r>
            <a:r>
              <a:rPr dirty="0" sz="1400">
                <a:latin typeface="Arial"/>
                <a:cs typeface="Arial"/>
              </a:rPr>
              <a:t>but </a:t>
            </a:r>
            <a:r>
              <a:rPr dirty="0" sz="1400" spc="-5">
                <a:latin typeface="Arial"/>
                <a:cs typeface="Arial"/>
              </a:rPr>
              <a:t>their performance </a:t>
            </a:r>
            <a:r>
              <a:rPr dirty="0" sz="1400">
                <a:latin typeface="Arial"/>
                <a:cs typeface="Arial"/>
              </a:rPr>
              <a:t>has not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improved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10"/>
              </a:lnSpc>
            </a:pPr>
            <a:r>
              <a:rPr dirty="0" sz="1400" spc="-5">
                <a:latin typeface="Arial"/>
                <a:cs typeface="Arial"/>
              </a:rPr>
              <a:t>sufficiently</a:t>
            </a:r>
            <a:endParaRPr sz="1400">
              <a:latin typeface="Arial"/>
              <a:cs typeface="Arial"/>
            </a:endParaRPr>
          </a:p>
          <a:p>
            <a:pPr marL="1703070">
              <a:lnSpc>
                <a:spcPct val="100000"/>
              </a:lnSpc>
              <a:spcBef>
                <a:spcPts val="555"/>
              </a:spcBef>
            </a:pPr>
            <a:r>
              <a:rPr dirty="0" sz="1400" spc="-5">
                <a:latin typeface="Arial"/>
                <a:cs typeface="Arial"/>
              </a:rPr>
              <a:t>The introduction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new working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practices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97253" y="3267709"/>
            <a:ext cx="372300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Staff have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received the </a:t>
            </a:r>
            <a:r>
              <a:rPr dirty="0" sz="1400">
                <a:latin typeface="Arial"/>
                <a:cs typeface="Arial"/>
              </a:rPr>
              <a:t>appropriate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05533" y="3653790"/>
            <a:ext cx="35121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Unable to </a:t>
            </a:r>
            <a:r>
              <a:rPr dirty="0" sz="1400" spc="-5">
                <a:latin typeface="Arial"/>
                <a:cs typeface="Arial"/>
              </a:rPr>
              <a:t>recruit staff with the required skills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36419" y="4039996"/>
            <a:ext cx="27832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 introduction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new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technology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68044" y="4426204"/>
            <a:ext cx="375094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The development of </a:t>
            </a:r>
            <a:r>
              <a:rPr dirty="0" sz="1400" spc="-5">
                <a:latin typeface="Arial"/>
                <a:cs typeface="Arial"/>
              </a:rPr>
              <a:t>new </a:t>
            </a:r>
            <a:r>
              <a:rPr dirty="0" sz="1400">
                <a:latin typeface="Arial"/>
                <a:cs typeface="Arial"/>
              </a:rPr>
              <a:t>products and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26054" y="4812029"/>
            <a:ext cx="189293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Problems </a:t>
            </a:r>
            <a:r>
              <a:rPr dirty="0" sz="1400">
                <a:latin typeface="Arial"/>
                <a:cs typeface="Arial"/>
              </a:rPr>
              <a:t>retaining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94369" y="2115946"/>
            <a:ext cx="12541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68%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Hertfordshire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951089" y="2058797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260717" y="4818253"/>
            <a:ext cx="15462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47% Southend on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917817" y="4760595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4"/>
                </a:lnTo>
                <a:lnTo>
                  <a:pt x="163829" y="314324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887081" y="2516378"/>
            <a:ext cx="9067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62%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Bedford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543927" y="245935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771003" y="3265296"/>
            <a:ext cx="10572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64%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Lewisham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427848" y="320814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706614" y="3674617"/>
            <a:ext cx="84581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66%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Slough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363459" y="361721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19"/>
                </a:moveTo>
                <a:lnTo>
                  <a:pt x="54610" y="109219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7391527" y="4060570"/>
            <a:ext cx="1039494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56%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Hillingdon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048372" y="400316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296404" y="4446778"/>
            <a:ext cx="192532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55% </a:t>
            </a:r>
            <a:r>
              <a:rPr dirty="0" sz="1200">
                <a:latin typeface="Arial"/>
                <a:cs typeface="Arial"/>
              </a:rPr>
              <a:t>Blackburn </a:t>
            </a:r>
            <a:r>
              <a:rPr dirty="0" sz="1200" spc="-5">
                <a:latin typeface="Arial"/>
                <a:cs typeface="Arial"/>
              </a:rPr>
              <a:t>with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Darwen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953504" y="4389120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248140" y="1295527"/>
            <a:ext cx="1581785" cy="314325"/>
          </a:xfrm>
          <a:custGeom>
            <a:avLst/>
            <a:gdLst/>
            <a:ahLst/>
            <a:cxnLst/>
            <a:rect l="l" t="t" r="r" b="b"/>
            <a:pathLst>
              <a:path w="1581784" h="314325">
                <a:moveTo>
                  <a:pt x="1529206" y="0"/>
                </a:moveTo>
                <a:lnTo>
                  <a:pt x="52450" y="0"/>
                </a:lnTo>
                <a:lnTo>
                  <a:pt x="32039" y="4103"/>
                </a:lnTo>
                <a:lnTo>
                  <a:pt x="15366" y="15303"/>
                </a:lnTo>
                <a:lnTo>
                  <a:pt x="4123" y="31932"/>
                </a:lnTo>
                <a:lnTo>
                  <a:pt x="0" y="52324"/>
                </a:lnTo>
                <a:lnTo>
                  <a:pt x="0" y="262000"/>
                </a:lnTo>
                <a:lnTo>
                  <a:pt x="4123" y="282338"/>
                </a:lnTo>
                <a:lnTo>
                  <a:pt x="15367" y="298973"/>
                </a:lnTo>
                <a:lnTo>
                  <a:pt x="32039" y="310203"/>
                </a:lnTo>
                <a:lnTo>
                  <a:pt x="52450" y="314325"/>
                </a:lnTo>
                <a:lnTo>
                  <a:pt x="1529206" y="314325"/>
                </a:lnTo>
                <a:lnTo>
                  <a:pt x="1549544" y="310203"/>
                </a:lnTo>
                <a:lnTo>
                  <a:pt x="1566179" y="298973"/>
                </a:lnTo>
                <a:lnTo>
                  <a:pt x="1577409" y="282338"/>
                </a:lnTo>
                <a:lnTo>
                  <a:pt x="1581530" y="262000"/>
                </a:lnTo>
                <a:lnTo>
                  <a:pt x="1581530" y="52324"/>
                </a:lnTo>
                <a:lnTo>
                  <a:pt x="1577409" y="31932"/>
                </a:lnTo>
                <a:lnTo>
                  <a:pt x="1566179" y="15303"/>
                </a:lnTo>
                <a:lnTo>
                  <a:pt x="1549544" y="4103"/>
                </a:lnTo>
                <a:lnTo>
                  <a:pt x="15292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9686290" y="1352422"/>
            <a:ext cx="84581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88%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Slough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343135" y="129552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9512300" y="1724914"/>
            <a:ext cx="101663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93%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Rochdale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9168892" y="1667891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7887081" y="2879725"/>
            <a:ext cx="9810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56%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Coventry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543927" y="2822575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299210" y="5605058"/>
            <a:ext cx="382016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New to the </a:t>
            </a:r>
            <a:r>
              <a:rPr dirty="0" sz="1400">
                <a:latin typeface="Arial"/>
                <a:cs typeface="Arial"/>
              </a:rPr>
              <a:t>role/ </a:t>
            </a:r>
            <a:r>
              <a:rPr dirty="0" sz="1400" spc="-5">
                <a:latin typeface="Arial"/>
                <a:cs typeface="Arial"/>
              </a:rPr>
              <a:t>training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complete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(transient)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746995" y="5624528"/>
            <a:ext cx="3327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b="1">
                <a:latin typeface="Arial"/>
                <a:cs typeface="Arial"/>
              </a:rPr>
              <a:t>72%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96589" y="5991240"/>
            <a:ext cx="192341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Transient skill gaps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51803" y="6010709"/>
            <a:ext cx="3327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LEA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42556" y="6512841"/>
            <a:ext cx="53721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17526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 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 - up to 2 </a:t>
            </a:r>
            <a:r>
              <a:rPr dirty="0" sz="1100" spc="-5" i="1">
                <a:latin typeface="Arial"/>
                <a:cs typeface="Arial"/>
              </a:rPr>
              <a:t>occupations followed </a:t>
            </a:r>
            <a:r>
              <a:rPr dirty="0" sz="1100" i="1">
                <a:latin typeface="Arial"/>
                <a:cs typeface="Arial"/>
              </a:rPr>
              <a:t>up</a:t>
            </a:r>
            <a:r>
              <a:rPr dirty="0" sz="1100" spc="-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Figures </a:t>
            </a:r>
            <a:r>
              <a:rPr dirty="0" sz="1100" i="1">
                <a:latin typeface="Arial"/>
                <a:cs typeface="Arial"/>
              </a:rPr>
              <a:t>are shown as a percentage of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gaps (not a percentage of </a:t>
            </a:r>
            <a:r>
              <a:rPr dirty="0" sz="1100" spc="-5" i="1">
                <a:latin typeface="Arial"/>
                <a:cs typeface="Arial"/>
              </a:rPr>
              <a:t>all</a:t>
            </a:r>
            <a:r>
              <a:rPr dirty="0" sz="1100" spc="-1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establishments)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Main causes of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-30"/>
              <a:t> </a:t>
            </a:r>
            <a:r>
              <a:rPr dirty="0" sz="3400"/>
              <a:t>(LEP)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59323" y="1325880"/>
            <a:ext cx="3625850" cy="238125"/>
          </a:xfrm>
          <a:custGeom>
            <a:avLst/>
            <a:gdLst/>
            <a:ahLst/>
            <a:cxnLst/>
            <a:rect l="l" t="t" r="r" b="b"/>
            <a:pathLst>
              <a:path w="3625850" h="238125">
                <a:moveTo>
                  <a:pt x="3625596" y="0"/>
                </a:moveTo>
                <a:lnTo>
                  <a:pt x="0" y="0"/>
                </a:lnTo>
                <a:lnTo>
                  <a:pt x="0" y="237744"/>
                </a:lnTo>
                <a:lnTo>
                  <a:pt x="3625596" y="237744"/>
                </a:lnTo>
                <a:lnTo>
                  <a:pt x="362559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59323" y="1712976"/>
            <a:ext cx="3441700" cy="236220"/>
          </a:xfrm>
          <a:custGeom>
            <a:avLst/>
            <a:gdLst/>
            <a:ahLst/>
            <a:cxnLst/>
            <a:rect l="l" t="t" r="r" b="b"/>
            <a:pathLst>
              <a:path w="3441700" h="236219">
                <a:moveTo>
                  <a:pt x="3441192" y="0"/>
                </a:moveTo>
                <a:lnTo>
                  <a:pt x="0" y="0"/>
                </a:lnTo>
                <a:lnTo>
                  <a:pt x="0" y="236220"/>
                </a:lnTo>
                <a:lnTo>
                  <a:pt x="3441192" y="236220"/>
                </a:lnTo>
                <a:lnTo>
                  <a:pt x="344119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59323" y="2098548"/>
            <a:ext cx="2089785" cy="236220"/>
          </a:xfrm>
          <a:custGeom>
            <a:avLst/>
            <a:gdLst/>
            <a:ahLst/>
            <a:cxnLst/>
            <a:rect l="l" t="t" r="r" b="b"/>
            <a:pathLst>
              <a:path w="2089784" h="236219">
                <a:moveTo>
                  <a:pt x="2089403" y="0"/>
                </a:moveTo>
                <a:lnTo>
                  <a:pt x="0" y="0"/>
                </a:lnTo>
                <a:lnTo>
                  <a:pt x="0" y="236219"/>
                </a:lnTo>
                <a:lnTo>
                  <a:pt x="2089403" y="236219"/>
                </a:lnTo>
                <a:lnTo>
                  <a:pt x="208940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59323" y="2484120"/>
            <a:ext cx="1781810" cy="238125"/>
          </a:xfrm>
          <a:custGeom>
            <a:avLst/>
            <a:gdLst/>
            <a:ahLst/>
            <a:cxnLst/>
            <a:rect l="l" t="t" r="r" b="b"/>
            <a:pathLst>
              <a:path w="1781809" h="238125">
                <a:moveTo>
                  <a:pt x="1781555" y="0"/>
                </a:moveTo>
                <a:lnTo>
                  <a:pt x="0" y="0"/>
                </a:lnTo>
                <a:lnTo>
                  <a:pt x="0" y="237743"/>
                </a:lnTo>
                <a:lnTo>
                  <a:pt x="1781555" y="237743"/>
                </a:lnTo>
                <a:lnTo>
                  <a:pt x="178155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59323" y="2869692"/>
            <a:ext cx="1781810" cy="238125"/>
          </a:xfrm>
          <a:custGeom>
            <a:avLst/>
            <a:gdLst/>
            <a:ahLst/>
            <a:cxnLst/>
            <a:rect l="l" t="t" r="r" b="b"/>
            <a:pathLst>
              <a:path w="1781809" h="238125">
                <a:moveTo>
                  <a:pt x="1781555" y="0"/>
                </a:moveTo>
                <a:lnTo>
                  <a:pt x="0" y="0"/>
                </a:lnTo>
                <a:lnTo>
                  <a:pt x="0" y="237744"/>
                </a:lnTo>
                <a:lnTo>
                  <a:pt x="1781555" y="237744"/>
                </a:lnTo>
                <a:lnTo>
                  <a:pt x="178155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59323" y="3256788"/>
            <a:ext cx="1597660" cy="236220"/>
          </a:xfrm>
          <a:custGeom>
            <a:avLst/>
            <a:gdLst/>
            <a:ahLst/>
            <a:cxnLst/>
            <a:rect l="l" t="t" r="r" b="b"/>
            <a:pathLst>
              <a:path w="1597659" h="236220">
                <a:moveTo>
                  <a:pt x="1597152" y="0"/>
                </a:moveTo>
                <a:lnTo>
                  <a:pt x="0" y="0"/>
                </a:lnTo>
                <a:lnTo>
                  <a:pt x="0" y="236220"/>
                </a:lnTo>
                <a:lnTo>
                  <a:pt x="1597152" y="236220"/>
                </a:lnTo>
                <a:lnTo>
                  <a:pt x="159715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59323" y="3642359"/>
            <a:ext cx="1536700" cy="236220"/>
          </a:xfrm>
          <a:custGeom>
            <a:avLst/>
            <a:gdLst/>
            <a:ahLst/>
            <a:cxnLst/>
            <a:rect l="l" t="t" r="r" b="b"/>
            <a:pathLst>
              <a:path w="1536700" h="236220">
                <a:moveTo>
                  <a:pt x="1536192" y="0"/>
                </a:moveTo>
                <a:lnTo>
                  <a:pt x="0" y="0"/>
                </a:lnTo>
                <a:lnTo>
                  <a:pt x="0" y="236219"/>
                </a:lnTo>
                <a:lnTo>
                  <a:pt x="1536192" y="236219"/>
                </a:lnTo>
                <a:lnTo>
                  <a:pt x="153619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59323" y="4027932"/>
            <a:ext cx="1228725" cy="238125"/>
          </a:xfrm>
          <a:custGeom>
            <a:avLst/>
            <a:gdLst/>
            <a:ahLst/>
            <a:cxnLst/>
            <a:rect l="l" t="t" r="r" b="b"/>
            <a:pathLst>
              <a:path w="1228725" h="238125">
                <a:moveTo>
                  <a:pt x="1228343" y="0"/>
                </a:moveTo>
                <a:lnTo>
                  <a:pt x="0" y="0"/>
                </a:lnTo>
                <a:lnTo>
                  <a:pt x="0" y="237744"/>
                </a:lnTo>
                <a:lnTo>
                  <a:pt x="1228343" y="237744"/>
                </a:lnTo>
                <a:lnTo>
                  <a:pt x="12283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59323" y="4415028"/>
            <a:ext cx="1167765" cy="236220"/>
          </a:xfrm>
          <a:custGeom>
            <a:avLst/>
            <a:gdLst/>
            <a:ahLst/>
            <a:cxnLst/>
            <a:rect l="l" t="t" r="r" b="b"/>
            <a:pathLst>
              <a:path w="1167764" h="236220">
                <a:moveTo>
                  <a:pt x="1167384" y="0"/>
                </a:moveTo>
                <a:lnTo>
                  <a:pt x="0" y="0"/>
                </a:lnTo>
                <a:lnTo>
                  <a:pt x="0" y="236220"/>
                </a:lnTo>
                <a:lnTo>
                  <a:pt x="1167384" y="236220"/>
                </a:lnTo>
                <a:lnTo>
                  <a:pt x="116738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59323" y="4800600"/>
            <a:ext cx="1106805" cy="236220"/>
          </a:xfrm>
          <a:custGeom>
            <a:avLst/>
            <a:gdLst/>
            <a:ahLst/>
            <a:cxnLst/>
            <a:rect l="l" t="t" r="r" b="b"/>
            <a:pathLst>
              <a:path w="1106804" h="236220">
                <a:moveTo>
                  <a:pt x="1106424" y="0"/>
                </a:moveTo>
                <a:lnTo>
                  <a:pt x="0" y="0"/>
                </a:lnTo>
                <a:lnTo>
                  <a:pt x="0" y="236219"/>
                </a:lnTo>
                <a:lnTo>
                  <a:pt x="1106424" y="236219"/>
                </a:lnTo>
                <a:lnTo>
                  <a:pt x="110642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59323" y="5573267"/>
            <a:ext cx="4424680" cy="236220"/>
          </a:xfrm>
          <a:custGeom>
            <a:avLst/>
            <a:gdLst/>
            <a:ahLst/>
            <a:cxnLst/>
            <a:rect l="l" t="t" r="r" b="b"/>
            <a:pathLst>
              <a:path w="4424680" h="236220">
                <a:moveTo>
                  <a:pt x="4424172" y="0"/>
                </a:moveTo>
                <a:lnTo>
                  <a:pt x="0" y="0"/>
                </a:lnTo>
                <a:lnTo>
                  <a:pt x="0" y="236219"/>
                </a:lnTo>
                <a:lnTo>
                  <a:pt x="4424172" y="236219"/>
                </a:lnTo>
                <a:lnTo>
                  <a:pt x="442417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59323" y="5958840"/>
            <a:ext cx="1228725" cy="236220"/>
          </a:xfrm>
          <a:custGeom>
            <a:avLst/>
            <a:gdLst/>
            <a:ahLst/>
            <a:cxnLst/>
            <a:rect l="l" t="t" r="r" b="b"/>
            <a:pathLst>
              <a:path w="1228725" h="236220">
                <a:moveTo>
                  <a:pt x="1228343" y="0"/>
                </a:moveTo>
                <a:lnTo>
                  <a:pt x="0" y="0"/>
                </a:lnTo>
                <a:lnTo>
                  <a:pt x="0" y="236220"/>
                </a:lnTo>
                <a:lnTo>
                  <a:pt x="1228343" y="236220"/>
                </a:lnTo>
                <a:lnTo>
                  <a:pt x="122834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59323" y="1251203"/>
            <a:ext cx="0" cy="5019040"/>
          </a:xfrm>
          <a:custGeom>
            <a:avLst/>
            <a:gdLst/>
            <a:ahLst/>
            <a:cxnLst/>
            <a:rect l="l" t="t" r="r" b="b"/>
            <a:pathLst>
              <a:path w="0" h="5019040">
                <a:moveTo>
                  <a:pt x="0" y="0"/>
                </a:moveTo>
                <a:lnTo>
                  <a:pt x="0" y="501853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05984" y="125120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05984" y="163830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05984" y="202387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05984" y="240944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05984" y="279501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205984" y="318211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05984" y="356768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5984" y="39532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05984" y="43403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05984" y="472592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05984" y="511149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05984" y="549859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05984" y="588416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05984" y="626973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948419" y="1348104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64016" y="173431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11973" y="212051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04633" y="250672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04633" y="289280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20610" y="327901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59016" y="366496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51803" y="405104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90208" y="443725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28994" y="482345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06242" y="1324228"/>
            <a:ext cx="1913889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Staff </a:t>
            </a:r>
            <a:r>
              <a:rPr dirty="0" sz="1400">
                <a:latin typeface="Arial"/>
                <a:cs typeface="Arial"/>
              </a:rPr>
              <a:t>are new </a:t>
            </a:r>
            <a:r>
              <a:rPr dirty="0" sz="1400" spc="-5">
                <a:latin typeface="Arial"/>
                <a:cs typeface="Arial"/>
              </a:rPr>
              <a:t>to the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40027" y="1710435"/>
            <a:ext cx="387921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Their training </a:t>
            </a:r>
            <a:r>
              <a:rPr dirty="0" sz="1400">
                <a:latin typeface="Arial"/>
                <a:cs typeface="Arial"/>
              </a:rPr>
              <a:t>is </a:t>
            </a:r>
            <a:r>
              <a:rPr dirty="0" sz="1400" spc="-5">
                <a:latin typeface="Arial"/>
                <a:cs typeface="Arial"/>
              </a:rPr>
              <a:t>currently only </a:t>
            </a:r>
            <a:r>
              <a:rPr dirty="0" sz="1400">
                <a:latin typeface="Arial"/>
                <a:cs typeface="Arial"/>
              </a:rPr>
              <a:t>partially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completed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2384" y="2026234"/>
            <a:ext cx="4987290" cy="1066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69945">
              <a:lnSpc>
                <a:spcPct val="133000"/>
              </a:lnSpc>
            </a:pPr>
            <a:r>
              <a:rPr dirty="0" sz="1400" spc="-5">
                <a:latin typeface="Arial"/>
                <a:cs typeface="Arial"/>
              </a:rPr>
              <a:t>Staff </a:t>
            </a:r>
            <a:r>
              <a:rPr dirty="0" sz="1400">
                <a:latin typeface="Arial"/>
                <a:cs typeface="Arial"/>
              </a:rPr>
              <a:t>lack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motivation  They have </a:t>
            </a:r>
            <a:r>
              <a:rPr dirty="0" sz="1400">
                <a:latin typeface="Arial"/>
                <a:cs typeface="Arial"/>
              </a:rPr>
              <a:t>had </a:t>
            </a:r>
            <a:r>
              <a:rPr dirty="0" sz="1400" spc="-5">
                <a:latin typeface="Arial"/>
                <a:cs typeface="Arial"/>
              </a:rPr>
              <a:t>training </a:t>
            </a:r>
            <a:r>
              <a:rPr dirty="0" sz="1400">
                <a:latin typeface="Arial"/>
                <a:cs typeface="Arial"/>
              </a:rPr>
              <a:t>but </a:t>
            </a:r>
            <a:r>
              <a:rPr dirty="0" sz="1400" spc="-5">
                <a:latin typeface="Arial"/>
                <a:cs typeface="Arial"/>
              </a:rPr>
              <a:t>their performance </a:t>
            </a:r>
            <a:r>
              <a:rPr dirty="0" sz="1400">
                <a:latin typeface="Arial"/>
                <a:cs typeface="Arial"/>
              </a:rPr>
              <a:t>has not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improved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10"/>
              </a:lnSpc>
            </a:pPr>
            <a:r>
              <a:rPr dirty="0" sz="1400" spc="-5">
                <a:latin typeface="Arial"/>
                <a:cs typeface="Arial"/>
              </a:rPr>
              <a:t>sufficiently</a:t>
            </a:r>
            <a:endParaRPr sz="1400">
              <a:latin typeface="Arial"/>
              <a:cs typeface="Arial"/>
            </a:endParaRPr>
          </a:p>
          <a:p>
            <a:pPr marL="1703070">
              <a:lnSpc>
                <a:spcPct val="100000"/>
              </a:lnSpc>
              <a:spcBef>
                <a:spcPts val="555"/>
              </a:spcBef>
            </a:pPr>
            <a:r>
              <a:rPr dirty="0" sz="1400" spc="-5">
                <a:latin typeface="Arial"/>
                <a:cs typeface="Arial"/>
              </a:rPr>
              <a:t>The introduction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new working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practices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97253" y="3254883"/>
            <a:ext cx="372300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Staff have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received the </a:t>
            </a:r>
            <a:r>
              <a:rPr dirty="0" sz="1400">
                <a:latin typeface="Arial"/>
                <a:cs typeface="Arial"/>
              </a:rPr>
              <a:t>appropriate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05533" y="3641090"/>
            <a:ext cx="35121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Unable to </a:t>
            </a:r>
            <a:r>
              <a:rPr dirty="0" sz="1400" spc="-5">
                <a:latin typeface="Arial"/>
                <a:cs typeface="Arial"/>
              </a:rPr>
              <a:t>recruit staff with the required skills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36419" y="4027170"/>
            <a:ext cx="27832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 introduction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new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technology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68044" y="4413377"/>
            <a:ext cx="375031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 development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new products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26054" y="4799583"/>
            <a:ext cx="189293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Problems </a:t>
            </a:r>
            <a:r>
              <a:rPr dirty="0" sz="1400">
                <a:latin typeface="Arial"/>
                <a:cs typeface="Arial"/>
              </a:rPr>
              <a:t>retaining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94369" y="2115946"/>
            <a:ext cx="12541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68%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Hertfordshire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951089" y="2058797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260717" y="4818253"/>
            <a:ext cx="14566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28% </a:t>
            </a:r>
            <a:r>
              <a:rPr dirty="0" sz="1200">
                <a:latin typeface="Arial"/>
                <a:cs typeface="Arial"/>
              </a:rPr>
              <a:t>Coast to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Capital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17817" y="4760595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4"/>
                </a:lnTo>
                <a:lnTo>
                  <a:pt x="163829" y="314324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887081" y="2516378"/>
            <a:ext cx="14566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42% </a:t>
            </a:r>
            <a:r>
              <a:rPr dirty="0" sz="1200">
                <a:latin typeface="Arial"/>
                <a:cs typeface="Arial"/>
              </a:rPr>
              <a:t>Coast to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Capital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543927" y="245935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771003" y="3265296"/>
            <a:ext cx="94805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35%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Cumbria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427848" y="320814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7706614" y="3674617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44%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63459" y="361721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19"/>
                </a:moveTo>
                <a:lnTo>
                  <a:pt x="54610" y="109219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391527" y="4060570"/>
            <a:ext cx="22186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47% Coventry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Warwickshire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048372" y="400316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7296404" y="4446778"/>
            <a:ext cx="8813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26%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953504" y="4389120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248140" y="1295527"/>
            <a:ext cx="2668270" cy="314325"/>
          </a:xfrm>
          <a:custGeom>
            <a:avLst/>
            <a:gdLst/>
            <a:ahLst/>
            <a:cxnLst/>
            <a:rect l="l" t="t" r="r" b="b"/>
            <a:pathLst>
              <a:path w="2668270" h="314325">
                <a:moveTo>
                  <a:pt x="2615691" y="0"/>
                </a:moveTo>
                <a:lnTo>
                  <a:pt x="52450" y="0"/>
                </a:lnTo>
                <a:lnTo>
                  <a:pt x="32039" y="4103"/>
                </a:lnTo>
                <a:lnTo>
                  <a:pt x="15366" y="15303"/>
                </a:lnTo>
                <a:lnTo>
                  <a:pt x="4123" y="31932"/>
                </a:lnTo>
                <a:lnTo>
                  <a:pt x="0" y="52324"/>
                </a:lnTo>
                <a:lnTo>
                  <a:pt x="0" y="262000"/>
                </a:lnTo>
                <a:lnTo>
                  <a:pt x="4123" y="282338"/>
                </a:lnTo>
                <a:lnTo>
                  <a:pt x="15367" y="298973"/>
                </a:lnTo>
                <a:lnTo>
                  <a:pt x="32039" y="310203"/>
                </a:lnTo>
                <a:lnTo>
                  <a:pt x="52450" y="314325"/>
                </a:lnTo>
                <a:lnTo>
                  <a:pt x="2615691" y="314325"/>
                </a:lnTo>
                <a:lnTo>
                  <a:pt x="2636103" y="310203"/>
                </a:lnTo>
                <a:lnTo>
                  <a:pt x="2652776" y="298973"/>
                </a:lnTo>
                <a:lnTo>
                  <a:pt x="2664019" y="282338"/>
                </a:lnTo>
                <a:lnTo>
                  <a:pt x="2668142" y="262000"/>
                </a:lnTo>
                <a:lnTo>
                  <a:pt x="2668142" y="52324"/>
                </a:lnTo>
                <a:lnTo>
                  <a:pt x="2664019" y="31932"/>
                </a:lnTo>
                <a:lnTo>
                  <a:pt x="2652775" y="15303"/>
                </a:lnTo>
                <a:lnTo>
                  <a:pt x="2636103" y="4103"/>
                </a:lnTo>
                <a:lnTo>
                  <a:pt x="26156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9686290" y="1352422"/>
            <a:ext cx="20574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76% Cheshire and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Warrington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343135" y="129552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9512300" y="1724914"/>
            <a:ext cx="14389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76%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Gloucestershire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9168892" y="1667891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7887081" y="2879725"/>
            <a:ext cx="204533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43% </a:t>
            </a:r>
            <a:r>
              <a:rPr dirty="0" sz="1200" spc="-30">
                <a:latin typeface="Arial"/>
                <a:cs typeface="Arial"/>
              </a:rPr>
              <a:t>York </a:t>
            </a:r>
            <a:r>
              <a:rPr dirty="0" sz="1200">
                <a:latin typeface="Arial"/>
                <a:cs typeface="Arial"/>
              </a:rPr>
              <a:t>and North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Yorkshire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543927" y="2822575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299210" y="5592256"/>
            <a:ext cx="382016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New to the </a:t>
            </a:r>
            <a:r>
              <a:rPr dirty="0" sz="1400">
                <a:latin typeface="Arial"/>
                <a:cs typeface="Arial"/>
              </a:rPr>
              <a:t>role/ </a:t>
            </a:r>
            <a:r>
              <a:rPr dirty="0" sz="1400" spc="-5">
                <a:latin typeface="Arial"/>
                <a:cs typeface="Arial"/>
              </a:rPr>
              <a:t>training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complete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(transient)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746995" y="5612031"/>
            <a:ext cx="3327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b="1">
                <a:latin typeface="Arial"/>
                <a:cs typeface="Arial"/>
              </a:rPr>
              <a:t>72%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96589" y="5978438"/>
            <a:ext cx="192341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Transient skill gaps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51803" y="5997965"/>
            <a:ext cx="33274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200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42556" y="6512841"/>
            <a:ext cx="53721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17526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 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 - up to 2 </a:t>
            </a:r>
            <a:r>
              <a:rPr dirty="0" sz="1100" spc="-5" i="1">
                <a:latin typeface="Arial"/>
                <a:cs typeface="Arial"/>
              </a:rPr>
              <a:t>occupations followed </a:t>
            </a:r>
            <a:r>
              <a:rPr dirty="0" sz="1100" i="1">
                <a:latin typeface="Arial"/>
                <a:cs typeface="Arial"/>
              </a:rPr>
              <a:t>up</a:t>
            </a:r>
            <a:r>
              <a:rPr dirty="0" sz="1100" spc="-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Figures </a:t>
            </a:r>
            <a:r>
              <a:rPr dirty="0" sz="1100" i="1">
                <a:latin typeface="Arial"/>
                <a:cs typeface="Arial"/>
              </a:rPr>
              <a:t>are shown as a percentage of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gaps (not a percentage of </a:t>
            </a:r>
            <a:r>
              <a:rPr dirty="0" sz="1100" spc="-5" i="1">
                <a:latin typeface="Arial"/>
                <a:cs typeface="Arial"/>
              </a:rPr>
              <a:t>all</a:t>
            </a:r>
            <a:r>
              <a:rPr dirty="0" sz="1100" spc="-1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establishments)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Impact of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-35"/>
              <a:t> </a:t>
            </a:r>
            <a:r>
              <a:rPr dirty="0" sz="3400" spc="-5"/>
              <a:t>(LEA)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789932" y="5993891"/>
            <a:ext cx="3229610" cy="326390"/>
          </a:xfrm>
          <a:custGeom>
            <a:avLst/>
            <a:gdLst/>
            <a:ahLst/>
            <a:cxnLst/>
            <a:rect l="l" t="t" r="r" b="b"/>
            <a:pathLst>
              <a:path w="3229609" h="326389">
                <a:moveTo>
                  <a:pt x="0" y="326135"/>
                </a:moveTo>
                <a:lnTo>
                  <a:pt x="3229356" y="326135"/>
                </a:lnTo>
                <a:lnTo>
                  <a:pt x="3229356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89932" y="1426463"/>
            <a:ext cx="4198620" cy="326390"/>
          </a:xfrm>
          <a:custGeom>
            <a:avLst/>
            <a:gdLst/>
            <a:ahLst/>
            <a:cxnLst/>
            <a:rect l="l" t="t" r="r" b="b"/>
            <a:pathLst>
              <a:path w="4198620" h="326389">
                <a:moveTo>
                  <a:pt x="4198620" y="0"/>
                </a:moveTo>
                <a:lnTo>
                  <a:pt x="0" y="0"/>
                </a:lnTo>
                <a:lnTo>
                  <a:pt x="0" y="326136"/>
                </a:lnTo>
                <a:lnTo>
                  <a:pt x="4198620" y="326136"/>
                </a:lnTo>
                <a:lnTo>
                  <a:pt x="41986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89932" y="2078735"/>
            <a:ext cx="2098675" cy="326390"/>
          </a:xfrm>
          <a:custGeom>
            <a:avLst/>
            <a:gdLst/>
            <a:ahLst/>
            <a:cxnLst/>
            <a:rect l="l" t="t" r="r" b="b"/>
            <a:pathLst>
              <a:path w="2098675" h="326389">
                <a:moveTo>
                  <a:pt x="2098547" y="0"/>
                </a:moveTo>
                <a:lnTo>
                  <a:pt x="0" y="0"/>
                </a:lnTo>
                <a:lnTo>
                  <a:pt x="0" y="326136"/>
                </a:lnTo>
                <a:lnTo>
                  <a:pt x="2098547" y="326136"/>
                </a:lnTo>
                <a:lnTo>
                  <a:pt x="209854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89932" y="2731007"/>
            <a:ext cx="2018030" cy="326390"/>
          </a:xfrm>
          <a:custGeom>
            <a:avLst/>
            <a:gdLst/>
            <a:ahLst/>
            <a:cxnLst/>
            <a:rect l="l" t="t" r="r" b="b"/>
            <a:pathLst>
              <a:path w="2018029" h="326389">
                <a:moveTo>
                  <a:pt x="2017775" y="0"/>
                </a:moveTo>
                <a:lnTo>
                  <a:pt x="0" y="0"/>
                </a:lnTo>
                <a:lnTo>
                  <a:pt x="0" y="326136"/>
                </a:lnTo>
                <a:lnTo>
                  <a:pt x="2017775" y="326136"/>
                </a:lnTo>
                <a:lnTo>
                  <a:pt x="201777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89932" y="3383279"/>
            <a:ext cx="1937385" cy="326390"/>
          </a:xfrm>
          <a:custGeom>
            <a:avLst/>
            <a:gdLst/>
            <a:ahLst/>
            <a:cxnLst/>
            <a:rect l="l" t="t" r="r" b="b"/>
            <a:pathLst>
              <a:path w="1937384" h="326389">
                <a:moveTo>
                  <a:pt x="1937003" y="0"/>
                </a:moveTo>
                <a:lnTo>
                  <a:pt x="0" y="0"/>
                </a:lnTo>
                <a:lnTo>
                  <a:pt x="0" y="326136"/>
                </a:lnTo>
                <a:lnTo>
                  <a:pt x="1937003" y="326136"/>
                </a:lnTo>
                <a:lnTo>
                  <a:pt x="193700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89932" y="4037076"/>
            <a:ext cx="1696720" cy="326390"/>
          </a:xfrm>
          <a:custGeom>
            <a:avLst/>
            <a:gdLst/>
            <a:ahLst/>
            <a:cxnLst/>
            <a:rect l="l" t="t" r="r" b="b"/>
            <a:pathLst>
              <a:path w="1696720" h="326389">
                <a:moveTo>
                  <a:pt x="1696212" y="0"/>
                </a:moveTo>
                <a:lnTo>
                  <a:pt x="0" y="0"/>
                </a:lnTo>
                <a:lnTo>
                  <a:pt x="0" y="326136"/>
                </a:lnTo>
                <a:lnTo>
                  <a:pt x="1696212" y="326136"/>
                </a:lnTo>
                <a:lnTo>
                  <a:pt x="169621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89932" y="4689347"/>
            <a:ext cx="1373505" cy="326390"/>
          </a:xfrm>
          <a:custGeom>
            <a:avLst/>
            <a:gdLst/>
            <a:ahLst/>
            <a:cxnLst/>
            <a:rect l="l" t="t" r="r" b="b"/>
            <a:pathLst>
              <a:path w="1373504" h="326389">
                <a:moveTo>
                  <a:pt x="1373123" y="0"/>
                </a:moveTo>
                <a:lnTo>
                  <a:pt x="0" y="0"/>
                </a:lnTo>
                <a:lnTo>
                  <a:pt x="0" y="326135"/>
                </a:lnTo>
                <a:lnTo>
                  <a:pt x="1373123" y="326135"/>
                </a:lnTo>
                <a:lnTo>
                  <a:pt x="137312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89932" y="5341620"/>
            <a:ext cx="889000" cy="326390"/>
          </a:xfrm>
          <a:custGeom>
            <a:avLst/>
            <a:gdLst/>
            <a:ahLst/>
            <a:cxnLst/>
            <a:rect l="l" t="t" r="r" b="b"/>
            <a:pathLst>
              <a:path w="889000" h="326389">
                <a:moveTo>
                  <a:pt x="888491" y="0"/>
                </a:moveTo>
                <a:lnTo>
                  <a:pt x="0" y="0"/>
                </a:lnTo>
                <a:lnTo>
                  <a:pt x="0" y="326135"/>
                </a:lnTo>
                <a:lnTo>
                  <a:pt x="888491" y="326135"/>
                </a:lnTo>
                <a:lnTo>
                  <a:pt x="888491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89932" y="1263396"/>
            <a:ext cx="0" cy="5219700"/>
          </a:xfrm>
          <a:custGeom>
            <a:avLst/>
            <a:gdLst/>
            <a:ahLst/>
            <a:cxnLst/>
            <a:rect l="l" t="t" r="r" b="b"/>
            <a:pathLst>
              <a:path w="0" h="5219700">
                <a:moveTo>
                  <a:pt x="0" y="0"/>
                </a:moveTo>
                <a:lnTo>
                  <a:pt x="0" y="52197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28971" y="12633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8971" y="1915667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28971" y="256793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8971" y="322021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8971" y="387248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28971" y="452627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28971" y="517855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28971" y="5830823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28971" y="64830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053321" y="149199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53757" y="214490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72985" y="27974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92214" y="345033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49897" y="410286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26809" y="475576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42813" y="5408421"/>
            <a:ext cx="3238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87246" y="1450594"/>
            <a:ext cx="303974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Increased workload </a:t>
            </a:r>
            <a:r>
              <a:rPr dirty="0" sz="1600">
                <a:latin typeface="Arial"/>
                <a:cs typeface="Arial"/>
              </a:rPr>
              <a:t>for </a:t>
            </a:r>
            <a:r>
              <a:rPr dirty="0" sz="1600" spc="-5">
                <a:latin typeface="Arial"/>
                <a:cs typeface="Arial"/>
              </a:rPr>
              <a:t>other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staff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2767" y="2103501"/>
            <a:ext cx="255587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Have higher operating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56917" y="2655570"/>
            <a:ext cx="286956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89330" marR="5080" indent="-977265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Have difficulties meeting quality  standards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3457" y="3308222"/>
            <a:ext cx="368236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5735" marR="5080" indent="-1423670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Have difficulties introducing </a:t>
            </a:r>
            <a:r>
              <a:rPr dirty="0" sz="1600">
                <a:latin typeface="Arial"/>
                <a:cs typeface="Arial"/>
              </a:rPr>
              <a:t>new </a:t>
            </a:r>
            <a:r>
              <a:rPr dirty="0" sz="1600" spc="-5">
                <a:latin typeface="Arial"/>
                <a:cs typeface="Arial"/>
              </a:rPr>
              <a:t>working  practices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46759" y="4061586"/>
            <a:ext cx="342392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Lose business or order to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competitors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41780" y="4613655"/>
            <a:ext cx="3084830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0940" marR="5080" indent="-1158875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Delay developing new products or  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80333" y="5367020"/>
            <a:ext cx="1447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Outsource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74706" y="1466341"/>
            <a:ext cx="9804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80%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Haringey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631426" y="140944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850251" y="2117725"/>
            <a:ext cx="107442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49%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Redbridge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21193" y="2060701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7666990" y="3420490"/>
            <a:ext cx="9804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60%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Haringey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24090" y="3363086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7166609" y="4723129"/>
            <a:ext cx="107442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49%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Redbridge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37426" y="4665471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724138" y="596781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09" y="109232"/>
                </a:lnTo>
                <a:lnTo>
                  <a:pt x="54609" y="314401"/>
                </a:lnTo>
                <a:lnTo>
                  <a:pt x="163829" y="314401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32"/>
                </a:lnTo>
                <a:lnTo>
                  <a:pt x="218439" y="109232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831581" y="2769108"/>
            <a:ext cx="9804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54%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Haringey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488428" y="2711830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10" y="109220"/>
                </a:lnTo>
                <a:lnTo>
                  <a:pt x="54610" y="314452"/>
                </a:lnTo>
                <a:lnTo>
                  <a:pt x="163829" y="314452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493889" y="4071873"/>
            <a:ext cx="107442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51%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Redbridge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50734" y="4014215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688841" y="6045910"/>
            <a:ext cx="9398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5">
                <a:latin typeface="Arial"/>
                <a:cs typeface="Arial"/>
              </a:rPr>
              <a:t>No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impact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67292" y="6042104"/>
            <a:ext cx="12871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>
                <a:latin typeface="Arial"/>
                <a:cs typeface="Arial"/>
              </a:rPr>
              <a:t>70%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Bournemouth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84311" y="6077460"/>
            <a:ext cx="3327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LEA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034653" y="6659450"/>
            <a:ext cx="30797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</a:t>
            </a:r>
            <a:r>
              <a:rPr dirty="0" sz="1100" spc="-9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Co</a:t>
            </a:r>
            <a:r>
              <a:rPr dirty="0" sz="3400" spc="-20"/>
              <a:t>n</a:t>
            </a:r>
            <a:r>
              <a:rPr dirty="0" sz="3400" spc="-5"/>
              <a:t>tents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39356" y="2323477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8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 sz="2400">
                <a:latin typeface="Arial"/>
                <a:cs typeface="Arial"/>
              </a:rPr>
              <a:t>Employers’ </a:t>
            </a:r>
            <a:r>
              <a:rPr dirty="0" sz="2400" spc="-5">
                <a:latin typeface="Arial"/>
                <a:cs typeface="Arial"/>
              </a:rPr>
              <a:t>experiences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skill</a:t>
            </a:r>
            <a:r>
              <a:rPr dirty="0" sz="2400" spc="8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shortages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344" y="4140720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8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 sz="2400" spc="-5">
                <a:latin typeface="Arial"/>
                <a:cs typeface="Arial"/>
              </a:rPr>
              <a:t>The internal skills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challenge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344" y="5049354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90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5"/>
              </a:spcBef>
            </a:pPr>
            <a:r>
              <a:rPr dirty="0" sz="2400" spc="-5">
                <a:latin typeface="Arial"/>
                <a:cs typeface="Arial"/>
              </a:rPr>
              <a:t>Under-utilisation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skills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356" y="5957989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90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5"/>
              </a:spcBef>
            </a:pPr>
            <a:r>
              <a:rPr dirty="0" sz="2400" spc="-15">
                <a:latin typeface="Arial"/>
                <a:cs typeface="Arial"/>
              </a:rPr>
              <a:t>Training </a:t>
            </a:r>
            <a:r>
              <a:rPr dirty="0" sz="2400">
                <a:latin typeface="Arial"/>
                <a:cs typeface="Arial"/>
              </a:rPr>
              <a:t>and </a:t>
            </a:r>
            <a:r>
              <a:rPr dirty="0" sz="2400" spc="-5">
                <a:latin typeface="Arial"/>
                <a:cs typeface="Arial"/>
              </a:rPr>
              <a:t>Workforce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Development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9344" y="3232035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8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 sz="2400" spc="-5">
                <a:latin typeface="Arial"/>
                <a:cs typeface="Arial"/>
              </a:rPr>
              <a:t>Retention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difficulties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356" y="1414792"/>
            <a:ext cx="95053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38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 sz="2400"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77144" y="2344178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69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dirty="0" sz="2000"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77144" y="4155579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69545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1335"/>
              </a:spcBef>
            </a:pPr>
            <a:r>
              <a:rPr dirty="0" sz="2000">
                <a:latin typeface="Arial"/>
                <a:cs typeface="Arial"/>
              </a:rPr>
              <a:t>14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77144" y="5061229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7018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1340"/>
              </a:spcBef>
            </a:pPr>
            <a:r>
              <a:rPr dirty="0" sz="2000">
                <a:latin typeface="Arial"/>
                <a:cs typeface="Arial"/>
              </a:rPr>
              <a:t>23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77144" y="5966891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7018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1340"/>
              </a:spcBef>
            </a:pPr>
            <a:r>
              <a:rPr dirty="0" sz="2000">
                <a:latin typeface="Arial"/>
                <a:cs typeface="Arial"/>
              </a:rPr>
              <a:t>28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77144" y="3249942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69545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1335"/>
              </a:spcBef>
            </a:pPr>
            <a:r>
              <a:rPr dirty="0" sz="2000"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77144" y="1438541"/>
            <a:ext cx="729615" cy="657225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689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dirty="0" sz="200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9932" y="5993891"/>
            <a:ext cx="3229610" cy="326390"/>
          </a:xfrm>
          <a:custGeom>
            <a:avLst/>
            <a:gdLst/>
            <a:ahLst/>
            <a:cxnLst/>
            <a:rect l="l" t="t" r="r" b="b"/>
            <a:pathLst>
              <a:path w="3229609" h="326389">
                <a:moveTo>
                  <a:pt x="0" y="326135"/>
                </a:moveTo>
                <a:lnTo>
                  <a:pt x="3229356" y="326135"/>
                </a:lnTo>
                <a:lnTo>
                  <a:pt x="3229356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89932" y="1426463"/>
            <a:ext cx="4198620" cy="326390"/>
          </a:xfrm>
          <a:custGeom>
            <a:avLst/>
            <a:gdLst/>
            <a:ahLst/>
            <a:cxnLst/>
            <a:rect l="l" t="t" r="r" b="b"/>
            <a:pathLst>
              <a:path w="4198620" h="326389">
                <a:moveTo>
                  <a:pt x="4198620" y="0"/>
                </a:moveTo>
                <a:lnTo>
                  <a:pt x="0" y="0"/>
                </a:lnTo>
                <a:lnTo>
                  <a:pt x="0" y="326136"/>
                </a:lnTo>
                <a:lnTo>
                  <a:pt x="4198620" y="326136"/>
                </a:lnTo>
                <a:lnTo>
                  <a:pt x="41986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89932" y="2078735"/>
            <a:ext cx="2098675" cy="326390"/>
          </a:xfrm>
          <a:custGeom>
            <a:avLst/>
            <a:gdLst/>
            <a:ahLst/>
            <a:cxnLst/>
            <a:rect l="l" t="t" r="r" b="b"/>
            <a:pathLst>
              <a:path w="2098675" h="326389">
                <a:moveTo>
                  <a:pt x="2098547" y="0"/>
                </a:moveTo>
                <a:lnTo>
                  <a:pt x="0" y="0"/>
                </a:lnTo>
                <a:lnTo>
                  <a:pt x="0" y="326136"/>
                </a:lnTo>
                <a:lnTo>
                  <a:pt x="2098547" y="326136"/>
                </a:lnTo>
                <a:lnTo>
                  <a:pt x="209854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89932" y="2731007"/>
            <a:ext cx="2018030" cy="326390"/>
          </a:xfrm>
          <a:custGeom>
            <a:avLst/>
            <a:gdLst/>
            <a:ahLst/>
            <a:cxnLst/>
            <a:rect l="l" t="t" r="r" b="b"/>
            <a:pathLst>
              <a:path w="2018029" h="326389">
                <a:moveTo>
                  <a:pt x="2017775" y="0"/>
                </a:moveTo>
                <a:lnTo>
                  <a:pt x="0" y="0"/>
                </a:lnTo>
                <a:lnTo>
                  <a:pt x="0" y="326136"/>
                </a:lnTo>
                <a:lnTo>
                  <a:pt x="2017775" y="326136"/>
                </a:lnTo>
                <a:lnTo>
                  <a:pt x="2017775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89932" y="3383279"/>
            <a:ext cx="1937385" cy="326390"/>
          </a:xfrm>
          <a:custGeom>
            <a:avLst/>
            <a:gdLst/>
            <a:ahLst/>
            <a:cxnLst/>
            <a:rect l="l" t="t" r="r" b="b"/>
            <a:pathLst>
              <a:path w="1937384" h="326389">
                <a:moveTo>
                  <a:pt x="1937003" y="0"/>
                </a:moveTo>
                <a:lnTo>
                  <a:pt x="0" y="0"/>
                </a:lnTo>
                <a:lnTo>
                  <a:pt x="0" y="326136"/>
                </a:lnTo>
                <a:lnTo>
                  <a:pt x="1937003" y="326136"/>
                </a:lnTo>
                <a:lnTo>
                  <a:pt x="193700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89932" y="4037076"/>
            <a:ext cx="1696720" cy="326390"/>
          </a:xfrm>
          <a:custGeom>
            <a:avLst/>
            <a:gdLst/>
            <a:ahLst/>
            <a:cxnLst/>
            <a:rect l="l" t="t" r="r" b="b"/>
            <a:pathLst>
              <a:path w="1696720" h="326389">
                <a:moveTo>
                  <a:pt x="1696212" y="0"/>
                </a:moveTo>
                <a:lnTo>
                  <a:pt x="0" y="0"/>
                </a:lnTo>
                <a:lnTo>
                  <a:pt x="0" y="326136"/>
                </a:lnTo>
                <a:lnTo>
                  <a:pt x="1696212" y="326136"/>
                </a:lnTo>
                <a:lnTo>
                  <a:pt x="1696212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89932" y="4689347"/>
            <a:ext cx="1373505" cy="326390"/>
          </a:xfrm>
          <a:custGeom>
            <a:avLst/>
            <a:gdLst/>
            <a:ahLst/>
            <a:cxnLst/>
            <a:rect l="l" t="t" r="r" b="b"/>
            <a:pathLst>
              <a:path w="1373504" h="326389">
                <a:moveTo>
                  <a:pt x="1373123" y="0"/>
                </a:moveTo>
                <a:lnTo>
                  <a:pt x="0" y="0"/>
                </a:lnTo>
                <a:lnTo>
                  <a:pt x="0" y="326135"/>
                </a:lnTo>
                <a:lnTo>
                  <a:pt x="1373123" y="326135"/>
                </a:lnTo>
                <a:lnTo>
                  <a:pt x="137312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89932" y="5341620"/>
            <a:ext cx="889000" cy="326390"/>
          </a:xfrm>
          <a:custGeom>
            <a:avLst/>
            <a:gdLst/>
            <a:ahLst/>
            <a:cxnLst/>
            <a:rect l="l" t="t" r="r" b="b"/>
            <a:pathLst>
              <a:path w="889000" h="326389">
                <a:moveTo>
                  <a:pt x="888491" y="0"/>
                </a:moveTo>
                <a:lnTo>
                  <a:pt x="0" y="0"/>
                </a:lnTo>
                <a:lnTo>
                  <a:pt x="0" y="326135"/>
                </a:lnTo>
                <a:lnTo>
                  <a:pt x="888491" y="326135"/>
                </a:lnTo>
                <a:lnTo>
                  <a:pt x="888491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89932" y="1263396"/>
            <a:ext cx="0" cy="5219700"/>
          </a:xfrm>
          <a:custGeom>
            <a:avLst/>
            <a:gdLst/>
            <a:ahLst/>
            <a:cxnLst/>
            <a:rect l="l" t="t" r="r" b="b"/>
            <a:pathLst>
              <a:path w="0" h="5219700">
                <a:moveTo>
                  <a:pt x="0" y="0"/>
                </a:moveTo>
                <a:lnTo>
                  <a:pt x="0" y="52197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28971" y="12633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28971" y="1915667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8971" y="256793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28971" y="322021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8971" y="387248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8971" y="452627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28971" y="517855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28971" y="5830823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28971" y="64830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53321" y="149199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52%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3757" y="214490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72985" y="27974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92214" y="345033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49897" y="410286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26809" y="4755769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42813" y="5408421"/>
            <a:ext cx="3238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87246" y="1450594"/>
            <a:ext cx="303974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Increased workload </a:t>
            </a:r>
            <a:r>
              <a:rPr dirty="0" sz="1600">
                <a:latin typeface="Arial"/>
                <a:cs typeface="Arial"/>
              </a:rPr>
              <a:t>for </a:t>
            </a:r>
            <a:r>
              <a:rPr dirty="0" sz="1600" spc="-5">
                <a:latin typeface="Arial"/>
                <a:cs typeface="Arial"/>
              </a:rPr>
              <a:t>other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staff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72767" y="2103501"/>
            <a:ext cx="255587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Have higher operating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56917" y="2655570"/>
            <a:ext cx="286956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89330" marR="5080" indent="-977265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Have difficulties meeting quality  standards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3457" y="3308222"/>
            <a:ext cx="368236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5735" marR="5080" indent="-1423670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Have difficulties introducing </a:t>
            </a:r>
            <a:r>
              <a:rPr dirty="0" sz="1600">
                <a:latin typeface="Arial"/>
                <a:cs typeface="Arial"/>
              </a:rPr>
              <a:t>new </a:t>
            </a:r>
            <a:r>
              <a:rPr dirty="0" sz="1600" spc="-5">
                <a:latin typeface="Arial"/>
                <a:cs typeface="Arial"/>
              </a:rPr>
              <a:t>working  practices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6759" y="4061586"/>
            <a:ext cx="342392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Lose business or order to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competitors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1780" y="4613655"/>
            <a:ext cx="3084830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0940" marR="5080" indent="-1158875">
              <a:lnSpc>
                <a:spcPts val="1839"/>
              </a:lnSpc>
            </a:pPr>
            <a:r>
              <a:rPr dirty="0" sz="1600" spc="-5">
                <a:latin typeface="Arial"/>
                <a:cs typeface="Arial"/>
              </a:rPr>
              <a:t>Delay developing new products or  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80333" y="5367020"/>
            <a:ext cx="1447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Outsource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Impact of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-40"/>
              <a:t> </a:t>
            </a:r>
            <a:r>
              <a:rPr dirty="0" sz="3400"/>
              <a:t>(LEP)</a:t>
            </a:r>
            <a:endParaRPr sz="3400"/>
          </a:p>
        </p:txBody>
      </p:sp>
      <p:sp>
        <p:nvSpPr>
          <p:cNvPr id="36" name="object 36"/>
          <p:cNvSpPr txBox="1"/>
          <p:nvPr/>
        </p:nvSpPr>
        <p:spPr>
          <a:xfrm>
            <a:off x="7870317" y="2138807"/>
            <a:ext cx="113220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20% New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Anglia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541259" y="2081783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603997" y="3436873"/>
            <a:ext cx="22199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33% Coventry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Warwickshire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260843" y="3379596"/>
            <a:ext cx="219075" cy="314325"/>
          </a:xfrm>
          <a:custGeom>
            <a:avLst/>
            <a:gdLst/>
            <a:ahLst/>
            <a:cxnLst/>
            <a:rect l="l" t="t" r="r" b="b"/>
            <a:pathLst>
              <a:path w="219075" h="314325">
                <a:moveTo>
                  <a:pt x="163956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956" y="314325"/>
                </a:lnTo>
                <a:lnTo>
                  <a:pt x="163956" y="109219"/>
                </a:lnTo>
                <a:close/>
              </a:path>
              <a:path w="219075" h="314325">
                <a:moveTo>
                  <a:pt x="109347" y="0"/>
                </a:moveTo>
                <a:lnTo>
                  <a:pt x="0" y="109219"/>
                </a:lnTo>
                <a:lnTo>
                  <a:pt x="218566" y="109219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456169" y="4085844"/>
            <a:ext cx="880744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47%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26985" y="4028440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830" y="314325"/>
                </a:lnTo>
                <a:lnTo>
                  <a:pt x="163830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609583" y="5975070"/>
            <a:ext cx="231775" cy="314960"/>
          </a:xfrm>
          <a:custGeom>
            <a:avLst/>
            <a:gdLst/>
            <a:ahLst/>
            <a:cxnLst/>
            <a:rect l="l" t="t" r="r" b="b"/>
            <a:pathLst>
              <a:path w="231775" h="314960">
                <a:moveTo>
                  <a:pt x="173482" y="115620"/>
                </a:moveTo>
                <a:lnTo>
                  <a:pt x="57912" y="115620"/>
                </a:lnTo>
                <a:lnTo>
                  <a:pt x="57912" y="314388"/>
                </a:lnTo>
                <a:lnTo>
                  <a:pt x="173482" y="314388"/>
                </a:lnTo>
                <a:lnTo>
                  <a:pt x="173482" y="115620"/>
                </a:lnTo>
                <a:close/>
              </a:path>
              <a:path w="231775" h="314960">
                <a:moveTo>
                  <a:pt x="115697" y="0"/>
                </a:moveTo>
                <a:lnTo>
                  <a:pt x="0" y="115620"/>
                </a:lnTo>
                <a:lnTo>
                  <a:pt x="231267" y="115620"/>
                </a:lnTo>
                <a:lnTo>
                  <a:pt x="11569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0028935" y="1489836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62%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690989" y="1432941"/>
            <a:ext cx="231775" cy="314325"/>
          </a:xfrm>
          <a:custGeom>
            <a:avLst/>
            <a:gdLst/>
            <a:ahLst/>
            <a:cxnLst/>
            <a:rect l="l" t="t" r="r" b="b"/>
            <a:pathLst>
              <a:path w="231775" h="314325">
                <a:moveTo>
                  <a:pt x="173481" y="115570"/>
                </a:moveTo>
                <a:lnTo>
                  <a:pt x="57911" y="115570"/>
                </a:lnTo>
                <a:lnTo>
                  <a:pt x="57911" y="314325"/>
                </a:lnTo>
                <a:lnTo>
                  <a:pt x="173481" y="314325"/>
                </a:lnTo>
                <a:lnTo>
                  <a:pt x="173481" y="115570"/>
                </a:lnTo>
                <a:close/>
              </a:path>
              <a:path w="231775" h="314325">
                <a:moveTo>
                  <a:pt x="115696" y="0"/>
                </a:moveTo>
                <a:lnTo>
                  <a:pt x="0" y="115570"/>
                </a:lnTo>
                <a:lnTo>
                  <a:pt x="231266" y="115570"/>
                </a:lnTo>
                <a:lnTo>
                  <a:pt x="11569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7754873" y="2788030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33%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425563" y="2730626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60">
                <a:moveTo>
                  <a:pt x="163956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956" y="314451"/>
                </a:lnTo>
                <a:lnTo>
                  <a:pt x="163956" y="109220"/>
                </a:lnTo>
                <a:close/>
              </a:path>
              <a:path w="219075" h="314960">
                <a:moveTo>
                  <a:pt x="109219" y="0"/>
                </a:moveTo>
                <a:lnTo>
                  <a:pt x="0" y="109220"/>
                </a:lnTo>
                <a:lnTo>
                  <a:pt x="218566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128764" y="4735067"/>
            <a:ext cx="880744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23%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799580" y="4677283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10" y="109220"/>
                </a:lnTo>
                <a:lnTo>
                  <a:pt x="54610" y="314452"/>
                </a:lnTo>
                <a:lnTo>
                  <a:pt x="163829" y="314452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598666" y="5384038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15%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269735" y="5326253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39" h="314325">
                <a:moveTo>
                  <a:pt x="163829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39" h="314325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688841" y="6045910"/>
            <a:ext cx="9398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5">
                <a:latin typeface="Arial"/>
                <a:cs typeface="Arial"/>
              </a:rPr>
              <a:t>No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impact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947150" y="6049172"/>
            <a:ext cx="172783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200">
                <a:latin typeface="Arial"/>
                <a:cs typeface="Arial"/>
              </a:rPr>
              <a:t>53% Greater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Manchester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84311" y="6077460"/>
            <a:ext cx="3327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LEP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034653" y="6659450"/>
            <a:ext cx="30797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</a:t>
            </a:r>
            <a:r>
              <a:rPr dirty="0" sz="1100" spc="-9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Action taken to overcome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10"/>
              <a:t> </a:t>
            </a:r>
            <a:r>
              <a:rPr dirty="0" sz="3400" spc="-5"/>
              <a:t>(LEA)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5504688" y="1402080"/>
            <a:ext cx="3568065" cy="289560"/>
          </a:xfrm>
          <a:custGeom>
            <a:avLst/>
            <a:gdLst/>
            <a:ahLst/>
            <a:cxnLst/>
            <a:rect l="l" t="t" r="r" b="b"/>
            <a:pathLst>
              <a:path w="3568065" h="289560">
                <a:moveTo>
                  <a:pt x="3567684" y="0"/>
                </a:moveTo>
                <a:lnTo>
                  <a:pt x="0" y="0"/>
                </a:lnTo>
                <a:lnTo>
                  <a:pt x="0" y="289560"/>
                </a:lnTo>
                <a:lnTo>
                  <a:pt x="3567684" y="289560"/>
                </a:lnTo>
                <a:lnTo>
                  <a:pt x="356768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04688" y="1981200"/>
            <a:ext cx="2938780" cy="291465"/>
          </a:xfrm>
          <a:custGeom>
            <a:avLst/>
            <a:gdLst/>
            <a:ahLst/>
            <a:cxnLst/>
            <a:rect l="l" t="t" r="r" b="b"/>
            <a:pathLst>
              <a:path w="2938779" h="291464">
                <a:moveTo>
                  <a:pt x="2938271" y="0"/>
                </a:moveTo>
                <a:lnTo>
                  <a:pt x="0" y="0"/>
                </a:lnTo>
                <a:lnTo>
                  <a:pt x="0" y="291084"/>
                </a:lnTo>
                <a:lnTo>
                  <a:pt x="2938271" y="291084"/>
                </a:lnTo>
                <a:lnTo>
                  <a:pt x="2938271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4688" y="2561844"/>
            <a:ext cx="2414270" cy="289560"/>
          </a:xfrm>
          <a:custGeom>
            <a:avLst/>
            <a:gdLst/>
            <a:ahLst/>
            <a:cxnLst/>
            <a:rect l="l" t="t" r="r" b="b"/>
            <a:pathLst>
              <a:path w="2414270" h="289560">
                <a:moveTo>
                  <a:pt x="2414016" y="0"/>
                </a:moveTo>
                <a:lnTo>
                  <a:pt x="0" y="0"/>
                </a:lnTo>
                <a:lnTo>
                  <a:pt x="0" y="289559"/>
                </a:lnTo>
                <a:lnTo>
                  <a:pt x="2414016" y="289559"/>
                </a:lnTo>
                <a:lnTo>
                  <a:pt x="241401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04688" y="3142488"/>
            <a:ext cx="2360930" cy="289560"/>
          </a:xfrm>
          <a:custGeom>
            <a:avLst/>
            <a:gdLst/>
            <a:ahLst/>
            <a:cxnLst/>
            <a:rect l="l" t="t" r="r" b="b"/>
            <a:pathLst>
              <a:path w="2360929" h="289560">
                <a:moveTo>
                  <a:pt x="2360676" y="0"/>
                </a:moveTo>
                <a:lnTo>
                  <a:pt x="0" y="0"/>
                </a:lnTo>
                <a:lnTo>
                  <a:pt x="0" y="289560"/>
                </a:lnTo>
                <a:lnTo>
                  <a:pt x="2360676" y="289560"/>
                </a:lnTo>
                <a:lnTo>
                  <a:pt x="236067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04688" y="3721608"/>
            <a:ext cx="1731645" cy="291465"/>
          </a:xfrm>
          <a:custGeom>
            <a:avLst/>
            <a:gdLst/>
            <a:ahLst/>
            <a:cxnLst/>
            <a:rect l="l" t="t" r="r" b="b"/>
            <a:pathLst>
              <a:path w="1731645" h="291464">
                <a:moveTo>
                  <a:pt x="1731264" y="0"/>
                </a:moveTo>
                <a:lnTo>
                  <a:pt x="0" y="0"/>
                </a:lnTo>
                <a:lnTo>
                  <a:pt x="0" y="291084"/>
                </a:lnTo>
                <a:lnTo>
                  <a:pt x="1731264" y="291084"/>
                </a:lnTo>
                <a:lnTo>
                  <a:pt x="173126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04688" y="4302252"/>
            <a:ext cx="1417320" cy="289560"/>
          </a:xfrm>
          <a:custGeom>
            <a:avLst/>
            <a:gdLst/>
            <a:ahLst/>
            <a:cxnLst/>
            <a:rect l="l" t="t" r="r" b="b"/>
            <a:pathLst>
              <a:path w="1417320" h="289560">
                <a:moveTo>
                  <a:pt x="1417319" y="0"/>
                </a:moveTo>
                <a:lnTo>
                  <a:pt x="0" y="0"/>
                </a:lnTo>
                <a:lnTo>
                  <a:pt x="0" y="289560"/>
                </a:lnTo>
                <a:lnTo>
                  <a:pt x="1417319" y="289560"/>
                </a:lnTo>
                <a:lnTo>
                  <a:pt x="141731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04688" y="4882896"/>
            <a:ext cx="1050290" cy="289560"/>
          </a:xfrm>
          <a:custGeom>
            <a:avLst/>
            <a:gdLst/>
            <a:ahLst/>
            <a:cxnLst/>
            <a:rect l="l" t="t" r="r" b="b"/>
            <a:pathLst>
              <a:path w="1050290" h="289560">
                <a:moveTo>
                  <a:pt x="1050036" y="0"/>
                </a:moveTo>
                <a:lnTo>
                  <a:pt x="0" y="0"/>
                </a:lnTo>
                <a:lnTo>
                  <a:pt x="0" y="289559"/>
                </a:lnTo>
                <a:lnTo>
                  <a:pt x="1050036" y="289559"/>
                </a:lnTo>
                <a:lnTo>
                  <a:pt x="10500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04688" y="5462015"/>
            <a:ext cx="525780" cy="289560"/>
          </a:xfrm>
          <a:custGeom>
            <a:avLst/>
            <a:gdLst/>
            <a:ahLst/>
            <a:cxnLst/>
            <a:rect l="l" t="t" r="r" b="b"/>
            <a:pathLst>
              <a:path w="525779" h="289560">
                <a:moveTo>
                  <a:pt x="525779" y="0"/>
                </a:moveTo>
                <a:lnTo>
                  <a:pt x="0" y="0"/>
                </a:lnTo>
                <a:lnTo>
                  <a:pt x="0" y="289560"/>
                </a:lnTo>
                <a:lnTo>
                  <a:pt x="525779" y="289560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04688" y="6042659"/>
            <a:ext cx="788035" cy="289560"/>
          </a:xfrm>
          <a:custGeom>
            <a:avLst/>
            <a:gdLst/>
            <a:ahLst/>
            <a:cxnLst/>
            <a:rect l="l" t="t" r="r" b="b"/>
            <a:pathLst>
              <a:path w="788035" h="289560">
                <a:moveTo>
                  <a:pt x="787908" y="0"/>
                </a:moveTo>
                <a:lnTo>
                  <a:pt x="0" y="0"/>
                </a:lnTo>
                <a:lnTo>
                  <a:pt x="0" y="289559"/>
                </a:lnTo>
                <a:lnTo>
                  <a:pt x="787908" y="289559"/>
                </a:lnTo>
                <a:lnTo>
                  <a:pt x="78790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04688" y="1257300"/>
            <a:ext cx="0" cy="5219700"/>
          </a:xfrm>
          <a:custGeom>
            <a:avLst/>
            <a:gdLst/>
            <a:ahLst/>
            <a:cxnLst/>
            <a:rect l="l" t="t" r="r" b="b"/>
            <a:pathLst>
              <a:path w="0" h="5219700">
                <a:moveTo>
                  <a:pt x="0" y="0"/>
                </a:moveTo>
                <a:lnTo>
                  <a:pt x="0" y="52197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49823" y="125730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49823" y="183642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49823" y="2417064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49823" y="2997707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49823" y="3576828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49823" y="41574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49823" y="473659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49823" y="531723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49823" y="58978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49823" y="647700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137395" y="143332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68%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07730" y="2013458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56%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83093" y="259372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46%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30388" y="317372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45%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00721" y="3754120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33%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85761" y="433450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18478" y="491451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20%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93967" y="5494832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8909" y="1329308"/>
            <a:ext cx="4989830" cy="429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78660" marR="5080" indent="-1966595">
              <a:lnSpc>
                <a:spcPts val="1670"/>
              </a:lnSpc>
            </a:pPr>
            <a:r>
              <a:rPr dirty="0" sz="1450" spc="-5">
                <a:latin typeface="Arial"/>
                <a:cs typeface="Arial"/>
              </a:rPr>
              <a:t>Increase training activity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spend </a:t>
            </a:r>
            <a:r>
              <a:rPr dirty="0" sz="1450">
                <a:latin typeface="Arial"/>
                <a:cs typeface="Arial"/>
              </a:rPr>
              <a:t>or </a:t>
            </a:r>
            <a:r>
              <a:rPr dirty="0" sz="1450" spc="-5">
                <a:latin typeface="Arial"/>
                <a:cs typeface="Arial"/>
              </a:rPr>
              <a:t>increase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expand </a:t>
            </a:r>
            <a:r>
              <a:rPr dirty="0" sz="1450">
                <a:latin typeface="Arial"/>
                <a:cs typeface="Arial"/>
              </a:rPr>
              <a:t>trainee  </a:t>
            </a:r>
            <a:r>
              <a:rPr dirty="0" sz="1450" spc="-5">
                <a:latin typeface="Arial"/>
                <a:cs typeface="Arial"/>
              </a:rPr>
              <a:t>programmes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28161" y="2001265"/>
            <a:ext cx="2031364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More supervision </a:t>
            </a:r>
            <a:r>
              <a:rPr dirty="0" sz="1450">
                <a:latin typeface="Arial"/>
                <a:cs typeface="Arial"/>
              </a:rPr>
              <a:t>of</a:t>
            </a:r>
            <a:r>
              <a:rPr dirty="0" sz="1450" spc="-2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staff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61870" y="2581275"/>
            <a:ext cx="359791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>
                <a:latin typeface="Arial"/>
                <a:cs typeface="Arial"/>
              </a:rPr>
              <a:t>More staff </a:t>
            </a:r>
            <a:r>
              <a:rPr dirty="0" sz="1450" spc="-5">
                <a:latin typeface="Arial"/>
                <a:cs typeface="Arial"/>
              </a:rPr>
              <a:t>appraisals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performance</a:t>
            </a:r>
            <a:r>
              <a:rPr dirty="0" sz="1450" spc="-4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reviews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03096" y="3161665"/>
            <a:ext cx="39554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Implementation </a:t>
            </a:r>
            <a:r>
              <a:rPr dirty="0" sz="1450">
                <a:latin typeface="Arial"/>
                <a:cs typeface="Arial"/>
              </a:rPr>
              <a:t>of </a:t>
            </a:r>
            <a:r>
              <a:rPr dirty="0" sz="1450" spc="-5">
                <a:latin typeface="Arial"/>
                <a:cs typeface="Arial"/>
              </a:rPr>
              <a:t>mentoring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buddying</a:t>
            </a:r>
            <a:r>
              <a:rPr dirty="0" sz="1450" spc="3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scheme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81120" y="3741673"/>
            <a:ext cx="14789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Reallocating</a:t>
            </a:r>
            <a:r>
              <a:rPr dirty="0" sz="1450" spc="-4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work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17875" y="4322064"/>
            <a:ext cx="20427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Changing </a:t>
            </a:r>
            <a:r>
              <a:rPr dirty="0" sz="1450">
                <a:latin typeface="Arial"/>
                <a:cs typeface="Arial"/>
              </a:rPr>
              <a:t>work</a:t>
            </a:r>
            <a:r>
              <a:rPr dirty="0" sz="1450" spc="-3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practices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86329" y="4902072"/>
            <a:ext cx="297307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Increase recruitment activity </a:t>
            </a:r>
            <a:r>
              <a:rPr dirty="0" sz="1450">
                <a:latin typeface="Arial"/>
                <a:cs typeface="Arial"/>
              </a:rPr>
              <a:t>/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spend</a:t>
            </a:r>
            <a:endParaRPr sz="1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39061" y="5482386"/>
            <a:ext cx="371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Recruiting workers </a:t>
            </a:r>
            <a:r>
              <a:rPr dirty="0" sz="1450">
                <a:latin typeface="Arial"/>
                <a:cs typeface="Arial"/>
              </a:rPr>
              <a:t>who are non-UK</a:t>
            </a:r>
            <a:r>
              <a:rPr dirty="0" sz="1450" spc="-2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nationals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247756" y="1428622"/>
            <a:ext cx="16287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80% Brighton and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Hove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941306" y="1371727"/>
            <a:ext cx="219075" cy="314325"/>
          </a:xfrm>
          <a:custGeom>
            <a:avLst/>
            <a:gdLst/>
            <a:ahLst/>
            <a:cxnLst/>
            <a:rect l="l" t="t" r="r" b="b"/>
            <a:pathLst>
              <a:path w="219075" h="314325">
                <a:moveTo>
                  <a:pt x="163957" y="109220"/>
                </a:moveTo>
                <a:lnTo>
                  <a:pt x="54610" y="109220"/>
                </a:lnTo>
                <a:lnTo>
                  <a:pt x="54610" y="314325"/>
                </a:lnTo>
                <a:lnTo>
                  <a:pt x="163957" y="314325"/>
                </a:lnTo>
                <a:lnTo>
                  <a:pt x="163957" y="109220"/>
                </a:lnTo>
                <a:close/>
              </a:path>
              <a:path w="219075" h="314325">
                <a:moveTo>
                  <a:pt x="109347" y="0"/>
                </a:moveTo>
                <a:lnTo>
                  <a:pt x="0" y="109220"/>
                </a:lnTo>
                <a:lnTo>
                  <a:pt x="218567" y="109220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046591" y="2589529"/>
            <a:ext cx="89661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8%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Havering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740393" y="253225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959218" y="601418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09" y="109232"/>
                </a:lnTo>
                <a:lnTo>
                  <a:pt x="54609" y="314388"/>
                </a:lnTo>
                <a:lnTo>
                  <a:pt x="163829" y="314388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39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8926194" y="3169920"/>
            <a:ext cx="84581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73%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Slough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619743" y="3112642"/>
            <a:ext cx="219075" cy="314325"/>
          </a:xfrm>
          <a:custGeom>
            <a:avLst/>
            <a:gdLst/>
            <a:ahLst/>
            <a:cxnLst/>
            <a:rect l="l" t="t" r="r" b="b"/>
            <a:pathLst>
              <a:path w="219075" h="314325">
                <a:moveTo>
                  <a:pt x="163956" y="109220"/>
                </a:moveTo>
                <a:lnTo>
                  <a:pt x="54736" y="109220"/>
                </a:lnTo>
                <a:lnTo>
                  <a:pt x="54736" y="314325"/>
                </a:lnTo>
                <a:lnTo>
                  <a:pt x="163956" y="314325"/>
                </a:lnTo>
                <a:lnTo>
                  <a:pt x="163956" y="109220"/>
                </a:lnTo>
                <a:close/>
              </a:path>
              <a:path w="219075" h="314325">
                <a:moveTo>
                  <a:pt x="109347" y="0"/>
                </a:moveTo>
                <a:lnTo>
                  <a:pt x="0" y="109220"/>
                </a:lnTo>
                <a:lnTo>
                  <a:pt x="218566" y="109220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271129" y="3750309"/>
            <a:ext cx="21647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52% </a:t>
            </a:r>
            <a:r>
              <a:rPr dirty="0" sz="1200">
                <a:latin typeface="Arial"/>
                <a:cs typeface="Arial"/>
              </a:rPr>
              <a:t>Hammersmith </a:t>
            </a:r>
            <a:r>
              <a:rPr dirty="0" sz="1200" spc="-5">
                <a:latin typeface="Arial"/>
                <a:cs typeface="Arial"/>
              </a:rPr>
              <a:t>and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Fulham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965058" y="3692905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20"/>
                </a:moveTo>
                <a:lnTo>
                  <a:pt x="54610" y="109220"/>
                </a:lnTo>
                <a:lnTo>
                  <a:pt x="54610" y="314452"/>
                </a:lnTo>
                <a:lnTo>
                  <a:pt x="163830" y="314452"/>
                </a:lnTo>
                <a:lnTo>
                  <a:pt x="163830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980680" y="4330954"/>
            <a:ext cx="121475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52%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Wandsworth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74609" y="4273296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30" y="109219"/>
                </a:moveTo>
                <a:lnTo>
                  <a:pt x="54610" y="109219"/>
                </a:lnTo>
                <a:lnTo>
                  <a:pt x="54610" y="314324"/>
                </a:lnTo>
                <a:lnTo>
                  <a:pt x="163830" y="314324"/>
                </a:lnTo>
                <a:lnTo>
                  <a:pt x="163830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615808" y="4911217"/>
            <a:ext cx="14376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40%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Wolverhampton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309611" y="485355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20"/>
                </a:moveTo>
                <a:lnTo>
                  <a:pt x="54610" y="109220"/>
                </a:lnTo>
                <a:lnTo>
                  <a:pt x="54610" y="314452"/>
                </a:lnTo>
                <a:lnTo>
                  <a:pt x="163830" y="314452"/>
                </a:lnTo>
                <a:lnTo>
                  <a:pt x="163830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130288" y="5491886"/>
            <a:ext cx="96646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36%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Lambeth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824218" y="5433821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39"/>
                </a:lnTo>
                <a:lnTo>
                  <a:pt x="163829" y="314439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699761" y="6084446"/>
            <a:ext cx="660400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65"/>
              </a:lnSpc>
            </a:pPr>
            <a:r>
              <a:rPr dirty="0" sz="1450" spc="-5">
                <a:latin typeface="Arial"/>
                <a:cs typeface="Arial"/>
              </a:rPr>
              <a:t>Nothing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65289" y="6088433"/>
            <a:ext cx="14408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>
                <a:latin typeface="Arial"/>
                <a:cs typeface="Arial"/>
              </a:rPr>
              <a:t>40% Waltham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Forest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356096" y="6095481"/>
            <a:ext cx="38227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15%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LEA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034653" y="6659450"/>
            <a:ext cx="30797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</a:t>
            </a:r>
            <a:r>
              <a:rPr dirty="0" sz="1100" spc="-9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4688" y="1402080"/>
            <a:ext cx="3568065" cy="289560"/>
          </a:xfrm>
          <a:custGeom>
            <a:avLst/>
            <a:gdLst/>
            <a:ahLst/>
            <a:cxnLst/>
            <a:rect l="l" t="t" r="r" b="b"/>
            <a:pathLst>
              <a:path w="3568065" h="289560">
                <a:moveTo>
                  <a:pt x="3567684" y="0"/>
                </a:moveTo>
                <a:lnTo>
                  <a:pt x="0" y="0"/>
                </a:lnTo>
                <a:lnTo>
                  <a:pt x="0" y="289560"/>
                </a:lnTo>
                <a:lnTo>
                  <a:pt x="3567684" y="289560"/>
                </a:lnTo>
                <a:lnTo>
                  <a:pt x="356768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04688" y="1981200"/>
            <a:ext cx="2938780" cy="291465"/>
          </a:xfrm>
          <a:custGeom>
            <a:avLst/>
            <a:gdLst/>
            <a:ahLst/>
            <a:cxnLst/>
            <a:rect l="l" t="t" r="r" b="b"/>
            <a:pathLst>
              <a:path w="2938779" h="291464">
                <a:moveTo>
                  <a:pt x="2938271" y="0"/>
                </a:moveTo>
                <a:lnTo>
                  <a:pt x="0" y="0"/>
                </a:lnTo>
                <a:lnTo>
                  <a:pt x="0" y="291084"/>
                </a:lnTo>
                <a:lnTo>
                  <a:pt x="2938271" y="291084"/>
                </a:lnTo>
                <a:lnTo>
                  <a:pt x="2938271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04688" y="2561844"/>
            <a:ext cx="2414270" cy="289560"/>
          </a:xfrm>
          <a:custGeom>
            <a:avLst/>
            <a:gdLst/>
            <a:ahLst/>
            <a:cxnLst/>
            <a:rect l="l" t="t" r="r" b="b"/>
            <a:pathLst>
              <a:path w="2414270" h="289560">
                <a:moveTo>
                  <a:pt x="2414016" y="0"/>
                </a:moveTo>
                <a:lnTo>
                  <a:pt x="0" y="0"/>
                </a:lnTo>
                <a:lnTo>
                  <a:pt x="0" y="289559"/>
                </a:lnTo>
                <a:lnTo>
                  <a:pt x="2414016" y="289559"/>
                </a:lnTo>
                <a:lnTo>
                  <a:pt x="241401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4688" y="3142488"/>
            <a:ext cx="2360930" cy="289560"/>
          </a:xfrm>
          <a:custGeom>
            <a:avLst/>
            <a:gdLst/>
            <a:ahLst/>
            <a:cxnLst/>
            <a:rect l="l" t="t" r="r" b="b"/>
            <a:pathLst>
              <a:path w="2360929" h="289560">
                <a:moveTo>
                  <a:pt x="2360676" y="0"/>
                </a:moveTo>
                <a:lnTo>
                  <a:pt x="0" y="0"/>
                </a:lnTo>
                <a:lnTo>
                  <a:pt x="0" y="289560"/>
                </a:lnTo>
                <a:lnTo>
                  <a:pt x="2360676" y="289560"/>
                </a:lnTo>
                <a:lnTo>
                  <a:pt x="236067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04688" y="3721608"/>
            <a:ext cx="1731645" cy="291465"/>
          </a:xfrm>
          <a:custGeom>
            <a:avLst/>
            <a:gdLst/>
            <a:ahLst/>
            <a:cxnLst/>
            <a:rect l="l" t="t" r="r" b="b"/>
            <a:pathLst>
              <a:path w="1731645" h="291464">
                <a:moveTo>
                  <a:pt x="1731264" y="0"/>
                </a:moveTo>
                <a:lnTo>
                  <a:pt x="0" y="0"/>
                </a:lnTo>
                <a:lnTo>
                  <a:pt x="0" y="291084"/>
                </a:lnTo>
                <a:lnTo>
                  <a:pt x="1731264" y="291084"/>
                </a:lnTo>
                <a:lnTo>
                  <a:pt x="173126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04688" y="4302252"/>
            <a:ext cx="1417320" cy="289560"/>
          </a:xfrm>
          <a:custGeom>
            <a:avLst/>
            <a:gdLst/>
            <a:ahLst/>
            <a:cxnLst/>
            <a:rect l="l" t="t" r="r" b="b"/>
            <a:pathLst>
              <a:path w="1417320" h="289560">
                <a:moveTo>
                  <a:pt x="1417319" y="0"/>
                </a:moveTo>
                <a:lnTo>
                  <a:pt x="0" y="0"/>
                </a:lnTo>
                <a:lnTo>
                  <a:pt x="0" y="289560"/>
                </a:lnTo>
                <a:lnTo>
                  <a:pt x="1417319" y="289560"/>
                </a:lnTo>
                <a:lnTo>
                  <a:pt x="141731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04688" y="4882896"/>
            <a:ext cx="1050290" cy="289560"/>
          </a:xfrm>
          <a:custGeom>
            <a:avLst/>
            <a:gdLst/>
            <a:ahLst/>
            <a:cxnLst/>
            <a:rect l="l" t="t" r="r" b="b"/>
            <a:pathLst>
              <a:path w="1050290" h="289560">
                <a:moveTo>
                  <a:pt x="1050036" y="0"/>
                </a:moveTo>
                <a:lnTo>
                  <a:pt x="0" y="0"/>
                </a:lnTo>
                <a:lnTo>
                  <a:pt x="0" y="289559"/>
                </a:lnTo>
                <a:lnTo>
                  <a:pt x="1050036" y="289559"/>
                </a:lnTo>
                <a:lnTo>
                  <a:pt x="10500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04688" y="5462015"/>
            <a:ext cx="525780" cy="289560"/>
          </a:xfrm>
          <a:custGeom>
            <a:avLst/>
            <a:gdLst/>
            <a:ahLst/>
            <a:cxnLst/>
            <a:rect l="l" t="t" r="r" b="b"/>
            <a:pathLst>
              <a:path w="525779" h="289560">
                <a:moveTo>
                  <a:pt x="525779" y="0"/>
                </a:moveTo>
                <a:lnTo>
                  <a:pt x="0" y="0"/>
                </a:lnTo>
                <a:lnTo>
                  <a:pt x="0" y="289560"/>
                </a:lnTo>
                <a:lnTo>
                  <a:pt x="525779" y="289560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04688" y="6042659"/>
            <a:ext cx="788035" cy="289560"/>
          </a:xfrm>
          <a:custGeom>
            <a:avLst/>
            <a:gdLst/>
            <a:ahLst/>
            <a:cxnLst/>
            <a:rect l="l" t="t" r="r" b="b"/>
            <a:pathLst>
              <a:path w="788035" h="289560">
                <a:moveTo>
                  <a:pt x="787908" y="0"/>
                </a:moveTo>
                <a:lnTo>
                  <a:pt x="0" y="0"/>
                </a:lnTo>
                <a:lnTo>
                  <a:pt x="0" y="289559"/>
                </a:lnTo>
                <a:lnTo>
                  <a:pt x="787908" y="289559"/>
                </a:lnTo>
                <a:lnTo>
                  <a:pt x="78790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04688" y="1257300"/>
            <a:ext cx="0" cy="5219700"/>
          </a:xfrm>
          <a:custGeom>
            <a:avLst/>
            <a:gdLst/>
            <a:ahLst/>
            <a:cxnLst/>
            <a:rect l="l" t="t" r="r" b="b"/>
            <a:pathLst>
              <a:path w="0" h="5219700">
                <a:moveTo>
                  <a:pt x="0" y="0"/>
                </a:moveTo>
                <a:lnTo>
                  <a:pt x="0" y="52197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49823" y="125730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49823" y="183642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49823" y="2417064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49823" y="2997707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49823" y="3576828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49823" y="41574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49823" y="473659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49823" y="531723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49823" y="58978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49823" y="647700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137395" y="143332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68%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07730" y="2013458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56%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83093" y="259372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46%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30388" y="317372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45%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00721" y="3754120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33%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85761" y="433450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18478" y="491451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20%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93967" y="5494832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8909" y="1329308"/>
            <a:ext cx="4989830" cy="429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78660" marR="5080" indent="-1966595">
              <a:lnSpc>
                <a:spcPts val="1670"/>
              </a:lnSpc>
            </a:pPr>
            <a:r>
              <a:rPr dirty="0" sz="1450" spc="-5">
                <a:latin typeface="Arial"/>
                <a:cs typeface="Arial"/>
              </a:rPr>
              <a:t>Increase training activity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spend </a:t>
            </a:r>
            <a:r>
              <a:rPr dirty="0" sz="1450">
                <a:latin typeface="Arial"/>
                <a:cs typeface="Arial"/>
              </a:rPr>
              <a:t>or </a:t>
            </a:r>
            <a:r>
              <a:rPr dirty="0" sz="1450" spc="-5">
                <a:latin typeface="Arial"/>
                <a:cs typeface="Arial"/>
              </a:rPr>
              <a:t>increase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expand </a:t>
            </a:r>
            <a:r>
              <a:rPr dirty="0" sz="1450">
                <a:latin typeface="Arial"/>
                <a:cs typeface="Arial"/>
              </a:rPr>
              <a:t>trainee  </a:t>
            </a:r>
            <a:r>
              <a:rPr dirty="0" sz="1450" spc="-5">
                <a:latin typeface="Arial"/>
                <a:cs typeface="Arial"/>
              </a:rPr>
              <a:t>programmes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28161" y="2001265"/>
            <a:ext cx="2031364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More supervision </a:t>
            </a:r>
            <a:r>
              <a:rPr dirty="0" sz="1450">
                <a:latin typeface="Arial"/>
                <a:cs typeface="Arial"/>
              </a:rPr>
              <a:t>of</a:t>
            </a:r>
            <a:r>
              <a:rPr dirty="0" sz="1450" spc="-2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staff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61870" y="2581275"/>
            <a:ext cx="359791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>
                <a:latin typeface="Arial"/>
                <a:cs typeface="Arial"/>
              </a:rPr>
              <a:t>More staff </a:t>
            </a:r>
            <a:r>
              <a:rPr dirty="0" sz="1450" spc="-5">
                <a:latin typeface="Arial"/>
                <a:cs typeface="Arial"/>
              </a:rPr>
              <a:t>appraisals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performance</a:t>
            </a:r>
            <a:r>
              <a:rPr dirty="0" sz="1450" spc="-4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reviews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03096" y="3161665"/>
            <a:ext cx="39554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Implementation </a:t>
            </a:r>
            <a:r>
              <a:rPr dirty="0" sz="1450">
                <a:latin typeface="Arial"/>
                <a:cs typeface="Arial"/>
              </a:rPr>
              <a:t>of </a:t>
            </a:r>
            <a:r>
              <a:rPr dirty="0" sz="1450" spc="-5">
                <a:latin typeface="Arial"/>
                <a:cs typeface="Arial"/>
              </a:rPr>
              <a:t>mentoring </a:t>
            </a:r>
            <a:r>
              <a:rPr dirty="0" sz="1450">
                <a:latin typeface="Arial"/>
                <a:cs typeface="Arial"/>
              </a:rPr>
              <a:t>/ </a:t>
            </a:r>
            <a:r>
              <a:rPr dirty="0" sz="1450" spc="-5">
                <a:latin typeface="Arial"/>
                <a:cs typeface="Arial"/>
              </a:rPr>
              <a:t>buddying</a:t>
            </a:r>
            <a:r>
              <a:rPr dirty="0" sz="1450" spc="3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scheme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81120" y="3741673"/>
            <a:ext cx="14789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Reallocating</a:t>
            </a:r>
            <a:r>
              <a:rPr dirty="0" sz="1450" spc="-40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work</a:t>
            </a:r>
            <a:endParaRPr sz="14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17875" y="4322064"/>
            <a:ext cx="20427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Changing </a:t>
            </a:r>
            <a:r>
              <a:rPr dirty="0" sz="1450">
                <a:latin typeface="Arial"/>
                <a:cs typeface="Arial"/>
              </a:rPr>
              <a:t>work</a:t>
            </a:r>
            <a:r>
              <a:rPr dirty="0" sz="1450" spc="-3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practices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86329" y="4902072"/>
            <a:ext cx="297307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Increase recruitment activity </a:t>
            </a:r>
            <a:r>
              <a:rPr dirty="0" sz="1450">
                <a:latin typeface="Arial"/>
                <a:cs typeface="Arial"/>
              </a:rPr>
              <a:t>/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spend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39061" y="5482386"/>
            <a:ext cx="371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5">
                <a:latin typeface="Arial"/>
                <a:cs typeface="Arial"/>
              </a:rPr>
              <a:t>Recruiting workers </a:t>
            </a:r>
            <a:r>
              <a:rPr dirty="0" sz="1450">
                <a:latin typeface="Arial"/>
                <a:cs typeface="Arial"/>
              </a:rPr>
              <a:t>who are non-UK</a:t>
            </a:r>
            <a:r>
              <a:rPr dirty="0" sz="1450" spc="-25">
                <a:latin typeface="Arial"/>
                <a:cs typeface="Arial"/>
              </a:rPr>
              <a:t> </a:t>
            </a:r>
            <a:r>
              <a:rPr dirty="0" sz="1450" spc="-5">
                <a:latin typeface="Arial"/>
                <a:cs typeface="Arial"/>
              </a:rPr>
              <a:t>nationals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Action taken to overcome </a:t>
            </a:r>
            <a:r>
              <a:rPr dirty="0" sz="3400"/>
              <a:t>skills </a:t>
            </a:r>
            <a:r>
              <a:rPr dirty="0" sz="3400" spc="-10"/>
              <a:t>gaps</a:t>
            </a:r>
            <a:r>
              <a:rPr dirty="0" sz="3400" spc="10"/>
              <a:t> </a:t>
            </a:r>
            <a:r>
              <a:rPr dirty="0" sz="3400"/>
              <a:t>(LEP)</a:t>
            </a:r>
            <a:endParaRPr sz="3400"/>
          </a:p>
        </p:txBody>
      </p:sp>
      <p:sp>
        <p:nvSpPr>
          <p:cNvPr id="40" name="object 40"/>
          <p:cNvSpPr txBox="1"/>
          <p:nvPr/>
        </p:nvSpPr>
        <p:spPr>
          <a:xfrm>
            <a:off x="8858757" y="3172714"/>
            <a:ext cx="14884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58% </a:t>
            </a:r>
            <a:r>
              <a:rPr dirty="0" sz="1200">
                <a:latin typeface="Arial"/>
                <a:cs typeface="Arial"/>
              </a:rPr>
              <a:t>West of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England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552560" y="311543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20"/>
                </a:moveTo>
                <a:lnTo>
                  <a:pt x="54610" y="109220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41133" y="601418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32"/>
                </a:moveTo>
                <a:lnTo>
                  <a:pt x="54610" y="109232"/>
                </a:lnTo>
                <a:lnTo>
                  <a:pt x="54610" y="314388"/>
                </a:lnTo>
                <a:lnTo>
                  <a:pt x="163830" y="314388"/>
                </a:lnTo>
                <a:lnTo>
                  <a:pt x="163830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40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7588377" y="4912486"/>
            <a:ext cx="25717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29% Buckinghamshire </a:t>
            </a:r>
            <a:r>
              <a:rPr dirty="0" sz="1200">
                <a:latin typeface="Arial"/>
                <a:cs typeface="Arial"/>
              </a:rPr>
              <a:t>Thames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Valley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08901" y="4854702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0827" y="6289459"/>
            <a:ext cx="3324225" cy="474345"/>
          </a:xfrm>
          <a:custGeom>
            <a:avLst/>
            <a:gdLst/>
            <a:ahLst/>
            <a:cxnLst/>
            <a:rect l="l" t="t" r="r" b="b"/>
            <a:pathLst>
              <a:path w="3324225" h="474345">
                <a:moveTo>
                  <a:pt x="0" y="78981"/>
                </a:moveTo>
                <a:lnTo>
                  <a:pt x="6207" y="48236"/>
                </a:lnTo>
                <a:lnTo>
                  <a:pt x="23136" y="23131"/>
                </a:lnTo>
                <a:lnTo>
                  <a:pt x="48241" y="6206"/>
                </a:lnTo>
                <a:lnTo>
                  <a:pt x="78981" y="0"/>
                </a:lnTo>
                <a:lnTo>
                  <a:pt x="3244837" y="0"/>
                </a:lnTo>
                <a:lnTo>
                  <a:pt x="3275557" y="6206"/>
                </a:lnTo>
                <a:lnTo>
                  <a:pt x="3300669" y="23131"/>
                </a:lnTo>
                <a:lnTo>
                  <a:pt x="3317614" y="48236"/>
                </a:lnTo>
                <a:lnTo>
                  <a:pt x="3323831" y="78981"/>
                </a:lnTo>
                <a:lnTo>
                  <a:pt x="3323831" y="394868"/>
                </a:lnTo>
                <a:lnTo>
                  <a:pt x="3317614" y="425612"/>
                </a:lnTo>
                <a:lnTo>
                  <a:pt x="3300669" y="450716"/>
                </a:lnTo>
                <a:lnTo>
                  <a:pt x="3275557" y="467641"/>
                </a:lnTo>
                <a:lnTo>
                  <a:pt x="3244837" y="473847"/>
                </a:lnTo>
                <a:lnTo>
                  <a:pt x="78981" y="473847"/>
                </a:lnTo>
                <a:lnTo>
                  <a:pt x="48241" y="467641"/>
                </a:lnTo>
                <a:lnTo>
                  <a:pt x="23136" y="450716"/>
                </a:lnTo>
                <a:lnTo>
                  <a:pt x="6207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6522" y="6369189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842" y="109219"/>
                </a:moveTo>
                <a:lnTo>
                  <a:pt x="54622" y="109219"/>
                </a:lnTo>
                <a:lnTo>
                  <a:pt x="54622" y="314388"/>
                </a:lnTo>
                <a:lnTo>
                  <a:pt x="163842" y="314388"/>
                </a:lnTo>
                <a:lnTo>
                  <a:pt x="163842" y="109219"/>
                </a:lnTo>
                <a:close/>
              </a:path>
              <a:path w="219075" h="314959">
                <a:moveTo>
                  <a:pt x="109232" y="0"/>
                </a:moveTo>
                <a:lnTo>
                  <a:pt x="0" y="109219"/>
                </a:lnTo>
                <a:lnTo>
                  <a:pt x="218465" y="109219"/>
                </a:lnTo>
                <a:lnTo>
                  <a:pt x="10923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0173461" y="1433195"/>
            <a:ext cx="15817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76%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Northamptonshire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9867010" y="137617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570846" y="2012950"/>
            <a:ext cx="880744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65%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264522" y="1955926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8990838" y="2592959"/>
            <a:ext cx="1320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57% </a:t>
            </a:r>
            <a:r>
              <a:rPr dirty="0" sz="1200">
                <a:latin typeface="Arial"/>
                <a:cs typeface="Arial"/>
              </a:rPr>
              <a:t>Black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Country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684514" y="253568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8256269" y="3752722"/>
            <a:ext cx="204723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42%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950200" y="3695191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51"/>
                </a:lnTo>
                <a:lnTo>
                  <a:pt x="163829" y="314451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917306" y="4332478"/>
            <a:ext cx="204723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34%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611236" y="4274946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60">
                <a:moveTo>
                  <a:pt x="163957" y="109219"/>
                </a:moveTo>
                <a:lnTo>
                  <a:pt x="54737" y="109219"/>
                </a:lnTo>
                <a:lnTo>
                  <a:pt x="54737" y="314451"/>
                </a:lnTo>
                <a:lnTo>
                  <a:pt x="163957" y="314451"/>
                </a:lnTo>
                <a:lnTo>
                  <a:pt x="163957" y="109219"/>
                </a:lnTo>
                <a:close/>
              </a:path>
              <a:path w="219075" h="314960">
                <a:moveTo>
                  <a:pt x="109347" y="0"/>
                </a:moveTo>
                <a:lnTo>
                  <a:pt x="0" y="109219"/>
                </a:lnTo>
                <a:lnTo>
                  <a:pt x="218567" y="109219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7109586" y="5492191"/>
            <a:ext cx="880744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19%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03517" y="5434457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375"/>
                </a:lnTo>
                <a:lnTo>
                  <a:pt x="163829" y="314375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699761" y="6084446"/>
            <a:ext cx="660400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65"/>
              </a:lnSpc>
            </a:pPr>
            <a:r>
              <a:rPr dirty="0" sz="1450" spc="-5">
                <a:latin typeface="Arial"/>
                <a:cs typeface="Arial"/>
              </a:rPr>
              <a:t>Nothing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47331" y="6088433"/>
            <a:ext cx="948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>
                <a:latin typeface="Arial"/>
                <a:cs typeface="Arial"/>
              </a:rPr>
              <a:t>25%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Cumbria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56096" y="6095481"/>
            <a:ext cx="38227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 sz="1400" spc="-5">
                <a:latin typeface="Arial"/>
                <a:cs typeface="Arial"/>
              </a:rPr>
              <a:t>15%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9221" y="6369280"/>
            <a:ext cx="273558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 </a:t>
            </a:r>
            <a:r>
              <a:rPr dirty="0" sz="1100">
                <a:latin typeface="Arial"/>
                <a:cs typeface="Arial"/>
              </a:rPr>
              <a:t>most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prevalent</a:t>
            </a:r>
            <a:endParaRPr sz="11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034653" y="6659450"/>
            <a:ext cx="30797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skills </a:t>
            </a:r>
            <a:r>
              <a:rPr dirty="0" sz="1100" i="1">
                <a:latin typeface="Arial"/>
                <a:cs typeface="Arial"/>
              </a:rPr>
              <a:t>gaps</a:t>
            </a:r>
            <a:r>
              <a:rPr dirty="0" sz="1100" spc="-9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(15,409)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2866390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Section</a:t>
            </a:r>
            <a:r>
              <a:rPr dirty="0" sz="3100" spc="-55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4: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Under-utilisation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1285981" y="6495897"/>
            <a:ext cx="2787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Density of under-utilisation by</a:t>
            </a:r>
            <a:r>
              <a:rPr dirty="0" sz="3400" spc="15"/>
              <a:t> </a:t>
            </a:r>
            <a:r>
              <a:rPr dirty="0" sz="3400" spc="-5"/>
              <a:t>LEA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90727" y="3736847"/>
            <a:ext cx="494030" cy="1435735"/>
          </a:xfrm>
          <a:custGeom>
            <a:avLst/>
            <a:gdLst/>
            <a:ahLst/>
            <a:cxnLst/>
            <a:rect l="l" t="t" r="r" b="b"/>
            <a:pathLst>
              <a:path w="494030" h="1435735">
                <a:moveTo>
                  <a:pt x="0" y="1435608"/>
                </a:moveTo>
                <a:lnTo>
                  <a:pt x="493776" y="1435608"/>
                </a:lnTo>
                <a:lnTo>
                  <a:pt x="493776" y="0"/>
                </a:lnTo>
                <a:lnTo>
                  <a:pt x="0" y="0"/>
                </a:lnTo>
                <a:lnTo>
                  <a:pt x="0" y="143560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0727" y="3736847"/>
            <a:ext cx="494030" cy="1435735"/>
          </a:xfrm>
          <a:custGeom>
            <a:avLst/>
            <a:gdLst/>
            <a:ahLst/>
            <a:cxnLst/>
            <a:rect l="l" t="t" r="r" b="b"/>
            <a:pathLst>
              <a:path w="494030" h="1435735">
                <a:moveTo>
                  <a:pt x="0" y="1435608"/>
                </a:moveTo>
                <a:lnTo>
                  <a:pt x="493776" y="1435608"/>
                </a:lnTo>
                <a:lnTo>
                  <a:pt x="493776" y="0"/>
                </a:lnTo>
                <a:lnTo>
                  <a:pt x="0" y="0"/>
                </a:lnTo>
                <a:lnTo>
                  <a:pt x="0" y="1435608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0760" y="2002535"/>
            <a:ext cx="494030" cy="3169920"/>
          </a:xfrm>
          <a:custGeom>
            <a:avLst/>
            <a:gdLst/>
            <a:ahLst/>
            <a:cxnLst/>
            <a:rect l="l" t="t" r="r" b="b"/>
            <a:pathLst>
              <a:path w="494030" h="3169920">
                <a:moveTo>
                  <a:pt x="0" y="3169920"/>
                </a:moveTo>
                <a:lnTo>
                  <a:pt x="493775" y="3169920"/>
                </a:lnTo>
                <a:lnTo>
                  <a:pt x="493775" y="0"/>
                </a:lnTo>
                <a:lnTo>
                  <a:pt x="0" y="0"/>
                </a:lnTo>
                <a:lnTo>
                  <a:pt x="0" y="316992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70760" y="2002535"/>
            <a:ext cx="494030" cy="3169920"/>
          </a:xfrm>
          <a:custGeom>
            <a:avLst/>
            <a:gdLst/>
            <a:ahLst/>
            <a:cxnLst/>
            <a:rect l="l" t="t" r="r" b="b"/>
            <a:pathLst>
              <a:path w="494030" h="3169920">
                <a:moveTo>
                  <a:pt x="0" y="3169920"/>
                </a:moveTo>
                <a:lnTo>
                  <a:pt x="493775" y="3169920"/>
                </a:lnTo>
                <a:lnTo>
                  <a:pt x="493775" y="0"/>
                </a:lnTo>
                <a:lnTo>
                  <a:pt x="0" y="0"/>
                </a:lnTo>
                <a:lnTo>
                  <a:pt x="0" y="316992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59251" y="2020823"/>
            <a:ext cx="495300" cy="3152140"/>
          </a:xfrm>
          <a:custGeom>
            <a:avLst/>
            <a:gdLst/>
            <a:ahLst/>
            <a:cxnLst/>
            <a:rect l="l" t="t" r="r" b="b"/>
            <a:pathLst>
              <a:path w="495300" h="3152140">
                <a:moveTo>
                  <a:pt x="0" y="3151632"/>
                </a:moveTo>
                <a:lnTo>
                  <a:pt x="495300" y="3151632"/>
                </a:lnTo>
                <a:lnTo>
                  <a:pt x="495300" y="0"/>
                </a:lnTo>
                <a:lnTo>
                  <a:pt x="0" y="0"/>
                </a:lnTo>
                <a:lnTo>
                  <a:pt x="0" y="315163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59251" y="2020823"/>
            <a:ext cx="495300" cy="3152140"/>
          </a:xfrm>
          <a:custGeom>
            <a:avLst/>
            <a:gdLst/>
            <a:ahLst/>
            <a:cxnLst/>
            <a:rect l="l" t="t" r="r" b="b"/>
            <a:pathLst>
              <a:path w="495300" h="3152140">
                <a:moveTo>
                  <a:pt x="0" y="3151632"/>
                </a:moveTo>
                <a:lnTo>
                  <a:pt x="495300" y="3151632"/>
                </a:lnTo>
                <a:lnTo>
                  <a:pt x="495300" y="0"/>
                </a:lnTo>
                <a:lnTo>
                  <a:pt x="0" y="0"/>
                </a:lnTo>
                <a:lnTo>
                  <a:pt x="0" y="315163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9267" y="2735579"/>
            <a:ext cx="495300" cy="2437130"/>
          </a:xfrm>
          <a:custGeom>
            <a:avLst/>
            <a:gdLst/>
            <a:ahLst/>
            <a:cxnLst/>
            <a:rect l="l" t="t" r="r" b="b"/>
            <a:pathLst>
              <a:path w="495300" h="2437129">
                <a:moveTo>
                  <a:pt x="0" y="2436876"/>
                </a:moveTo>
                <a:lnTo>
                  <a:pt x="495300" y="2436876"/>
                </a:lnTo>
                <a:lnTo>
                  <a:pt x="495300" y="0"/>
                </a:lnTo>
                <a:lnTo>
                  <a:pt x="0" y="0"/>
                </a:lnTo>
                <a:lnTo>
                  <a:pt x="0" y="243687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49267" y="2735579"/>
            <a:ext cx="495300" cy="2437130"/>
          </a:xfrm>
          <a:custGeom>
            <a:avLst/>
            <a:gdLst/>
            <a:ahLst/>
            <a:cxnLst/>
            <a:rect l="l" t="t" r="r" b="b"/>
            <a:pathLst>
              <a:path w="495300" h="2437129">
                <a:moveTo>
                  <a:pt x="0" y="2436876"/>
                </a:moveTo>
                <a:lnTo>
                  <a:pt x="495300" y="2436876"/>
                </a:lnTo>
                <a:lnTo>
                  <a:pt x="495300" y="0"/>
                </a:lnTo>
                <a:lnTo>
                  <a:pt x="0" y="0"/>
                </a:lnTo>
                <a:lnTo>
                  <a:pt x="0" y="243687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39284" y="2758439"/>
            <a:ext cx="495300" cy="2414270"/>
          </a:xfrm>
          <a:custGeom>
            <a:avLst/>
            <a:gdLst/>
            <a:ahLst/>
            <a:cxnLst/>
            <a:rect l="l" t="t" r="r" b="b"/>
            <a:pathLst>
              <a:path w="495300" h="2414270">
                <a:moveTo>
                  <a:pt x="0" y="2414016"/>
                </a:moveTo>
                <a:lnTo>
                  <a:pt x="495300" y="2414016"/>
                </a:lnTo>
                <a:lnTo>
                  <a:pt x="495300" y="0"/>
                </a:lnTo>
                <a:lnTo>
                  <a:pt x="0" y="0"/>
                </a:lnTo>
                <a:lnTo>
                  <a:pt x="0" y="24140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39284" y="2758439"/>
            <a:ext cx="495300" cy="2414270"/>
          </a:xfrm>
          <a:custGeom>
            <a:avLst/>
            <a:gdLst/>
            <a:ahLst/>
            <a:cxnLst/>
            <a:rect l="l" t="t" r="r" b="b"/>
            <a:pathLst>
              <a:path w="495300" h="2414270">
                <a:moveTo>
                  <a:pt x="0" y="2414016"/>
                </a:moveTo>
                <a:lnTo>
                  <a:pt x="495300" y="2414016"/>
                </a:lnTo>
                <a:lnTo>
                  <a:pt x="495300" y="0"/>
                </a:lnTo>
                <a:lnTo>
                  <a:pt x="0" y="0"/>
                </a:lnTo>
                <a:lnTo>
                  <a:pt x="0" y="24140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29300" y="2776727"/>
            <a:ext cx="495300" cy="2395855"/>
          </a:xfrm>
          <a:custGeom>
            <a:avLst/>
            <a:gdLst/>
            <a:ahLst/>
            <a:cxnLst/>
            <a:rect l="l" t="t" r="r" b="b"/>
            <a:pathLst>
              <a:path w="495300" h="2395854">
                <a:moveTo>
                  <a:pt x="0" y="2395728"/>
                </a:moveTo>
                <a:lnTo>
                  <a:pt x="495300" y="2395728"/>
                </a:lnTo>
                <a:lnTo>
                  <a:pt x="495300" y="0"/>
                </a:lnTo>
                <a:lnTo>
                  <a:pt x="0" y="0"/>
                </a:lnTo>
                <a:lnTo>
                  <a:pt x="0" y="239572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29300" y="2776727"/>
            <a:ext cx="495300" cy="2395855"/>
          </a:xfrm>
          <a:custGeom>
            <a:avLst/>
            <a:gdLst/>
            <a:ahLst/>
            <a:cxnLst/>
            <a:rect l="l" t="t" r="r" b="b"/>
            <a:pathLst>
              <a:path w="495300" h="2395854">
                <a:moveTo>
                  <a:pt x="0" y="2395728"/>
                </a:moveTo>
                <a:lnTo>
                  <a:pt x="495300" y="2395728"/>
                </a:lnTo>
                <a:lnTo>
                  <a:pt x="495300" y="0"/>
                </a:lnTo>
                <a:lnTo>
                  <a:pt x="0" y="0"/>
                </a:lnTo>
                <a:lnTo>
                  <a:pt x="0" y="239572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609331" y="4239767"/>
            <a:ext cx="495300" cy="932815"/>
          </a:xfrm>
          <a:custGeom>
            <a:avLst/>
            <a:gdLst/>
            <a:ahLst/>
            <a:cxnLst/>
            <a:rect l="l" t="t" r="r" b="b"/>
            <a:pathLst>
              <a:path w="495300" h="932814">
                <a:moveTo>
                  <a:pt x="0" y="932687"/>
                </a:moveTo>
                <a:lnTo>
                  <a:pt x="495300" y="932687"/>
                </a:lnTo>
                <a:lnTo>
                  <a:pt x="495300" y="0"/>
                </a:lnTo>
                <a:lnTo>
                  <a:pt x="0" y="0"/>
                </a:lnTo>
                <a:lnTo>
                  <a:pt x="0" y="932687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09331" y="4239767"/>
            <a:ext cx="495300" cy="932815"/>
          </a:xfrm>
          <a:custGeom>
            <a:avLst/>
            <a:gdLst/>
            <a:ahLst/>
            <a:cxnLst/>
            <a:rect l="l" t="t" r="r" b="b"/>
            <a:pathLst>
              <a:path w="495300" h="932814">
                <a:moveTo>
                  <a:pt x="0" y="932687"/>
                </a:moveTo>
                <a:lnTo>
                  <a:pt x="495300" y="932687"/>
                </a:lnTo>
                <a:lnTo>
                  <a:pt x="495300" y="0"/>
                </a:lnTo>
                <a:lnTo>
                  <a:pt x="0" y="0"/>
                </a:lnTo>
                <a:lnTo>
                  <a:pt x="0" y="932687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99347" y="4270247"/>
            <a:ext cx="495300" cy="902335"/>
          </a:xfrm>
          <a:custGeom>
            <a:avLst/>
            <a:gdLst/>
            <a:ahLst/>
            <a:cxnLst/>
            <a:rect l="l" t="t" r="r" b="b"/>
            <a:pathLst>
              <a:path w="495300" h="902335">
                <a:moveTo>
                  <a:pt x="0" y="902207"/>
                </a:moveTo>
                <a:lnTo>
                  <a:pt x="495300" y="902207"/>
                </a:lnTo>
                <a:lnTo>
                  <a:pt x="495300" y="0"/>
                </a:lnTo>
                <a:lnTo>
                  <a:pt x="0" y="0"/>
                </a:lnTo>
                <a:lnTo>
                  <a:pt x="0" y="902207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99347" y="4270247"/>
            <a:ext cx="495300" cy="902335"/>
          </a:xfrm>
          <a:custGeom>
            <a:avLst/>
            <a:gdLst/>
            <a:ahLst/>
            <a:cxnLst/>
            <a:rect l="l" t="t" r="r" b="b"/>
            <a:pathLst>
              <a:path w="495300" h="902335">
                <a:moveTo>
                  <a:pt x="0" y="902207"/>
                </a:moveTo>
                <a:lnTo>
                  <a:pt x="495300" y="902207"/>
                </a:lnTo>
                <a:lnTo>
                  <a:pt x="495300" y="0"/>
                </a:lnTo>
                <a:lnTo>
                  <a:pt x="0" y="0"/>
                </a:lnTo>
                <a:lnTo>
                  <a:pt x="0" y="902207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89364" y="4282440"/>
            <a:ext cx="495300" cy="890269"/>
          </a:xfrm>
          <a:custGeom>
            <a:avLst/>
            <a:gdLst/>
            <a:ahLst/>
            <a:cxnLst/>
            <a:rect l="l" t="t" r="r" b="b"/>
            <a:pathLst>
              <a:path w="495300" h="890270">
                <a:moveTo>
                  <a:pt x="0" y="890016"/>
                </a:moveTo>
                <a:lnTo>
                  <a:pt x="495300" y="890016"/>
                </a:lnTo>
                <a:lnTo>
                  <a:pt x="495300" y="0"/>
                </a:lnTo>
                <a:lnTo>
                  <a:pt x="0" y="0"/>
                </a:lnTo>
                <a:lnTo>
                  <a:pt x="0" y="8900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89364" y="4282440"/>
            <a:ext cx="495300" cy="890269"/>
          </a:xfrm>
          <a:custGeom>
            <a:avLst/>
            <a:gdLst/>
            <a:ahLst/>
            <a:cxnLst/>
            <a:rect l="l" t="t" r="r" b="b"/>
            <a:pathLst>
              <a:path w="495300" h="890270">
                <a:moveTo>
                  <a:pt x="0" y="890016"/>
                </a:moveTo>
                <a:lnTo>
                  <a:pt x="495300" y="890016"/>
                </a:lnTo>
                <a:lnTo>
                  <a:pt x="495300" y="0"/>
                </a:lnTo>
                <a:lnTo>
                  <a:pt x="0" y="0"/>
                </a:lnTo>
                <a:lnTo>
                  <a:pt x="0" y="8900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79380" y="4329684"/>
            <a:ext cx="494030" cy="843280"/>
          </a:xfrm>
          <a:custGeom>
            <a:avLst/>
            <a:gdLst/>
            <a:ahLst/>
            <a:cxnLst/>
            <a:rect l="l" t="t" r="r" b="b"/>
            <a:pathLst>
              <a:path w="494029" h="843279">
                <a:moveTo>
                  <a:pt x="0" y="842771"/>
                </a:moveTo>
                <a:lnTo>
                  <a:pt x="493775" y="842771"/>
                </a:lnTo>
                <a:lnTo>
                  <a:pt x="493775" y="0"/>
                </a:lnTo>
                <a:lnTo>
                  <a:pt x="0" y="0"/>
                </a:lnTo>
                <a:lnTo>
                  <a:pt x="0" y="84277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79380" y="4329684"/>
            <a:ext cx="494030" cy="843280"/>
          </a:xfrm>
          <a:custGeom>
            <a:avLst/>
            <a:gdLst/>
            <a:ahLst/>
            <a:cxnLst/>
            <a:rect l="l" t="t" r="r" b="b"/>
            <a:pathLst>
              <a:path w="494029" h="843279">
                <a:moveTo>
                  <a:pt x="0" y="842771"/>
                </a:moveTo>
                <a:lnTo>
                  <a:pt x="493775" y="842771"/>
                </a:lnTo>
                <a:lnTo>
                  <a:pt x="493775" y="0"/>
                </a:lnTo>
                <a:lnTo>
                  <a:pt x="0" y="0"/>
                </a:lnTo>
                <a:lnTo>
                  <a:pt x="0" y="842771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69395" y="4472940"/>
            <a:ext cx="494030" cy="699770"/>
          </a:xfrm>
          <a:custGeom>
            <a:avLst/>
            <a:gdLst/>
            <a:ahLst/>
            <a:cxnLst/>
            <a:rect l="l" t="t" r="r" b="b"/>
            <a:pathLst>
              <a:path w="494029" h="699770">
                <a:moveTo>
                  <a:pt x="0" y="699516"/>
                </a:moveTo>
                <a:lnTo>
                  <a:pt x="493775" y="699516"/>
                </a:lnTo>
                <a:lnTo>
                  <a:pt x="493775" y="0"/>
                </a:lnTo>
                <a:lnTo>
                  <a:pt x="0" y="0"/>
                </a:lnTo>
                <a:lnTo>
                  <a:pt x="0" y="6995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169395" y="4472940"/>
            <a:ext cx="494030" cy="699770"/>
          </a:xfrm>
          <a:custGeom>
            <a:avLst/>
            <a:gdLst/>
            <a:ahLst/>
            <a:cxnLst/>
            <a:rect l="l" t="t" r="r" b="b"/>
            <a:pathLst>
              <a:path w="494029" h="699770">
                <a:moveTo>
                  <a:pt x="0" y="699516"/>
                </a:moveTo>
                <a:lnTo>
                  <a:pt x="493775" y="699516"/>
                </a:lnTo>
                <a:lnTo>
                  <a:pt x="493775" y="0"/>
                </a:lnTo>
                <a:lnTo>
                  <a:pt x="0" y="0"/>
                </a:lnTo>
                <a:lnTo>
                  <a:pt x="0" y="6995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2608" y="5172455"/>
            <a:ext cx="11569065" cy="0"/>
          </a:xfrm>
          <a:custGeom>
            <a:avLst/>
            <a:gdLst/>
            <a:ahLst/>
            <a:cxnLst/>
            <a:rect l="l" t="t" r="r" b="b"/>
            <a:pathLst>
              <a:path w="11569065" h="0">
                <a:moveTo>
                  <a:pt x="0" y="0"/>
                </a:moveTo>
                <a:lnTo>
                  <a:pt x="115686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3748" y="434111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7.0%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53488" y="3473450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15.5%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43757" y="3482847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15.4%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38346" y="3840733"/>
            <a:ext cx="5226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7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28361" y="3851909"/>
            <a:ext cx="5226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7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18378" y="3861054"/>
            <a:ext cx="5226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7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1.7%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44130" y="459232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4.6%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34145" y="460781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4.4%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24161" y="4613909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4.3%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14178" y="4637785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4.1%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04193" y="470941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36804" y="23484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199" y="76200"/>
                </a:lnTo>
                <a:lnTo>
                  <a:pt x="7619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6804" y="23484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199" y="76200"/>
                </a:lnTo>
                <a:lnTo>
                  <a:pt x="7619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32917" y="2295144"/>
            <a:ext cx="149923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200" spc="-5">
                <a:latin typeface="Arial"/>
                <a:cs typeface="Arial"/>
              </a:rPr>
              <a:t>Skills under-utilisation  density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986" y="6389575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70886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(261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13607" y="6389575"/>
            <a:ext cx="297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71365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(252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71415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(313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71717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(250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44510" y="6389575"/>
            <a:ext cx="3721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</a:t>
            </a:r>
            <a:r>
              <a:rPr dirty="0" sz="1200" spc="-9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18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29066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(412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418066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(202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306939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(304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196066" y="6389575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(167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4095" y="1539494"/>
            <a:ext cx="91884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90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53881" y="1539494"/>
            <a:ext cx="87884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8547" y="5254095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02052" y="5231626"/>
            <a:ext cx="165735" cy="5467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ut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18281" y="5231409"/>
            <a:ext cx="333375" cy="786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13030" indent="-100965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1303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eland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71055" y="5249031"/>
            <a:ext cx="165735" cy="6819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sley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02961" y="5231510"/>
            <a:ext cx="165735" cy="5092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5" b="1">
                <a:latin typeface="Arial"/>
                <a:cs typeface="Arial"/>
              </a:rPr>
              <a:t>f</a:t>
            </a:r>
            <a:r>
              <a:rPr dirty="0" sz="1100" b="1">
                <a:latin typeface="Arial"/>
                <a:cs typeface="Arial"/>
              </a:rPr>
              <a:t>ord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660182" y="5235382"/>
            <a:ext cx="165735" cy="4921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02531" y="5231739"/>
            <a:ext cx="165735" cy="609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mbeth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548928" y="5239016"/>
            <a:ext cx="165735" cy="5480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Old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438055" y="5238581"/>
            <a:ext cx="165735" cy="4464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27182" y="5238531"/>
            <a:ext cx="165735" cy="6629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elens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01749" y="5231132"/>
            <a:ext cx="165735" cy="102996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Mid</a:t>
            </a: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bro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gh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Density of under-utilisation by</a:t>
            </a:r>
            <a:r>
              <a:rPr dirty="0" sz="3400" spc="30"/>
              <a:t> </a:t>
            </a:r>
            <a:r>
              <a:rPr dirty="0" sz="3400" spc="-5"/>
              <a:t>LEP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72440" y="3585971"/>
            <a:ext cx="494030" cy="1572895"/>
          </a:xfrm>
          <a:custGeom>
            <a:avLst/>
            <a:gdLst/>
            <a:ahLst/>
            <a:cxnLst/>
            <a:rect l="l" t="t" r="r" b="b"/>
            <a:pathLst>
              <a:path w="494030" h="1572895">
                <a:moveTo>
                  <a:pt x="0" y="1572767"/>
                </a:moveTo>
                <a:lnTo>
                  <a:pt x="493776" y="1572767"/>
                </a:lnTo>
                <a:lnTo>
                  <a:pt x="493776" y="0"/>
                </a:lnTo>
                <a:lnTo>
                  <a:pt x="0" y="0"/>
                </a:lnTo>
                <a:lnTo>
                  <a:pt x="0" y="1572767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2440" y="3585971"/>
            <a:ext cx="494030" cy="1572895"/>
          </a:xfrm>
          <a:custGeom>
            <a:avLst/>
            <a:gdLst/>
            <a:ahLst/>
            <a:cxnLst/>
            <a:rect l="l" t="t" r="r" b="b"/>
            <a:pathLst>
              <a:path w="494030" h="1572895">
                <a:moveTo>
                  <a:pt x="0" y="1572767"/>
                </a:moveTo>
                <a:lnTo>
                  <a:pt x="493776" y="1572767"/>
                </a:lnTo>
                <a:lnTo>
                  <a:pt x="493776" y="0"/>
                </a:lnTo>
                <a:lnTo>
                  <a:pt x="0" y="0"/>
                </a:lnTo>
                <a:lnTo>
                  <a:pt x="0" y="1572767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2472" y="2827020"/>
            <a:ext cx="494030" cy="2331720"/>
          </a:xfrm>
          <a:custGeom>
            <a:avLst/>
            <a:gdLst/>
            <a:ahLst/>
            <a:cxnLst/>
            <a:rect l="l" t="t" r="r" b="b"/>
            <a:pathLst>
              <a:path w="494030" h="2331720">
                <a:moveTo>
                  <a:pt x="0" y="2331719"/>
                </a:moveTo>
                <a:lnTo>
                  <a:pt x="493775" y="2331719"/>
                </a:lnTo>
                <a:lnTo>
                  <a:pt x="493775" y="0"/>
                </a:lnTo>
                <a:lnTo>
                  <a:pt x="0" y="0"/>
                </a:lnTo>
                <a:lnTo>
                  <a:pt x="0" y="233171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52472" y="2827020"/>
            <a:ext cx="494030" cy="2331720"/>
          </a:xfrm>
          <a:custGeom>
            <a:avLst/>
            <a:gdLst/>
            <a:ahLst/>
            <a:cxnLst/>
            <a:rect l="l" t="t" r="r" b="b"/>
            <a:pathLst>
              <a:path w="494030" h="2331720">
                <a:moveTo>
                  <a:pt x="0" y="2331719"/>
                </a:moveTo>
                <a:lnTo>
                  <a:pt x="493775" y="2331719"/>
                </a:lnTo>
                <a:lnTo>
                  <a:pt x="493775" y="0"/>
                </a:lnTo>
                <a:lnTo>
                  <a:pt x="0" y="0"/>
                </a:lnTo>
                <a:lnTo>
                  <a:pt x="0" y="233171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0964" y="3163823"/>
            <a:ext cx="495300" cy="1995170"/>
          </a:xfrm>
          <a:custGeom>
            <a:avLst/>
            <a:gdLst/>
            <a:ahLst/>
            <a:cxnLst/>
            <a:rect l="l" t="t" r="r" b="b"/>
            <a:pathLst>
              <a:path w="495300" h="1995170">
                <a:moveTo>
                  <a:pt x="0" y="1994915"/>
                </a:moveTo>
                <a:lnTo>
                  <a:pt x="495300" y="1994915"/>
                </a:lnTo>
                <a:lnTo>
                  <a:pt x="495300" y="0"/>
                </a:lnTo>
                <a:lnTo>
                  <a:pt x="0" y="0"/>
                </a:lnTo>
                <a:lnTo>
                  <a:pt x="0" y="199491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0964" y="3163823"/>
            <a:ext cx="495300" cy="1995170"/>
          </a:xfrm>
          <a:custGeom>
            <a:avLst/>
            <a:gdLst/>
            <a:ahLst/>
            <a:cxnLst/>
            <a:rect l="l" t="t" r="r" b="b"/>
            <a:pathLst>
              <a:path w="495300" h="1995170">
                <a:moveTo>
                  <a:pt x="0" y="1994915"/>
                </a:moveTo>
                <a:lnTo>
                  <a:pt x="495300" y="1994915"/>
                </a:lnTo>
                <a:lnTo>
                  <a:pt x="495300" y="0"/>
                </a:lnTo>
                <a:lnTo>
                  <a:pt x="0" y="0"/>
                </a:lnTo>
                <a:lnTo>
                  <a:pt x="0" y="199491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30979" y="3304032"/>
            <a:ext cx="495300" cy="1854835"/>
          </a:xfrm>
          <a:custGeom>
            <a:avLst/>
            <a:gdLst/>
            <a:ahLst/>
            <a:cxnLst/>
            <a:rect l="l" t="t" r="r" b="b"/>
            <a:pathLst>
              <a:path w="495300" h="1854835">
                <a:moveTo>
                  <a:pt x="0" y="1854708"/>
                </a:moveTo>
                <a:lnTo>
                  <a:pt x="495300" y="1854708"/>
                </a:lnTo>
                <a:lnTo>
                  <a:pt x="495300" y="0"/>
                </a:lnTo>
                <a:lnTo>
                  <a:pt x="0" y="0"/>
                </a:lnTo>
                <a:lnTo>
                  <a:pt x="0" y="185470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30979" y="3304032"/>
            <a:ext cx="495300" cy="1854835"/>
          </a:xfrm>
          <a:custGeom>
            <a:avLst/>
            <a:gdLst/>
            <a:ahLst/>
            <a:cxnLst/>
            <a:rect l="l" t="t" r="r" b="b"/>
            <a:pathLst>
              <a:path w="495300" h="1854835">
                <a:moveTo>
                  <a:pt x="0" y="1854708"/>
                </a:moveTo>
                <a:lnTo>
                  <a:pt x="495300" y="1854708"/>
                </a:lnTo>
                <a:lnTo>
                  <a:pt x="495300" y="0"/>
                </a:lnTo>
                <a:lnTo>
                  <a:pt x="0" y="0"/>
                </a:lnTo>
                <a:lnTo>
                  <a:pt x="0" y="185470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20996" y="3313176"/>
            <a:ext cx="495300" cy="1845945"/>
          </a:xfrm>
          <a:custGeom>
            <a:avLst/>
            <a:gdLst/>
            <a:ahLst/>
            <a:cxnLst/>
            <a:rect l="l" t="t" r="r" b="b"/>
            <a:pathLst>
              <a:path w="495300" h="1845945">
                <a:moveTo>
                  <a:pt x="0" y="1845564"/>
                </a:moveTo>
                <a:lnTo>
                  <a:pt x="495300" y="1845564"/>
                </a:lnTo>
                <a:lnTo>
                  <a:pt x="495300" y="0"/>
                </a:lnTo>
                <a:lnTo>
                  <a:pt x="0" y="0"/>
                </a:lnTo>
                <a:lnTo>
                  <a:pt x="0" y="184556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20996" y="3313176"/>
            <a:ext cx="495300" cy="1845945"/>
          </a:xfrm>
          <a:custGeom>
            <a:avLst/>
            <a:gdLst/>
            <a:ahLst/>
            <a:cxnLst/>
            <a:rect l="l" t="t" r="r" b="b"/>
            <a:pathLst>
              <a:path w="495300" h="1845945">
                <a:moveTo>
                  <a:pt x="0" y="1845564"/>
                </a:moveTo>
                <a:lnTo>
                  <a:pt x="495300" y="1845564"/>
                </a:lnTo>
                <a:lnTo>
                  <a:pt x="495300" y="0"/>
                </a:lnTo>
                <a:lnTo>
                  <a:pt x="0" y="0"/>
                </a:lnTo>
                <a:lnTo>
                  <a:pt x="0" y="184556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11011" y="3314700"/>
            <a:ext cx="495300" cy="1844039"/>
          </a:xfrm>
          <a:custGeom>
            <a:avLst/>
            <a:gdLst/>
            <a:ahLst/>
            <a:cxnLst/>
            <a:rect l="l" t="t" r="r" b="b"/>
            <a:pathLst>
              <a:path w="495300" h="1844039">
                <a:moveTo>
                  <a:pt x="0" y="1844039"/>
                </a:moveTo>
                <a:lnTo>
                  <a:pt x="495300" y="1844039"/>
                </a:lnTo>
                <a:lnTo>
                  <a:pt x="495300" y="0"/>
                </a:lnTo>
                <a:lnTo>
                  <a:pt x="0" y="0"/>
                </a:lnTo>
                <a:lnTo>
                  <a:pt x="0" y="184403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11011" y="3314700"/>
            <a:ext cx="495300" cy="1844039"/>
          </a:xfrm>
          <a:custGeom>
            <a:avLst/>
            <a:gdLst/>
            <a:ahLst/>
            <a:cxnLst/>
            <a:rect l="l" t="t" r="r" b="b"/>
            <a:pathLst>
              <a:path w="495300" h="1844039">
                <a:moveTo>
                  <a:pt x="0" y="1844039"/>
                </a:moveTo>
                <a:lnTo>
                  <a:pt x="495300" y="1844039"/>
                </a:lnTo>
                <a:lnTo>
                  <a:pt x="495300" y="0"/>
                </a:lnTo>
                <a:lnTo>
                  <a:pt x="0" y="0"/>
                </a:lnTo>
                <a:lnTo>
                  <a:pt x="0" y="184403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91043" y="3869435"/>
            <a:ext cx="495300" cy="1289685"/>
          </a:xfrm>
          <a:custGeom>
            <a:avLst/>
            <a:gdLst/>
            <a:ahLst/>
            <a:cxnLst/>
            <a:rect l="l" t="t" r="r" b="b"/>
            <a:pathLst>
              <a:path w="495300" h="1289685">
                <a:moveTo>
                  <a:pt x="0" y="1289303"/>
                </a:moveTo>
                <a:lnTo>
                  <a:pt x="495300" y="1289303"/>
                </a:lnTo>
                <a:lnTo>
                  <a:pt x="495300" y="0"/>
                </a:lnTo>
                <a:lnTo>
                  <a:pt x="0" y="0"/>
                </a:lnTo>
                <a:lnTo>
                  <a:pt x="0" y="1289303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91043" y="3869435"/>
            <a:ext cx="495300" cy="1289685"/>
          </a:xfrm>
          <a:custGeom>
            <a:avLst/>
            <a:gdLst/>
            <a:ahLst/>
            <a:cxnLst/>
            <a:rect l="l" t="t" r="r" b="b"/>
            <a:pathLst>
              <a:path w="495300" h="1289685">
                <a:moveTo>
                  <a:pt x="0" y="1289303"/>
                </a:moveTo>
                <a:lnTo>
                  <a:pt x="495300" y="1289303"/>
                </a:lnTo>
                <a:lnTo>
                  <a:pt x="495300" y="0"/>
                </a:lnTo>
                <a:lnTo>
                  <a:pt x="0" y="0"/>
                </a:lnTo>
                <a:lnTo>
                  <a:pt x="0" y="1289303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81059" y="3887723"/>
            <a:ext cx="495300" cy="1271270"/>
          </a:xfrm>
          <a:custGeom>
            <a:avLst/>
            <a:gdLst/>
            <a:ahLst/>
            <a:cxnLst/>
            <a:rect l="l" t="t" r="r" b="b"/>
            <a:pathLst>
              <a:path w="495300" h="1271270">
                <a:moveTo>
                  <a:pt x="0" y="1271015"/>
                </a:moveTo>
                <a:lnTo>
                  <a:pt x="495300" y="1271015"/>
                </a:lnTo>
                <a:lnTo>
                  <a:pt x="495300" y="0"/>
                </a:lnTo>
                <a:lnTo>
                  <a:pt x="0" y="0"/>
                </a:lnTo>
                <a:lnTo>
                  <a:pt x="0" y="127101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81059" y="3887723"/>
            <a:ext cx="495300" cy="1271270"/>
          </a:xfrm>
          <a:custGeom>
            <a:avLst/>
            <a:gdLst/>
            <a:ahLst/>
            <a:cxnLst/>
            <a:rect l="l" t="t" r="r" b="b"/>
            <a:pathLst>
              <a:path w="495300" h="1271270">
                <a:moveTo>
                  <a:pt x="0" y="1271015"/>
                </a:moveTo>
                <a:lnTo>
                  <a:pt x="495300" y="1271015"/>
                </a:lnTo>
                <a:lnTo>
                  <a:pt x="495300" y="0"/>
                </a:lnTo>
                <a:lnTo>
                  <a:pt x="0" y="0"/>
                </a:lnTo>
                <a:lnTo>
                  <a:pt x="0" y="127101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71076" y="3893820"/>
            <a:ext cx="495300" cy="1264920"/>
          </a:xfrm>
          <a:custGeom>
            <a:avLst/>
            <a:gdLst/>
            <a:ahLst/>
            <a:cxnLst/>
            <a:rect l="l" t="t" r="r" b="b"/>
            <a:pathLst>
              <a:path w="495300" h="1264920">
                <a:moveTo>
                  <a:pt x="0" y="1264919"/>
                </a:moveTo>
                <a:lnTo>
                  <a:pt x="495300" y="1264919"/>
                </a:lnTo>
                <a:lnTo>
                  <a:pt x="495300" y="0"/>
                </a:lnTo>
                <a:lnTo>
                  <a:pt x="0" y="0"/>
                </a:lnTo>
                <a:lnTo>
                  <a:pt x="0" y="126491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71076" y="3893820"/>
            <a:ext cx="495300" cy="1264920"/>
          </a:xfrm>
          <a:custGeom>
            <a:avLst/>
            <a:gdLst/>
            <a:ahLst/>
            <a:cxnLst/>
            <a:rect l="l" t="t" r="r" b="b"/>
            <a:pathLst>
              <a:path w="495300" h="1264920">
                <a:moveTo>
                  <a:pt x="0" y="1264919"/>
                </a:moveTo>
                <a:lnTo>
                  <a:pt x="495300" y="1264919"/>
                </a:lnTo>
                <a:lnTo>
                  <a:pt x="495300" y="0"/>
                </a:lnTo>
                <a:lnTo>
                  <a:pt x="0" y="0"/>
                </a:lnTo>
                <a:lnTo>
                  <a:pt x="0" y="126491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61092" y="3986784"/>
            <a:ext cx="494030" cy="1172210"/>
          </a:xfrm>
          <a:custGeom>
            <a:avLst/>
            <a:gdLst/>
            <a:ahLst/>
            <a:cxnLst/>
            <a:rect l="l" t="t" r="r" b="b"/>
            <a:pathLst>
              <a:path w="494029" h="1172210">
                <a:moveTo>
                  <a:pt x="0" y="1171956"/>
                </a:moveTo>
                <a:lnTo>
                  <a:pt x="493775" y="1171956"/>
                </a:lnTo>
                <a:lnTo>
                  <a:pt x="493775" y="0"/>
                </a:lnTo>
                <a:lnTo>
                  <a:pt x="0" y="0"/>
                </a:lnTo>
                <a:lnTo>
                  <a:pt x="0" y="117195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61092" y="3986784"/>
            <a:ext cx="494030" cy="1172210"/>
          </a:xfrm>
          <a:custGeom>
            <a:avLst/>
            <a:gdLst/>
            <a:ahLst/>
            <a:cxnLst/>
            <a:rect l="l" t="t" r="r" b="b"/>
            <a:pathLst>
              <a:path w="494029" h="1172210">
                <a:moveTo>
                  <a:pt x="0" y="1171956"/>
                </a:moveTo>
                <a:lnTo>
                  <a:pt x="493775" y="1171956"/>
                </a:lnTo>
                <a:lnTo>
                  <a:pt x="493775" y="0"/>
                </a:lnTo>
                <a:lnTo>
                  <a:pt x="0" y="0"/>
                </a:lnTo>
                <a:lnTo>
                  <a:pt x="0" y="117195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51107" y="4081271"/>
            <a:ext cx="494030" cy="1077595"/>
          </a:xfrm>
          <a:custGeom>
            <a:avLst/>
            <a:gdLst/>
            <a:ahLst/>
            <a:cxnLst/>
            <a:rect l="l" t="t" r="r" b="b"/>
            <a:pathLst>
              <a:path w="494029" h="1077595">
                <a:moveTo>
                  <a:pt x="0" y="1077467"/>
                </a:moveTo>
                <a:lnTo>
                  <a:pt x="493775" y="1077467"/>
                </a:lnTo>
                <a:lnTo>
                  <a:pt x="493775" y="0"/>
                </a:lnTo>
                <a:lnTo>
                  <a:pt x="0" y="0"/>
                </a:lnTo>
                <a:lnTo>
                  <a:pt x="0" y="1077467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151107" y="4081271"/>
            <a:ext cx="494030" cy="1077595"/>
          </a:xfrm>
          <a:custGeom>
            <a:avLst/>
            <a:gdLst/>
            <a:ahLst/>
            <a:cxnLst/>
            <a:rect l="l" t="t" r="r" b="b"/>
            <a:pathLst>
              <a:path w="494029" h="1077595">
                <a:moveTo>
                  <a:pt x="0" y="1077467"/>
                </a:moveTo>
                <a:lnTo>
                  <a:pt x="493775" y="1077467"/>
                </a:lnTo>
                <a:lnTo>
                  <a:pt x="493775" y="0"/>
                </a:lnTo>
                <a:lnTo>
                  <a:pt x="0" y="0"/>
                </a:lnTo>
                <a:lnTo>
                  <a:pt x="0" y="1077467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4320" y="5158740"/>
            <a:ext cx="11569065" cy="0"/>
          </a:xfrm>
          <a:custGeom>
            <a:avLst/>
            <a:gdLst/>
            <a:ahLst/>
            <a:cxnLst/>
            <a:rect l="l" t="t" r="r" b="b"/>
            <a:pathLst>
              <a:path w="11569065" h="0">
                <a:moveTo>
                  <a:pt x="0" y="0"/>
                </a:moveTo>
                <a:lnTo>
                  <a:pt x="115686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06069" y="4259198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7.0%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5835" y="3879342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10.4%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76142" y="4047997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6159" y="411772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56175" y="4122039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46445" y="412318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8.2%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26477" y="4400550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16493" y="4409694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06508" y="4413122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296525" y="4459096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86541" y="4506341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4.8%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2127" y="2116835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2127" y="2116835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58241" y="2064385"/>
            <a:ext cx="149923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200" spc="-5">
                <a:latin typeface="Arial"/>
                <a:cs typeface="Arial"/>
              </a:rPr>
              <a:t>Skills under-utilisation  density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986" y="6389575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06879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53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6927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82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07358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54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64734" y="6389575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(10,629)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07709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39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75931" y="6384699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465057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8</a:t>
            </a:r>
            <a:r>
              <a:rPr dirty="0" sz="1200" spc="-5" i="1">
                <a:latin typeface="Arial"/>
                <a:cs typeface="Arial"/>
              </a:rPr>
              <a:t>76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54057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53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242931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34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132057" y="6389575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64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4095" y="1539494"/>
            <a:ext cx="9144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5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34018" y="1539494"/>
            <a:ext cx="87503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177" y="5206242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03627" y="5183735"/>
            <a:ext cx="333375" cy="5848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03505" indent="-9144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st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87877" y="5183914"/>
            <a:ext cx="165735" cy="5543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umb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72630" y="5203925"/>
            <a:ext cx="333375" cy="894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on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lt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88229" y="5183957"/>
            <a:ext cx="165735" cy="8826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arc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645577" y="5190767"/>
            <a:ext cx="165735" cy="765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Lancash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87926" y="5183899"/>
            <a:ext cx="165735" cy="5378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London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450757" y="5190453"/>
            <a:ext cx="333375" cy="11353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indent="8890">
              <a:lnSpc>
                <a:spcPts val="1215"/>
              </a:lnSpc>
            </a:pPr>
            <a:r>
              <a:rPr dirty="0" sz="1100" spc="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ambri</a:t>
            </a:r>
            <a:r>
              <a:rPr dirty="0" sz="1100" b="1">
                <a:latin typeface="Arial"/>
                <a:cs typeface="Arial"/>
              </a:rPr>
              <a:t>d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Gt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eterboro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gh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339630" y="5190581"/>
            <a:ext cx="333375" cy="9112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49225" indent="-13716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Warr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ton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12577" y="5190961"/>
            <a:ext cx="165735" cy="7753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ew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4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87398" y="5180640"/>
            <a:ext cx="165735" cy="788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Val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9652" y="6167628"/>
            <a:ext cx="1316990" cy="254635"/>
          </a:xfrm>
          <a:custGeom>
            <a:avLst/>
            <a:gdLst/>
            <a:ahLst/>
            <a:cxnLst/>
            <a:rect l="l" t="t" r="r" b="b"/>
            <a:pathLst>
              <a:path w="1316990" h="254635">
                <a:moveTo>
                  <a:pt x="0" y="254508"/>
                </a:moveTo>
                <a:lnTo>
                  <a:pt x="1316736" y="254508"/>
                </a:lnTo>
                <a:lnTo>
                  <a:pt x="131673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59652" y="5760720"/>
            <a:ext cx="131445" cy="254635"/>
          </a:xfrm>
          <a:custGeom>
            <a:avLst/>
            <a:gdLst/>
            <a:ahLst/>
            <a:cxnLst/>
            <a:rect l="l" t="t" r="r" b="b"/>
            <a:pathLst>
              <a:path w="131445" h="254635">
                <a:moveTo>
                  <a:pt x="131063" y="0"/>
                </a:moveTo>
                <a:lnTo>
                  <a:pt x="0" y="0"/>
                </a:lnTo>
                <a:lnTo>
                  <a:pt x="0" y="254507"/>
                </a:lnTo>
                <a:lnTo>
                  <a:pt x="131063" y="254507"/>
                </a:lnTo>
                <a:lnTo>
                  <a:pt x="13106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9652" y="5353811"/>
            <a:ext cx="394970" cy="254635"/>
          </a:xfrm>
          <a:custGeom>
            <a:avLst/>
            <a:gdLst/>
            <a:ahLst/>
            <a:cxnLst/>
            <a:rect l="l" t="t" r="r" b="b"/>
            <a:pathLst>
              <a:path w="394970" h="254635">
                <a:moveTo>
                  <a:pt x="394716" y="0"/>
                </a:moveTo>
                <a:lnTo>
                  <a:pt x="0" y="0"/>
                </a:lnTo>
                <a:lnTo>
                  <a:pt x="0" y="254507"/>
                </a:lnTo>
                <a:lnTo>
                  <a:pt x="394716" y="254507"/>
                </a:lnTo>
                <a:lnTo>
                  <a:pt x="39471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59652" y="4946903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8"/>
                </a:lnTo>
                <a:lnTo>
                  <a:pt x="525779" y="254508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59652" y="4539996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7"/>
                </a:lnTo>
                <a:lnTo>
                  <a:pt x="525779" y="254507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59652" y="4133088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7"/>
                </a:lnTo>
                <a:lnTo>
                  <a:pt x="525779" y="254507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59652" y="3726179"/>
            <a:ext cx="922019" cy="254635"/>
          </a:xfrm>
          <a:custGeom>
            <a:avLst/>
            <a:gdLst/>
            <a:ahLst/>
            <a:cxnLst/>
            <a:rect l="l" t="t" r="r" b="b"/>
            <a:pathLst>
              <a:path w="922020" h="254635">
                <a:moveTo>
                  <a:pt x="922020" y="0"/>
                </a:moveTo>
                <a:lnTo>
                  <a:pt x="0" y="0"/>
                </a:lnTo>
                <a:lnTo>
                  <a:pt x="0" y="254508"/>
                </a:lnTo>
                <a:lnTo>
                  <a:pt x="922020" y="254508"/>
                </a:lnTo>
                <a:lnTo>
                  <a:pt x="9220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59652" y="3319271"/>
            <a:ext cx="922019" cy="254635"/>
          </a:xfrm>
          <a:custGeom>
            <a:avLst/>
            <a:gdLst/>
            <a:ahLst/>
            <a:cxnLst/>
            <a:rect l="l" t="t" r="r" b="b"/>
            <a:pathLst>
              <a:path w="922020" h="254635">
                <a:moveTo>
                  <a:pt x="922020" y="0"/>
                </a:moveTo>
                <a:lnTo>
                  <a:pt x="0" y="0"/>
                </a:lnTo>
                <a:lnTo>
                  <a:pt x="0" y="254507"/>
                </a:lnTo>
                <a:lnTo>
                  <a:pt x="922020" y="254507"/>
                </a:lnTo>
                <a:lnTo>
                  <a:pt x="9220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59652" y="2912364"/>
            <a:ext cx="1184275" cy="254635"/>
          </a:xfrm>
          <a:custGeom>
            <a:avLst/>
            <a:gdLst/>
            <a:ahLst/>
            <a:cxnLst/>
            <a:rect l="l" t="t" r="r" b="b"/>
            <a:pathLst>
              <a:path w="1184275" h="254635">
                <a:moveTo>
                  <a:pt x="1184148" y="0"/>
                </a:moveTo>
                <a:lnTo>
                  <a:pt x="0" y="0"/>
                </a:lnTo>
                <a:lnTo>
                  <a:pt x="0" y="254508"/>
                </a:lnTo>
                <a:lnTo>
                  <a:pt x="1184148" y="254508"/>
                </a:lnTo>
                <a:lnTo>
                  <a:pt x="118414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59652" y="2505455"/>
            <a:ext cx="1316990" cy="254635"/>
          </a:xfrm>
          <a:custGeom>
            <a:avLst/>
            <a:gdLst/>
            <a:ahLst/>
            <a:cxnLst/>
            <a:rect l="l" t="t" r="r" b="b"/>
            <a:pathLst>
              <a:path w="1316990" h="254635">
                <a:moveTo>
                  <a:pt x="1316736" y="0"/>
                </a:moveTo>
                <a:lnTo>
                  <a:pt x="0" y="0"/>
                </a:lnTo>
                <a:lnTo>
                  <a:pt x="0" y="254508"/>
                </a:lnTo>
                <a:lnTo>
                  <a:pt x="1316736" y="254508"/>
                </a:lnTo>
                <a:lnTo>
                  <a:pt x="13167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59652" y="2100072"/>
            <a:ext cx="1316990" cy="253365"/>
          </a:xfrm>
          <a:custGeom>
            <a:avLst/>
            <a:gdLst/>
            <a:ahLst/>
            <a:cxnLst/>
            <a:rect l="l" t="t" r="r" b="b"/>
            <a:pathLst>
              <a:path w="1316990" h="253364">
                <a:moveTo>
                  <a:pt x="1316736" y="0"/>
                </a:moveTo>
                <a:lnTo>
                  <a:pt x="0" y="0"/>
                </a:lnTo>
                <a:lnTo>
                  <a:pt x="0" y="252983"/>
                </a:lnTo>
                <a:lnTo>
                  <a:pt x="1316736" y="252983"/>
                </a:lnTo>
                <a:lnTo>
                  <a:pt x="13167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9652" y="1693164"/>
            <a:ext cx="1973580" cy="253365"/>
          </a:xfrm>
          <a:custGeom>
            <a:avLst/>
            <a:gdLst/>
            <a:ahLst/>
            <a:cxnLst/>
            <a:rect l="l" t="t" r="r" b="b"/>
            <a:pathLst>
              <a:path w="1973579" h="253364">
                <a:moveTo>
                  <a:pt x="1973579" y="0"/>
                </a:moveTo>
                <a:lnTo>
                  <a:pt x="0" y="0"/>
                </a:lnTo>
                <a:lnTo>
                  <a:pt x="0" y="252984"/>
                </a:lnTo>
                <a:lnTo>
                  <a:pt x="1973579" y="252984"/>
                </a:lnTo>
                <a:lnTo>
                  <a:pt x="19735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59652" y="1286255"/>
            <a:ext cx="3421379" cy="254635"/>
          </a:xfrm>
          <a:custGeom>
            <a:avLst/>
            <a:gdLst/>
            <a:ahLst/>
            <a:cxnLst/>
            <a:rect l="l" t="t" r="r" b="b"/>
            <a:pathLst>
              <a:path w="3421379" h="254634">
                <a:moveTo>
                  <a:pt x="3421379" y="0"/>
                </a:moveTo>
                <a:lnTo>
                  <a:pt x="0" y="0"/>
                </a:lnTo>
                <a:lnTo>
                  <a:pt x="0" y="254508"/>
                </a:lnTo>
                <a:lnTo>
                  <a:pt x="3421379" y="254508"/>
                </a:lnTo>
                <a:lnTo>
                  <a:pt x="34213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59652" y="1210055"/>
            <a:ext cx="0" cy="5288280"/>
          </a:xfrm>
          <a:custGeom>
            <a:avLst/>
            <a:gdLst/>
            <a:ahLst/>
            <a:cxnLst/>
            <a:rect l="l" t="t" r="r" b="b"/>
            <a:pathLst>
              <a:path w="0" h="5288280">
                <a:moveTo>
                  <a:pt x="0" y="528828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06311" y="649833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06311" y="609142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06311" y="568452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06311" y="527761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06311" y="487070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06311" y="446379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06311" y="40568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06311" y="36499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06311" y="324307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06311" y="283616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06311" y="24292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06311" y="202387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306311" y="161696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06311" y="12100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750302" y="619902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54469" y="5792114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29170" y="5385561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49185" y="4965827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49185" y="4571745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60869" y="4152010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13752" y="3757929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402194" y="3351021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42097" y="2944114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84972" y="251180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08214" y="2104897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19845" y="1723390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37495" y="132918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0455" y="6175146"/>
            <a:ext cx="307975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Not particular </a:t>
            </a:r>
            <a:r>
              <a:rPr dirty="0" sz="1400">
                <a:latin typeface="Arial"/>
                <a:cs typeface="Arial"/>
              </a:rPr>
              <a:t>reason / it </a:t>
            </a:r>
            <a:r>
              <a:rPr dirty="0" sz="1400" spc="-5">
                <a:latin typeface="Arial"/>
                <a:cs typeface="Arial"/>
              </a:rPr>
              <a:t>just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happened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81373" y="5768238"/>
            <a:ext cx="23387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They have more than </a:t>
            </a:r>
            <a:r>
              <a:rPr dirty="0" sz="1400">
                <a:latin typeface="Arial"/>
                <a:cs typeface="Arial"/>
              </a:rPr>
              <a:t>one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job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23263" y="4455957"/>
            <a:ext cx="4996180" cy="112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80104">
              <a:lnSpc>
                <a:spcPct val="142900"/>
              </a:lnSpc>
            </a:pPr>
            <a:r>
              <a:rPr dirty="0" sz="1400" spc="-5">
                <a:latin typeface="Arial"/>
                <a:cs typeface="Arial"/>
              </a:rPr>
              <a:t>Family-run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business  Competition for </a:t>
            </a:r>
            <a:r>
              <a:rPr dirty="0" sz="1400">
                <a:latin typeface="Arial"/>
                <a:cs typeface="Arial"/>
              </a:rPr>
              <a:t>higher </a:t>
            </a:r>
            <a:r>
              <a:rPr dirty="0" sz="1400" spc="-5">
                <a:latin typeface="Arial"/>
                <a:cs typeface="Arial"/>
              </a:rPr>
              <a:t>level </a:t>
            </a:r>
            <a:r>
              <a:rPr dirty="0" sz="1400">
                <a:latin typeface="Arial"/>
                <a:cs typeface="Arial"/>
              </a:rPr>
              <a:t>roles / </a:t>
            </a:r>
            <a:r>
              <a:rPr dirty="0" sz="1400" spc="-5">
                <a:latin typeface="Arial"/>
                <a:cs typeface="Arial"/>
              </a:rPr>
              <a:t>struggling to </a:t>
            </a:r>
            <a:r>
              <a:rPr dirty="0" sz="1400">
                <a:latin typeface="Arial"/>
                <a:cs typeface="Arial"/>
              </a:rPr>
              <a:t>get </a:t>
            </a:r>
            <a:r>
              <a:rPr dirty="0" sz="1400" spc="-5">
                <a:latin typeface="Arial"/>
                <a:cs typeface="Arial"/>
              </a:rPr>
              <a:t>higher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level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ts val="1610"/>
              </a:lnSpc>
            </a:pPr>
            <a:r>
              <a:rPr dirty="0" sz="1400">
                <a:latin typeface="Arial"/>
                <a:cs typeface="Arial"/>
              </a:rPr>
              <a:t>job</a:t>
            </a:r>
            <a:endParaRPr sz="1400">
              <a:latin typeface="Arial"/>
              <a:cs typeface="Arial"/>
            </a:endParaRPr>
          </a:p>
          <a:p>
            <a:pPr marL="1574165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Arial"/>
                <a:cs typeface="Arial"/>
              </a:rPr>
              <a:t>Qualifications </a:t>
            </a:r>
            <a:r>
              <a:rPr dirty="0" sz="1400">
                <a:latin typeface="Arial"/>
                <a:cs typeface="Arial"/>
              </a:rPr>
              <a:t>/ </a:t>
            </a:r>
            <a:r>
              <a:rPr dirty="0" sz="1400" spc="-5">
                <a:latin typeface="Arial"/>
                <a:cs typeface="Arial"/>
              </a:rPr>
              <a:t>skills not </a:t>
            </a:r>
            <a:r>
              <a:rPr dirty="0" sz="1400">
                <a:latin typeface="Arial"/>
                <a:cs typeface="Arial"/>
              </a:rPr>
              <a:t>relevant </a:t>
            </a:r>
            <a:r>
              <a:rPr dirty="0" sz="1400" spc="-5">
                <a:latin typeface="Arial"/>
                <a:cs typeface="Arial"/>
              </a:rPr>
              <a:t>to </a:t>
            </a:r>
            <a:r>
              <a:rPr dirty="0" sz="1400">
                <a:latin typeface="Arial"/>
                <a:cs typeface="Arial"/>
              </a:rPr>
              <a:t>job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31263" y="4140961"/>
            <a:ext cx="39878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Actively </a:t>
            </a:r>
            <a:r>
              <a:rPr dirty="0" sz="1400" spc="-5">
                <a:latin typeface="Arial"/>
                <a:cs typeface="Arial"/>
              </a:rPr>
              <a:t>seek staff </a:t>
            </a:r>
            <a:r>
              <a:rPr dirty="0" sz="1400">
                <a:latin typeface="Arial"/>
                <a:cs typeface="Arial"/>
              </a:rPr>
              <a:t>with quals / skills beyond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needs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58741" y="3734054"/>
            <a:ext cx="206248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Temporary role / stop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gap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87597" y="3327146"/>
            <a:ext cx="28321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Attractive conditions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employment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23568" y="2015317"/>
            <a:ext cx="4996180" cy="112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896745">
              <a:lnSpc>
                <a:spcPct val="142700"/>
              </a:lnSpc>
            </a:pPr>
            <a:r>
              <a:rPr dirty="0" sz="1400" spc="-5">
                <a:latin typeface="Arial"/>
                <a:cs typeface="Arial"/>
              </a:rPr>
              <a:t>Lack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jobs </a:t>
            </a:r>
            <a:r>
              <a:rPr dirty="0" sz="1400">
                <a:latin typeface="Arial"/>
                <a:cs typeface="Arial"/>
              </a:rPr>
              <a:t>in desired higher </a:t>
            </a:r>
            <a:r>
              <a:rPr dirty="0" sz="1400" spc="-5">
                <a:latin typeface="Arial"/>
                <a:cs typeface="Arial"/>
              </a:rPr>
              <a:t>level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  </a:t>
            </a:r>
            <a:r>
              <a:rPr dirty="0" sz="1400" spc="-5">
                <a:latin typeface="Arial"/>
                <a:cs typeface="Arial"/>
              </a:rPr>
              <a:t>To gain experience </a:t>
            </a:r>
            <a:r>
              <a:rPr dirty="0" sz="1400">
                <a:latin typeface="Arial"/>
                <a:cs typeface="Arial"/>
              </a:rPr>
              <a:t>/ </a:t>
            </a:r>
            <a:r>
              <a:rPr dirty="0" sz="1400" spc="-5">
                <a:latin typeface="Arial"/>
                <a:cs typeface="Arial"/>
              </a:rPr>
              <a:t>current </a:t>
            </a:r>
            <a:r>
              <a:rPr dirty="0" sz="1400">
                <a:latin typeface="Arial"/>
                <a:cs typeface="Arial"/>
              </a:rPr>
              <a:t>role is </a:t>
            </a:r>
            <a:r>
              <a:rPr dirty="0" sz="1400" spc="-5">
                <a:latin typeface="Arial"/>
                <a:cs typeface="Arial"/>
              </a:rPr>
              <a:t>lower level </a:t>
            </a:r>
            <a:r>
              <a:rPr dirty="0" sz="1400">
                <a:latin typeface="Arial"/>
                <a:cs typeface="Arial"/>
              </a:rPr>
              <a:t>in </a:t>
            </a:r>
            <a:r>
              <a:rPr dirty="0" sz="1400" spc="-5">
                <a:latin typeface="Arial"/>
                <a:cs typeface="Arial"/>
              </a:rPr>
              <a:t>same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industry</a:t>
            </a:r>
            <a:endParaRPr sz="1400">
              <a:latin typeface="Arial"/>
              <a:cs typeface="Arial"/>
            </a:endParaRPr>
          </a:p>
          <a:p>
            <a:pPr marL="1436370">
              <a:lnSpc>
                <a:spcPts val="1610"/>
              </a:lnSpc>
            </a:pPr>
            <a:r>
              <a:rPr dirty="0" sz="1400">
                <a:latin typeface="Arial"/>
                <a:cs typeface="Arial"/>
              </a:rPr>
              <a:t>as </a:t>
            </a:r>
            <a:r>
              <a:rPr dirty="0" sz="1400" spc="-5">
                <a:latin typeface="Arial"/>
                <a:cs typeface="Arial"/>
              </a:rPr>
              <a:t>desired higher level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  <a:p>
            <a:pPr marL="762635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Arial"/>
                <a:cs typeface="Arial"/>
              </a:rPr>
              <a:t>They own the business </a:t>
            </a:r>
            <a:r>
              <a:rPr dirty="0" sz="1400">
                <a:latin typeface="Arial"/>
                <a:cs typeface="Arial"/>
              </a:rPr>
              <a:t>/ are a </a:t>
            </a:r>
            <a:r>
              <a:rPr dirty="0" sz="1400" spc="-5">
                <a:latin typeface="Arial"/>
                <a:cs typeface="Arial"/>
              </a:rPr>
              <a:t>partner </a:t>
            </a:r>
            <a:r>
              <a:rPr dirty="0" sz="1400">
                <a:latin typeface="Arial"/>
                <a:cs typeface="Arial"/>
              </a:rPr>
              <a:t>in </a:t>
            </a:r>
            <a:r>
              <a:rPr dirty="0" sz="1400" spc="-5">
                <a:latin typeface="Arial"/>
                <a:cs typeface="Arial"/>
              </a:rPr>
              <a:t>the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business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73170" y="1699514"/>
            <a:ext cx="244729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Working </a:t>
            </a:r>
            <a:r>
              <a:rPr dirty="0" sz="1400">
                <a:latin typeface="Arial"/>
                <a:cs typeface="Arial"/>
              </a:rPr>
              <a:t>hours suit them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better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02611" y="1292605"/>
            <a:ext cx="411670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They are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interested </a:t>
            </a:r>
            <a:r>
              <a:rPr dirty="0" sz="1400">
                <a:latin typeface="Arial"/>
                <a:cs typeface="Arial"/>
              </a:rPr>
              <a:t>in taking on higher </a:t>
            </a:r>
            <a:r>
              <a:rPr dirty="0" sz="1400" spc="-5">
                <a:latin typeface="Arial"/>
                <a:cs typeface="Arial"/>
              </a:rPr>
              <a:t>level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Reasons for under-utilisation</a:t>
            </a:r>
            <a:r>
              <a:rPr dirty="0" sz="3400" spc="10"/>
              <a:t> </a:t>
            </a:r>
            <a:r>
              <a:rPr dirty="0" sz="3400" spc="-5"/>
              <a:t>(LEA)</a:t>
            </a:r>
            <a:endParaRPr sz="3400"/>
          </a:p>
        </p:txBody>
      </p:sp>
      <p:sp>
        <p:nvSpPr>
          <p:cNvPr id="54" name="object 54"/>
          <p:cNvSpPr txBox="1"/>
          <p:nvPr/>
        </p:nvSpPr>
        <p:spPr>
          <a:xfrm>
            <a:off x="10729721" y="1316735"/>
            <a:ext cx="812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53%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Halton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0423143" y="1259966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956" y="109220"/>
                </a:moveTo>
                <a:lnTo>
                  <a:pt x="54609" y="109220"/>
                </a:lnTo>
                <a:lnTo>
                  <a:pt x="54609" y="314452"/>
                </a:lnTo>
                <a:lnTo>
                  <a:pt x="163956" y="314452"/>
                </a:lnTo>
                <a:lnTo>
                  <a:pt x="163956" y="109220"/>
                </a:lnTo>
                <a:close/>
              </a:path>
              <a:path w="219075" h="314959">
                <a:moveTo>
                  <a:pt x="109347" y="0"/>
                </a:moveTo>
                <a:lnTo>
                  <a:pt x="0" y="109220"/>
                </a:lnTo>
                <a:lnTo>
                  <a:pt x="218566" y="109220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9468993" y="1724914"/>
            <a:ext cx="154559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39% Southend on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162668" y="166801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8678418" y="2541142"/>
            <a:ext cx="84581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32%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Slough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372093" y="248399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888351" y="4176648"/>
            <a:ext cx="7543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14%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Luton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582281" y="4119245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10" y="109219"/>
                </a:lnTo>
                <a:lnTo>
                  <a:pt x="54610" y="314324"/>
                </a:lnTo>
                <a:lnTo>
                  <a:pt x="163829" y="314324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678418" y="2132965"/>
            <a:ext cx="8045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26%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Bolton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372093" y="207594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347"/>
                </a:moveTo>
                <a:lnTo>
                  <a:pt x="54609" y="109347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347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347"/>
                </a:lnTo>
                <a:lnTo>
                  <a:pt x="218439" y="109347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593073" y="2949194"/>
            <a:ext cx="86233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29%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Harrow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286877" y="2892044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8324215" y="3749294"/>
            <a:ext cx="21647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19% </a:t>
            </a:r>
            <a:r>
              <a:rPr dirty="0" sz="1200">
                <a:latin typeface="Arial"/>
                <a:cs typeface="Arial"/>
              </a:rPr>
              <a:t>Hammersmith </a:t>
            </a:r>
            <a:r>
              <a:rPr dirty="0" sz="1200" spc="-5">
                <a:latin typeface="Arial"/>
                <a:cs typeface="Arial"/>
              </a:rPr>
              <a:t>and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Fulham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017891" y="3691890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19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7882255" y="4589017"/>
            <a:ext cx="9067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17%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Oldham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576184" y="451688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20"/>
                </a:moveTo>
                <a:lnTo>
                  <a:pt x="54610" y="109220"/>
                </a:lnTo>
                <a:lnTo>
                  <a:pt x="54610" y="314452"/>
                </a:lnTo>
                <a:lnTo>
                  <a:pt x="163830" y="314452"/>
                </a:lnTo>
                <a:lnTo>
                  <a:pt x="163830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882255" y="4975859"/>
            <a:ext cx="1213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21% </a:t>
            </a:r>
            <a:r>
              <a:rPr dirty="0" sz="1200">
                <a:latin typeface="Arial"/>
                <a:cs typeface="Arial"/>
              </a:rPr>
              <a:t>Isle of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Wight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576184" y="4903470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30" y="109219"/>
                </a:moveTo>
                <a:lnTo>
                  <a:pt x="54610" y="109219"/>
                </a:lnTo>
                <a:lnTo>
                  <a:pt x="54610" y="314451"/>
                </a:lnTo>
                <a:lnTo>
                  <a:pt x="163830" y="314451"/>
                </a:lnTo>
                <a:lnTo>
                  <a:pt x="163830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40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7619492" y="5397753"/>
            <a:ext cx="8636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13%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Solihull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313421" y="533996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26"/>
                </a:lnTo>
                <a:lnTo>
                  <a:pt x="163829" y="314426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7358888" y="5805830"/>
            <a:ext cx="109982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12%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Greenwich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052944" y="5747994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09" y="109232"/>
                </a:lnTo>
                <a:lnTo>
                  <a:pt x="54609" y="314401"/>
                </a:lnTo>
                <a:lnTo>
                  <a:pt x="163829" y="314401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39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8636254" y="6213957"/>
            <a:ext cx="812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53%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Halton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330056" y="6155994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10" y="109232"/>
                </a:lnTo>
                <a:lnTo>
                  <a:pt x="54610" y="314401"/>
                </a:lnTo>
                <a:lnTo>
                  <a:pt x="163829" y="314401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40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0840" y="6289459"/>
            <a:ext cx="2777490" cy="474345"/>
          </a:xfrm>
          <a:custGeom>
            <a:avLst/>
            <a:gdLst/>
            <a:ahLst/>
            <a:cxnLst/>
            <a:rect l="l" t="t" r="r" b="b"/>
            <a:pathLst>
              <a:path w="2777490" h="474345">
                <a:moveTo>
                  <a:pt x="0" y="78981"/>
                </a:moveTo>
                <a:lnTo>
                  <a:pt x="6205" y="48236"/>
                </a:lnTo>
                <a:lnTo>
                  <a:pt x="23129" y="23131"/>
                </a:lnTo>
                <a:lnTo>
                  <a:pt x="48231" y="6206"/>
                </a:lnTo>
                <a:lnTo>
                  <a:pt x="78968" y="0"/>
                </a:lnTo>
                <a:lnTo>
                  <a:pt x="2698089" y="0"/>
                </a:lnTo>
                <a:lnTo>
                  <a:pt x="2728863" y="6206"/>
                </a:lnTo>
                <a:lnTo>
                  <a:pt x="2753969" y="23131"/>
                </a:lnTo>
                <a:lnTo>
                  <a:pt x="2770884" y="48236"/>
                </a:lnTo>
                <a:lnTo>
                  <a:pt x="2777083" y="78981"/>
                </a:lnTo>
                <a:lnTo>
                  <a:pt x="2777083" y="394868"/>
                </a:lnTo>
                <a:lnTo>
                  <a:pt x="2770884" y="425612"/>
                </a:lnTo>
                <a:lnTo>
                  <a:pt x="2753969" y="450716"/>
                </a:lnTo>
                <a:lnTo>
                  <a:pt x="2728863" y="467641"/>
                </a:lnTo>
                <a:lnTo>
                  <a:pt x="2698089" y="473847"/>
                </a:lnTo>
                <a:lnTo>
                  <a:pt x="78968" y="473847"/>
                </a:lnTo>
                <a:lnTo>
                  <a:pt x="48231" y="467641"/>
                </a:lnTo>
                <a:lnTo>
                  <a:pt x="23129" y="450716"/>
                </a:lnTo>
                <a:lnTo>
                  <a:pt x="6205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56679" y="6369189"/>
            <a:ext cx="196215" cy="314960"/>
          </a:xfrm>
          <a:custGeom>
            <a:avLst/>
            <a:gdLst/>
            <a:ahLst/>
            <a:cxnLst/>
            <a:rect l="l" t="t" r="r" b="b"/>
            <a:pathLst>
              <a:path w="196215" h="314959">
                <a:moveTo>
                  <a:pt x="146977" y="97980"/>
                </a:moveTo>
                <a:lnTo>
                  <a:pt x="48996" y="97980"/>
                </a:lnTo>
                <a:lnTo>
                  <a:pt x="48996" y="314388"/>
                </a:lnTo>
                <a:lnTo>
                  <a:pt x="146977" y="314388"/>
                </a:lnTo>
                <a:lnTo>
                  <a:pt x="146977" y="97980"/>
                </a:lnTo>
                <a:close/>
              </a:path>
              <a:path w="196215" h="314959">
                <a:moveTo>
                  <a:pt x="97993" y="0"/>
                </a:moveTo>
                <a:lnTo>
                  <a:pt x="0" y="97980"/>
                </a:lnTo>
                <a:lnTo>
                  <a:pt x="195973" y="97980"/>
                </a:lnTo>
                <a:lnTo>
                  <a:pt x="9799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630732" y="6369280"/>
            <a:ext cx="212661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most</a:t>
            </a:r>
            <a:endParaRPr sz="1100">
              <a:latin typeface="Arial"/>
              <a:cs typeface="Arial"/>
            </a:endParaRPr>
          </a:p>
          <a:p>
            <a:pPr marL="15557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prevalent 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LEA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539733" y="6666765"/>
            <a:ext cx="35731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under-utilised </a:t>
            </a:r>
            <a:r>
              <a:rPr dirty="0" sz="1100" i="1">
                <a:latin typeface="Arial"/>
                <a:cs typeface="Arial"/>
              </a:rPr>
              <a:t>staff</a:t>
            </a:r>
            <a:r>
              <a:rPr dirty="0" sz="1100" spc="-9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(22,879)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Reasons for under-utilisation</a:t>
            </a:r>
            <a:r>
              <a:rPr dirty="0" sz="3400" spc="15"/>
              <a:t> </a:t>
            </a:r>
            <a:r>
              <a:rPr dirty="0" sz="3400" spc="-5"/>
              <a:t>(LEP)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6359652" y="6167628"/>
            <a:ext cx="1316990" cy="254635"/>
          </a:xfrm>
          <a:custGeom>
            <a:avLst/>
            <a:gdLst/>
            <a:ahLst/>
            <a:cxnLst/>
            <a:rect l="l" t="t" r="r" b="b"/>
            <a:pathLst>
              <a:path w="1316990" h="254635">
                <a:moveTo>
                  <a:pt x="0" y="254508"/>
                </a:moveTo>
                <a:lnTo>
                  <a:pt x="1316736" y="254508"/>
                </a:lnTo>
                <a:lnTo>
                  <a:pt x="131673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9652" y="5760720"/>
            <a:ext cx="131445" cy="254635"/>
          </a:xfrm>
          <a:custGeom>
            <a:avLst/>
            <a:gdLst/>
            <a:ahLst/>
            <a:cxnLst/>
            <a:rect l="l" t="t" r="r" b="b"/>
            <a:pathLst>
              <a:path w="131445" h="254635">
                <a:moveTo>
                  <a:pt x="131063" y="0"/>
                </a:moveTo>
                <a:lnTo>
                  <a:pt x="0" y="0"/>
                </a:lnTo>
                <a:lnTo>
                  <a:pt x="0" y="254507"/>
                </a:lnTo>
                <a:lnTo>
                  <a:pt x="131063" y="254507"/>
                </a:lnTo>
                <a:lnTo>
                  <a:pt x="13106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59652" y="5353811"/>
            <a:ext cx="394970" cy="254635"/>
          </a:xfrm>
          <a:custGeom>
            <a:avLst/>
            <a:gdLst/>
            <a:ahLst/>
            <a:cxnLst/>
            <a:rect l="l" t="t" r="r" b="b"/>
            <a:pathLst>
              <a:path w="394970" h="254635">
                <a:moveTo>
                  <a:pt x="394716" y="0"/>
                </a:moveTo>
                <a:lnTo>
                  <a:pt x="0" y="0"/>
                </a:lnTo>
                <a:lnTo>
                  <a:pt x="0" y="254507"/>
                </a:lnTo>
                <a:lnTo>
                  <a:pt x="394716" y="254507"/>
                </a:lnTo>
                <a:lnTo>
                  <a:pt x="39471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59652" y="4946903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8"/>
                </a:lnTo>
                <a:lnTo>
                  <a:pt x="525779" y="254508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59652" y="4539996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7"/>
                </a:lnTo>
                <a:lnTo>
                  <a:pt x="525779" y="254507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59652" y="4133088"/>
            <a:ext cx="525780" cy="254635"/>
          </a:xfrm>
          <a:custGeom>
            <a:avLst/>
            <a:gdLst/>
            <a:ahLst/>
            <a:cxnLst/>
            <a:rect l="l" t="t" r="r" b="b"/>
            <a:pathLst>
              <a:path w="525779" h="254635">
                <a:moveTo>
                  <a:pt x="525779" y="0"/>
                </a:moveTo>
                <a:lnTo>
                  <a:pt x="0" y="0"/>
                </a:lnTo>
                <a:lnTo>
                  <a:pt x="0" y="254507"/>
                </a:lnTo>
                <a:lnTo>
                  <a:pt x="525779" y="254507"/>
                </a:lnTo>
                <a:lnTo>
                  <a:pt x="5257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59652" y="3726179"/>
            <a:ext cx="922019" cy="254635"/>
          </a:xfrm>
          <a:custGeom>
            <a:avLst/>
            <a:gdLst/>
            <a:ahLst/>
            <a:cxnLst/>
            <a:rect l="l" t="t" r="r" b="b"/>
            <a:pathLst>
              <a:path w="922020" h="254635">
                <a:moveTo>
                  <a:pt x="922020" y="0"/>
                </a:moveTo>
                <a:lnTo>
                  <a:pt x="0" y="0"/>
                </a:lnTo>
                <a:lnTo>
                  <a:pt x="0" y="254508"/>
                </a:lnTo>
                <a:lnTo>
                  <a:pt x="922020" y="254508"/>
                </a:lnTo>
                <a:lnTo>
                  <a:pt x="9220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59652" y="3319271"/>
            <a:ext cx="922019" cy="254635"/>
          </a:xfrm>
          <a:custGeom>
            <a:avLst/>
            <a:gdLst/>
            <a:ahLst/>
            <a:cxnLst/>
            <a:rect l="l" t="t" r="r" b="b"/>
            <a:pathLst>
              <a:path w="922020" h="254635">
                <a:moveTo>
                  <a:pt x="922020" y="0"/>
                </a:moveTo>
                <a:lnTo>
                  <a:pt x="0" y="0"/>
                </a:lnTo>
                <a:lnTo>
                  <a:pt x="0" y="254507"/>
                </a:lnTo>
                <a:lnTo>
                  <a:pt x="922020" y="254507"/>
                </a:lnTo>
                <a:lnTo>
                  <a:pt x="92202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59652" y="2912364"/>
            <a:ext cx="1184275" cy="254635"/>
          </a:xfrm>
          <a:custGeom>
            <a:avLst/>
            <a:gdLst/>
            <a:ahLst/>
            <a:cxnLst/>
            <a:rect l="l" t="t" r="r" b="b"/>
            <a:pathLst>
              <a:path w="1184275" h="254635">
                <a:moveTo>
                  <a:pt x="1184148" y="0"/>
                </a:moveTo>
                <a:lnTo>
                  <a:pt x="0" y="0"/>
                </a:lnTo>
                <a:lnTo>
                  <a:pt x="0" y="254508"/>
                </a:lnTo>
                <a:lnTo>
                  <a:pt x="1184148" y="254508"/>
                </a:lnTo>
                <a:lnTo>
                  <a:pt x="118414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59652" y="2505455"/>
            <a:ext cx="1316990" cy="254635"/>
          </a:xfrm>
          <a:custGeom>
            <a:avLst/>
            <a:gdLst/>
            <a:ahLst/>
            <a:cxnLst/>
            <a:rect l="l" t="t" r="r" b="b"/>
            <a:pathLst>
              <a:path w="1316990" h="254635">
                <a:moveTo>
                  <a:pt x="1316736" y="0"/>
                </a:moveTo>
                <a:lnTo>
                  <a:pt x="0" y="0"/>
                </a:lnTo>
                <a:lnTo>
                  <a:pt x="0" y="254508"/>
                </a:lnTo>
                <a:lnTo>
                  <a:pt x="1316736" y="254508"/>
                </a:lnTo>
                <a:lnTo>
                  <a:pt x="13167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9652" y="2100072"/>
            <a:ext cx="1316990" cy="253365"/>
          </a:xfrm>
          <a:custGeom>
            <a:avLst/>
            <a:gdLst/>
            <a:ahLst/>
            <a:cxnLst/>
            <a:rect l="l" t="t" r="r" b="b"/>
            <a:pathLst>
              <a:path w="1316990" h="253364">
                <a:moveTo>
                  <a:pt x="1316736" y="0"/>
                </a:moveTo>
                <a:lnTo>
                  <a:pt x="0" y="0"/>
                </a:lnTo>
                <a:lnTo>
                  <a:pt x="0" y="252983"/>
                </a:lnTo>
                <a:lnTo>
                  <a:pt x="1316736" y="252983"/>
                </a:lnTo>
                <a:lnTo>
                  <a:pt x="1316736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59652" y="1693164"/>
            <a:ext cx="1973580" cy="253365"/>
          </a:xfrm>
          <a:custGeom>
            <a:avLst/>
            <a:gdLst/>
            <a:ahLst/>
            <a:cxnLst/>
            <a:rect l="l" t="t" r="r" b="b"/>
            <a:pathLst>
              <a:path w="1973579" h="253364">
                <a:moveTo>
                  <a:pt x="1973579" y="0"/>
                </a:moveTo>
                <a:lnTo>
                  <a:pt x="0" y="0"/>
                </a:lnTo>
                <a:lnTo>
                  <a:pt x="0" y="252984"/>
                </a:lnTo>
                <a:lnTo>
                  <a:pt x="1973579" y="252984"/>
                </a:lnTo>
                <a:lnTo>
                  <a:pt x="19735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59652" y="1286255"/>
            <a:ext cx="3421379" cy="254635"/>
          </a:xfrm>
          <a:custGeom>
            <a:avLst/>
            <a:gdLst/>
            <a:ahLst/>
            <a:cxnLst/>
            <a:rect l="l" t="t" r="r" b="b"/>
            <a:pathLst>
              <a:path w="3421379" h="254634">
                <a:moveTo>
                  <a:pt x="3421379" y="0"/>
                </a:moveTo>
                <a:lnTo>
                  <a:pt x="0" y="0"/>
                </a:lnTo>
                <a:lnTo>
                  <a:pt x="0" y="254508"/>
                </a:lnTo>
                <a:lnTo>
                  <a:pt x="3421379" y="254508"/>
                </a:lnTo>
                <a:lnTo>
                  <a:pt x="3421379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59652" y="1210055"/>
            <a:ext cx="0" cy="5288280"/>
          </a:xfrm>
          <a:custGeom>
            <a:avLst/>
            <a:gdLst/>
            <a:ahLst/>
            <a:cxnLst/>
            <a:rect l="l" t="t" r="r" b="b"/>
            <a:pathLst>
              <a:path w="0" h="5288280">
                <a:moveTo>
                  <a:pt x="0" y="528828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06311" y="649833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06311" y="609142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06311" y="568452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06311" y="527761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06311" y="487070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06311" y="446379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06311" y="40568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06311" y="36499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06311" y="324307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06311" y="283616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06311" y="24292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306311" y="202387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06311" y="161696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306311" y="12100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750302" y="619902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54469" y="5792114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29170" y="5385561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49185" y="4965827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49185" y="4571745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60869" y="4152010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413752" y="3757929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02194" y="3351021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42097" y="2944114"/>
            <a:ext cx="247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84972" y="2511805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08214" y="2104897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19845" y="1723390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0455" y="6175146"/>
            <a:ext cx="307975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Not particular </a:t>
            </a:r>
            <a:r>
              <a:rPr dirty="0" sz="1400">
                <a:latin typeface="Arial"/>
                <a:cs typeface="Arial"/>
              </a:rPr>
              <a:t>reason / it </a:t>
            </a:r>
            <a:r>
              <a:rPr dirty="0" sz="1400" spc="-5">
                <a:latin typeface="Arial"/>
                <a:cs typeface="Arial"/>
              </a:rPr>
              <a:t>just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happened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81373" y="5768238"/>
            <a:ext cx="233870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They have more than </a:t>
            </a:r>
            <a:r>
              <a:rPr dirty="0" sz="1400">
                <a:latin typeface="Arial"/>
                <a:cs typeface="Arial"/>
              </a:rPr>
              <a:t>one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job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23263" y="4455957"/>
            <a:ext cx="4996180" cy="112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80104">
              <a:lnSpc>
                <a:spcPct val="142900"/>
              </a:lnSpc>
            </a:pPr>
            <a:r>
              <a:rPr dirty="0" sz="1400" spc="-5">
                <a:latin typeface="Arial"/>
                <a:cs typeface="Arial"/>
              </a:rPr>
              <a:t>Family-run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business  Competition for </a:t>
            </a:r>
            <a:r>
              <a:rPr dirty="0" sz="1400">
                <a:latin typeface="Arial"/>
                <a:cs typeface="Arial"/>
              </a:rPr>
              <a:t>higher </a:t>
            </a:r>
            <a:r>
              <a:rPr dirty="0" sz="1400" spc="-5">
                <a:latin typeface="Arial"/>
                <a:cs typeface="Arial"/>
              </a:rPr>
              <a:t>level </a:t>
            </a:r>
            <a:r>
              <a:rPr dirty="0" sz="1400">
                <a:latin typeface="Arial"/>
                <a:cs typeface="Arial"/>
              </a:rPr>
              <a:t>roles / </a:t>
            </a:r>
            <a:r>
              <a:rPr dirty="0" sz="1400" spc="-5">
                <a:latin typeface="Arial"/>
                <a:cs typeface="Arial"/>
              </a:rPr>
              <a:t>struggling to </a:t>
            </a:r>
            <a:r>
              <a:rPr dirty="0" sz="1400">
                <a:latin typeface="Arial"/>
                <a:cs typeface="Arial"/>
              </a:rPr>
              <a:t>get </a:t>
            </a:r>
            <a:r>
              <a:rPr dirty="0" sz="1400" spc="-5">
                <a:latin typeface="Arial"/>
                <a:cs typeface="Arial"/>
              </a:rPr>
              <a:t>higher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level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ts val="1610"/>
              </a:lnSpc>
            </a:pPr>
            <a:r>
              <a:rPr dirty="0" sz="1400">
                <a:latin typeface="Arial"/>
                <a:cs typeface="Arial"/>
              </a:rPr>
              <a:t>job</a:t>
            </a:r>
            <a:endParaRPr sz="1400">
              <a:latin typeface="Arial"/>
              <a:cs typeface="Arial"/>
            </a:endParaRPr>
          </a:p>
          <a:p>
            <a:pPr marL="1574165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Arial"/>
                <a:cs typeface="Arial"/>
              </a:rPr>
              <a:t>Qualifications </a:t>
            </a:r>
            <a:r>
              <a:rPr dirty="0" sz="1400">
                <a:latin typeface="Arial"/>
                <a:cs typeface="Arial"/>
              </a:rPr>
              <a:t>/ </a:t>
            </a:r>
            <a:r>
              <a:rPr dirty="0" sz="1400" spc="-5">
                <a:latin typeface="Arial"/>
                <a:cs typeface="Arial"/>
              </a:rPr>
              <a:t>skills not </a:t>
            </a:r>
            <a:r>
              <a:rPr dirty="0" sz="1400">
                <a:latin typeface="Arial"/>
                <a:cs typeface="Arial"/>
              </a:rPr>
              <a:t>relevant </a:t>
            </a:r>
            <a:r>
              <a:rPr dirty="0" sz="1400" spc="-5">
                <a:latin typeface="Arial"/>
                <a:cs typeface="Arial"/>
              </a:rPr>
              <a:t>to </a:t>
            </a:r>
            <a:r>
              <a:rPr dirty="0" sz="1400">
                <a:latin typeface="Arial"/>
                <a:cs typeface="Arial"/>
              </a:rPr>
              <a:t>job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31263" y="4140961"/>
            <a:ext cx="39878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Actively </a:t>
            </a:r>
            <a:r>
              <a:rPr dirty="0" sz="1400" spc="-5">
                <a:latin typeface="Arial"/>
                <a:cs typeface="Arial"/>
              </a:rPr>
              <a:t>seek staff </a:t>
            </a:r>
            <a:r>
              <a:rPr dirty="0" sz="1400">
                <a:latin typeface="Arial"/>
                <a:cs typeface="Arial"/>
              </a:rPr>
              <a:t>with quals / skills beyond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needs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58741" y="3734054"/>
            <a:ext cx="206248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Temporary role / stop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gap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87597" y="3327146"/>
            <a:ext cx="28321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Attractive conditions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employment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23568" y="2015317"/>
            <a:ext cx="4996180" cy="112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896745">
              <a:lnSpc>
                <a:spcPct val="142700"/>
              </a:lnSpc>
            </a:pPr>
            <a:r>
              <a:rPr dirty="0" sz="1400" spc="-5">
                <a:latin typeface="Arial"/>
                <a:cs typeface="Arial"/>
              </a:rPr>
              <a:t>Lack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jobs </a:t>
            </a:r>
            <a:r>
              <a:rPr dirty="0" sz="1400">
                <a:latin typeface="Arial"/>
                <a:cs typeface="Arial"/>
              </a:rPr>
              <a:t>in desired higher </a:t>
            </a:r>
            <a:r>
              <a:rPr dirty="0" sz="1400" spc="-5">
                <a:latin typeface="Arial"/>
                <a:cs typeface="Arial"/>
              </a:rPr>
              <a:t>level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  </a:t>
            </a:r>
            <a:r>
              <a:rPr dirty="0" sz="1400" spc="-5">
                <a:latin typeface="Arial"/>
                <a:cs typeface="Arial"/>
              </a:rPr>
              <a:t>To gain experience </a:t>
            </a:r>
            <a:r>
              <a:rPr dirty="0" sz="1400">
                <a:latin typeface="Arial"/>
                <a:cs typeface="Arial"/>
              </a:rPr>
              <a:t>/ </a:t>
            </a:r>
            <a:r>
              <a:rPr dirty="0" sz="1400" spc="-5">
                <a:latin typeface="Arial"/>
                <a:cs typeface="Arial"/>
              </a:rPr>
              <a:t>current </a:t>
            </a:r>
            <a:r>
              <a:rPr dirty="0" sz="1400">
                <a:latin typeface="Arial"/>
                <a:cs typeface="Arial"/>
              </a:rPr>
              <a:t>role is </a:t>
            </a:r>
            <a:r>
              <a:rPr dirty="0" sz="1400" spc="-5">
                <a:latin typeface="Arial"/>
                <a:cs typeface="Arial"/>
              </a:rPr>
              <a:t>lower level </a:t>
            </a:r>
            <a:r>
              <a:rPr dirty="0" sz="1400">
                <a:latin typeface="Arial"/>
                <a:cs typeface="Arial"/>
              </a:rPr>
              <a:t>in </a:t>
            </a:r>
            <a:r>
              <a:rPr dirty="0" sz="1400" spc="-5">
                <a:latin typeface="Arial"/>
                <a:cs typeface="Arial"/>
              </a:rPr>
              <a:t>same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industry</a:t>
            </a:r>
            <a:endParaRPr sz="1400">
              <a:latin typeface="Arial"/>
              <a:cs typeface="Arial"/>
            </a:endParaRPr>
          </a:p>
          <a:p>
            <a:pPr marL="1436370">
              <a:lnSpc>
                <a:spcPts val="1610"/>
              </a:lnSpc>
            </a:pPr>
            <a:r>
              <a:rPr dirty="0" sz="1400">
                <a:latin typeface="Arial"/>
                <a:cs typeface="Arial"/>
              </a:rPr>
              <a:t>as </a:t>
            </a:r>
            <a:r>
              <a:rPr dirty="0" sz="1400" spc="-5">
                <a:latin typeface="Arial"/>
                <a:cs typeface="Arial"/>
              </a:rPr>
              <a:t>desired higher level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  <a:p>
            <a:pPr marL="762635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Arial"/>
                <a:cs typeface="Arial"/>
              </a:rPr>
              <a:t>They own the business </a:t>
            </a:r>
            <a:r>
              <a:rPr dirty="0" sz="1400">
                <a:latin typeface="Arial"/>
                <a:cs typeface="Arial"/>
              </a:rPr>
              <a:t>/ are a </a:t>
            </a:r>
            <a:r>
              <a:rPr dirty="0" sz="1400" spc="-5">
                <a:latin typeface="Arial"/>
                <a:cs typeface="Arial"/>
              </a:rPr>
              <a:t>partner </a:t>
            </a:r>
            <a:r>
              <a:rPr dirty="0" sz="1400">
                <a:latin typeface="Arial"/>
                <a:cs typeface="Arial"/>
              </a:rPr>
              <a:t>in </a:t>
            </a:r>
            <a:r>
              <a:rPr dirty="0" sz="1400" spc="-5">
                <a:latin typeface="Arial"/>
                <a:cs typeface="Arial"/>
              </a:rPr>
              <a:t>the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business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73170" y="1699514"/>
            <a:ext cx="244729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Working </a:t>
            </a:r>
            <a:r>
              <a:rPr dirty="0" sz="1400">
                <a:latin typeface="Arial"/>
                <a:cs typeface="Arial"/>
              </a:rPr>
              <a:t>hours suit them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better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02611" y="1292605"/>
            <a:ext cx="411670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They are </a:t>
            </a:r>
            <a:r>
              <a:rPr dirty="0" sz="140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interested </a:t>
            </a:r>
            <a:r>
              <a:rPr dirty="0" sz="1400">
                <a:latin typeface="Arial"/>
                <a:cs typeface="Arial"/>
              </a:rPr>
              <a:t>in taking on higher </a:t>
            </a:r>
            <a:r>
              <a:rPr dirty="0" sz="1400" spc="-5">
                <a:latin typeface="Arial"/>
                <a:cs typeface="Arial"/>
              </a:rPr>
              <a:t>level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423143" y="1259966"/>
            <a:ext cx="219075" cy="314960"/>
          </a:xfrm>
          <a:custGeom>
            <a:avLst/>
            <a:gdLst/>
            <a:ahLst/>
            <a:cxnLst/>
            <a:rect l="l" t="t" r="r" b="b"/>
            <a:pathLst>
              <a:path w="219075" h="314959">
                <a:moveTo>
                  <a:pt x="163956" y="109220"/>
                </a:moveTo>
                <a:lnTo>
                  <a:pt x="54609" y="109220"/>
                </a:lnTo>
                <a:lnTo>
                  <a:pt x="54609" y="314452"/>
                </a:lnTo>
                <a:lnTo>
                  <a:pt x="163956" y="314452"/>
                </a:lnTo>
                <a:lnTo>
                  <a:pt x="163956" y="109220"/>
                </a:lnTo>
                <a:close/>
              </a:path>
              <a:path w="219075" h="314959">
                <a:moveTo>
                  <a:pt x="109347" y="0"/>
                </a:moveTo>
                <a:lnTo>
                  <a:pt x="0" y="109220"/>
                </a:lnTo>
                <a:lnTo>
                  <a:pt x="218566" y="109220"/>
                </a:lnTo>
                <a:lnTo>
                  <a:pt x="109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9468993" y="1329182"/>
            <a:ext cx="2572385" cy="58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0695">
              <a:lnSpc>
                <a:spcPct val="100000"/>
              </a:lnSpc>
              <a:tabLst>
                <a:tab pos="1273175" algn="l"/>
              </a:tabLst>
            </a:pPr>
            <a:r>
              <a:rPr dirty="0" sz="1200" spc="-5">
                <a:latin typeface="Arial"/>
                <a:cs typeface="Arial"/>
              </a:rPr>
              <a:t>26%	</a:t>
            </a:r>
            <a:r>
              <a:rPr dirty="0" baseline="4629" sz="1800" spc="-7">
                <a:latin typeface="Arial"/>
                <a:cs typeface="Arial"/>
              </a:rPr>
              <a:t>41% New</a:t>
            </a:r>
            <a:r>
              <a:rPr dirty="0" baseline="4629" sz="1800" spc="-225">
                <a:latin typeface="Arial"/>
                <a:cs typeface="Arial"/>
              </a:rPr>
              <a:t> </a:t>
            </a:r>
            <a:r>
              <a:rPr dirty="0" baseline="4629" sz="1800" spc="-7">
                <a:latin typeface="Arial"/>
                <a:cs typeface="Arial"/>
              </a:rPr>
              <a:t>Anglia</a:t>
            </a:r>
            <a:endParaRPr baseline="4629"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27% Buckinghamshire </a:t>
            </a:r>
            <a:r>
              <a:rPr dirty="0" sz="1200">
                <a:latin typeface="Arial"/>
                <a:cs typeface="Arial"/>
              </a:rPr>
              <a:t>Thames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Valley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9162668" y="1668017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20"/>
                </a:moveTo>
                <a:lnTo>
                  <a:pt x="54609" y="109220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20"/>
                </a:lnTo>
                <a:close/>
              </a:path>
              <a:path w="218440" h="314325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8678418" y="2541142"/>
            <a:ext cx="20478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13% </a:t>
            </a:r>
            <a:r>
              <a:rPr dirty="0" sz="1200">
                <a:latin typeface="Arial"/>
                <a:cs typeface="Arial"/>
              </a:rPr>
              <a:t>Thames </a:t>
            </a:r>
            <a:r>
              <a:rPr dirty="0" sz="1200" spc="-20">
                <a:latin typeface="Arial"/>
                <a:cs typeface="Arial"/>
              </a:rPr>
              <a:t>Valley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Berkshire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372093" y="248399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39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678418" y="2132965"/>
            <a:ext cx="21780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20% Cornwall and </a:t>
            </a:r>
            <a:r>
              <a:rPr dirty="0" sz="1200">
                <a:latin typeface="Arial"/>
                <a:cs typeface="Arial"/>
              </a:rPr>
              <a:t>Isles of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Scilly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372093" y="2075942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347"/>
                </a:moveTo>
                <a:lnTo>
                  <a:pt x="54609" y="109347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347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347"/>
                </a:lnTo>
                <a:lnTo>
                  <a:pt x="218439" y="109347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8324215" y="3734689"/>
            <a:ext cx="14884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20% </a:t>
            </a:r>
            <a:r>
              <a:rPr dirty="0" sz="1200">
                <a:latin typeface="Arial"/>
                <a:cs typeface="Arial"/>
              </a:rPr>
              <a:t>West of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England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017891" y="3677411"/>
            <a:ext cx="218440" cy="314325"/>
          </a:xfrm>
          <a:custGeom>
            <a:avLst/>
            <a:gdLst/>
            <a:ahLst/>
            <a:cxnLst/>
            <a:rect l="l" t="t" r="r" b="b"/>
            <a:pathLst>
              <a:path w="218440" h="314325">
                <a:moveTo>
                  <a:pt x="163829" y="109219"/>
                </a:moveTo>
                <a:lnTo>
                  <a:pt x="54609" y="109219"/>
                </a:lnTo>
                <a:lnTo>
                  <a:pt x="54609" y="314325"/>
                </a:lnTo>
                <a:lnTo>
                  <a:pt x="163829" y="314325"/>
                </a:lnTo>
                <a:lnTo>
                  <a:pt x="163829" y="109219"/>
                </a:lnTo>
                <a:close/>
              </a:path>
              <a:path w="218440" h="314325">
                <a:moveTo>
                  <a:pt x="109219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7751444" y="4565650"/>
            <a:ext cx="25723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10% Buckinghamshire </a:t>
            </a:r>
            <a:r>
              <a:rPr dirty="0" sz="1200">
                <a:latin typeface="Arial"/>
                <a:cs typeface="Arial"/>
              </a:rPr>
              <a:t>Thames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Valley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445375" y="4507865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20"/>
                </a:moveTo>
                <a:lnTo>
                  <a:pt x="54609" y="109220"/>
                </a:lnTo>
                <a:lnTo>
                  <a:pt x="54609" y="314452"/>
                </a:lnTo>
                <a:lnTo>
                  <a:pt x="163829" y="314452"/>
                </a:lnTo>
                <a:lnTo>
                  <a:pt x="163829" y="109220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20"/>
                </a:lnTo>
                <a:lnTo>
                  <a:pt x="218440" y="109220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7619492" y="5397753"/>
            <a:ext cx="131127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6%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Worcestershire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13421" y="5339969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19"/>
                </a:moveTo>
                <a:lnTo>
                  <a:pt x="54609" y="109219"/>
                </a:lnTo>
                <a:lnTo>
                  <a:pt x="54609" y="314426"/>
                </a:lnTo>
                <a:lnTo>
                  <a:pt x="163829" y="314426"/>
                </a:lnTo>
                <a:lnTo>
                  <a:pt x="163829" y="109219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19"/>
                </a:lnTo>
                <a:lnTo>
                  <a:pt x="218439" y="109219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8636254" y="6213957"/>
            <a:ext cx="1320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17% </a:t>
            </a:r>
            <a:r>
              <a:rPr dirty="0" sz="1200">
                <a:latin typeface="Arial"/>
                <a:cs typeface="Arial"/>
              </a:rPr>
              <a:t>Black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Country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330056" y="6155994"/>
            <a:ext cx="218440" cy="314960"/>
          </a:xfrm>
          <a:custGeom>
            <a:avLst/>
            <a:gdLst/>
            <a:ahLst/>
            <a:cxnLst/>
            <a:rect l="l" t="t" r="r" b="b"/>
            <a:pathLst>
              <a:path w="218440" h="314960">
                <a:moveTo>
                  <a:pt x="163829" y="109232"/>
                </a:moveTo>
                <a:lnTo>
                  <a:pt x="54610" y="109232"/>
                </a:lnTo>
                <a:lnTo>
                  <a:pt x="54610" y="314401"/>
                </a:lnTo>
                <a:lnTo>
                  <a:pt x="163829" y="314401"/>
                </a:lnTo>
                <a:lnTo>
                  <a:pt x="163829" y="109232"/>
                </a:lnTo>
                <a:close/>
              </a:path>
              <a:path w="218440" h="314960">
                <a:moveTo>
                  <a:pt x="109220" y="0"/>
                </a:moveTo>
                <a:lnTo>
                  <a:pt x="0" y="109232"/>
                </a:lnTo>
                <a:lnTo>
                  <a:pt x="218440" y="109232"/>
                </a:lnTo>
                <a:lnTo>
                  <a:pt x="1092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840" y="6289459"/>
            <a:ext cx="2777490" cy="474345"/>
          </a:xfrm>
          <a:custGeom>
            <a:avLst/>
            <a:gdLst/>
            <a:ahLst/>
            <a:cxnLst/>
            <a:rect l="l" t="t" r="r" b="b"/>
            <a:pathLst>
              <a:path w="2777490" h="474345">
                <a:moveTo>
                  <a:pt x="0" y="78981"/>
                </a:moveTo>
                <a:lnTo>
                  <a:pt x="6205" y="48236"/>
                </a:lnTo>
                <a:lnTo>
                  <a:pt x="23129" y="23131"/>
                </a:lnTo>
                <a:lnTo>
                  <a:pt x="48231" y="6206"/>
                </a:lnTo>
                <a:lnTo>
                  <a:pt x="78968" y="0"/>
                </a:lnTo>
                <a:lnTo>
                  <a:pt x="2698089" y="0"/>
                </a:lnTo>
                <a:lnTo>
                  <a:pt x="2728863" y="6206"/>
                </a:lnTo>
                <a:lnTo>
                  <a:pt x="2753969" y="23131"/>
                </a:lnTo>
                <a:lnTo>
                  <a:pt x="2770884" y="48236"/>
                </a:lnTo>
                <a:lnTo>
                  <a:pt x="2777083" y="78981"/>
                </a:lnTo>
                <a:lnTo>
                  <a:pt x="2777083" y="394868"/>
                </a:lnTo>
                <a:lnTo>
                  <a:pt x="2770884" y="425612"/>
                </a:lnTo>
                <a:lnTo>
                  <a:pt x="2753969" y="450716"/>
                </a:lnTo>
                <a:lnTo>
                  <a:pt x="2728863" y="467641"/>
                </a:lnTo>
                <a:lnTo>
                  <a:pt x="2698089" y="473847"/>
                </a:lnTo>
                <a:lnTo>
                  <a:pt x="78968" y="473847"/>
                </a:lnTo>
                <a:lnTo>
                  <a:pt x="48231" y="467641"/>
                </a:lnTo>
                <a:lnTo>
                  <a:pt x="23129" y="450716"/>
                </a:lnTo>
                <a:lnTo>
                  <a:pt x="6205" y="425612"/>
                </a:lnTo>
                <a:lnTo>
                  <a:pt x="0" y="394868"/>
                </a:lnTo>
                <a:lnTo>
                  <a:pt x="0" y="78981"/>
                </a:lnTo>
                <a:close/>
              </a:path>
            </a:pathLst>
          </a:custGeom>
          <a:ln w="25400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56679" y="6369189"/>
            <a:ext cx="196215" cy="314960"/>
          </a:xfrm>
          <a:custGeom>
            <a:avLst/>
            <a:gdLst/>
            <a:ahLst/>
            <a:cxnLst/>
            <a:rect l="l" t="t" r="r" b="b"/>
            <a:pathLst>
              <a:path w="196215" h="314959">
                <a:moveTo>
                  <a:pt x="146977" y="97980"/>
                </a:moveTo>
                <a:lnTo>
                  <a:pt x="48996" y="97980"/>
                </a:lnTo>
                <a:lnTo>
                  <a:pt x="48996" y="314388"/>
                </a:lnTo>
                <a:lnTo>
                  <a:pt x="146977" y="314388"/>
                </a:lnTo>
                <a:lnTo>
                  <a:pt x="146977" y="97980"/>
                </a:lnTo>
                <a:close/>
              </a:path>
              <a:path w="196215" h="314959">
                <a:moveTo>
                  <a:pt x="97993" y="0"/>
                </a:moveTo>
                <a:lnTo>
                  <a:pt x="0" y="97980"/>
                </a:lnTo>
                <a:lnTo>
                  <a:pt x="195973" y="97980"/>
                </a:lnTo>
                <a:lnTo>
                  <a:pt x="9799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630732" y="6369280"/>
            <a:ext cx="212661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Arial"/>
                <a:cs typeface="Arial"/>
              </a:rPr>
              <a:t>Indicates </a:t>
            </a:r>
            <a:r>
              <a:rPr dirty="0" sz="1100" spc="-5">
                <a:latin typeface="Arial"/>
                <a:cs typeface="Arial"/>
              </a:rPr>
              <a:t>where </a:t>
            </a:r>
            <a:r>
              <a:rPr dirty="0" sz="1100">
                <a:latin typeface="Arial"/>
                <a:cs typeface="Arial"/>
              </a:rPr>
              <a:t>an </a:t>
            </a:r>
            <a:r>
              <a:rPr dirty="0" sz="1100" spc="-5">
                <a:latin typeface="Arial"/>
                <a:cs typeface="Arial"/>
              </a:rPr>
              <a:t>impact is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most</a:t>
            </a:r>
            <a:endParaRPr sz="1100">
              <a:latin typeface="Arial"/>
              <a:cs typeface="Arial"/>
            </a:endParaRPr>
          </a:p>
          <a:p>
            <a:pPr marL="155575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prevalent in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single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539733" y="6666765"/>
            <a:ext cx="35731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with </a:t>
            </a:r>
            <a:r>
              <a:rPr dirty="0" sz="1100" spc="-5" i="1">
                <a:latin typeface="Arial"/>
                <a:cs typeface="Arial"/>
              </a:rPr>
              <a:t>under-utilised </a:t>
            </a:r>
            <a:r>
              <a:rPr dirty="0" sz="1100" i="1">
                <a:latin typeface="Arial"/>
                <a:cs typeface="Arial"/>
              </a:rPr>
              <a:t>staff</a:t>
            </a:r>
            <a:r>
              <a:rPr dirty="0" sz="1100" spc="-9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(22,879)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6526530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Section</a:t>
            </a:r>
            <a:r>
              <a:rPr dirty="0" sz="3100" spc="-55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5: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20">
                <a:solidFill>
                  <a:srgbClr val="223975"/>
                </a:solidFill>
              </a:rPr>
              <a:t>Training </a:t>
            </a:r>
            <a:r>
              <a:rPr dirty="0" sz="3100" spc="-5">
                <a:solidFill>
                  <a:srgbClr val="223975"/>
                </a:solidFill>
              </a:rPr>
              <a:t>and </a:t>
            </a:r>
            <a:r>
              <a:rPr dirty="0" sz="3100" spc="-10">
                <a:solidFill>
                  <a:srgbClr val="223975"/>
                </a:solidFill>
              </a:rPr>
              <a:t>Workforce</a:t>
            </a:r>
            <a:r>
              <a:rPr dirty="0" sz="3100" spc="65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Development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1285981" y="6495897"/>
            <a:ext cx="2787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28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203" y="2519172"/>
            <a:ext cx="437515" cy="2487295"/>
          </a:xfrm>
          <a:custGeom>
            <a:avLst/>
            <a:gdLst/>
            <a:ahLst/>
            <a:cxnLst/>
            <a:rect l="l" t="t" r="r" b="b"/>
            <a:pathLst>
              <a:path w="437515" h="2487295">
                <a:moveTo>
                  <a:pt x="437388" y="0"/>
                </a:moveTo>
                <a:lnTo>
                  <a:pt x="0" y="0"/>
                </a:lnTo>
                <a:lnTo>
                  <a:pt x="0" y="2487167"/>
                </a:lnTo>
                <a:lnTo>
                  <a:pt x="437388" y="2487167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31364" y="1766316"/>
            <a:ext cx="437515" cy="3240405"/>
          </a:xfrm>
          <a:custGeom>
            <a:avLst/>
            <a:gdLst/>
            <a:ahLst/>
            <a:cxnLst/>
            <a:rect l="l" t="t" r="r" b="b"/>
            <a:pathLst>
              <a:path w="437514" h="3240404">
                <a:moveTo>
                  <a:pt x="437388" y="0"/>
                </a:moveTo>
                <a:lnTo>
                  <a:pt x="0" y="0"/>
                </a:lnTo>
                <a:lnTo>
                  <a:pt x="0" y="3240024"/>
                </a:lnTo>
                <a:lnTo>
                  <a:pt x="437388" y="3240024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61944" y="1955292"/>
            <a:ext cx="436245" cy="3051175"/>
          </a:xfrm>
          <a:custGeom>
            <a:avLst/>
            <a:gdLst/>
            <a:ahLst/>
            <a:cxnLst/>
            <a:rect l="l" t="t" r="r" b="b"/>
            <a:pathLst>
              <a:path w="436245" h="3051175">
                <a:moveTo>
                  <a:pt x="435863" y="0"/>
                </a:moveTo>
                <a:lnTo>
                  <a:pt x="0" y="0"/>
                </a:lnTo>
                <a:lnTo>
                  <a:pt x="0" y="3051048"/>
                </a:lnTo>
                <a:lnTo>
                  <a:pt x="435863" y="3051048"/>
                </a:lnTo>
                <a:lnTo>
                  <a:pt x="43586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2029967"/>
            <a:ext cx="437515" cy="2976880"/>
          </a:xfrm>
          <a:custGeom>
            <a:avLst/>
            <a:gdLst/>
            <a:ahLst/>
            <a:cxnLst/>
            <a:rect l="l" t="t" r="r" b="b"/>
            <a:pathLst>
              <a:path w="437514" h="2976879">
                <a:moveTo>
                  <a:pt x="437388" y="0"/>
                </a:moveTo>
                <a:lnTo>
                  <a:pt x="0" y="0"/>
                </a:lnTo>
                <a:lnTo>
                  <a:pt x="0" y="2976372"/>
                </a:lnTo>
                <a:lnTo>
                  <a:pt x="437388" y="2976372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21579" y="2029967"/>
            <a:ext cx="437515" cy="2976880"/>
          </a:xfrm>
          <a:custGeom>
            <a:avLst/>
            <a:gdLst/>
            <a:ahLst/>
            <a:cxnLst/>
            <a:rect l="l" t="t" r="r" b="b"/>
            <a:pathLst>
              <a:path w="437514" h="2976879">
                <a:moveTo>
                  <a:pt x="437388" y="0"/>
                </a:moveTo>
                <a:lnTo>
                  <a:pt x="0" y="0"/>
                </a:lnTo>
                <a:lnTo>
                  <a:pt x="0" y="2976372"/>
                </a:lnTo>
                <a:lnTo>
                  <a:pt x="437388" y="2976372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52159" y="2068067"/>
            <a:ext cx="437515" cy="2938780"/>
          </a:xfrm>
          <a:custGeom>
            <a:avLst/>
            <a:gdLst/>
            <a:ahLst/>
            <a:cxnLst/>
            <a:rect l="l" t="t" r="r" b="b"/>
            <a:pathLst>
              <a:path w="437514" h="2938779">
                <a:moveTo>
                  <a:pt x="437388" y="0"/>
                </a:moveTo>
                <a:lnTo>
                  <a:pt x="0" y="0"/>
                </a:lnTo>
                <a:lnTo>
                  <a:pt x="0" y="2938272"/>
                </a:lnTo>
                <a:lnTo>
                  <a:pt x="437388" y="2938272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11795" y="2897123"/>
            <a:ext cx="437515" cy="2109470"/>
          </a:xfrm>
          <a:custGeom>
            <a:avLst/>
            <a:gdLst/>
            <a:ahLst/>
            <a:cxnLst/>
            <a:rect l="l" t="t" r="r" b="b"/>
            <a:pathLst>
              <a:path w="437515" h="2109470">
                <a:moveTo>
                  <a:pt x="437387" y="0"/>
                </a:moveTo>
                <a:lnTo>
                  <a:pt x="0" y="0"/>
                </a:lnTo>
                <a:lnTo>
                  <a:pt x="0" y="2109216"/>
                </a:lnTo>
                <a:lnTo>
                  <a:pt x="437387" y="2109216"/>
                </a:lnTo>
                <a:lnTo>
                  <a:pt x="43738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42376" y="2897123"/>
            <a:ext cx="437515" cy="2109470"/>
          </a:xfrm>
          <a:custGeom>
            <a:avLst/>
            <a:gdLst/>
            <a:ahLst/>
            <a:cxnLst/>
            <a:rect l="l" t="t" r="r" b="b"/>
            <a:pathLst>
              <a:path w="437515" h="2109470">
                <a:moveTo>
                  <a:pt x="437388" y="0"/>
                </a:moveTo>
                <a:lnTo>
                  <a:pt x="0" y="0"/>
                </a:lnTo>
                <a:lnTo>
                  <a:pt x="0" y="2109216"/>
                </a:lnTo>
                <a:lnTo>
                  <a:pt x="437388" y="2109216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72956" y="2933700"/>
            <a:ext cx="437515" cy="2072639"/>
          </a:xfrm>
          <a:custGeom>
            <a:avLst/>
            <a:gdLst/>
            <a:ahLst/>
            <a:cxnLst/>
            <a:rect l="l" t="t" r="r" b="b"/>
            <a:pathLst>
              <a:path w="437515" h="2072639">
                <a:moveTo>
                  <a:pt x="437388" y="0"/>
                </a:moveTo>
                <a:lnTo>
                  <a:pt x="0" y="0"/>
                </a:lnTo>
                <a:lnTo>
                  <a:pt x="0" y="2072639"/>
                </a:lnTo>
                <a:lnTo>
                  <a:pt x="437388" y="2072639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003535" y="3046476"/>
            <a:ext cx="436245" cy="1960245"/>
          </a:xfrm>
          <a:custGeom>
            <a:avLst/>
            <a:gdLst/>
            <a:ahLst/>
            <a:cxnLst/>
            <a:rect l="l" t="t" r="r" b="b"/>
            <a:pathLst>
              <a:path w="436245" h="1960245">
                <a:moveTo>
                  <a:pt x="435864" y="0"/>
                </a:moveTo>
                <a:lnTo>
                  <a:pt x="0" y="0"/>
                </a:lnTo>
                <a:lnTo>
                  <a:pt x="0" y="1959864"/>
                </a:lnTo>
                <a:lnTo>
                  <a:pt x="435864" y="1959864"/>
                </a:lnTo>
                <a:lnTo>
                  <a:pt x="435864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32592" y="3084576"/>
            <a:ext cx="437515" cy="1922145"/>
          </a:xfrm>
          <a:custGeom>
            <a:avLst/>
            <a:gdLst/>
            <a:ahLst/>
            <a:cxnLst/>
            <a:rect l="l" t="t" r="r" b="b"/>
            <a:pathLst>
              <a:path w="437515" h="1922145">
                <a:moveTo>
                  <a:pt x="437387" y="0"/>
                </a:moveTo>
                <a:lnTo>
                  <a:pt x="0" y="0"/>
                </a:lnTo>
                <a:lnTo>
                  <a:pt x="0" y="1921764"/>
                </a:lnTo>
                <a:lnTo>
                  <a:pt x="437387" y="1921764"/>
                </a:lnTo>
                <a:lnTo>
                  <a:pt x="43738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3608" y="5006340"/>
            <a:ext cx="10793095" cy="0"/>
          </a:xfrm>
          <a:custGeom>
            <a:avLst/>
            <a:gdLst/>
            <a:ahLst/>
            <a:cxnLst/>
            <a:rect l="l" t="t" r="r" b="b"/>
            <a:pathLst>
              <a:path w="10793095" h="0">
                <a:moveTo>
                  <a:pt x="0" y="0"/>
                </a:moveTo>
                <a:lnTo>
                  <a:pt x="10792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3608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04188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34767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65348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94403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24984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5564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86144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315200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145780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976359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806940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35995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466576" y="500634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02919" y="224662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94075" y="168147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81%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24273" y="1756790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54600" y="1756790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84926" y="179450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45451" y="262331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56%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75650" y="2623311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56%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06230" y="2661158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55%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036556" y="2773934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52%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866881" y="2811653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51%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12115" y="5077616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73021" y="5078167"/>
            <a:ext cx="165735" cy="4603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-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03220" y="5077714"/>
            <a:ext cx="165735" cy="6629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15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33546" y="5078494"/>
            <a:ext cx="165735" cy="5454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ut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63745" y="5077499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ding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94071" y="5078813"/>
            <a:ext cx="165735" cy="1019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0" b="1">
                <a:latin typeface="Arial"/>
                <a:cs typeface="Arial"/>
              </a:rPr>
              <a:t>ow</a:t>
            </a:r>
            <a:r>
              <a:rPr dirty="0" sz="1100" b="1">
                <a:latin typeface="Arial"/>
                <a:cs typeface="Arial"/>
              </a:rPr>
              <a:t>er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15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54596" y="5077348"/>
            <a:ext cx="165735" cy="4768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x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485176" y="5077860"/>
            <a:ext cx="165735" cy="391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rent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315502" y="5078380"/>
            <a:ext cx="165735" cy="6235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ar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065310" y="5077933"/>
            <a:ext cx="325755" cy="8337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59690" indent="-47625">
              <a:lnSpc>
                <a:spcPts val="118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ark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ng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59690">
              <a:lnSpc>
                <a:spcPts val="1290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976027" y="5078362"/>
            <a:ext cx="165735" cy="10737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Wa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th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/>
              <a:t>Proportion of </a:t>
            </a:r>
            <a:r>
              <a:rPr dirty="0" sz="3100" spc="-10"/>
              <a:t>employers </a:t>
            </a:r>
            <a:r>
              <a:rPr dirty="0" sz="3100" spc="-5"/>
              <a:t>training over the </a:t>
            </a:r>
            <a:r>
              <a:rPr dirty="0" sz="3100" spc="-10"/>
              <a:t>previous </a:t>
            </a:r>
            <a:r>
              <a:rPr dirty="0" sz="3100" spc="-5"/>
              <a:t>12 months</a:t>
            </a:r>
            <a:r>
              <a:rPr dirty="0" sz="3100" spc="315"/>
              <a:t> </a:t>
            </a:r>
            <a:r>
              <a:rPr dirty="0" sz="3100" spc="-5"/>
              <a:t>by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/>
              <a:t>LEA</a:t>
            </a:r>
            <a:endParaRPr sz="3100"/>
          </a:p>
        </p:txBody>
      </p:sp>
      <p:sp>
        <p:nvSpPr>
          <p:cNvPr id="63" name="object 63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93489" y="6368796"/>
            <a:ext cx="2971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(73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84445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(196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17819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(315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63357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(228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393683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(246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224264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(147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054843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(135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17189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(271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83942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(124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8431" y="6368796"/>
            <a:ext cx="5943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885169" y="6368491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(193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563495" y="1157223"/>
            <a:ext cx="7007225" cy="56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1575">
              <a:lnSpc>
                <a:spcPct val="100000"/>
              </a:lnSpc>
              <a:tabLst>
                <a:tab pos="6140450" algn="l"/>
              </a:tabLst>
            </a:pPr>
            <a:r>
              <a:rPr dirty="0" sz="1400" spc="-5" b="1" u="heavy">
                <a:latin typeface="Arial"/>
                <a:cs typeface="Arial"/>
              </a:rPr>
              <a:t>High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r>
              <a:rPr dirty="0" sz="1400" spc="-15" b="1">
                <a:latin typeface="Arial"/>
                <a:cs typeface="Arial"/>
              </a:rPr>
              <a:t>	</a:t>
            </a: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Arial"/>
                <a:cs typeface="Arial"/>
              </a:rPr>
              <a:t>86%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5060950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Chapter</a:t>
            </a:r>
            <a:r>
              <a:rPr dirty="0" sz="3100" spc="-40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1: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Background and</a:t>
            </a:r>
            <a:r>
              <a:rPr dirty="0" sz="3100" spc="25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Introduction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1285981" y="6495897"/>
            <a:ext cx="15303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" y="2523744"/>
            <a:ext cx="437515" cy="2487295"/>
          </a:xfrm>
          <a:custGeom>
            <a:avLst/>
            <a:gdLst/>
            <a:ahLst/>
            <a:cxnLst/>
            <a:rect l="l" t="t" r="r" b="b"/>
            <a:pathLst>
              <a:path w="437515" h="2487295">
                <a:moveTo>
                  <a:pt x="437388" y="0"/>
                </a:moveTo>
                <a:lnTo>
                  <a:pt x="0" y="0"/>
                </a:lnTo>
                <a:lnTo>
                  <a:pt x="0" y="2487167"/>
                </a:lnTo>
                <a:lnTo>
                  <a:pt x="437388" y="2487167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28316" y="2298192"/>
            <a:ext cx="437515" cy="2712720"/>
          </a:xfrm>
          <a:custGeom>
            <a:avLst/>
            <a:gdLst/>
            <a:ahLst/>
            <a:cxnLst/>
            <a:rect l="l" t="t" r="r" b="b"/>
            <a:pathLst>
              <a:path w="437514" h="2712720">
                <a:moveTo>
                  <a:pt x="437388" y="0"/>
                </a:moveTo>
                <a:lnTo>
                  <a:pt x="0" y="0"/>
                </a:lnTo>
                <a:lnTo>
                  <a:pt x="0" y="2712720"/>
                </a:lnTo>
                <a:lnTo>
                  <a:pt x="437388" y="2712720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58896" y="2336292"/>
            <a:ext cx="436245" cy="2674620"/>
          </a:xfrm>
          <a:custGeom>
            <a:avLst/>
            <a:gdLst/>
            <a:ahLst/>
            <a:cxnLst/>
            <a:rect l="l" t="t" r="r" b="b"/>
            <a:pathLst>
              <a:path w="436245" h="2674620">
                <a:moveTo>
                  <a:pt x="435863" y="0"/>
                </a:moveTo>
                <a:lnTo>
                  <a:pt x="0" y="0"/>
                </a:lnTo>
                <a:lnTo>
                  <a:pt x="0" y="2674620"/>
                </a:lnTo>
                <a:lnTo>
                  <a:pt x="435863" y="2674620"/>
                </a:lnTo>
                <a:lnTo>
                  <a:pt x="43586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87952" y="2336292"/>
            <a:ext cx="437515" cy="2674620"/>
          </a:xfrm>
          <a:custGeom>
            <a:avLst/>
            <a:gdLst/>
            <a:ahLst/>
            <a:cxnLst/>
            <a:rect l="l" t="t" r="r" b="b"/>
            <a:pathLst>
              <a:path w="437514" h="2674620">
                <a:moveTo>
                  <a:pt x="437388" y="0"/>
                </a:moveTo>
                <a:lnTo>
                  <a:pt x="0" y="0"/>
                </a:lnTo>
                <a:lnTo>
                  <a:pt x="0" y="2674620"/>
                </a:lnTo>
                <a:lnTo>
                  <a:pt x="437388" y="2674620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18532" y="2374392"/>
            <a:ext cx="437515" cy="2636520"/>
          </a:xfrm>
          <a:custGeom>
            <a:avLst/>
            <a:gdLst/>
            <a:ahLst/>
            <a:cxnLst/>
            <a:rect l="l" t="t" r="r" b="b"/>
            <a:pathLst>
              <a:path w="437514" h="2636520">
                <a:moveTo>
                  <a:pt x="437388" y="0"/>
                </a:moveTo>
                <a:lnTo>
                  <a:pt x="0" y="0"/>
                </a:lnTo>
                <a:lnTo>
                  <a:pt x="0" y="2636520"/>
                </a:lnTo>
                <a:lnTo>
                  <a:pt x="437388" y="2636520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49111" y="2374392"/>
            <a:ext cx="437515" cy="2636520"/>
          </a:xfrm>
          <a:custGeom>
            <a:avLst/>
            <a:gdLst/>
            <a:ahLst/>
            <a:cxnLst/>
            <a:rect l="l" t="t" r="r" b="b"/>
            <a:pathLst>
              <a:path w="437514" h="2636520">
                <a:moveTo>
                  <a:pt x="437388" y="0"/>
                </a:moveTo>
                <a:lnTo>
                  <a:pt x="0" y="0"/>
                </a:lnTo>
                <a:lnTo>
                  <a:pt x="0" y="2636520"/>
                </a:lnTo>
                <a:lnTo>
                  <a:pt x="437388" y="2636520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08747" y="2561844"/>
            <a:ext cx="437515" cy="2449195"/>
          </a:xfrm>
          <a:custGeom>
            <a:avLst/>
            <a:gdLst/>
            <a:ahLst/>
            <a:cxnLst/>
            <a:rect l="l" t="t" r="r" b="b"/>
            <a:pathLst>
              <a:path w="437515" h="2449195">
                <a:moveTo>
                  <a:pt x="437387" y="0"/>
                </a:moveTo>
                <a:lnTo>
                  <a:pt x="0" y="0"/>
                </a:lnTo>
                <a:lnTo>
                  <a:pt x="0" y="2449067"/>
                </a:lnTo>
                <a:lnTo>
                  <a:pt x="437387" y="2449067"/>
                </a:lnTo>
                <a:lnTo>
                  <a:pt x="43738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39328" y="2599944"/>
            <a:ext cx="437515" cy="2411095"/>
          </a:xfrm>
          <a:custGeom>
            <a:avLst/>
            <a:gdLst/>
            <a:ahLst/>
            <a:cxnLst/>
            <a:rect l="l" t="t" r="r" b="b"/>
            <a:pathLst>
              <a:path w="437515" h="2411095">
                <a:moveTo>
                  <a:pt x="437388" y="0"/>
                </a:moveTo>
                <a:lnTo>
                  <a:pt x="0" y="0"/>
                </a:lnTo>
                <a:lnTo>
                  <a:pt x="0" y="2410967"/>
                </a:lnTo>
                <a:lnTo>
                  <a:pt x="437388" y="2410967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69907" y="2599944"/>
            <a:ext cx="437515" cy="2411095"/>
          </a:xfrm>
          <a:custGeom>
            <a:avLst/>
            <a:gdLst/>
            <a:ahLst/>
            <a:cxnLst/>
            <a:rect l="l" t="t" r="r" b="b"/>
            <a:pathLst>
              <a:path w="437515" h="2411095">
                <a:moveTo>
                  <a:pt x="437388" y="0"/>
                </a:moveTo>
                <a:lnTo>
                  <a:pt x="0" y="0"/>
                </a:lnTo>
                <a:lnTo>
                  <a:pt x="0" y="2410967"/>
                </a:lnTo>
                <a:lnTo>
                  <a:pt x="437388" y="2410967"/>
                </a:lnTo>
                <a:lnTo>
                  <a:pt x="43738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000488" y="2599944"/>
            <a:ext cx="436245" cy="2411095"/>
          </a:xfrm>
          <a:custGeom>
            <a:avLst/>
            <a:gdLst/>
            <a:ahLst/>
            <a:cxnLst/>
            <a:rect l="l" t="t" r="r" b="b"/>
            <a:pathLst>
              <a:path w="436245" h="2411095">
                <a:moveTo>
                  <a:pt x="435863" y="0"/>
                </a:moveTo>
                <a:lnTo>
                  <a:pt x="0" y="0"/>
                </a:lnTo>
                <a:lnTo>
                  <a:pt x="0" y="2410967"/>
                </a:lnTo>
                <a:lnTo>
                  <a:pt x="435863" y="2410967"/>
                </a:lnTo>
                <a:lnTo>
                  <a:pt x="435863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29543" y="2599944"/>
            <a:ext cx="437515" cy="2411095"/>
          </a:xfrm>
          <a:custGeom>
            <a:avLst/>
            <a:gdLst/>
            <a:ahLst/>
            <a:cxnLst/>
            <a:rect l="l" t="t" r="r" b="b"/>
            <a:pathLst>
              <a:path w="437515" h="2411095">
                <a:moveTo>
                  <a:pt x="437387" y="0"/>
                </a:moveTo>
                <a:lnTo>
                  <a:pt x="0" y="0"/>
                </a:lnTo>
                <a:lnTo>
                  <a:pt x="0" y="2410967"/>
                </a:lnTo>
                <a:lnTo>
                  <a:pt x="437387" y="2410967"/>
                </a:lnTo>
                <a:lnTo>
                  <a:pt x="43738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0559" y="5010911"/>
            <a:ext cx="10793095" cy="0"/>
          </a:xfrm>
          <a:custGeom>
            <a:avLst/>
            <a:gdLst/>
            <a:ahLst/>
            <a:cxnLst/>
            <a:rect l="l" t="t" r="r" b="b"/>
            <a:pathLst>
              <a:path w="10793095" h="0">
                <a:moveTo>
                  <a:pt x="0" y="0"/>
                </a:moveTo>
                <a:lnTo>
                  <a:pt x="10792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0559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01139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31720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62300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91355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21935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2515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83096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312152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142731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973311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803892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32947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463528" y="5010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99261" y="2252345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59811" y="2026158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90391" y="2064003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20717" y="2064003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50916" y="210146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81242" y="210146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70%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41768" y="2289809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72093" y="2327655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02673" y="2327655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32872" y="2327655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863198" y="2327655"/>
            <a:ext cx="3822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64%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08457" y="5083102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88820" y="5084512"/>
            <a:ext cx="325755" cy="9569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185"/>
              </a:lnSpc>
            </a:pP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rpo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9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99537" y="5083008"/>
            <a:ext cx="165735" cy="4533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olent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29863" y="5084096"/>
            <a:ext cx="165735" cy="11201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60189" y="5082940"/>
            <a:ext cx="165735" cy="788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es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10251" y="5083732"/>
            <a:ext cx="325755" cy="996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185"/>
              </a:lnSpc>
            </a:pP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ames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-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90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erks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50913" y="5084299"/>
            <a:ext cx="165735" cy="1089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81493" y="5083787"/>
            <a:ext cx="165735" cy="5924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umb</a:t>
            </a:r>
            <a:r>
              <a:rPr dirty="0" sz="1100" spc="-15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311819" y="5083694"/>
            <a:ext cx="165735" cy="12452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C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42145" y="5082946"/>
            <a:ext cx="165735" cy="8807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arc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91953" y="5083761"/>
            <a:ext cx="326390" cy="12369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18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  <a:p>
            <a:pPr algn="ctr" marL="1270">
              <a:lnSpc>
                <a:spcPts val="1290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/>
              <a:t>Proportion of </a:t>
            </a:r>
            <a:r>
              <a:rPr dirty="0" sz="3100" spc="-10"/>
              <a:t>employers </a:t>
            </a:r>
            <a:r>
              <a:rPr dirty="0" sz="3100" spc="-5"/>
              <a:t>training over the </a:t>
            </a:r>
            <a:r>
              <a:rPr dirty="0" sz="3100" spc="-10"/>
              <a:t>previous </a:t>
            </a:r>
            <a:r>
              <a:rPr dirty="0" sz="3100" spc="-5"/>
              <a:t>12 months</a:t>
            </a:r>
            <a:r>
              <a:rPr dirty="0" sz="3100" spc="315"/>
              <a:t> </a:t>
            </a:r>
            <a:r>
              <a:rPr dirty="0" sz="3100" spc="-5"/>
              <a:t>by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/>
              <a:t>LEP</a:t>
            </a:r>
            <a:endParaRPr sz="3100"/>
          </a:p>
        </p:txBody>
      </p:sp>
      <p:sp>
        <p:nvSpPr>
          <p:cNvPr id="64" name="object 64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22878" y="1157223"/>
            <a:ext cx="584327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80940" algn="l"/>
              </a:tabLst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69790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5</a:t>
            </a:r>
            <a:r>
              <a:rPr dirty="0" sz="1200" spc="-5" i="1">
                <a:latin typeface="Arial"/>
                <a:cs typeface="Arial"/>
              </a:rPr>
              <a:t>60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21960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53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74258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590535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(991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414131" y="6368796"/>
            <a:ext cx="38227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(914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73971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(4,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49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997567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39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17494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9</a:t>
            </a:r>
            <a:r>
              <a:rPr dirty="0" sz="1200" spc="-5" i="1">
                <a:latin typeface="Arial"/>
                <a:cs typeface="Arial"/>
              </a:rPr>
              <a:t>82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465323" y="6368491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40155" y="6368796"/>
            <a:ext cx="5943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821161" y="6368796"/>
            <a:ext cx="5105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77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" y="1952244"/>
            <a:ext cx="7329170" cy="864235"/>
          </a:xfrm>
          <a:custGeom>
            <a:avLst/>
            <a:gdLst/>
            <a:ahLst/>
            <a:cxnLst/>
            <a:rect l="l" t="t" r="r" b="b"/>
            <a:pathLst>
              <a:path w="7329170" h="864235">
                <a:moveTo>
                  <a:pt x="0" y="864108"/>
                </a:moveTo>
                <a:lnTo>
                  <a:pt x="7328916" y="864108"/>
                </a:lnTo>
                <a:lnTo>
                  <a:pt x="7328916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595616" y="1952244"/>
            <a:ext cx="4305300" cy="864235"/>
          </a:xfrm>
          <a:custGeom>
            <a:avLst/>
            <a:gdLst/>
            <a:ahLst/>
            <a:cxnLst/>
            <a:rect l="l" t="t" r="r" b="b"/>
            <a:pathLst>
              <a:path w="4305300" h="864235">
                <a:moveTo>
                  <a:pt x="0" y="864108"/>
                </a:moveTo>
                <a:lnTo>
                  <a:pt x="4305300" y="864108"/>
                </a:lnTo>
                <a:lnTo>
                  <a:pt x="4305300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8891" y="5154167"/>
            <a:ext cx="5119370" cy="864235"/>
          </a:xfrm>
          <a:custGeom>
            <a:avLst/>
            <a:gdLst/>
            <a:ahLst/>
            <a:cxnLst/>
            <a:rect l="l" t="t" r="r" b="b"/>
            <a:pathLst>
              <a:path w="5119370" h="864235">
                <a:moveTo>
                  <a:pt x="0" y="864108"/>
                </a:moveTo>
                <a:lnTo>
                  <a:pt x="5119116" y="864108"/>
                </a:lnTo>
                <a:lnTo>
                  <a:pt x="5119116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98008" y="5154167"/>
            <a:ext cx="6515100" cy="864235"/>
          </a:xfrm>
          <a:custGeom>
            <a:avLst/>
            <a:gdLst/>
            <a:ahLst/>
            <a:cxnLst/>
            <a:rect l="l" t="t" r="r" b="b"/>
            <a:pathLst>
              <a:path w="6515100" h="864235">
                <a:moveTo>
                  <a:pt x="0" y="864108"/>
                </a:moveTo>
                <a:lnTo>
                  <a:pt x="6515100" y="864108"/>
                </a:lnTo>
                <a:lnTo>
                  <a:pt x="6515100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60893" y="2242439"/>
            <a:ext cx="155130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34%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don’t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train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3921" y="5453481"/>
            <a:ext cx="627570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2700" spc="-7" b="1">
                <a:latin typeface="Arial"/>
                <a:cs typeface="Arial"/>
              </a:rPr>
              <a:t>58% </a:t>
            </a:r>
            <a:r>
              <a:rPr dirty="0" sz="1550" spc="-5">
                <a:latin typeface="Arial"/>
                <a:cs typeface="Arial"/>
              </a:rPr>
              <a:t>of employers in </a:t>
            </a:r>
            <a:r>
              <a:rPr dirty="0" sz="1550">
                <a:latin typeface="Arial"/>
                <a:cs typeface="Arial"/>
              </a:rPr>
              <a:t>training equilibrium </a:t>
            </a:r>
            <a:r>
              <a:rPr dirty="0" sz="1550" spc="-5">
                <a:latin typeface="Arial"/>
                <a:cs typeface="Arial"/>
              </a:rPr>
              <a:t>(no desire to </a:t>
            </a:r>
            <a:r>
              <a:rPr dirty="0" sz="1550">
                <a:latin typeface="Arial"/>
                <a:cs typeface="Arial"/>
              </a:rPr>
              <a:t>increase</a:t>
            </a:r>
            <a:r>
              <a:rPr dirty="0" sz="1550" spc="-215">
                <a:latin typeface="Arial"/>
                <a:cs typeface="Arial"/>
              </a:rPr>
              <a:t> </a:t>
            </a:r>
            <a:r>
              <a:rPr dirty="0" sz="1550">
                <a:latin typeface="Arial"/>
                <a:cs typeface="Arial"/>
              </a:rPr>
              <a:t>training)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3275" y="3959352"/>
            <a:ext cx="3270885" cy="632460"/>
          </a:xfrm>
          <a:custGeom>
            <a:avLst/>
            <a:gdLst/>
            <a:ahLst/>
            <a:cxnLst/>
            <a:rect l="l" t="t" r="r" b="b"/>
            <a:pathLst>
              <a:path w="3270885" h="632460">
                <a:moveTo>
                  <a:pt x="0" y="632460"/>
                </a:moveTo>
                <a:lnTo>
                  <a:pt x="3270504" y="632460"/>
                </a:lnTo>
                <a:lnTo>
                  <a:pt x="3270504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73779" y="3959352"/>
            <a:ext cx="3698875" cy="632460"/>
          </a:xfrm>
          <a:custGeom>
            <a:avLst/>
            <a:gdLst/>
            <a:ahLst/>
            <a:cxnLst/>
            <a:rect l="l" t="t" r="r" b="b"/>
            <a:pathLst>
              <a:path w="3698875" h="632460">
                <a:moveTo>
                  <a:pt x="0" y="632460"/>
                </a:moveTo>
                <a:lnTo>
                  <a:pt x="3698748" y="632460"/>
                </a:lnTo>
                <a:lnTo>
                  <a:pt x="3698748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72528" y="3959352"/>
            <a:ext cx="142240" cy="632460"/>
          </a:xfrm>
          <a:custGeom>
            <a:avLst/>
            <a:gdLst/>
            <a:ahLst/>
            <a:cxnLst/>
            <a:rect l="l" t="t" r="r" b="b"/>
            <a:pathLst>
              <a:path w="142240" h="632460">
                <a:moveTo>
                  <a:pt x="0" y="632460"/>
                </a:moveTo>
                <a:lnTo>
                  <a:pt x="141731" y="632460"/>
                </a:lnTo>
                <a:lnTo>
                  <a:pt x="141731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5A7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6153" y="4185666"/>
            <a:ext cx="431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46%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9058" y="4131817"/>
            <a:ext cx="481330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latin typeface="Arial"/>
                <a:cs typeface="Arial"/>
              </a:rPr>
              <a:t>52%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65975" y="4131817"/>
            <a:ext cx="3549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latin typeface="Arial"/>
                <a:cs typeface="Arial"/>
              </a:rPr>
              <a:t>2</a:t>
            </a:r>
            <a:r>
              <a:rPr dirty="0" sz="1800" spc="-10" b="1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3565" y="4617592"/>
            <a:ext cx="167386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Wanted </a:t>
            </a:r>
            <a:r>
              <a:rPr dirty="0" sz="1400">
                <a:latin typeface="Arial"/>
                <a:cs typeface="Arial"/>
              </a:rPr>
              <a:t>to train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more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39666" y="4622800"/>
            <a:ext cx="16332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Do sufficient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69122" y="4612767"/>
            <a:ext cx="122301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Wanted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09250" y="4612767"/>
            <a:ext cx="132905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No </a:t>
            </a:r>
            <a:r>
              <a:rPr dirty="0" sz="1400">
                <a:latin typeface="Arial"/>
                <a:cs typeface="Arial"/>
              </a:rPr>
              <a:t>training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need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9385" y="3724909"/>
            <a:ext cx="94297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i="1">
                <a:latin typeface="Arial"/>
                <a:cs typeface="Arial"/>
              </a:rPr>
              <a:t>(Base: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57,422)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23323" y="3724909"/>
            <a:ext cx="906144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i="1">
                <a:latin typeface="Arial"/>
                <a:cs typeface="Arial"/>
              </a:rPr>
              <a:t>(</a:t>
            </a:r>
            <a:r>
              <a:rPr dirty="0" sz="1100" spc="-5" i="1">
                <a:latin typeface="Arial"/>
                <a:cs typeface="Arial"/>
              </a:rPr>
              <a:t>B</a:t>
            </a:r>
            <a:r>
              <a:rPr dirty="0" sz="1100" i="1">
                <a:latin typeface="Arial"/>
                <a:cs typeface="Arial"/>
              </a:rPr>
              <a:t>as</a:t>
            </a:r>
            <a:r>
              <a:rPr dirty="0" sz="1100" spc="-5" i="1">
                <a:latin typeface="Arial"/>
                <a:cs typeface="Arial"/>
              </a:rPr>
              <a:t>e</a:t>
            </a:r>
            <a:r>
              <a:rPr dirty="0" sz="1100" i="1">
                <a:latin typeface="Arial"/>
                <a:cs typeface="Arial"/>
              </a:rPr>
              <a:t>:</a:t>
            </a:r>
            <a:r>
              <a:rPr dirty="0" sz="1100" i="1">
                <a:latin typeface="Arial"/>
                <a:cs typeface="Arial"/>
              </a:rPr>
              <a:t>1</a:t>
            </a:r>
            <a:r>
              <a:rPr dirty="0" sz="1100" spc="-5" i="1">
                <a:latin typeface="Arial"/>
                <a:cs typeface="Arial"/>
              </a:rPr>
              <a:t>7</a:t>
            </a:r>
            <a:r>
              <a:rPr dirty="0" sz="1100" i="1">
                <a:latin typeface="Arial"/>
                <a:cs typeface="Arial"/>
              </a:rPr>
              <a:t>,</a:t>
            </a:r>
            <a:r>
              <a:rPr dirty="0" sz="1100" i="1">
                <a:latin typeface="Arial"/>
                <a:cs typeface="Arial"/>
              </a:rPr>
              <a:t>0</a:t>
            </a:r>
            <a:r>
              <a:rPr dirty="0" sz="1100" spc="-5" i="1">
                <a:latin typeface="Arial"/>
                <a:cs typeface="Arial"/>
              </a:rPr>
              <a:t>0</a:t>
            </a:r>
            <a:r>
              <a:rPr dirty="0" sz="1100" i="1">
                <a:latin typeface="Arial"/>
                <a:cs typeface="Arial"/>
              </a:rPr>
              <a:t>7)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525" y="5444032"/>
            <a:ext cx="3371850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42%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of employers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want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train</a:t>
            </a:r>
            <a:r>
              <a:rPr dirty="0" sz="16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20"/>
              <a:t>Training </a:t>
            </a:r>
            <a:r>
              <a:rPr dirty="0" sz="3100" spc="-10"/>
              <a:t>Equilibrium: employers’ </a:t>
            </a:r>
            <a:r>
              <a:rPr dirty="0" sz="3100" spc="-5"/>
              <a:t>interest in providing more</a:t>
            </a:r>
            <a:r>
              <a:rPr dirty="0" sz="3100" spc="229"/>
              <a:t> </a:t>
            </a:r>
            <a:r>
              <a:rPr dirty="0" sz="3100" spc="-5"/>
              <a:t>training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/>
              <a:t>than they were able to</a:t>
            </a:r>
            <a:endParaRPr sz="3100"/>
          </a:p>
        </p:txBody>
      </p:sp>
      <p:sp>
        <p:nvSpPr>
          <p:cNvPr id="23" name="object 23"/>
          <p:cNvSpPr/>
          <p:nvPr/>
        </p:nvSpPr>
        <p:spPr>
          <a:xfrm>
            <a:off x="3283203" y="2804667"/>
            <a:ext cx="1284605" cy="893444"/>
          </a:xfrm>
          <a:custGeom>
            <a:avLst/>
            <a:gdLst/>
            <a:ahLst/>
            <a:cxnLst/>
            <a:rect l="l" t="t" r="r" b="b"/>
            <a:pathLst>
              <a:path w="1284604" h="893445">
                <a:moveTo>
                  <a:pt x="1284351" y="0"/>
                </a:moveTo>
                <a:lnTo>
                  <a:pt x="0" y="0"/>
                </a:lnTo>
                <a:lnTo>
                  <a:pt x="0" y="428371"/>
                </a:lnTo>
                <a:lnTo>
                  <a:pt x="642238" y="893191"/>
                </a:lnTo>
                <a:lnTo>
                  <a:pt x="1284351" y="428371"/>
                </a:lnTo>
                <a:lnTo>
                  <a:pt x="1284351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387978" y="2853435"/>
            <a:ext cx="107378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F1F1F1"/>
                </a:solidFill>
                <a:latin typeface="Arial"/>
                <a:cs typeface="Arial"/>
              </a:rPr>
              <a:t>Among</a:t>
            </a:r>
            <a:r>
              <a:rPr dirty="0" sz="1400" spc="-11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1F1F1"/>
                </a:solidFill>
                <a:latin typeface="Arial"/>
                <a:cs typeface="Arial"/>
              </a:rPr>
              <a:t>those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F1F1F1"/>
                </a:solidFill>
                <a:latin typeface="Arial"/>
                <a:cs typeface="Arial"/>
              </a:rPr>
              <a:t>who</a:t>
            </a:r>
            <a:r>
              <a:rPr dirty="0" sz="1400" spc="-85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1F1F1"/>
                </a:solidFill>
                <a:latin typeface="Arial"/>
                <a:cs typeface="Arial"/>
              </a:rPr>
              <a:t>train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18345" y="2804667"/>
            <a:ext cx="1284605" cy="893444"/>
          </a:xfrm>
          <a:custGeom>
            <a:avLst/>
            <a:gdLst/>
            <a:ahLst/>
            <a:cxnLst/>
            <a:rect l="l" t="t" r="r" b="b"/>
            <a:pathLst>
              <a:path w="1284604" h="893445">
                <a:moveTo>
                  <a:pt x="1284351" y="0"/>
                </a:moveTo>
                <a:lnTo>
                  <a:pt x="0" y="0"/>
                </a:lnTo>
                <a:lnTo>
                  <a:pt x="0" y="469392"/>
                </a:lnTo>
                <a:lnTo>
                  <a:pt x="642111" y="893191"/>
                </a:lnTo>
                <a:lnTo>
                  <a:pt x="1284351" y="469392"/>
                </a:lnTo>
                <a:lnTo>
                  <a:pt x="1284351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9170289" y="2853435"/>
            <a:ext cx="118110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Among</a:t>
            </a:r>
            <a:r>
              <a:rPr dirty="0" sz="1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don’t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train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1114" y="2242439"/>
            <a:ext cx="263842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66%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all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employers</a:t>
            </a:r>
            <a:r>
              <a:rPr dirty="0" sz="18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train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70675" y="4622800"/>
            <a:ext cx="90551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Don’t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know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976616" y="3956303"/>
            <a:ext cx="1229995" cy="631190"/>
          </a:xfrm>
          <a:custGeom>
            <a:avLst/>
            <a:gdLst/>
            <a:ahLst/>
            <a:cxnLst/>
            <a:rect l="l" t="t" r="r" b="b"/>
            <a:pathLst>
              <a:path w="1229995" h="631189">
                <a:moveTo>
                  <a:pt x="0" y="630936"/>
                </a:moveTo>
                <a:lnTo>
                  <a:pt x="1229868" y="630936"/>
                </a:lnTo>
                <a:lnTo>
                  <a:pt x="1229868" y="0"/>
                </a:lnTo>
                <a:lnTo>
                  <a:pt x="0" y="0"/>
                </a:lnTo>
                <a:lnTo>
                  <a:pt x="0" y="630936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206483" y="3956303"/>
            <a:ext cx="2735580" cy="631190"/>
          </a:xfrm>
          <a:custGeom>
            <a:avLst/>
            <a:gdLst/>
            <a:ahLst/>
            <a:cxnLst/>
            <a:rect l="l" t="t" r="r" b="b"/>
            <a:pathLst>
              <a:path w="2735579" h="631189">
                <a:moveTo>
                  <a:pt x="0" y="630936"/>
                </a:moveTo>
                <a:lnTo>
                  <a:pt x="2735579" y="630936"/>
                </a:lnTo>
                <a:lnTo>
                  <a:pt x="2735579" y="0"/>
                </a:lnTo>
                <a:lnTo>
                  <a:pt x="0" y="0"/>
                </a:lnTo>
                <a:lnTo>
                  <a:pt x="0" y="630936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043164" y="4128261"/>
            <a:ext cx="481330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006710" y="6629579"/>
            <a:ext cx="21082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</a:t>
            </a:r>
            <a:r>
              <a:rPr dirty="0" sz="1100" spc="-1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(75,129)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9466" y="6640121"/>
            <a:ext cx="9138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*Note training employers responding </a:t>
            </a:r>
            <a:r>
              <a:rPr dirty="0" sz="1200" spc="-10" i="1">
                <a:latin typeface="Arial"/>
                <a:cs typeface="Arial"/>
              </a:rPr>
              <a:t>‘Don’t </a:t>
            </a:r>
            <a:r>
              <a:rPr dirty="0" sz="1200" i="1">
                <a:latin typeface="Arial"/>
                <a:cs typeface="Arial"/>
              </a:rPr>
              <a:t>know’ </a:t>
            </a:r>
            <a:r>
              <a:rPr dirty="0" sz="1200" spc="-5" i="1">
                <a:latin typeface="Arial"/>
                <a:cs typeface="Arial"/>
              </a:rPr>
              <a:t>have been included in </a:t>
            </a:r>
            <a:r>
              <a:rPr dirty="0" sz="1200" i="1">
                <a:latin typeface="Arial"/>
                <a:cs typeface="Arial"/>
              </a:rPr>
              <a:t>the </a:t>
            </a:r>
            <a:r>
              <a:rPr dirty="0" sz="1200" spc="-5" i="1">
                <a:latin typeface="Arial"/>
                <a:cs typeface="Arial"/>
              </a:rPr>
              <a:t>group ‘Wanted </a:t>
            </a:r>
            <a:r>
              <a:rPr dirty="0" sz="1200" i="1">
                <a:latin typeface="Arial"/>
                <a:cs typeface="Arial"/>
              </a:rPr>
              <a:t>to </a:t>
            </a:r>
            <a:r>
              <a:rPr dirty="0" sz="1200" spc="-5" i="1">
                <a:latin typeface="Arial"/>
                <a:cs typeface="Arial"/>
              </a:rPr>
              <a:t>undertake more training’ on final</a:t>
            </a:r>
            <a:r>
              <a:rPr dirty="0" sz="1200" spc="-9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measure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272396" y="4128261"/>
            <a:ext cx="481330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latin typeface="Arial"/>
                <a:cs typeface="Arial"/>
              </a:rPr>
              <a:t>70%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20"/>
              <a:t>Training </a:t>
            </a:r>
            <a:r>
              <a:rPr dirty="0" sz="3100" spc="-10"/>
              <a:t>Equilibrium: </a:t>
            </a:r>
            <a:r>
              <a:rPr dirty="0" sz="3100" spc="-5"/>
              <a:t>LEAs most likely to </a:t>
            </a:r>
            <a:r>
              <a:rPr dirty="0" sz="3100" spc="-10"/>
              <a:t>want </a:t>
            </a:r>
            <a:r>
              <a:rPr dirty="0" sz="3100" spc="-5"/>
              <a:t>to undertake</a:t>
            </a:r>
            <a:r>
              <a:rPr dirty="0" sz="3100" spc="275"/>
              <a:t> </a:t>
            </a:r>
            <a:r>
              <a:rPr dirty="0" sz="3100" spc="-5"/>
              <a:t>more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/>
              <a:t>training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779170" y="1630934"/>
            <a:ext cx="67818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Har</a:t>
            </a:r>
            <a:r>
              <a:rPr dirty="0" sz="1200" spc="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ngey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(147)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67939" y="1391411"/>
            <a:ext cx="4654550" cy="864235"/>
          </a:xfrm>
          <a:custGeom>
            <a:avLst/>
            <a:gdLst/>
            <a:ahLst/>
            <a:cxnLst/>
            <a:rect l="l" t="t" r="r" b="b"/>
            <a:pathLst>
              <a:path w="4654550" h="864235">
                <a:moveTo>
                  <a:pt x="0" y="864108"/>
                </a:moveTo>
                <a:lnTo>
                  <a:pt x="4654296" y="864108"/>
                </a:lnTo>
                <a:lnTo>
                  <a:pt x="4654296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22235" y="1391411"/>
            <a:ext cx="3101340" cy="864235"/>
          </a:xfrm>
          <a:custGeom>
            <a:avLst/>
            <a:gdLst/>
            <a:ahLst/>
            <a:cxnLst/>
            <a:rect l="l" t="t" r="r" b="b"/>
            <a:pathLst>
              <a:path w="3101340" h="864235">
                <a:moveTo>
                  <a:pt x="0" y="864108"/>
                </a:moveTo>
                <a:lnTo>
                  <a:pt x="3101339" y="864108"/>
                </a:lnTo>
                <a:lnTo>
                  <a:pt x="3101339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65857" y="1445767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758" y="2707513"/>
            <a:ext cx="117284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20" b="1">
                <a:latin typeface="Arial"/>
                <a:cs typeface="Arial"/>
              </a:rPr>
              <a:t>W</a:t>
            </a:r>
            <a:r>
              <a:rPr dirty="0" sz="1200" b="1">
                <a:latin typeface="Arial"/>
                <a:cs typeface="Arial"/>
              </a:rPr>
              <a:t>ol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erha</a:t>
            </a:r>
            <a:r>
              <a:rPr dirty="0" sz="1200" b="1">
                <a:latin typeface="Arial"/>
                <a:cs typeface="Arial"/>
              </a:rPr>
              <a:t>mpt</a:t>
            </a:r>
            <a:r>
              <a:rPr dirty="0" sz="1200" spc="-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(316)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69464" y="2467355"/>
            <a:ext cx="4343400" cy="864235"/>
          </a:xfrm>
          <a:custGeom>
            <a:avLst/>
            <a:gdLst/>
            <a:ahLst/>
            <a:cxnLst/>
            <a:rect l="l" t="t" r="r" b="b"/>
            <a:pathLst>
              <a:path w="4343400" h="864235">
                <a:moveTo>
                  <a:pt x="0" y="864108"/>
                </a:moveTo>
                <a:lnTo>
                  <a:pt x="4343399" y="864108"/>
                </a:lnTo>
                <a:lnTo>
                  <a:pt x="4343399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12864" y="2467355"/>
            <a:ext cx="3412490" cy="864235"/>
          </a:xfrm>
          <a:custGeom>
            <a:avLst/>
            <a:gdLst/>
            <a:ahLst/>
            <a:cxnLst/>
            <a:rect l="l" t="t" r="r" b="b"/>
            <a:pathLst>
              <a:path w="3412490" h="864235">
                <a:moveTo>
                  <a:pt x="0" y="864108"/>
                </a:moveTo>
                <a:lnTo>
                  <a:pt x="3412235" y="864108"/>
                </a:lnTo>
                <a:lnTo>
                  <a:pt x="3412235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298942" y="1568958"/>
            <a:ext cx="1958339" cy="155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40%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44%</a:t>
            </a:r>
            <a:endParaRPr sz="1600">
              <a:latin typeface="Arial"/>
              <a:cs typeface="Arial"/>
            </a:endParaRPr>
          </a:p>
          <a:p>
            <a:pPr algn="r" marR="635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5857" y="2522346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5571" y="3784092"/>
            <a:ext cx="66167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Lambe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(313)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63367" y="3544823"/>
            <a:ext cx="4265930" cy="864235"/>
          </a:xfrm>
          <a:custGeom>
            <a:avLst/>
            <a:gdLst/>
            <a:ahLst/>
            <a:cxnLst/>
            <a:rect l="l" t="t" r="r" b="b"/>
            <a:pathLst>
              <a:path w="4265930" h="864235">
                <a:moveTo>
                  <a:pt x="0" y="864107"/>
                </a:moveTo>
                <a:lnTo>
                  <a:pt x="4265676" y="864107"/>
                </a:lnTo>
                <a:lnTo>
                  <a:pt x="4265676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29043" y="3544823"/>
            <a:ext cx="3489960" cy="864235"/>
          </a:xfrm>
          <a:custGeom>
            <a:avLst/>
            <a:gdLst/>
            <a:ahLst/>
            <a:cxnLst/>
            <a:rect l="l" t="t" r="r" b="b"/>
            <a:pathLst>
              <a:path w="3489959" h="864235">
                <a:moveTo>
                  <a:pt x="0" y="864107"/>
                </a:moveTo>
                <a:lnTo>
                  <a:pt x="3489959" y="864107"/>
                </a:lnTo>
                <a:lnTo>
                  <a:pt x="3489959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272653" y="3730879"/>
            <a:ext cx="1958339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45%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5857" y="3598926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55%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809" y="4764023"/>
            <a:ext cx="80772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Sou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h</a:t>
            </a:r>
            <a:r>
              <a:rPr dirty="0" sz="1200" spc="20" b="1">
                <a:latin typeface="Arial"/>
                <a:cs typeface="Arial"/>
              </a:rPr>
              <a:t>w</a:t>
            </a:r>
            <a:r>
              <a:rPr dirty="0" sz="1200" spc="-5" b="1">
                <a:latin typeface="Arial"/>
                <a:cs typeface="Arial"/>
              </a:rPr>
              <a:t>ark</a:t>
            </a:r>
            <a:endParaRPr sz="12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(444)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43555" y="4616196"/>
            <a:ext cx="4110354" cy="864235"/>
          </a:xfrm>
          <a:custGeom>
            <a:avLst/>
            <a:gdLst/>
            <a:ahLst/>
            <a:cxnLst/>
            <a:rect l="l" t="t" r="r" b="b"/>
            <a:pathLst>
              <a:path w="4110354" h="864235">
                <a:moveTo>
                  <a:pt x="0" y="864107"/>
                </a:moveTo>
                <a:lnTo>
                  <a:pt x="4110228" y="864107"/>
                </a:lnTo>
                <a:lnTo>
                  <a:pt x="4110228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53783" y="4616196"/>
            <a:ext cx="3645535" cy="864235"/>
          </a:xfrm>
          <a:custGeom>
            <a:avLst/>
            <a:gdLst/>
            <a:ahLst/>
            <a:cxnLst/>
            <a:rect l="l" t="t" r="r" b="b"/>
            <a:pathLst>
              <a:path w="3645534" h="864235">
                <a:moveTo>
                  <a:pt x="0" y="864107"/>
                </a:moveTo>
                <a:lnTo>
                  <a:pt x="3645408" y="864107"/>
                </a:lnTo>
                <a:lnTo>
                  <a:pt x="3645408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272653" y="4797679"/>
            <a:ext cx="1958339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47%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39695" y="4671441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53%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8022" y="5932932"/>
            <a:ext cx="7537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Ho</a:t>
            </a:r>
            <a:r>
              <a:rPr dirty="0" sz="1200" spc="-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ns</a:t>
            </a:r>
            <a:r>
              <a:rPr dirty="0" sz="1200" spc="5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ow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43555" y="5692140"/>
            <a:ext cx="4110354" cy="864235"/>
          </a:xfrm>
          <a:custGeom>
            <a:avLst/>
            <a:gdLst/>
            <a:ahLst/>
            <a:cxnLst/>
            <a:rect l="l" t="t" r="r" b="b"/>
            <a:pathLst>
              <a:path w="4110354" h="864234">
                <a:moveTo>
                  <a:pt x="0" y="864108"/>
                </a:moveTo>
                <a:lnTo>
                  <a:pt x="4110228" y="864108"/>
                </a:lnTo>
                <a:lnTo>
                  <a:pt x="411022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653783" y="5692140"/>
            <a:ext cx="3645535" cy="864235"/>
          </a:xfrm>
          <a:custGeom>
            <a:avLst/>
            <a:gdLst/>
            <a:ahLst/>
            <a:cxnLst/>
            <a:rect l="l" t="t" r="r" b="b"/>
            <a:pathLst>
              <a:path w="3645534" h="864234">
                <a:moveTo>
                  <a:pt x="0" y="864108"/>
                </a:moveTo>
                <a:lnTo>
                  <a:pt x="3645408" y="864108"/>
                </a:lnTo>
                <a:lnTo>
                  <a:pt x="364540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799701" y="5870854"/>
            <a:ext cx="431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47%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9695" y="6017810"/>
            <a:ext cx="1904364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undertake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5474" y="6132019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(272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72653" y="6140949"/>
            <a:ext cx="19564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06178" y="6653048"/>
            <a:ext cx="23075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(Base: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establishments, as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39695" y="5747715"/>
            <a:ext cx="431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53%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65857" y="1137411"/>
            <a:ext cx="224409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(No </a:t>
            </a:r>
            <a:r>
              <a:rPr dirty="0" sz="1400">
                <a:latin typeface="Arial"/>
                <a:cs typeface="Arial"/>
              </a:rPr>
              <a:t>desire for </a:t>
            </a:r>
            <a:r>
              <a:rPr dirty="0" sz="1400" spc="-5">
                <a:latin typeface="Arial"/>
                <a:cs typeface="Arial"/>
              </a:rPr>
              <a:t>more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20"/>
              <a:t>Training </a:t>
            </a:r>
            <a:r>
              <a:rPr dirty="0" sz="3100" spc="-10"/>
              <a:t>Equilibrium: </a:t>
            </a:r>
            <a:r>
              <a:rPr dirty="0" sz="3100" spc="-5"/>
              <a:t>LEPs most likely to </a:t>
            </a:r>
            <a:r>
              <a:rPr dirty="0" sz="3100" spc="-10"/>
              <a:t>want </a:t>
            </a:r>
            <a:r>
              <a:rPr dirty="0" sz="3100" spc="-5"/>
              <a:t>to undertake</a:t>
            </a:r>
            <a:r>
              <a:rPr dirty="0" sz="3100" spc="290"/>
              <a:t> </a:t>
            </a:r>
            <a:r>
              <a:rPr dirty="0" sz="3100" spc="-5"/>
              <a:t>more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/>
              <a:t>training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590194" y="1630934"/>
            <a:ext cx="105600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Black</a:t>
            </a:r>
            <a:r>
              <a:rPr dirty="0" sz="1200" spc="-7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Country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(1,381)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67939" y="1391411"/>
            <a:ext cx="3645535" cy="864235"/>
          </a:xfrm>
          <a:custGeom>
            <a:avLst/>
            <a:gdLst/>
            <a:ahLst/>
            <a:cxnLst/>
            <a:rect l="l" t="t" r="r" b="b"/>
            <a:pathLst>
              <a:path w="3645535" h="864235">
                <a:moveTo>
                  <a:pt x="0" y="864108"/>
                </a:moveTo>
                <a:lnTo>
                  <a:pt x="3645408" y="864108"/>
                </a:lnTo>
                <a:lnTo>
                  <a:pt x="364540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13347" y="1391411"/>
            <a:ext cx="4110354" cy="864235"/>
          </a:xfrm>
          <a:custGeom>
            <a:avLst/>
            <a:gdLst/>
            <a:ahLst/>
            <a:cxnLst/>
            <a:rect l="l" t="t" r="r" b="b"/>
            <a:pathLst>
              <a:path w="4110354" h="864235">
                <a:moveTo>
                  <a:pt x="0" y="864108"/>
                </a:moveTo>
                <a:lnTo>
                  <a:pt x="4110228" y="864108"/>
                </a:lnTo>
                <a:lnTo>
                  <a:pt x="411022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72653" y="1568958"/>
            <a:ext cx="1958339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53%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5857" y="1445767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47%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0013" y="2707513"/>
            <a:ext cx="59436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London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(10,629)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69464" y="2467355"/>
            <a:ext cx="3645535" cy="864235"/>
          </a:xfrm>
          <a:custGeom>
            <a:avLst/>
            <a:gdLst/>
            <a:ahLst/>
            <a:cxnLst/>
            <a:rect l="l" t="t" r="r" b="b"/>
            <a:pathLst>
              <a:path w="3645535" h="864235">
                <a:moveTo>
                  <a:pt x="0" y="864108"/>
                </a:moveTo>
                <a:lnTo>
                  <a:pt x="3645408" y="864108"/>
                </a:lnTo>
                <a:lnTo>
                  <a:pt x="364540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14871" y="2467355"/>
            <a:ext cx="4110354" cy="864235"/>
          </a:xfrm>
          <a:custGeom>
            <a:avLst/>
            <a:gdLst/>
            <a:ahLst/>
            <a:cxnLst/>
            <a:rect l="l" t="t" r="r" b="b"/>
            <a:pathLst>
              <a:path w="4110354" h="864235">
                <a:moveTo>
                  <a:pt x="0" y="864108"/>
                </a:moveTo>
                <a:lnTo>
                  <a:pt x="4110228" y="864108"/>
                </a:lnTo>
                <a:lnTo>
                  <a:pt x="4110228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272653" y="2645409"/>
            <a:ext cx="1958339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53%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5857" y="2492121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47%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917" y="3599433"/>
            <a:ext cx="1365885" cy="742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1200" spc="-20" b="1">
                <a:latin typeface="Arial"/>
                <a:cs typeface="Arial"/>
              </a:rPr>
              <a:t>Derby,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Derbyshire,  Nottingham </a:t>
            </a:r>
            <a:r>
              <a:rPr dirty="0" sz="1200" b="1">
                <a:latin typeface="Arial"/>
                <a:cs typeface="Arial"/>
              </a:rPr>
              <a:t>and  </a:t>
            </a:r>
            <a:r>
              <a:rPr dirty="0" sz="1200" spc="-5" b="1">
                <a:latin typeface="Arial"/>
                <a:cs typeface="Arial"/>
              </a:rPr>
              <a:t>Nottinghamshire  </a:t>
            </a:r>
            <a:r>
              <a:rPr dirty="0" sz="1200" i="1">
                <a:latin typeface="Arial"/>
                <a:cs typeface="Arial"/>
              </a:rPr>
              <a:t>(313)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63367" y="3544823"/>
            <a:ext cx="3489960" cy="864235"/>
          </a:xfrm>
          <a:custGeom>
            <a:avLst/>
            <a:gdLst/>
            <a:ahLst/>
            <a:cxnLst/>
            <a:rect l="l" t="t" r="r" b="b"/>
            <a:pathLst>
              <a:path w="3489960" h="864235">
                <a:moveTo>
                  <a:pt x="0" y="864107"/>
                </a:moveTo>
                <a:lnTo>
                  <a:pt x="3489959" y="864107"/>
                </a:lnTo>
                <a:lnTo>
                  <a:pt x="3489959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53328" y="3544823"/>
            <a:ext cx="4265930" cy="864235"/>
          </a:xfrm>
          <a:custGeom>
            <a:avLst/>
            <a:gdLst/>
            <a:ahLst/>
            <a:cxnLst/>
            <a:rect l="l" t="t" r="r" b="b"/>
            <a:pathLst>
              <a:path w="4265930" h="864235">
                <a:moveTo>
                  <a:pt x="0" y="864107"/>
                </a:moveTo>
                <a:lnTo>
                  <a:pt x="4265676" y="864107"/>
                </a:lnTo>
                <a:lnTo>
                  <a:pt x="4265676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272653" y="3721989"/>
            <a:ext cx="1958975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55%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9695" y="3598926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9617" y="4764023"/>
            <a:ext cx="8382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25" b="1">
                <a:latin typeface="Arial"/>
                <a:cs typeface="Arial"/>
              </a:rPr>
              <a:t>Tees</a:t>
            </a:r>
            <a:r>
              <a:rPr dirty="0" sz="1200" spc="-1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Valley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(1,353)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43555" y="4616196"/>
            <a:ext cx="3489960" cy="864235"/>
          </a:xfrm>
          <a:custGeom>
            <a:avLst/>
            <a:gdLst/>
            <a:ahLst/>
            <a:cxnLst/>
            <a:rect l="l" t="t" r="r" b="b"/>
            <a:pathLst>
              <a:path w="3489960" h="864235">
                <a:moveTo>
                  <a:pt x="0" y="864107"/>
                </a:moveTo>
                <a:lnTo>
                  <a:pt x="3489960" y="864107"/>
                </a:lnTo>
                <a:lnTo>
                  <a:pt x="3489960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33515" y="4616196"/>
            <a:ext cx="4265930" cy="864235"/>
          </a:xfrm>
          <a:custGeom>
            <a:avLst/>
            <a:gdLst/>
            <a:ahLst/>
            <a:cxnLst/>
            <a:rect l="l" t="t" r="r" b="b"/>
            <a:pathLst>
              <a:path w="4265930" h="864235">
                <a:moveTo>
                  <a:pt x="0" y="864107"/>
                </a:moveTo>
                <a:lnTo>
                  <a:pt x="4265676" y="864107"/>
                </a:lnTo>
                <a:lnTo>
                  <a:pt x="4265676" y="0"/>
                </a:lnTo>
                <a:lnTo>
                  <a:pt x="0" y="0"/>
                </a:lnTo>
                <a:lnTo>
                  <a:pt x="0" y="864107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639695" y="4671441"/>
            <a:ext cx="1904364" cy="74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 undertake  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959" y="5932932"/>
            <a:ext cx="160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Liverpool </a:t>
            </a:r>
            <a:r>
              <a:rPr dirty="0" sz="1200" b="1">
                <a:latin typeface="Arial"/>
                <a:cs typeface="Arial"/>
              </a:rPr>
              <a:t>City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Region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43555" y="5692140"/>
            <a:ext cx="3412490" cy="864235"/>
          </a:xfrm>
          <a:custGeom>
            <a:avLst/>
            <a:gdLst/>
            <a:ahLst/>
            <a:cxnLst/>
            <a:rect l="l" t="t" r="r" b="b"/>
            <a:pathLst>
              <a:path w="3412490" h="864234">
                <a:moveTo>
                  <a:pt x="0" y="864108"/>
                </a:moveTo>
                <a:lnTo>
                  <a:pt x="3412236" y="864108"/>
                </a:lnTo>
                <a:lnTo>
                  <a:pt x="3412236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E85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55791" y="5692140"/>
            <a:ext cx="4343400" cy="864235"/>
          </a:xfrm>
          <a:custGeom>
            <a:avLst/>
            <a:gdLst/>
            <a:ahLst/>
            <a:cxnLst/>
            <a:rect l="l" t="t" r="r" b="b"/>
            <a:pathLst>
              <a:path w="4343400" h="864234">
                <a:moveTo>
                  <a:pt x="0" y="864108"/>
                </a:moveTo>
                <a:lnTo>
                  <a:pt x="4343400" y="864108"/>
                </a:lnTo>
                <a:lnTo>
                  <a:pt x="4343400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solidFill>
            <a:srgbClr val="C7D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272653" y="4811014"/>
            <a:ext cx="1958339" cy="131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55%</a:t>
            </a:r>
            <a:endParaRPr sz="16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56%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9695" y="6017810"/>
            <a:ext cx="1904364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undertake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2075" y="6132019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72653" y="6140949"/>
            <a:ext cx="19564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spc="-5">
                <a:latin typeface="Arial"/>
                <a:cs typeface="Arial"/>
              </a:rPr>
              <a:t>In training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06178" y="6653048"/>
            <a:ext cx="23075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(Base: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establishments, as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39695" y="5747715"/>
            <a:ext cx="431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44%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65857" y="1137411"/>
            <a:ext cx="224409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(No </a:t>
            </a:r>
            <a:r>
              <a:rPr dirty="0" sz="1400">
                <a:latin typeface="Arial"/>
                <a:cs typeface="Arial"/>
              </a:rPr>
              <a:t>desire for </a:t>
            </a:r>
            <a:r>
              <a:rPr dirty="0" sz="1400" spc="-5">
                <a:latin typeface="Arial"/>
                <a:cs typeface="Arial"/>
              </a:rPr>
              <a:t>more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063" y="3122676"/>
            <a:ext cx="490855" cy="1844039"/>
          </a:xfrm>
          <a:custGeom>
            <a:avLst/>
            <a:gdLst/>
            <a:ahLst/>
            <a:cxnLst/>
            <a:rect l="l" t="t" r="r" b="b"/>
            <a:pathLst>
              <a:path w="490855" h="1844039">
                <a:moveTo>
                  <a:pt x="0" y="1844040"/>
                </a:moveTo>
                <a:lnTo>
                  <a:pt x="490728" y="1844040"/>
                </a:lnTo>
                <a:lnTo>
                  <a:pt x="490728" y="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2063" y="3122676"/>
            <a:ext cx="490855" cy="1844039"/>
          </a:xfrm>
          <a:custGeom>
            <a:avLst/>
            <a:gdLst/>
            <a:ahLst/>
            <a:cxnLst/>
            <a:rect l="l" t="t" r="r" b="b"/>
            <a:pathLst>
              <a:path w="490855" h="1844039">
                <a:moveTo>
                  <a:pt x="0" y="1844040"/>
                </a:moveTo>
                <a:lnTo>
                  <a:pt x="490728" y="1844040"/>
                </a:lnTo>
                <a:lnTo>
                  <a:pt x="490728" y="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79904" y="2654807"/>
            <a:ext cx="490855" cy="2312035"/>
          </a:xfrm>
          <a:custGeom>
            <a:avLst/>
            <a:gdLst/>
            <a:ahLst/>
            <a:cxnLst/>
            <a:rect l="l" t="t" r="r" b="b"/>
            <a:pathLst>
              <a:path w="490855" h="2312035">
                <a:moveTo>
                  <a:pt x="0" y="2311908"/>
                </a:moveTo>
                <a:lnTo>
                  <a:pt x="490728" y="2311908"/>
                </a:lnTo>
                <a:lnTo>
                  <a:pt x="490728" y="0"/>
                </a:lnTo>
                <a:lnTo>
                  <a:pt x="0" y="0"/>
                </a:lnTo>
                <a:lnTo>
                  <a:pt x="0" y="231190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9904" y="2654807"/>
            <a:ext cx="490855" cy="2312035"/>
          </a:xfrm>
          <a:custGeom>
            <a:avLst/>
            <a:gdLst/>
            <a:ahLst/>
            <a:cxnLst/>
            <a:rect l="l" t="t" r="r" b="b"/>
            <a:pathLst>
              <a:path w="490855" h="2312035">
                <a:moveTo>
                  <a:pt x="0" y="2311908"/>
                </a:moveTo>
                <a:lnTo>
                  <a:pt x="490728" y="2311908"/>
                </a:lnTo>
                <a:lnTo>
                  <a:pt x="490728" y="0"/>
                </a:lnTo>
                <a:lnTo>
                  <a:pt x="0" y="0"/>
                </a:lnTo>
                <a:lnTo>
                  <a:pt x="0" y="231190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62300" y="2683764"/>
            <a:ext cx="490855" cy="2283460"/>
          </a:xfrm>
          <a:custGeom>
            <a:avLst/>
            <a:gdLst/>
            <a:ahLst/>
            <a:cxnLst/>
            <a:rect l="l" t="t" r="r" b="b"/>
            <a:pathLst>
              <a:path w="490854" h="2283460">
                <a:moveTo>
                  <a:pt x="0" y="2282951"/>
                </a:moveTo>
                <a:lnTo>
                  <a:pt x="490727" y="2282951"/>
                </a:lnTo>
                <a:lnTo>
                  <a:pt x="490727" y="0"/>
                </a:lnTo>
                <a:lnTo>
                  <a:pt x="0" y="0"/>
                </a:lnTo>
                <a:lnTo>
                  <a:pt x="0" y="228295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62300" y="2683764"/>
            <a:ext cx="490855" cy="2283460"/>
          </a:xfrm>
          <a:custGeom>
            <a:avLst/>
            <a:gdLst/>
            <a:ahLst/>
            <a:cxnLst/>
            <a:rect l="l" t="t" r="r" b="b"/>
            <a:pathLst>
              <a:path w="490854" h="2283460">
                <a:moveTo>
                  <a:pt x="0" y="2282951"/>
                </a:moveTo>
                <a:lnTo>
                  <a:pt x="490727" y="2282951"/>
                </a:lnTo>
                <a:lnTo>
                  <a:pt x="490727" y="0"/>
                </a:lnTo>
                <a:lnTo>
                  <a:pt x="0" y="0"/>
                </a:lnTo>
                <a:lnTo>
                  <a:pt x="0" y="2282951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46220" y="2714244"/>
            <a:ext cx="490855" cy="2252980"/>
          </a:xfrm>
          <a:custGeom>
            <a:avLst/>
            <a:gdLst/>
            <a:ahLst/>
            <a:cxnLst/>
            <a:rect l="l" t="t" r="r" b="b"/>
            <a:pathLst>
              <a:path w="490854" h="2252979">
                <a:moveTo>
                  <a:pt x="0" y="2252472"/>
                </a:moveTo>
                <a:lnTo>
                  <a:pt x="490727" y="2252472"/>
                </a:lnTo>
                <a:lnTo>
                  <a:pt x="490727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6220" y="2714244"/>
            <a:ext cx="490855" cy="2252980"/>
          </a:xfrm>
          <a:custGeom>
            <a:avLst/>
            <a:gdLst/>
            <a:ahLst/>
            <a:cxnLst/>
            <a:rect l="l" t="t" r="r" b="b"/>
            <a:pathLst>
              <a:path w="490854" h="2252979">
                <a:moveTo>
                  <a:pt x="0" y="2252472"/>
                </a:moveTo>
                <a:lnTo>
                  <a:pt x="490727" y="2252472"/>
                </a:lnTo>
                <a:lnTo>
                  <a:pt x="490727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30140" y="2714244"/>
            <a:ext cx="490855" cy="2252980"/>
          </a:xfrm>
          <a:custGeom>
            <a:avLst/>
            <a:gdLst/>
            <a:ahLst/>
            <a:cxnLst/>
            <a:rect l="l" t="t" r="r" b="b"/>
            <a:pathLst>
              <a:path w="490854" h="2252979">
                <a:moveTo>
                  <a:pt x="0" y="2252472"/>
                </a:moveTo>
                <a:lnTo>
                  <a:pt x="490727" y="2252472"/>
                </a:lnTo>
                <a:lnTo>
                  <a:pt x="490727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30140" y="2714244"/>
            <a:ext cx="490855" cy="2252980"/>
          </a:xfrm>
          <a:custGeom>
            <a:avLst/>
            <a:gdLst/>
            <a:ahLst/>
            <a:cxnLst/>
            <a:rect l="l" t="t" r="r" b="b"/>
            <a:pathLst>
              <a:path w="490854" h="2252979">
                <a:moveTo>
                  <a:pt x="0" y="2252472"/>
                </a:moveTo>
                <a:lnTo>
                  <a:pt x="490727" y="2252472"/>
                </a:lnTo>
                <a:lnTo>
                  <a:pt x="490727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14059" y="2743200"/>
            <a:ext cx="490855" cy="2223770"/>
          </a:xfrm>
          <a:custGeom>
            <a:avLst/>
            <a:gdLst/>
            <a:ahLst/>
            <a:cxnLst/>
            <a:rect l="l" t="t" r="r" b="b"/>
            <a:pathLst>
              <a:path w="490854" h="2223770">
                <a:moveTo>
                  <a:pt x="0" y="2223516"/>
                </a:moveTo>
                <a:lnTo>
                  <a:pt x="490727" y="2223516"/>
                </a:lnTo>
                <a:lnTo>
                  <a:pt x="490727" y="0"/>
                </a:lnTo>
                <a:lnTo>
                  <a:pt x="0" y="0"/>
                </a:lnTo>
                <a:lnTo>
                  <a:pt x="0" y="22235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14059" y="2743200"/>
            <a:ext cx="490855" cy="2223770"/>
          </a:xfrm>
          <a:custGeom>
            <a:avLst/>
            <a:gdLst/>
            <a:ahLst/>
            <a:cxnLst/>
            <a:rect l="l" t="t" r="r" b="b"/>
            <a:pathLst>
              <a:path w="490854" h="2223770">
                <a:moveTo>
                  <a:pt x="0" y="2223516"/>
                </a:moveTo>
                <a:lnTo>
                  <a:pt x="490727" y="2223516"/>
                </a:lnTo>
                <a:lnTo>
                  <a:pt x="490727" y="0"/>
                </a:lnTo>
                <a:lnTo>
                  <a:pt x="0" y="0"/>
                </a:lnTo>
                <a:lnTo>
                  <a:pt x="0" y="22235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80376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80376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464295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64295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346692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46692" y="3474720"/>
            <a:ext cx="490855" cy="1492250"/>
          </a:xfrm>
          <a:custGeom>
            <a:avLst/>
            <a:gdLst/>
            <a:ahLst/>
            <a:cxnLst/>
            <a:rect l="l" t="t" r="r" b="b"/>
            <a:pathLst>
              <a:path w="490854" h="1492250">
                <a:moveTo>
                  <a:pt x="0" y="1491995"/>
                </a:moveTo>
                <a:lnTo>
                  <a:pt x="490727" y="1491995"/>
                </a:lnTo>
                <a:lnTo>
                  <a:pt x="490727" y="0"/>
                </a:lnTo>
                <a:lnTo>
                  <a:pt x="0" y="0"/>
                </a:lnTo>
                <a:lnTo>
                  <a:pt x="0" y="149199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230611" y="3561588"/>
            <a:ext cx="490855" cy="1405255"/>
          </a:xfrm>
          <a:custGeom>
            <a:avLst/>
            <a:gdLst/>
            <a:ahLst/>
            <a:cxnLst/>
            <a:rect l="l" t="t" r="r" b="b"/>
            <a:pathLst>
              <a:path w="490854" h="1405254">
                <a:moveTo>
                  <a:pt x="0" y="1405128"/>
                </a:moveTo>
                <a:lnTo>
                  <a:pt x="490727" y="1405128"/>
                </a:lnTo>
                <a:lnTo>
                  <a:pt x="490727" y="0"/>
                </a:lnTo>
                <a:lnTo>
                  <a:pt x="0" y="0"/>
                </a:lnTo>
                <a:lnTo>
                  <a:pt x="0" y="140512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30611" y="3561588"/>
            <a:ext cx="490855" cy="1405255"/>
          </a:xfrm>
          <a:custGeom>
            <a:avLst/>
            <a:gdLst/>
            <a:ahLst/>
            <a:cxnLst/>
            <a:rect l="l" t="t" r="r" b="b"/>
            <a:pathLst>
              <a:path w="490854" h="1405254">
                <a:moveTo>
                  <a:pt x="0" y="1405128"/>
                </a:moveTo>
                <a:lnTo>
                  <a:pt x="490727" y="1405128"/>
                </a:lnTo>
                <a:lnTo>
                  <a:pt x="490727" y="0"/>
                </a:lnTo>
                <a:lnTo>
                  <a:pt x="0" y="0"/>
                </a:lnTo>
                <a:lnTo>
                  <a:pt x="0" y="140512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114531" y="3561588"/>
            <a:ext cx="490855" cy="1405255"/>
          </a:xfrm>
          <a:custGeom>
            <a:avLst/>
            <a:gdLst/>
            <a:ahLst/>
            <a:cxnLst/>
            <a:rect l="l" t="t" r="r" b="b"/>
            <a:pathLst>
              <a:path w="490854" h="1405254">
                <a:moveTo>
                  <a:pt x="0" y="1405128"/>
                </a:moveTo>
                <a:lnTo>
                  <a:pt x="490727" y="1405128"/>
                </a:lnTo>
                <a:lnTo>
                  <a:pt x="490727" y="0"/>
                </a:lnTo>
                <a:lnTo>
                  <a:pt x="0" y="0"/>
                </a:lnTo>
                <a:lnTo>
                  <a:pt x="0" y="140512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14531" y="3561588"/>
            <a:ext cx="490855" cy="1405255"/>
          </a:xfrm>
          <a:custGeom>
            <a:avLst/>
            <a:gdLst/>
            <a:ahLst/>
            <a:cxnLst/>
            <a:rect l="l" t="t" r="r" b="b"/>
            <a:pathLst>
              <a:path w="490854" h="1405254">
                <a:moveTo>
                  <a:pt x="0" y="1405128"/>
                </a:moveTo>
                <a:lnTo>
                  <a:pt x="490727" y="1405128"/>
                </a:lnTo>
                <a:lnTo>
                  <a:pt x="490727" y="0"/>
                </a:lnTo>
                <a:lnTo>
                  <a:pt x="0" y="0"/>
                </a:lnTo>
                <a:lnTo>
                  <a:pt x="0" y="140512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5468" y="4966715"/>
            <a:ext cx="11483340" cy="0"/>
          </a:xfrm>
          <a:custGeom>
            <a:avLst/>
            <a:gdLst/>
            <a:ahLst/>
            <a:cxnLst/>
            <a:rect l="l" t="t" r="r" b="b"/>
            <a:pathLst>
              <a:path w="11483340" h="0">
                <a:moveTo>
                  <a:pt x="0" y="0"/>
                </a:moveTo>
                <a:lnTo>
                  <a:pt x="114833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90804" y="317233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58008" y="2704210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41675" y="273342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4959" y="276275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08626" y="276275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92165" y="2791967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59369" y="352374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3035" y="352374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426702" y="3523742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10241" y="361162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193906" y="3611626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7868" y="23210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7868" y="23210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63372" y="2257044"/>
            <a:ext cx="173608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Proportion </a:t>
            </a:r>
            <a:r>
              <a:rPr dirty="0" sz="1200">
                <a:latin typeface="Arial"/>
                <a:cs typeface="Arial"/>
              </a:rPr>
              <a:t>of staff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61071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48929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38k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336785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44k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24643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42k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4469" y="1500492"/>
            <a:ext cx="6800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16839">
              <a:lnSpc>
                <a:spcPct val="100000"/>
              </a:lnSpc>
              <a:spcBef>
                <a:spcPts val="250"/>
              </a:spcBef>
            </a:pPr>
            <a:r>
              <a:rPr dirty="0" sz="1200">
                <a:latin typeface="Arial"/>
                <a:cs typeface="Arial"/>
              </a:rPr>
              <a:t>14.8m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112500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70k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43963" y="1500492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589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43k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30169" y="1500492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81k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16375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37k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02708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43k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8914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81k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0408" y="1258570"/>
            <a:ext cx="165163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Arial"/>
                <a:cs typeface="Arial"/>
              </a:rPr>
              <a:t>Total </a:t>
            </a:r>
            <a:r>
              <a:rPr dirty="0" sz="1200">
                <a:latin typeface="Arial"/>
                <a:cs typeface="Arial"/>
              </a:rPr>
              <a:t>no. of </a:t>
            </a:r>
            <a:r>
              <a:rPr dirty="0" sz="1200" spc="-5">
                <a:latin typeface="Arial"/>
                <a:cs typeface="Arial"/>
              </a:rPr>
              <a:t>staff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trained: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53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Number </a:t>
            </a:r>
            <a:r>
              <a:rPr dirty="0" spc="-5"/>
              <a:t>and proportion </a:t>
            </a:r>
            <a:r>
              <a:rPr dirty="0"/>
              <a:t>of </a:t>
            </a:r>
            <a:r>
              <a:rPr dirty="0" spc="-15"/>
              <a:t>staff </a:t>
            </a:r>
            <a:r>
              <a:rPr dirty="0"/>
              <a:t>trained </a:t>
            </a:r>
            <a:r>
              <a:rPr dirty="0" spc="-5"/>
              <a:t>by</a:t>
            </a:r>
            <a:r>
              <a:rPr dirty="0" spc="-45"/>
              <a:t> </a:t>
            </a:r>
            <a:r>
              <a:rPr dirty="0"/>
              <a:t>LEA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49986" y="6349342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43150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(495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231007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(160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18864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(271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07102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(176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94959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(230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43621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(406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531479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(237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419335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(252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307573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195431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(475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3177" y="5036773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42311" y="5015499"/>
            <a:ext cx="165735" cy="694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24453" y="5014683"/>
            <a:ext cx="165735" cy="661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30" b="1">
                <a:latin typeface="Arial"/>
                <a:cs typeface="Arial"/>
              </a:rPr>
              <a:t>y</a:t>
            </a:r>
            <a:r>
              <a:rPr dirty="0" sz="1100" b="1">
                <a:latin typeface="Arial"/>
                <a:cs typeface="Arial"/>
              </a:rPr>
              <a:t>mouth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56450" y="5034976"/>
            <a:ext cx="165735" cy="9442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erefords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88229" y="5014382"/>
            <a:ext cx="165735" cy="92836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mpt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45577" y="5020921"/>
            <a:ext cx="165735" cy="4940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ert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06214" y="5011042"/>
            <a:ext cx="165735" cy="4908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orb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534577" y="5021638"/>
            <a:ext cx="165735" cy="10433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erks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423450" y="5017883"/>
            <a:ext cx="165735" cy="6007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312577" y="5021368"/>
            <a:ext cx="165735" cy="5715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rkle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60169" y="5014993"/>
            <a:ext cx="165735" cy="6546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58032" y="1952497"/>
            <a:ext cx="91884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90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875521" y="1952497"/>
            <a:ext cx="87884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063" y="3122676"/>
            <a:ext cx="490855" cy="1844039"/>
          </a:xfrm>
          <a:custGeom>
            <a:avLst/>
            <a:gdLst/>
            <a:ahLst/>
            <a:cxnLst/>
            <a:rect l="l" t="t" r="r" b="b"/>
            <a:pathLst>
              <a:path w="490855" h="1844039">
                <a:moveTo>
                  <a:pt x="0" y="1844040"/>
                </a:moveTo>
                <a:lnTo>
                  <a:pt x="490728" y="1844040"/>
                </a:lnTo>
                <a:lnTo>
                  <a:pt x="490728" y="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2063" y="3122676"/>
            <a:ext cx="490855" cy="1844039"/>
          </a:xfrm>
          <a:custGeom>
            <a:avLst/>
            <a:gdLst/>
            <a:ahLst/>
            <a:cxnLst/>
            <a:rect l="l" t="t" r="r" b="b"/>
            <a:pathLst>
              <a:path w="490855" h="1844039">
                <a:moveTo>
                  <a:pt x="0" y="1844040"/>
                </a:moveTo>
                <a:lnTo>
                  <a:pt x="490728" y="1844040"/>
                </a:lnTo>
                <a:lnTo>
                  <a:pt x="490728" y="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79904" y="2860548"/>
            <a:ext cx="490855" cy="2106295"/>
          </a:xfrm>
          <a:custGeom>
            <a:avLst/>
            <a:gdLst/>
            <a:ahLst/>
            <a:cxnLst/>
            <a:rect l="l" t="t" r="r" b="b"/>
            <a:pathLst>
              <a:path w="490855" h="2106295">
                <a:moveTo>
                  <a:pt x="0" y="2106168"/>
                </a:moveTo>
                <a:lnTo>
                  <a:pt x="490728" y="2106168"/>
                </a:lnTo>
                <a:lnTo>
                  <a:pt x="490728" y="0"/>
                </a:lnTo>
                <a:lnTo>
                  <a:pt x="0" y="0"/>
                </a:lnTo>
                <a:lnTo>
                  <a:pt x="0" y="210616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9904" y="2860548"/>
            <a:ext cx="490855" cy="2106295"/>
          </a:xfrm>
          <a:custGeom>
            <a:avLst/>
            <a:gdLst/>
            <a:ahLst/>
            <a:cxnLst/>
            <a:rect l="l" t="t" r="r" b="b"/>
            <a:pathLst>
              <a:path w="490855" h="2106295">
                <a:moveTo>
                  <a:pt x="0" y="2106168"/>
                </a:moveTo>
                <a:lnTo>
                  <a:pt x="490728" y="2106168"/>
                </a:lnTo>
                <a:lnTo>
                  <a:pt x="490728" y="0"/>
                </a:lnTo>
                <a:lnTo>
                  <a:pt x="0" y="0"/>
                </a:lnTo>
                <a:lnTo>
                  <a:pt x="0" y="2106168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62300" y="2889504"/>
            <a:ext cx="490855" cy="2077720"/>
          </a:xfrm>
          <a:custGeom>
            <a:avLst/>
            <a:gdLst/>
            <a:ahLst/>
            <a:cxnLst/>
            <a:rect l="l" t="t" r="r" b="b"/>
            <a:pathLst>
              <a:path w="490854" h="2077720">
                <a:moveTo>
                  <a:pt x="0" y="2077212"/>
                </a:moveTo>
                <a:lnTo>
                  <a:pt x="490727" y="2077212"/>
                </a:lnTo>
                <a:lnTo>
                  <a:pt x="490727" y="0"/>
                </a:lnTo>
                <a:lnTo>
                  <a:pt x="0" y="0"/>
                </a:lnTo>
                <a:lnTo>
                  <a:pt x="0" y="20772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62300" y="2889504"/>
            <a:ext cx="490855" cy="2077720"/>
          </a:xfrm>
          <a:custGeom>
            <a:avLst/>
            <a:gdLst/>
            <a:ahLst/>
            <a:cxnLst/>
            <a:rect l="l" t="t" r="r" b="b"/>
            <a:pathLst>
              <a:path w="490854" h="2077720">
                <a:moveTo>
                  <a:pt x="0" y="2077212"/>
                </a:moveTo>
                <a:lnTo>
                  <a:pt x="490727" y="2077212"/>
                </a:lnTo>
                <a:lnTo>
                  <a:pt x="490727" y="0"/>
                </a:lnTo>
                <a:lnTo>
                  <a:pt x="0" y="0"/>
                </a:lnTo>
                <a:lnTo>
                  <a:pt x="0" y="20772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46220" y="2889504"/>
            <a:ext cx="490855" cy="2077720"/>
          </a:xfrm>
          <a:custGeom>
            <a:avLst/>
            <a:gdLst/>
            <a:ahLst/>
            <a:cxnLst/>
            <a:rect l="l" t="t" r="r" b="b"/>
            <a:pathLst>
              <a:path w="490854" h="2077720">
                <a:moveTo>
                  <a:pt x="0" y="2077212"/>
                </a:moveTo>
                <a:lnTo>
                  <a:pt x="490727" y="2077212"/>
                </a:lnTo>
                <a:lnTo>
                  <a:pt x="490727" y="0"/>
                </a:lnTo>
                <a:lnTo>
                  <a:pt x="0" y="0"/>
                </a:lnTo>
                <a:lnTo>
                  <a:pt x="0" y="2077212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6220" y="2889504"/>
            <a:ext cx="490855" cy="2077720"/>
          </a:xfrm>
          <a:custGeom>
            <a:avLst/>
            <a:gdLst/>
            <a:ahLst/>
            <a:cxnLst/>
            <a:rect l="l" t="t" r="r" b="b"/>
            <a:pathLst>
              <a:path w="490854" h="2077720">
                <a:moveTo>
                  <a:pt x="0" y="2077212"/>
                </a:moveTo>
                <a:lnTo>
                  <a:pt x="490727" y="2077212"/>
                </a:lnTo>
                <a:lnTo>
                  <a:pt x="490727" y="0"/>
                </a:lnTo>
                <a:lnTo>
                  <a:pt x="0" y="0"/>
                </a:lnTo>
                <a:lnTo>
                  <a:pt x="0" y="2077212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30140" y="2976372"/>
            <a:ext cx="490855" cy="1990725"/>
          </a:xfrm>
          <a:custGeom>
            <a:avLst/>
            <a:gdLst/>
            <a:ahLst/>
            <a:cxnLst/>
            <a:rect l="l" t="t" r="r" b="b"/>
            <a:pathLst>
              <a:path w="490854" h="1990725">
                <a:moveTo>
                  <a:pt x="0" y="1990344"/>
                </a:moveTo>
                <a:lnTo>
                  <a:pt x="490727" y="1990344"/>
                </a:lnTo>
                <a:lnTo>
                  <a:pt x="490727" y="0"/>
                </a:lnTo>
                <a:lnTo>
                  <a:pt x="0" y="0"/>
                </a:lnTo>
                <a:lnTo>
                  <a:pt x="0" y="199034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30140" y="2976372"/>
            <a:ext cx="490855" cy="1990725"/>
          </a:xfrm>
          <a:custGeom>
            <a:avLst/>
            <a:gdLst/>
            <a:ahLst/>
            <a:cxnLst/>
            <a:rect l="l" t="t" r="r" b="b"/>
            <a:pathLst>
              <a:path w="490854" h="1990725">
                <a:moveTo>
                  <a:pt x="0" y="1990344"/>
                </a:moveTo>
                <a:lnTo>
                  <a:pt x="490727" y="1990344"/>
                </a:lnTo>
                <a:lnTo>
                  <a:pt x="490727" y="0"/>
                </a:lnTo>
                <a:lnTo>
                  <a:pt x="0" y="0"/>
                </a:lnTo>
                <a:lnTo>
                  <a:pt x="0" y="199034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14059" y="2976372"/>
            <a:ext cx="490855" cy="1990725"/>
          </a:xfrm>
          <a:custGeom>
            <a:avLst/>
            <a:gdLst/>
            <a:ahLst/>
            <a:cxnLst/>
            <a:rect l="l" t="t" r="r" b="b"/>
            <a:pathLst>
              <a:path w="490854" h="1990725">
                <a:moveTo>
                  <a:pt x="0" y="1990344"/>
                </a:moveTo>
                <a:lnTo>
                  <a:pt x="490727" y="1990344"/>
                </a:lnTo>
                <a:lnTo>
                  <a:pt x="490727" y="0"/>
                </a:lnTo>
                <a:lnTo>
                  <a:pt x="0" y="0"/>
                </a:lnTo>
                <a:lnTo>
                  <a:pt x="0" y="199034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14059" y="2976372"/>
            <a:ext cx="490855" cy="1990725"/>
          </a:xfrm>
          <a:custGeom>
            <a:avLst/>
            <a:gdLst/>
            <a:ahLst/>
            <a:cxnLst/>
            <a:rect l="l" t="t" r="r" b="b"/>
            <a:pathLst>
              <a:path w="490854" h="1990725">
                <a:moveTo>
                  <a:pt x="0" y="1990344"/>
                </a:moveTo>
                <a:lnTo>
                  <a:pt x="490727" y="1990344"/>
                </a:lnTo>
                <a:lnTo>
                  <a:pt x="490727" y="0"/>
                </a:lnTo>
                <a:lnTo>
                  <a:pt x="0" y="0"/>
                </a:lnTo>
                <a:lnTo>
                  <a:pt x="0" y="199034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80376" y="3299459"/>
            <a:ext cx="490855" cy="1667510"/>
          </a:xfrm>
          <a:custGeom>
            <a:avLst/>
            <a:gdLst/>
            <a:ahLst/>
            <a:cxnLst/>
            <a:rect l="l" t="t" r="r" b="b"/>
            <a:pathLst>
              <a:path w="490854" h="1667510">
                <a:moveTo>
                  <a:pt x="0" y="1667256"/>
                </a:moveTo>
                <a:lnTo>
                  <a:pt x="490727" y="1667256"/>
                </a:lnTo>
                <a:lnTo>
                  <a:pt x="490727" y="0"/>
                </a:lnTo>
                <a:lnTo>
                  <a:pt x="0" y="0"/>
                </a:lnTo>
                <a:lnTo>
                  <a:pt x="0" y="166725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80376" y="3299459"/>
            <a:ext cx="490855" cy="1667510"/>
          </a:xfrm>
          <a:custGeom>
            <a:avLst/>
            <a:gdLst/>
            <a:ahLst/>
            <a:cxnLst/>
            <a:rect l="l" t="t" r="r" b="b"/>
            <a:pathLst>
              <a:path w="490854" h="1667510">
                <a:moveTo>
                  <a:pt x="0" y="1667256"/>
                </a:moveTo>
                <a:lnTo>
                  <a:pt x="490727" y="1667256"/>
                </a:lnTo>
                <a:lnTo>
                  <a:pt x="490727" y="0"/>
                </a:lnTo>
                <a:lnTo>
                  <a:pt x="0" y="0"/>
                </a:lnTo>
                <a:lnTo>
                  <a:pt x="0" y="166725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464295" y="3299459"/>
            <a:ext cx="490855" cy="1667510"/>
          </a:xfrm>
          <a:custGeom>
            <a:avLst/>
            <a:gdLst/>
            <a:ahLst/>
            <a:cxnLst/>
            <a:rect l="l" t="t" r="r" b="b"/>
            <a:pathLst>
              <a:path w="490854" h="1667510">
                <a:moveTo>
                  <a:pt x="0" y="1667256"/>
                </a:moveTo>
                <a:lnTo>
                  <a:pt x="490727" y="1667256"/>
                </a:lnTo>
                <a:lnTo>
                  <a:pt x="490727" y="0"/>
                </a:lnTo>
                <a:lnTo>
                  <a:pt x="0" y="0"/>
                </a:lnTo>
                <a:lnTo>
                  <a:pt x="0" y="166725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64295" y="3299459"/>
            <a:ext cx="490855" cy="1667510"/>
          </a:xfrm>
          <a:custGeom>
            <a:avLst/>
            <a:gdLst/>
            <a:ahLst/>
            <a:cxnLst/>
            <a:rect l="l" t="t" r="r" b="b"/>
            <a:pathLst>
              <a:path w="490854" h="1667510">
                <a:moveTo>
                  <a:pt x="0" y="1667256"/>
                </a:moveTo>
                <a:lnTo>
                  <a:pt x="490727" y="1667256"/>
                </a:lnTo>
                <a:lnTo>
                  <a:pt x="490727" y="0"/>
                </a:lnTo>
                <a:lnTo>
                  <a:pt x="0" y="0"/>
                </a:lnTo>
                <a:lnTo>
                  <a:pt x="0" y="166725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346692" y="3328415"/>
            <a:ext cx="490855" cy="1638300"/>
          </a:xfrm>
          <a:custGeom>
            <a:avLst/>
            <a:gdLst/>
            <a:ahLst/>
            <a:cxnLst/>
            <a:rect l="l" t="t" r="r" b="b"/>
            <a:pathLst>
              <a:path w="490854" h="1638300">
                <a:moveTo>
                  <a:pt x="0" y="1638299"/>
                </a:moveTo>
                <a:lnTo>
                  <a:pt x="490727" y="1638299"/>
                </a:lnTo>
                <a:lnTo>
                  <a:pt x="490727" y="0"/>
                </a:lnTo>
                <a:lnTo>
                  <a:pt x="0" y="0"/>
                </a:lnTo>
                <a:lnTo>
                  <a:pt x="0" y="163829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46692" y="3328415"/>
            <a:ext cx="490855" cy="1638300"/>
          </a:xfrm>
          <a:custGeom>
            <a:avLst/>
            <a:gdLst/>
            <a:ahLst/>
            <a:cxnLst/>
            <a:rect l="l" t="t" r="r" b="b"/>
            <a:pathLst>
              <a:path w="490854" h="1638300">
                <a:moveTo>
                  <a:pt x="0" y="1638299"/>
                </a:moveTo>
                <a:lnTo>
                  <a:pt x="490727" y="1638299"/>
                </a:lnTo>
                <a:lnTo>
                  <a:pt x="490727" y="0"/>
                </a:lnTo>
                <a:lnTo>
                  <a:pt x="0" y="0"/>
                </a:lnTo>
                <a:lnTo>
                  <a:pt x="0" y="163829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230611" y="3328415"/>
            <a:ext cx="490855" cy="1638300"/>
          </a:xfrm>
          <a:custGeom>
            <a:avLst/>
            <a:gdLst/>
            <a:ahLst/>
            <a:cxnLst/>
            <a:rect l="l" t="t" r="r" b="b"/>
            <a:pathLst>
              <a:path w="490854" h="1638300">
                <a:moveTo>
                  <a:pt x="0" y="1638299"/>
                </a:moveTo>
                <a:lnTo>
                  <a:pt x="490727" y="1638299"/>
                </a:lnTo>
                <a:lnTo>
                  <a:pt x="490727" y="0"/>
                </a:lnTo>
                <a:lnTo>
                  <a:pt x="0" y="0"/>
                </a:lnTo>
                <a:lnTo>
                  <a:pt x="0" y="163829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30611" y="3328415"/>
            <a:ext cx="490855" cy="1638300"/>
          </a:xfrm>
          <a:custGeom>
            <a:avLst/>
            <a:gdLst/>
            <a:ahLst/>
            <a:cxnLst/>
            <a:rect l="l" t="t" r="r" b="b"/>
            <a:pathLst>
              <a:path w="490854" h="1638300">
                <a:moveTo>
                  <a:pt x="0" y="1638299"/>
                </a:moveTo>
                <a:lnTo>
                  <a:pt x="490727" y="1638299"/>
                </a:lnTo>
                <a:lnTo>
                  <a:pt x="490727" y="0"/>
                </a:lnTo>
                <a:lnTo>
                  <a:pt x="0" y="0"/>
                </a:lnTo>
                <a:lnTo>
                  <a:pt x="0" y="163829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114531" y="3386328"/>
            <a:ext cx="490855" cy="1580515"/>
          </a:xfrm>
          <a:custGeom>
            <a:avLst/>
            <a:gdLst/>
            <a:ahLst/>
            <a:cxnLst/>
            <a:rect l="l" t="t" r="r" b="b"/>
            <a:pathLst>
              <a:path w="490854" h="1580514">
                <a:moveTo>
                  <a:pt x="0" y="1580388"/>
                </a:moveTo>
                <a:lnTo>
                  <a:pt x="490727" y="1580388"/>
                </a:lnTo>
                <a:lnTo>
                  <a:pt x="490727" y="0"/>
                </a:lnTo>
                <a:lnTo>
                  <a:pt x="0" y="0"/>
                </a:lnTo>
                <a:lnTo>
                  <a:pt x="0" y="1580388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114531" y="3386328"/>
            <a:ext cx="490855" cy="1580515"/>
          </a:xfrm>
          <a:custGeom>
            <a:avLst/>
            <a:gdLst/>
            <a:ahLst/>
            <a:cxnLst/>
            <a:rect l="l" t="t" r="r" b="b"/>
            <a:pathLst>
              <a:path w="490854" h="1580514">
                <a:moveTo>
                  <a:pt x="0" y="1580388"/>
                </a:moveTo>
                <a:lnTo>
                  <a:pt x="490727" y="1580388"/>
                </a:lnTo>
                <a:lnTo>
                  <a:pt x="490727" y="0"/>
                </a:lnTo>
                <a:lnTo>
                  <a:pt x="0" y="0"/>
                </a:lnTo>
                <a:lnTo>
                  <a:pt x="0" y="1580388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5468" y="4966715"/>
            <a:ext cx="11483340" cy="0"/>
          </a:xfrm>
          <a:custGeom>
            <a:avLst/>
            <a:gdLst/>
            <a:ahLst/>
            <a:cxnLst/>
            <a:rect l="l" t="t" r="r" b="b"/>
            <a:pathLst>
              <a:path w="11483340" h="0">
                <a:moveTo>
                  <a:pt x="0" y="0"/>
                </a:moveTo>
                <a:lnTo>
                  <a:pt x="114833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90804" y="3172333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58008" y="290906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41675" y="293827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4959" y="2938271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71%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08626" y="30260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92165" y="30260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59369" y="33482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3035" y="334822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426702" y="337743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10241" y="3377438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193906" y="3435984"/>
            <a:ext cx="332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7868" y="23210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7868" y="23210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63372" y="2257044"/>
            <a:ext cx="173608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Proportion </a:t>
            </a:r>
            <a:r>
              <a:rPr dirty="0" sz="1200">
                <a:latin typeface="Arial"/>
                <a:cs typeface="Arial"/>
              </a:rPr>
              <a:t>of staff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61071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131k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48929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158k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336785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503k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24643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255k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4469" y="1500492"/>
            <a:ext cx="6800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16839">
              <a:lnSpc>
                <a:spcPct val="100000"/>
              </a:lnSpc>
              <a:spcBef>
                <a:spcPts val="250"/>
              </a:spcBef>
            </a:pPr>
            <a:r>
              <a:rPr dirty="0" sz="1200">
                <a:latin typeface="Arial"/>
                <a:cs typeface="Arial"/>
              </a:rPr>
              <a:t>14.8m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112500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171k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43963" y="1500492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161k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30169" y="1500492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407k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16375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309k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02708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473k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8914" y="150049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371k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7898" y="1244853"/>
            <a:ext cx="165163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Arial"/>
                <a:cs typeface="Arial"/>
              </a:rPr>
              <a:t>Total </a:t>
            </a:r>
            <a:r>
              <a:rPr dirty="0" sz="1200">
                <a:latin typeface="Arial"/>
                <a:cs typeface="Arial"/>
              </a:rPr>
              <a:t>no. of </a:t>
            </a:r>
            <a:r>
              <a:rPr dirty="0" sz="1200" spc="-5">
                <a:latin typeface="Arial"/>
                <a:cs typeface="Arial"/>
              </a:rPr>
              <a:t>staff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trained: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53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Number </a:t>
            </a:r>
            <a:r>
              <a:rPr dirty="0" spc="-5"/>
              <a:t>and proportion </a:t>
            </a:r>
            <a:r>
              <a:rPr dirty="0"/>
              <a:t>of </a:t>
            </a:r>
            <a:r>
              <a:rPr dirty="0" spc="-15"/>
              <a:t>staff </a:t>
            </a:r>
            <a:r>
              <a:rPr dirty="0"/>
              <a:t>trained </a:t>
            </a:r>
            <a:r>
              <a:rPr dirty="0" spc="-5"/>
              <a:t>by</a:t>
            </a:r>
            <a:r>
              <a:rPr dirty="0" spc="-30"/>
              <a:t> </a:t>
            </a:r>
            <a:r>
              <a:rPr dirty="0"/>
              <a:t>LEP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49986" y="6349342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43150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(914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66998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92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54855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3</a:t>
            </a:r>
            <a:r>
              <a:rPr dirty="0" sz="1200" spc="-5" i="1">
                <a:latin typeface="Arial"/>
                <a:cs typeface="Arial"/>
              </a:rPr>
              <a:t>34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43094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77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30951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7</a:t>
            </a:r>
            <a:r>
              <a:rPr dirty="0" sz="1200" spc="-5" i="1">
                <a:latin typeface="Arial"/>
                <a:cs typeface="Arial"/>
              </a:rPr>
              <a:t>17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43621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(956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467470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2</a:t>
            </a:r>
            <a:r>
              <a:rPr dirty="0" sz="1200" spc="-5" i="1">
                <a:latin typeface="Arial"/>
                <a:cs typeface="Arial"/>
              </a:rPr>
              <a:t>39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355328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(3,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27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243184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19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131422" y="6349342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63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3177" y="5036773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58491" y="5011665"/>
            <a:ext cx="333375" cy="9569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46672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40633" y="5014583"/>
            <a:ext cx="333375" cy="9112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49225" indent="-13716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Warr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otn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56450" y="5035013"/>
            <a:ext cx="165735" cy="10464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Worce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88229" y="5014805"/>
            <a:ext cx="165735" cy="913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ert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b="1">
                <a:latin typeface="Arial"/>
                <a:cs typeface="Arial"/>
              </a:rPr>
              <a:t>ord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hir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45577" y="5021193"/>
            <a:ext cx="165735" cy="8826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arc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22394" y="5014642"/>
            <a:ext cx="333375" cy="12344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r" marR="508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rt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534577" y="5022393"/>
            <a:ext cx="165735" cy="7010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erby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339630" y="5018017"/>
            <a:ext cx="333375" cy="99821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mes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erks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312577" y="5022248"/>
            <a:ext cx="165735" cy="12395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orth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mpt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60169" y="5014579"/>
            <a:ext cx="165735" cy="594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umbri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58032" y="1952497"/>
            <a:ext cx="9144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5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875521" y="1952497"/>
            <a:ext cx="87503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4398264"/>
            <a:ext cx="353695" cy="581025"/>
          </a:xfrm>
          <a:custGeom>
            <a:avLst/>
            <a:gdLst/>
            <a:ahLst/>
            <a:cxnLst/>
            <a:rect l="l" t="t" r="r" b="b"/>
            <a:pathLst>
              <a:path w="353695" h="581025">
                <a:moveTo>
                  <a:pt x="353567" y="0"/>
                </a:moveTo>
                <a:lnTo>
                  <a:pt x="0" y="0"/>
                </a:lnTo>
                <a:lnTo>
                  <a:pt x="0" y="580644"/>
                </a:lnTo>
                <a:lnTo>
                  <a:pt x="353567" y="580644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97607" y="3409188"/>
            <a:ext cx="353695" cy="1569720"/>
          </a:xfrm>
          <a:custGeom>
            <a:avLst/>
            <a:gdLst/>
            <a:ahLst/>
            <a:cxnLst/>
            <a:rect l="l" t="t" r="r" b="b"/>
            <a:pathLst>
              <a:path w="353694" h="1569720">
                <a:moveTo>
                  <a:pt x="353568" y="0"/>
                </a:moveTo>
                <a:lnTo>
                  <a:pt x="0" y="0"/>
                </a:lnTo>
                <a:lnTo>
                  <a:pt x="0" y="1569720"/>
                </a:lnTo>
                <a:lnTo>
                  <a:pt x="353568" y="1569720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81527" y="3646932"/>
            <a:ext cx="353695" cy="1332230"/>
          </a:xfrm>
          <a:custGeom>
            <a:avLst/>
            <a:gdLst/>
            <a:ahLst/>
            <a:cxnLst/>
            <a:rect l="l" t="t" r="r" b="b"/>
            <a:pathLst>
              <a:path w="353695" h="1332229">
                <a:moveTo>
                  <a:pt x="353568" y="0"/>
                </a:moveTo>
                <a:lnTo>
                  <a:pt x="0" y="0"/>
                </a:lnTo>
                <a:lnTo>
                  <a:pt x="0" y="1331976"/>
                </a:lnTo>
                <a:lnTo>
                  <a:pt x="353568" y="1331976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5447" y="3933444"/>
            <a:ext cx="353695" cy="1045844"/>
          </a:xfrm>
          <a:custGeom>
            <a:avLst/>
            <a:gdLst/>
            <a:ahLst/>
            <a:cxnLst/>
            <a:rect l="l" t="t" r="r" b="b"/>
            <a:pathLst>
              <a:path w="353695" h="1045845">
                <a:moveTo>
                  <a:pt x="353567" y="0"/>
                </a:moveTo>
                <a:lnTo>
                  <a:pt x="0" y="0"/>
                </a:lnTo>
                <a:lnTo>
                  <a:pt x="0" y="1045463"/>
                </a:lnTo>
                <a:lnTo>
                  <a:pt x="353567" y="1045463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49367" y="4049267"/>
            <a:ext cx="353695" cy="929640"/>
          </a:xfrm>
          <a:custGeom>
            <a:avLst/>
            <a:gdLst/>
            <a:ahLst/>
            <a:cxnLst/>
            <a:rect l="l" t="t" r="r" b="b"/>
            <a:pathLst>
              <a:path w="353695" h="929639">
                <a:moveTo>
                  <a:pt x="353568" y="0"/>
                </a:moveTo>
                <a:lnTo>
                  <a:pt x="0" y="0"/>
                </a:lnTo>
                <a:lnTo>
                  <a:pt x="0" y="929639"/>
                </a:lnTo>
                <a:lnTo>
                  <a:pt x="353568" y="929639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33288" y="4104132"/>
            <a:ext cx="353695" cy="875030"/>
          </a:xfrm>
          <a:custGeom>
            <a:avLst/>
            <a:gdLst/>
            <a:ahLst/>
            <a:cxnLst/>
            <a:rect l="l" t="t" r="r" b="b"/>
            <a:pathLst>
              <a:path w="353695" h="875029">
                <a:moveTo>
                  <a:pt x="353567" y="0"/>
                </a:moveTo>
                <a:lnTo>
                  <a:pt x="0" y="0"/>
                </a:lnTo>
                <a:lnTo>
                  <a:pt x="0" y="874776"/>
                </a:lnTo>
                <a:lnTo>
                  <a:pt x="353567" y="874776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01128" y="4614671"/>
            <a:ext cx="353695" cy="364490"/>
          </a:xfrm>
          <a:custGeom>
            <a:avLst/>
            <a:gdLst/>
            <a:ahLst/>
            <a:cxnLst/>
            <a:rect l="l" t="t" r="r" b="b"/>
            <a:pathLst>
              <a:path w="353695" h="364489">
                <a:moveTo>
                  <a:pt x="353568" y="0"/>
                </a:moveTo>
                <a:lnTo>
                  <a:pt x="0" y="0"/>
                </a:lnTo>
                <a:lnTo>
                  <a:pt x="0" y="364235"/>
                </a:lnTo>
                <a:lnTo>
                  <a:pt x="353568" y="364235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5047" y="4614671"/>
            <a:ext cx="353695" cy="364490"/>
          </a:xfrm>
          <a:custGeom>
            <a:avLst/>
            <a:gdLst/>
            <a:ahLst/>
            <a:cxnLst/>
            <a:rect l="l" t="t" r="r" b="b"/>
            <a:pathLst>
              <a:path w="353695" h="364489">
                <a:moveTo>
                  <a:pt x="353568" y="0"/>
                </a:moveTo>
                <a:lnTo>
                  <a:pt x="0" y="0"/>
                </a:lnTo>
                <a:lnTo>
                  <a:pt x="0" y="364235"/>
                </a:lnTo>
                <a:lnTo>
                  <a:pt x="353568" y="364235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268968" y="4617720"/>
            <a:ext cx="353695" cy="361315"/>
          </a:xfrm>
          <a:custGeom>
            <a:avLst/>
            <a:gdLst/>
            <a:ahLst/>
            <a:cxnLst/>
            <a:rect l="l" t="t" r="r" b="b"/>
            <a:pathLst>
              <a:path w="353695" h="361314">
                <a:moveTo>
                  <a:pt x="353567" y="0"/>
                </a:moveTo>
                <a:lnTo>
                  <a:pt x="0" y="0"/>
                </a:lnTo>
                <a:lnTo>
                  <a:pt x="0" y="361187"/>
                </a:lnTo>
                <a:lnTo>
                  <a:pt x="353567" y="361187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52888" y="4622291"/>
            <a:ext cx="353695" cy="356870"/>
          </a:xfrm>
          <a:custGeom>
            <a:avLst/>
            <a:gdLst/>
            <a:ahLst/>
            <a:cxnLst/>
            <a:rect l="l" t="t" r="r" b="b"/>
            <a:pathLst>
              <a:path w="353695" h="356870">
                <a:moveTo>
                  <a:pt x="353567" y="0"/>
                </a:moveTo>
                <a:lnTo>
                  <a:pt x="0" y="0"/>
                </a:lnTo>
                <a:lnTo>
                  <a:pt x="0" y="356615"/>
                </a:lnTo>
                <a:lnTo>
                  <a:pt x="353567" y="356615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036807" y="4655820"/>
            <a:ext cx="353695" cy="323215"/>
          </a:xfrm>
          <a:custGeom>
            <a:avLst/>
            <a:gdLst/>
            <a:ahLst/>
            <a:cxnLst/>
            <a:rect l="l" t="t" r="r" b="b"/>
            <a:pathLst>
              <a:path w="353695" h="323214">
                <a:moveTo>
                  <a:pt x="353568" y="0"/>
                </a:moveTo>
                <a:lnTo>
                  <a:pt x="0" y="0"/>
                </a:lnTo>
                <a:lnTo>
                  <a:pt x="0" y="323087"/>
                </a:lnTo>
                <a:lnTo>
                  <a:pt x="353568" y="323087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83336" y="4038600"/>
            <a:ext cx="353695" cy="940435"/>
          </a:xfrm>
          <a:custGeom>
            <a:avLst/>
            <a:gdLst/>
            <a:ahLst/>
            <a:cxnLst/>
            <a:rect l="l" t="t" r="r" b="b"/>
            <a:pathLst>
              <a:path w="353694" h="940435">
                <a:moveTo>
                  <a:pt x="353567" y="0"/>
                </a:moveTo>
                <a:lnTo>
                  <a:pt x="0" y="0"/>
                </a:lnTo>
                <a:lnTo>
                  <a:pt x="0" y="940307"/>
                </a:lnTo>
                <a:lnTo>
                  <a:pt x="353567" y="940307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1176" y="2171700"/>
            <a:ext cx="353695" cy="2807335"/>
          </a:xfrm>
          <a:custGeom>
            <a:avLst/>
            <a:gdLst/>
            <a:ahLst/>
            <a:cxnLst/>
            <a:rect l="l" t="t" r="r" b="b"/>
            <a:pathLst>
              <a:path w="353694" h="2807335">
                <a:moveTo>
                  <a:pt x="353568" y="0"/>
                </a:moveTo>
                <a:lnTo>
                  <a:pt x="0" y="0"/>
                </a:lnTo>
                <a:lnTo>
                  <a:pt x="0" y="2807208"/>
                </a:lnTo>
                <a:lnTo>
                  <a:pt x="353568" y="2807208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35096" y="2502407"/>
            <a:ext cx="353695" cy="2476500"/>
          </a:xfrm>
          <a:custGeom>
            <a:avLst/>
            <a:gdLst/>
            <a:ahLst/>
            <a:cxnLst/>
            <a:rect l="l" t="t" r="r" b="b"/>
            <a:pathLst>
              <a:path w="353695" h="2476500">
                <a:moveTo>
                  <a:pt x="353567" y="0"/>
                </a:moveTo>
                <a:lnTo>
                  <a:pt x="0" y="0"/>
                </a:lnTo>
                <a:lnTo>
                  <a:pt x="0" y="2476499"/>
                </a:lnTo>
                <a:lnTo>
                  <a:pt x="353567" y="2476499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19015" y="3322320"/>
            <a:ext cx="353695" cy="1656714"/>
          </a:xfrm>
          <a:custGeom>
            <a:avLst/>
            <a:gdLst/>
            <a:ahLst/>
            <a:cxnLst/>
            <a:rect l="l" t="t" r="r" b="b"/>
            <a:pathLst>
              <a:path w="353695" h="1656714">
                <a:moveTo>
                  <a:pt x="353568" y="0"/>
                </a:moveTo>
                <a:lnTo>
                  <a:pt x="0" y="0"/>
                </a:lnTo>
                <a:lnTo>
                  <a:pt x="0" y="1656587"/>
                </a:lnTo>
                <a:lnTo>
                  <a:pt x="353568" y="1656587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02935" y="3802379"/>
            <a:ext cx="353695" cy="1176655"/>
          </a:xfrm>
          <a:custGeom>
            <a:avLst/>
            <a:gdLst/>
            <a:ahLst/>
            <a:cxnLst/>
            <a:rect l="l" t="t" r="r" b="b"/>
            <a:pathLst>
              <a:path w="353695" h="1176654">
                <a:moveTo>
                  <a:pt x="353567" y="0"/>
                </a:moveTo>
                <a:lnTo>
                  <a:pt x="0" y="0"/>
                </a:lnTo>
                <a:lnTo>
                  <a:pt x="0" y="1176528"/>
                </a:lnTo>
                <a:lnTo>
                  <a:pt x="353567" y="1176528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86855" y="3616452"/>
            <a:ext cx="353695" cy="1362710"/>
          </a:xfrm>
          <a:custGeom>
            <a:avLst/>
            <a:gdLst/>
            <a:ahLst/>
            <a:cxnLst/>
            <a:rect l="l" t="t" r="r" b="b"/>
            <a:pathLst>
              <a:path w="353695" h="1362710">
                <a:moveTo>
                  <a:pt x="353568" y="0"/>
                </a:moveTo>
                <a:lnTo>
                  <a:pt x="0" y="0"/>
                </a:lnTo>
                <a:lnTo>
                  <a:pt x="0" y="1362456"/>
                </a:lnTo>
                <a:lnTo>
                  <a:pt x="353568" y="1362456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54695" y="4326635"/>
            <a:ext cx="353695" cy="652780"/>
          </a:xfrm>
          <a:custGeom>
            <a:avLst/>
            <a:gdLst/>
            <a:ahLst/>
            <a:cxnLst/>
            <a:rect l="l" t="t" r="r" b="b"/>
            <a:pathLst>
              <a:path w="353695" h="652779">
                <a:moveTo>
                  <a:pt x="353568" y="0"/>
                </a:moveTo>
                <a:lnTo>
                  <a:pt x="0" y="0"/>
                </a:lnTo>
                <a:lnTo>
                  <a:pt x="0" y="652271"/>
                </a:lnTo>
                <a:lnTo>
                  <a:pt x="353568" y="652271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38616" y="4299203"/>
            <a:ext cx="353695" cy="680085"/>
          </a:xfrm>
          <a:custGeom>
            <a:avLst/>
            <a:gdLst/>
            <a:ahLst/>
            <a:cxnLst/>
            <a:rect l="l" t="t" r="r" b="b"/>
            <a:pathLst>
              <a:path w="353695" h="680085">
                <a:moveTo>
                  <a:pt x="353567" y="0"/>
                </a:moveTo>
                <a:lnTo>
                  <a:pt x="0" y="0"/>
                </a:lnTo>
                <a:lnTo>
                  <a:pt x="0" y="679704"/>
                </a:lnTo>
                <a:lnTo>
                  <a:pt x="353567" y="679704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622535" y="4351020"/>
            <a:ext cx="353695" cy="628015"/>
          </a:xfrm>
          <a:custGeom>
            <a:avLst/>
            <a:gdLst/>
            <a:ahLst/>
            <a:cxnLst/>
            <a:rect l="l" t="t" r="r" b="b"/>
            <a:pathLst>
              <a:path w="353695" h="628014">
                <a:moveTo>
                  <a:pt x="353568" y="0"/>
                </a:moveTo>
                <a:lnTo>
                  <a:pt x="0" y="0"/>
                </a:lnTo>
                <a:lnTo>
                  <a:pt x="0" y="627887"/>
                </a:lnTo>
                <a:lnTo>
                  <a:pt x="353568" y="627887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506456" y="4337303"/>
            <a:ext cx="353695" cy="641985"/>
          </a:xfrm>
          <a:custGeom>
            <a:avLst/>
            <a:gdLst/>
            <a:ahLst/>
            <a:cxnLst/>
            <a:rect l="l" t="t" r="r" b="b"/>
            <a:pathLst>
              <a:path w="353695" h="641985">
                <a:moveTo>
                  <a:pt x="353568" y="0"/>
                </a:moveTo>
                <a:lnTo>
                  <a:pt x="0" y="0"/>
                </a:lnTo>
                <a:lnTo>
                  <a:pt x="0" y="641604"/>
                </a:lnTo>
                <a:lnTo>
                  <a:pt x="353568" y="641604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390376" y="4396740"/>
            <a:ext cx="353695" cy="582295"/>
          </a:xfrm>
          <a:custGeom>
            <a:avLst/>
            <a:gdLst/>
            <a:ahLst/>
            <a:cxnLst/>
            <a:rect l="l" t="t" r="r" b="b"/>
            <a:pathLst>
              <a:path w="353695" h="582295">
                <a:moveTo>
                  <a:pt x="353568" y="0"/>
                </a:moveTo>
                <a:lnTo>
                  <a:pt x="0" y="0"/>
                </a:lnTo>
                <a:lnTo>
                  <a:pt x="0" y="582168"/>
                </a:lnTo>
                <a:lnTo>
                  <a:pt x="353568" y="582168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1375" y="4978908"/>
            <a:ext cx="11490960" cy="0"/>
          </a:xfrm>
          <a:custGeom>
            <a:avLst/>
            <a:gdLst/>
            <a:ahLst/>
            <a:cxnLst/>
            <a:rect l="l" t="t" r="r" b="b"/>
            <a:pathLst>
              <a:path w="11490960" h="0">
                <a:moveTo>
                  <a:pt x="0" y="0"/>
                </a:moveTo>
                <a:lnTo>
                  <a:pt x="1149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137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2529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092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931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7705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6097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4489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288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4127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29665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8057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06449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9484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8323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67359" y="4125976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91257" y="3135629"/>
            <a:ext cx="36385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75" b="1">
                <a:latin typeface="Arial"/>
                <a:cs typeface="Arial"/>
              </a:rPr>
              <a:t>1</a:t>
            </a:r>
            <a:r>
              <a:rPr dirty="0" sz="1400" b="1">
                <a:latin typeface="Arial"/>
                <a:cs typeface="Arial"/>
              </a:rPr>
              <a:t>1.4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19373" y="3374390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9.6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03675" y="3660267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7.6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87595" y="3776979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71515" y="3831844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39608" y="4341495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23529" y="434174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307830" y="4345685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91750" y="4349115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075669" y="4383532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0927" y="3766311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40254" y="1899158"/>
            <a:ext cx="37274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20.3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24554" y="2229865"/>
            <a:ext cx="37274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17.9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08475" y="3048508"/>
            <a:ext cx="37274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12.0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41163" y="3528821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8.5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25336" y="3342894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9.9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93177" y="4054094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4.7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777478" y="4025645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661397" y="407847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45318" y="4064380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429492" y="4123817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048243" y="17708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163814" y="1694560"/>
            <a:ext cx="155765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Days </a:t>
            </a:r>
            <a:r>
              <a:rPr dirty="0" sz="1400">
                <a:latin typeface="Arial"/>
                <a:cs typeface="Arial"/>
              </a:rPr>
              <a:t>per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employee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0190988" y="1770888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0" y="88391"/>
                </a:moveTo>
                <a:lnTo>
                  <a:pt x="89916" y="88391"/>
                </a:lnTo>
                <a:lnTo>
                  <a:pt x="89916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0307573" y="1694560"/>
            <a:ext cx="1330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Days </a:t>
            </a:r>
            <a:r>
              <a:rPr dirty="0" sz="1400">
                <a:latin typeface="Arial"/>
                <a:cs typeface="Arial"/>
              </a:rPr>
              <a:t>per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trainee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756450" y="5038078"/>
            <a:ext cx="165735" cy="694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low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645577" y="5021986"/>
            <a:ext cx="165735" cy="8039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ot</a:t>
            </a:r>
            <a:r>
              <a:rPr dirty="0" sz="1100" spc="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534577" y="5021566"/>
            <a:ext cx="165735" cy="7416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alderdale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423450" y="5021522"/>
            <a:ext cx="165735" cy="8197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Woking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am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312577" y="5021427"/>
            <a:ext cx="165735" cy="609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mbeth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53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Training </a:t>
            </a:r>
            <a:r>
              <a:rPr dirty="0" spc="-5"/>
              <a:t>days </a:t>
            </a:r>
            <a:r>
              <a:rPr dirty="0"/>
              <a:t>provided </a:t>
            </a:r>
            <a:r>
              <a:rPr dirty="0" spc="-5"/>
              <a:t>by</a:t>
            </a:r>
            <a:r>
              <a:rPr dirty="0" spc="-60"/>
              <a:t> </a:t>
            </a:r>
            <a:r>
              <a:rPr dirty="0"/>
              <a:t>LEA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449986" y="6220412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(57,422)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43150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(176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31007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(329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18864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(215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07102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(495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894959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(287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643621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(272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531479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(427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419335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(337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307573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(173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195431" y="622041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(313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59429" y="6496686"/>
            <a:ext cx="905510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6783705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Note: Days </a:t>
            </a:r>
            <a:r>
              <a:rPr dirty="0" sz="1100" i="1">
                <a:latin typeface="Arial"/>
                <a:cs typeface="Arial"/>
              </a:rPr>
              <a:t>per employee shown as an average for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employment across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establishments; days per </a:t>
            </a:r>
            <a:r>
              <a:rPr dirty="0" sz="1100" spc="-5" i="1">
                <a:latin typeface="Arial"/>
                <a:cs typeface="Arial"/>
              </a:rPr>
              <a:t>trainee </a:t>
            </a:r>
            <a:r>
              <a:rPr dirty="0" sz="1100" i="1">
                <a:latin typeface="Arial"/>
                <a:cs typeface="Arial"/>
              </a:rPr>
              <a:t>shown as an average </a:t>
            </a:r>
            <a:r>
              <a:rPr dirty="0" sz="1100" spc="-5" i="1">
                <a:latin typeface="Arial"/>
                <a:cs typeface="Arial"/>
              </a:rPr>
              <a:t>of all</a:t>
            </a:r>
            <a:r>
              <a:rPr dirty="0" sz="1100" spc="-1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trainees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73177" y="5036773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42311" y="5010906"/>
            <a:ext cx="165735" cy="422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erby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40633" y="5014201"/>
            <a:ext cx="333375" cy="7848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el</a:t>
            </a:r>
            <a:r>
              <a:rPr dirty="0" sz="1100" spc="5" b="1">
                <a:latin typeface="Arial"/>
                <a:cs typeface="Arial"/>
              </a:rPr>
              <a:t>f</a:t>
            </a:r>
            <a:r>
              <a:rPr dirty="0" sz="1100" b="1">
                <a:latin typeface="Arial"/>
                <a:cs typeface="Arial"/>
              </a:rPr>
              <a:t>ord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988229" y="5013900"/>
            <a:ext cx="165735" cy="4622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ef</a:t>
            </a:r>
            <a:r>
              <a:rPr dirty="0" sz="1100" spc="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06214" y="5014993"/>
            <a:ext cx="165735" cy="6546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376349" y="5014384"/>
            <a:ext cx="333375" cy="10306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urn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50736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ar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41267" y="1228852"/>
            <a:ext cx="91884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90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858757" y="1228852"/>
            <a:ext cx="87884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3528059"/>
            <a:ext cx="353695" cy="1450975"/>
          </a:xfrm>
          <a:custGeom>
            <a:avLst/>
            <a:gdLst/>
            <a:ahLst/>
            <a:cxnLst/>
            <a:rect l="l" t="t" r="r" b="b"/>
            <a:pathLst>
              <a:path w="353695" h="1450975">
                <a:moveTo>
                  <a:pt x="353567" y="0"/>
                </a:moveTo>
                <a:lnTo>
                  <a:pt x="0" y="0"/>
                </a:lnTo>
                <a:lnTo>
                  <a:pt x="0" y="1450847"/>
                </a:lnTo>
                <a:lnTo>
                  <a:pt x="353567" y="1450847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97607" y="3026664"/>
            <a:ext cx="353695" cy="1952625"/>
          </a:xfrm>
          <a:custGeom>
            <a:avLst/>
            <a:gdLst/>
            <a:ahLst/>
            <a:cxnLst/>
            <a:rect l="l" t="t" r="r" b="b"/>
            <a:pathLst>
              <a:path w="353694" h="1952625">
                <a:moveTo>
                  <a:pt x="353568" y="0"/>
                </a:moveTo>
                <a:lnTo>
                  <a:pt x="0" y="0"/>
                </a:lnTo>
                <a:lnTo>
                  <a:pt x="0" y="1952244"/>
                </a:lnTo>
                <a:lnTo>
                  <a:pt x="353568" y="1952244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81527" y="3087623"/>
            <a:ext cx="353695" cy="1891664"/>
          </a:xfrm>
          <a:custGeom>
            <a:avLst/>
            <a:gdLst/>
            <a:ahLst/>
            <a:cxnLst/>
            <a:rect l="l" t="t" r="r" b="b"/>
            <a:pathLst>
              <a:path w="353695" h="1891664">
                <a:moveTo>
                  <a:pt x="353568" y="0"/>
                </a:moveTo>
                <a:lnTo>
                  <a:pt x="0" y="0"/>
                </a:lnTo>
                <a:lnTo>
                  <a:pt x="0" y="1891283"/>
                </a:lnTo>
                <a:lnTo>
                  <a:pt x="353568" y="1891283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5447" y="3186683"/>
            <a:ext cx="353695" cy="1792605"/>
          </a:xfrm>
          <a:custGeom>
            <a:avLst/>
            <a:gdLst/>
            <a:ahLst/>
            <a:cxnLst/>
            <a:rect l="l" t="t" r="r" b="b"/>
            <a:pathLst>
              <a:path w="353695" h="1792604">
                <a:moveTo>
                  <a:pt x="353567" y="0"/>
                </a:moveTo>
                <a:lnTo>
                  <a:pt x="0" y="0"/>
                </a:lnTo>
                <a:lnTo>
                  <a:pt x="0" y="1792223"/>
                </a:lnTo>
                <a:lnTo>
                  <a:pt x="353567" y="1792223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49367" y="3200400"/>
            <a:ext cx="353695" cy="1778635"/>
          </a:xfrm>
          <a:custGeom>
            <a:avLst/>
            <a:gdLst/>
            <a:ahLst/>
            <a:cxnLst/>
            <a:rect l="l" t="t" r="r" b="b"/>
            <a:pathLst>
              <a:path w="353695" h="1778635">
                <a:moveTo>
                  <a:pt x="353568" y="0"/>
                </a:moveTo>
                <a:lnTo>
                  <a:pt x="0" y="0"/>
                </a:lnTo>
                <a:lnTo>
                  <a:pt x="0" y="1778508"/>
                </a:lnTo>
                <a:lnTo>
                  <a:pt x="353568" y="1778508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33288" y="3217164"/>
            <a:ext cx="353695" cy="1762125"/>
          </a:xfrm>
          <a:custGeom>
            <a:avLst/>
            <a:gdLst/>
            <a:ahLst/>
            <a:cxnLst/>
            <a:rect l="l" t="t" r="r" b="b"/>
            <a:pathLst>
              <a:path w="353695" h="1762125">
                <a:moveTo>
                  <a:pt x="353567" y="0"/>
                </a:moveTo>
                <a:lnTo>
                  <a:pt x="0" y="0"/>
                </a:lnTo>
                <a:lnTo>
                  <a:pt x="0" y="1761744"/>
                </a:lnTo>
                <a:lnTo>
                  <a:pt x="353567" y="1761744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01128" y="3671315"/>
            <a:ext cx="353695" cy="1308100"/>
          </a:xfrm>
          <a:custGeom>
            <a:avLst/>
            <a:gdLst/>
            <a:ahLst/>
            <a:cxnLst/>
            <a:rect l="l" t="t" r="r" b="b"/>
            <a:pathLst>
              <a:path w="353695" h="1308100">
                <a:moveTo>
                  <a:pt x="353568" y="0"/>
                </a:moveTo>
                <a:lnTo>
                  <a:pt x="0" y="0"/>
                </a:lnTo>
                <a:lnTo>
                  <a:pt x="0" y="1307591"/>
                </a:lnTo>
                <a:lnTo>
                  <a:pt x="353568" y="1307591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5047" y="3688079"/>
            <a:ext cx="353695" cy="1290955"/>
          </a:xfrm>
          <a:custGeom>
            <a:avLst/>
            <a:gdLst/>
            <a:ahLst/>
            <a:cxnLst/>
            <a:rect l="l" t="t" r="r" b="b"/>
            <a:pathLst>
              <a:path w="353695" h="1290954">
                <a:moveTo>
                  <a:pt x="353568" y="0"/>
                </a:moveTo>
                <a:lnTo>
                  <a:pt x="0" y="0"/>
                </a:lnTo>
                <a:lnTo>
                  <a:pt x="0" y="1290828"/>
                </a:lnTo>
                <a:lnTo>
                  <a:pt x="353568" y="1290828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268968" y="3692652"/>
            <a:ext cx="353695" cy="1286510"/>
          </a:xfrm>
          <a:custGeom>
            <a:avLst/>
            <a:gdLst/>
            <a:ahLst/>
            <a:cxnLst/>
            <a:rect l="l" t="t" r="r" b="b"/>
            <a:pathLst>
              <a:path w="353695" h="1286510">
                <a:moveTo>
                  <a:pt x="353567" y="0"/>
                </a:moveTo>
                <a:lnTo>
                  <a:pt x="0" y="0"/>
                </a:lnTo>
                <a:lnTo>
                  <a:pt x="0" y="1286256"/>
                </a:lnTo>
                <a:lnTo>
                  <a:pt x="353567" y="1286256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52888" y="3762755"/>
            <a:ext cx="353695" cy="1216660"/>
          </a:xfrm>
          <a:custGeom>
            <a:avLst/>
            <a:gdLst/>
            <a:ahLst/>
            <a:cxnLst/>
            <a:rect l="l" t="t" r="r" b="b"/>
            <a:pathLst>
              <a:path w="353695" h="1216660">
                <a:moveTo>
                  <a:pt x="353567" y="0"/>
                </a:moveTo>
                <a:lnTo>
                  <a:pt x="0" y="0"/>
                </a:lnTo>
                <a:lnTo>
                  <a:pt x="0" y="1216152"/>
                </a:lnTo>
                <a:lnTo>
                  <a:pt x="353567" y="1216152"/>
                </a:lnTo>
                <a:lnTo>
                  <a:pt x="353567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036807" y="3857244"/>
            <a:ext cx="353695" cy="1122045"/>
          </a:xfrm>
          <a:custGeom>
            <a:avLst/>
            <a:gdLst/>
            <a:ahLst/>
            <a:cxnLst/>
            <a:rect l="l" t="t" r="r" b="b"/>
            <a:pathLst>
              <a:path w="353695" h="1122045">
                <a:moveTo>
                  <a:pt x="353568" y="0"/>
                </a:moveTo>
                <a:lnTo>
                  <a:pt x="0" y="0"/>
                </a:lnTo>
                <a:lnTo>
                  <a:pt x="0" y="1121663"/>
                </a:lnTo>
                <a:lnTo>
                  <a:pt x="353568" y="1121663"/>
                </a:lnTo>
                <a:lnTo>
                  <a:pt x="353568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83336" y="2628900"/>
            <a:ext cx="353695" cy="2350135"/>
          </a:xfrm>
          <a:custGeom>
            <a:avLst/>
            <a:gdLst/>
            <a:ahLst/>
            <a:cxnLst/>
            <a:rect l="l" t="t" r="r" b="b"/>
            <a:pathLst>
              <a:path w="353694" h="2350135">
                <a:moveTo>
                  <a:pt x="353567" y="0"/>
                </a:moveTo>
                <a:lnTo>
                  <a:pt x="0" y="0"/>
                </a:lnTo>
                <a:lnTo>
                  <a:pt x="0" y="2350008"/>
                </a:lnTo>
                <a:lnTo>
                  <a:pt x="353567" y="2350008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1176" y="2228088"/>
            <a:ext cx="353695" cy="2750820"/>
          </a:xfrm>
          <a:custGeom>
            <a:avLst/>
            <a:gdLst/>
            <a:ahLst/>
            <a:cxnLst/>
            <a:rect l="l" t="t" r="r" b="b"/>
            <a:pathLst>
              <a:path w="353694" h="2750820">
                <a:moveTo>
                  <a:pt x="353568" y="0"/>
                </a:moveTo>
                <a:lnTo>
                  <a:pt x="0" y="0"/>
                </a:lnTo>
                <a:lnTo>
                  <a:pt x="0" y="2750820"/>
                </a:lnTo>
                <a:lnTo>
                  <a:pt x="353568" y="2750820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35096" y="2339339"/>
            <a:ext cx="353695" cy="2639695"/>
          </a:xfrm>
          <a:custGeom>
            <a:avLst/>
            <a:gdLst/>
            <a:ahLst/>
            <a:cxnLst/>
            <a:rect l="l" t="t" r="r" b="b"/>
            <a:pathLst>
              <a:path w="353695" h="2639695">
                <a:moveTo>
                  <a:pt x="353567" y="0"/>
                </a:moveTo>
                <a:lnTo>
                  <a:pt x="0" y="0"/>
                </a:lnTo>
                <a:lnTo>
                  <a:pt x="0" y="2639568"/>
                </a:lnTo>
                <a:lnTo>
                  <a:pt x="353567" y="2639568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19015" y="2357627"/>
            <a:ext cx="353695" cy="2621280"/>
          </a:xfrm>
          <a:custGeom>
            <a:avLst/>
            <a:gdLst/>
            <a:ahLst/>
            <a:cxnLst/>
            <a:rect l="l" t="t" r="r" b="b"/>
            <a:pathLst>
              <a:path w="353695" h="2621279">
                <a:moveTo>
                  <a:pt x="353568" y="0"/>
                </a:moveTo>
                <a:lnTo>
                  <a:pt x="0" y="0"/>
                </a:lnTo>
                <a:lnTo>
                  <a:pt x="0" y="2621280"/>
                </a:lnTo>
                <a:lnTo>
                  <a:pt x="353568" y="2621280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02935" y="1865376"/>
            <a:ext cx="353695" cy="3114040"/>
          </a:xfrm>
          <a:custGeom>
            <a:avLst/>
            <a:gdLst/>
            <a:ahLst/>
            <a:cxnLst/>
            <a:rect l="l" t="t" r="r" b="b"/>
            <a:pathLst>
              <a:path w="353695" h="3114040">
                <a:moveTo>
                  <a:pt x="353567" y="0"/>
                </a:moveTo>
                <a:lnTo>
                  <a:pt x="0" y="0"/>
                </a:lnTo>
                <a:lnTo>
                  <a:pt x="0" y="3113532"/>
                </a:lnTo>
                <a:lnTo>
                  <a:pt x="353567" y="3113532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86855" y="2235707"/>
            <a:ext cx="353695" cy="2743200"/>
          </a:xfrm>
          <a:custGeom>
            <a:avLst/>
            <a:gdLst/>
            <a:ahLst/>
            <a:cxnLst/>
            <a:rect l="l" t="t" r="r" b="b"/>
            <a:pathLst>
              <a:path w="353695" h="2743200">
                <a:moveTo>
                  <a:pt x="353568" y="0"/>
                </a:moveTo>
                <a:lnTo>
                  <a:pt x="0" y="0"/>
                </a:lnTo>
                <a:lnTo>
                  <a:pt x="0" y="2743199"/>
                </a:lnTo>
                <a:lnTo>
                  <a:pt x="353568" y="2743199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54695" y="2897123"/>
            <a:ext cx="353695" cy="2082164"/>
          </a:xfrm>
          <a:custGeom>
            <a:avLst/>
            <a:gdLst/>
            <a:ahLst/>
            <a:cxnLst/>
            <a:rect l="l" t="t" r="r" b="b"/>
            <a:pathLst>
              <a:path w="353695" h="2082164">
                <a:moveTo>
                  <a:pt x="353568" y="0"/>
                </a:moveTo>
                <a:lnTo>
                  <a:pt x="0" y="0"/>
                </a:lnTo>
                <a:lnTo>
                  <a:pt x="0" y="2081783"/>
                </a:lnTo>
                <a:lnTo>
                  <a:pt x="353568" y="2081783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38616" y="2734055"/>
            <a:ext cx="353695" cy="2245360"/>
          </a:xfrm>
          <a:custGeom>
            <a:avLst/>
            <a:gdLst/>
            <a:ahLst/>
            <a:cxnLst/>
            <a:rect l="l" t="t" r="r" b="b"/>
            <a:pathLst>
              <a:path w="353695" h="2245360">
                <a:moveTo>
                  <a:pt x="353567" y="0"/>
                </a:moveTo>
                <a:lnTo>
                  <a:pt x="0" y="0"/>
                </a:lnTo>
                <a:lnTo>
                  <a:pt x="0" y="2244852"/>
                </a:lnTo>
                <a:lnTo>
                  <a:pt x="353567" y="2244852"/>
                </a:lnTo>
                <a:lnTo>
                  <a:pt x="353567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622535" y="2801111"/>
            <a:ext cx="353695" cy="2178050"/>
          </a:xfrm>
          <a:custGeom>
            <a:avLst/>
            <a:gdLst/>
            <a:ahLst/>
            <a:cxnLst/>
            <a:rect l="l" t="t" r="r" b="b"/>
            <a:pathLst>
              <a:path w="353695" h="2178050">
                <a:moveTo>
                  <a:pt x="353568" y="0"/>
                </a:moveTo>
                <a:lnTo>
                  <a:pt x="0" y="0"/>
                </a:lnTo>
                <a:lnTo>
                  <a:pt x="0" y="2177796"/>
                </a:lnTo>
                <a:lnTo>
                  <a:pt x="353568" y="2177796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506456" y="2731007"/>
            <a:ext cx="353695" cy="2247900"/>
          </a:xfrm>
          <a:custGeom>
            <a:avLst/>
            <a:gdLst/>
            <a:ahLst/>
            <a:cxnLst/>
            <a:rect l="l" t="t" r="r" b="b"/>
            <a:pathLst>
              <a:path w="353695" h="2247900">
                <a:moveTo>
                  <a:pt x="353568" y="0"/>
                </a:moveTo>
                <a:lnTo>
                  <a:pt x="0" y="0"/>
                </a:lnTo>
                <a:lnTo>
                  <a:pt x="0" y="2247899"/>
                </a:lnTo>
                <a:lnTo>
                  <a:pt x="353568" y="2247899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390376" y="2959607"/>
            <a:ext cx="353695" cy="2019300"/>
          </a:xfrm>
          <a:custGeom>
            <a:avLst/>
            <a:gdLst/>
            <a:ahLst/>
            <a:cxnLst/>
            <a:rect l="l" t="t" r="r" b="b"/>
            <a:pathLst>
              <a:path w="353695" h="2019300">
                <a:moveTo>
                  <a:pt x="353568" y="0"/>
                </a:moveTo>
                <a:lnTo>
                  <a:pt x="0" y="0"/>
                </a:lnTo>
                <a:lnTo>
                  <a:pt x="0" y="2019299"/>
                </a:lnTo>
                <a:lnTo>
                  <a:pt x="353568" y="2019299"/>
                </a:lnTo>
                <a:lnTo>
                  <a:pt x="353568" y="0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1375" y="4978908"/>
            <a:ext cx="11490960" cy="0"/>
          </a:xfrm>
          <a:custGeom>
            <a:avLst/>
            <a:gdLst/>
            <a:ahLst/>
            <a:cxnLst/>
            <a:rect l="l" t="t" r="r" b="b"/>
            <a:pathLst>
              <a:path w="11490960" h="0">
                <a:moveTo>
                  <a:pt x="0" y="0"/>
                </a:moveTo>
                <a:lnTo>
                  <a:pt x="114909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137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2529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092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931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7705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6097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4489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288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4127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29665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18057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06449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948416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832335" y="497890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67359" y="3254883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4.2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35454" y="2753740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19373" y="2815335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03675" y="2913507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87595" y="292785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71515" y="2944621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39608" y="3398139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3.8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23529" y="341553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3.7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307830" y="341972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3.7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91750" y="3489197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3.5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075669" y="3584955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3.2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0927" y="2355977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89022" y="1955546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8.0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72941" y="2065528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7.6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57242" y="2084451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7.6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41163" y="1592453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9.0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25336" y="1962530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7.9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93177" y="2623946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777478" y="2460497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661397" y="2527553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45318" y="2457450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6.5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429492" y="2686050"/>
            <a:ext cx="27432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5.8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924800" y="1773935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69">
                <a:moveTo>
                  <a:pt x="0" y="89915"/>
                </a:moveTo>
                <a:lnTo>
                  <a:pt x="89916" y="89915"/>
                </a:lnTo>
                <a:lnTo>
                  <a:pt x="89916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041005" y="1697609"/>
            <a:ext cx="155765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Days </a:t>
            </a:r>
            <a:r>
              <a:rPr dirty="0" sz="1400">
                <a:latin typeface="Arial"/>
                <a:cs typeface="Arial"/>
              </a:rPr>
              <a:t>per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employee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0087356" y="1773935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69">
                <a:moveTo>
                  <a:pt x="0" y="89915"/>
                </a:moveTo>
                <a:lnTo>
                  <a:pt x="89916" y="89915"/>
                </a:lnTo>
                <a:lnTo>
                  <a:pt x="89916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836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0204195" y="1697609"/>
            <a:ext cx="133032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Days </a:t>
            </a:r>
            <a:r>
              <a:rPr dirty="0" sz="1400">
                <a:latin typeface="Arial"/>
                <a:cs typeface="Arial"/>
              </a:rPr>
              <a:t>per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trainee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12192000" h="1052830">
                <a:moveTo>
                  <a:pt x="0" y="1052741"/>
                </a:moveTo>
                <a:lnTo>
                  <a:pt x="12192000" y="1052741"/>
                </a:lnTo>
                <a:lnTo>
                  <a:pt x="12192000" y="0"/>
                </a:lnTo>
                <a:lnTo>
                  <a:pt x="0" y="0"/>
                </a:lnTo>
                <a:lnTo>
                  <a:pt x="0" y="105274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53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Training </a:t>
            </a:r>
            <a:r>
              <a:rPr dirty="0" spc="-5"/>
              <a:t>days </a:t>
            </a:r>
            <a:r>
              <a:rPr dirty="0"/>
              <a:t>provided </a:t>
            </a:r>
            <a:r>
              <a:rPr dirty="0" spc="-5"/>
              <a:t>by</a:t>
            </a:r>
            <a:r>
              <a:rPr dirty="0" spc="-45"/>
              <a:t> </a:t>
            </a:r>
            <a:r>
              <a:rPr dirty="0"/>
              <a:t>LEP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449986" y="6286858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(57,422)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79142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80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31007" y="6286858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(650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54855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(2,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06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07102" y="6286858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(736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830951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4</a:t>
            </a:r>
            <a:r>
              <a:rPr dirty="0" sz="1200" spc="-5" i="1">
                <a:latin typeface="Arial"/>
                <a:cs typeface="Arial"/>
              </a:rPr>
              <a:t>36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579614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8</a:t>
            </a:r>
            <a:r>
              <a:rPr dirty="0" sz="1200" spc="-5" i="1">
                <a:latin typeface="Arial"/>
                <a:cs typeface="Arial"/>
              </a:rPr>
              <a:t>48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467470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0</a:t>
            </a:r>
            <a:r>
              <a:rPr dirty="0" sz="1200" spc="-5" i="1">
                <a:latin typeface="Arial"/>
                <a:cs typeface="Arial"/>
              </a:rPr>
              <a:t>55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355328" y="6286858"/>
            <a:ext cx="510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(1,</a:t>
            </a:r>
            <a:r>
              <a:rPr dirty="0" sz="1200" i="1">
                <a:latin typeface="Arial"/>
                <a:cs typeface="Arial"/>
              </a:rPr>
              <a:t>8</a:t>
            </a:r>
            <a:r>
              <a:rPr dirty="0" sz="1200" spc="-5" i="1">
                <a:latin typeface="Arial"/>
                <a:cs typeface="Arial"/>
              </a:rPr>
              <a:t>87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307573" y="6286858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(901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195431" y="6286858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(830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59429" y="6496686"/>
            <a:ext cx="905510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6783705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Note: Days </a:t>
            </a:r>
            <a:r>
              <a:rPr dirty="0" sz="1100" i="1">
                <a:latin typeface="Arial"/>
                <a:cs typeface="Arial"/>
              </a:rPr>
              <a:t>per employee shown as an average for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employment across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establishments; days per </a:t>
            </a:r>
            <a:r>
              <a:rPr dirty="0" sz="1100" spc="-5" i="1">
                <a:latin typeface="Arial"/>
                <a:cs typeface="Arial"/>
              </a:rPr>
              <a:t>trainee </a:t>
            </a:r>
            <a:r>
              <a:rPr dirty="0" sz="1100" i="1">
                <a:latin typeface="Arial"/>
                <a:cs typeface="Arial"/>
              </a:rPr>
              <a:t>shown as an average </a:t>
            </a:r>
            <a:r>
              <a:rPr dirty="0" sz="1100" spc="-5" i="1">
                <a:latin typeface="Arial"/>
                <a:cs typeface="Arial"/>
              </a:rPr>
              <a:t>of all</a:t>
            </a:r>
            <a:r>
              <a:rPr dirty="0" sz="1100" spc="-1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trainees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3177" y="5036773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342311" y="5014579"/>
            <a:ext cx="165735" cy="594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umbri</a:t>
            </a:r>
            <a:r>
              <a:rPr dirty="0" sz="1100" b="1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40633" y="5014642"/>
            <a:ext cx="333375" cy="12344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r" marR="508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rt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West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72630" y="5032118"/>
            <a:ext cx="333375" cy="9169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ffield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42735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988229" y="5014593"/>
            <a:ext cx="165735" cy="765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Lancash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645577" y="5018450"/>
            <a:ext cx="165735" cy="9734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ntr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106214" y="5014896"/>
            <a:ext cx="165735" cy="10464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Worce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450757" y="5021370"/>
            <a:ext cx="333375" cy="7937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72720" indent="-16002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th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Midlan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423450" y="5022248"/>
            <a:ext cx="165735" cy="12395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orth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mpt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228757" y="5021614"/>
            <a:ext cx="333375" cy="10331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mes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al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ey</a:t>
            </a:r>
            <a:endParaRPr sz="1100">
              <a:latin typeface="Arial"/>
              <a:cs typeface="Arial"/>
            </a:endParaRPr>
          </a:p>
          <a:p>
            <a:pPr marL="373380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erks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376349" y="5011665"/>
            <a:ext cx="333375" cy="95694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Li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erp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ol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46672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41267" y="1228852"/>
            <a:ext cx="91440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105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858757" y="1228852"/>
            <a:ext cx="87503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110" b="1" u="heavy">
                <a:latin typeface="Arial"/>
                <a:cs typeface="Arial"/>
              </a:rPr>
              <a:t> </a:t>
            </a:r>
            <a:r>
              <a:rPr dirty="0" sz="1400" b="1" u="heavy">
                <a:latin typeface="Arial"/>
                <a:cs typeface="Arial"/>
              </a:rPr>
              <a:t>LEPs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5397500"/>
          </a:xfrm>
          <a:custGeom>
            <a:avLst/>
            <a:gdLst/>
            <a:ahLst/>
            <a:cxnLst/>
            <a:rect l="l" t="t" r="r" b="b"/>
            <a:pathLst>
              <a:path w="12192000" h="5397500">
                <a:moveTo>
                  <a:pt x="0" y="0"/>
                </a:moveTo>
                <a:lnTo>
                  <a:pt x="0" y="5397500"/>
                </a:lnTo>
                <a:lnTo>
                  <a:pt x="12191999" y="539750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7341" y="4396930"/>
            <a:ext cx="817981" cy="630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8129" y="3379406"/>
            <a:ext cx="750925" cy="534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6605" y="2204847"/>
            <a:ext cx="1004354" cy="932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15296" y="5661240"/>
            <a:ext cx="2158364" cy="996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1581" y="250825"/>
            <a:ext cx="9634855" cy="110617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 more information contact UKCES</a:t>
            </a:r>
            <a:r>
              <a:rPr dirty="0" spc="-80"/>
              <a:t> </a:t>
            </a:r>
            <a:r>
              <a:rPr dirty="0"/>
              <a:t>Employer</a:t>
            </a:r>
          </a:p>
          <a:p>
            <a:pPr marL="12700">
              <a:lnSpc>
                <a:spcPct val="100000"/>
              </a:lnSpc>
            </a:pPr>
            <a:r>
              <a:rPr dirty="0"/>
              <a:t>Surveys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142489" y="2391790"/>
            <a:ext cx="4467860" cy="2515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0207 227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7800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  <a:hlinkClick r:id="rId6"/>
              </a:rPr>
              <a:t>Empl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  <a:hlinkClick r:id="rId6"/>
              </a:rPr>
              <a:t>o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  <a:hlinkClick r:id="rId6"/>
              </a:rPr>
              <a:t>ye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r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.surv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eys@ukces.org.uk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@ukces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5300" y="1900427"/>
            <a:ext cx="1247775" cy="1343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ESS </a:t>
            </a:r>
            <a:r>
              <a:rPr dirty="0" sz="3400" spc="-10"/>
              <a:t>2015 </a:t>
            </a:r>
            <a:r>
              <a:rPr dirty="0" sz="3400" spc="-5"/>
              <a:t>–</a:t>
            </a:r>
            <a:r>
              <a:rPr dirty="0" sz="3400" spc="-35"/>
              <a:t> </a:t>
            </a:r>
            <a:r>
              <a:rPr dirty="0" sz="3400" spc="-5"/>
              <a:t>overview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5010658" y="1388109"/>
            <a:ext cx="6674484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dirty="0" sz="2200" spc="-5">
                <a:latin typeface="Arial"/>
                <a:cs typeface="Arial"/>
              </a:rPr>
              <a:t>ESS 2015 </a:t>
            </a:r>
            <a:r>
              <a:rPr dirty="0" sz="2200">
                <a:latin typeface="Arial"/>
                <a:cs typeface="Arial"/>
              </a:rPr>
              <a:t>is </a:t>
            </a:r>
            <a:r>
              <a:rPr dirty="0" sz="2200" spc="-5">
                <a:latin typeface="Arial"/>
                <a:cs typeface="Arial"/>
              </a:rPr>
              <a:t>the third time the survey has been run  at</a:t>
            </a:r>
            <a:r>
              <a:rPr dirty="0" sz="2200" spc="-8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UK-level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84445" marR="474345" indent="-342900">
              <a:lnSpc>
                <a:spcPct val="100000"/>
              </a:lnSpc>
              <a:buChar char="•"/>
              <a:tabLst>
                <a:tab pos="5085080" algn="l"/>
              </a:tabLst>
            </a:pPr>
            <a:r>
              <a:rPr dirty="0" spc="-5"/>
              <a:t>The 2015 survey covers establishments with 2 or  more people working at</a:t>
            </a:r>
            <a:r>
              <a:rPr dirty="0" spc="20"/>
              <a:t> </a:t>
            </a:r>
            <a:r>
              <a:rPr dirty="0" spc="-5"/>
              <a:t>them</a:t>
            </a:r>
          </a:p>
          <a:p>
            <a:pPr marL="4728845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5084445" marR="5080" indent="-342900">
              <a:lnSpc>
                <a:spcPct val="100000"/>
              </a:lnSpc>
              <a:buChar char="•"/>
              <a:tabLst>
                <a:tab pos="5085080" algn="l"/>
              </a:tabLst>
            </a:pPr>
            <a:r>
              <a:rPr dirty="0" spc="-5"/>
              <a:t>The </a:t>
            </a:r>
            <a:r>
              <a:rPr dirty="0" spc="-45"/>
              <a:t>2011 </a:t>
            </a:r>
            <a:r>
              <a:rPr dirty="0" spc="-5"/>
              <a:t>survey included establishments with one  employee – these were not covered in 2013 or</a:t>
            </a:r>
            <a:r>
              <a:rPr dirty="0" spc="160"/>
              <a:t> </a:t>
            </a:r>
            <a:r>
              <a:rPr dirty="0" spc="-5"/>
              <a:t>2015.</a:t>
            </a:r>
          </a:p>
          <a:p>
            <a:pPr marL="4728845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5084445" marR="18161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5085080" algn="l"/>
              </a:tabLst>
            </a:pPr>
            <a:r>
              <a:rPr dirty="0" spc="-5"/>
              <a:t>Where comparisons are made with </a:t>
            </a:r>
            <a:r>
              <a:rPr dirty="0" spc="-45"/>
              <a:t>2011 </a:t>
            </a:r>
            <a:r>
              <a:rPr dirty="0" spc="-5"/>
              <a:t>or 2013  </a:t>
            </a:r>
            <a:r>
              <a:rPr dirty="0"/>
              <a:t>findings, </a:t>
            </a:r>
            <a:r>
              <a:rPr dirty="0" spc="-5"/>
              <a:t>these are based on </a:t>
            </a:r>
            <a:r>
              <a:rPr dirty="0"/>
              <a:t>re-weighted </a:t>
            </a:r>
            <a:r>
              <a:rPr dirty="0" spc="-45"/>
              <a:t>2011 </a:t>
            </a:r>
            <a:r>
              <a:rPr dirty="0" spc="-5"/>
              <a:t>data  (configured to represent the 2+ employment  business population </a:t>
            </a:r>
            <a:r>
              <a:rPr dirty="0"/>
              <a:t>used in </a:t>
            </a:r>
            <a:r>
              <a:rPr dirty="0" spc="-5"/>
              <a:t>2013 and</a:t>
            </a:r>
            <a:r>
              <a:rPr dirty="0" spc="65"/>
              <a:t> </a:t>
            </a:r>
            <a:r>
              <a:rPr dirty="0" spc="-5"/>
              <a:t>2015).</a:t>
            </a:r>
          </a:p>
        </p:txBody>
      </p:sp>
      <p:sp>
        <p:nvSpPr>
          <p:cNvPr id="5" name="object 5"/>
          <p:cNvSpPr/>
          <p:nvPr/>
        </p:nvSpPr>
        <p:spPr>
          <a:xfrm>
            <a:off x="3070860" y="1256157"/>
            <a:ext cx="1609343" cy="1609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9928" y="2726347"/>
            <a:ext cx="4659122" cy="388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90194" y="1479803"/>
            <a:ext cx="1955800" cy="1108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75,129 </a:t>
            </a:r>
            <a:r>
              <a:rPr dirty="0" sz="1800" b="1">
                <a:latin typeface="Arial"/>
                <a:cs typeface="Arial"/>
              </a:rPr>
              <a:t>telephone  </a:t>
            </a:r>
            <a:r>
              <a:rPr dirty="0" sz="1800" spc="-5" b="1">
                <a:latin typeface="Arial"/>
                <a:cs typeface="Arial"/>
              </a:rPr>
              <a:t>interviews </a:t>
            </a:r>
            <a:r>
              <a:rPr dirty="0" sz="1800" spc="5" b="1">
                <a:latin typeface="Arial"/>
                <a:cs typeface="Arial"/>
              </a:rPr>
              <a:t>with  </a:t>
            </a:r>
            <a:r>
              <a:rPr dirty="0" sz="1800" spc="-5" b="1">
                <a:latin typeface="Arial"/>
                <a:cs typeface="Arial"/>
              </a:rPr>
              <a:t>establishments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  England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LEA / LEP -</a:t>
            </a:r>
            <a:r>
              <a:rPr dirty="0" sz="3400" spc="-280"/>
              <a:t> </a:t>
            </a:r>
            <a:r>
              <a:rPr dirty="0" sz="3400" spc="-5"/>
              <a:t>overview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14019" y="1253490"/>
            <a:ext cx="11249660" cy="446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 b="1">
                <a:latin typeface="Arial"/>
                <a:cs typeface="Arial"/>
              </a:rPr>
              <a:t>Owing </a:t>
            </a:r>
            <a:r>
              <a:rPr dirty="0" sz="2000" b="1">
                <a:latin typeface="Arial"/>
                <a:cs typeface="Arial"/>
              </a:rPr>
              <a:t>to the scale of </a:t>
            </a:r>
            <a:r>
              <a:rPr dirty="0" sz="2000" spc="-5" b="1">
                <a:latin typeface="Arial"/>
                <a:cs typeface="Arial"/>
              </a:rPr>
              <a:t>ESS </a:t>
            </a:r>
            <a:r>
              <a:rPr dirty="0" sz="2000" b="1">
                <a:latin typeface="Arial"/>
                <a:cs typeface="Arial"/>
              </a:rPr>
              <a:t>2015, it is possible to explore </a:t>
            </a:r>
            <a:r>
              <a:rPr dirty="0" sz="2000" spc="-5" b="1">
                <a:latin typeface="Arial"/>
                <a:cs typeface="Arial"/>
              </a:rPr>
              <a:t>variation </a:t>
            </a:r>
            <a:r>
              <a:rPr dirty="0" sz="2000" b="1">
                <a:latin typeface="Arial"/>
                <a:cs typeface="Arial"/>
              </a:rPr>
              <a:t>by locations using both</a:t>
            </a:r>
            <a:r>
              <a:rPr dirty="0" sz="2000" spc="-2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LEA and LEP</a:t>
            </a:r>
            <a:r>
              <a:rPr dirty="0" sz="2000" spc="-17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groupings.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The data in </a:t>
            </a:r>
            <a:r>
              <a:rPr dirty="0" sz="2000" spc="-5">
                <a:latin typeface="Arial"/>
                <a:cs typeface="Arial"/>
              </a:rPr>
              <a:t>this </a:t>
            </a:r>
            <a:r>
              <a:rPr dirty="0" sz="2000">
                <a:latin typeface="Arial"/>
                <a:cs typeface="Arial"/>
              </a:rPr>
              <a:t>slide pack provides an overview as to the sorts of analysis that can be conducted</a:t>
            </a:r>
            <a:r>
              <a:rPr dirty="0" sz="2000" spc="-2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  LEA and</a:t>
            </a:r>
            <a:r>
              <a:rPr dirty="0" sz="2000" spc="-210">
                <a:latin typeface="Arial"/>
                <a:cs typeface="Arial"/>
              </a:rPr>
              <a:t> </a:t>
            </a:r>
            <a:r>
              <a:rPr dirty="0" sz="2000" spc="-65">
                <a:latin typeface="Arial"/>
                <a:cs typeface="Arial"/>
              </a:rPr>
              <a:t>LEP.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11811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The slide pack largely focuses on the LEAs and LEPs exhibiting </a:t>
            </a:r>
            <a:r>
              <a:rPr dirty="0" sz="2000" spc="-5">
                <a:latin typeface="Arial"/>
                <a:cs typeface="Arial"/>
              </a:rPr>
              <a:t>very </a:t>
            </a:r>
            <a:r>
              <a:rPr dirty="0" sz="2000">
                <a:latin typeface="Arial"/>
                <a:cs typeface="Arial"/>
              </a:rPr>
              <a:t>high and very low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proportions  for key measures. This is not with the intention to form judgements on </a:t>
            </a:r>
            <a:r>
              <a:rPr dirty="0" sz="2000" spc="-5">
                <a:latin typeface="Arial"/>
                <a:cs typeface="Arial"/>
              </a:rPr>
              <a:t>different </a:t>
            </a:r>
            <a:r>
              <a:rPr dirty="0" sz="2000">
                <a:latin typeface="Arial"/>
                <a:cs typeface="Arial"/>
              </a:rPr>
              <a:t>areas on England,  but rather highlight where the pockets of skills and employment challenges are</a:t>
            </a:r>
            <a:r>
              <a:rPr dirty="0" sz="2000" spc="-2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seen.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It is clear there are wide variations by </a:t>
            </a:r>
            <a:r>
              <a:rPr dirty="0" sz="2000" spc="-20">
                <a:latin typeface="Arial"/>
                <a:cs typeface="Arial"/>
              </a:rPr>
              <a:t>locality, </a:t>
            </a:r>
            <a:r>
              <a:rPr dirty="0" sz="2000">
                <a:latin typeface="Arial"/>
                <a:cs typeface="Arial"/>
              </a:rPr>
              <a:t>even within the same broad region of</a:t>
            </a:r>
            <a:r>
              <a:rPr dirty="0" sz="2000" spc="-1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England.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Accompanying LEA and LEP Excel tables show the </a:t>
            </a:r>
            <a:r>
              <a:rPr dirty="0" sz="2000" spc="-5">
                <a:latin typeface="Arial"/>
                <a:cs typeface="Arial"/>
              </a:rPr>
              <a:t>full </a:t>
            </a:r>
            <a:r>
              <a:rPr dirty="0" sz="2000">
                <a:latin typeface="Arial"/>
                <a:cs typeface="Arial"/>
              </a:rPr>
              <a:t>detail of the</a:t>
            </a:r>
            <a:r>
              <a:rPr dirty="0" sz="2000" spc="-2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analysis.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Achieved interviews / confidence</a:t>
            </a:r>
            <a:r>
              <a:rPr dirty="0" sz="3400" spc="30"/>
              <a:t> </a:t>
            </a:r>
            <a:r>
              <a:rPr dirty="0" sz="3400" spc="-5"/>
              <a:t>intervals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534720" y="1076452"/>
            <a:ext cx="11120755" cy="620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22855" marR="5080" indent="-2510790">
              <a:lnSpc>
                <a:spcPct val="100000"/>
              </a:lnSpc>
            </a:pPr>
            <a:r>
              <a:rPr dirty="0" sz="2000">
                <a:solidFill>
                  <a:srgbClr val="223975"/>
                </a:solidFill>
                <a:latin typeface="Arial"/>
                <a:cs typeface="Arial"/>
              </a:rPr>
              <a:t>‘For a question asked of all respondents where the survey result is 50%, we are 95% confident</a:t>
            </a:r>
            <a:r>
              <a:rPr dirty="0" sz="2000" spc="-290">
                <a:solidFill>
                  <a:srgbClr val="22397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23975"/>
                </a:solidFill>
                <a:latin typeface="Arial"/>
                <a:cs typeface="Arial"/>
              </a:rPr>
              <a:t>that  the true figure lies within </a:t>
            </a:r>
            <a:r>
              <a:rPr dirty="0" sz="2000" spc="-5">
                <a:solidFill>
                  <a:srgbClr val="223975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223975"/>
                </a:solidFill>
                <a:latin typeface="Arial"/>
                <a:cs typeface="Arial"/>
              </a:rPr>
              <a:t>range 49.64% to</a:t>
            </a:r>
            <a:r>
              <a:rPr dirty="0" sz="2000" spc="-155">
                <a:solidFill>
                  <a:srgbClr val="22397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23975"/>
                </a:solidFill>
                <a:latin typeface="Arial"/>
                <a:cs typeface="Arial"/>
              </a:rPr>
              <a:t>50.36%’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95616" y="1798281"/>
          <a:ext cx="4857750" cy="4780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987"/>
                <a:gridCol w="1341906"/>
                <a:gridCol w="908669"/>
                <a:gridCol w="1051185"/>
              </a:tblGrid>
              <a:tr h="651675"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356870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8435" marR="86995" indent="-17145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0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interviews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4615" marR="15240" indent="116839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(Maximum)  Sampling</a:t>
                      </a:r>
                      <a:r>
                        <a:rPr dirty="0" sz="11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</a:tr>
              <a:tr h="35462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1,488,201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9748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+/-0.36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454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(High and</a:t>
                      </a:r>
                      <a:r>
                        <a:rPr dirty="0" sz="1100" spc="-10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Low)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</a:tr>
              <a:tr h="28713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Essex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40,475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2,013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+/-2.18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05117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Hampshire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39,075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1,773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+/-2.33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4036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Kent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40,472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1,722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+/-2.36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4647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Hertfordshire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34,539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1,717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+/-2.37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4583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Lancashire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687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31,057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1,540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+/-2.50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4647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Halton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56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2,670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+/-8.80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466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Knowsley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56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2,237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+/-9.02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6743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Slough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56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3,376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+/-9.06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58626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Bracknell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Forest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5560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2,832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+/-10.05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4674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Rutland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560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1,239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+/-11.47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08978" y="1774837"/>
          <a:ext cx="4954905" cy="4812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8206"/>
                <a:gridCol w="866848"/>
                <a:gridCol w="901176"/>
                <a:gridCol w="1068495"/>
              </a:tblGrid>
              <a:tr h="750049"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R="79375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65100" marR="94615" indent="-18415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0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interviews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2235" marR="24765" indent="116839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(Maximum)  Sampling</a:t>
                      </a:r>
                      <a:r>
                        <a:rPr dirty="0" sz="11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</a:tr>
              <a:tr h="316039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1,488,201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75,129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98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-0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16039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LEP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(High and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Low</a:t>
                      </a:r>
                      <a:r>
                        <a:rPr dirty="0" sz="11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223975"/>
                    </a:solidFill>
                  </a:tcPr>
                </a:tc>
              </a:tr>
              <a:tr h="354763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London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74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260,280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10,629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74904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East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747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109,586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4,932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-1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4544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1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East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42,604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4,289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-1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9018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Leeds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City</a:t>
                      </a:r>
                      <a:r>
                        <a:rPr dirty="0" sz="11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Region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73,792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4,049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-1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54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41198">
                <a:tc>
                  <a:txBody>
                    <a:bodyPr/>
                    <a:lstStyle/>
                    <a:p>
                      <a:pPr marL="7620" marR="18351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Derby, Derbyshire,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Nottingham  and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Nottinghamshire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51,646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3,127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-1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42455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Oxfordshire</a:t>
                      </a:r>
                      <a:r>
                        <a:rPr dirty="0" sz="11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21,352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47954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Cornwall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and the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Isles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Scilly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18,654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16064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Worcestershire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17,070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16077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Cumbria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18,347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06157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Buckinghamshire Thames</a:t>
                      </a:r>
                      <a:r>
                        <a:rPr dirty="0" sz="11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Valley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17,993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654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-3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2397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487281" y="6639661"/>
            <a:ext cx="260096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Population </a:t>
            </a:r>
            <a:r>
              <a:rPr dirty="0" sz="1100" i="1">
                <a:latin typeface="Arial"/>
                <a:cs typeface="Arial"/>
              </a:rPr>
              <a:t>counts from </a:t>
            </a:r>
            <a:r>
              <a:rPr dirty="0" sz="1100" spc="-5" i="1">
                <a:latin typeface="Arial"/>
                <a:cs typeface="Arial"/>
              </a:rPr>
              <a:t>IDBR </a:t>
            </a:r>
            <a:r>
              <a:rPr dirty="0" sz="1100" i="1">
                <a:latin typeface="Arial"/>
                <a:cs typeface="Arial"/>
              </a:rPr>
              <a:t>March</a:t>
            </a:r>
            <a:r>
              <a:rPr dirty="0" sz="1100" spc="-8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2014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Key</a:t>
            </a:r>
            <a:r>
              <a:rPr dirty="0" sz="3400" spc="-65"/>
              <a:t> </a:t>
            </a:r>
            <a:r>
              <a:rPr dirty="0" sz="3400" spc="-5"/>
              <a:t>definitions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613270" y="3137712"/>
            <a:ext cx="2580005" cy="710565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760095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Skills</a:t>
            </a:r>
            <a:r>
              <a:rPr dirty="0" sz="16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gaps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8994" y="3137712"/>
            <a:ext cx="2580005" cy="710565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05410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Skill-shortage</a:t>
            </a:r>
            <a:r>
              <a:rPr dirty="0" sz="16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vacancies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8396" y="3991012"/>
            <a:ext cx="741680" cy="1263650"/>
          </a:xfrm>
          <a:custGeom>
            <a:avLst/>
            <a:gdLst/>
            <a:ahLst/>
            <a:cxnLst/>
            <a:rect l="l" t="t" r="r" b="b"/>
            <a:pathLst>
              <a:path w="741680" h="1263650">
                <a:moveTo>
                  <a:pt x="0" y="1263484"/>
                </a:moveTo>
                <a:lnTo>
                  <a:pt x="741146" y="1263484"/>
                </a:lnTo>
                <a:lnTo>
                  <a:pt x="741146" y="0"/>
                </a:lnTo>
                <a:lnTo>
                  <a:pt x="0" y="0"/>
                </a:lnTo>
                <a:lnTo>
                  <a:pt x="0" y="126348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6708" y="4144843"/>
            <a:ext cx="228600" cy="96011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396" y="5383885"/>
            <a:ext cx="741680" cy="1211580"/>
          </a:xfrm>
          <a:custGeom>
            <a:avLst/>
            <a:gdLst/>
            <a:ahLst/>
            <a:cxnLst/>
            <a:rect l="l" t="t" r="r" b="b"/>
            <a:pathLst>
              <a:path w="741680" h="1211579">
                <a:moveTo>
                  <a:pt x="0" y="1211326"/>
                </a:moveTo>
                <a:lnTo>
                  <a:pt x="741146" y="1211326"/>
                </a:lnTo>
                <a:lnTo>
                  <a:pt x="741146" y="0"/>
                </a:lnTo>
                <a:lnTo>
                  <a:pt x="0" y="0"/>
                </a:lnTo>
                <a:lnTo>
                  <a:pt x="0" y="121132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46708" y="5611084"/>
            <a:ext cx="228600" cy="7575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14"/>
              </a:lnSpc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37675" y="3137712"/>
            <a:ext cx="2578100" cy="710565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486409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Under-utilisation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4628" y="3137712"/>
            <a:ext cx="2580005" cy="710565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798830">
              <a:lnSpc>
                <a:spcPct val="100000"/>
              </a:lnSpc>
            </a:pP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Vacancies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13270" y="3991012"/>
            <a:ext cx="2580005" cy="126365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93345" rIns="0" bIns="0" rtlCol="0" vert="horz">
            <a:spAutoFit/>
          </a:bodyPr>
          <a:lstStyle/>
          <a:p>
            <a:pPr algn="ctr" marL="164465" marR="15621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Arial"/>
                <a:cs typeface="Arial"/>
              </a:rPr>
              <a:t>Proportion of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establishments  with </a:t>
            </a:r>
            <a:r>
              <a:rPr dirty="0" sz="1400">
                <a:latin typeface="Arial"/>
                <a:cs typeface="Arial"/>
              </a:rPr>
              <a:t>at least one </a:t>
            </a:r>
            <a:r>
              <a:rPr dirty="0" sz="1400" spc="-5">
                <a:latin typeface="Arial"/>
                <a:cs typeface="Arial"/>
              </a:rPr>
              <a:t>employee  </a:t>
            </a:r>
            <a:r>
              <a:rPr dirty="0" sz="1400">
                <a:latin typeface="Arial"/>
                <a:cs typeface="Arial"/>
              </a:rPr>
              <a:t>deemed by their </a:t>
            </a:r>
            <a:r>
              <a:rPr dirty="0" sz="1400" spc="-5">
                <a:latin typeface="Arial"/>
                <a:cs typeface="Arial"/>
              </a:rPr>
              <a:t>employer</a:t>
            </a:r>
            <a:r>
              <a:rPr dirty="0" sz="1400" spc="-1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  be not fully proficient in their  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3270" y="5383898"/>
            <a:ext cx="2580005" cy="12115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167005" marR="1593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The number of </a:t>
            </a:r>
            <a:r>
              <a:rPr dirty="0" sz="1400" spc="-5">
                <a:latin typeface="Arial"/>
                <a:cs typeface="Arial"/>
              </a:rPr>
              <a:t>staff</a:t>
            </a:r>
            <a:r>
              <a:rPr dirty="0" sz="1400" spc="-1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  as not fully proficient as a  proportion of all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employment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37675" y="3991012"/>
            <a:ext cx="2578100" cy="126365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93345" rIns="0" bIns="0" rtlCol="0" vert="horz">
            <a:spAutoFit/>
          </a:bodyPr>
          <a:lstStyle/>
          <a:p>
            <a:pPr algn="ctr" marL="131445" marR="12065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Arial"/>
                <a:cs typeface="Arial"/>
              </a:rPr>
              <a:t>Proportion of </a:t>
            </a:r>
            <a:r>
              <a:rPr dirty="0" sz="1400" spc="-5">
                <a:latin typeface="Arial"/>
                <a:cs typeface="Arial"/>
              </a:rPr>
              <a:t>establishments  with </a:t>
            </a:r>
            <a:r>
              <a:rPr dirty="0" sz="1400">
                <a:latin typeface="Arial"/>
                <a:cs typeface="Arial"/>
              </a:rPr>
              <a:t>at least one </a:t>
            </a:r>
            <a:r>
              <a:rPr dirty="0" sz="1400" spc="-5">
                <a:latin typeface="Arial"/>
                <a:cs typeface="Arial"/>
              </a:rPr>
              <a:t>employee  with </a:t>
            </a:r>
            <a:r>
              <a:rPr dirty="0" sz="1400">
                <a:latin typeface="Arial"/>
                <a:cs typeface="Arial"/>
              </a:rPr>
              <a:t>skills </a:t>
            </a:r>
            <a:r>
              <a:rPr dirty="0" sz="1400" spc="-5" b="1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qualifications  more advanced </a:t>
            </a:r>
            <a:r>
              <a:rPr dirty="0" sz="1400">
                <a:latin typeface="Arial"/>
                <a:cs typeface="Arial"/>
              </a:rPr>
              <a:t>than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required  for their current job</a:t>
            </a:r>
            <a:r>
              <a:rPr dirty="0" sz="1400" spc="-1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37675" y="5383898"/>
            <a:ext cx="2578100" cy="12115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129539" marR="119380">
              <a:lnSpc>
                <a:spcPct val="100000"/>
              </a:lnSpc>
            </a:pPr>
            <a:r>
              <a:rPr dirty="0" sz="1400" spc="-5">
                <a:latin typeface="Arial"/>
                <a:cs typeface="Arial"/>
              </a:rPr>
              <a:t>The </a:t>
            </a:r>
            <a:r>
              <a:rPr dirty="0" sz="1400">
                <a:latin typeface="Arial"/>
                <a:cs typeface="Arial"/>
              </a:rPr>
              <a:t>proportion of all </a:t>
            </a:r>
            <a:r>
              <a:rPr dirty="0" sz="1400" spc="-5">
                <a:latin typeface="Arial"/>
                <a:cs typeface="Arial"/>
              </a:rPr>
              <a:t>staff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with  </a:t>
            </a:r>
            <a:r>
              <a:rPr dirty="0" sz="1400">
                <a:latin typeface="Arial"/>
                <a:cs typeface="Arial"/>
              </a:rPr>
              <a:t>skills </a:t>
            </a:r>
            <a:r>
              <a:rPr dirty="0" sz="1400" spc="-5" b="1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qualifications </a:t>
            </a:r>
            <a:r>
              <a:rPr dirty="0" sz="1400" spc="-5">
                <a:latin typeface="Arial"/>
                <a:cs typeface="Arial"/>
              </a:rPr>
              <a:t>more  advanced </a:t>
            </a:r>
            <a:r>
              <a:rPr dirty="0" sz="1400">
                <a:latin typeface="Arial"/>
                <a:cs typeface="Arial"/>
              </a:rPr>
              <a:t>than required for  their current job</a:t>
            </a:r>
            <a:r>
              <a:rPr dirty="0" sz="1400" spc="-1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4628" y="3991012"/>
            <a:ext cx="2580005" cy="126365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06680" marR="99695" indent="5588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Proportion of </a:t>
            </a:r>
            <a:r>
              <a:rPr dirty="0" sz="1400" spc="-5">
                <a:latin typeface="Arial"/>
                <a:cs typeface="Arial"/>
              </a:rPr>
              <a:t>establishments  </a:t>
            </a:r>
            <a:r>
              <a:rPr dirty="0" sz="1400">
                <a:latin typeface="Arial"/>
                <a:cs typeface="Arial"/>
              </a:rPr>
              <a:t>reporting at least one</a:t>
            </a:r>
            <a:r>
              <a:rPr dirty="0" sz="1400" spc="-1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vacancy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4628" y="5383885"/>
            <a:ext cx="2580005" cy="12115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R="1905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Vacancies </a:t>
            </a:r>
            <a:r>
              <a:rPr dirty="0" sz="1400">
                <a:latin typeface="Arial"/>
                <a:cs typeface="Arial"/>
              </a:rPr>
              <a:t>as a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proportion</a:t>
            </a:r>
            <a:endParaRPr sz="1400">
              <a:latin typeface="Arial"/>
              <a:cs typeface="Arial"/>
            </a:endParaRPr>
          </a:p>
          <a:p>
            <a:pPr algn="ctr" marR="2095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of all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employment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88994" y="3991012"/>
            <a:ext cx="2580005" cy="126365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163830" marR="15621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Arial"/>
                <a:cs typeface="Arial"/>
              </a:rPr>
              <a:t>Proportion of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establishments  </a:t>
            </a:r>
            <a:r>
              <a:rPr dirty="0" sz="1400">
                <a:latin typeface="Arial"/>
                <a:cs typeface="Arial"/>
              </a:rPr>
              <a:t>reporting at least one skill-  shortage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vacancy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88994" y="5383885"/>
            <a:ext cx="2580005" cy="12115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Skill-shortage vacancies as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proportion of all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vacancies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8396" y="1268628"/>
            <a:ext cx="3465829" cy="741680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777875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Establishment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base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396" y="2200300"/>
            <a:ext cx="3465829" cy="741680"/>
          </a:xfrm>
          <a:prstGeom prst="rect">
            <a:avLst/>
          </a:prstGeom>
          <a:solidFill>
            <a:srgbClr val="223975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  <a:spcBef>
                <a:spcPts val="5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Employment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base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8994" y="1268628"/>
            <a:ext cx="8027034" cy="7416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51765" rIns="0" bIns="0" rtlCol="0" vert="horz">
            <a:spAutoFit/>
          </a:bodyPr>
          <a:lstStyle/>
          <a:p>
            <a:pPr marL="2239645" marR="283845" indent="-1950085">
              <a:lnSpc>
                <a:spcPct val="100000"/>
              </a:lnSpc>
              <a:spcBef>
                <a:spcPts val="1195"/>
              </a:spcBef>
            </a:pPr>
            <a:r>
              <a:rPr dirty="0" sz="1400">
                <a:latin typeface="Arial"/>
                <a:cs typeface="Arial"/>
              </a:rPr>
              <a:t>Proportions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number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establishments,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defined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single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location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  </a:t>
            </a:r>
            <a:r>
              <a:rPr dirty="0" sz="1400" spc="-5">
                <a:latin typeface="Arial"/>
                <a:cs typeface="Arial"/>
              </a:rPr>
              <a:t>organisation, where </a:t>
            </a:r>
            <a:r>
              <a:rPr dirty="0" sz="1400">
                <a:latin typeface="Arial"/>
                <a:cs typeface="Arial"/>
              </a:rPr>
              <a:t>at least </a:t>
            </a:r>
            <a:r>
              <a:rPr dirty="0" sz="1400" spc="-5">
                <a:latin typeface="Arial"/>
                <a:cs typeface="Arial"/>
              </a:rPr>
              <a:t>two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work.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88994" y="2200300"/>
            <a:ext cx="8027034" cy="741680"/>
          </a:xfrm>
          <a:prstGeom prst="rect">
            <a:avLst/>
          </a:prstGeom>
          <a:solidFill>
            <a:srgbClr val="C7D2EE"/>
          </a:solidFill>
        </p:spPr>
        <p:txBody>
          <a:bodyPr wrap="square" lIns="0" tIns="152400" rIns="0" bIns="0" rtlCol="0" vert="horz">
            <a:spAutoFit/>
          </a:bodyPr>
          <a:lstStyle/>
          <a:p>
            <a:pPr marL="3395345" marR="558165" indent="-2830830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Arial"/>
                <a:cs typeface="Arial"/>
              </a:rPr>
              <a:t>Proportions are based on the total number of </a:t>
            </a:r>
            <a:r>
              <a:rPr dirty="0" sz="1400" spc="-5">
                <a:latin typeface="Arial"/>
                <a:cs typeface="Arial"/>
              </a:rPr>
              <a:t>employees </a:t>
            </a:r>
            <a:r>
              <a:rPr dirty="0" sz="1400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working </a:t>
            </a:r>
            <a:r>
              <a:rPr dirty="0" sz="1400">
                <a:latin typeface="Arial"/>
                <a:cs typeface="Arial"/>
              </a:rPr>
              <a:t>proprietors</a:t>
            </a:r>
            <a:r>
              <a:rPr dirty="0" sz="1400" spc="-2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across  </a:t>
            </a:r>
            <a:r>
              <a:rPr dirty="0" sz="1400" spc="-5">
                <a:latin typeface="Arial"/>
                <a:cs typeface="Arial"/>
              </a:rPr>
              <a:t>establishments.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8" y="2672334"/>
            <a:ext cx="7234555" cy="953769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Chapter</a:t>
            </a:r>
            <a:r>
              <a:rPr dirty="0" sz="3100" spc="-40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2:</a:t>
            </a:r>
            <a:endParaRPr sz="3100"/>
          </a:p>
          <a:p>
            <a:pPr marL="12700">
              <a:lnSpc>
                <a:spcPct val="100000"/>
              </a:lnSpc>
            </a:pPr>
            <a:r>
              <a:rPr dirty="0" sz="3100" spc="-5">
                <a:solidFill>
                  <a:srgbClr val="223975"/>
                </a:solidFill>
              </a:rPr>
              <a:t>Employers’ experiences of skill</a:t>
            </a:r>
            <a:r>
              <a:rPr dirty="0" sz="3100" spc="-15">
                <a:solidFill>
                  <a:srgbClr val="223975"/>
                </a:solidFill>
              </a:rPr>
              <a:t> </a:t>
            </a:r>
            <a:r>
              <a:rPr dirty="0" sz="3100" spc="-5">
                <a:solidFill>
                  <a:srgbClr val="223975"/>
                </a:solidFill>
              </a:rPr>
              <a:t>shortages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1285981" y="6495897"/>
            <a:ext cx="15303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5"/>
              <a:t>Incidence and density of </a:t>
            </a:r>
            <a:r>
              <a:rPr dirty="0" sz="3400"/>
              <a:t>skill-shortage </a:t>
            </a:r>
            <a:r>
              <a:rPr dirty="0" sz="3400" spc="-5"/>
              <a:t>vacancies by</a:t>
            </a:r>
            <a:r>
              <a:rPr dirty="0" sz="3400" spc="25"/>
              <a:t> </a:t>
            </a:r>
            <a:r>
              <a:rPr dirty="0" sz="3400" spc="-5"/>
              <a:t>LEA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64819" y="3814571"/>
            <a:ext cx="490855" cy="1148080"/>
          </a:xfrm>
          <a:custGeom>
            <a:avLst/>
            <a:gdLst/>
            <a:ahLst/>
            <a:cxnLst/>
            <a:rect l="l" t="t" r="r" b="b"/>
            <a:pathLst>
              <a:path w="490855" h="1148079">
                <a:moveTo>
                  <a:pt x="0" y="1147571"/>
                </a:moveTo>
                <a:lnTo>
                  <a:pt x="490728" y="1147571"/>
                </a:lnTo>
                <a:lnTo>
                  <a:pt x="490728" y="0"/>
                </a:lnTo>
                <a:lnTo>
                  <a:pt x="0" y="0"/>
                </a:lnTo>
                <a:lnTo>
                  <a:pt x="0" y="114757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4819" y="3814571"/>
            <a:ext cx="490855" cy="1148080"/>
          </a:xfrm>
          <a:custGeom>
            <a:avLst/>
            <a:gdLst/>
            <a:ahLst/>
            <a:cxnLst/>
            <a:rect l="l" t="t" r="r" b="b"/>
            <a:pathLst>
              <a:path w="490855" h="1148079">
                <a:moveTo>
                  <a:pt x="0" y="1147571"/>
                </a:moveTo>
                <a:lnTo>
                  <a:pt x="490728" y="1147571"/>
                </a:lnTo>
                <a:lnTo>
                  <a:pt x="490728" y="0"/>
                </a:lnTo>
                <a:lnTo>
                  <a:pt x="0" y="0"/>
                </a:lnTo>
                <a:lnTo>
                  <a:pt x="0" y="1147571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32660" y="2418588"/>
            <a:ext cx="490855" cy="2543810"/>
          </a:xfrm>
          <a:custGeom>
            <a:avLst/>
            <a:gdLst/>
            <a:ahLst/>
            <a:cxnLst/>
            <a:rect l="l" t="t" r="r" b="b"/>
            <a:pathLst>
              <a:path w="490855" h="2543810">
                <a:moveTo>
                  <a:pt x="0" y="2543556"/>
                </a:moveTo>
                <a:lnTo>
                  <a:pt x="490727" y="2543556"/>
                </a:lnTo>
                <a:lnTo>
                  <a:pt x="490727" y="0"/>
                </a:lnTo>
                <a:lnTo>
                  <a:pt x="0" y="0"/>
                </a:lnTo>
                <a:lnTo>
                  <a:pt x="0" y="254355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32660" y="2418588"/>
            <a:ext cx="490855" cy="2543810"/>
          </a:xfrm>
          <a:custGeom>
            <a:avLst/>
            <a:gdLst/>
            <a:ahLst/>
            <a:cxnLst/>
            <a:rect l="l" t="t" r="r" b="b"/>
            <a:pathLst>
              <a:path w="490855" h="2543810">
                <a:moveTo>
                  <a:pt x="0" y="2543556"/>
                </a:moveTo>
                <a:lnTo>
                  <a:pt x="490727" y="2543556"/>
                </a:lnTo>
                <a:lnTo>
                  <a:pt x="490727" y="0"/>
                </a:lnTo>
                <a:lnTo>
                  <a:pt x="0" y="0"/>
                </a:lnTo>
                <a:lnTo>
                  <a:pt x="0" y="254355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15055" y="2525267"/>
            <a:ext cx="490855" cy="2437130"/>
          </a:xfrm>
          <a:custGeom>
            <a:avLst/>
            <a:gdLst/>
            <a:ahLst/>
            <a:cxnLst/>
            <a:rect l="l" t="t" r="r" b="b"/>
            <a:pathLst>
              <a:path w="490854" h="2437129">
                <a:moveTo>
                  <a:pt x="0" y="2436875"/>
                </a:moveTo>
                <a:lnTo>
                  <a:pt x="490728" y="2436875"/>
                </a:lnTo>
                <a:lnTo>
                  <a:pt x="490728" y="0"/>
                </a:lnTo>
                <a:lnTo>
                  <a:pt x="0" y="0"/>
                </a:lnTo>
                <a:lnTo>
                  <a:pt x="0" y="2436875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5055" y="2525267"/>
            <a:ext cx="490855" cy="2437130"/>
          </a:xfrm>
          <a:custGeom>
            <a:avLst/>
            <a:gdLst/>
            <a:ahLst/>
            <a:cxnLst/>
            <a:rect l="l" t="t" r="r" b="b"/>
            <a:pathLst>
              <a:path w="490854" h="2437129">
                <a:moveTo>
                  <a:pt x="0" y="2436875"/>
                </a:moveTo>
                <a:lnTo>
                  <a:pt x="490728" y="2436875"/>
                </a:lnTo>
                <a:lnTo>
                  <a:pt x="490728" y="0"/>
                </a:lnTo>
                <a:lnTo>
                  <a:pt x="0" y="0"/>
                </a:lnTo>
                <a:lnTo>
                  <a:pt x="0" y="2436875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98976" y="2662427"/>
            <a:ext cx="490855" cy="2299970"/>
          </a:xfrm>
          <a:custGeom>
            <a:avLst/>
            <a:gdLst/>
            <a:ahLst/>
            <a:cxnLst/>
            <a:rect l="l" t="t" r="r" b="b"/>
            <a:pathLst>
              <a:path w="490854" h="2299970">
                <a:moveTo>
                  <a:pt x="0" y="2299716"/>
                </a:moveTo>
                <a:lnTo>
                  <a:pt x="490727" y="2299716"/>
                </a:lnTo>
                <a:lnTo>
                  <a:pt x="490727" y="0"/>
                </a:lnTo>
                <a:lnTo>
                  <a:pt x="0" y="0"/>
                </a:lnTo>
                <a:lnTo>
                  <a:pt x="0" y="22997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98976" y="2662427"/>
            <a:ext cx="490855" cy="2299970"/>
          </a:xfrm>
          <a:custGeom>
            <a:avLst/>
            <a:gdLst/>
            <a:ahLst/>
            <a:cxnLst/>
            <a:rect l="l" t="t" r="r" b="b"/>
            <a:pathLst>
              <a:path w="490854" h="2299970">
                <a:moveTo>
                  <a:pt x="0" y="2299716"/>
                </a:moveTo>
                <a:lnTo>
                  <a:pt x="490727" y="2299716"/>
                </a:lnTo>
                <a:lnTo>
                  <a:pt x="490727" y="0"/>
                </a:lnTo>
                <a:lnTo>
                  <a:pt x="0" y="0"/>
                </a:lnTo>
                <a:lnTo>
                  <a:pt x="0" y="22997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82896" y="2784348"/>
            <a:ext cx="490855" cy="2178050"/>
          </a:xfrm>
          <a:custGeom>
            <a:avLst/>
            <a:gdLst/>
            <a:ahLst/>
            <a:cxnLst/>
            <a:rect l="l" t="t" r="r" b="b"/>
            <a:pathLst>
              <a:path w="490854" h="2178050">
                <a:moveTo>
                  <a:pt x="0" y="2177796"/>
                </a:moveTo>
                <a:lnTo>
                  <a:pt x="490727" y="2177796"/>
                </a:lnTo>
                <a:lnTo>
                  <a:pt x="490727" y="0"/>
                </a:lnTo>
                <a:lnTo>
                  <a:pt x="0" y="0"/>
                </a:lnTo>
                <a:lnTo>
                  <a:pt x="0" y="217779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82896" y="2784348"/>
            <a:ext cx="490855" cy="2178050"/>
          </a:xfrm>
          <a:custGeom>
            <a:avLst/>
            <a:gdLst/>
            <a:ahLst/>
            <a:cxnLst/>
            <a:rect l="l" t="t" r="r" b="b"/>
            <a:pathLst>
              <a:path w="490854" h="2178050">
                <a:moveTo>
                  <a:pt x="0" y="2177796"/>
                </a:moveTo>
                <a:lnTo>
                  <a:pt x="490727" y="2177796"/>
                </a:lnTo>
                <a:lnTo>
                  <a:pt x="490727" y="0"/>
                </a:lnTo>
                <a:lnTo>
                  <a:pt x="0" y="0"/>
                </a:lnTo>
                <a:lnTo>
                  <a:pt x="0" y="217779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66815" y="2814827"/>
            <a:ext cx="490855" cy="2147570"/>
          </a:xfrm>
          <a:custGeom>
            <a:avLst/>
            <a:gdLst/>
            <a:ahLst/>
            <a:cxnLst/>
            <a:rect l="l" t="t" r="r" b="b"/>
            <a:pathLst>
              <a:path w="490854" h="2147570">
                <a:moveTo>
                  <a:pt x="0" y="2147316"/>
                </a:moveTo>
                <a:lnTo>
                  <a:pt x="490727" y="2147316"/>
                </a:lnTo>
                <a:lnTo>
                  <a:pt x="490727" y="0"/>
                </a:lnTo>
                <a:lnTo>
                  <a:pt x="0" y="0"/>
                </a:lnTo>
                <a:lnTo>
                  <a:pt x="0" y="2147316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66815" y="2814827"/>
            <a:ext cx="490855" cy="2147570"/>
          </a:xfrm>
          <a:custGeom>
            <a:avLst/>
            <a:gdLst/>
            <a:ahLst/>
            <a:cxnLst/>
            <a:rect l="l" t="t" r="r" b="b"/>
            <a:pathLst>
              <a:path w="490854" h="2147570">
                <a:moveTo>
                  <a:pt x="0" y="2147316"/>
                </a:moveTo>
                <a:lnTo>
                  <a:pt x="490727" y="2147316"/>
                </a:lnTo>
                <a:lnTo>
                  <a:pt x="490727" y="0"/>
                </a:lnTo>
                <a:lnTo>
                  <a:pt x="0" y="0"/>
                </a:lnTo>
                <a:lnTo>
                  <a:pt x="0" y="2147316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33131" y="4546091"/>
            <a:ext cx="490855" cy="416559"/>
          </a:xfrm>
          <a:custGeom>
            <a:avLst/>
            <a:gdLst/>
            <a:ahLst/>
            <a:cxnLst/>
            <a:rect l="l" t="t" r="r" b="b"/>
            <a:pathLst>
              <a:path w="490854" h="416560">
                <a:moveTo>
                  <a:pt x="0" y="416051"/>
                </a:moveTo>
                <a:lnTo>
                  <a:pt x="490727" y="416051"/>
                </a:lnTo>
                <a:lnTo>
                  <a:pt x="490727" y="0"/>
                </a:lnTo>
                <a:lnTo>
                  <a:pt x="0" y="0"/>
                </a:lnTo>
                <a:lnTo>
                  <a:pt x="0" y="416051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33131" y="4546091"/>
            <a:ext cx="490855" cy="416559"/>
          </a:xfrm>
          <a:custGeom>
            <a:avLst/>
            <a:gdLst/>
            <a:ahLst/>
            <a:cxnLst/>
            <a:rect l="l" t="t" r="r" b="b"/>
            <a:pathLst>
              <a:path w="490854" h="416560">
                <a:moveTo>
                  <a:pt x="0" y="416051"/>
                </a:moveTo>
                <a:lnTo>
                  <a:pt x="490727" y="416051"/>
                </a:lnTo>
                <a:lnTo>
                  <a:pt x="490727" y="0"/>
                </a:lnTo>
                <a:lnTo>
                  <a:pt x="0" y="0"/>
                </a:lnTo>
                <a:lnTo>
                  <a:pt x="0" y="416051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17052" y="4617720"/>
            <a:ext cx="490855" cy="344805"/>
          </a:xfrm>
          <a:custGeom>
            <a:avLst/>
            <a:gdLst/>
            <a:ahLst/>
            <a:cxnLst/>
            <a:rect l="l" t="t" r="r" b="b"/>
            <a:pathLst>
              <a:path w="490854" h="344804">
                <a:moveTo>
                  <a:pt x="0" y="344423"/>
                </a:moveTo>
                <a:lnTo>
                  <a:pt x="490727" y="344423"/>
                </a:lnTo>
                <a:lnTo>
                  <a:pt x="490727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17052" y="4617720"/>
            <a:ext cx="490855" cy="344805"/>
          </a:xfrm>
          <a:custGeom>
            <a:avLst/>
            <a:gdLst/>
            <a:ahLst/>
            <a:cxnLst/>
            <a:rect l="l" t="t" r="r" b="b"/>
            <a:pathLst>
              <a:path w="490854" h="344804">
                <a:moveTo>
                  <a:pt x="0" y="344423"/>
                </a:moveTo>
                <a:lnTo>
                  <a:pt x="490727" y="344423"/>
                </a:lnTo>
                <a:lnTo>
                  <a:pt x="490727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299447" y="4648200"/>
            <a:ext cx="490855" cy="314325"/>
          </a:xfrm>
          <a:custGeom>
            <a:avLst/>
            <a:gdLst/>
            <a:ahLst/>
            <a:cxnLst/>
            <a:rect l="l" t="t" r="r" b="b"/>
            <a:pathLst>
              <a:path w="490854" h="314325">
                <a:moveTo>
                  <a:pt x="0" y="313944"/>
                </a:moveTo>
                <a:lnTo>
                  <a:pt x="490727" y="313944"/>
                </a:lnTo>
                <a:lnTo>
                  <a:pt x="490727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299447" y="4648200"/>
            <a:ext cx="490855" cy="314325"/>
          </a:xfrm>
          <a:custGeom>
            <a:avLst/>
            <a:gdLst/>
            <a:ahLst/>
            <a:cxnLst/>
            <a:rect l="l" t="t" r="r" b="b"/>
            <a:pathLst>
              <a:path w="490854" h="314325">
                <a:moveTo>
                  <a:pt x="0" y="313944"/>
                </a:moveTo>
                <a:lnTo>
                  <a:pt x="490727" y="313944"/>
                </a:lnTo>
                <a:lnTo>
                  <a:pt x="490727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183368" y="4687823"/>
            <a:ext cx="490855" cy="274320"/>
          </a:xfrm>
          <a:custGeom>
            <a:avLst/>
            <a:gdLst/>
            <a:ahLst/>
            <a:cxnLst/>
            <a:rect l="l" t="t" r="r" b="b"/>
            <a:pathLst>
              <a:path w="490854" h="274320">
                <a:moveTo>
                  <a:pt x="0" y="274319"/>
                </a:moveTo>
                <a:lnTo>
                  <a:pt x="490727" y="274319"/>
                </a:lnTo>
                <a:lnTo>
                  <a:pt x="490727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183368" y="4687823"/>
            <a:ext cx="490855" cy="274320"/>
          </a:xfrm>
          <a:custGeom>
            <a:avLst/>
            <a:gdLst/>
            <a:ahLst/>
            <a:cxnLst/>
            <a:rect l="l" t="t" r="r" b="b"/>
            <a:pathLst>
              <a:path w="490854" h="274320">
                <a:moveTo>
                  <a:pt x="0" y="274319"/>
                </a:moveTo>
                <a:lnTo>
                  <a:pt x="490727" y="274319"/>
                </a:lnTo>
                <a:lnTo>
                  <a:pt x="490727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067288" y="4693920"/>
            <a:ext cx="490855" cy="268605"/>
          </a:xfrm>
          <a:custGeom>
            <a:avLst/>
            <a:gdLst/>
            <a:ahLst/>
            <a:cxnLst/>
            <a:rect l="l" t="t" r="r" b="b"/>
            <a:pathLst>
              <a:path w="490854" h="268604">
                <a:moveTo>
                  <a:pt x="0" y="268223"/>
                </a:moveTo>
                <a:lnTo>
                  <a:pt x="490727" y="268223"/>
                </a:lnTo>
                <a:lnTo>
                  <a:pt x="490727" y="0"/>
                </a:lnTo>
                <a:lnTo>
                  <a:pt x="0" y="0"/>
                </a:lnTo>
                <a:lnTo>
                  <a:pt x="0" y="268223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067288" y="4693920"/>
            <a:ext cx="490855" cy="268605"/>
          </a:xfrm>
          <a:custGeom>
            <a:avLst/>
            <a:gdLst/>
            <a:ahLst/>
            <a:cxnLst/>
            <a:rect l="l" t="t" r="r" b="b"/>
            <a:pathLst>
              <a:path w="490854" h="268604">
                <a:moveTo>
                  <a:pt x="0" y="268223"/>
                </a:moveTo>
                <a:lnTo>
                  <a:pt x="490727" y="268223"/>
                </a:lnTo>
                <a:lnTo>
                  <a:pt x="490727" y="0"/>
                </a:lnTo>
                <a:lnTo>
                  <a:pt x="0" y="0"/>
                </a:lnTo>
                <a:lnTo>
                  <a:pt x="0" y="268223"/>
                </a:lnTo>
                <a:close/>
              </a:path>
            </a:pathLst>
          </a:custGeom>
          <a:ln w="9144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8224" y="4962144"/>
            <a:ext cx="11483340" cy="0"/>
          </a:xfrm>
          <a:custGeom>
            <a:avLst/>
            <a:gdLst/>
            <a:ahLst/>
            <a:cxnLst/>
            <a:rect l="l" t="t" r="r" b="b"/>
            <a:pathLst>
              <a:path w="11483340" h="0">
                <a:moveTo>
                  <a:pt x="0" y="0"/>
                </a:moveTo>
                <a:lnTo>
                  <a:pt x="11483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79247" y="4293742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46502" y="3595116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30042" y="3648455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48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13708" y="3717035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45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97373" y="3777995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42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80913" y="3793235"/>
            <a:ext cx="45974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42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0790" y="4659503"/>
            <a:ext cx="374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74456" y="4695190"/>
            <a:ext cx="374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358121" y="4710429"/>
            <a:ext cx="374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241660" y="4730495"/>
            <a:ext cx="374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25327" y="4733290"/>
            <a:ext cx="37401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9268" y="2711195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2239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9268" y="2711195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3">
            <a:solidFill>
              <a:srgbClr val="2239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35381" y="2660014"/>
            <a:ext cx="133794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200" spc="-5">
                <a:latin typeface="Arial"/>
                <a:cs typeface="Arial"/>
              </a:rPr>
              <a:t>Density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skill-  shortage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vacancies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53636" y="1237360"/>
            <a:ext cx="918844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High</a:t>
            </a:r>
            <a:r>
              <a:rPr dirty="0" sz="1400" spc="-90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306306" y="1219708"/>
            <a:ext cx="87884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 u="heavy">
                <a:latin typeface="Arial"/>
                <a:cs typeface="Arial"/>
              </a:rPr>
              <a:t>Low</a:t>
            </a:r>
            <a:r>
              <a:rPr dirty="0" sz="1400" spc="-95" b="1" u="heavy">
                <a:latin typeface="Arial"/>
                <a:cs typeface="Arial"/>
              </a:rPr>
              <a:t> </a:t>
            </a:r>
            <a:r>
              <a:rPr dirty="0" sz="1400" spc="-15" b="1" u="heavy">
                <a:latin typeface="Arial"/>
                <a:cs typeface="Arial"/>
              </a:rPr>
              <a:t>LEAs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07223" y="1776082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86571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65919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145141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113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7494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024489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113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07514" y="1813928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95370" y="1797291"/>
            <a:ext cx="540385" cy="27749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83228" y="1797291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71084" y="1797291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58941" y="1790433"/>
            <a:ext cx="540385" cy="27749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332" y="1450594"/>
            <a:ext cx="107696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SSV</a:t>
            </a:r>
            <a:r>
              <a:rPr dirty="0" sz="1200" spc="-10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Incidence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37591" y="148216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0" y="107999"/>
                </a:moveTo>
                <a:lnTo>
                  <a:pt x="107999" y="107999"/>
                </a:lnTo>
                <a:lnTo>
                  <a:pt x="107999" y="0"/>
                </a:lnTo>
                <a:lnTo>
                  <a:pt x="0" y="0"/>
                </a:lnTo>
                <a:lnTo>
                  <a:pt x="0" y="107999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73177" y="5086455"/>
            <a:ext cx="165735" cy="5778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8274" y="6349342"/>
            <a:ext cx="594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(75,129)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99461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(221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234944" y="6354828"/>
            <a:ext cx="297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(73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85335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(303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84241" y="6349342"/>
            <a:ext cx="3721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</a:t>
            </a:r>
            <a:r>
              <a:rPr dirty="0" sz="1200" spc="-9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17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70828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(316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49718" y="6349342"/>
            <a:ext cx="3721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i="1">
                <a:latin typeface="Arial"/>
                <a:cs typeface="Arial"/>
              </a:rPr>
              <a:t>(</a:t>
            </a:r>
            <a:r>
              <a:rPr dirty="0" sz="1200" spc="-9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18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534145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(630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467850" y="6349342"/>
            <a:ext cx="297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(95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316082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(176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206733" y="6349342"/>
            <a:ext cx="382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5" i="1">
                <a:latin typeface="Arial"/>
                <a:cs typeface="Arial"/>
              </a:rPr>
              <a:t>(210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844531" y="6659450"/>
            <a:ext cx="22694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i="1">
                <a:latin typeface="Arial"/>
                <a:cs typeface="Arial"/>
              </a:rPr>
              <a:t>Base: </a:t>
            </a:r>
            <a:r>
              <a:rPr dirty="0" sz="1100" spc="-5" i="1">
                <a:latin typeface="Arial"/>
                <a:cs typeface="Arial"/>
              </a:rPr>
              <a:t>All </a:t>
            </a:r>
            <a:r>
              <a:rPr dirty="0" sz="1100" i="1">
                <a:latin typeface="Arial"/>
                <a:cs typeface="Arial"/>
              </a:rPr>
              <a:t>establishments (as</a:t>
            </a:r>
            <a:r>
              <a:rPr dirty="0" sz="1100" spc="-11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shown)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87447" y="5063985"/>
            <a:ext cx="165735" cy="5467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b="1">
                <a:latin typeface="Arial"/>
                <a:cs typeface="Arial"/>
              </a:rPr>
              <a:t>ut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04057" y="5063337"/>
            <a:ext cx="333375" cy="894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ton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54165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20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13143" y="5081391"/>
            <a:ext cx="165735" cy="6819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sley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88229" y="5064022"/>
            <a:ext cx="165735" cy="10839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Wol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erh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mpt</a:t>
            </a:r>
            <a:r>
              <a:rPr dirty="0" sz="1100" b="1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98333" y="5071388"/>
            <a:ext cx="165735" cy="8039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87926" y="5063520"/>
            <a:ext cx="165735" cy="5003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lo</a:t>
            </a:r>
            <a:r>
              <a:rPr dirty="0" sz="1100" spc="-10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gh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483777" y="5071668"/>
            <a:ext cx="165735" cy="11195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rack</a:t>
            </a: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ell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285401" y="5069502"/>
            <a:ext cx="333375" cy="10306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urn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spc="-10" b="1">
                <a:latin typeface="Arial"/>
                <a:cs typeface="Arial"/>
              </a:rPr>
              <a:t>it</a:t>
            </a:r>
            <a:r>
              <a:rPr dirty="0" sz="1100" b="1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507365">
              <a:lnSpc>
                <a:spcPct val="100000"/>
              </a:lnSpc>
            </a:pPr>
            <a:r>
              <a:rPr dirty="0" sz="1100" spc="-10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ar</a:t>
            </a:r>
            <a:r>
              <a:rPr dirty="0" sz="1100" spc="25" b="1">
                <a:latin typeface="Arial"/>
                <a:cs typeface="Arial"/>
              </a:rPr>
              <a:t>w</a:t>
            </a:r>
            <a:r>
              <a:rPr dirty="0" sz="1100" b="1">
                <a:latin typeface="Arial"/>
                <a:cs typeface="Arial"/>
              </a:rPr>
              <a:t>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254665" y="5067873"/>
            <a:ext cx="165735" cy="344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ury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387398" y="5063931"/>
            <a:ext cx="165735" cy="561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 spc="-10" b="1">
                <a:latin typeface="Arial"/>
                <a:cs typeface="Arial"/>
              </a:rPr>
              <a:t>B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 b="1">
                <a:latin typeface="Arial"/>
                <a:cs typeface="Arial"/>
              </a:rPr>
              <a:t>ford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Rosie Sutton</dc:creator>
  <dc:title>PowerPoint Presentation</dc:title>
  <dcterms:created xsi:type="dcterms:W3CDTF">2016-05-25T12:57:58Z</dcterms:created>
  <dcterms:modified xsi:type="dcterms:W3CDTF">2016-05-25T12:57:58Z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2016-05-25T00:00:00Z</vt:filetime>
  </property>
</Properties>
</file>