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0.xml" ContentType="application/vnd.openxmlformats-officedocument.drawingml.chartshapes+xml"/>
  <Override PartName="/ppt/charts/chart27.xml" ContentType="application/vnd.openxmlformats-officedocument.drawingml.chart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8.xml" ContentType="application/vnd.openxmlformats-officedocument.drawingml.chart+xml"/>
  <Override PartName="/ppt/drawings/drawing12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11.xml" ContentType="application/vnd.openxmlformats-officedocument.presentationml.notesSlide+xml"/>
  <Override PartName="/ppt/charts/chart3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1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15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14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16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15.xml" ContentType="application/vnd.openxmlformats-officedocument.drawingml.chartshapes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17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2.xml" ContentType="application/vnd.openxmlformats-officedocument.drawingml.chart+xml"/>
  <Override PartName="/ppt/theme/themeOverride1.xml" ContentType="application/vnd.openxmlformats-officedocument.themeOverride+xml"/>
  <Override PartName="/ppt/charts/chart53.xml" ContentType="application/vnd.openxmlformats-officedocument.drawingml.chart+xml"/>
  <Override PartName="/ppt/theme/themeOverride2.xml" ContentType="application/vnd.openxmlformats-officedocument.themeOverride+xml"/>
  <Override PartName="/ppt/charts/chart54.xml" ContentType="application/vnd.openxmlformats-officedocument.drawingml.chart+xml"/>
  <Override PartName="/ppt/theme/themeOverride3.xml" ContentType="application/vnd.openxmlformats-officedocument.themeOverride+xml"/>
  <Override PartName="/ppt/charts/chart55.xml" ContentType="application/vnd.openxmlformats-officedocument.drawingml.chart+xml"/>
  <Override PartName="/ppt/notesSlides/notesSlide20.xml" ContentType="application/vnd.openxmlformats-officedocument.presentationml.notesSlide+xml"/>
  <Override PartName="/ppt/charts/chart56.xml" ContentType="application/vnd.openxmlformats-officedocument.drawingml.chart+xml"/>
  <Override PartName="/ppt/notesSlides/notesSlide21.xml" ContentType="application/vnd.openxmlformats-officedocument.presentationml.notesSlide+xml"/>
  <Override PartName="/ppt/charts/chart57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9">
  <p:sldMasterIdLst>
    <p:sldMasterId id="2147483720" r:id="rId1"/>
    <p:sldMasterId id="2147483752" r:id="rId2"/>
  </p:sldMasterIdLst>
  <p:notesMasterIdLst>
    <p:notesMasterId r:id="rId67"/>
  </p:notesMasterIdLst>
  <p:handoutMasterIdLst>
    <p:handoutMasterId r:id="rId68"/>
  </p:handoutMasterIdLst>
  <p:sldIdLst>
    <p:sldId id="525" r:id="rId3"/>
    <p:sldId id="419" r:id="rId4"/>
    <p:sldId id="346" r:id="rId5"/>
    <p:sldId id="524" r:id="rId6"/>
    <p:sldId id="348" r:id="rId7"/>
    <p:sldId id="350" r:id="rId8"/>
    <p:sldId id="260" r:id="rId9"/>
    <p:sldId id="500" r:id="rId10"/>
    <p:sldId id="501" r:id="rId11"/>
    <p:sldId id="502" r:id="rId12"/>
    <p:sldId id="351" r:id="rId13"/>
    <p:sldId id="345" r:id="rId14"/>
    <p:sldId id="470" r:id="rId15"/>
    <p:sldId id="471" r:id="rId16"/>
    <p:sldId id="531" r:id="rId17"/>
    <p:sldId id="473" r:id="rId18"/>
    <p:sldId id="420" r:id="rId19"/>
    <p:sldId id="508" r:id="rId20"/>
    <p:sldId id="526" r:id="rId21"/>
    <p:sldId id="509" r:id="rId22"/>
    <p:sldId id="510" r:id="rId23"/>
    <p:sldId id="511" r:id="rId24"/>
    <p:sldId id="320" r:id="rId25"/>
    <p:sldId id="503" r:id="rId26"/>
    <p:sldId id="504" r:id="rId27"/>
    <p:sldId id="505" r:id="rId28"/>
    <p:sldId id="506" r:id="rId29"/>
    <p:sldId id="507" r:id="rId30"/>
    <p:sldId id="481" r:id="rId31"/>
    <p:sldId id="482" r:id="rId32"/>
    <p:sldId id="483" r:id="rId33"/>
    <p:sldId id="484" r:id="rId34"/>
    <p:sldId id="485" r:id="rId35"/>
    <p:sldId id="467" r:id="rId36"/>
    <p:sldId id="356" r:id="rId37"/>
    <p:sldId id="459" r:id="rId38"/>
    <p:sldId id="460" r:id="rId39"/>
    <p:sldId id="461" r:id="rId40"/>
    <p:sldId id="462" r:id="rId41"/>
    <p:sldId id="463" r:id="rId42"/>
    <p:sldId id="486" r:id="rId43"/>
    <p:sldId id="487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95" r:id="rId52"/>
    <p:sldId id="496" r:id="rId53"/>
    <p:sldId id="497" r:id="rId54"/>
    <p:sldId id="517" r:id="rId55"/>
    <p:sldId id="499" r:id="rId56"/>
    <p:sldId id="453" r:id="rId57"/>
    <p:sldId id="513" r:id="rId58"/>
    <p:sldId id="520" r:id="rId59"/>
    <p:sldId id="521" r:id="rId60"/>
    <p:sldId id="522" r:id="rId61"/>
    <p:sldId id="523" r:id="rId62"/>
    <p:sldId id="404" r:id="rId63"/>
    <p:sldId id="527" r:id="rId64"/>
    <p:sldId id="528" r:id="rId65"/>
    <p:sldId id="529" r:id="rId6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35">
          <p15:clr>
            <a:srgbClr val="A4A3A4"/>
          </p15:clr>
        </p15:guide>
        <p15:guide id="4" pos="1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A7ACE"/>
    <a:srgbClr val="C8D3EF"/>
    <a:srgbClr val="233A75"/>
    <a:srgbClr val="83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0" autoAdjust="0"/>
    <p:restoredTop sz="97454" autoAdjust="0"/>
  </p:normalViewPr>
  <p:slideViewPr>
    <p:cSldViewPr snapToGrid="0">
      <p:cViewPr varScale="1">
        <p:scale>
          <a:sx n="105" d="100"/>
          <a:sy n="105" d="100"/>
        </p:scale>
        <p:origin x="984" y="102"/>
      </p:cViewPr>
      <p:guideLst>
        <p:guide orient="horz" pos="2160"/>
        <p:guide pos="3840"/>
        <p:guide orient="horz" pos="1635"/>
        <p:guide pos="124"/>
      </p:guideLst>
    </p:cSldViewPr>
  </p:slideViewPr>
  <p:outlineViewPr>
    <p:cViewPr>
      <p:scale>
        <a:sx n="33" d="100"/>
        <a:sy n="33" d="100"/>
      </p:scale>
      <p:origin x="0" y="678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</p:sldLst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9" Type="http://schemas.openxmlformats.org/officeDocument/2006/relationships/slide" Target="slides/slide40.xml"/><Relationship Id="rId21" Type="http://schemas.openxmlformats.org/officeDocument/2006/relationships/slide" Target="slides/slide22.xml"/><Relationship Id="rId34" Type="http://schemas.openxmlformats.org/officeDocument/2006/relationships/slide" Target="slides/slide35.xml"/><Relationship Id="rId42" Type="http://schemas.openxmlformats.org/officeDocument/2006/relationships/slide" Target="slides/slide43.xml"/><Relationship Id="rId47" Type="http://schemas.openxmlformats.org/officeDocument/2006/relationships/slide" Target="slides/slide48.xml"/><Relationship Id="rId50" Type="http://schemas.openxmlformats.org/officeDocument/2006/relationships/slide" Target="slides/slide52.xml"/><Relationship Id="rId55" Type="http://schemas.openxmlformats.org/officeDocument/2006/relationships/slide" Target="slides/slide57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29" Type="http://schemas.openxmlformats.org/officeDocument/2006/relationships/slide" Target="slides/slide30.xml"/><Relationship Id="rId41" Type="http://schemas.openxmlformats.org/officeDocument/2006/relationships/slide" Target="slides/slide42.xml"/><Relationship Id="rId54" Type="http://schemas.openxmlformats.org/officeDocument/2006/relationships/slide" Target="slides/slide56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3" Type="http://schemas.openxmlformats.org/officeDocument/2006/relationships/slide" Target="slides/slide55.xml"/><Relationship Id="rId58" Type="http://schemas.openxmlformats.org/officeDocument/2006/relationships/slide" Target="slides/slide60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1.xml"/><Relationship Id="rId57" Type="http://schemas.openxmlformats.org/officeDocument/2006/relationships/slide" Target="slides/slide59.xml"/><Relationship Id="rId61" Type="http://schemas.openxmlformats.org/officeDocument/2006/relationships/slide" Target="slides/slide63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52" Type="http://schemas.openxmlformats.org/officeDocument/2006/relationships/slide" Target="slides/slide54.xml"/><Relationship Id="rId60" Type="http://schemas.openxmlformats.org/officeDocument/2006/relationships/slide" Target="slides/slide6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48" Type="http://schemas.openxmlformats.org/officeDocument/2006/relationships/slide" Target="slides/slide50.xml"/><Relationship Id="rId56" Type="http://schemas.openxmlformats.org/officeDocument/2006/relationships/slide" Target="slides/slide58.xml"/><Relationship Id="rId8" Type="http://schemas.openxmlformats.org/officeDocument/2006/relationships/slide" Target="slides/slide9.xml"/><Relationship Id="rId51" Type="http://schemas.openxmlformats.org/officeDocument/2006/relationships/slide" Target="slides/slide53.xml"/><Relationship Id="rId3" Type="http://schemas.openxmlformats.org/officeDocument/2006/relationships/slide" Target="slides/slide4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59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1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2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4551452880471E-2"/>
          <c:y val="7.265624553049671E-2"/>
          <c:w val="0.90033866572047616"/>
          <c:h val="0.901562506055456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0.14000000000000001</c:v>
                </c:pt>
                <c:pt idx="2">
                  <c:v>0.12</c:v>
                </c:pt>
                <c:pt idx="3">
                  <c:v>0.12</c:v>
                </c:pt>
                <c:pt idx="4">
                  <c:v>0.25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C-4077-B30A-992191AB9D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0.06</c:v>
                </c:pt>
                <c:pt idx="4">
                  <c:v>0.41</c:v>
                </c:pt>
                <c:pt idx="5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C-4077-B30A-992191AB9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5209984"/>
        <c:axId val="126309504"/>
      </c:barChart>
      <c:catAx>
        <c:axId val="12520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6309504"/>
        <c:crosses val="autoZero"/>
        <c:auto val="1"/>
        <c:lblAlgn val="ctr"/>
        <c:lblOffset val="100"/>
        <c:noMultiLvlLbl val="0"/>
      </c:catAx>
      <c:valAx>
        <c:axId val="1263095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520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Sheet1!$A$3:$A$12</c:f>
              <c:strCache>
                <c:ptCount val="10"/>
                <c:pt idx="0">
                  <c:v>Have difficulties meeting customer services objectives</c:v>
                </c:pt>
                <c:pt idx="1">
                  <c:v>Lose business or orders to competitors</c:v>
                </c:pt>
                <c:pt idx="2">
                  <c:v>Experience increased operating costs</c:v>
                </c:pt>
                <c:pt idx="3">
                  <c:v>Delay developing new products or services</c:v>
                </c:pt>
                <c:pt idx="4">
                  <c:v>Have difficulties meeting quality standards</c:v>
                </c:pt>
                <c:pt idx="5">
                  <c:v>Have difficulties introducing new working practices</c:v>
                </c:pt>
                <c:pt idx="6">
                  <c:v>Outsource work</c:v>
                </c:pt>
                <c:pt idx="7">
                  <c:v>Withdraw from offering certain products or services altogether</c:v>
                </c:pt>
                <c:pt idx="8">
                  <c:v>Have difficulties introducing technological change</c:v>
                </c:pt>
                <c:pt idx="9">
                  <c:v>Any impact </c:v>
                </c:pt>
              </c:strCache>
            </c:strRef>
          </c:cat>
          <c:val>
            <c:numRef>
              <c:f>Sheet1!$B$3:$B$12</c:f>
              <c:numCache>
                <c:formatCode>0%</c:formatCode>
                <c:ptCount val="10"/>
                <c:pt idx="0">
                  <c:v>0.48</c:v>
                </c:pt>
                <c:pt idx="1">
                  <c:v>0.45</c:v>
                </c:pt>
                <c:pt idx="2">
                  <c:v>0.43</c:v>
                </c:pt>
                <c:pt idx="3">
                  <c:v>0.4</c:v>
                </c:pt>
                <c:pt idx="4">
                  <c:v>0.37</c:v>
                </c:pt>
                <c:pt idx="5">
                  <c:v>0.36</c:v>
                </c:pt>
                <c:pt idx="6">
                  <c:v>0.28000000000000003</c:v>
                </c:pt>
                <c:pt idx="7">
                  <c:v>0.24</c:v>
                </c:pt>
                <c:pt idx="8">
                  <c:v>0.22</c:v>
                </c:pt>
                <c:pt idx="9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66C-A0E6-0E05F2CEA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Sheet1!$A$3:$A$12</c:f>
              <c:strCache>
                <c:ptCount val="10"/>
                <c:pt idx="0">
                  <c:v>Have difficulties meeting customer services objectives</c:v>
                </c:pt>
                <c:pt idx="1">
                  <c:v>Lose business or orders to competitors</c:v>
                </c:pt>
                <c:pt idx="2">
                  <c:v>Experience increased operating costs</c:v>
                </c:pt>
                <c:pt idx="3">
                  <c:v>Delay developing new products or services</c:v>
                </c:pt>
                <c:pt idx="4">
                  <c:v>Have difficulties meeting quality standards</c:v>
                </c:pt>
                <c:pt idx="5">
                  <c:v>Have difficulties introducing new working practices</c:v>
                </c:pt>
                <c:pt idx="6">
                  <c:v>Outsource work</c:v>
                </c:pt>
                <c:pt idx="7">
                  <c:v>Withdraw from offering certain products or services altogether</c:v>
                </c:pt>
                <c:pt idx="8">
                  <c:v>Have difficulties introducing technological change</c:v>
                </c:pt>
                <c:pt idx="9">
                  <c:v>Any impact </c:v>
                </c:pt>
              </c:strCache>
            </c:strRef>
          </c:cat>
          <c:val>
            <c:numRef>
              <c:f>Sheet1!$C$3:$C$12</c:f>
              <c:numCache>
                <c:formatCode>0%</c:formatCode>
                <c:ptCount val="10"/>
                <c:pt idx="0">
                  <c:v>0.56999999999999995</c:v>
                </c:pt>
                <c:pt idx="1">
                  <c:v>0.41</c:v>
                </c:pt>
                <c:pt idx="2">
                  <c:v>0.39</c:v>
                </c:pt>
                <c:pt idx="3">
                  <c:v>0.43</c:v>
                </c:pt>
                <c:pt idx="4">
                  <c:v>0.41</c:v>
                </c:pt>
                <c:pt idx="5">
                  <c:v>0.44</c:v>
                </c:pt>
                <c:pt idx="6">
                  <c:v>0.26</c:v>
                </c:pt>
                <c:pt idx="7">
                  <c:v>0.24</c:v>
                </c:pt>
                <c:pt idx="8">
                  <c:v>0.28000000000000003</c:v>
                </c:pt>
                <c:pt idx="9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1-466C-A0E6-0E05F2CEA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49765120"/>
        <c:axId val="149771008"/>
      </c:barChart>
      <c:catAx>
        <c:axId val="1497651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9771008"/>
        <c:crosses val="autoZero"/>
        <c:auto val="1"/>
        <c:lblAlgn val="ctr"/>
        <c:lblOffset val="100"/>
        <c:noMultiLvlLbl val="0"/>
      </c:catAx>
      <c:valAx>
        <c:axId val="1497710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97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Sheet1!$A$3:$A$13</c:f>
              <c:strCache>
                <c:ptCount val="11"/>
                <c:pt idx="0">
                  <c:v>Increasing advertising/ recruitment spend</c:v>
                </c:pt>
                <c:pt idx="1">
                  <c:v>Redefining existing jobs</c:v>
                </c:pt>
                <c:pt idx="2">
                  <c:v>Increasing/ expanding trainee programmes</c:v>
                </c:pt>
                <c:pt idx="3">
                  <c:v>Using contractors/ contracting out</c:v>
                </c:pt>
                <c:pt idx="4">
                  <c:v>Preparing to offer training to those less well qualified </c:v>
                </c:pt>
                <c:pt idx="5">
                  <c:v>Increasing training to existing workforce</c:v>
                </c:pt>
                <c:pt idx="6">
                  <c:v>Increasing salaries</c:v>
                </c:pt>
                <c:pt idx="7">
                  <c:v>Recruiting workers who are non-UK nationals</c:v>
                </c:pt>
                <c:pt idx="8">
                  <c:v>Making the job more attractive</c:v>
                </c:pt>
                <c:pt idx="9">
                  <c:v>Other</c:v>
                </c:pt>
                <c:pt idx="10">
                  <c:v>No action taken</c:v>
                </c:pt>
              </c:strCache>
            </c:strRef>
          </c:cat>
          <c:val>
            <c:numRef>
              <c:f>Sheet1!$B$3:$B$13</c:f>
              <c:numCache>
                <c:formatCode>0%</c:formatCode>
                <c:ptCount val="11"/>
                <c:pt idx="0">
                  <c:v>0.32000000000000006</c:v>
                </c:pt>
                <c:pt idx="1">
                  <c:v>0.16</c:v>
                </c:pt>
                <c:pt idx="2">
                  <c:v>0.13</c:v>
                </c:pt>
                <c:pt idx="3">
                  <c:v>9.0000000000000011E-2</c:v>
                </c:pt>
                <c:pt idx="4">
                  <c:v>9.0000000000000011E-2</c:v>
                </c:pt>
                <c:pt idx="5">
                  <c:v>7.0000000000000021E-2</c:v>
                </c:pt>
                <c:pt idx="6">
                  <c:v>7.0000000000000021E-2</c:v>
                </c:pt>
                <c:pt idx="7">
                  <c:v>4.0000000000000008E-2</c:v>
                </c:pt>
                <c:pt idx="8">
                  <c:v>2.0000000000000004E-2</c:v>
                </c:pt>
                <c:pt idx="9">
                  <c:v>3.0000000000000002E-2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66C-A0E6-0E05F2CEA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Sheet1!$A$3:$A$13</c:f>
              <c:strCache>
                <c:ptCount val="11"/>
                <c:pt idx="0">
                  <c:v>Increasing advertising/ recruitment spend</c:v>
                </c:pt>
                <c:pt idx="1">
                  <c:v>Redefining existing jobs</c:v>
                </c:pt>
                <c:pt idx="2">
                  <c:v>Increasing/ expanding trainee programmes</c:v>
                </c:pt>
                <c:pt idx="3">
                  <c:v>Using contractors/ contracting out</c:v>
                </c:pt>
                <c:pt idx="4">
                  <c:v>Preparing to offer training to those less well qualified </c:v>
                </c:pt>
                <c:pt idx="5">
                  <c:v>Increasing training to existing workforce</c:v>
                </c:pt>
                <c:pt idx="6">
                  <c:v>Increasing salaries</c:v>
                </c:pt>
                <c:pt idx="7">
                  <c:v>Recruiting workers who are non-UK nationals</c:v>
                </c:pt>
                <c:pt idx="8">
                  <c:v>Making the job more attractive</c:v>
                </c:pt>
                <c:pt idx="9">
                  <c:v>Other</c:v>
                </c:pt>
                <c:pt idx="10">
                  <c:v>No action taken</c:v>
                </c:pt>
              </c:strCache>
            </c:strRef>
          </c:cat>
          <c:val>
            <c:numRef>
              <c:f>Sheet1!$C$3:$C$13</c:f>
              <c:numCache>
                <c:formatCode>0%</c:formatCode>
                <c:ptCount val="11"/>
                <c:pt idx="0">
                  <c:v>0.39000000000000007</c:v>
                </c:pt>
                <c:pt idx="1">
                  <c:v>0.17</c:v>
                </c:pt>
                <c:pt idx="2">
                  <c:v>0.1</c:v>
                </c:pt>
                <c:pt idx="3">
                  <c:v>9.0000000000000011E-2</c:v>
                </c:pt>
                <c:pt idx="4">
                  <c:v>9.0000000000000011E-2</c:v>
                </c:pt>
                <c:pt idx="5">
                  <c:v>0.13</c:v>
                </c:pt>
                <c:pt idx="6">
                  <c:v>6.0000000000000005E-2</c:v>
                </c:pt>
                <c:pt idx="7">
                  <c:v>0.05</c:v>
                </c:pt>
                <c:pt idx="8">
                  <c:v>2.0000000000000004E-2</c:v>
                </c:pt>
                <c:pt idx="9">
                  <c:v>7.0000000000000021E-2</c:v>
                </c:pt>
                <c:pt idx="10">
                  <c:v>0.12000000000000001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1-466C-A0E6-0E05F2CEA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50459520"/>
        <c:axId val="150461056"/>
      </c:barChart>
      <c:catAx>
        <c:axId val="1504595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50461056"/>
        <c:crosses val="autoZero"/>
        <c:auto val="1"/>
        <c:lblAlgn val="ctr"/>
        <c:lblOffset val="100"/>
        <c:noMultiLvlLbl val="0"/>
      </c:catAx>
      <c:valAx>
        <c:axId val="1504610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045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33864159328765E-3"/>
          <c:y val="1.5163687714119183E-2"/>
          <c:w val="0.956325210688029"/>
          <c:h val="0.83169357371408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Scotland</c:v>
                </c:pt>
                <c:pt idx="1">
                  <c:v>Aberdeen and Aberdeenshire</c:v>
                </c:pt>
                <c:pt idx="2">
                  <c:v>Ayrshire</c:v>
                </c:pt>
                <c:pt idx="3">
                  <c:v>Borders</c:v>
                </c:pt>
                <c:pt idx="4">
                  <c:v>Dumfries and Galloway</c:v>
                </c:pt>
                <c:pt idx="5">
                  <c:v>Edinburgh and Lothians</c:v>
                </c:pt>
                <c:pt idx="6">
                  <c:v>Fife</c:v>
                </c:pt>
                <c:pt idx="7">
                  <c:v>Forth Valley</c:v>
                </c:pt>
                <c:pt idx="8">
                  <c:v>Glasgow</c:v>
                </c:pt>
                <c:pt idx="9">
                  <c:v>Highlands and Islands</c:v>
                </c:pt>
                <c:pt idx="10">
                  <c:v>Lanarkshire</c:v>
                </c:pt>
                <c:pt idx="11">
                  <c:v>Tayside</c:v>
                </c:pt>
                <c:pt idx="12">
                  <c:v>West</c:v>
                </c:pt>
                <c:pt idx="13">
                  <c:v>West Lothian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</c:v>
                </c:pt>
                <c:pt idx="1">
                  <c:v>0.14000000000000001</c:v>
                </c:pt>
                <c:pt idx="2">
                  <c:v>7.0000000000000007E-2</c:v>
                </c:pt>
                <c:pt idx="3">
                  <c:v>0.1</c:v>
                </c:pt>
                <c:pt idx="4">
                  <c:v>0.09</c:v>
                </c:pt>
                <c:pt idx="5">
                  <c:v>0.11</c:v>
                </c:pt>
                <c:pt idx="6">
                  <c:v>0.14000000000000001</c:v>
                </c:pt>
                <c:pt idx="7">
                  <c:v>0.06</c:v>
                </c:pt>
                <c:pt idx="8">
                  <c:v>0.08</c:v>
                </c:pt>
                <c:pt idx="9">
                  <c:v>0.11</c:v>
                </c:pt>
                <c:pt idx="10">
                  <c:v>0.1</c:v>
                </c:pt>
                <c:pt idx="11">
                  <c:v>0.06</c:v>
                </c:pt>
                <c:pt idx="12">
                  <c:v>0.09</c:v>
                </c:pt>
                <c:pt idx="1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85F-BD59-3A3AB8849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56412160"/>
        <c:axId val="156422144"/>
      </c:barChart>
      <c:catAx>
        <c:axId val="15641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</a:defRPr>
            </a:pPr>
            <a:endParaRPr lang="en-US"/>
          </a:p>
        </c:txPr>
        <c:crossAx val="156422144"/>
        <c:crosses val="autoZero"/>
        <c:auto val="1"/>
        <c:lblAlgn val="ctr"/>
        <c:lblOffset val="100"/>
        <c:noMultiLvlLbl val="0"/>
      </c:catAx>
      <c:valAx>
        <c:axId val="156422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641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88926892602119E-2"/>
          <c:y val="0"/>
          <c:w val="0.956325210688029"/>
          <c:h val="0.89741930018330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 to 4</c:v>
                </c:pt>
                <c:pt idx="1">
                  <c:v>5 to 24</c:v>
                </c:pt>
                <c:pt idx="2">
                  <c:v>25 to 49</c:v>
                </c:pt>
                <c:pt idx="3">
                  <c:v>50 to 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7.0000000000000021E-2</c:v>
                </c:pt>
                <c:pt idx="1">
                  <c:v>0.11</c:v>
                </c:pt>
                <c:pt idx="2">
                  <c:v>0.17</c:v>
                </c:pt>
                <c:pt idx="3">
                  <c:v>0.24000000000000002</c:v>
                </c:pt>
                <c:pt idx="4">
                  <c:v>0.22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85F-BD59-3A3AB8849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58317568"/>
        <c:axId val="158319360"/>
      </c:barChart>
      <c:catAx>
        <c:axId val="15831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00"/>
                </a:solidFill>
              </a:defRPr>
            </a:pPr>
            <a:endParaRPr lang="en-US"/>
          </a:p>
        </c:txPr>
        <c:crossAx val="158319360"/>
        <c:crosses val="autoZero"/>
        <c:auto val="1"/>
        <c:lblAlgn val="ctr"/>
        <c:lblOffset val="100"/>
        <c:noMultiLvlLbl val="0"/>
      </c:catAx>
      <c:valAx>
        <c:axId val="1583193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831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81819998330022E-2"/>
          <c:y val="8.5118247341562772E-2"/>
          <c:w val="0.97791818000166986"/>
          <c:h val="0.68127874416403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Hotels &amp; Restaurants </c:v>
                </c:pt>
                <c:pt idx="1">
                  <c:v>Arts &amp; Other Services </c:v>
                </c:pt>
                <c:pt idx="2">
                  <c:v>Transport &amp; Comms</c:v>
                </c:pt>
                <c:pt idx="3">
                  <c:v>Education </c:v>
                </c:pt>
                <c:pt idx="4">
                  <c:v>Health &amp; Social Work</c:v>
                </c:pt>
                <c:pt idx="5">
                  <c:v>Electricity, Gas &amp; Water </c:v>
                </c:pt>
                <c:pt idx="6">
                  <c:v>Manufacturing </c:v>
                </c:pt>
                <c:pt idx="7">
                  <c:v>Construction </c:v>
                </c:pt>
                <c:pt idx="8">
                  <c:v>Financial Services </c:v>
                </c:pt>
                <c:pt idx="9">
                  <c:v>Wholesale &amp; Retail </c:v>
                </c:pt>
                <c:pt idx="10">
                  <c:v>Business Services</c:v>
                </c:pt>
                <c:pt idx="11">
                  <c:v>Agriculture </c:v>
                </c:pt>
                <c:pt idx="12">
                  <c:v>Public Admin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7.0000000000000021E-2</c:v>
                </c:pt>
                <c:pt idx="2">
                  <c:v>0.15000000000000002</c:v>
                </c:pt>
                <c:pt idx="3">
                  <c:v>0.23</c:v>
                </c:pt>
                <c:pt idx="4">
                  <c:v>0.17</c:v>
                </c:pt>
                <c:pt idx="5">
                  <c:v>2.0000000000000004E-2</c:v>
                </c:pt>
                <c:pt idx="6">
                  <c:v>0.13</c:v>
                </c:pt>
                <c:pt idx="7">
                  <c:v>6.0000000000000005E-2</c:v>
                </c:pt>
                <c:pt idx="8">
                  <c:v>7.0000000000000021E-2</c:v>
                </c:pt>
                <c:pt idx="9">
                  <c:v>8.0000000000000016E-2</c:v>
                </c:pt>
                <c:pt idx="10">
                  <c:v>9.0000000000000011E-2</c:v>
                </c:pt>
                <c:pt idx="11">
                  <c:v>8.0000000000000016E-2</c:v>
                </c:pt>
                <c:pt idx="1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3-4E85-9BDE-7C2EF57B3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91136"/>
        <c:axId val="158092672"/>
      </c:barChart>
      <c:catAx>
        <c:axId val="15809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8092672"/>
        <c:crosses val="autoZero"/>
        <c:auto val="1"/>
        <c:lblAlgn val="ctr"/>
        <c:lblOffset val="100"/>
        <c:noMultiLvlLbl val="0"/>
      </c:catAx>
      <c:valAx>
        <c:axId val="158092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809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/ clerical</c:v>
                </c:pt>
                <c:pt idx="4">
                  <c:v>Skilled Trade</c:v>
                </c:pt>
                <c:pt idx="5">
                  <c:v>Caring / leisure / service</c:v>
                </c:pt>
                <c:pt idx="6">
                  <c:v>Sales / customer service</c:v>
                </c:pt>
                <c:pt idx="7">
                  <c:v>Machine Ops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4.0000000000000008E-2</c:v>
                </c:pt>
                <c:pt idx="1">
                  <c:v>0.16</c:v>
                </c:pt>
                <c:pt idx="2">
                  <c:v>9.0000000000000011E-2</c:v>
                </c:pt>
                <c:pt idx="3">
                  <c:v>2.0000000000000004E-2</c:v>
                </c:pt>
                <c:pt idx="4">
                  <c:v>0.15000000000000002</c:v>
                </c:pt>
                <c:pt idx="5">
                  <c:v>0.12000000000000001</c:v>
                </c:pt>
                <c:pt idx="6">
                  <c:v>0.1</c:v>
                </c:pt>
                <c:pt idx="7">
                  <c:v>0.12000000000000001</c:v>
                </c:pt>
                <c:pt idx="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C-4F58-8017-0638E68D3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1"/>
        <c:axId val="158210688"/>
        <c:axId val="158220672"/>
      </c:barChart>
      <c:catAx>
        <c:axId val="15821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220672"/>
        <c:crosses val="autoZero"/>
        <c:auto val="1"/>
        <c:lblAlgn val="ctr"/>
        <c:lblOffset val="100"/>
        <c:noMultiLvlLbl val="0"/>
      </c:catAx>
      <c:valAx>
        <c:axId val="158220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58210688"/>
        <c:crosses val="autoZero"/>
        <c:crossBetween val="between"/>
        <c:majorUnit val="5.0000000000000017E-2"/>
        <c:minorUnit val="1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22234383839681"/>
          <c:y val="2.108763277510229E-2"/>
          <c:w val="0.53008385755621079"/>
          <c:h val="0.957824734449795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68B-4922-9EF7-89780FFF9B1D}"/>
              </c:ext>
            </c:extLst>
          </c:dPt>
          <c:dPt>
            <c:idx val="12"/>
            <c:invertIfNegative val="0"/>
            <c:bubble3D val="0"/>
            <c:spPr>
              <a:solidFill>
                <a:srgbClr val="233A75"/>
              </a:solidFill>
              <a:ln>
                <a:solidFill>
                  <a:srgbClr val="836DB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A68B-4922-9EF7-89780FFF9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Other</c:v>
                </c:pt>
                <c:pt idx="1">
                  <c:v>Students come and go</c:v>
                </c:pt>
                <c:pt idx="2">
                  <c:v>Cost to employer</c:v>
                </c:pt>
                <c:pt idx="3">
                  <c:v>Nature of work is too difficult/mentally and physically tiring</c:v>
                </c:pt>
                <c:pt idx="4">
                  <c:v>Difficult to find experienced/skilled staff</c:v>
                </c:pt>
                <c:pt idx="5">
                  <c:v>Impact of the benefits trap</c:v>
                </c:pt>
                <c:pt idx="6">
                  <c:v>Unattractive conditions of employment</c:v>
                </c:pt>
                <c:pt idx="7">
                  <c:v>Staff don't want long term commitment</c:v>
                </c:pt>
                <c:pt idx="8">
                  <c:v>Long/unsocial hours</c:v>
                </c:pt>
                <c:pt idx="9">
                  <c:v>Lack of career progression</c:v>
                </c:pt>
                <c:pt idx="10">
                  <c:v>Geographic location of the site</c:v>
                </c:pt>
                <c:pt idx="11">
                  <c:v>Too much competition from other employers</c:v>
                </c:pt>
                <c:pt idx="12">
                  <c:v>Wages offered are lower than those offered by other organisations</c:v>
                </c:pt>
                <c:pt idx="13">
                  <c:v>Not enough people interested in doing this type of work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6.0000000000000005E-2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2.0000000000000004E-2</c:v>
                </c:pt>
                <c:pt idx="4">
                  <c:v>0.1</c:v>
                </c:pt>
                <c:pt idx="5">
                  <c:v>0.19</c:v>
                </c:pt>
                <c:pt idx="6">
                  <c:v>0.22</c:v>
                </c:pt>
                <c:pt idx="7">
                  <c:v>0.23</c:v>
                </c:pt>
                <c:pt idx="8">
                  <c:v>0.28000000000000008</c:v>
                </c:pt>
                <c:pt idx="9">
                  <c:v>0.29000000000000004</c:v>
                </c:pt>
                <c:pt idx="10">
                  <c:v>0.34</c:v>
                </c:pt>
                <c:pt idx="11">
                  <c:v>0.39000000000000007</c:v>
                </c:pt>
                <c:pt idx="12">
                  <c:v>0.39000000000000007</c:v>
                </c:pt>
                <c:pt idx="1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68B-4922-9EF7-89780FFF9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8268416"/>
        <c:axId val="159777536"/>
      </c:barChart>
      <c:catAx>
        <c:axId val="158268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9777536"/>
        <c:crosses val="autoZero"/>
        <c:auto val="1"/>
        <c:lblAlgn val="ctr"/>
        <c:lblOffset val="100"/>
        <c:noMultiLvlLbl val="0"/>
      </c:catAx>
      <c:valAx>
        <c:axId val="1597775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5826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56696781590111E-2"/>
          <c:y val="9.95773598621362E-2"/>
          <c:w val="0.9231581644989959"/>
          <c:h val="0.70567114740987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 of skills gaps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15%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E9-4551-9A99-A50C4CA8F0ED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17%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E9-4551-9A99-A50C4CA8F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Sheet1!$B$2:$B$28</c:f>
              <c:strCache>
                <c:ptCount val="27"/>
                <c:pt idx="0">
                  <c:v>Scotland </c:v>
                </c:pt>
                <c:pt idx="2">
                  <c:v>Aberdeen and Aberdeenshire</c:v>
                </c:pt>
                <c:pt idx="4">
                  <c:v>Ayrshire</c:v>
                </c:pt>
                <c:pt idx="6">
                  <c:v>Borders</c:v>
                </c:pt>
                <c:pt idx="8">
                  <c:v>Dumfries and Galloway</c:v>
                </c:pt>
                <c:pt idx="10">
                  <c:v>Edinburgh and Lothians</c:v>
                </c:pt>
                <c:pt idx="12">
                  <c:v>Fife</c:v>
                </c:pt>
                <c:pt idx="14">
                  <c:v>Forth Valley</c:v>
                </c:pt>
                <c:pt idx="16">
                  <c:v>Glasgow</c:v>
                </c:pt>
                <c:pt idx="18">
                  <c:v>Highlands and Islands</c:v>
                </c:pt>
                <c:pt idx="20">
                  <c:v>Lanarkshire</c:v>
                </c:pt>
                <c:pt idx="22">
                  <c:v>Tayside</c:v>
                </c:pt>
                <c:pt idx="24">
                  <c:v>West</c:v>
                </c:pt>
                <c:pt idx="26">
                  <c:v>West Lothian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 formatCode="0%">
                  <c:v>0.13</c:v>
                </c:pt>
                <c:pt idx="2" formatCode="0%">
                  <c:v>0.14000000000000001</c:v>
                </c:pt>
                <c:pt idx="4" formatCode="0%">
                  <c:v>0.12</c:v>
                </c:pt>
                <c:pt idx="6" formatCode="0%">
                  <c:v>0.1</c:v>
                </c:pt>
                <c:pt idx="8" formatCode="0%">
                  <c:v>0.13</c:v>
                </c:pt>
                <c:pt idx="10" formatCode="0%">
                  <c:v>0.13</c:v>
                </c:pt>
                <c:pt idx="12" formatCode="0%">
                  <c:v>0.15</c:v>
                </c:pt>
                <c:pt idx="14" formatCode="0%">
                  <c:v>0.14000000000000001</c:v>
                </c:pt>
                <c:pt idx="16" formatCode="0%">
                  <c:v>0.11</c:v>
                </c:pt>
                <c:pt idx="18" formatCode="0%">
                  <c:v>0.14000000000000001</c:v>
                </c:pt>
                <c:pt idx="20" formatCode="0%">
                  <c:v>0.14000000000000001</c:v>
                </c:pt>
                <c:pt idx="22" formatCode="0%">
                  <c:v>0.15</c:v>
                </c:pt>
                <c:pt idx="24" formatCode="0%">
                  <c:v>0.12</c:v>
                </c:pt>
                <c:pt idx="26" formatCode="0%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69165568"/>
        <c:axId val="169167104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3E9-4551-9A99-A50C4CA8F0ED}"/>
                </c:ext>
              </c:extLst>
            </c:dLbl>
            <c:dLbl>
              <c:idx val="6"/>
              <c:layout>
                <c:manualLayout>
                  <c:x val="-2.0873618631237035E-2"/>
                  <c:y val="-6.815970598506432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E9-4551-9A99-A50C4CA8F0ED}"/>
                </c:ext>
              </c:extLst>
            </c:dLbl>
            <c:dLbl>
              <c:idx val="10"/>
              <c:layout>
                <c:manualLayout>
                  <c:x val="-2.2942612068373565E-2"/>
                  <c:y val="-7.419109007848398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E9-4551-9A99-A50C4CA8F0ED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3E9-4551-9A99-A50C4CA8F0ED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3E9-4551-9A99-A50C4CA8F0ED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6.1%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E9-4551-9A99-A50C4CA8F0ED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4.0%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E9-4551-9A99-A50C4CA8F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85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Sheet1!$B$2:$B$28</c:f>
              <c:strCache>
                <c:ptCount val="27"/>
                <c:pt idx="0">
                  <c:v>Scotland </c:v>
                </c:pt>
                <c:pt idx="2">
                  <c:v>Aberdeen and Aberdeenshire</c:v>
                </c:pt>
                <c:pt idx="4">
                  <c:v>Ayrshire</c:v>
                </c:pt>
                <c:pt idx="6">
                  <c:v>Borders</c:v>
                </c:pt>
                <c:pt idx="8">
                  <c:v>Dumfries and Galloway</c:v>
                </c:pt>
                <c:pt idx="10">
                  <c:v>Edinburgh and Lothians</c:v>
                </c:pt>
                <c:pt idx="12">
                  <c:v>Fife</c:v>
                </c:pt>
                <c:pt idx="14">
                  <c:v>Forth Valley</c:v>
                </c:pt>
                <c:pt idx="16">
                  <c:v>Glasgow</c:v>
                </c:pt>
                <c:pt idx="18">
                  <c:v>Highlands and Islands</c:v>
                </c:pt>
                <c:pt idx="20">
                  <c:v>Lanarkshire</c:v>
                </c:pt>
                <c:pt idx="22">
                  <c:v>Tayside</c:v>
                </c:pt>
                <c:pt idx="24">
                  <c:v>West</c:v>
                </c:pt>
                <c:pt idx="26">
                  <c:v>West Lothian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 formatCode="0.0%">
                  <c:v>4.9000000000000002E-2</c:v>
                </c:pt>
                <c:pt idx="2" formatCode="0.0%">
                  <c:v>7.0999999999999994E-2</c:v>
                </c:pt>
                <c:pt idx="4" formatCode="0.0%">
                  <c:v>6.4000000000000001E-2</c:v>
                </c:pt>
                <c:pt idx="6" formatCode="0.0%">
                  <c:v>3.5000000000000003E-2</c:v>
                </c:pt>
                <c:pt idx="8" formatCode="0.0%">
                  <c:v>4.3999999999999997E-2</c:v>
                </c:pt>
                <c:pt idx="10" formatCode="0.0%">
                  <c:v>3.2000000000000001E-2</c:v>
                </c:pt>
                <c:pt idx="12" formatCode="0.0%">
                  <c:v>7.4999999999999997E-2</c:v>
                </c:pt>
                <c:pt idx="14" formatCode="0.0%">
                  <c:v>8.5000000000000006E-2</c:v>
                </c:pt>
                <c:pt idx="16" formatCode="0.0%">
                  <c:v>3.5999999999999997E-2</c:v>
                </c:pt>
                <c:pt idx="18" formatCode="0.0%">
                  <c:v>5.0999999999999997E-2</c:v>
                </c:pt>
                <c:pt idx="20" formatCode="0.0%">
                  <c:v>3.9E-2</c:v>
                </c:pt>
                <c:pt idx="22" formatCode="0.0%">
                  <c:v>6.2E-2</c:v>
                </c:pt>
                <c:pt idx="24" formatCode="0.0%">
                  <c:v>3.3000000000000002E-2</c:v>
                </c:pt>
                <c:pt idx="26" formatCode="0.0%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62E-4C6B-9627-474C072BF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65568"/>
        <c:axId val="169167104"/>
      </c:lineChart>
      <c:catAx>
        <c:axId val="16916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169167104"/>
        <c:crosses val="autoZero"/>
        <c:auto val="1"/>
        <c:lblAlgn val="ctr"/>
        <c:lblOffset val="100"/>
        <c:noMultiLvlLbl val="0"/>
      </c:catAx>
      <c:valAx>
        <c:axId val="169167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9165568"/>
        <c:crosses val="autoZero"/>
        <c:crossBetween val="between"/>
      </c:valAx>
    </c:plotArea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Incidence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160-4952-9842-8F019713914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160-4952-9842-8F019713914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160-4952-9842-8F019713914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160-4952-9842-8F019713914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C160-4952-9842-8F0197139146}"/>
              </c:ext>
            </c:extLst>
          </c:dPt>
          <c:dPt>
            <c:idx val="6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B-C160-4952-9842-8F019713914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160-4952-9842-8F019713914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C160-4952-9842-8F01971391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C160-4952-9842-8F019713914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C160-4952-9842-8F0197139146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C160-4952-9842-8F019713914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C160-4952-9842-8F0197139146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C160-4952-9842-8F0197139146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C160-4952-9842-8F0197139146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C160-4952-9842-8F0197139146}"/>
              </c:ext>
            </c:extLst>
          </c:dPt>
          <c:dLbls>
            <c:dLbl>
              <c:idx val="0"/>
              <c:layout>
                <c:manualLayout>
                  <c:x val="2.2427808504660316E-3"/>
                  <c:y val="-9.026434558349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60-4952-9842-8F0197139146}"/>
                </c:ext>
              </c:extLst>
            </c:dLbl>
            <c:dLbl>
              <c:idx val="1"/>
              <c:layout>
                <c:manualLayout>
                  <c:x val="3.5515561654100381E-3"/>
                  <c:y val="-9.4405779245744531E-2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60-4952-9842-8F0197139146}"/>
                </c:ext>
              </c:extLst>
            </c:dLbl>
            <c:dLbl>
              <c:idx val="2"/>
              <c:layout>
                <c:manualLayout>
                  <c:x val="0"/>
                  <c:y val="-6.85302157352776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C160-4952-9842-8F0197139146}"/>
                </c:ext>
              </c:extLst>
            </c:dLbl>
            <c:dLbl>
              <c:idx val="3"/>
              <c:layout>
                <c:manualLayout>
                  <c:x val="0"/>
                  <c:y val="-0.18601058556718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60-4952-9842-8F0197139146}"/>
                </c:ext>
              </c:extLst>
            </c:dLbl>
            <c:dLbl>
              <c:idx val="4"/>
              <c:layout>
                <c:manualLayout>
                  <c:x val="1.2150740362788582E-3"/>
                  <c:y val="-0.23562091503267971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160-4952-9842-8F0197139146}"/>
                </c:ext>
              </c:extLst>
            </c:dLbl>
            <c:dLbl>
              <c:idx val="5"/>
              <c:layout>
                <c:manualLayout>
                  <c:x val="0"/>
                  <c:y val="-0.23039914718115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160-4952-9842-8F0197139146}"/>
                </c:ext>
              </c:extLst>
            </c:dLbl>
            <c:dLbl>
              <c:idx val="6"/>
              <c:layout>
                <c:manualLayout>
                  <c:x val="2.4301480725577159E-3"/>
                  <c:y val="-0.15778087973157176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160-4952-9842-8F0197139146}"/>
                </c:ext>
              </c:extLst>
            </c:dLbl>
            <c:dLbl>
              <c:idx val="7"/>
              <c:layout>
                <c:manualLayout>
                  <c:x val="0"/>
                  <c:y val="-0.2496457858927968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160-4952-9842-8F0197139146}"/>
                </c:ext>
              </c:extLst>
            </c:dLbl>
            <c:dLbl>
              <c:idx val="8"/>
              <c:layout>
                <c:manualLayout>
                  <c:x val="-4.8602961451153876E-3"/>
                  <c:y val="-0.331567185697808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160-4952-9842-8F0197139146}"/>
                </c:ext>
              </c:extLst>
            </c:dLbl>
            <c:dLbl>
              <c:idx val="9"/>
              <c:layout>
                <c:manualLayout>
                  <c:x val="0"/>
                  <c:y val="-0.31997658243332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160-4952-9842-8F0197139146}"/>
                </c:ext>
              </c:extLst>
            </c:dLbl>
            <c:dLbl>
              <c:idx val="10"/>
              <c:layout>
                <c:manualLayout>
                  <c:x val="2.4301480725577159E-3"/>
                  <c:y val="-0.25209329359762817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C160-4952-9842-8F0197139146}"/>
                </c:ext>
              </c:extLst>
            </c:dLbl>
            <c:dLbl>
              <c:idx val="12"/>
              <c:layout>
                <c:manualLayout>
                  <c:x val="1.2149783611578909E-3"/>
                  <c:y val="-0.33254080598371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160-4952-9842-8F0197139146}"/>
                </c:ext>
              </c:extLst>
            </c:dLbl>
            <c:dLbl>
              <c:idx val="13"/>
              <c:layout>
                <c:manualLayout>
                  <c:x val="-1.2150740362788582E-3"/>
                  <c:y val="-0.3279660324473998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160-4952-9842-8F0197139146}"/>
                </c:ext>
              </c:extLst>
            </c:dLbl>
            <c:dLbl>
              <c:idx val="14"/>
              <c:layout>
                <c:manualLayout>
                  <c:x val="0"/>
                  <c:y val="-0.2594358167121222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C160-4952-9842-8F0197139146}"/>
                </c:ext>
              </c:extLst>
            </c:dLbl>
            <c:dLbl>
              <c:idx val="15"/>
              <c:layout>
                <c:manualLayout>
                  <c:x val="-2.4301480725577159E-3"/>
                  <c:y val="-0.39160123277301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160-4952-9842-8F0197139146}"/>
                </c:ext>
              </c:extLst>
            </c:dLbl>
            <c:dLbl>
              <c:idx val="16"/>
              <c:layout>
                <c:manualLayout>
                  <c:x val="-1.2150740362788582E-3"/>
                  <c:y val="-0.34509858638121921"/>
                </c:manualLayout>
              </c:layout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160-4952-9842-8F0197139146}"/>
                </c:ext>
              </c:extLst>
            </c:dLbl>
            <c:dLbl>
              <c:idx val="17"/>
              <c:layout>
                <c:manualLayout>
                  <c:x val="8.5055182539520054E-3"/>
                  <c:y val="-0.42228513508790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160-4952-9842-8F0197139146}"/>
                </c:ext>
              </c:extLst>
            </c:dLbl>
            <c:dLbl>
              <c:idx val="18"/>
              <c:layout>
                <c:manualLayout>
                  <c:x val="4.8602961451154319E-3"/>
                  <c:y val="-0.32517847156687996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C160-4952-9842-8F0197139146}"/>
                </c:ext>
              </c:extLst>
            </c:dLbl>
            <c:dLbl>
              <c:idx val="20"/>
              <c:layout>
                <c:manualLayout>
                  <c:x val="0"/>
                  <c:y val="-0.3769161865440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C160-4952-9842-8F0197139146}"/>
                </c:ext>
              </c:extLst>
            </c:dLbl>
            <c:dLbl>
              <c:idx val="21"/>
              <c:layout>
                <c:manualLayout>
                  <c:x val="0"/>
                  <c:y val="-0.45084145957848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C160-4952-9842-8F0197139146}"/>
                </c:ext>
              </c:extLst>
            </c:dLbl>
            <c:dLbl>
              <c:idx val="22"/>
              <c:layout>
                <c:manualLayout>
                  <c:x val="-1.2150740362788582E-3"/>
                  <c:y val="-0.34509858638121921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C160-4952-9842-8F0197139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Sheet1!$B$2:$B$24</c:f>
              <c:numCache>
                <c:formatCode>General</c:formatCode>
                <c:ptCount val="23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  <c:pt idx="16">
                  <c:v>2011</c:v>
                </c:pt>
                <c:pt idx="17">
                  <c:v>2013</c:v>
                </c:pt>
                <c:pt idx="18">
                  <c:v>2015</c:v>
                </c:pt>
                <c:pt idx="20">
                  <c:v>2011</c:v>
                </c:pt>
                <c:pt idx="21">
                  <c:v>2013</c:v>
                </c:pt>
                <c:pt idx="22">
                  <c:v>2015</c:v>
                </c:pt>
              </c:numCache>
            </c:numRef>
          </c:cat>
          <c:val>
            <c:numRef>
              <c:f>Sheet1!$C$2:$C$24</c:f>
              <c:numCache>
                <c:formatCode>0%</c:formatCode>
                <c:ptCount val="23"/>
                <c:pt idx="0">
                  <c:v>0.1</c:v>
                </c:pt>
                <c:pt idx="1">
                  <c:v>0.08</c:v>
                </c:pt>
                <c:pt idx="2">
                  <c:v>0.06</c:v>
                </c:pt>
                <c:pt idx="4">
                  <c:v>0.27</c:v>
                </c:pt>
                <c:pt idx="5">
                  <c:v>0.26</c:v>
                </c:pt>
                <c:pt idx="6">
                  <c:v>0.17</c:v>
                </c:pt>
                <c:pt idx="8">
                  <c:v>0.41</c:v>
                </c:pt>
                <c:pt idx="9">
                  <c:v>0.39</c:v>
                </c:pt>
                <c:pt idx="10">
                  <c:v>0.3</c:v>
                </c:pt>
                <c:pt idx="12">
                  <c:v>0.41</c:v>
                </c:pt>
                <c:pt idx="13">
                  <c:v>0.41</c:v>
                </c:pt>
                <c:pt idx="14">
                  <c:v>0.32</c:v>
                </c:pt>
                <c:pt idx="16">
                  <c:v>0.41</c:v>
                </c:pt>
                <c:pt idx="17">
                  <c:v>0.52</c:v>
                </c:pt>
                <c:pt idx="18">
                  <c:v>0.4</c:v>
                </c:pt>
                <c:pt idx="20">
                  <c:v>0.48</c:v>
                </c:pt>
                <c:pt idx="21">
                  <c:v>0.56999999999999995</c:v>
                </c:pt>
                <c:pt idx="2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160-4952-9842-8F019713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50576512"/>
        <c:axId val="155780224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8150873542556968E-2"/>
                  <c:y val="-2.937009245797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C160-4952-9842-8F0197139146}"/>
                </c:ext>
              </c:extLst>
            </c:dLbl>
            <c:dLbl>
              <c:idx val="1"/>
              <c:layout>
                <c:manualLayout>
                  <c:x val="-2.4415812495132527E-2"/>
                  <c:y val="-3.2798137080144001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C160-4952-9842-8F0197139146}"/>
                </c:ext>
              </c:extLst>
            </c:dLbl>
            <c:dLbl>
              <c:idx val="2"/>
              <c:layout>
                <c:manualLayout>
                  <c:x val="-2.6731628798134874E-2"/>
                  <c:y val="-2.6922584753144754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C160-4952-9842-8F0197139146}"/>
                </c:ext>
              </c:extLst>
            </c:dLbl>
            <c:dLbl>
              <c:idx val="3"/>
              <c:layout>
                <c:manualLayout>
                  <c:x val="-2.3086406689298324E-2"/>
                  <c:y val="-3.671261557247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160-4952-9842-8F0197139146}"/>
                </c:ext>
              </c:extLst>
            </c:dLbl>
            <c:dLbl>
              <c:idx val="4"/>
              <c:layout>
                <c:manualLayout>
                  <c:x val="-2.3086406689298275E-2"/>
                  <c:y val="-3.9160123277301465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C160-4952-9842-8F0197139146}"/>
                </c:ext>
              </c:extLst>
            </c:dLbl>
            <c:dLbl>
              <c:idx val="5"/>
              <c:layout>
                <c:manualLayout>
                  <c:x val="-2.7946702834413736E-2"/>
                  <c:y val="-2.937009245797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C160-4952-9842-8F0197139146}"/>
                </c:ext>
              </c:extLst>
            </c:dLbl>
            <c:dLbl>
              <c:idx val="6"/>
              <c:layout>
                <c:manualLayout>
                  <c:x val="-2.7946798509534698E-2"/>
                  <c:y val="-3.426510786763879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C160-4952-9842-8F0197139146}"/>
                </c:ext>
              </c:extLst>
            </c:dLbl>
            <c:dLbl>
              <c:idx val="7"/>
              <c:layout>
                <c:manualLayout>
                  <c:x val="-2.3086406689298296E-2"/>
                  <c:y val="-3.6712615572470138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160-4952-9842-8F0197139146}"/>
                </c:ext>
              </c:extLst>
            </c:dLbl>
            <c:dLbl>
              <c:idx val="8"/>
              <c:layout>
                <c:manualLayout>
                  <c:x val="-2.5516554761856009E-2"/>
                  <c:y val="-3.426510786763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C160-4952-9842-8F0197139146}"/>
                </c:ext>
              </c:extLst>
            </c:dLbl>
            <c:dLbl>
              <c:idx val="9"/>
              <c:layout>
                <c:manualLayout>
                  <c:x val="-2.4301480725577158E-2"/>
                  <c:y val="-3.671261557247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C160-4952-9842-8F0197139146}"/>
                </c:ext>
              </c:extLst>
            </c:dLbl>
            <c:dLbl>
              <c:idx val="10"/>
              <c:layout>
                <c:manualLayout>
                  <c:x val="-2.1871332653019545E-2"/>
                  <c:y val="-3.6712615572470138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C160-4952-9842-8F0197139146}"/>
                </c:ext>
              </c:extLst>
            </c:dLbl>
            <c:dLbl>
              <c:idx val="12"/>
              <c:layout>
                <c:manualLayout>
                  <c:x val="-2.1871332653019455E-2"/>
                  <c:y val="-3.916012327730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C160-4952-9842-8F0197139146}"/>
                </c:ext>
              </c:extLst>
            </c:dLbl>
            <c:dLbl>
              <c:idx val="13"/>
              <c:layout>
                <c:manualLayout>
                  <c:x val="-2.1871332653019365E-2"/>
                  <c:y val="-3.6712615572470041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C160-4952-9842-8F0197139146}"/>
                </c:ext>
              </c:extLst>
            </c:dLbl>
            <c:dLbl>
              <c:idx val="14"/>
              <c:layout>
                <c:manualLayout>
                  <c:x val="-2.6731628798134874E-2"/>
                  <c:y val="-2.9370092457976102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C160-4952-9842-8F0197139146}"/>
                </c:ext>
              </c:extLst>
            </c:dLbl>
            <c:dLbl>
              <c:idx val="15"/>
              <c:layout>
                <c:manualLayout>
                  <c:x val="-2.3086406689298296E-2"/>
                  <c:y val="-3.671261557247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160-4952-9842-8F0197139146}"/>
                </c:ext>
              </c:extLst>
            </c:dLbl>
            <c:dLbl>
              <c:idx val="16"/>
              <c:layout>
                <c:manualLayout>
                  <c:x val="-2.3086406689298206E-2"/>
                  <c:y val="-3.6712615572470138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C160-4952-9842-8F0197139146}"/>
                </c:ext>
              </c:extLst>
            </c:dLbl>
            <c:dLbl>
              <c:idx val="17"/>
              <c:layout>
                <c:manualLayout>
                  <c:x val="-2.5516554761856009E-2"/>
                  <c:y val="-3.181760016280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C160-4952-9842-8F0197139146}"/>
                </c:ext>
              </c:extLst>
            </c:dLbl>
            <c:dLbl>
              <c:idx val="18"/>
              <c:layout>
                <c:manualLayout>
                  <c:x val="-2.6731628798134874E-2"/>
                  <c:y val="-4.160763098213272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C160-4952-9842-8F0197139146}"/>
                </c:ext>
              </c:extLst>
            </c:dLbl>
            <c:dLbl>
              <c:idx val="20"/>
              <c:layout>
                <c:manualLayout>
                  <c:x val="-2.3086406689298296E-2"/>
                  <c:y val="-2.937009245797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C160-4952-9842-8F0197139146}"/>
                </c:ext>
              </c:extLst>
            </c:dLbl>
            <c:dLbl>
              <c:idx val="21"/>
              <c:layout>
                <c:manualLayout>
                  <c:x val="-2.5516554761856009E-2"/>
                  <c:y val="-2.9370092457976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C160-4952-9842-8F0197139146}"/>
                </c:ext>
              </c:extLst>
            </c:dLbl>
            <c:dLbl>
              <c:idx val="22"/>
              <c:layout>
                <c:manualLayout>
                  <c:x val="-1.7011036507904004E-2"/>
                  <c:y val="-3.426510786763879E-2"/>
                </c:manualLayout>
              </c:layout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C160-4952-9842-8F01971391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Sheet1!$B$2:$B$24</c:f>
              <c:numCache>
                <c:formatCode>General</c:formatCode>
                <c:ptCount val="23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2">
                  <c:v>2011</c:v>
                </c:pt>
                <c:pt idx="13">
                  <c:v>2013</c:v>
                </c:pt>
                <c:pt idx="14">
                  <c:v>2015</c:v>
                </c:pt>
                <c:pt idx="16">
                  <c:v>2011</c:v>
                </c:pt>
                <c:pt idx="17">
                  <c:v>2013</c:v>
                </c:pt>
                <c:pt idx="18">
                  <c:v>2015</c:v>
                </c:pt>
                <c:pt idx="20">
                  <c:v>2011</c:v>
                </c:pt>
                <c:pt idx="21">
                  <c:v>2013</c:v>
                </c:pt>
                <c:pt idx="22">
                  <c:v>2015</c:v>
                </c:pt>
              </c:numCache>
            </c:numRef>
          </c:cat>
          <c:val>
            <c:numRef>
              <c:f>Sheet1!$D$2:$D$24</c:f>
              <c:numCache>
                <c:formatCode>0.0%</c:formatCode>
                <c:ptCount val="23"/>
                <c:pt idx="0">
                  <c:v>4.4999999999999998E-2</c:v>
                </c:pt>
                <c:pt idx="1">
                  <c:v>3.3000000000000002E-2</c:v>
                </c:pt>
                <c:pt idx="2">
                  <c:v>2.4E-2</c:v>
                </c:pt>
                <c:pt idx="4">
                  <c:v>6.6000000000000003E-2</c:v>
                </c:pt>
                <c:pt idx="5">
                  <c:v>5.7000000000000002E-2</c:v>
                </c:pt>
                <c:pt idx="6">
                  <c:v>4.2000000000000003E-2</c:v>
                </c:pt>
                <c:pt idx="8">
                  <c:v>5.5E-2</c:v>
                </c:pt>
                <c:pt idx="9">
                  <c:v>0.06</c:v>
                </c:pt>
                <c:pt idx="10">
                  <c:v>4.5999999999999999E-2</c:v>
                </c:pt>
                <c:pt idx="12">
                  <c:v>5.8999999999999997E-2</c:v>
                </c:pt>
                <c:pt idx="13">
                  <c:v>5.6000000000000001E-2</c:v>
                </c:pt>
                <c:pt idx="14">
                  <c:v>4.1000000000000002E-2</c:v>
                </c:pt>
                <c:pt idx="16">
                  <c:v>4.7E-2</c:v>
                </c:pt>
                <c:pt idx="17">
                  <c:v>0.06</c:v>
                </c:pt>
                <c:pt idx="18">
                  <c:v>6.0999999999999999E-2</c:v>
                </c:pt>
                <c:pt idx="20">
                  <c:v>0.04</c:v>
                </c:pt>
                <c:pt idx="21">
                  <c:v>6.7000000000000004E-2</c:v>
                </c:pt>
                <c:pt idx="22">
                  <c:v>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C160-4952-9842-8F019713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576512"/>
        <c:axId val="155780224"/>
      </c:lineChart>
      <c:catAx>
        <c:axId val="15057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55780224"/>
        <c:crosses val="autoZero"/>
        <c:auto val="1"/>
        <c:lblAlgn val="ctr"/>
        <c:lblOffset val="100"/>
        <c:noMultiLvlLbl val="0"/>
      </c:catAx>
      <c:valAx>
        <c:axId val="1557802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5057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045951051920371E-2"/>
          <c:y val="6.6195069591738515E-2"/>
          <c:w val="0.91419369474391854"/>
          <c:h val="0.71383412706950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7E9-46E0-B5FB-5163876D79B2}"/>
              </c:ext>
            </c:extLst>
          </c:dPt>
          <c:dPt>
            <c:idx val="1"/>
            <c:invertIfNegative val="0"/>
            <c:bubble3D val="0"/>
            <c:spPr>
              <a:solidFill>
                <a:srgbClr val="233A75"/>
              </a:solidFill>
            </c:spPr>
            <c:extLst>
              <c:ext xmlns:c16="http://schemas.microsoft.com/office/drawing/2014/chart" uri="{C3380CC4-5D6E-409C-BE32-E72D297353CC}">
                <c16:uniqueId val="{00000003-17E9-46E0-B5FB-5163876D79B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7E9-46E0-B5FB-5163876D79B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7E9-46E0-B5FB-5163876D79B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7E9-46E0-B5FB-5163876D79B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7E9-46E0-B5FB-5163876D79B2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7E9-46E0-B5FB-5163876D79B2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17E9-46E0-B5FB-5163876D79B2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17E9-46E0-B5FB-5163876D79B2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17E9-46E0-B5FB-5163876D79B2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17E9-46E0-B5FB-5163876D79B2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17E9-46E0-B5FB-5163876D79B2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17E9-46E0-B5FB-5163876D79B2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17E9-46E0-B5FB-5163876D79B2}"/>
              </c:ext>
            </c:extLst>
          </c:dPt>
          <c:dLbls>
            <c:dLbl>
              <c:idx val="0"/>
              <c:layout>
                <c:manualLayout>
                  <c:x val="3.011969374503477E-3"/>
                  <c:y val="-0.32419122815259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E9-46E0-B5FB-5163876D79B2}"/>
                </c:ext>
              </c:extLst>
            </c:dLbl>
            <c:dLbl>
              <c:idx val="1"/>
              <c:layout>
                <c:manualLayout>
                  <c:x val="4.0160645745236524E-3"/>
                  <c:y val="-0.3039292763930536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E9-46E0-B5FB-5163876D79B2}"/>
                </c:ext>
              </c:extLst>
            </c:dLbl>
            <c:dLbl>
              <c:idx val="3"/>
              <c:layout>
                <c:manualLayout>
                  <c:x val="-2.0080322872618262E-3"/>
                  <c:y val="-0.31068343758281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E9-46E0-B5FB-5163876D79B2}"/>
                </c:ext>
              </c:extLst>
            </c:dLbl>
            <c:dLbl>
              <c:idx val="4"/>
              <c:layout>
                <c:manualLayout>
                  <c:x val="3.0120484308927566E-3"/>
                  <c:y val="-0.2341381092213153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17E9-46E0-B5FB-5163876D79B2}"/>
                </c:ext>
              </c:extLst>
            </c:dLbl>
            <c:dLbl>
              <c:idx val="6"/>
              <c:layout>
                <c:manualLayout>
                  <c:x val="0"/>
                  <c:y val="-0.27691334071367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E9-46E0-B5FB-5163876D79B2}"/>
                </c:ext>
              </c:extLst>
            </c:dLbl>
            <c:dLbl>
              <c:idx val="7"/>
              <c:layout>
                <c:manualLayout>
                  <c:x val="0"/>
                  <c:y val="-0.207122350811851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17E9-46E0-B5FB-5163876D79B2}"/>
                </c:ext>
              </c:extLst>
            </c:dLbl>
            <c:dLbl>
              <c:idx val="9"/>
              <c:layout>
                <c:manualLayout>
                  <c:x val="2.0080322872618262E-3"/>
                  <c:y val="-0.33544786801899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7E9-46E0-B5FB-5163876D79B2}"/>
                </c:ext>
              </c:extLst>
            </c:dLbl>
            <c:dLbl>
              <c:idx val="10"/>
              <c:layout>
                <c:manualLayout>
                  <c:x val="2.0080322872618262E-3"/>
                  <c:y val="-0.2679080288205434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17E9-46E0-B5FB-5163876D79B2}"/>
                </c:ext>
              </c:extLst>
            </c:dLbl>
            <c:dLbl>
              <c:idx val="12"/>
              <c:layout>
                <c:manualLayout>
                  <c:x val="2.0080322872618262E-3"/>
                  <c:y val="-0.2859186526067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7E9-46E0-B5FB-5163876D79B2}"/>
                </c:ext>
              </c:extLst>
            </c:dLbl>
            <c:dLbl>
              <c:idx val="13"/>
              <c:layout>
                <c:manualLayout>
                  <c:x val="2.0080322872618262E-3"/>
                  <c:y val="-0.21612748543506027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17E9-46E0-B5FB-5163876D79B2}"/>
                </c:ext>
              </c:extLst>
            </c:dLbl>
            <c:dLbl>
              <c:idx val="15"/>
              <c:layout>
                <c:manualLayout>
                  <c:x val="2.0080322872618262E-3"/>
                  <c:y val="-0.25665138895413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7E9-46E0-B5FB-5163876D79B2}"/>
                </c:ext>
              </c:extLst>
            </c:dLbl>
            <c:dLbl>
              <c:idx val="16"/>
              <c:layout>
                <c:manualLayout>
                  <c:x val="2.0080322872618262E-3"/>
                  <c:y val="-0.2679080288205434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17E9-46E0-B5FB-5163876D79B2}"/>
                </c:ext>
              </c:extLst>
            </c:dLbl>
            <c:dLbl>
              <c:idx val="18"/>
              <c:layout>
                <c:manualLayout>
                  <c:x val="-4.0160645745236524E-3"/>
                  <c:y val="-0.3557098197785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7E9-46E0-B5FB-5163876D79B2}"/>
                </c:ext>
              </c:extLst>
            </c:dLbl>
            <c:dLbl>
              <c:idx val="19"/>
              <c:layout>
                <c:manualLayout>
                  <c:x val="0"/>
                  <c:y val="-0.207122350811851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17E9-46E0-B5FB-5163876D79B2}"/>
                </c:ext>
              </c:extLst>
            </c:dLbl>
            <c:dLbl>
              <c:idx val="21"/>
              <c:layout>
                <c:manualLayout>
                  <c:x val="2.0080322872618262E-3"/>
                  <c:y val="-0.35120734110189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7E9-46E0-B5FB-5163876D79B2}"/>
                </c:ext>
              </c:extLst>
            </c:dLbl>
            <c:dLbl>
              <c:idx val="22"/>
              <c:layout>
                <c:manualLayout>
                  <c:x val="3.011969374503477E-3"/>
                  <c:y val="-0.2071225280817710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17E9-46E0-B5FB-5163876D79B2}"/>
                </c:ext>
              </c:extLst>
            </c:dLbl>
            <c:dLbl>
              <c:idx val="24"/>
              <c:layout>
                <c:manualLayout>
                  <c:x val="-7.3626999987546991E-17"/>
                  <c:y val="-0.22063014138162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7E9-46E0-B5FB-5163876D79B2}"/>
                </c:ext>
              </c:extLst>
            </c:dLbl>
            <c:dLbl>
              <c:idx val="25"/>
              <c:layout>
                <c:manualLayout>
                  <c:x val="5.020080718154565E-3"/>
                  <c:y val="-0.1861733008456661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17E9-46E0-B5FB-5163876D79B2}"/>
                </c:ext>
              </c:extLst>
            </c:dLbl>
            <c:dLbl>
              <c:idx val="27"/>
              <c:layout>
                <c:manualLayout>
                  <c:x val="0"/>
                  <c:y val="-0.20937350151521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7E9-46E0-B5FB-5163876D79B2}"/>
                </c:ext>
              </c:extLst>
            </c:dLbl>
            <c:dLbl>
              <c:idx val="28"/>
              <c:layout>
                <c:manualLayout>
                  <c:x val="1.0040161436309131E-3"/>
                  <c:y val="-0.1575929581297314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17E9-46E0-B5FB-5163876D79B2}"/>
                </c:ext>
              </c:extLst>
            </c:dLbl>
            <c:dLbl>
              <c:idx val="30"/>
              <c:layout>
                <c:manualLayout>
                  <c:x val="1.0040161436309131E-3"/>
                  <c:y val="-0.26565670084726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7E9-46E0-B5FB-5163876D79B2}"/>
                </c:ext>
              </c:extLst>
            </c:dLbl>
            <c:dLbl>
              <c:idx val="31"/>
              <c:layout>
                <c:manualLayout>
                  <c:x val="2.0080322872618262E-3"/>
                  <c:y val="-0.1575929581297314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17E9-46E0-B5FB-5163876D79B2}"/>
                </c:ext>
              </c:extLst>
            </c:dLbl>
            <c:dLbl>
              <c:idx val="33"/>
              <c:layout>
                <c:manualLayout>
                  <c:x val="1.0040161436309131E-3"/>
                  <c:y val="-0.19586553367552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7E9-46E0-B5FB-5163876D79B2}"/>
                </c:ext>
              </c:extLst>
            </c:dLbl>
            <c:dLbl>
              <c:idx val="34"/>
              <c:layout>
                <c:manualLayout>
                  <c:x val="0"/>
                  <c:y val="-0.16659827002285896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17E9-46E0-B5FB-5163876D79B2}"/>
                </c:ext>
              </c:extLst>
            </c:dLbl>
            <c:dLbl>
              <c:idx val="36"/>
              <c:layout>
                <c:manualLayout>
                  <c:x val="-4.0160645745236524E-3"/>
                  <c:y val="-0.14408499029004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17E9-46E0-B5FB-5163876D79B2}"/>
                </c:ext>
              </c:extLst>
            </c:dLbl>
            <c:dLbl>
              <c:idx val="37"/>
              <c:layout>
                <c:manualLayout>
                  <c:x val="5.020080718154565E-3"/>
                  <c:y val="-0.1260743665037851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17E9-46E0-B5FB-5163876D7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Public Administration 2013</c:v>
                </c:pt>
                <c:pt idx="1">
                  <c:v>Public Administration 2015</c:v>
                </c:pt>
                <c:pt idx="3">
                  <c:v>Hotels &amp; Restaurants 2013</c:v>
                </c:pt>
                <c:pt idx="4">
                  <c:v>Hotels &amp; Restaurants 2015</c:v>
                </c:pt>
                <c:pt idx="6">
                  <c:v>Education 2013</c:v>
                </c:pt>
                <c:pt idx="7">
                  <c:v>Education 2015</c:v>
                </c:pt>
                <c:pt idx="9">
                  <c:v>Manufacturing 2013</c:v>
                </c:pt>
                <c:pt idx="10">
                  <c:v>Manufacturing 2015</c:v>
                </c:pt>
                <c:pt idx="12">
                  <c:v>Wholesale &amp; Retail 2013</c:v>
                </c:pt>
                <c:pt idx="13">
                  <c:v>Wholesale &amp; Retail 2015</c:v>
                </c:pt>
                <c:pt idx="15">
                  <c:v>Financial Services 2013</c:v>
                </c:pt>
                <c:pt idx="16">
                  <c:v>Financial Services 2015</c:v>
                </c:pt>
                <c:pt idx="18">
                  <c:v>Health &amp; Social Work 2013</c:v>
                </c:pt>
                <c:pt idx="19">
                  <c:v>Health &amp; Social Work 2015</c:v>
                </c:pt>
                <c:pt idx="21">
                  <c:v>Electricity, Gas &amp; Water 2013</c:v>
                </c:pt>
                <c:pt idx="22">
                  <c:v>Electricity, Gas &amp; Water 2015</c:v>
                </c:pt>
                <c:pt idx="24">
                  <c:v>Transport &amp; Comms 2013</c:v>
                </c:pt>
                <c:pt idx="25">
                  <c:v>Transport &amp; Comms 2015</c:v>
                </c:pt>
                <c:pt idx="27">
                  <c:v>Business Services 2013</c:v>
                </c:pt>
                <c:pt idx="28">
                  <c:v>Business Services 2015</c:v>
                </c:pt>
                <c:pt idx="30">
                  <c:v>Arts &amp; Other Services 2013</c:v>
                </c:pt>
                <c:pt idx="31">
                  <c:v>Arts &amp; Other Services 2015</c:v>
                </c:pt>
                <c:pt idx="33">
                  <c:v>Construction 2013</c:v>
                </c:pt>
                <c:pt idx="34">
                  <c:v>Construction 2015</c:v>
                </c:pt>
                <c:pt idx="36">
                  <c:v>Agriculture 2013</c:v>
                </c:pt>
                <c:pt idx="37">
                  <c:v>Agriculture 2015</c:v>
                </c:pt>
              </c:strCache>
            </c:strRef>
          </c:cat>
          <c:val>
            <c:numRef>
              <c:f>Sheet1!$B$2:$B$39</c:f>
              <c:numCache>
                <c:formatCode>0%</c:formatCode>
                <c:ptCount val="38"/>
                <c:pt idx="0">
                  <c:v>0.26</c:v>
                </c:pt>
                <c:pt idx="1">
                  <c:v>0.23</c:v>
                </c:pt>
                <c:pt idx="3">
                  <c:v>0.24</c:v>
                </c:pt>
                <c:pt idx="4">
                  <c:v>0.17</c:v>
                </c:pt>
                <c:pt idx="6">
                  <c:v>0.22</c:v>
                </c:pt>
                <c:pt idx="7">
                  <c:v>0.15</c:v>
                </c:pt>
                <c:pt idx="9">
                  <c:v>0.26</c:v>
                </c:pt>
                <c:pt idx="10">
                  <c:v>0.2</c:v>
                </c:pt>
                <c:pt idx="12">
                  <c:v>0.21</c:v>
                </c:pt>
                <c:pt idx="13">
                  <c:v>0.14000000000000001</c:v>
                </c:pt>
                <c:pt idx="15">
                  <c:v>0.2</c:v>
                </c:pt>
                <c:pt idx="16">
                  <c:v>0.16</c:v>
                </c:pt>
                <c:pt idx="18">
                  <c:v>0.28000000000000003</c:v>
                </c:pt>
                <c:pt idx="19">
                  <c:v>0.14000000000000001</c:v>
                </c:pt>
                <c:pt idx="21">
                  <c:v>0.27</c:v>
                </c:pt>
                <c:pt idx="22">
                  <c:v>0.14000000000000001</c:v>
                </c:pt>
                <c:pt idx="24">
                  <c:v>0.16</c:v>
                </c:pt>
                <c:pt idx="25">
                  <c:v>0.14000000000000001</c:v>
                </c:pt>
                <c:pt idx="27">
                  <c:v>0.14000000000000001</c:v>
                </c:pt>
                <c:pt idx="28">
                  <c:v>0.11</c:v>
                </c:pt>
                <c:pt idx="30">
                  <c:v>0.2</c:v>
                </c:pt>
                <c:pt idx="31">
                  <c:v>0.11</c:v>
                </c:pt>
                <c:pt idx="33">
                  <c:v>0.14000000000000001</c:v>
                </c:pt>
                <c:pt idx="34">
                  <c:v>0.13</c:v>
                </c:pt>
                <c:pt idx="36">
                  <c:v>0.1</c:v>
                </c:pt>
                <c:pt idx="3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7E9-46E0-B5FB-5163876D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overlap val="100"/>
        <c:axId val="159785728"/>
        <c:axId val="1598323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1084339016249183E-2"/>
                  <c:y val="-4.277523149235568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17E9-46E0-B5FB-5163876D79B2}"/>
                </c:ext>
              </c:extLst>
            </c:dLbl>
            <c:dLbl>
              <c:idx val="1"/>
              <c:layout>
                <c:manualLayout>
                  <c:x val="-2.008032287261826E-2"/>
                  <c:y val="-3.376991959922817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17E9-46E0-B5FB-5163876D79B2}"/>
                </c:ext>
              </c:extLst>
            </c:dLbl>
            <c:dLbl>
              <c:idx val="3"/>
              <c:layout>
                <c:manualLayout>
                  <c:x val="-1.9076306728987347E-2"/>
                  <c:y val="-3.151859162594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17E9-46E0-B5FB-5163876D79B2}"/>
                </c:ext>
              </c:extLst>
            </c:dLbl>
            <c:dLbl>
              <c:idx val="4"/>
              <c:layout>
                <c:manualLayout>
                  <c:x val="-2.1084339016249183E-2"/>
                  <c:y val="-3.827257554579192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17E9-46E0-B5FB-5163876D79B2}"/>
                </c:ext>
              </c:extLst>
            </c:dLbl>
            <c:dLbl>
              <c:idx val="6"/>
              <c:layout>
                <c:manualLayout>
                  <c:x val="-1.9076306728987347E-2"/>
                  <c:y val="-2.2513279732818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17E9-46E0-B5FB-5163876D79B2}"/>
                </c:ext>
              </c:extLst>
            </c:dLbl>
            <c:dLbl>
              <c:idx val="7"/>
              <c:layout>
                <c:manualLayout>
                  <c:x val="-1.9076306728987347E-2"/>
                  <c:y val="-3.6021247572510059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17E9-46E0-B5FB-5163876D79B2}"/>
                </c:ext>
              </c:extLst>
            </c:dLbl>
            <c:dLbl>
              <c:idx val="9"/>
              <c:layout>
                <c:manualLayout>
                  <c:x val="-1.9076306728987313E-2"/>
                  <c:y val="-2.9267263652664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17E9-46E0-B5FB-5163876D79B2}"/>
                </c:ext>
              </c:extLst>
            </c:dLbl>
            <c:dLbl>
              <c:idx val="10"/>
              <c:layout>
                <c:manualLayout>
                  <c:x val="-2.0080322872618225E-2"/>
                  <c:y val="-3.151859162594628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17E9-46E0-B5FB-5163876D79B2}"/>
                </c:ext>
              </c:extLst>
            </c:dLbl>
            <c:dLbl>
              <c:idx val="12"/>
              <c:layout>
                <c:manualLayout>
                  <c:x val="-1.8072290585356428E-2"/>
                  <c:y val="-2.476460770610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17E9-46E0-B5FB-5163876D79B2}"/>
                </c:ext>
              </c:extLst>
            </c:dLbl>
            <c:dLbl>
              <c:idx val="13"/>
              <c:layout>
                <c:manualLayout>
                  <c:x val="-1.9076306728987347E-2"/>
                  <c:y val="-2.7015935679382545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17E9-46E0-B5FB-5163876D79B2}"/>
                </c:ext>
              </c:extLst>
            </c:dLbl>
            <c:dLbl>
              <c:idx val="15"/>
              <c:layout>
                <c:manualLayout>
                  <c:x val="-1.8072290585356428E-2"/>
                  <c:y val="-2.476460770610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17E9-46E0-B5FB-5163876D79B2}"/>
                </c:ext>
              </c:extLst>
            </c:dLbl>
            <c:dLbl>
              <c:idx val="16"/>
              <c:layout>
                <c:manualLayout>
                  <c:x val="-1.9076306728987347E-2"/>
                  <c:y val="-5.628319933204695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17E9-46E0-B5FB-5163876D79B2}"/>
                </c:ext>
              </c:extLst>
            </c:dLbl>
            <c:dLbl>
              <c:idx val="18"/>
              <c:layout>
                <c:manualLayout>
                  <c:x val="-1.9076306728987347E-2"/>
                  <c:y val="-2.701593567938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17E9-46E0-B5FB-5163876D79B2}"/>
                </c:ext>
              </c:extLst>
            </c:dLbl>
            <c:dLbl>
              <c:idx val="19"/>
              <c:layout>
                <c:manualLayout>
                  <c:x val="-2.008032287261826E-2"/>
                  <c:y val="-2.9267263652664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17E9-46E0-B5FB-5163876D79B2}"/>
                </c:ext>
              </c:extLst>
            </c:dLbl>
            <c:dLbl>
              <c:idx val="21"/>
              <c:layout>
                <c:manualLayout>
                  <c:x val="-2.008032287261826E-2"/>
                  <c:y val="-3.151859162594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17E9-46E0-B5FB-5163876D79B2}"/>
                </c:ext>
              </c:extLst>
            </c:dLbl>
            <c:dLbl>
              <c:idx val="22"/>
              <c:layout>
                <c:manualLayout>
                  <c:x val="-1.9076385785376536E-2"/>
                  <c:y val="-2.4764607706100651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17E9-46E0-B5FB-5163876D79B2}"/>
                </c:ext>
              </c:extLst>
            </c:dLbl>
            <c:dLbl>
              <c:idx val="24"/>
              <c:layout>
                <c:manualLayout>
                  <c:x val="-2.1084418072638365E-2"/>
                  <c:y val="-3.602124757251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17E9-46E0-B5FB-5163876D79B2}"/>
                </c:ext>
              </c:extLst>
            </c:dLbl>
            <c:dLbl>
              <c:idx val="25"/>
              <c:layout>
                <c:manualLayout>
                  <c:x val="-2.008032287261826E-2"/>
                  <c:y val="-3.376991959922808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17E9-46E0-B5FB-5163876D79B2}"/>
                </c:ext>
              </c:extLst>
            </c:dLbl>
            <c:dLbl>
              <c:idx val="27"/>
              <c:layout>
                <c:manualLayout>
                  <c:x val="-2.1084339016249183E-2"/>
                  <c:y val="-2.701593567938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17E9-46E0-B5FB-5163876D79B2}"/>
                </c:ext>
              </c:extLst>
            </c:dLbl>
            <c:dLbl>
              <c:idx val="28"/>
              <c:layout>
                <c:manualLayout>
                  <c:x val="-1.8072290585356428E-2"/>
                  <c:y val="-2.926726365266441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17E9-46E0-B5FB-5163876D79B2}"/>
                </c:ext>
              </c:extLst>
            </c:dLbl>
            <c:dLbl>
              <c:idx val="30"/>
              <c:layout>
                <c:manualLayout>
                  <c:x val="-2.1084339016249183E-2"/>
                  <c:y val="-3.376991959922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17E9-46E0-B5FB-5163876D79B2}"/>
                </c:ext>
              </c:extLst>
            </c:dLbl>
            <c:dLbl>
              <c:idx val="31"/>
              <c:layout>
                <c:manualLayout>
                  <c:x val="-1.9076306728987347E-2"/>
                  <c:y val="-3.376991959922817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17E9-46E0-B5FB-5163876D79B2}"/>
                </c:ext>
              </c:extLst>
            </c:dLbl>
            <c:dLbl>
              <c:idx val="33"/>
              <c:layout>
                <c:manualLayout>
                  <c:x val="-2.008032287261826E-2"/>
                  <c:y val="-2.9267263652664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17E9-46E0-B5FB-5163876D79B2}"/>
                </c:ext>
              </c:extLst>
            </c:dLbl>
            <c:dLbl>
              <c:idx val="34"/>
              <c:layout>
                <c:manualLayout>
                  <c:x val="-1.9076306728987347E-2"/>
                  <c:y val="-3.376991959922817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17E9-46E0-B5FB-5163876D79B2}"/>
                </c:ext>
              </c:extLst>
            </c:dLbl>
            <c:dLbl>
              <c:idx val="36"/>
              <c:layout>
                <c:manualLayout>
                  <c:x val="-1.9076306728987347E-2"/>
                  <c:y val="-2.926726365266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17E9-46E0-B5FB-5163876D79B2}"/>
                </c:ext>
              </c:extLst>
            </c:dLbl>
            <c:dLbl>
              <c:idx val="37"/>
              <c:layout>
                <c:manualLayout>
                  <c:x val="-1.8072290585356428E-2"/>
                  <c:y val="-2.9267263652664414E-2"/>
                </c:manualLayout>
              </c:layout>
              <c:tx>
                <c:rich>
                  <a:bodyPr/>
                  <a:lstStyle/>
                  <a:p>
                    <a:pPr>
                      <a:defRPr sz="1000" b="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2.6%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2-17E9-46E0-B5FB-5163876D79B2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Public Administration 2013</c:v>
                </c:pt>
                <c:pt idx="1">
                  <c:v>Public Administration 2015</c:v>
                </c:pt>
                <c:pt idx="3">
                  <c:v>Hotels &amp; Restaurants 2013</c:v>
                </c:pt>
                <c:pt idx="4">
                  <c:v>Hotels &amp; Restaurants 2015</c:v>
                </c:pt>
                <c:pt idx="6">
                  <c:v>Education 2013</c:v>
                </c:pt>
                <c:pt idx="7">
                  <c:v>Education 2015</c:v>
                </c:pt>
                <c:pt idx="9">
                  <c:v>Manufacturing 2013</c:v>
                </c:pt>
                <c:pt idx="10">
                  <c:v>Manufacturing 2015</c:v>
                </c:pt>
                <c:pt idx="12">
                  <c:v>Wholesale &amp; Retail 2013</c:v>
                </c:pt>
                <c:pt idx="13">
                  <c:v>Wholesale &amp; Retail 2015</c:v>
                </c:pt>
                <c:pt idx="15">
                  <c:v>Financial Services 2013</c:v>
                </c:pt>
                <c:pt idx="16">
                  <c:v>Financial Services 2015</c:v>
                </c:pt>
                <c:pt idx="18">
                  <c:v>Health &amp; Social Work 2013</c:v>
                </c:pt>
                <c:pt idx="19">
                  <c:v>Health &amp; Social Work 2015</c:v>
                </c:pt>
                <c:pt idx="21">
                  <c:v>Electricity, Gas &amp; Water 2013</c:v>
                </c:pt>
                <c:pt idx="22">
                  <c:v>Electricity, Gas &amp; Water 2015</c:v>
                </c:pt>
                <c:pt idx="24">
                  <c:v>Transport &amp; Comms 2013</c:v>
                </c:pt>
                <c:pt idx="25">
                  <c:v>Transport &amp; Comms 2015</c:v>
                </c:pt>
                <c:pt idx="27">
                  <c:v>Business Services 2013</c:v>
                </c:pt>
                <c:pt idx="28">
                  <c:v>Business Services 2015</c:v>
                </c:pt>
                <c:pt idx="30">
                  <c:v>Arts &amp; Other Services 2013</c:v>
                </c:pt>
                <c:pt idx="31">
                  <c:v>Arts &amp; Other Services 2015</c:v>
                </c:pt>
                <c:pt idx="33">
                  <c:v>Construction 2013</c:v>
                </c:pt>
                <c:pt idx="34">
                  <c:v>Construction 2015</c:v>
                </c:pt>
                <c:pt idx="36">
                  <c:v>Agriculture 2013</c:v>
                </c:pt>
                <c:pt idx="37">
                  <c:v>Agriculture 2015</c:v>
                </c:pt>
              </c:strCache>
            </c:strRef>
          </c:cat>
          <c:val>
            <c:numRef>
              <c:f>Sheet1!$C$2:$C$39</c:f>
              <c:numCache>
                <c:formatCode>0.0%</c:formatCode>
                <c:ptCount val="38"/>
                <c:pt idx="0">
                  <c:v>4.2000000000000003E-2</c:v>
                </c:pt>
                <c:pt idx="1">
                  <c:v>2.1000000000000001E-2</c:v>
                </c:pt>
                <c:pt idx="3">
                  <c:v>0.09</c:v>
                </c:pt>
                <c:pt idx="4">
                  <c:v>7.1999999999999995E-2</c:v>
                </c:pt>
                <c:pt idx="6">
                  <c:v>6.3E-2</c:v>
                </c:pt>
                <c:pt idx="7">
                  <c:v>5.2999999999999999E-2</c:v>
                </c:pt>
                <c:pt idx="9">
                  <c:v>7.9000000000000001E-2</c:v>
                </c:pt>
                <c:pt idx="10">
                  <c:v>0.105</c:v>
                </c:pt>
                <c:pt idx="12">
                  <c:v>5.8999999999999997E-2</c:v>
                </c:pt>
                <c:pt idx="13">
                  <c:v>5.5E-2</c:v>
                </c:pt>
                <c:pt idx="15">
                  <c:v>1.7000000000000001E-2</c:v>
                </c:pt>
                <c:pt idx="16">
                  <c:v>4.2999999999999997E-2</c:v>
                </c:pt>
                <c:pt idx="18">
                  <c:v>6.5000000000000002E-2</c:v>
                </c:pt>
                <c:pt idx="19">
                  <c:v>2.7E-2</c:v>
                </c:pt>
                <c:pt idx="21">
                  <c:v>4.8000000000000001E-2</c:v>
                </c:pt>
                <c:pt idx="22">
                  <c:v>2.1000000000000001E-2</c:v>
                </c:pt>
                <c:pt idx="24">
                  <c:v>5.8000000000000003E-2</c:v>
                </c:pt>
                <c:pt idx="25">
                  <c:v>4.7E-2</c:v>
                </c:pt>
                <c:pt idx="27">
                  <c:v>0.05</c:v>
                </c:pt>
                <c:pt idx="28">
                  <c:v>5.1999999999999998E-2</c:v>
                </c:pt>
                <c:pt idx="30">
                  <c:v>5.1999999999999998E-2</c:v>
                </c:pt>
                <c:pt idx="31">
                  <c:v>3.9E-2</c:v>
                </c:pt>
                <c:pt idx="33">
                  <c:v>3.9E-2</c:v>
                </c:pt>
                <c:pt idx="34">
                  <c:v>4.2999999999999997E-2</c:v>
                </c:pt>
                <c:pt idx="36">
                  <c:v>5.5E-2</c:v>
                </c:pt>
                <c:pt idx="37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17E9-46E0-B5FB-5163876D7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85728"/>
        <c:axId val="159832320"/>
      </c:lineChart>
      <c:catAx>
        <c:axId val="159785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000"/>
            </a:pPr>
            <a:endParaRPr lang="en-US"/>
          </a:p>
        </c:txPr>
        <c:crossAx val="159832320"/>
        <c:crosses val="autoZero"/>
        <c:auto val="1"/>
        <c:lblAlgn val="ctr"/>
        <c:lblOffset val="100"/>
        <c:noMultiLvlLbl val="0"/>
      </c:catAx>
      <c:valAx>
        <c:axId val="15983232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59785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50400933459639E-2"/>
          <c:y val="2.578124841404722E-2"/>
          <c:w val="0.91393376626653611"/>
          <c:h val="0.94843750317190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0.11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7-43A6-BF3A-958287230C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7-43A6-BF3A-958287230C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460416"/>
        <c:axId val="36461568"/>
      </c:barChart>
      <c:catAx>
        <c:axId val="3646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6461568"/>
        <c:crosses val="autoZero"/>
        <c:auto val="1"/>
        <c:lblAlgn val="ctr"/>
        <c:lblOffset val="100"/>
        <c:noMultiLvlLbl val="0"/>
      </c:catAx>
      <c:valAx>
        <c:axId val="364615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46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295517173969984E-2"/>
          <c:y val="0.11604941884602242"/>
          <c:w val="0.95594559287211911"/>
          <c:h val="0.758177263192855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All occupations</c:v>
                </c:pt>
                <c:pt idx="1">
                  <c:v>Managers</c:v>
                </c:pt>
                <c:pt idx="2">
                  <c:v>Professionals</c:v>
                </c:pt>
                <c:pt idx="3">
                  <c:v>Associate Professionals</c:v>
                </c:pt>
                <c:pt idx="4">
                  <c:v>Admin and Clerical</c:v>
                </c:pt>
                <c:pt idx="5">
                  <c:v>Skilled trades</c:v>
                </c:pt>
                <c:pt idx="6">
                  <c:v>Caring, leisure et al</c:v>
                </c:pt>
                <c:pt idx="7">
                  <c:v>Sales and Cust. Service</c:v>
                </c:pt>
                <c:pt idx="8">
                  <c:v>Machine Operatives</c:v>
                </c:pt>
                <c:pt idx="9">
                  <c:v>Elementary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5.6000000000000001E-2</c:v>
                </c:pt>
                <c:pt idx="1">
                  <c:v>2.8000000000000001E-2</c:v>
                </c:pt>
                <c:pt idx="2">
                  <c:v>5.2999999999999999E-2</c:v>
                </c:pt>
                <c:pt idx="3">
                  <c:v>5.3999999999999999E-2</c:v>
                </c:pt>
                <c:pt idx="4">
                  <c:v>4.7E-2</c:v>
                </c:pt>
                <c:pt idx="5">
                  <c:v>7.1999999999999995E-2</c:v>
                </c:pt>
                <c:pt idx="6">
                  <c:v>6.3E-2</c:v>
                </c:pt>
                <c:pt idx="7">
                  <c:v>6.7000000000000004E-2</c:v>
                </c:pt>
                <c:pt idx="8">
                  <c:v>7.3999999999999996E-2</c:v>
                </c:pt>
                <c:pt idx="9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7-40A9-9304-0B1A7C7788CA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6.7044298465430323E-3"/>
                  <c:y val="4.32173294004429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57-40A9-9304-0B1A7C7788CA}"/>
                </c:ext>
              </c:extLst>
            </c:dLbl>
            <c:dLbl>
              <c:idx val="1"/>
              <c:layout>
                <c:manualLayout>
                  <c:x val="5.4211874176203628E-3"/>
                  <c:y val="-2.25419831123272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57-40A9-9304-0B1A7C7788CA}"/>
                </c:ext>
              </c:extLst>
            </c:dLbl>
            <c:dLbl>
              <c:idx val="2"/>
              <c:layout>
                <c:manualLayout>
                  <c:x val="7.589662384668510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57-40A9-9304-0B1A7C7788CA}"/>
                </c:ext>
              </c:extLst>
            </c:dLbl>
            <c:dLbl>
              <c:idx val="3"/>
              <c:layout>
                <c:manualLayout>
                  <c:x val="6.50542490114443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57-40A9-9304-0B1A7C7788CA}"/>
                </c:ext>
              </c:extLst>
            </c:dLbl>
            <c:dLbl>
              <c:idx val="5"/>
              <c:layout>
                <c:manualLayout>
                  <c:x val="3.05373442465198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57-40A9-9304-0B1A7C7788CA}"/>
                </c:ext>
              </c:extLst>
            </c:dLbl>
            <c:dLbl>
              <c:idx val="6"/>
              <c:layout>
                <c:manualLayout>
                  <c:x val="2.6327839470071234E-3"/>
                  <c:y val="1.0804332350110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357-40A9-9304-0B1A7C7788CA}"/>
                </c:ext>
              </c:extLst>
            </c:dLbl>
            <c:dLbl>
              <c:idx val="7"/>
              <c:layout>
                <c:manualLayout>
                  <c:x val="2.6327839470070484E-3"/>
                  <c:y val="2.53416891374093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57-40A9-9304-0B1A7C7788CA}"/>
                </c:ext>
              </c:extLst>
            </c:dLbl>
            <c:dLbl>
              <c:idx val="9"/>
              <c:layout>
                <c:manualLayout>
                  <c:x val="6.50542490114443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357-40A9-9304-0B1A7C7788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All occupations</c:v>
                </c:pt>
                <c:pt idx="1">
                  <c:v>Managers</c:v>
                </c:pt>
                <c:pt idx="2">
                  <c:v>Professionals</c:v>
                </c:pt>
                <c:pt idx="3">
                  <c:v>Associate Professionals</c:v>
                </c:pt>
                <c:pt idx="4">
                  <c:v>Admin and Clerical</c:v>
                </c:pt>
                <c:pt idx="5">
                  <c:v>Skilled trades</c:v>
                </c:pt>
                <c:pt idx="6">
                  <c:v>Caring, leisure et al</c:v>
                </c:pt>
                <c:pt idx="7">
                  <c:v>Sales and Cust. Service</c:v>
                </c:pt>
                <c:pt idx="8">
                  <c:v>Machine Operatives</c:v>
                </c:pt>
                <c:pt idx="9">
                  <c:v>Elementary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0.05</c:v>
                </c:pt>
                <c:pt idx="1">
                  <c:v>1.9E-2</c:v>
                </c:pt>
                <c:pt idx="2">
                  <c:v>3.4000000000000002E-2</c:v>
                </c:pt>
                <c:pt idx="3">
                  <c:v>4.5999999999999999E-2</c:v>
                </c:pt>
                <c:pt idx="4">
                  <c:v>4.8000000000000001E-2</c:v>
                </c:pt>
                <c:pt idx="5">
                  <c:v>7.3999999999999996E-2</c:v>
                </c:pt>
                <c:pt idx="6">
                  <c:v>3.5000000000000003E-2</c:v>
                </c:pt>
                <c:pt idx="7">
                  <c:v>6.8000000000000005E-2</c:v>
                </c:pt>
                <c:pt idx="8">
                  <c:v>8.6999999999999994E-2</c:v>
                </c:pt>
                <c:pt idx="9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57-40A9-9304-0B1A7C778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653632"/>
        <c:axId val="51671808"/>
      </c:barChart>
      <c:catAx>
        <c:axId val="5165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671808"/>
        <c:crosses val="autoZero"/>
        <c:auto val="1"/>
        <c:lblAlgn val="ctr"/>
        <c:lblOffset val="100"/>
        <c:noMultiLvlLbl val="0"/>
      </c:catAx>
      <c:valAx>
        <c:axId val="516718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5165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971498077821731"/>
          <c:y val="5.2769103697472772E-2"/>
          <c:w val="0.49526370418708598"/>
          <c:h val="0.9133585024944318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Staff are new to the role</c:v>
                </c:pt>
                <c:pt idx="1">
                  <c:v>Their training is currently only partially completed</c:v>
                </c:pt>
                <c:pt idx="2">
                  <c:v>Staff lack motivation</c:v>
                </c:pt>
                <c:pt idx="3">
                  <c:v>They have had training but their performance has not improved sufficiently</c:v>
                </c:pt>
                <c:pt idx="4">
                  <c:v>Unable to recruit staff with the required skills</c:v>
                </c:pt>
                <c:pt idx="5">
                  <c:v>The introduction of new working practices</c:v>
                </c:pt>
                <c:pt idx="6">
                  <c:v>Staff have not received the appropriate training</c:v>
                </c:pt>
                <c:pt idx="7">
                  <c:v>The introduction of new technology</c:v>
                </c:pt>
                <c:pt idx="8">
                  <c:v>The development of new products and services</c:v>
                </c:pt>
                <c:pt idx="9">
                  <c:v>Problems retaining staff</c:v>
                </c:pt>
                <c:pt idx="11">
                  <c:v>New to the role/ training not complete (transient)</c:v>
                </c:pt>
                <c:pt idx="12">
                  <c:v>Transient skill gaps only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0.63</c:v>
                </c:pt>
                <c:pt idx="1">
                  <c:v>0.6</c:v>
                </c:pt>
                <c:pt idx="2">
                  <c:v>0.34</c:v>
                </c:pt>
                <c:pt idx="3">
                  <c:v>0.28999999999999998</c:v>
                </c:pt>
                <c:pt idx="4">
                  <c:v>0.28999999999999998</c:v>
                </c:pt>
                <c:pt idx="5">
                  <c:v>0.28000000000000003</c:v>
                </c:pt>
                <c:pt idx="6">
                  <c:v>0.23</c:v>
                </c:pt>
                <c:pt idx="7">
                  <c:v>0.2</c:v>
                </c:pt>
                <c:pt idx="8">
                  <c:v>0.18</c:v>
                </c:pt>
                <c:pt idx="9">
                  <c:v>0.16</c:v>
                </c:pt>
                <c:pt idx="11">
                  <c:v>0.79</c:v>
                </c:pt>
                <c:pt idx="1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9-4F66-9238-FFEC761892C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1"/>
              <c:layout>
                <c:manualLayout>
                  <c:x val="0"/>
                  <c:y val="-2.3833688148764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49-4F66-9238-FFEC76189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Staff are new to the role</c:v>
                </c:pt>
                <c:pt idx="1">
                  <c:v>Their training is currently only partially completed</c:v>
                </c:pt>
                <c:pt idx="2">
                  <c:v>Staff lack motivation</c:v>
                </c:pt>
                <c:pt idx="3">
                  <c:v>They have had training but their performance has not improved sufficiently</c:v>
                </c:pt>
                <c:pt idx="4">
                  <c:v>Unable to recruit staff with the required skills</c:v>
                </c:pt>
                <c:pt idx="5">
                  <c:v>The introduction of new working practices</c:v>
                </c:pt>
                <c:pt idx="6">
                  <c:v>Staff have not received the appropriate training</c:v>
                </c:pt>
                <c:pt idx="7">
                  <c:v>The introduction of new technology</c:v>
                </c:pt>
                <c:pt idx="8">
                  <c:v>The development of new products and services</c:v>
                </c:pt>
                <c:pt idx="9">
                  <c:v>Problems retaining staff</c:v>
                </c:pt>
                <c:pt idx="11">
                  <c:v>New to the role/ training not complete (transient)</c:v>
                </c:pt>
                <c:pt idx="12">
                  <c:v>Transient skill gaps only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0.6</c:v>
                </c:pt>
                <c:pt idx="1">
                  <c:v>0.56000000000000005</c:v>
                </c:pt>
                <c:pt idx="2">
                  <c:v>0.39</c:v>
                </c:pt>
                <c:pt idx="3">
                  <c:v>0.39</c:v>
                </c:pt>
                <c:pt idx="4">
                  <c:v>0.27</c:v>
                </c:pt>
                <c:pt idx="5">
                  <c:v>0.34</c:v>
                </c:pt>
                <c:pt idx="6">
                  <c:v>0.27</c:v>
                </c:pt>
                <c:pt idx="7">
                  <c:v>0.24</c:v>
                </c:pt>
                <c:pt idx="8">
                  <c:v>0.22</c:v>
                </c:pt>
                <c:pt idx="9">
                  <c:v>0.17</c:v>
                </c:pt>
                <c:pt idx="11">
                  <c:v>0.76</c:v>
                </c:pt>
                <c:pt idx="1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49-4F66-9238-FFEC76189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51720960"/>
        <c:axId val="51722496"/>
      </c:barChart>
      <c:catAx>
        <c:axId val="517209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51722496"/>
        <c:crosses val="autoZero"/>
        <c:auto val="1"/>
        <c:lblAlgn val="ctr"/>
        <c:lblOffset val="100"/>
        <c:noMultiLvlLbl val="0"/>
      </c:catAx>
      <c:valAx>
        <c:axId val="51722496"/>
        <c:scaling>
          <c:orientation val="minMax"/>
          <c:max val="0.8"/>
        </c:scaling>
        <c:delete val="0"/>
        <c:axPos val="t"/>
        <c:numFmt formatCode="0%" sourceLinked="1"/>
        <c:majorTickMark val="out"/>
        <c:minorTickMark val="none"/>
        <c:tickLblPos val="none"/>
        <c:spPr>
          <a:ln>
            <a:noFill/>
          </a:ln>
        </c:spPr>
        <c:crossAx val="5172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01624286247927"/>
          <c:y val="0.50260049934391671"/>
          <c:w val="6.792034660334062E-2"/>
          <c:h val="0.183085137687404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942408376963352E-2"/>
          <c:y val="3.0313465536497348E-2"/>
          <c:w val="0.81565056641273381"/>
          <c:h val="0.88968176936899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 not being fully proficient has a major Impact on establishment performance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FB7-4C94-A2AB-3BB5AAA0E5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Scotland Overall</c:v>
                </c:pt>
                <c:pt idx="2">
                  <c:v>2 to 4</c:v>
                </c:pt>
                <c:pt idx="3">
                  <c:v>5 to 24 </c:v>
                </c:pt>
                <c:pt idx="4">
                  <c:v>25 to 49</c:v>
                </c:pt>
                <c:pt idx="5">
                  <c:v>50 to 99</c:v>
                </c:pt>
                <c:pt idx="6">
                  <c:v>100-249</c:v>
                </c:pt>
                <c:pt idx="7">
                  <c:v>250+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%">
                  <c:v>0.18000000000000002</c:v>
                </c:pt>
                <c:pt idx="2" formatCode="0%">
                  <c:v>0.22</c:v>
                </c:pt>
                <c:pt idx="3" formatCode="0%">
                  <c:v>0.18000000000000002</c:v>
                </c:pt>
                <c:pt idx="4" formatCode="0%">
                  <c:v>0.17</c:v>
                </c:pt>
                <c:pt idx="5" formatCode="0%">
                  <c:v>0.13</c:v>
                </c:pt>
                <c:pt idx="6" formatCode="0%">
                  <c:v>0.1</c:v>
                </c:pt>
                <c:pt idx="7" formatCode="0%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7-4C94-A2AB-3BB5AAA0E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Staff not being fully proficient has a minor Impact on establishment performance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Scotland Overall</c:v>
                </c:pt>
                <c:pt idx="2">
                  <c:v>2 to 4</c:v>
                </c:pt>
                <c:pt idx="3">
                  <c:v>5 to 24 </c:v>
                </c:pt>
                <c:pt idx="4">
                  <c:v>25 to 49</c:v>
                </c:pt>
                <c:pt idx="5">
                  <c:v>50 to 99</c:v>
                </c:pt>
                <c:pt idx="6">
                  <c:v>100-249</c:v>
                </c:pt>
                <c:pt idx="7">
                  <c:v>250+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%">
                  <c:v>0.52</c:v>
                </c:pt>
                <c:pt idx="2" formatCode="0%">
                  <c:v>0.5</c:v>
                </c:pt>
                <c:pt idx="3" formatCode="0%">
                  <c:v>0.51</c:v>
                </c:pt>
                <c:pt idx="4" formatCode="0%">
                  <c:v>0.48000000000000004</c:v>
                </c:pt>
                <c:pt idx="5" formatCode="0%">
                  <c:v>0.59</c:v>
                </c:pt>
                <c:pt idx="6" formatCode="0%">
                  <c:v>0.62000000000000011</c:v>
                </c:pt>
                <c:pt idx="7" formatCode="0%">
                  <c:v>0.49000000000000005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B7-4C94-A2AB-3BB5AAA0E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95328"/>
        <c:axId val="52196864"/>
      </c:barChart>
      <c:catAx>
        <c:axId val="5219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196864"/>
        <c:crosses val="autoZero"/>
        <c:auto val="1"/>
        <c:lblAlgn val="ctr"/>
        <c:lblOffset val="100"/>
        <c:noMultiLvlLbl val="0"/>
      </c:catAx>
      <c:valAx>
        <c:axId val="521968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219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31689173563779"/>
          <c:y val="2.9279642105843821E-2"/>
          <c:w val="0.51783277535042616"/>
          <c:h val="0.9489031123302236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832-4CBE-B6CA-29FEFDD552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Increased workload for other staff</c:v>
                </c:pt>
                <c:pt idx="1">
                  <c:v>Have higher operating costs</c:v>
                </c:pt>
                <c:pt idx="2">
                  <c:v>Have difficulties meeting quality standards</c:v>
                </c:pt>
                <c:pt idx="3">
                  <c:v>Have difficulties introducing new working practices</c:v>
                </c:pt>
                <c:pt idx="4">
                  <c:v>Lose business or order to competitors </c:v>
                </c:pt>
                <c:pt idx="5">
                  <c:v>Delay developing new products or services</c:v>
                </c:pt>
                <c:pt idx="6">
                  <c:v>Outsource work</c:v>
                </c:pt>
                <c:pt idx="7">
                  <c:v>No impact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0.56999999999999995</c:v>
                </c:pt>
                <c:pt idx="1">
                  <c:v>0.29000000000000004</c:v>
                </c:pt>
                <c:pt idx="2">
                  <c:v>0.29000000000000004</c:v>
                </c:pt>
                <c:pt idx="3">
                  <c:v>0.27</c:v>
                </c:pt>
                <c:pt idx="4">
                  <c:v>0.2</c:v>
                </c:pt>
                <c:pt idx="5">
                  <c:v>0.15000000000000002</c:v>
                </c:pt>
                <c:pt idx="6">
                  <c:v>0.1</c:v>
                </c:pt>
                <c:pt idx="7">
                  <c:v>0.35000000000000003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832-4CBE-B6CA-29FEFDD55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429568"/>
        <c:axId val="54431104"/>
      </c:barChart>
      <c:catAx>
        <c:axId val="54429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4431104"/>
        <c:crosses val="autoZero"/>
        <c:auto val="1"/>
        <c:lblAlgn val="ctr"/>
        <c:lblOffset val="100"/>
        <c:noMultiLvlLbl val="0"/>
      </c:catAx>
      <c:valAx>
        <c:axId val="544311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442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77032935722237"/>
          <c:y val="0.1551260475297829"/>
          <c:w val="0.54670361216075625"/>
          <c:h val="0.800799712593940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any applicants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Solving complex problems</c:v>
                </c:pt>
                <c:pt idx="2">
                  <c:v>Adapting to new equipment</c:v>
                </c:pt>
                <c:pt idx="3">
                  <c:v>Knowledge of the organisation's products and services </c:v>
                </c:pt>
                <c:pt idx="4">
                  <c:v>Knowledge of how the organisation works </c:v>
                </c:pt>
                <c:pt idx="5">
                  <c:v>Basic IT skills</c:v>
                </c:pt>
                <c:pt idx="6">
                  <c:v>Reading and understanding instructions, guidelines etc</c:v>
                </c:pt>
                <c:pt idx="7">
                  <c:v>Writing instructions, guideline etc.</c:v>
                </c:pt>
                <c:pt idx="8">
                  <c:v>Advanced IT skills</c:v>
                </c:pt>
                <c:pt idx="9">
                  <c:v>Communicating in a foreign language</c:v>
                </c:pt>
                <c:pt idx="10">
                  <c:v>Basic numerical skills </c:v>
                </c:pt>
                <c:pt idx="11">
                  <c:v>Complex numerical skills</c:v>
                </c:pt>
                <c:pt idx="12">
                  <c:v>Manual dexterity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0.47000000000000003</c:v>
                </c:pt>
                <c:pt idx="1">
                  <c:v>0.41000000000000003</c:v>
                </c:pt>
                <c:pt idx="2">
                  <c:v>0.38000000000000006</c:v>
                </c:pt>
                <c:pt idx="3">
                  <c:v>0.34</c:v>
                </c:pt>
                <c:pt idx="4">
                  <c:v>0.31000000000000005</c:v>
                </c:pt>
                <c:pt idx="5">
                  <c:v>0.31000000000000005</c:v>
                </c:pt>
                <c:pt idx="6">
                  <c:v>0.24000000000000002</c:v>
                </c:pt>
                <c:pt idx="7">
                  <c:v>0.19</c:v>
                </c:pt>
                <c:pt idx="8">
                  <c:v>0.17</c:v>
                </c:pt>
                <c:pt idx="9">
                  <c:v>0.17</c:v>
                </c:pt>
                <c:pt idx="10">
                  <c:v>0.16</c:v>
                </c:pt>
                <c:pt idx="11">
                  <c:v>0.13</c:v>
                </c:pt>
                <c:pt idx="12">
                  <c:v>8.0000000000000016E-2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2-49D7-97EB-DB7BF90C10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Solving complex problems</c:v>
                </c:pt>
                <c:pt idx="2">
                  <c:v>Adapting to new equipment</c:v>
                </c:pt>
                <c:pt idx="3">
                  <c:v>Knowledge of the organisation's products and services </c:v>
                </c:pt>
                <c:pt idx="4">
                  <c:v>Knowledge of how the organisation works </c:v>
                </c:pt>
                <c:pt idx="5">
                  <c:v>Basic IT skills</c:v>
                </c:pt>
                <c:pt idx="6">
                  <c:v>Reading and understanding instructions, guidelines etc</c:v>
                </c:pt>
                <c:pt idx="7">
                  <c:v>Writing instructions, guideline etc.</c:v>
                </c:pt>
                <c:pt idx="8">
                  <c:v>Advanced IT skills</c:v>
                </c:pt>
                <c:pt idx="9">
                  <c:v>Communicating in a foreign language</c:v>
                </c:pt>
                <c:pt idx="10">
                  <c:v>Basic numerical skills </c:v>
                </c:pt>
                <c:pt idx="11">
                  <c:v>Complex numerical skills</c:v>
                </c:pt>
                <c:pt idx="12">
                  <c:v>Manual dexterity 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0.14000000000000001</c:v>
                </c:pt>
                <c:pt idx="1">
                  <c:v>4.0000000000000008E-2</c:v>
                </c:pt>
                <c:pt idx="2">
                  <c:v>3.0000000000000002E-2</c:v>
                </c:pt>
                <c:pt idx="3">
                  <c:v>7.0000000000000021E-2</c:v>
                </c:pt>
                <c:pt idx="4">
                  <c:v>2.0000000000000004E-2</c:v>
                </c:pt>
                <c:pt idx="5">
                  <c:v>2.0000000000000004E-2</c:v>
                </c:pt>
                <c:pt idx="6">
                  <c:v>1.0000000000000002E-2</c:v>
                </c:pt>
                <c:pt idx="8">
                  <c:v>1.0000000000000002E-2</c:v>
                </c:pt>
                <c:pt idx="9">
                  <c:v>0.11</c:v>
                </c:pt>
                <c:pt idx="11">
                  <c:v>1.0000000000000002E-2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2-49D7-97EB-DB7BF90C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52246784"/>
        <c:axId val="52252672"/>
      </c:barChart>
      <c:catAx>
        <c:axId val="52246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2252672"/>
        <c:crosses val="autoZero"/>
        <c:auto val="1"/>
        <c:lblAlgn val="ctr"/>
        <c:lblOffset val="100"/>
        <c:noMultiLvlLbl val="0"/>
      </c:catAx>
      <c:valAx>
        <c:axId val="52252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2246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675645832145076"/>
          <c:y val="0.71291411152938822"/>
          <c:w val="0.21555382520121236"/>
          <c:h val="0.19986464338866422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914862204725"/>
          <c:y val="0.14159899062628772"/>
          <c:w val="0.58610851377952766"/>
          <c:h val="0.800799712593940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existing staff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F9-42F1-8B01-F4C9947CF2C0}"/>
              </c:ext>
            </c:extLst>
          </c:dPt>
          <c:dPt>
            <c:idx val="13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F9-42F1-8B01-F4C9947CF2C0}"/>
              </c:ext>
            </c:extLst>
          </c:dPt>
          <c:dPt>
            <c:idx val="16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F9-42F1-8B01-F4C9947CF2C0}"/>
              </c:ext>
            </c:extLst>
          </c:dPt>
          <c:dPt>
            <c:idx val="19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F9-42F1-8B01-F4C9947CF2C0}"/>
              </c:ext>
            </c:extLst>
          </c:dPt>
          <c:dPt>
            <c:idx val="22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DF9-42F1-8B01-F4C9947CF2C0}"/>
              </c:ext>
            </c:extLst>
          </c:dPt>
          <c:dPt>
            <c:idx val="25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F9-42F1-8B01-F4C9947CF2C0}"/>
              </c:ext>
            </c:extLst>
          </c:dPt>
          <c:dPt>
            <c:idx val="28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F9-42F1-8B01-F4C9947CF2C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DC8-4F3A-998D-FE27ABF11114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DC8-4F3A-998D-FE27ABF11114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F9-42F1-8B01-F4C9947CF2C0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DF9-42F1-8B01-F4C9947CF2C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DF9-42F1-8B01-F4C9947CF2C0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DF9-42F1-8B01-F4C9947CF2C0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DF9-42F1-8B01-F4C9947CF2C0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DF9-42F1-8B01-F4C9947C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Sheet1!$A$3:$A$10</c:f>
              <c:strCache>
                <c:ptCount val="8"/>
                <c:pt idx="0">
                  <c:v>Ability to manage and prioritise own tasks</c:v>
                </c:pt>
                <c:pt idx="1">
                  <c:v>Managing or motivating other staff</c:v>
                </c:pt>
                <c:pt idx="2">
                  <c:v>Persuading or influencing others</c:v>
                </c:pt>
                <c:pt idx="3">
                  <c:v>Managing their own feelings, or those of others</c:v>
                </c:pt>
                <c:pt idx="4">
                  <c:v>Customer handling skills</c:v>
                </c:pt>
                <c:pt idx="5">
                  <c:v>Instructing, teaching or training people</c:v>
                </c:pt>
                <c:pt idx="6">
                  <c:v>Setting objectives for others and planning resources</c:v>
                </c:pt>
                <c:pt idx="7">
                  <c:v>Sales skills </c:v>
                </c:pt>
              </c:strCache>
            </c:strRef>
          </c:cat>
          <c:val>
            <c:numRef>
              <c:f>Sheet1!$B$3:$B$10</c:f>
              <c:numCache>
                <c:formatCode>0%</c:formatCode>
                <c:ptCount val="8"/>
                <c:pt idx="0">
                  <c:v>0.56000000000000005</c:v>
                </c:pt>
                <c:pt idx="1">
                  <c:v>0.43000000000000005</c:v>
                </c:pt>
                <c:pt idx="2">
                  <c:v>0.41000000000000003</c:v>
                </c:pt>
                <c:pt idx="3">
                  <c:v>0.4</c:v>
                </c:pt>
                <c:pt idx="4">
                  <c:v>0.38000000000000006</c:v>
                </c:pt>
                <c:pt idx="5">
                  <c:v>0.23</c:v>
                </c:pt>
                <c:pt idx="6">
                  <c:v>0.21000000000000002</c:v>
                </c:pt>
                <c:pt idx="7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F9-42F1-8B01-F4C9947CF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Sheet1!$A$3:$A$10</c:f>
              <c:strCache>
                <c:ptCount val="8"/>
                <c:pt idx="0">
                  <c:v>Ability to manage and prioritise own tasks</c:v>
                </c:pt>
                <c:pt idx="1">
                  <c:v>Managing or motivating other staff</c:v>
                </c:pt>
                <c:pt idx="2">
                  <c:v>Persuading or influencing others</c:v>
                </c:pt>
                <c:pt idx="3">
                  <c:v>Managing their own feelings, or those of others</c:v>
                </c:pt>
                <c:pt idx="4">
                  <c:v>Customer handling skills</c:v>
                </c:pt>
                <c:pt idx="5">
                  <c:v>Instructing, teaching or training people</c:v>
                </c:pt>
                <c:pt idx="6">
                  <c:v>Setting objectives for others and planning resources</c:v>
                </c:pt>
                <c:pt idx="7">
                  <c:v>Sales skills </c:v>
                </c:pt>
              </c:strCache>
            </c:strRef>
          </c:cat>
          <c:val>
            <c:numRef>
              <c:f>Sheet1!$C$3:$C$10</c:f>
              <c:numCache>
                <c:formatCode>0%</c:formatCode>
                <c:ptCount val="8"/>
                <c:pt idx="0">
                  <c:v>0.13</c:v>
                </c:pt>
                <c:pt idx="1">
                  <c:v>9.0000000000000011E-2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6.0000000000000005E-2</c:v>
                </c:pt>
                <c:pt idx="5">
                  <c:v>2.0000000000000004E-2</c:v>
                </c:pt>
                <c:pt idx="7">
                  <c:v>3.0000000000000002E-2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9-42F1-8B01-F4C9947C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9752576"/>
        <c:axId val="159754112"/>
      </c:barChart>
      <c:catAx>
        <c:axId val="1597525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9754112"/>
        <c:crosses val="autoZero"/>
        <c:auto val="1"/>
        <c:lblAlgn val="ctr"/>
        <c:lblOffset val="100"/>
        <c:noMultiLvlLbl val="0"/>
      </c:catAx>
      <c:valAx>
        <c:axId val="159754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9752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54904855643054"/>
          <c:y val="0.80005663424019136"/>
          <c:w val="0.28145095144356957"/>
          <c:h val="0.14001195375042838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02110997157162"/>
          <c:y val="2.9279642105843821E-2"/>
          <c:w val="0.5296848573176437"/>
          <c:h val="0.9489031123302236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Increase training activity / spend or increase / expand trainee programmes</c:v>
                </c:pt>
                <c:pt idx="1">
                  <c:v>More supervision of staff</c:v>
                </c:pt>
                <c:pt idx="2">
                  <c:v>More staff appraisals / performance reviews</c:v>
                </c:pt>
                <c:pt idx="3">
                  <c:v>Implementation of mentoring / buddying scheme</c:v>
                </c:pt>
                <c:pt idx="4">
                  <c:v>Reallocating work</c:v>
                </c:pt>
                <c:pt idx="5">
                  <c:v>Changing work practices</c:v>
                </c:pt>
                <c:pt idx="6">
                  <c:v>Increase recruitment activity / spend</c:v>
                </c:pt>
                <c:pt idx="7">
                  <c:v>Recruiting workers who are non-UK nationals</c:v>
                </c:pt>
                <c:pt idx="8">
                  <c:v>Nothing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0.67000000000000015</c:v>
                </c:pt>
                <c:pt idx="1">
                  <c:v>0.58000000000000007</c:v>
                </c:pt>
                <c:pt idx="2">
                  <c:v>0.47000000000000003</c:v>
                </c:pt>
                <c:pt idx="3">
                  <c:v>0.45</c:v>
                </c:pt>
                <c:pt idx="4">
                  <c:v>0.35000000000000003</c:v>
                </c:pt>
                <c:pt idx="5">
                  <c:v>0.29000000000000004</c:v>
                </c:pt>
                <c:pt idx="6">
                  <c:v>0.17</c:v>
                </c:pt>
                <c:pt idx="7">
                  <c:v>9.0000000000000011E-2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A-4000-908F-B7B0BE10D7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Increase training activity / spend or increase / expand trainee programmes</c:v>
                </c:pt>
                <c:pt idx="1">
                  <c:v>More supervision of staff</c:v>
                </c:pt>
                <c:pt idx="2">
                  <c:v>More staff appraisals / performance reviews</c:v>
                </c:pt>
                <c:pt idx="3">
                  <c:v>Implementation of mentoring / buddying scheme</c:v>
                </c:pt>
                <c:pt idx="4">
                  <c:v>Reallocating work</c:v>
                </c:pt>
                <c:pt idx="5">
                  <c:v>Changing work practices</c:v>
                </c:pt>
                <c:pt idx="6">
                  <c:v>Increase recruitment activity / spend</c:v>
                </c:pt>
                <c:pt idx="7">
                  <c:v>Recruiting workers who are non-UK nationals</c:v>
                </c:pt>
                <c:pt idx="8">
                  <c:v>Nothing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0.71000000000000008</c:v>
                </c:pt>
                <c:pt idx="1">
                  <c:v>0.64000000000000012</c:v>
                </c:pt>
                <c:pt idx="2">
                  <c:v>0.52</c:v>
                </c:pt>
                <c:pt idx="3">
                  <c:v>0.48000000000000004</c:v>
                </c:pt>
                <c:pt idx="4">
                  <c:v>0.42000000000000004</c:v>
                </c:pt>
                <c:pt idx="5">
                  <c:v>0.33000000000000007</c:v>
                </c:pt>
                <c:pt idx="6">
                  <c:v>0.15000000000000002</c:v>
                </c:pt>
                <c:pt idx="7">
                  <c:v>8.0000000000000016E-2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0A-4000-908F-B7B0BE10D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943360"/>
        <c:axId val="142944896"/>
      </c:barChart>
      <c:catAx>
        <c:axId val="142943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42944896"/>
        <c:crosses val="autoZero"/>
        <c:auto val="1"/>
        <c:lblAlgn val="ctr"/>
        <c:lblOffset val="100"/>
        <c:noMultiLvlLbl val="0"/>
      </c:catAx>
      <c:valAx>
        <c:axId val="1429448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2943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96782947832346E-2"/>
          <c:y val="6.4395327233144325E-2"/>
          <c:w val="0.94376770071512572"/>
          <c:h val="0.71718959943101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 Change in SSVs since 2013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9"/>
              <c:layout>
                <c:manualLayout>
                  <c:x val="1.3412833060711341E-3"/>
                  <c:y val="-2.4391497871394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41-4766-867A-6A8D9556AA73}"/>
                </c:ext>
              </c:extLst>
            </c:dLbl>
            <c:dLbl>
              <c:idx val="11"/>
              <c:layout>
                <c:manualLayout>
                  <c:x val="1.2071549754640207E-2"/>
                  <c:y val="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41-4766-867A-6A8D9556A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Sheet1!$B$2:$B$14</c:f>
              <c:strCache>
                <c:ptCount val="13"/>
                <c:pt idx="0">
                  <c:v>Electricity, Gas and Water</c:v>
                </c:pt>
                <c:pt idx="1">
                  <c:v>Education</c:v>
                </c:pt>
                <c:pt idx="2">
                  <c:v>Financial services</c:v>
                </c:pt>
                <c:pt idx="3">
                  <c:v>Transport, Storage and Comms</c:v>
                </c:pt>
                <c:pt idx="4">
                  <c:v>Construction</c:v>
                </c:pt>
                <c:pt idx="5">
                  <c:v>Hotels and restaurants</c:v>
                </c:pt>
                <c:pt idx="6">
                  <c:v>Agriculture</c:v>
                </c:pt>
                <c:pt idx="7">
                  <c:v>Wholesale and Retail</c:v>
                </c:pt>
                <c:pt idx="8">
                  <c:v>Health and social work</c:v>
                </c:pt>
                <c:pt idx="9">
                  <c:v>Business services</c:v>
                </c:pt>
                <c:pt idx="10">
                  <c:v>Public admin.</c:v>
                </c:pt>
                <c:pt idx="11">
                  <c:v>Manufacturing</c:v>
                </c:pt>
                <c:pt idx="12">
                  <c:v>Community, social and other activities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1.6258992805755397</c:v>
                </c:pt>
                <c:pt idx="1">
                  <c:v>1.3819819819819821</c:v>
                </c:pt>
                <c:pt idx="2">
                  <c:v>1.3291139240506329</c:v>
                </c:pt>
                <c:pt idx="3">
                  <c:v>1.0364077669902914</c:v>
                </c:pt>
                <c:pt idx="4">
                  <c:v>0.75851851851851848</c:v>
                </c:pt>
                <c:pt idx="5">
                  <c:v>0.73722627737226276</c:v>
                </c:pt>
                <c:pt idx="6">
                  <c:v>0.3776223776223776</c:v>
                </c:pt>
                <c:pt idx="7">
                  <c:v>0.34861111111111109</c:v>
                </c:pt>
                <c:pt idx="8">
                  <c:v>1.3505578391074574E-2</c:v>
                </c:pt>
                <c:pt idx="9">
                  <c:v>8.1644144144144143E-3</c:v>
                </c:pt>
                <c:pt idx="10">
                  <c:v>-2.5069637883008356E-2</c:v>
                </c:pt>
                <c:pt idx="11">
                  <c:v>-6.6326530612244902E-2</c:v>
                </c:pt>
                <c:pt idx="12">
                  <c:v>-0.21816283924843424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41-4766-867A-6A8D9556AA7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% Change in Skills Gaps since 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6.7064165303556715E-3"/>
                  <c:y val="1.125761440218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41-4766-867A-6A8D9556AA73}"/>
                </c:ext>
              </c:extLst>
            </c:dLbl>
            <c:dLbl>
              <c:idx val="4"/>
              <c:layout>
                <c:manualLayout>
                  <c:x val="6.7063109174969257E-3"/>
                  <c:y val="9.381345335151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D41-4766-867A-6A8D9556AA73}"/>
                </c:ext>
              </c:extLst>
            </c:dLbl>
            <c:dLbl>
              <c:idx val="10"/>
              <c:layout>
                <c:manualLayout>
                  <c:x val="6.7064165303555717E-3"/>
                  <c:y val="3.752538134060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D41-4766-867A-6A8D9556A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Sheet1!$B$2:$B$14</c:f>
              <c:strCache>
                <c:ptCount val="13"/>
                <c:pt idx="0">
                  <c:v>Electricity, Gas and Water</c:v>
                </c:pt>
                <c:pt idx="1">
                  <c:v>Education</c:v>
                </c:pt>
                <c:pt idx="2">
                  <c:v>Financial services</c:v>
                </c:pt>
                <c:pt idx="3">
                  <c:v>Transport, Storage and Comms</c:v>
                </c:pt>
                <c:pt idx="4">
                  <c:v>Construction</c:v>
                </c:pt>
                <c:pt idx="5">
                  <c:v>Hotels and restaurants</c:v>
                </c:pt>
                <c:pt idx="6">
                  <c:v>Agriculture</c:v>
                </c:pt>
                <c:pt idx="7">
                  <c:v>Wholesale and Retail</c:v>
                </c:pt>
                <c:pt idx="8">
                  <c:v>Health and social work</c:v>
                </c:pt>
                <c:pt idx="9">
                  <c:v>Business services</c:v>
                </c:pt>
                <c:pt idx="10">
                  <c:v>Public admin.</c:v>
                </c:pt>
                <c:pt idx="11">
                  <c:v>Manufacturing</c:v>
                </c:pt>
                <c:pt idx="12">
                  <c:v>Community, social and other activities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1.0909090909090908</c:v>
                </c:pt>
                <c:pt idx="1">
                  <c:v>0.53085241730279897</c:v>
                </c:pt>
                <c:pt idx="2">
                  <c:v>1.3589412524209168</c:v>
                </c:pt>
                <c:pt idx="3">
                  <c:v>2.1128540305010892</c:v>
                </c:pt>
                <c:pt idx="4">
                  <c:v>1.0731132075471699</c:v>
                </c:pt>
                <c:pt idx="5">
                  <c:v>0.55899866326406611</c:v>
                </c:pt>
                <c:pt idx="6">
                  <c:v>0.81434058898847628</c:v>
                </c:pt>
                <c:pt idx="7">
                  <c:v>0.95339067813562717</c:v>
                </c:pt>
                <c:pt idx="8">
                  <c:v>-0.19234375000000001</c:v>
                </c:pt>
                <c:pt idx="9">
                  <c:v>2.1433005690636318</c:v>
                </c:pt>
                <c:pt idx="10">
                  <c:v>1.0449362843729042</c:v>
                </c:pt>
                <c:pt idx="11">
                  <c:v>0.6282175632321122</c:v>
                </c:pt>
                <c:pt idx="12">
                  <c:v>1.1811440677966101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41-4766-867A-6A8D9556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70166528"/>
        <c:axId val="170172416"/>
      </c:barChart>
      <c:catAx>
        <c:axId val="17016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170172416"/>
        <c:crosses val="autoZero"/>
        <c:auto val="1"/>
        <c:lblAlgn val="ctr"/>
        <c:lblOffset val="100"/>
        <c:noMultiLvlLbl val="0"/>
      </c:catAx>
      <c:valAx>
        <c:axId val="170172416"/>
        <c:scaling>
          <c:orientation val="minMax"/>
          <c:max val="3"/>
          <c:min val="-0.70000000000000018"/>
        </c:scaling>
        <c:delete val="1"/>
        <c:axPos val="l"/>
        <c:numFmt formatCode="0%" sourceLinked="1"/>
        <c:majorTickMark val="out"/>
        <c:minorTickMark val="none"/>
        <c:tickLblPos val="none"/>
        <c:crossAx val="1701665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56183045534142E-2"/>
          <c:y val="2.0173386596424037E-2"/>
          <c:w val="0.94924381695446602"/>
          <c:h val="0.81412979915761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Aberdeen and Aberdeenshire</c:v>
                </c:pt>
                <c:pt idx="1">
                  <c:v>Ayrshire</c:v>
                </c:pt>
                <c:pt idx="2">
                  <c:v>Borders</c:v>
                </c:pt>
                <c:pt idx="3">
                  <c:v>Dumfries and Galloway</c:v>
                </c:pt>
                <c:pt idx="4">
                  <c:v>Edinburgh and Lothians </c:v>
                </c:pt>
                <c:pt idx="5">
                  <c:v>Fife</c:v>
                </c:pt>
                <c:pt idx="6">
                  <c:v>Forth Valley</c:v>
                </c:pt>
                <c:pt idx="7">
                  <c:v>Glasgow</c:v>
                </c:pt>
                <c:pt idx="8">
                  <c:v>Highlands and Islands</c:v>
                </c:pt>
                <c:pt idx="9">
                  <c:v>Lanarkshire</c:v>
                </c:pt>
                <c:pt idx="10">
                  <c:v>Tayside</c:v>
                </c:pt>
                <c:pt idx="11">
                  <c:v>West</c:v>
                </c:pt>
                <c:pt idx="12">
                  <c:v>West Lothian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0.31000000000000005</c:v>
                </c:pt>
                <c:pt idx="1">
                  <c:v>0.27</c:v>
                </c:pt>
                <c:pt idx="2">
                  <c:v>0.39000000000000007</c:v>
                </c:pt>
                <c:pt idx="3">
                  <c:v>0.2</c:v>
                </c:pt>
                <c:pt idx="4">
                  <c:v>0.36000000000000004</c:v>
                </c:pt>
                <c:pt idx="5">
                  <c:v>0.33000000000000007</c:v>
                </c:pt>
                <c:pt idx="6">
                  <c:v>0.34</c:v>
                </c:pt>
                <c:pt idx="7">
                  <c:v>0.36000000000000004</c:v>
                </c:pt>
                <c:pt idx="8">
                  <c:v>0.29000000000000004</c:v>
                </c:pt>
                <c:pt idx="9">
                  <c:v>0.30000000000000004</c:v>
                </c:pt>
                <c:pt idx="10">
                  <c:v>0.34</c:v>
                </c:pt>
                <c:pt idx="11">
                  <c:v>0.35000000000000003</c:v>
                </c:pt>
                <c:pt idx="12">
                  <c:v>0.32000000000000006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F-424A-BE9F-9A09B09EA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08512"/>
        <c:axId val="1706100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100" dirty="0"/>
                      <a:t>10.0%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41-4AD3-8FC1-1E19BE156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8D3E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Aberdeen and Aberdeenshire</c:v>
                </c:pt>
                <c:pt idx="1">
                  <c:v>Ayrshire</c:v>
                </c:pt>
                <c:pt idx="2">
                  <c:v>Borders</c:v>
                </c:pt>
                <c:pt idx="3">
                  <c:v>Dumfries and Galloway</c:v>
                </c:pt>
                <c:pt idx="4">
                  <c:v>Edinburgh and Lothians </c:v>
                </c:pt>
                <c:pt idx="5">
                  <c:v>Fife</c:v>
                </c:pt>
                <c:pt idx="6">
                  <c:v>Forth Valley</c:v>
                </c:pt>
                <c:pt idx="7">
                  <c:v>Glasgow</c:v>
                </c:pt>
                <c:pt idx="8">
                  <c:v>Highlands and Islands</c:v>
                </c:pt>
                <c:pt idx="9">
                  <c:v>Lanarkshire</c:v>
                </c:pt>
                <c:pt idx="10">
                  <c:v>Tayside</c:v>
                </c:pt>
                <c:pt idx="11">
                  <c:v>West</c:v>
                </c:pt>
                <c:pt idx="12">
                  <c:v>West Lothian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7.1999999999999995E-2</c:v>
                </c:pt>
                <c:pt idx="1">
                  <c:v>0.12000000000000001</c:v>
                </c:pt>
                <c:pt idx="2">
                  <c:v>7.3999999999999996E-2</c:v>
                </c:pt>
                <c:pt idx="3">
                  <c:v>5.3000000000000005E-2</c:v>
                </c:pt>
                <c:pt idx="4">
                  <c:v>6.2000000000000006E-2</c:v>
                </c:pt>
                <c:pt idx="5">
                  <c:v>5.6000000000000001E-2</c:v>
                </c:pt>
                <c:pt idx="6">
                  <c:v>7.5000000000000011E-2</c:v>
                </c:pt>
                <c:pt idx="7">
                  <c:v>9.5000000000000015E-2</c:v>
                </c:pt>
                <c:pt idx="8">
                  <c:v>9.8000000000000018E-2</c:v>
                </c:pt>
                <c:pt idx="9">
                  <c:v>5.3000000000000005E-2</c:v>
                </c:pt>
                <c:pt idx="10">
                  <c:v>9.4000000000000014E-2</c:v>
                </c:pt>
                <c:pt idx="11">
                  <c:v>0.1</c:v>
                </c:pt>
                <c:pt idx="12">
                  <c:v>6.2000000000000006E-2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4F-424A-BE9F-9A09B09EA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608512"/>
        <c:axId val="170610048"/>
      </c:lineChart>
      <c:catAx>
        <c:axId val="17060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70610048"/>
        <c:crosses val="autoZero"/>
        <c:auto val="1"/>
        <c:lblAlgn val="ctr"/>
        <c:lblOffset val="100"/>
        <c:noMultiLvlLbl val="0"/>
      </c:catAx>
      <c:valAx>
        <c:axId val="170610048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70608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772697665378247E-2"/>
          <c:y val="1.9472080079017545E-2"/>
          <c:w val="0.5199029908114301"/>
          <c:h val="4.913802869053444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56183045534142E-2"/>
          <c:y val="2.0173386596424037E-2"/>
          <c:w val="0.94924381695446602"/>
          <c:h val="0.81412979915761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0.32000000000000006</c:v>
                </c:pt>
                <c:pt idx="1">
                  <c:v>0.33000000000000007</c:v>
                </c:pt>
                <c:pt idx="2">
                  <c:v>0.36000000000000004</c:v>
                </c:pt>
                <c:pt idx="3">
                  <c:v>0.33000000000000007</c:v>
                </c:pt>
                <c:pt idx="4">
                  <c:v>0.35000000000000003</c:v>
                </c:pt>
                <c:pt idx="5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8-4E45-87DC-EADEEFF02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94528"/>
        <c:axId val="1706960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8D3E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0.17700000000000002</c:v>
                </c:pt>
                <c:pt idx="1">
                  <c:v>9.2000000000000026E-2</c:v>
                </c:pt>
                <c:pt idx="2">
                  <c:v>6.3E-2</c:v>
                </c:pt>
                <c:pt idx="3">
                  <c:v>5.8000000000000003E-2</c:v>
                </c:pt>
                <c:pt idx="4">
                  <c:v>6.5000000000000002E-2</c:v>
                </c:pt>
                <c:pt idx="5">
                  <c:v>6.5000000000000002E-2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8-4E45-87DC-EADEEFF02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694528"/>
        <c:axId val="170696064"/>
      </c:lineChart>
      <c:catAx>
        <c:axId val="17069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0696064"/>
        <c:crosses val="autoZero"/>
        <c:auto val="1"/>
        <c:lblAlgn val="ctr"/>
        <c:lblOffset val="100"/>
        <c:noMultiLvlLbl val="0"/>
      </c:catAx>
      <c:valAx>
        <c:axId val="170696064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70694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772697665378247E-2"/>
          <c:y val="1.9472080079017545E-2"/>
          <c:w val="0.5199029908114301"/>
          <c:h val="4.9138028690534442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56696781590111E-2"/>
          <c:y val="5.5823070937017251E-2"/>
          <c:w val="0.9231581644989959"/>
          <c:h val="0.71524758613973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vacancies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E9C-407E-980F-AFC788E9F4A5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9C-407E-980F-AFC788E9F4A5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E9C-407E-980F-AFC788E9F4A5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E9C-407E-980F-AFC788E9F4A5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E9C-407E-980F-AFC788E9F4A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16%</a:t>
                    </a:r>
                    <a:endParaRPr lang="en-US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9C-407E-980F-AFC788E9F4A5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sz="1200" b="1" dirty="0"/>
                      <a:t>15%</a:t>
                    </a:r>
                    <a:endParaRPr lang="en-US" b="1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E9C-407E-980F-AFC788E9F4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Scotland </c:v>
                </c:pt>
                <c:pt idx="2">
                  <c:v>Aberdeen and Aberdeenshire</c:v>
                </c:pt>
                <c:pt idx="4">
                  <c:v>Ayrshire</c:v>
                </c:pt>
                <c:pt idx="6">
                  <c:v>Borders</c:v>
                </c:pt>
                <c:pt idx="8">
                  <c:v>Dumfries and Galloway</c:v>
                </c:pt>
                <c:pt idx="10">
                  <c:v>Edinburgh and Lothians</c:v>
                </c:pt>
                <c:pt idx="12">
                  <c:v>Fife</c:v>
                </c:pt>
                <c:pt idx="14">
                  <c:v>Forth Valley</c:v>
                </c:pt>
                <c:pt idx="16">
                  <c:v>Glasgow</c:v>
                </c:pt>
                <c:pt idx="18">
                  <c:v>Highlands and Islands</c:v>
                </c:pt>
                <c:pt idx="20">
                  <c:v>Lanarkshire</c:v>
                </c:pt>
                <c:pt idx="22">
                  <c:v>Tayside</c:v>
                </c:pt>
                <c:pt idx="24">
                  <c:v>West</c:v>
                </c:pt>
                <c:pt idx="26">
                  <c:v>West Lothian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 formatCode="0%">
                  <c:v>0.19</c:v>
                </c:pt>
                <c:pt idx="2" formatCode="0%">
                  <c:v>0.17</c:v>
                </c:pt>
                <c:pt idx="4" formatCode="0%">
                  <c:v>0.13</c:v>
                </c:pt>
                <c:pt idx="6" formatCode="0%">
                  <c:v>0.11</c:v>
                </c:pt>
                <c:pt idx="8" formatCode="0%">
                  <c:v>0.09</c:v>
                </c:pt>
                <c:pt idx="10" formatCode="0%">
                  <c:v>0.22</c:v>
                </c:pt>
                <c:pt idx="12" formatCode="0%">
                  <c:v>0.2</c:v>
                </c:pt>
                <c:pt idx="14" formatCode="0%">
                  <c:v>0.22</c:v>
                </c:pt>
                <c:pt idx="16" formatCode="0%">
                  <c:v>0.23</c:v>
                </c:pt>
                <c:pt idx="18" formatCode="0%">
                  <c:v>0.2</c:v>
                </c:pt>
                <c:pt idx="20" formatCode="0%">
                  <c:v>0.18</c:v>
                </c:pt>
                <c:pt idx="22" formatCode="0%">
                  <c:v>0.16</c:v>
                </c:pt>
                <c:pt idx="24" formatCode="0%">
                  <c:v>0.21</c:v>
                </c:pt>
                <c:pt idx="26" formatCode="0%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DA0-4A00-BB71-A037253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8119680"/>
        <c:axId val="380108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8D3E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Scotland </c:v>
                </c:pt>
                <c:pt idx="2">
                  <c:v>Aberdeen and Aberdeenshire</c:v>
                </c:pt>
                <c:pt idx="4">
                  <c:v>Ayrshire</c:v>
                </c:pt>
                <c:pt idx="6">
                  <c:v>Borders</c:v>
                </c:pt>
                <c:pt idx="8">
                  <c:v>Dumfries and Galloway</c:v>
                </c:pt>
                <c:pt idx="10">
                  <c:v>Edinburgh and Lothians</c:v>
                </c:pt>
                <c:pt idx="12">
                  <c:v>Fife</c:v>
                </c:pt>
                <c:pt idx="14">
                  <c:v>Forth Valley</c:v>
                </c:pt>
                <c:pt idx="16">
                  <c:v>Glasgow</c:v>
                </c:pt>
                <c:pt idx="18">
                  <c:v>Highlands and Islands</c:v>
                </c:pt>
                <c:pt idx="20">
                  <c:v>Lanarkshire</c:v>
                </c:pt>
                <c:pt idx="22">
                  <c:v>Tayside</c:v>
                </c:pt>
                <c:pt idx="24">
                  <c:v>West</c:v>
                </c:pt>
                <c:pt idx="26">
                  <c:v>West Lothian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 formatCode="0.0%">
                  <c:v>3.1E-2</c:v>
                </c:pt>
                <c:pt idx="2" formatCode="0.0%">
                  <c:v>3.7999999999999999E-2</c:v>
                </c:pt>
                <c:pt idx="4" formatCode="0.0%">
                  <c:v>0.02</c:v>
                </c:pt>
                <c:pt idx="6" formatCode="0.0%">
                  <c:v>2.7E-2</c:v>
                </c:pt>
                <c:pt idx="8" formatCode="0.0%">
                  <c:v>1.9E-2</c:v>
                </c:pt>
                <c:pt idx="10" formatCode="0.0%">
                  <c:v>2.9000000000000001E-2</c:v>
                </c:pt>
                <c:pt idx="12" formatCode="0.0%">
                  <c:v>3.5000000000000003E-2</c:v>
                </c:pt>
                <c:pt idx="14" formatCode="0.0%">
                  <c:v>2.5999999999999999E-2</c:v>
                </c:pt>
                <c:pt idx="16" formatCode="0.0%">
                  <c:v>3.3000000000000002E-2</c:v>
                </c:pt>
                <c:pt idx="18" formatCode="0.0%">
                  <c:v>3.7999999999999999E-2</c:v>
                </c:pt>
                <c:pt idx="20" formatCode="0.0%">
                  <c:v>2.5999999999999999E-2</c:v>
                </c:pt>
                <c:pt idx="22" formatCode="0.0%">
                  <c:v>3.3000000000000002E-2</c:v>
                </c:pt>
                <c:pt idx="24" formatCode="0.0%">
                  <c:v>3.2000000000000001E-2</c:v>
                </c:pt>
                <c:pt idx="26" formatCode="0.0%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1DA0-4A00-BB71-A037253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19680"/>
        <c:axId val="38010880"/>
      </c:lineChart>
      <c:catAx>
        <c:axId val="38119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38010880"/>
        <c:crosses val="autoZero"/>
        <c:auto val="1"/>
        <c:lblAlgn val="ctr"/>
        <c:lblOffset val="100"/>
        <c:noMultiLvlLbl val="0"/>
      </c:catAx>
      <c:valAx>
        <c:axId val="38010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8119680"/>
        <c:crosses val="autoZero"/>
        <c:crossBetween val="between"/>
      </c:valAx>
    </c:plotArea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840237836497E-2"/>
          <c:y val="3.1544101595140053E-2"/>
          <c:w val="0.98941597621635036"/>
          <c:h val="0.832040936156758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under-utilisation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Hotels &amp; Restaurants</c:v>
                </c:pt>
                <c:pt idx="1">
                  <c:v>Public Admin.</c:v>
                </c:pt>
                <c:pt idx="2">
                  <c:v>Education</c:v>
                </c:pt>
                <c:pt idx="3">
                  <c:v>Electricity, Gas &amp; Water</c:v>
                </c:pt>
                <c:pt idx="4">
                  <c:v>Arts and Other Services</c:v>
                </c:pt>
                <c:pt idx="5">
                  <c:v>Wholesale &amp; Retail</c:v>
                </c:pt>
                <c:pt idx="6">
                  <c:v>Transport &amp; Comms</c:v>
                </c:pt>
                <c:pt idx="7">
                  <c:v>Health &amp; Social Work</c:v>
                </c:pt>
                <c:pt idx="8">
                  <c:v>Business Services</c:v>
                </c:pt>
                <c:pt idx="9">
                  <c:v>Manufacturing</c:v>
                </c:pt>
                <c:pt idx="10">
                  <c:v>Financial Services</c:v>
                </c:pt>
                <c:pt idx="11">
                  <c:v>Construction</c:v>
                </c:pt>
                <c:pt idx="12">
                  <c:v>Agriculture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0.41</c:v>
                </c:pt>
                <c:pt idx="1">
                  <c:v>0.4</c:v>
                </c:pt>
                <c:pt idx="2">
                  <c:v>0.39</c:v>
                </c:pt>
                <c:pt idx="3">
                  <c:v>0.38</c:v>
                </c:pt>
                <c:pt idx="4">
                  <c:v>0.37</c:v>
                </c:pt>
                <c:pt idx="5">
                  <c:v>0.35</c:v>
                </c:pt>
                <c:pt idx="6">
                  <c:v>0.35</c:v>
                </c:pt>
                <c:pt idx="7">
                  <c:v>0.33</c:v>
                </c:pt>
                <c:pt idx="8">
                  <c:v>0.3</c:v>
                </c:pt>
                <c:pt idx="9">
                  <c:v>0.27</c:v>
                </c:pt>
                <c:pt idx="10">
                  <c:v>0.26</c:v>
                </c:pt>
                <c:pt idx="11">
                  <c:v>0.26</c:v>
                </c:pt>
                <c:pt idx="1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4-445B-85D7-D80DD952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70354560"/>
        <c:axId val="1703560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Skills under-utilisation density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squar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2.7145258648855294E-2"/>
                  <c:y val="3.0654672445859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B4-445B-85D7-D80DD9529C87}"/>
                </c:ext>
              </c:extLst>
            </c:dLbl>
            <c:dLbl>
              <c:idx val="3"/>
              <c:layout>
                <c:manualLayout>
                  <c:x val="-2.6088096563016226E-2"/>
                  <c:y val="-4.4449379333187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76-4C26-807B-18E81CF1AB85}"/>
                </c:ext>
              </c:extLst>
            </c:dLbl>
            <c:dLbl>
              <c:idx val="7"/>
              <c:layout>
                <c:manualLayout>
                  <c:x val="-2.7145258648855378E-2"/>
                  <c:y val="-4.6839454686429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76-4C26-807B-18E81CF1A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Hotels &amp; Restaurants</c:v>
                </c:pt>
                <c:pt idx="1">
                  <c:v>Public Admin.</c:v>
                </c:pt>
                <c:pt idx="2">
                  <c:v>Education</c:v>
                </c:pt>
                <c:pt idx="3">
                  <c:v>Electricity, Gas &amp; Water</c:v>
                </c:pt>
                <c:pt idx="4">
                  <c:v>Arts and Other Services</c:v>
                </c:pt>
                <c:pt idx="5">
                  <c:v>Wholesale &amp; Retail</c:v>
                </c:pt>
                <c:pt idx="6">
                  <c:v>Transport &amp; Comms</c:v>
                </c:pt>
                <c:pt idx="7">
                  <c:v>Health &amp; Social Work</c:v>
                </c:pt>
                <c:pt idx="8">
                  <c:v>Business Services</c:v>
                </c:pt>
                <c:pt idx="9">
                  <c:v>Manufacturing</c:v>
                </c:pt>
                <c:pt idx="10">
                  <c:v>Financial Services</c:v>
                </c:pt>
                <c:pt idx="11">
                  <c:v>Construction</c:v>
                </c:pt>
                <c:pt idx="12">
                  <c:v>Agriculture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0.14099999999999999</c:v>
                </c:pt>
                <c:pt idx="1">
                  <c:v>9.8000000000000004E-2</c:v>
                </c:pt>
                <c:pt idx="2">
                  <c:v>8.2000000000000003E-2</c:v>
                </c:pt>
                <c:pt idx="3">
                  <c:v>2.1000000000000001E-2</c:v>
                </c:pt>
                <c:pt idx="4">
                  <c:v>0.10100000000000001</c:v>
                </c:pt>
                <c:pt idx="5">
                  <c:v>8.7999999999999995E-2</c:v>
                </c:pt>
                <c:pt idx="6">
                  <c:v>9.7000000000000003E-2</c:v>
                </c:pt>
                <c:pt idx="7">
                  <c:v>6.9000000000000006E-2</c:v>
                </c:pt>
                <c:pt idx="8">
                  <c:v>6.9000000000000006E-2</c:v>
                </c:pt>
                <c:pt idx="9">
                  <c:v>3.5000000000000003E-2</c:v>
                </c:pt>
                <c:pt idx="10">
                  <c:v>5.0999999999999997E-2</c:v>
                </c:pt>
                <c:pt idx="11">
                  <c:v>6.0999999999999999E-2</c:v>
                </c:pt>
                <c:pt idx="12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B4-445B-85D7-D80DD9529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54560"/>
        <c:axId val="170356096"/>
      </c:lineChart>
      <c:catAx>
        <c:axId val="17035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170356096"/>
        <c:crosses val="autoZero"/>
        <c:auto val="1"/>
        <c:lblAlgn val="ctr"/>
        <c:lblOffset val="100"/>
        <c:noMultiLvlLbl val="0"/>
      </c:catAx>
      <c:valAx>
        <c:axId val="170356096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one"/>
        <c:crossAx val="170354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5144587725515747E-3"/>
          <c:y val="2.335141259099224E-2"/>
          <c:w val="0.57713516566437451"/>
          <c:h val="6.464041920821070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1D8-498B-8926-EDAFA1EB346A}"/>
              </c:ext>
            </c:extLst>
          </c:dPt>
          <c:dPt>
            <c:idx val="1"/>
            <c:bubble3D val="0"/>
            <c:spPr>
              <a:solidFill>
                <a:srgbClr val="5A7ACE"/>
              </a:solidFill>
            </c:spPr>
            <c:extLst>
              <c:ext xmlns:c16="http://schemas.microsoft.com/office/drawing/2014/chart" uri="{C3380CC4-5D6E-409C-BE32-E72D297353CC}">
                <c16:uniqueId val="{00000003-11D8-498B-8926-EDAFA1EB346A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1D8-498B-8926-EDAFA1EB346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11D8-498B-8926-EDAFA1EB346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1D8-498B-8926-EDAFA1EB346A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1D8-498B-8926-EDAFA1EB346A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11D8-498B-8926-EDAFA1EB346A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11D8-498B-8926-EDAFA1EB346A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1-11D8-498B-8926-EDAFA1EB346A}"/>
              </c:ext>
            </c:extLst>
          </c:dPt>
          <c:cat>
            <c:strRef>
              <c:f>Sheet1!$A$2:$A$12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Administrative/clerical staff</c:v>
                </c:pt>
                <c:pt idx="4">
                  <c:v>Skilled trades occupations</c:v>
                </c:pt>
                <c:pt idx="5">
                  <c:v>Caring, leisure and other services staff</c:v>
                </c:pt>
                <c:pt idx="6">
                  <c:v>Sales and customer services staff</c:v>
                </c:pt>
                <c:pt idx="7">
                  <c:v>Machine operatives</c:v>
                </c:pt>
                <c:pt idx="8">
                  <c:v>Elementary staff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0.33000000000000007</c:v>
                </c:pt>
                <c:pt idx="1">
                  <c:v>6.0000000000000005E-2</c:v>
                </c:pt>
                <c:pt idx="2">
                  <c:v>0.1</c:v>
                </c:pt>
                <c:pt idx="3">
                  <c:v>0.16</c:v>
                </c:pt>
                <c:pt idx="4">
                  <c:v>6.0000000000000005E-2</c:v>
                </c:pt>
                <c:pt idx="5">
                  <c:v>0.05</c:v>
                </c:pt>
                <c:pt idx="6">
                  <c:v>0.1</c:v>
                </c:pt>
                <c:pt idx="7">
                  <c:v>3.0000000000000002E-2</c:v>
                </c:pt>
                <c:pt idx="8">
                  <c:v>9.0000000000000011E-2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1D8-498B-8926-EDAFA1EB3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819256060490852"/>
          <c:y val="2.0370370370370379E-2"/>
          <c:w val="0.43596362793660981"/>
          <c:h val="0.959259259259259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470-459C-8774-526AA116C8C1}"/>
              </c:ext>
            </c:extLst>
          </c:dPt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70-459C-8774-526AA116C8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Not particular reason / it just happened</c:v>
                </c:pt>
                <c:pt idx="1">
                  <c:v>They have more than one job</c:v>
                </c:pt>
                <c:pt idx="2">
                  <c:v>Qualifications / skills not relevant to job role</c:v>
                </c:pt>
                <c:pt idx="3">
                  <c:v>Actively seek staff with quals / skills beyond needs</c:v>
                </c:pt>
                <c:pt idx="4">
                  <c:v>Competition for higher level roles / struggling to get higher level job</c:v>
                </c:pt>
                <c:pt idx="5">
                  <c:v>Family-run business</c:v>
                </c:pt>
                <c:pt idx="6">
                  <c:v>Attractive conditions of employment</c:v>
                </c:pt>
                <c:pt idx="7">
                  <c:v>They own the business / are a partner in the business</c:v>
                </c:pt>
                <c:pt idx="8">
                  <c:v>Temporary role / stop gap</c:v>
                </c:pt>
                <c:pt idx="9">
                  <c:v>To gain experience / current role is lower level in same industry as desired higher level role</c:v>
                </c:pt>
                <c:pt idx="10">
                  <c:v>Working hours suit them better</c:v>
                </c:pt>
                <c:pt idx="11">
                  <c:v>Lack of jobs in desired higher level role</c:v>
                </c:pt>
                <c:pt idx="12">
                  <c:v>They are not interested in taking on higher level role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0.11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4.0000000000000008E-2</c:v>
                </c:pt>
                <c:pt idx="4">
                  <c:v>4.0000000000000008E-2</c:v>
                </c:pt>
                <c:pt idx="5">
                  <c:v>0.05</c:v>
                </c:pt>
                <c:pt idx="6">
                  <c:v>0.05</c:v>
                </c:pt>
                <c:pt idx="7">
                  <c:v>6.0000000000000005E-2</c:v>
                </c:pt>
                <c:pt idx="8">
                  <c:v>8.0000000000000016E-2</c:v>
                </c:pt>
                <c:pt idx="9">
                  <c:v>0.1</c:v>
                </c:pt>
                <c:pt idx="10">
                  <c:v>0.13</c:v>
                </c:pt>
                <c:pt idx="11">
                  <c:v>0.13</c:v>
                </c:pt>
                <c:pt idx="12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431-4200-A723-64FEA6BF0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0588800"/>
        <c:axId val="170791296"/>
      </c:barChart>
      <c:catAx>
        <c:axId val="170588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0791296"/>
        <c:crosses val="autoZero"/>
        <c:auto val="1"/>
        <c:lblAlgn val="ctr"/>
        <c:lblOffset val="100"/>
        <c:noMultiLvlLbl val="0"/>
      </c:catAx>
      <c:valAx>
        <c:axId val="1707912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7058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130997076766163E-2"/>
          <c:w val="0.95425089833092469"/>
          <c:h val="0.817254478060198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Scotland</c:v>
                </c:pt>
                <c:pt idx="1">
                  <c:v>Aberdeen City and Shire</c:v>
                </c:pt>
                <c:pt idx="2">
                  <c:v>Ayrshire</c:v>
                </c:pt>
                <c:pt idx="3">
                  <c:v>Borders</c:v>
                </c:pt>
                <c:pt idx="4">
                  <c:v>Dumfries and Galloway</c:v>
                </c:pt>
                <c:pt idx="5">
                  <c:v>Edinburgh Fife &amp; Lothian</c:v>
                </c:pt>
                <c:pt idx="6">
                  <c:v>Fife</c:v>
                </c:pt>
                <c:pt idx="7">
                  <c:v>Forth Valley</c:v>
                </c:pt>
                <c:pt idx="8">
                  <c:v>Glasgow</c:v>
                </c:pt>
                <c:pt idx="9">
                  <c:v>Highland and Islands</c:v>
                </c:pt>
                <c:pt idx="10">
                  <c:v>Lanarkshire</c:v>
                </c:pt>
                <c:pt idx="11">
                  <c:v>Tayside</c:v>
                </c:pt>
                <c:pt idx="12">
                  <c:v>West</c:v>
                </c:pt>
                <c:pt idx="13">
                  <c:v>West Lothian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0.71</c:v>
                </c:pt>
                <c:pt idx="1">
                  <c:v>0.72</c:v>
                </c:pt>
                <c:pt idx="2">
                  <c:v>0.71</c:v>
                </c:pt>
                <c:pt idx="3">
                  <c:v>0.73</c:v>
                </c:pt>
                <c:pt idx="4">
                  <c:v>0.65</c:v>
                </c:pt>
                <c:pt idx="5">
                  <c:v>0.72</c:v>
                </c:pt>
                <c:pt idx="6">
                  <c:v>0.74</c:v>
                </c:pt>
                <c:pt idx="7">
                  <c:v>0.76</c:v>
                </c:pt>
                <c:pt idx="8">
                  <c:v>0.75</c:v>
                </c:pt>
                <c:pt idx="9">
                  <c:v>0.66</c:v>
                </c:pt>
                <c:pt idx="10">
                  <c:v>0.72</c:v>
                </c:pt>
                <c:pt idx="11">
                  <c:v>0.65</c:v>
                </c:pt>
                <c:pt idx="12">
                  <c:v>0.73</c:v>
                </c:pt>
                <c:pt idx="13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83-475B-9C16-6AF463EFF4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Scotland</c:v>
                </c:pt>
                <c:pt idx="1">
                  <c:v>Aberdeen City and Shire</c:v>
                </c:pt>
                <c:pt idx="2">
                  <c:v>Ayrshire</c:v>
                </c:pt>
                <c:pt idx="3">
                  <c:v>Borders</c:v>
                </c:pt>
                <c:pt idx="4">
                  <c:v>Dumfries and Galloway</c:v>
                </c:pt>
                <c:pt idx="5">
                  <c:v>Edinburgh Fife &amp; Lothian</c:v>
                </c:pt>
                <c:pt idx="6">
                  <c:v>Fife</c:v>
                </c:pt>
                <c:pt idx="7">
                  <c:v>Forth Valley</c:v>
                </c:pt>
                <c:pt idx="8">
                  <c:v>Glasgow</c:v>
                </c:pt>
                <c:pt idx="9">
                  <c:v>Highland and Islands</c:v>
                </c:pt>
                <c:pt idx="10">
                  <c:v>Lanarkshire</c:v>
                </c:pt>
                <c:pt idx="11">
                  <c:v>Tayside</c:v>
                </c:pt>
                <c:pt idx="12">
                  <c:v>West</c:v>
                </c:pt>
                <c:pt idx="13">
                  <c:v>West Lothian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0.52</c:v>
                </c:pt>
                <c:pt idx="1">
                  <c:v>0.55000000000000004</c:v>
                </c:pt>
                <c:pt idx="2">
                  <c:v>0.53</c:v>
                </c:pt>
                <c:pt idx="3">
                  <c:v>0.5</c:v>
                </c:pt>
                <c:pt idx="4">
                  <c:v>0.51</c:v>
                </c:pt>
                <c:pt idx="5">
                  <c:v>0.5</c:v>
                </c:pt>
                <c:pt idx="6">
                  <c:v>0.55000000000000004</c:v>
                </c:pt>
                <c:pt idx="7">
                  <c:v>0.52</c:v>
                </c:pt>
                <c:pt idx="8">
                  <c:v>0.55000000000000004</c:v>
                </c:pt>
                <c:pt idx="9">
                  <c:v>0.49</c:v>
                </c:pt>
                <c:pt idx="10">
                  <c:v>0.49</c:v>
                </c:pt>
                <c:pt idx="11">
                  <c:v>0.46</c:v>
                </c:pt>
                <c:pt idx="12">
                  <c:v>0.5</c:v>
                </c:pt>
                <c:pt idx="1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83-475B-9C16-6AF463EFF492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Scotland</c:v>
                </c:pt>
                <c:pt idx="1">
                  <c:v>Aberdeen City and Shire</c:v>
                </c:pt>
                <c:pt idx="2">
                  <c:v>Ayrshire</c:v>
                </c:pt>
                <c:pt idx="3">
                  <c:v>Borders</c:v>
                </c:pt>
                <c:pt idx="4">
                  <c:v>Dumfries and Galloway</c:v>
                </c:pt>
                <c:pt idx="5">
                  <c:v>Edinburgh Fife &amp; Lothian</c:v>
                </c:pt>
                <c:pt idx="6">
                  <c:v>Fife</c:v>
                </c:pt>
                <c:pt idx="7">
                  <c:v>Forth Valley</c:v>
                </c:pt>
                <c:pt idx="8">
                  <c:v>Glasgow</c:v>
                </c:pt>
                <c:pt idx="9">
                  <c:v>Highland and Islands</c:v>
                </c:pt>
                <c:pt idx="10">
                  <c:v>Lanarkshire</c:v>
                </c:pt>
                <c:pt idx="11">
                  <c:v>Tayside</c:v>
                </c:pt>
                <c:pt idx="12">
                  <c:v>West</c:v>
                </c:pt>
                <c:pt idx="13">
                  <c:v>West Lothian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0.56999999999999995</c:v>
                </c:pt>
                <c:pt idx="1">
                  <c:v>0.57999999999999996</c:v>
                </c:pt>
                <c:pt idx="2">
                  <c:v>0.59</c:v>
                </c:pt>
                <c:pt idx="3">
                  <c:v>0.61</c:v>
                </c:pt>
                <c:pt idx="4">
                  <c:v>0.47</c:v>
                </c:pt>
                <c:pt idx="5">
                  <c:v>0.59</c:v>
                </c:pt>
                <c:pt idx="6">
                  <c:v>0.59</c:v>
                </c:pt>
                <c:pt idx="7">
                  <c:v>0.64</c:v>
                </c:pt>
                <c:pt idx="8">
                  <c:v>0.6</c:v>
                </c:pt>
                <c:pt idx="9">
                  <c:v>0.51</c:v>
                </c:pt>
                <c:pt idx="10">
                  <c:v>0.59</c:v>
                </c:pt>
                <c:pt idx="11">
                  <c:v>0.54</c:v>
                </c:pt>
                <c:pt idx="12">
                  <c:v>0.61</c:v>
                </c:pt>
                <c:pt idx="1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83-475B-9C16-6AF463EFF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18048"/>
        <c:axId val="171219584"/>
      </c:barChart>
      <c:catAx>
        <c:axId val="171218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1219584"/>
        <c:crosses val="autoZero"/>
        <c:auto val="1"/>
        <c:lblAlgn val="ctr"/>
        <c:lblOffset val="100"/>
        <c:noMultiLvlLbl val="0"/>
      </c:catAx>
      <c:valAx>
        <c:axId val="171219584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71218048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8.3324072824911624E-3"/>
          <c:y val="0.11503785840517261"/>
          <c:w val="0.71249397725236407"/>
          <c:h val="9.540514007278144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83593891919E-2"/>
          <c:y val="2.7130935450020998E-2"/>
          <c:w val="0.95425089833092469"/>
          <c:h val="0.817254478060198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31E-3"/>
                  <c:y val="3.8130924179509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E2-469B-A7EF-AB342FB7D8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Scotland</c:v>
                </c:pt>
                <c:pt idx="1">
                  <c:v>Aberdeen City and Shire</c:v>
                </c:pt>
                <c:pt idx="2">
                  <c:v>Ayrshire</c:v>
                </c:pt>
                <c:pt idx="3">
                  <c:v>Borders</c:v>
                </c:pt>
                <c:pt idx="4">
                  <c:v>Dumfries and Galloway</c:v>
                </c:pt>
                <c:pt idx="5">
                  <c:v>Edinburgh &amp; Lothian</c:v>
                </c:pt>
                <c:pt idx="6">
                  <c:v>Fife</c:v>
                </c:pt>
                <c:pt idx="7">
                  <c:v>Forth Valley</c:v>
                </c:pt>
                <c:pt idx="8">
                  <c:v>Glasgow</c:v>
                </c:pt>
                <c:pt idx="9">
                  <c:v>Highland and Islands</c:v>
                </c:pt>
                <c:pt idx="10">
                  <c:v>Lanarkshire</c:v>
                </c:pt>
                <c:pt idx="11">
                  <c:v>Tayside</c:v>
                </c:pt>
                <c:pt idx="12">
                  <c:v>West</c:v>
                </c:pt>
                <c:pt idx="13">
                  <c:v>West Lothian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1-48E2-469B-A7EF-AB342FB7D8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Scotland</c:v>
                </c:pt>
                <c:pt idx="1">
                  <c:v>Aberdeen City and Shire</c:v>
                </c:pt>
                <c:pt idx="2">
                  <c:v>Ayrshire</c:v>
                </c:pt>
                <c:pt idx="3">
                  <c:v>Borders</c:v>
                </c:pt>
                <c:pt idx="4">
                  <c:v>Dumfries and Galloway</c:v>
                </c:pt>
                <c:pt idx="5">
                  <c:v>Edinburgh &amp; Lothian</c:v>
                </c:pt>
                <c:pt idx="6">
                  <c:v>Fife</c:v>
                </c:pt>
                <c:pt idx="7">
                  <c:v>Forth Valley</c:v>
                </c:pt>
                <c:pt idx="8">
                  <c:v>Glasgow</c:v>
                </c:pt>
                <c:pt idx="9">
                  <c:v>Highland and Islands</c:v>
                </c:pt>
                <c:pt idx="10">
                  <c:v>Lanarkshire</c:v>
                </c:pt>
                <c:pt idx="11">
                  <c:v>Tayside</c:v>
                </c:pt>
                <c:pt idx="12">
                  <c:v>West</c:v>
                </c:pt>
                <c:pt idx="13">
                  <c:v>West Lothian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2-48E2-469B-A7EF-AB342FB7D8D0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Scotland</c:v>
                </c:pt>
                <c:pt idx="1">
                  <c:v>Aberdeen City and Shire</c:v>
                </c:pt>
                <c:pt idx="2">
                  <c:v>Ayrshire</c:v>
                </c:pt>
                <c:pt idx="3">
                  <c:v>Borders</c:v>
                </c:pt>
                <c:pt idx="4">
                  <c:v>Dumfries and Galloway</c:v>
                </c:pt>
                <c:pt idx="5">
                  <c:v>Edinburgh &amp; Lothian</c:v>
                </c:pt>
                <c:pt idx="6">
                  <c:v>Fife</c:v>
                </c:pt>
                <c:pt idx="7">
                  <c:v>Forth Valley</c:v>
                </c:pt>
                <c:pt idx="8">
                  <c:v>Glasgow</c:v>
                </c:pt>
                <c:pt idx="9">
                  <c:v>Highland and Islands</c:v>
                </c:pt>
                <c:pt idx="10">
                  <c:v>Lanarkshire</c:v>
                </c:pt>
                <c:pt idx="11">
                  <c:v>Tayside</c:v>
                </c:pt>
                <c:pt idx="12">
                  <c:v>West</c:v>
                </c:pt>
                <c:pt idx="13">
                  <c:v>West Lothian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0.2</c:v>
                </c:pt>
                <c:pt idx="1">
                  <c:v>0.18</c:v>
                </c:pt>
                <c:pt idx="2">
                  <c:v>0.18</c:v>
                </c:pt>
                <c:pt idx="3">
                  <c:v>0.24</c:v>
                </c:pt>
                <c:pt idx="4">
                  <c:v>0.14000000000000001</c:v>
                </c:pt>
                <c:pt idx="5">
                  <c:v>0.21</c:v>
                </c:pt>
                <c:pt idx="6">
                  <c:v>0.19</c:v>
                </c:pt>
                <c:pt idx="7">
                  <c:v>0.24</c:v>
                </c:pt>
                <c:pt idx="8">
                  <c:v>0.2</c:v>
                </c:pt>
                <c:pt idx="9">
                  <c:v>0.17</c:v>
                </c:pt>
                <c:pt idx="10">
                  <c:v>0.23</c:v>
                </c:pt>
                <c:pt idx="11">
                  <c:v>0.19</c:v>
                </c:pt>
                <c:pt idx="12">
                  <c:v>0.24</c:v>
                </c:pt>
                <c:pt idx="1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2-469B-A7EF-AB342FB7D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43552"/>
        <c:axId val="171145088"/>
      </c:barChart>
      <c:catAx>
        <c:axId val="17114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71145088"/>
        <c:crosses val="autoZero"/>
        <c:auto val="1"/>
        <c:lblAlgn val="ctr"/>
        <c:lblOffset val="100"/>
        <c:noMultiLvlLbl val="0"/>
      </c:catAx>
      <c:valAx>
        <c:axId val="171145088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71143552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176285772045512"/>
          <c:y val="0.14513436629393339"/>
          <c:w val="0.17586874162197361"/>
          <c:h val="4.754489909217557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770998278258573"/>
          <c:w val="0.95425089833092469"/>
          <c:h val="0.6366754307276341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-9.7211420953227431E-3"/>
                  <c:y val="3.8130924179509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0E-40A3-B2AE-448CFC32D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0.56000000000000005</c:v>
                </c:pt>
                <c:pt idx="1">
                  <c:v>0.83</c:v>
                </c:pt>
                <c:pt idx="2">
                  <c:v>0.93</c:v>
                </c:pt>
                <c:pt idx="3">
                  <c:v>0.94</c:v>
                </c:pt>
                <c:pt idx="4">
                  <c:v>0.97</c:v>
                </c:pt>
                <c:pt idx="5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E-40A3-B2AE-448CFC32DF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0.38</c:v>
                </c:pt>
                <c:pt idx="1">
                  <c:v>0.6</c:v>
                </c:pt>
                <c:pt idx="2">
                  <c:v>0.77</c:v>
                </c:pt>
                <c:pt idx="3">
                  <c:v>0.82</c:v>
                </c:pt>
                <c:pt idx="4">
                  <c:v>0.86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E-40A3-B2AE-448CFC32DF17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0.41</c:v>
                </c:pt>
                <c:pt idx="1">
                  <c:v>0.69</c:v>
                </c:pt>
                <c:pt idx="2">
                  <c:v>0.84</c:v>
                </c:pt>
                <c:pt idx="3">
                  <c:v>0.9</c:v>
                </c:pt>
                <c:pt idx="4">
                  <c:v>0.92</c:v>
                </c:pt>
                <c:pt idx="5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E-40A3-B2AE-448CFC32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332352"/>
        <c:axId val="171333888"/>
      </c:barChart>
      <c:catAx>
        <c:axId val="17133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1333888"/>
        <c:crosses val="autoZero"/>
        <c:auto val="1"/>
        <c:lblAlgn val="ctr"/>
        <c:lblOffset val="100"/>
        <c:noMultiLvlLbl val="0"/>
      </c:catAx>
      <c:valAx>
        <c:axId val="171333888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71332352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"/>
          <c:y val="8.2934916657161115E-2"/>
          <c:w val="0.72799479716616156"/>
          <c:h val="0.142634697276526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770998278258568"/>
          <c:w val="0.95425089833092469"/>
          <c:h val="0.6366754307276341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31E-3"/>
                  <c:y val="3.8130924179509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23-4EEC-9FD3-8F10BB3B2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823-4EEC-9FD3-8F10BB3B2F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823-4EEC-9FD3-8F10BB3B2FFD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0.23</c:v>
                </c:pt>
                <c:pt idx="2">
                  <c:v>0.17</c:v>
                </c:pt>
                <c:pt idx="3">
                  <c:v>0.12</c:v>
                </c:pt>
                <c:pt idx="4">
                  <c:v>0.1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23-4EEC-9FD3-8F10BB3B2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365568"/>
        <c:axId val="176367104"/>
      </c:barChart>
      <c:catAx>
        <c:axId val="17636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6367104"/>
        <c:crosses val="autoZero"/>
        <c:auto val="1"/>
        <c:lblAlgn val="ctr"/>
        <c:lblOffset val="100"/>
        <c:noMultiLvlLbl val="0"/>
      </c:catAx>
      <c:valAx>
        <c:axId val="176367104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76365568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3534605528995092"/>
          <c:y val="9.8986387531166883E-2"/>
          <c:w val="0.3437849550021303"/>
          <c:h val="0.109450177087536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353626858281633"/>
          <c:w val="0.99791666666666656"/>
          <c:h val="0.7209456528161644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7"/>
              <c:layout>
                <c:manualLayout>
                  <c:x val="2.7774964314579548E-3"/>
                  <c:y val="3.8130142671666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B6-4704-8FBC-5DF907FC7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Public Administration</c:v>
                </c:pt>
                <c:pt idx="2">
                  <c:v>Health and Social Work</c:v>
                </c:pt>
                <c:pt idx="3">
                  <c:v>Financial Services</c:v>
                </c:pt>
                <c:pt idx="4">
                  <c:v>Arts and Other Services </c:v>
                </c:pt>
                <c:pt idx="5">
                  <c:v>Electricity, Gas and Water</c:v>
                </c:pt>
                <c:pt idx="6">
                  <c:v>Manufacturing</c:v>
                </c:pt>
                <c:pt idx="7">
                  <c:v>Business Services</c:v>
                </c:pt>
                <c:pt idx="8">
                  <c:v>Transport and Communications</c:v>
                </c:pt>
                <c:pt idx="9">
                  <c:v>Wholesale and Retail</c:v>
                </c:pt>
                <c:pt idx="10">
                  <c:v>Hotels &amp; Restaurants</c:v>
                </c:pt>
                <c:pt idx="11">
                  <c:v>Construction</c:v>
                </c:pt>
                <c:pt idx="12">
                  <c:v>Agriculture     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0.98</c:v>
                </c:pt>
                <c:pt idx="1">
                  <c:v>0.9</c:v>
                </c:pt>
                <c:pt idx="2">
                  <c:v>0.89</c:v>
                </c:pt>
                <c:pt idx="3">
                  <c:v>0.8</c:v>
                </c:pt>
                <c:pt idx="4">
                  <c:v>0.77000000000000013</c:v>
                </c:pt>
                <c:pt idx="5">
                  <c:v>0.76000000000000012</c:v>
                </c:pt>
                <c:pt idx="6">
                  <c:v>0.7400000000000001</c:v>
                </c:pt>
                <c:pt idx="7">
                  <c:v>0.72000000000000008</c:v>
                </c:pt>
                <c:pt idx="8">
                  <c:v>0.69000000000000006</c:v>
                </c:pt>
                <c:pt idx="9">
                  <c:v>0.69000000000000006</c:v>
                </c:pt>
                <c:pt idx="10">
                  <c:v>0.68</c:v>
                </c:pt>
                <c:pt idx="11">
                  <c:v>0.60000000000000009</c:v>
                </c:pt>
                <c:pt idx="1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6-4704-8FBC-5DF907FC71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Train off-the-job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Public Administration</c:v>
                </c:pt>
                <c:pt idx="2">
                  <c:v>Health and Social Work</c:v>
                </c:pt>
                <c:pt idx="3">
                  <c:v>Financial Services</c:v>
                </c:pt>
                <c:pt idx="4">
                  <c:v>Arts and Other Services </c:v>
                </c:pt>
                <c:pt idx="5">
                  <c:v>Electricity, Gas and Water</c:v>
                </c:pt>
                <c:pt idx="6">
                  <c:v>Manufacturing</c:v>
                </c:pt>
                <c:pt idx="7">
                  <c:v>Business Services</c:v>
                </c:pt>
                <c:pt idx="8">
                  <c:v>Transport and Communications</c:v>
                </c:pt>
                <c:pt idx="9">
                  <c:v>Wholesale and Retail</c:v>
                </c:pt>
                <c:pt idx="10">
                  <c:v>Hotels &amp; Restaurants</c:v>
                </c:pt>
                <c:pt idx="11">
                  <c:v>Construction</c:v>
                </c:pt>
                <c:pt idx="12">
                  <c:v>Agriculture     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0.8</c:v>
                </c:pt>
                <c:pt idx="1">
                  <c:v>0.71000000000000008</c:v>
                </c:pt>
                <c:pt idx="2">
                  <c:v>0.76000000000000012</c:v>
                </c:pt>
                <c:pt idx="3">
                  <c:v>0.54</c:v>
                </c:pt>
                <c:pt idx="4">
                  <c:v>0.54</c:v>
                </c:pt>
                <c:pt idx="5">
                  <c:v>0.6100000000000001</c:v>
                </c:pt>
                <c:pt idx="6">
                  <c:v>0.55000000000000004</c:v>
                </c:pt>
                <c:pt idx="7">
                  <c:v>0.56000000000000005</c:v>
                </c:pt>
                <c:pt idx="8">
                  <c:v>0.48000000000000004</c:v>
                </c:pt>
                <c:pt idx="9">
                  <c:v>0.43000000000000005</c:v>
                </c:pt>
                <c:pt idx="10">
                  <c:v>0.38000000000000006</c:v>
                </c:pt>
                <c:pt idx="11">
                  <c:v>0.5</c:v>
                </c:pt>
                <c:pt idx="12">
                  <c:v>0.42000000000000004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B6-4704-8FBC-5DF907FC7119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Train on-the-job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Education</c:v>
                </c:pt>
                <c:pt idx="1">
                  <c:v>Public Administration</c:v>
                </c:pt>
                <c:pt idx="2">
                  <c:v>Health and Social Work</c:v>
                </c:pt>
                <c:pt idx="3">
                  <c:v>Financial Services</c:v>
                </c:pt>
                <c:pt idx="4">
                  <c:v>Arts and Other Services </c:v>
                </c:pt>
                <c:pt idx="5">
                  <c:v>Electricity, Gas and Water</c:v>
                </c:pt>
                <c:pt idx="6">
                  <c:v>Manufacturing</c:v>
                </c:pt>
                <c:pt idx="7">
                  <c:v>Business Services</c:v>
                </c:pt>
                <c:pt idx="8">
                  <c:v>Transport and Communications</c:v>
                </c:pt>
                <c:pt idx="9">
                  <c:v>Wholesale and Retail</c:v>
                </c:pt>
                <c:pt idx="10">
                  <c:v>Hotels &amp; Restaurants</c:v>
                </c:pt>
                <c:pt idx="11">
                  <c:v>Construction</c:v>
                </c:pt>
                <c:pt idx="12">
                  <c:v>Agriculture     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0.9</c:v>
                </c:pt>
                <c:pt idx="1">
                  <c:v>0.83000000000000007</c:v>
                </c:pt>
                <c:pt idx="2">
                  <c:v>0.78</c:v>
                </c:pt>
                <c:pt idx="3">
                  <c:v>0.73000000000000009</c:v>
                </c:pt>
                <c:pt idx="4">
                  <c:v>0.6100000000000001</c:v>
                </c:pt>
                <c:pt idx="5">
                  <c:v>0.62000000000000011</c:v>
                </c:pt>
                <c:pt idx="6">
                  <c:v>0.60000000000000009</c:v>
                </c:pt>
                <c:pt idx="7">
                  <c:v>0.60000000000000009</c:v>
                </c:pt>
                <c:pt idx="8">
                  <c:v>0.55000000000000004</c:v>
                </c:pt>
                <c:pt idx="9">
                  <c:v>0.56000000000000005</c:v>
                </c:pt>
                <c:pt idx="10">
                  <c:v>0.56999999999999995</c:v>
                </c:pt>
                <c:pt idx="11">
                  <c:v>0.4</c:v>
                </c:pt>
                <c:pt idx="12">
                  <c:v>0.31000000000000005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2-4B45-87B1-5ED170A38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6286720"/>
        <c:axId val="176100096"/>
      </c:barChart>
      <c:catAx>
        <c:axId val="176286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6100096"/>
        <c:crosses val="autoZero"/>
        <c:auto val="1"/>
        <c:lblAlgn val="ctr"/>
        <c:lblOffset val="100"/>
        <c:noMultiLvlLbl val="0"/>
      </c:catAx>
      <c:valAx>
        <c:axId val="17610009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76286720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7.9164944225721803E-2"/>
          <c:y val="9.4973519812665413E-2"/>
          <c:w val="0.64484653871391073"/>
          <c:h val="9.37540187922279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754913630131775"/>
          <c:w val="0.99764501293020136"/>
          <c:h val="0.7211109071324458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7"/>
              <c:layout>
                <c:manualLayout>
                  <c:x val="-9.7211420953227431E-3"/>
                  <c:y val="3.8130924179509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53-4447-85B8-78C6AD34C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8753-4447-85B8-78C6AD34CCB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Sheet1!$B$2:$B$14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8753-4447-85B8-78C6AD34CCB2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Train on-the-job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Sheet1!#REF!</c:f>
            </c:multiLvlStrRef>
          </c:cat>
          <c:val>
            <c:numRef>
              <c:f>Sheet1!$A$2:$A$14</c:f>
              <c:numCache>
                <c:formatCode>0%</c:formatCode>
                <c:ptCount val="13"/>
                <c:pt idx="0">
                  <c:v>0.17</c:v>
                </c:pt>
                <c:pt idx="1">
                  <c:v>0.18000000000000002</c:v>
                </c:pt>
                <c:pt idx="2">
                  <c:v>0.13</c:v>
                </c:pt>
                <c:pt idx="3">
                  <c:v>0.26</c:v>
                </c:pt>
                <c:pt idx="4">
                  <c:v>0.23</c:v>
                </c:pt>
                <c:pt idx="5">
                  <c:v>0.15000000000000002</c:v>
                </c:pt>
                <c:pt idx="6">
                  <c:v>0.19</c:v>
                </c:pt>
                <c:pt idx="7">
                  <c:v>0.16</c:v>
                </c:pt>
                <c:pt idx="8">
                  <c:v>0.21000000000000002</c:v>
                </c:pt>
                <c:pt idx="9">
                  <c:v>0.26</c:v>
                </c:pt>
                <c:pt idx="10">
                  <c:v>0.30000000000000004</c:v>
                </c:pt>
                <c:pt idx="11">
                  <c:v>0.11</c:v>
                </c:pt>
                <c:pt idx="1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3-4447-85B8-78C6AD34C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6130304"/>
        <c:axId val="176140288"/>
      </c:barChart>
      <c:catAx>
        <c:axId val="17613030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0"/>
          <a:lstStyle/>
          <a:p>
            <a:pPr>
              <a:defRPr sz="950"/>
            </a:pPr>
            <a:endParaRPr lang="en-US"/>
          </a:p>
        </c:txPr>
        <c:crossAx val="176140288"/>
        <c:crosses val="autoZero"/>
        <c:auto val="1"/>
        <c:lblAlgn val="ctr"/>
        <c:lblOffset val="100"/>
        <c:noMultiLvlLbl val="0"/>
      </c:catAx>
      <c:valAx>
        <c:axId val="176140288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76130304"/>
        <c:crosses val="autoZero"/>
        <c:crossBetween val="between"/>
        <c:majorUnit val="0.1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61972380411120453"/>
          <c:y val="0.11704429226442335"/>
          <c:w val="0.3437849550021303"/>
          <c:h val="5.527646288776703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72E-2"/>
          <c:y val="0"/>
          <c:w val="0.9541666666666665"/>
          <c:h val="0.99941759975952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36D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0.71000000000000008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9-462C-827A-E81EA2FC3A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9-462C-827A-E81EA2FC3A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9935232"/>
        <c:axId val="169936768"/>
      </c:barChart>
      <c:catAx>
        <c:axId val="1699352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9936768"/>
        <c:crosses val="autoZero"/>
        <c:auto val="1"/>
        <c:lblAlgn val="ctr"/>
        <c:lblOffset val="100"/>
        <c:noMultiLvlLbl val="0"/>
      </c:catAx>
      <c:valAx>
        <c:axId val="1699367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993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41188799409833E-2"/>
          <c:y val="3.1639634742338635E-2"/>
          <c:w val="0.97541395239722328"/>
          <c:h val="0.935909214048315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9D-443F-A829-1690F4AE756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9D-443F-A829-1690F4AE756D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59D-443F-A829-1690F4AE756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59D-443F-A829-1690F4AE756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59D-443F-A829-1690F4AE756D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59D-443F-A829-1690F4AE756D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59D-443F-A829-1690F4AE756D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59D-443F-A829-1690F4AE756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A59D-443F-A829-1690F4AE756D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A59D-443F-A829-1690F4AE756D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A59D-443F-A829-1690F4AE756D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A59D-443F-A829-1690F4AE756D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A59D-443F-A829-1690F4AE756D}"/>
              </c:ext>
            </c:extLst>
          </c:dPt>
          <c:dLbls>
            <c:dLbl>
              <c:idx val="0"/>
              <c:layout>
                <c:manualLayout>
                  <c:x val="-1.083130246412131E-3"/>
                  <c:y val="-0.36802139903929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9D-443F-A829-1690F4AE756D}"/>
                </c:ext>
              </c:extLst>
            </c:dLbl>
            <c:dLbl>
              <c:idx val="1"/>
              <c:layout>
                <c:manualLayout>
                  <c:x val="2.166260492824262E-3"/>
                  <c:y val="-0.47096677242482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BA90-4112-B7A5-249E8F08F3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9D-443F-A829-1690F4AE756D}"/>
                </c:ext>
              </c:extLst>
            </c:dLbl>
            <c:dLbl>
              <c:idx val="4"/>
              <c:layout>
                <c:manualLayout>
                  <c:x val="0"/>
                  <c:y val="-0.4062989697726810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BA90-4112-B7A5-249E8F08F377}"/>
                </c:ext>
              </c:extLst>
            </c:dLbl>
            <c:dLbl>
              <c:idx val="6"/>
              <c:layout>
                <c:manualLayout>
                  <c:x val="0"/>
                  <c:y val="-0.30474212955461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9D-443F-A829-1690F4AE756D}"/>
                </c:ext>
              </c:extLst>
            </c:dLbl>
            <c:dLbl>
              <c:idx val="7"/>
              <c:layout>
                <c:manualLayout>
                  <c:x val="4.3325209856485258E-3"/>
                  <c:y val="-0.38631250751370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BA90-4112-B7A5-249E8F08F377}"/>
                </c:ext>
              </c:extLst>
            </c:dLbl>
            <c:dLbl>
              <c:idx val="9"/>
              <c:layout>
                <c:manualLayout>
                  <c:x val="-3.2493907392363943E-3"/>
                  <c:y val="-0.25927636134999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9D-443F-A829-1690F4AE756D}"/>
                </c:ext>
              </c:extLst>
            </c:dLbl>
            <c:dLbl>
              <c:idx val="10"/>
              <c:layout>
                <c:manualLayout>
                  <c:x val="3.2493907392363943E-3"/>
                  <c:y val="-0.34965815897175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BA90-4112-B7A5-249E8F08F377}"/>
                </c:ext>
              </c:extLst>
            </c:dLbl>
            <c:dLbl>
              <c:idx val="12"/>
              <c:layout>
                <c:manualLayout>
                  <c:x val="-2.166260492824262E-3"/>
                  <c:y val="-0.235565056947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59D-443F-A829-1690F4AE756D}"/>
                </c:ext>
              </c:extLst>
            </c:dLbl>
            <c:dLbl>
              <c:idx val="13"/>
              <c:layout>
                <c:manualLayout>
                  <c:x val="0"/>
                  <c:y val="-0.3212660139977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BA90-4112-B7A5-249E8F08F377}"/>
                </c:ext>
              </c:extLst>
            </c:dLbl>
            <c:dLbl>
              <c:idx val="15"/>
              <c:layout>
                <c:manualLayout>
                  <c:x val="-4.332520985648524E-3"/>
                  <c:y val="-0.23353544117877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59D-443F-A829-1690F4AE756D}"/>
                </c:ext>
              </c:extLst>
            </c:dLbl>
            <c:dLbl>
              <c:idx val="16"/>
              <c:layout>
                <c:manualLayout>
                  <c:x val="1.083130246412131E-3"/>
                  <c:y val="-0.26897191572102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BA90-4112-B7A5-249E8F08F377}"/>
                </c:ext>
              </c:extLst>
            </c:dLbl>
            <c:dLbl>
              <c:idx val="18"/>
              <c:layout>
                <c:manualLayout>
                  <c:x val="1.083130246412131E-3"/>
                  <c:y val="-0.20189580643643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59D-443F-A829-1690F4AE756D}"/>
                </c:ext>
              </c:extLst>
            </c:dLbl>
            <c:dLbl>
              <c:idx val="19"/>
              <c:layout>
                <c:manualLayout>
                  <c:x val="0"/>
                  <c:y val="-0.25020306611540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BA90-4112-B7A5-249E8F08F377}"/>
                </c:ext>
              </c:extLst>
            </c:dLbl>
            <c:dLbl>
              <c:idx val="21"/>
              <c:layout>
                <c:manualLayout>
                  <c:x val="1.083130246412131E-3"/>
                  <c:y val="-0.18821354087718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59D-443F-A829-1690F4AE756D}"/>
                </c:ext>
              </c:extLst>
            </c:dLbl>
            <c:dLbl>
              <c:idx val="22"/>
              <c:layout>
                <c:manualLayout>
                  <c:x val="2.166260492824262E-3"/>
                  <c:y val="-0.25724713433725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BA90-4112-B7A5-249E8F08F377}"/>
                </c:ext>
              </c:extLst>
            </c:dLbl>
            <c:dLbl>
              <c:idx val="24"/>
              <c:layout>
                <c:manualLayout>
                  <c:x val="-1.0831302464120516E-3"/>
                  <c:y val="-0.24585583089845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59D-443F-A829-1690F4AE756D}"/>
                </c:ext>
              </c:extLst>
            </c:dLbl>
            <c:dLbl>
              <c:idx val="25"/>
              <c:layout>
                <c:manualLayout>
                  <c:x val="2.166260492824262E-3"/>
                  <c:y val="-0.24728983833114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BA90-4112-B7A5-249E8F08F377}"/>
                </c:ext>
              </c:extLst>
            </c:dLbl>
            <c:dLbl>
              <c:idx val="27"/>
              <c:layout>
                <c:manualLayout>
                  <c:x val="-2.166260492824262E-3"/>
                  <c:y val="-0.2505368054067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59D-443F-A829-1690F4AE756D}"/>
                </c:ext>
              </c:extLst>
            </c:dLbl>
            <c:dLbl>
              <c:idx val="28"/>
              <c:layout>
                <c:manualLayout>
                  <c:x val="1.083130246412131E-3"/>
                  <c:y val="-0.22818672674148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BA90-4112-B7A5-249E8F08F377}"/>
                </c:ext>
              </c:extLst>
            </c:dLbl>
            <c:dLbl>
              <c:idx val="30"/>
              <c:layout>
                <c:manualLayout>
                  <c:x val="-1.083130246412131E-3"/>
                  <c:y val="-0.20636038616536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59D-443F-A829-1690F4AE756D}"/>
                </c:ext>
              </c:extLst>
            </c:dLbl>
            <c:dLbl>
              <c:idx val="31"/>
              <c:layout>
                <c:manualLayout>
                  <c:x val="0"/>
                  <c:y val="-0.22689724384137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BA90-4112-B7A5-249E8F08F377}"/>
                </c:ext>
              </c:extLst>
            </c:dLbl>
            <c:dLbl>
              <c:idx val="33"/>
              <c:layout>
                <c:manualLayout>
                  <c:x val="-2.166260492824262E-3"/>
                  <c:y val="-0.15595190181740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59D-443F-A829-1690F4AE756D}"/>
                </c:ext>
              </c:extLst>
            </c:dLbl>
            <c:dLbl>
              <c:idx val="34"/>
              <c:layout>
                <c:manualLayout>
                  <c:x val="0"/>
                  <c:y val="-0.16985030080965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BA90-4112-B7A5-249E8F08F377}"/>
                </c:ext>
              </c:extLst>
            </c:dLbl>
            <c:dLbl>
              <c:idx val="36"/>
              <c:layout>
                <c:manualLayout>
                  <c:x val="-3.2493907392363943E-3"/>
                  <c:y val="-9.0309799965502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59D-443F-A829-1690F4AE756D}"/>
                </c:ext>
              </c:extLst>
            </c:dLbl>
            <c:dLbl>
              <c:idx val="37"/>
              <c:layout>
                <c:manualLayout>
                  <c:x val="-2.166260492824262E-3"/>
                  <c:y val="-0.15919913023934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BA90-4112-B7A5-249E8F08F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Ed 3</c:v>
                </c:pt>
                <c:pt idx="1">
                  <c:v>Ed 5</c:v>
                </c:pt>
                <c:pt idx="3">
                  <c:v>Pub 3 </c:v>
                </c:pt>
                <c:pt idx="4">
                  <c:v>Pub 5</c:v>
                </c:pt>
                <c:pt idx="6">
                  <c:v>Health 3</c:v>
                </c:pt>
                <c:pt idx="7">
                  <c:v>Heath 5</c:v>
                </c:pt>
                <c:pt idx="9">
                  <c:v>Hotel 3</c:v>
                </c:pt>
                <c:pt idx="10">
                  <c:v>Hotel 5</c:v>
                </c:pt>
                <c:pt idx="12">
                  <c:v>Elec 3</c:v>
                </c:pt>
                <c:pt idx="13">
                  <c:v>Elec 5</c:v>
                </c:pt>
                <c:pt idx="15">
                  <c:v>Arts 3</c:v>
                </c:pt>
                <c:pt idx="16">
                  <c:v>Arts 5</c:v>
                </c:pt>
                <c:pt idx="18">
                  <c:v>Bus 3</c:v>
                </c:pt>
                <c:pt idx="19">
                  <c:v>Bus 5</c:v>
                </c:pt>
                <c:pt idx="21">
                  <c:v>Transport 3</c:v>
                </c:pt>
                <c:pt idx="22">
                  <c:v>Transport 5</c:v>
                </c:pt>
                <c:pt idx="24">
                  <c:v>Financial 3</c:v>
                </c:pt>
                <c:pt idx="25">
                  <c:v>Financial 5</c:v>
                </c:pt>
                <c:pt idx="27">
                  <c:v>Manufac 3</c:v>
                </c:pt>
                <c:pt idx="28">
                  <c:v>Manufac 5</c:v>
                </c:pt>
                <c:pt idx="30">
                  <c:v>Wholeslae 3</c:v>
                </c:pt>
                <c:pt idx="31">
                  <c:v>Whole 5</c:v>
                </c:pt>
                <c:pt idx="33">
                  <c:v>Construc 3 </c:v>
                </c:pt>
                <c:pt idx="34">
                  <c:v>Construc 5</c:v>
                </c:pt>
                <c:pt idx="36">
                  <c:v>Ag 3</c:v>
                </c:pt>
                <c:pt idx="37">
                  <c:v>Ag 5</c:v>
                </c:pt>
              </c:strCache>
            </c:strRef>
          </c:cat>
          <c:val>
            <c:numRef>
              <c:f>Sheet1!$B$2:$B$39</c:f>
              <c:numCache>
                <c:formatCode>0%</c:formatCode>
                <c:ptCount val="38"/>
                <c:pt idx="0">
                  <c:v>0.28999999999999998</c:v>
                </c:pt>
                <c:pt idx="1">
                  <c:v>0.38</c:v>
                </c:pt>
                <c:pt idx="3">
                  <c:v>0.23</c:v>
                </c:pt>
                <c:pt idx="4">
                  <c:v>0.32</c:v>
                </c:pt>
                <c:pt idx="6">
                  <c:v>0.23</c:v>
                </c:pt>
                <c:pt idx="7">
                  <c:v>0.3</c:v>
                </c:pt>
                <c:pt idx="9">
                  <c:v>0.19</c:v>
                </c:pt>
                <c:pt idx="10">
                  <c:v>0.27</c:v>
                </c:pt>
                <c:pt idx="12">
                  <c:v>0.14000000000000001</c:v>
                </c:pt>
                <c:pt idx="13">
                  <c:v>0.25</c:v>
                </c:pt>
                <c:pt idx="15">
                  <c:v>0.17</c:v>
                </c:pt>
                <c:pt idx="16">
                  <c:v>0.2</c:v>
                </c:pt>
                <c:pt idx="18">
                  <c:v>0.14000000000000001</c:v>
                </c:pt>
                <c:pt idx="19">
                  <c:v>0.19</c:v>
                </c:pt>
                <c:pt idx="21">
                  <c:v>0.13</c:v>
                </c:pt>
                <c:pt idx="22">
                  <c:v>0.19</c:v>
                </c:pt>
                <c:pt idx="24">
                  <c:v>0.18</c:v>
                </c:pt>
                <c:pt idx="25">
                  <c:v>0.18</c:v>
                </c:pt>
                <c:pt idx="27">
                  <c:v>0.19</c:v>
                </c:pt>
                <c:pt idx="28">
                  <c:v>0.17</c:v>
                </c:pt>
                <c:pt idx="30">
                  <c:v>0.15</c:v>
                </c:pt>
                <c:pt idx="31">
                  <c:v>0.16</c:v>
                </c:pt>
                <c:pt idx="33">
                  <c:v>0.09</c:v>
                </c:pt>
                <c:pt idx="34">
                  <c:v>0.11</c:v>
                </c:pt>
                <c:pt idx="36">
                  <c:v>0.05</c:v>
                </c:pt>
                <c:pt idx="3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A59D-443F-A829-1690F4AE7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45483648"/>
        <c:axId val="1454851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Density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2745735174654759E-2"/>
                  <c:y val="-4.369815541744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A59D-443F-A829-1690F4AE756D}"/>
                </c:ext>
              </c:extLst>
            </c:dLbl>
            <c:dLbl>
              <c:idx val="1"/>
              <c:layout>
                <c:manualLayout>
                  <c:x val="-2.2745735174654759E-2"/>
                  <c:y val="-4.078492763319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A59D-443F-A829-1690F4AE756D}"/>
                </c:ext>
              </c:extLst>
            </c:dLbl>
            <c:dLbl>
              <c:idx val="3"/>
              <c:layout>
                <c:manualLayout>
                  <c:x val="-1.9496344435418363E-2"/>
                  <c:y val="-4.369849253608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A59D-443F-A829-1690F4AE756D}"/>
                </c:ext>
              </c:extLst>
            </c:dLbl>
            <c:dLbl>
              <c:idx val="4"/>
              <c:layout>
                <c:manualLayout>
                  <c:x val="-2.166260492824262E-2"/>
                  <c:y val="-4.078527499282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A59D-443F-A829-1690F4AE756D}"/>
                </c:ext>
              </c:extLst>
            </c:dLbl>
            <c:dLbl>
              <c:idx val="6"/>
              <c:layout>
                <c:manualLayout>
                  <c:x val="-2.0579474681830488E-2"/>
                  <c:y val="-3.204539297584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A59D-443F-A829-1690F4AE756D}"/>
                </c:ext>
              </c:extLst>
            </c:dLbl>
            <c:dLbl>
              <c:idx val="7"/>
              <c:layout>
                <c:manualLayout>
                  <c:x val="-1.9496344435418363E-2"/>
                  <c:y val="-4.078527499282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A59D-443F-A829-1690F4AE756D}"/>
                </c:ext>
              </c:extLst>
            </c:dLbl>
            <c:dLbl>
              <c:idx val="9"/>
              <c:layout>
                <c:manualLayout>
                  <c:x val="-1.8413214189006228E-2"/>
                  <c:y val="-4.078527499282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A59D-443F-A829-1690F4AE756D}"/>
                </c:ext>
              </c:extLst>
            </c:dLbl>
            <c:dLbl>
              <c:idx val="10"/>
              <c:layout>
                <c:manualLayout>
                  <c:x val="-1.9496344435418363E-2"/>
                  <c:y val="-3.7871828062359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A59D-443F-A829-1690F4AE756D}"/>
                </c:ext>
              </c:extLst>
            </c:dLbl>
            <c:dLbl>
              <c:idx val="12"/>
              <c:layout>
                <c:manualLayout>
                  <c:x val="-1.6246953696182013E-2"/>
                  <c:y val="-3.7871828062359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A59D-443F-A829-1690F4AE756D}"/>
                </c:ext>
              </c:extLst>
            </c:dLbl>
            <c:dLbl>
              <c:idx val="13"/>
              <c:layout>
                <c:manualLayout>
                  <c:x val="-2.1662604928242579E-2"/>
                  <c:y val="-3.7871828062359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A59D-443F-A829-1690F4AE756D}"/>
                </c:ext>
              </c:extLst>
            </c:dLbl>
            <c:dLbl>
              <c:idx val="15"/>
              <c:layout>
                <c:manualLayout>
                  <c:x val="-2.166260492824262E-2"/>
                  <c:y val="-4.078527499282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A59D-443F-A829-1690F4AE756D}"/>
                </c:ext>
              </c:extLst>
            </c:dLbl>
            <c:dLbl>
              <c:idx val="16"/>
              <c:layout>
                <c:manualLayout>
                  <c:x val="-2.2745735174654759E-2"/>
                  <c:y val="-4.078504560561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A59D-443F-A829-1690F4AE756D}"/>
                </c:ext>
              </c:extLst>
            </c:dLbl>
            <c:dLbl>
              <c:idx val="18"/>
              <c:layout>
                <c:manualLayout>
                  <c:x val="-2.2745735174654759E-2"/>
                  <c:y val="-4.7180046696082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A59D-443F-A829-1690F4AE756D}"/>
                </c:ext>
              </c:extLst>
            </c:dLbl>
            <c:dLbl>
              <c:idx val="19"/>
              <c:layout>
                <c:manualLayout>
                  <c:x val="-1.7330083942594096E-2"/>
                  <c:y val="-3.7871828062359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A59D-443F-A829-1690F4AE756D}"/>
                </c:ext>
              </c:extLst>
            </c:dLbl>
            <c:dLbl>
              <c:idx val="21"/>
              <c:layout>
                <c:manualLayout>
                  <c:x val="-1.8413214189006228E-2"/>
                  <c:y val="-3.2045392975842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A59D-443F-A829-1690F4AE756D}"/>
                </c:ext>
              </c:extLst>
            </c:dLbl>
            <c:dLbl>
              <c:idx val="22"/>
              <c:layout>
                <c:manualLayout>
                  <c:x val="-1.8413214189006228E-2"/>
                  <c:y val="-3.7871828062359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A59D-443F-A829-1690F4AE756D}"/>
                </c:ext>
              </c:extLst>
            </c:dLbl>
            <c:dLbl>
              <c:idx val="24"/>
              <c:layout>
                <c:manualLayout>
                  <c:x val="-1.8413214189006228E-2"/>
                  <c:y val="-4.661148069213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A59D-443F-A829-1690F4AE756D}"/>
                </c:ext>
              </c:extLst>
            </c:dLbl>
            <c:dLbl>
              <c:idx val="25"/>
              <c:layout>
                <c:manualLayout>
                  <c:x val="-1.9496344435418363E-2"/>
                  <c:y val="-4.9524698235393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A59D-443F-A829-1690F4AE756D}"/>
                </c:ext>
              </c:extLst>
            </c:dLbl>
            <c:dLbl>
              <c:idx val="27"/>
              <c:layout>
                <c:manualLayout>
                  <c:x val="-2.166260492824262E-2"/>
                  <c:y val="-4.078504560561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A59D-443F-A829-1690F4AE756D}"/>
                </c:ext>
              </c:extLst>
            </c:dLbl>
            <c:dLbl>
              <c:idx val="28"/>
              <c:layout>
                <c:manualLayout>
                  <c:x val="-2.166260492824262E-2"/>
                  <c:y val="-4.0785274992825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A59D-443F-A829-1690F4AE756D}"/>
                </c:ext>
              </c:extLst>
            </c:dLbl>
            <c:dLbl>
              <c:idx val="30"/>
              <c:layout>
                <c:manualLayout>
                  <c:x val="-1.7330083942594096E-2"/>
                  <c:y val="-4.3698263148876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A59D-443F-A829-1690F4AE756D}"/>
                </c:ext>
              </c:extLst>
            </c:dLbl>
            <c:dLbl>
              <c:idx val="31"/>
              <c:layout>
                <c:manualLayout>
                  <c:x val="-1.7330083942594096E-2"/>
                  <c:y val="-4.6611480692134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A59D-443F-A829-1690F4AE756D}"/>
                </c:ext>
              </c:extLst>
            </c:dLbl>
            <c:dLbl>
              <c:idx val="33"/>
              <c:layout>
                <c:manualLayout>
                  <c:x val="-1.9496344435418363E-2"/>
                  <c:y val="-3.7871828062359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A59D-443F-A829-1690F4AE756D}"/>
                </c:ext>
              </c:extLst>
            </c:dLbl>
            <c:dLbl>
              <c:idx val="34"/>
              <c:layout>
                <c:manualLayout>
                  <c:x val="-1.8413214189006228E-2"/>
                  <c:y val="-3.495861051910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A59D-443F-A829-1690F4AE756D}"/>
                </c:ext>
              </c:extLst>
            </c:dLbl>
            <c:dLbl>
              <c:idx val="36"/>
              <c:layout>
                <c:manualLayout>
                  <c:x val="-2.0579474681830488E-2"/>
                  <c:y val="-4.078504560561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A59D-443F-A829-1690F4AE756D}"/>
                </c:ext>
              </c:extLst>
            </c:dLbl>
            <c:dLbl>
              <c:idx val="37"/>
              <c:layout>
                <c:manualLayout>
                  <c:x val="-3.2493907392363943E-3"/>
                  <c:y val="-3.868370296419033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A59D-443F-A829-1690F4AE75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Sheet1!$A$2:$A$39</c:f>
              <c:strCache>
                <c:ptCount val="38"/>
                <c:pt idx="0">
                  <c:v>Ed 3</c:v>
                </c:pt>
                <c:pt idx="1">
                  <c:v>Ed 5</c:v>
                </c:pt>
                <c:pt idx="3">
                  <c:v>Pub 3 </c:v>
                </c:pt>
                <c:pt idx="4">
                  <c:v>Pub 5</c:v>
                </c:pt>
                <c:pt idx="6">
                  <c:v>Health 3</c:v>
                </c:pt>
                <c:pt idx="7">
                  <c:v>Heath 5</c:v>
                </c:pt>
                <c:pt idx="9">
                  <c:v>Hotel 3</c:v>
                </c:pt>
                <c:pt idx="10">
                  <c:v>Hotel 5</c:v>
                </c:pt>
                <c:pt idx="12">
                  <c:v>Elec 3</c:v>
                </c:pt>
                <c:pt idx="13">
                  <c:v>Elec 5</c:v>
                </c:pt>
                <c:pt idx="15">
                  <c:v>Arts 3</c:v>
                </c:pt>
                <c:pt idx="16">
                  <c:v>Arts 5</c:v>
                </c:pt>
                <c:pt idx="18">
                  <c:v>Bus 3</c:v>
                </c:pt>
                <c:pt idx="19">
                  <c:v>Bus 5</c:v>
                </c:pt>
                <c:pt idx="21">
                  <c:v>Transport 3</c:v>
                </c:pt>
                <c:pt idx="22">
                  <c:v>Transport 5</c:v>
                </c:pt>
                <c:pt idx="24">
                  <c:v>Financial 3</c:v>
                </c:pt>
                <c:pt idx="25">
                  <c:v>Financial 5</c:v>
                </c:pt>
                <c:pt idx="27">
                  <c:v>Manufac 3</c:v>
                </c:pt>
                <c:pt idx="28">
                  <c:v>Manufac 5</c:v>
                </c:pt>
                <c:pt idx="30">
                  <c:v>Wholeslae 3</c:v>
                </c:pt>
                <c:pt idx="31">
                  <c:v>Whole 5</c:v>
                </c:pt>
                <c:pt idx="33">
                  <c:v>Construc 3 </c:v>
                </c:pt>
                <c:pt idx="34">
                  <c:v>Construc 5</c:v>
                </c:pt>
                <c:pt idx="36">
                  <c:v>Ag 3</c:v>
                </c:pt>
                <c:pt idx="37">
                  <c:v>Ag 5</c:v>
                </c:pt>
              </c:strCache>
            </c:strRef>
          </c:cat>
          <c:val>
            <c:numRef>
              <c:f>Sheet1!$C$2:$C$39</c:f>
              <c:numCache>
                <c:formatCode>0.0%</c:formatCode>
                <c:ptCount val="38"/>
                <c:pt idx="0">
                  <c:v>1.9E-2</c:v>
                </c:pt>
                <c:pt idx="1">
                  <c:v>2.3E-2</c:v>
                </c:pt>
                <c:pt idx="3">
                  <c:v>2.3E-2</c:v>
                </c:pt>
                <c:pt idx="4">
                  <c:v>4.2000000000000003E-2</c:v>
                </c:pt>
                <c:pt idx="6">
                  <c:v>1.9E-2</c:v>
                </c:pt>
                <c:pt idx="7">
                  <c:v>2.1999999999999999E-2</c:v>
                </c:pt>
                <c:pt idx="9">
                  <c:v>3.6999999999999998E-2</c:v>
                </c:pt>
                <c:pt idx="10">
                  <c:v>5.3999999999999999E-2</c:v>
                </c:pt>
                <c:pt idx="12">
                  <c:v>1.2999999999999999E-2</c:v>
                </c:pt>
                <c:pt idx="13">
                  <c:v>3.4000000000000002E-2</c:v>
                </c:pt>
                <c:pt idx="15">
                  <c:v>3.6999999999999998E-2</c:v>
                </c:pt>
                <c:pt idx="16">
                  <c:v>4.1000000000000002E-2</c:v>
                </c:pt>
                <c:pt idx="18">
                  <c:v>3.1E-2</c:v>
                </c:pt>
                <c:pt idx="19">
                  <c:v>4.1000000000000002E-2</c:v>
                </c:pt>
                <c:pt idx="21">
                  <c:v>0.02</c:v>
                </c:pt>
                <c:pt idx="22">
                  <c:v>3.5999999999999997E-2</c:v>
                </c:pt>
                <c:pt idx="24">
                  <c:v>1.9E-2</c:v>
                </c:pt>
                <c:pt idx="25">
                  <c:v>1.2999999999999999E-2</c:v>
                </c:pt>
                <c:pt idx="27">
                  <c:v>0.02</c:v>
                </c:pt>
                <c:pt idx="28">
                  <c:v>1.7999999999999999E-2</c:v>
                </c:pt>
                <c:pt idx="30">
                  <c:v>2.3E-2</c:v>
                </c:pt>
                <c:pt idx="31">
                  <c:v>2.7E-2</c:v>
                </c:pt>
                <c:pt idx="33">
                  <c:v>1.7999999999999999E-2</c:v>
                </c:pt>
                <c:pt idx="34">
                  <c:v>2.1000000000000001E-2</c:v>
                </c:pt>
                <c:pt idx="36">
                  <c:v>1.2E-2</c:v>
                </c:pt>
                <c:pt idx="37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A59D-443F-A829-1690F4AE7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83648"/>
        <c:axId val="145485184"/>
      </c:lineChart>
      <c:catAx>
        <c:axId val="145483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45485184"/>
        <c:crosses val="autoZero"/>
        <c:auto val="1"/>
        <c:lblAlgn val="ctr"/>
        <c:lblOffset val="100"/>
        <c:noMultiLvlLbl val="0"/>
      </c:catAx>
      <c:valAx>
        <c:axId val="1454851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4548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72E-2"/>
          <c:y val="0"/>
          <c:w val="0.9541666666666665"/>
          <c:h val="0.99941759975952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6-4603-9AA6-8DCB511CF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6-4603-9AA6-8DCB511CF8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9980288"/>
        <c:axId val="169981824"/>
      </c:barChart>
      <c:catAx>
        <c:axId val="169980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69981824"/>
        <c:crosses val="autoZero"/>
        <c:auto val="1"/>
        <c:lblAlgn val="ctr"/>
        <c:lblOffset val="100"/>
        <c:noMultiLvlLbl val="0"/>
      </c:catAx>
      <c:valAx>
        <c:axId val="16998182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998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028435213526256E-2"/>
          <c:y val="0"/>
          <c:w val="0.91285502811999863"/>
          <c:h val="0.99941759975952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5-49D0-B1EF-1598AB318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90-45AE-AF73-15BB9D880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5-49D0-B1EF-1598AB3180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rgbClr val="5A7AC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0-45AE-AF73-15BB9D8804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297856"/>
        <c:axId val="176299392"/>
      </c:barChart>
      <c:catAx>
        <c:axId val="1762978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76299392"/>
        <c:crosses val="autoZero"/>
        <c:auto val="1"/>
        <c:lblAlgn val="ctr"/>
        <c:lblOffset val="100"/>
        <c:noMultiLvlLbl val="0"/>
      </c:catAx>
      <c:valAx>
        <c:axId val="17629939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629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72E-2"/>
          <c:y val="0"/>
          <c:w val="0.9541666666666665"/>
          <c:h val="0.99941759975952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FFC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1FE-411B-BC9F-A29A32316E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E-411B-BC9F-A29A32316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8D3EF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543-46E6-8A73-EC3972861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0.67000000000000015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FE-411B-BC9F-A29A32316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953280"/>
        <c:axId val="185959168"/>
      </c:barChart>
      <c:catAx>
        <c:axId val="1859532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5959168"/>
        <c:crosses val="autoZero"/>
        <c:auto val="1"/>
        <c:lblAlgn val="ctr"/>
        <c:lblOffset val="100"/>
        <c:noMultiLvlLbl val="0"/>
      </c:catAx>
      <c:valAx>
        <c:axId val="1859591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5953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15261611758908"/>
          <c:y val="4.2498624650808635E-2"/>
          <c:w val="0.58247177962138552"/>
          <c:h val="0.953251512884111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Management training</c:v>
                </c:pt>
                <c:pt idx="1">
                  <c:v>Supervisory training</c:v>
                </c:pt>
                <c:pt idx="2">
                  <c:v>More advanced induction</c:v>
                </c:pt>
                <c:pt idx="3">
                  <c:v>Training in new technology</c:v>
                </c:pt>
                <c:pt idx="4">
                  <c:v>Basic induction</c:v>
                </c:pt>
                <c:pt idx="5">
                  <c:v>Health and safety / first aid training</c:v>
                </c:pt>
                <c:pt idx="6">
                  <c:v>Job specific training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0.34</c:v>
                </c:pt>
                <c:pt idx="1">
                  <c:v>0.34</c:v>
                </c:pt>
                <c:pt idx="2">
                  <c:v>0.36</c:v>
                </c:pt>
                <c:pt idx="3">
                  <c:v>0.49</c:v>
                </c:pt>
                <c:pt idx="4">
                  <c:v>0.66</c:v>
                </c:pt>
                <c:pt idx="5">
                  <c:v>0.74</c:v>
                </c:pt>
                <c:pt idx="6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F-414F-8FC1-F0BA5902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86388480"/>
        <c:axId val="186390016"/>
      </c:barChart>
      <c:catAx>
        <c:axId val="186388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6390016"/>
        <c:crosses val="autoZero"/>
        <c:auto val="1"/>
        <c:lblAlgn val="ctr"/>
        <c:lblOffset val="100"/>
        <c:noMultiLvlLbl val="0"/>
      </c:catAx>
      <c:valAx>
        <c:axId val="18639001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one"/>
        <c:crossAx val="18638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7788347205995E-2"/>
          <c:y val="1.655086464730338E-2"/>
          <c:w val="0.95719381688466165"/>
          <c:h val="0.90887364557507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8503E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2366-4C4E-9D5B-B40530950925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366-4C4E-9D5B-B40530950925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9912035187092707E-4"/>
                  <c:y val="3.5359642819397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66-4C4E-9D5B-B40530950925}"/>
                </c:ext>
              </c:extLst>
            </c:dLbl>
            <c:dLbl>
              <c:idx val="3"/>
              <c:layout>
                <c:manualLayout>
                  <c:x val="0"/>
                  <c:y val="4.5401067910701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6-4C4E-9D5B-B40530950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2366-4C4E-9D5B-B40530950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0"/>
        <c:axId val="176779264"/>
        <c:axId val="176791936"/>
      </c:barChart>
      <c:catAx>
        <c:axId val="17677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6791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791936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one"/>
        <c:crossAx val="17677926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33864159328765E-3"/>
          <c:y val="1.5163687714119183E-2"/>
          <c:w val="0.956325210688029"/>
          <c:h val="0.83169357371408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Scotland </c:v>
                </c:pt>
                <c:pt idx="1">
                  <c:v>Aberdeen and Aberdeenshire</c:v>
                </c:pt>
                <c:pt idx="2">
                  <c:v>Ayrshire</c:v>
                </c:pt>
                <c:pt idx="3">
                  <c:v>Borders</c:v>
                </c:pt>
                <c:pt idx="4">
                  <c:v>Dumfries and Galloway</c:v>
                </c:pt>
                <c:pt idx="5">
                  <c:v>Edinburgh and Lothians</c:v>
                </c:pt>
                <c:pt idx="6">
                  <c:v>Fife</c:v>
                </c:pt>
                <c:pt idx="7">
                  <c:v>Forth Valley</c:v>
                </c:pt>
                <c:pt idx="8">
                  <c:v>Glasgow</c:v>
                </c:pt>
                <c:pt idx="9">
                  <c:v>Highlands and Islands</c:v>
                </c:pt>
                <c:pt idx="10">
                  <c:v>Lanarkshire</c:v>
                </c:pt>
                <c:pt idx="11">
                  <c:v>Tayside</c:v>
                </c:pt>
                <c:pt idx="12">
                  <c:v>West</c:v>
                </c:pt>
                <c:pt idx="13">
                  <c:v>West Lothian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0.63000000000000012</c:v>
                </c:pt>
                <c:pt idx="1">
                  <c:v>0.62000000000000011</c:v>
                </c:pt>
                <c:pt idx="2">
                  <c:v>0.69000000000000006</c:v>
                </c:pt>
                <c:pt idx="3">
                  <c:v>0.53</c:v>
                </c:pt>
                <c:pt idx="4">
                  <c:v>0.56000000000000005</c:v>
                </c:pt>
                <c:pt idx="5">
                  <c:v>0.62000000000000011</c:v>
                </c:pt>
                <c:pt idx="6">
                  <c:v>0.62000000000000011</c:v>
                </c:pt>
                <c:pt idx="7">
                  <c:v>0.70000000000000007</c:v>
                </c:pt>
                <c:pt idx="8">
                  <c:v>0.62000000000000011</c:v>
                </c:pt>
                <c:pt idx="9">
                  <c:v>0.59</c:v>
                </c:pt>
                <c:pt idx="10">
                  <c:v>0.68</c:v>
                </c:pt>
                <c:pt idx="11">
                  <c:v>0.56999999999999995</c:v>
                </c:pt>
                <c:pt idx="12">
                  <c:v>0.68</c:v>
                </c:pt>
                <c:pt idx="13">
                  <c:v>0.64000000000000012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3-485F-BD59-3A3AB8849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6701824"/>
        <c:axId val="176703360"/>
      </c:barChart>
      <c:catAx>
        <c:axId val="176701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000" b="1">
                <a:solidFill>
                  <a:srgbClr val="000000"/>
                </a:solidFill>
              </a:defRPr>
            </a:pPr>
            <a:endParaRPr lang="en-US"/>
          </a:p>
        </c:txPr>
        <c:crossAx val="176703360"/>
        <c:crosses val="autoZero"/>
        <c:auto val="1"/>
        <c:lblAlgn val="ctr"/>
        <c:lblOffset val="100"/>
        <c:noMultiLvlLbl val="0"/>
      </c:catAx>
      <c:valAx>
        <c:axId val="1767033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6701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457788347205995E-2"/>
          <c:y val="1.655086464730338E-2"/>
          <c:w val="0.95719381688466165"/>
          <c:h val="0.90887364557507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8503E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0F69-407D-8D4D-6311F4F5FC7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F69-407D-8D4D-6311F4F5FC7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4.9912035187092707E-4"/>
                  <c:y val="3.5359642819397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69-407D-8D4D-6311F4F5FC7F}"/>
                </c:ext>
              </c:extLst>
            </c:dLbl>
            <c:dLbl>
              <c:idx val="3"/>
              <c:layout>
                <c:manualLayout>
                  <c:x val="0"/>
                  <c:y val="4.5401067910701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9-407D-8D4D-6311F4F5F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UK</c:v>
                </c:pt>
                <c:pt idx="1">
                  <c:v>England</c:v>
                </c:pt>
                <c:pt idx="2">
                  <c:v>Northern Ireland</c:v>
                </c:pt>
                <c:pt idx="3">
                  <c:v>Scotland</c:v>
                </c:pt>
                <c:pt idx="4">
                  <c:v>Wales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0F69-407D-8D4D-6311F4F5FC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50"/>
        <c:axId val="176446080"/>
        <c:axId val="176454656"/>
      </c:barChart>
      <c:catAx>
        <c:axId val="17644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6454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454656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one"/>
        <c:crossAx val="17644608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1941784269249E-2"/>
          <c:y val="5.385444123655609E-2"/>
          <c:w val="0.95684257617535862"/>
          <c:h val="0.86245437349818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0.43729999999999997</c:v>
                </c:pt>
                <c:pt idx="1">
                  <c:v>0.56130000000000002</c:v>
                </c:pt>
                <c:pt idx="2">
                  <c:v>0.63819999999999999</c:v>
                </c:pt>
                <c:pt idx="3">
                  <c:v>0.61009999999999998</c:v>
                </c:pt>
                <c:pt idx="4">
                  <c:v>0.61</c:v>
                </c:pt>
                <c:pt idx="5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A-4CD6-897F-5C638CE2A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0.42420000000000002</c:v>
                </c:pt>
                <c:pt idx="1">
                  <c:v>0.5494</c:v>
                </c:pt>
                <c:pt idx="2">
                  <c:v>0.64700000000000002</c:v>
                </c:pt>
                <c:pt idx="3">
                  <c:v>0.64040000000000008</c:v>
                </c:pt>
                <c:pt idx="4">
                  <c:v>0.65</c:v>
                </c:pt>
                <c:pt idx="5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A-4CD6-897F-5C638CE2A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2-4</c:v>
                </c:pt>
                <c:pt idx="1">
                  <c:v>5-24</c:v>
                </c:pt>
                <c:pt idx="2">
                  <c:v>25-49</c:v>
                </c:pt>
                <c:pt idx="3">
                  <c:v>50-99</c:v>
                </c:pt>
                <c:pt idx="4">
                  <c:v>100-249</c:v>
                </c:pt>
                <c:pt idx="5">
                  <c:v>250+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0.45500000000000002</c:v>
                </c:pt>
                <c:pt idx="1">
                  <c:v>0.59150000000000003</c:v>
                </c:pt>
                <c:pt idx="2">
                  <c:v>0.65159999999999996</c:v>
                </c:pt>
                <c:pt idx="3">
                  <c:v>0.6573</c:v>
                </c:pt>
                <c:pt idx="4">
                  <c:v>0.65749999999999997</c:v>
                </c:pt>
                <c:pt idx="5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A-4CD6-897F-5C638CE2A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487808"/>
        <c:axId val="176493696"/>
      </c:barChart>
      <c:catAx>
        <c:axId val="1764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493696"/>
        <c:crosses val="autoZero"/>
        <c:auto val="1"/>
        <c:lblAlgn val="ctr"/>
        <c:lblOffset val="100"/>
        <c:noMultiLvlLbl val="0"/>
      </c:catAx>
      <c:valAx>
        <c:axId val="176493696"/>
        <c:scaling>
          <c:orientation val="minMax"/>
          <c:max val="0.8"/>
          <c:min val="0.2"/>
        </c:scaling>
        <c:delete val="1"/>
        <c:axPos val="l"/>
        <c:numFmt formatCode="0%" sourceLinked="1"/>
        <c:majorTickMark val="out"/>
        <c:minorTickMark val="none"/>
        <c:tickLblPos val="none"/>
        <c:crossAx val="176487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0488599124099861E-2"/>
          <c:y val="7.66483887394394E-3"/>
          <c:w val="0.28911782533458957"/>
          <c:h val="0.11365878772683828"/>
        </c:manualLayout>
      </c:layout>
      <c:overlay val="1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56046692255151E-2"/>
          <c:y val="0.20262424165861781"/>
          <c:w val="0.96094408264961939"/>
          <c:h val="0.7136847110220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Financial Services</c:v>
                </c:pt>
                <c:pt idx="1">
                  <c:v>Health &amp; Social Work</c:v>
                </c:pt>
                <c:pt idx="2">
                  <c:v>Education</c:v>
                </c:pt>
                <c:pt idx="3">
                  <c:v>Arts &amp; Other Services</c:v>
                </c:pt>
                <c:pt idx="4">
                  <c:v>Hotels &amp; Restaurants</c:v>
                </c:pt>
                <c:pt idx="5">
                  <c:v>Public Admin</c:v>
                </c:pt>
                <c:pt idx="6">
                  <c:v>Manufacturing</c:v>
                </c:pt>
                <c:pt idx="7">
                  <c:v>Construction</c:v>
                </c:pt>
                <c:pt idx="8">
                  <c:v>Business Services</c:v>
                </c:pt>
                <c:pt idx="9">
                  <c:v>Transport &amp; Comms</c:v>
                </c:pt>
                <c:pt idx="10">
                  <c:v>Wholesale &amp; Retail</c:v>
                </c:pt>
                <c:pt idx="11">
                  <c:v>Electricity, Gas &amp; Water</c:v>
                </c:pt>
                <c:pt idx="12">
                  <c:v>Agriculture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0.84730000000000005</c:v>
                </c:pt>
                <c:pt idx="1">
                  <c:v>0.7592000000000001</c:v>
                </c:pt>
                <c:pt idx="2">
                  <c:v>0.62840000000000018</c:v>
                </c:pt>
                <c:pt idx="3">
                  <c:v>0.5804999999999999</c:v>
                </c:pt>
                <c:pt idx="4">
                  <c:v>0.57310000000000005</c:v>
                </c:pt>
                <c:pt idx="5">
                  <c:v>0.50990000000000002</c:v>
                </c:pt>
                <c:pt idx="6">
                  <c:v>0.46970000000000001</c:v>
                </c:pt>
                <c:pt idx="7">
                  <c:v>0.56740000000000002</c:v>
                </c:pt>
                <c:pt idx="8">
                  <c:v>0.4541</c:v>
                </c:pt>
                <c:pt idx="9">
                  <c:v>0.48210000000000008</c:v>
                </c:pt>
                <c:pt idx="10">
                  <c:v>0.56359999999999999</c:v>
                </c:pt>
                <c:pt idx="11">
                  <c:v>0.70160000000000011</c:v>
                </c:pt>
                <c:pt idx="12">
                  <c:v>0.42610000000000003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A-4CD6-897F-5C638CE2A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Financial Services</c:v>
                </c:pt>
                <c:pt idx="1">
                  <c:v>Health &amp; Social Work</c:v>
                </c:pt>
                <c:pt idx="2">
                  <c:v>Education</c:v>
                </c:pt>
                <c:pt idx="3">
                  <c:v>Arts &amp; Other Services</c:v>
                </c:pt>
                <c:pt idx="4">
                  <c:v>Hotels &amp; Restaurants</c:v>
                </c:pt>
                <c:pt idx="5">
                  <c:v>Public Admin</c:v>
                </c:pt>
                <c:pt idx="6">
                  <c:v>Manufacturing</c:v>
                </c:pt>
                <c:pt idx="7">
                  <c:v>Construction</c:v>
                </c:pt>
                <c:pt idx="8">
                  <c:v>Business Services</c:v>
                </c:pt>
                <c:pt idx="9">
                  <c:v>Transport &amp; Comms</c:v>
                </c:pt>
                <c:pt idx="10">
                  <c:v>Wholesale &amp; Retail</c:v>
                </c:pt>
                <c:pt idx="11">
                  <c:v>Electricity, Gas &amp; Water</c:v>
                </c:pt>
                <c:pt idx="12">
                  <c:v>Agriculture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0.88840000000000008</c:v>
                </c:pt>
                <c:pt idx="1">
                  <c:v>0.87700000000000011</c:v>
                </c:pt>
                <c:pt idx="2">
                  <c:v>0.73990000000000011</c:v>
                </c:pt>
                <c:pt idx="3">
                  <c:v>0.6392000000000001</c:v>
                </c:pt>
                <c:pt idx="4">
                  <c:v>0.54459999999999997</c:v>
                </c:pt>
                <c:pt idx="5">
                  <c:v>0.62520000000000009</c:v>
                </c:pt>
                <c:pt idx="6">
                  <c:v>0.53880000000000017</c:v>
                </c:pt>
                <c:pt idx="7">
                  <c:v>0.48370000000000002</c:v>
                </c:pt>
                <c:pt idx="8">
                  <c:v>0.61710000000000009</c:v>
                </c:pt>
                <c:pt idx="9">
                  <c:v>0.58039999999999992</c:v>
                </c:pt>
                <c:pt idx="10">
                  <c:v>0.56520000000000004</c:v>
                </c:pt>
                <c:pt idx="11">
                  <c:v>0.57399999999999995</c:v>
                </c:pt>
                <c:pt idx="12">
                  <c:v>0.51300000000000001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A-4CD6-897F-5C638CE2AA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Financial Services</c:v>
                </c:pt>
                <c:pt idx="1">
                  <c:v>Health &amp; Social Work</c:v>
                </c:pt>
                <c:pt idx="2">
                  <c:v>Education</c:v>
                </c:pt>
                <c:pt idx="3">
                  <c:v>Arts &amp; Other Services</c:v>
                </c:pt>
                <c:pt idx="4">
                  <c:v>Hotels &amp; Restaurants</c:v>
                </c:pt>
                <c:pt idx="5">
                  <c:v>Public Admin</c:v>
                </c:pt>
                <c:pt idx="6">
                  <c:v>Manufacturing</c:v>
                </c:pt>
                <c:pt idx="7">
                  <c:v>Construction</c:v>
                </c:pt>
                <c:pt idx="8">
                  <c:v>Business Services</c:v>
                </c:pt>
                <c:pt idx="9">
                  <c:v>Transport &amp; Comms</c:v>
                </c:pt>
                <c:pt idx="10">
                  <c:v>Wholesale &amp; Retail</c:v>
                </c:pt>
                <c:pt idx="11">
                  <c:v>Electricity, Gas &amp; Water</c:v>
                </c:pt>
                <c:pt idx="12">
                  <c:v>Agriculture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0.85959999999999992</c:v>
                </c:pt>
                <c:pt idx="1">
                  <c:v>0.74830000000000008</c:v>
                </c:pt>
                <c:pt idx="2">
                  <c:v>0.74560000000000015</c:v>
                </c:pt>
                <c:pt idx="3">
                  <c:v>0.65100000000000002</c:v>
                </c:pt>
                <c:pt idx="4">
                  <c:v>0.64390000000000014</c:v>
                </c:pt>
                <c:pt idx="5">
                  <c:v>0.63850000000000018</c:v>
                </c:pt>
                <c:pt idx="6">
                  <c:v>0.60080000000000011</c:v>
                </c:pt>
                <c:pt idx="7">
                  <c:v>0.59129999999999994</c:v>
                </c:pt>
                <c:pt idx="8">
                  <c:v>0.55149999999999999</c:v>
                </c:pt>
                <c:pt idx="9">
                  <c:v>0.54449999999999998</c:v>
                </c:pt>
                <c:pt idx="10">
                  <c:v>0.52959999999999996</c:v>
                </c:pt>
                <c:pt idx="11">
                  <c:v>0.42210000000000009</c:v>
                </c:pt>
                <c:pt idx="12">
                  <c:v>0.41850000000000009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9A-4CD6-897F-5C638CE2A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18880"/>
        <c:axId val="177611904"/>
      </c:barChart>
      <c:catAx>
        <c:axId val="1766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77611904"/>
        <c:crosses val="autoZero"/>
        <c:auto val="1"/>
        <c:lblAlgn val="ctr"/>
        <c:lblOffset val="100"/>
        <c:noMultiLvlLbl val="0"/>
      </c:catAx>
      <c:valAx>
        <c:axId val="177611904"/>
        <c:scaling>
          <c:orientation val="minMax"/>
          <c:max val="0.9"/>
          <c:min val="0.1"/>
        </c:scaling>
        <c:delete val="1"/>
        <c:axPos val="l"/>
        <c:numFmt formatCode="0%" sourceLinked="1"/>
        <c:majorTickMark val="out"/>
        <c:minorTickMark val="none"/>
        <c:tickLblPos val="none"/>
        <c:crossAx val="176618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2.5772238753208089E-3"/>
          <c:w val="0.26374164566139557"/>
          <c:h val="7.0747027618708061E-2"/>
        </c:manualLayout>
      </c:layout>
      <c:overlay val="1"/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06339298720826E-2"/>
          <c:y val="7.1969651084015124E-2"/>
          <c:w val="0.962166348948025"/>
          <c:h val="0.79882334239358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0.51</c:v>
                </c:pt>
                <c:pt idx="1">
                  <c:v>0.76000000000000012</c:v>
                </c:pt>
                <c:pt idx="2">
                  <c:v>0.65000000000000013</c:v>
                </c:pt>
                <c:pt idx="3">
                  <c:v>0.51</c:v>
                </c:pt>
                <c:pt idx="4">
                  <c:v>0.52</c:v>
                </c:pt>
                <c:pt idx="5">
                  <c:v>0.71000000000000008</c:v>
                </c:pt>
                <c:pt idx="6">
                  <c:v>0.56999999999999995</c:v>
                </c:pt>
                <c:pt idx="7">
                  <c:v>0.48000000000000004</c:v>
                </c:pt>
                <c:pt idx="8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0-4D93-8FB5-440DE6136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-2.1709013915905272E-3"/>
                  <c:y val="8.70198832112901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E0-4D93-8FB5-440DE6136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0.49000000000000005</c:v>
                </c:pt>
                <c:pt idx="1">
                  <c:v>0.68</c:v>
                </c:pt>
                <c:pt idx="2">
                  <c:v>0.67000000000000015</c:v>
                </c:pt>
                <c:pt idx="3">
                  <c:v>0.54</c:v>
                </c:pt>
                <c:pt idx="4">
                  <c:v>0.59</c:v>
                </c:pt>
                <c:pt idx="5">
                  <c:v>0.84000000000000008</c:v>
                </c:pt>
                <c:pt idx="6">
                  <c:v>0.65000000000000013</c:v>
                </c:pt>
                <c:pt idx="7">
                  <c:v>0.56000000000000005</c:v>
                </c:pt>
                <c:pt idx="8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E0-4D93-8FB5-440DE61365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dLbl>
              <c:idx val="0"/>
              <c:layout>
                <c:manualLayout>
                  <c:x val="5.24688147261702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E0-4D93-8FB5-440DE61365F4}"/>
                </c:ext>
              </c:extLst>
            </c:dLbl>
            <c:dLbl>
              <c:idx val="1"/>
              <c:layout>
                <c:manualLayout>
                  <c:x val="4.197505178093616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7E0-4D93-8FB5-440DE61365F4}"/>
                </c:ext>
              </c:extLst>
            </c:dLbl>
            <c:dLbl>
              <c:idx val="2"/>
              <c:layout>
                <c:manualLayout>
                  <c:x val="7.34563406166379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E0-4D93-8FB5-440DE61365F4}"/>
                </c:ext>
              </c:extLst>
            </c:dLbl>
            <c:dLbl>
              <c:idx val="3"/>
              <c:layout>
                <c:manualLayout>
                  <c:x val="3.148128883570214E-3"/>
                  <c:y val="4.345921226244674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7E0-4D93-8FB5-440DE61365F4}"/>
                </c:ext>
              </c:extLst>
            </c:dLbl>
            <c:dLbl>
              <c:idx val="4"/>
              <c:layout>
                <c:manualLayout>
                  <c:x val="6.29625776714042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E0-4D93-8FB5-440DE61365F4}"/>
                </c:ext>
              </c:extLst>
            </c:dLbl>
            <c:dLbl>
              <c:idx val="5"/>
              <c:layout>
                <c:manualLayout>
                  <c:x val="1.7380031416532823E-3"/>
                  <c:y val="7.458847132396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7E0-4D93-8FB5-440DE61365F4}"/>
                </c:ext>
              </c:extLst>
            </c:dLbl>
            <c:dLbl>
              <c:idx val="6"/>
              <c:layout>
                <c:manualLayout>
                  <c:x val="3.25635208738578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8A5-480A-94DB-E176794FD5D3}"/>
                </c:ext>
              </c:extLst>
            </c:dLbl>
            <c:dLbl>
              <c:idx val="7"/>
              <c:layout>
                <c:manualLayout>
                  <c:x val="4.1975051780936169E-3"/>
                  <c:y val="-2.3705298712895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E0-4D93-8FB5-440DE61365F4}"/>
                </c:ext>
              </c:extLst>
            </c:dLbl>
            <c:dLbl>
              <c:idx val="8"/>
              <c:layout>
                <c:manualLayout>
                  <c:x val="2.09875258904680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7E0-4D93-8FB5-440DE6136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Assoc. Professionals</c:v>
                </c:pt>
                <c:pt idx="3">
                  <c:v>Admin / clerical</c:v>
                </c:pt>
                <c:pt idx="4">
                  <c:v>Skilled Trades</c:v>
                </c:pt>
                <c:pt idx="5">
                  <c:v>Caring, Leisure, Other services</c:v>
                </c:pt>
                <c:pt idx="6">
                  <c:v>Sales &amp; Customer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0.46200000000000002</c:v>
                </c:pt>
                <c:pt idx="1">
                  <c:v>0.6180000000000001</c:v>
                </c:pt>
                <c:pt idx="2">
                  <c:v>0.60300000000000009</c:v>
                </c:pt>
                <c:pt idx="3">
                  <c:v>0.49500000000000005</c:v>
                </c:pt>
                <c:pt idx="4">
                  <c:v>0.57900000000000007</c:v>
                </c:pt>
                <c:pt idx="5">
                  <c:v>0.74800000000000011</c:v>
                </c:pt>
                <c:pt idx="6">
                  <c:v>0.64400000000000013</c:v>
                </c:pt>
                <c:pt idx="7">
                  <c:v>0.51200000000000001</c:v>
                </c:pt>
                <c:pt idx="8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E0-4D93-8FB5-440DE61365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493504"/>
        <c:axId val="177495040"/>
      </c:barChart>
      <c:catAx>
        <c:axId val="17749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7495040"/>
        <c:crosses val="autoZero"/>
        <c:auto val="1"/>
        <c:lblAlgn val="ctr"/>
        <c:lblOffset val="100"/>
        <c:noMultiLvlLbl val="0"/>
      </c:catAx>
      <c:valAx>
        <c:axId val="177495040"/>
        <c:scaling>
          <c:orientation val="minMax"/>
          <c:max val="0.9"/>
          <c:min val="0.2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one"/>
        <c:crossAx val="1774935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2.0987659280274399E-3"/>
          <c:y val="2.8230072348859485E-2"/>
          <c:w val="0.26991816983782096"/>
          <c:h val="0.1016035188236615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65058548758885E-2"/>
          <c:y val="4.5964482377975374E-2"/>
          <c:w val="0.95369469776609239"/>
          <c:h val="0.73118548552778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establishments with skill shortage vacancies 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Sheet1!$A$4:$A$28</c:f>
              <c:strCache>
                <c:ptCount val="25"/>
                <c:pt idx="0">
                  <c:v>Aberdeen and Aberdeenshire</c:v>
                </c:pt>
                <c:pt idx="2">
                  <c:v>Ayrshire</c:v>
                </c:pt>
                <c:pt idx="4">
                  <c:v>Borders</c:v>
                </c:pt>
                <c:pt idx="6">
                  <c:v>Dumfries and Galloway</c:v>
                </c:pt>
                <c:pt idx="8">
                  <c:v>Edinburgh and Lothians</c:v>
                </c:pt>
                <c:pt idx="10">
                  <c:v>Fife</c:v>
                </c:pt>
                <c:pt idx="12">
                  <c:v>Forth Valley</c:v>
                </c:pt>
                <c:pt idx="14">
                  <c:v>Glasgow</c:v>
                </c:pt>
                <c:pt idx="16">
                  <c:v>Highlands and Islands</c:v>
                </c:pt>
                <c:pt idx="18">
                  <c:v>Lanarkshire</c:v>
                </c:pt>
                <c:pt idx="20">
                  <c:v>Tayside</c:v>
                </c:pt>
                <c:pt idx="22">
                  <c:v>West</c:v>
                </c:pt>
                <c:pt idx="24">
                  <c:v>West Lothian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 formatCode="0%">
                  <c:v>0.06</c:v>
                </c:pt>
                <c:pt idx="2" formatCode="0%">
                  <c:v>0.05</c:v>
                </c:pt>
                <c:pt idx="4" formatCode="0%">
                  <c:v>0.03</c:v>
                </c:pt>
                <c:pt idx="6" formatCode="0%">
                  <c:v>0.05</c:v>
                </c:pt>
                <c:pt idx="8" formatCode="0%">
                  <c:v>0.04</c:v>
                </c:pt>
                <c:pt idx="10" formatCode="0%">
                  <c:v>0.06</c:v>
                </c:pt>
                <c:pt idx="12" formatCode="0%">
                  <c:v>0.09</c:v>
                </c:pt>
                <c:pt idx="14" formatCode="0%">
                  <c:v>0.08</c:v>
                </c:pt>
                <c:pt idx="16" formatCode="0%">
                  <c:v>7.0000000000000007E-2</c:v>
                </c:pt>
                <c:pt idx="18" formatCode="0%">
                  <c:v>0.05</c:v>
                </c:pt>
                <c:pt idx="20" formatCode="0%">
                  <c:v>0.05</c:v>
                </c:pt>
                <c:pt idx="22" formatCode="0%">
                  <c:v>0.05</c:v>
                </c:pt>
                <c:pt idx="24" formatCode="0%">
                  <c:v>7.0000000000000007E-2</c:v>
                </c:pt>
                <c:pt idx="26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221-449D-938A-98D93D82CB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establishments with vacancies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rgbClr val="233A75"/>
              </a:solidFill>
              <a:prstDash val="sysDash"/>
            </a:ln>
          </c:spPr>
          <c:invertIfNegative val="0"/>
          <c:cat>
            <c:strRef>
              <c:f>Sheet1!$A$4:$A$28</c:f>
              <c:strCache>
                <c:ptCount val="25"/>
                <c:pt idx="0">
                  <c:v>Aberdeen and Aberdeenshire</c:v>
                </c:pt>
                <c:pt idx="2">
                  <c:v>Ayrshire</c:v>
                </c:pt>
                <c:pt idx="4">
                  <c:v>Borders</c:v>
                </c:pt>
                <c:pt idx="6">
                  <c:v>Dumfries and Galloway</c:v>
                </c:pt>
                <c:pt idx="8">
                  <c:v>Edinburgh and Lothians</c:v>
                </c:pt>
                <c:pt idx="10">
                  <c:v>Fife</c:v>
                </c:pt>
                <c:pt idx="12">
                  <c:v>Forth Valley</c:v>
                </c:pt>
                <c:pt idx="14">
                  <c:v>Glasgow</c:v>
                </c:pt>
                <c:pt idx="16">
                  <c:v>Highlands and Islands</c:v>
                </c:pt>
                <c:pt idx="18">
                  <c:v>Lanarkshire</c:v>
                </c:pt>
                <c:pt idx="20">
                  <c:v>Tayside</c:v>
                </c:pt>
                <c:pt idx="22">
                  <c:v>West</c:v>
                </c:pt>
                <c:pt idx="24">
                  <c:v>West Lothian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 formatCode="0%">
                  <c:v>0.11</c:v>
                </c:pt>
                <c:pt idx="2" formatCode="0%">
                  <c:v>0.12</c:v>
                </c:pt>
                <c:pt idx="4" formatCode="0%">
                  <c:v>0.1</c:v>
                </c:pt>
                <c:pt idx="6" formatCode="0%">
                  <c:v>0.06</c:v>
                </c:pt>
                <c:pt idx="8" formatCode="0%">
                  <c:v>0.05</c:v>
                </c:pt>
                <c:pt idx="10" formatCode="0%">
                  <c:v>0.16</c:v>
                </c:pt>
                <c:pt idx="12" formatCode="0%">
                  <c:v>0.11</c:v>
                </c:pt>
                <c:pt idx="14" formatCode="0%">
                  <c:v>0.14000000000000001</c:v>
                </c:pt>
                <c:pt idx="16" formatCode="0%">
                  <c:v>0.16</c:v>
                </c:pt>
                <c:pt idx="18" formatCode="0%">
                  <c:v>0.15</c:v>
                </c:pt>
                <c:pt idx="20" formatCode="0%">
                  <c:v>0.13</c:v>
                </c:pt>
                <c:pt idx="22" formatCode="0%">
                  <c:v>0.11</c:v>
                </c:pt>
                <c:pt idx="24" formatCode="0%">
                  <c:v>0.09</c:v>
                </c:pt>
                <c:pt idx="26" formatCode="0%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6221-449D-938A-98D93D82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7655680"/>
        <c:axId val="37657216"/>
      </c:barChart>
      <c:catAx>
        <c:axId val="3765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37657216"/>
        <c:crosses val="autoZero"/>
        <c:auto val="1"/>
        <c:lblAlgn val="ctr"/>
        <c:lblOffset val="100"/>
        <c:noMultiLvlLbl val="0"/>
      </c:catAx>
      <c:valAx>
        <c:axId val="37657216"/>
        <c:scaling>
          <c:orientation val="minMax"/>
          <c:max val="0.25"/>
        </c:scaling>
        <c:delete val="1"/>
        <c:axPos val="l"/>
        <c:numFmt formatCode="0%" sourceLinked="1"/>
        <c:majorTickMark val="out"/>
        <c:minorTickMark val="none"/>
        <c:tickLblPos val="none"/>
        <c:crossAx val="3765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33694844748182"/>
          <c:y val="2.108763277510229E-2"/>
          <c:w val="0.57266305155251829"/>
          <c:h val="0.957824734449795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888-4308-A140-2283CF5C3E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Sheet1!$A$1:$A$16</c:f>
              <c:strCache>
                <c:ptCount val="16"/>
                <c:pt idx="0">
                  <c:v>Other</c:v>
                </c:pt>
                <c:pt idx="1">
                  <c:v>Employees are too busy to give training</c:v>
                </c:pt>
                <c:pt idx="2">
                  <c:v>Business not operating long enough</c:v>
                </c:pt>
                <c:pt idx="3">
                  <c:v>Training not needed due to size of establishment</c:v>
                </c:pt>
                <c:pt idx="4">
                  <c:v>Trained staff will be poached by other employers</c:v>
                </c:pt>
                <c:pt idx="5">
                  <c:v>External courses are too expensive</c:v>
                </c:pt>
                <c:pt idx="6">
                  <c:v>The courses interested in are not available locally</c:v>
                </c:pt>
                <c:pt idx="7">
                  <c:v>Difficult to get information about the courses available locally</c:v>
                </c:pt>
                <c:pt idx="8">
                  <c:v>Learn by experience/Learn as you go</c:v>
                </c:pt>
                <c:pt idx="9">
                  <c:v>Managers lack time to organise training</c:v>
                </c:pt>
                <c:pt idx="10">
                  <c:v>Employees too busy to undertake training</c:v>
                </c:pt>
                <c:pt idx="11">
                  <c:v>No training available in relevant subject area</c:v>
                </c:pt>
                <c:pt idx="12">
                  <c:v>Any staff training has been arranged AND funded elsewhere</c:v>
                </c:pt>
                <c:pt idx="13">
                  <c:v>No money available for training</c:v>
                </c:pt>
                <c:pt idx="14">
                  <c:v>Training is not considered a priority </c:v>
                </c:pt>
                <c:pt idx="15">
                  <c:v>All staff are fully proficient / no need for training</c:v>
                </c:pt>
              </c:strCache>
            </c:strRef>
          </c:cat>
          <c:val>
            <c:numRef>
              <c:f>Sheet1!$B$1:$B$16</c:f>
              <c:numCache>
                <c:formatCode>0%</c:formatCode>
                <c:ptCount val="16"/>
                <c:pt idx="0">
                  <c:v>1.0000000000000002E-2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1.0000000000000002E-2</c:v>
                </c:pt>
                <c:pt idx="4">
                  <c:v>1.0000000000000002E-2</c:v>
                </c:pt>
                <c:pt idx="5">
                  <c:v>1.0000000000000002E-2</c:v>
                </c:pt>
                <c:pt idx="6">
                  <c:v>1.0000000000000002E-2</c:v>
                </c:pt>
                <c:pt idx="7">
                  <c:v>1.0000000000000002E-2</c:v>
                </c:pt>
                <c:pt idx="8">
                  <c:v>2.0000000000000004E-2</c:v>
                </c:pt>
                <c:pt idx="9">
                  <c:v>3.0000000000000002E-2</c:v>
                </c:pt>
                <c:pt idx="10">
                  <c:v>3.0000000000000002E-2</c:v>
                </c:pt>
                <c:pt idx="11">
                  <c:v>4.0000000000000008E-2</c:v>
                </c:pt>
                <c:pt idx="12">
                  <c:v>4.0000000000000008E-2</c:v>
                </c:pt>
                <c:pt idx="13">
                  <c:v>6.0000000000000005E-2</c:v>
                </c:pt>
                <c:pt idx="14">
                  <c:v>6.0000000000000005E-2</c:v>
                </c:pt>
                <c:pt idx="15">
                  <c:v>0.67000000000000015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888-4308-A140-2283CF5C3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177783936"/>
        <c:axId val="177785472"/>
      </c:barChart>
      <c:catAx>
        <c:axId val="177783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785472"/>
        <c:crosses val="autoZero"/>
        <c:auto val="1"/>
        <c:lblAlgn val="ctr"/>
        <c:lblOffset val="100"/>
        <c:noMultiLvlLbl val="0"/>
      </c:catAx>
      <c:valAx>
        <c:axId val="1777854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7778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33942438602008"/>
          <c:y val="2.108763277510229E-2"/>
          <c:w val="0.68698140639325478"/>
          <c:h val="0.957824734449795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33A7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BF1-4A42-8F39-78C04A49FD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Other</c:v>
                </c:pt>
                <c:pt idx="1">
                  <c:v>Staff turnover</c:v>
                </c:pt>
                <c:pt idx="2">
                  <c:v>Lack of provision (e.g. courses are full up)</c:v>
                </c:pt>
                <c:pt idx="3">
                  <c:v>A lack of GOOD local training providers</c:v>
                </c:pt>
                <c:pt idx="4">
                  <c:v>Staff now fully proficient</c:v>
                </c:pt>
                <c:pt idx="5">
                  <c:v>Lack of knowledge about training opportunities</c:v>
                </c:pt>
                <c:pt idx="6">
                  <c:v>Training not a management priority</c:v>
                </c:pt>
                <c:pt idx="7">
                  <c:v>Staff not keen</c:v>
                </c:pt>
                <c:pt idx="8">
                  <c:v>A lack of appropriate training / qualifications</c:v>
                </c:pt>
                <c:pt idx="9">
                  <c:v>Lack of good local training providers</c:v>
                </c:pt>
                <c:pt idx="10">
                  <c:v>Hard to find time to organise training</c:v>
                </c:pt>
                <c:pt idx="11">
                  <c:v>Lack of funds for training</c:v>
                </c:pt>
                <c:pt idx="12">
                  <c:v>Unable to spare more staff time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1.0000000000000002E-2</c:v>
                </c:pt>
                <c:pt idx="1">
                  <c:v>1.0000000000000002E-2</c:v>
                </c:pt>
                <c:pt idx="2">
                  <c:v>2.0000000000000004E-2</c:v>
                </c:pt>
                <c:pt idx="3">
                  <c:v>2.0000000000000004E-2</c:v>
                </c:pt>
                <c:pt idx="4">
                  <c:v>2.0000000000000004E-2</c:v>
                </c:pt>
                <c:pt idx="5">
                  <c:v>2.0000000000000004E-2</c:v>
                </c:pt>
                <c:pt idx="6">
                  <c:v>2.0000000000000004E-2</c:v>
                </c:pt>
                <c:pt idx="7">
                  <c:v>3.0000000000000002E-2</c:v>
                </c:pt>
                <c:pt idx="8">
                  <c:v>4.0000000000000008E-2</c:v>
                </c:pt>
                <c:pt idx="9">
                  <c:v>6.0000000000000005E-2</c:v>
                </c:pt>
                <c:pt idx="10">
                  <c:v>0.12000000000000001</c:v>
                </c:pt>
                <c:pt idx="11">
                  <c:v>0.53</c:v>
                </c:pt>
                <c:pt idx="1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BF1-4A42-8F39-78C04A49F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7899776"/>
        <c:axId val="177905664"/>
      </c:barChart>
      <c:catAx>
        <c:axId val="177899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7905664"/>
        <c:crosses val="autoZero"/>
        <c:auto val="1"/>
        <c:lblAlgn val="ctr"/>
        <c:lblOffset val="100"/>
        <c:noMultiLvlLbl val="0"/>
      </c:catAx>
      <c:valAx>
        <c:axId val="1779056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7789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322679871603201E-2"/>
          <c:y val="0"/>
          <c:w val="0.9313546402567936"/>
          <c:h val="0.76833037133172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vacancies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E-4FBA-AACC-9EB6F3B274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Have HtFVs</c:v>
                </c:pt>
              </c:strCache>
            </c:strRef>
          </c:tx>
          <c:spPr>
            <a:solidFill>
              <a:srgbClr val="836DB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0.17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FBA-AACC-9EB6F3B274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Have SSVs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FBA-AACC-9EB6F3B27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8103424"/>
        <c:axId val="178104960"/>
      </c:barChart>
      <c:catAx>
        <c:axId val="178103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8104960"/>
        <c:crosses val="autoZero"/>
        <c:auto val="1"/>
        <c:lblAlgn val="ctr"/>
        <c:lblOffset val="100"/>
        <c:noMultiLvlLbl val="0"/>
      </c:catAx>
      <c:valAx>
        <c:axId val="17810496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78103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082192622220802E-2"/>
          <c:y val="0.83960109253034287"/>
          <c:w val="0.94636989136884109"/>
          <c:h val="0.12919779356532304"/>
        </c:manualLayout>
      </c:layout>
      <c:overlay val="0"/>
      <c:spPr>
        <a:noFill/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05535110035958E-2"/>
          <c:y val="0"/>
          <c:w val="0.92798892977992808"/>
          <c:h val="0.7520791684148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Have skills gaps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F06-45C6-BDC1-5FF743DC34D0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F06-45C6-BDC1-5FF743DC34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06-45C6-BDC1-5FF743DC3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8406144"/>
        <c:axId val="178407680"/>
      </c:barChart>
      <c:catAx>
        <c:axId val="178406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8407680"/>
        <c:crosses val="autoZero"/>
        <c:auto val="1"/>
        <c:lblAlgn val="ctr"/>
        <c:lblOffset val="100"/>
        <c:noMultiLvlLbl val="0"/>
      </c:catAx>
      <c:valAx>
        <c:axId val="1784076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7840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02209105722737E-2"/>
          <c:y val="8.0953474699489436E-2"/>
          <c:w val="0.93039558178855453"/>
          <c:h val="0.78353954513496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E8503E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33A7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0F4-400B-8EE2-18F56A282D16}"/>
              </c:ext>
            </c:extLst>
          </c:dPt>
          <c:dPt>
            <c:idx val="1"/>
            <c:invertIfNegative val="0"/>
            <c:bubble3D val="0"/>
            <c:spPr>
              <a:solidFill>
                <a:srgbClr val="836DB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0F4-400B-8EE2-18F56A282D16}"/>
              </c:ext>
            </c:extLst>
          </c:dPt>
          <c:dLbls>
            <c:dLbl>
              <c:idx val="0"/>
              <c:layout>
                <c:manualLayout>
                  <c:x val="-3.16383719142936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F4-400B-8EE2-18F56A282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HPW</c:v>
                </c:pt>
                <c:pt idx="1">
                  <c:v>non-HPW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F4-400B-8EE2-18F56A282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8491776"/>
        <c:axId val="178493312"/>
      </c:barChart>
      <c:catAx>
        <c:axId val="178491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78493312"/>
        <c:crosses val="autoZero"/>
        <c:auto val="1"/>
        <c:lblAlgn val="ctr"/>
        <c:lblOffset val="100"/>
        <c:noMultiLvlLbl val="0"/>
      </c:catAx>
      <c:valAx>
        <c:axId val="178493312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7849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7500999630987"/>
          <c:y val="4.7022562748516808E-2"/>
          <c:w val="0.75257273233044064"/>
          <c:h val="0.838069442350044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0833333333333346E-3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0.09</c:v>
                </c:pt>
                <c:pt idx="1">
                  <c:v>0.06</c:v>
                </c:pt>
                <c:pt idx="2">
                  <c:v>0.2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2-49D7-B4BC-FD378B391CD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416666666666666E-2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0.06</c:v>
                </c:pt>
                <c:pt idx="2">
                  <c:v>0.13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2-49D7-B4BC-FD378B391CDE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416666666666682E-2"/>
                  <c:y val="3.12475393700787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>
                  <c:v>0.22</c:v>
                </c:pt>
                <c:pt idx="1">
                  <c:v>0.24</c:v>
                </c:pt>
                <c:pt idx="2">
                  <c:v>0.25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62-49D7-B4BC-FD378B391CDE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Sheet1!$F$2:$F$5</c:f>
              <c:numCache>
                <c:formatCode>0%</c:formatCode>
                <c:ptCount val="4"/>
                <c:pt idx="0">
                  <c:v>0.24</c:v>
                </c:pt>
                <c:pt idx="1">
                  <c:v>0.27</c:v>
                </c:pt>
                <c:pt idx="2">
                  <c:v>0.17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62-49D7-B4BC-FD378B391CDE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362-49D7-B4BC-FD378B391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Sheet1!$B$2:$B$5</c:f>
              <c:numCache>
                <c:formatCode>General</c:formatCode>
                <c:ptCount val="4"/>
              </c:numCache>
            </c:numRef>
          </c:cat>
          <c:val>
            <c:numRef>
              <c:f>Sheet1!$G$2:$G$5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0.32</c:v>
                </c:pt>
                <c:pt idx="2">
                  <c:v>0.18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62-49D7-B4BC-FD378B391C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8291456"/>
        <c:axId val="178292992"/>
      </c:barChart>
      <c:catAx>
        <c:axId val="178291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8292992"/>
        <c:crosses val="autoZero"/>
        <c:auto val="1"/>
        <c:lblAlgn val="ctr"/>
        <c:lblOffset val="100"/>
        <c:noMultiLvlLbl val="0"/>
      </c:catAx>
      <c:valAx>
        <c:axId val="1782929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78291456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"/>
          <c:y val="2.3005394204204638E-2"/>
          <c:w val="1"/>
          <c:h val="7.7550025305830231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77777777777781E-2"/>
          <c:y val="0.14064895402777933"/>
          <c:w val="0.91398495741527785"/>
          <c:h val="0.80344181227434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vacancies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1.116261539903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A0-498F-AD1C-EC7E6068736D}"/>
                </c:ext>
              </c:extLst>
            </c:dLbl>
            <c:dLbl>
              <c:idx val="4"/>
              <c:layout>
                <c:manualLayout>
                  <c:x val="1.0960676857649996E-16"/>
                  <c:y val="1.116261539903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A0-498F-AD1C-EC7E60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0.11</c:v>
                </c:pt>
                <c:pt idx="2">
                  <c:v>0.18</c:v>
                </c:pt>
                <c:pt idx="3">
                  <c:v>0.21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0-498F-AD1C-EC7E606873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Incidence of HtFVs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4"/>
              <c:layout>
                <c:manualLayout>
                  <c:x val="1.3888888888888905E-3"/>
                  <c:y val="1.2899036044002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A0-498F-AD1C-EC7E60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0.06</c:v>
                </c:pt>
                <c:pt idx="2">
                  <c:v>0.08</c:v>
                </c:pt>
                <c:pt idx="3">
                  <c:v>0.08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0-498F-AD1C-EC7E606873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Incidence of SSVs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0.05</c:v>
                </c:pt>
                <c:pt idx="1">
                  <c:v>0.04</c:v>
                </c:pt>
                <c:pt idx="2">
                  <c:v>0.06</c:v>
                </c:pt>
                <c:pt idx="3">
                  <c:v>0.06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A0-498F-AD1C-EC7E6068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8672384"/>
        <c:axId val="17867392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HtFVs as % of vacs</c:v>
                </c:pt>
              </c:strCache>
            </c:strRef>
          </c:tx>
          <c:spPr>
            <a:ln>
              <a:solidFill>
                <a:schemeClr val="accent2"/>
              </a:solidFill>
              <a:prstDash val="sysDash"/>
            </a:ln>
          </c:spPr>
          <c:marker>
            <c:symbol val="triang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5409135331479198E-2"/>
                  <c:y val="-2.9022800037478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5A0-498F-AD1C-EC7E6068736D}"/>
                </c:ext>
              </c:extLst>
            </c:dLbl>
            <c:dLbl>
              <c:idx val="1"/>
              <c:layout>
                <c:manualLayout>
                  <c:x val="-2.9893100389975519E-2"/>
                  <c:y val="-3.348784619709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A0-498F-AD1C-EC7E6068736D}"/>
                </c:ext>
              </c:extLst>
            </c:dLbl>
            <c:dLbl>
              <c:idx val="2"/>
              <c:layout>
                <c:manualLayout>
                  <c:x val="-2.6903790350978011E-2"/>
                  <c:y val="-3.5720369276896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5A0-498F-AD1C-EC7E6068736D}"/>
                </c:ext>
              </c:extLst>
            </c:dLbl>
            <c:dLbl>
              <c:idx val="3"/>
              <c:layout>
                <c:manualLayout>
                  <c:x val="-3.2882410428973073E-2"/>
                  <c:y val="-3.125532311728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5A0-498F-AD1C-EC7E6068736D}"/>
                </c:ext>
              </c:extLst>
            </c:dLbl>
            <c:dLbl>
              <c:idx val="4"/>
              <c:layout>
                <c:manualLayout>
                  <c:x val="-2.8398445370476835E-2"/>
                  <c:y val="-3.125532311728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5A0-498F-AD1C-EC7E60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0.53200000000000003</c:v>
                </c:pt>
                <c:pt idx="1">
                  <c:v>0.442</c:v>
                </c:pt>
                <c:pt idx="2">
                  <c:v>0.44500000000000001</c:v>
                </c:pt>
                <c:pt idx="3">
                  <c:v>0.41899999999999998</c:v>
                </c:pt>
                <c:pt idx="4">
                  <c:v>0.33400000000000002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5A0-498F-AD1C-EC7E6068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672384"/>
        <c:axId val="178673920"/>
      </c:lineChart>
      <c:catAx>
        <c:axId val="17867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8673920"/>
        <c:crosses val="autoZero"/>
        <c:auto val="1"/>
        <c:lblAlgn val="ctr"/>
        <c:lblOffset val="100"/>
        <c:noMultiLvlLbl val="0"/>
      </c:catAx>
      <c:valAx>
        <c:axId val="178673920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8672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83167644063794E-2"/>
          <c:y val="2.686343603427184E-2"/>
          <c:w val="0.89440968423470835"/>
          <c:h val="0.1371173486204325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81E-2"/>
          <c:y val="0.15423425114086875"/>
          <c:w val="0.95733103674540709"/>
          <c:h val="0.73742821742670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Incidence of training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1.533646020007425E-3"/>
                  <c:y val="-1.249997334323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8C-46AB-A905-D8357EEA8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0.64</c:v>
                </c:pt>
                <c:pt idx="2">
                  <c:v>0.69</c:v>
                </c:pt>
                <c:pt idx="3">
                  <c:v>0.71</c:v>
                </c:pt>
                <c:pt idx="4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C-46AB-A905-D8357EEA8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8743168"/>
        <c:axId val="1787447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Proportion of staff trained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Very low PMS</c:v>
                </c:pt>
                <c:pt idx="1">
                  <c:v>Low PMS</c:v>
                </c:pt>
                <c:pt idx="2">
                  <c:v>Medium PMS</c:v>
                </c:pt>
                <c:pt idx="3">
                  <c:v>High PMS</c:v>
                </c:pt>
                <c:pt idx="4">
                  <c:v>Very high PMS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0.53</c:v>
                </c:pt>
                <c:pt idx="1">
                  <c:v>0.47</c:v>
                </c:pt>
                <c:pt idx="2">
                  <c:v>0.54</c:v>
                </c:pt>
                <c:pt idx="3">
                  <c:v>0.62</c:v>
                </c:pt>
                <c:pt idx="4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8C-46AB-A905-D8357EEA8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43168"/>
        <c:axId val="178744704"/>
      </c:lineChart>
      <c:catAx>
        <c:axId val="17874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78744704"/>
        <c:crosses val="autoZero"/>
        <c:auto val="1"/>
        <c:lblAlgn val="ctr"/>
        <c:lblOffset val="100"/>
        <c:noMultiLvlLbl val="0"/>
      </c:catAx>
      <c:valAx>
        <c:axId val="178744704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78743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17992203764793"/>
          <c:y val="2.291661779592663E-2"/>
          <c:w val="0.74825985518517313"/>
          <c:h val="0.1310599239207658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17750348983188"/>
          <c:y val="6.8009360658459125E-3"/>
          <c:w val="0.67457384410272214"/>
          <c:h val="0.9931990639341541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Public Administration</c:v>
                </c:pt>
                <c:pt idx="1">
                  <c:v>Agriculture</c:v>
                </c:pt>
                <c:pt idx="2">
                  <c:v>Arts &amp; Other Services</c:v>
                </c:pt>
                <c:pt idx="3">
                  <c:v>Financial Services</c:v>
                </c:pt>
                <c:pt idx="4">
                  <c:v>Wholesale &amp; Retail</c:v>
                </c:pt>
                <c:pt idx="5">
                  <c:v>Health &amp; Social Work</c:v>
                </c:pt>
                <c:pt idx="6">
                  <c:v>Hotels &amp; Restaurants</c:v>
                </c:pt>
                <c:pt idx="7">
                  <c:v>Business Services</c:v>
                </c:pt>
                <c:pt idx="8">
                  <c:v>Manufacturing</c:v>
                </c:pt>
                <c:pt idx="9">
                  <c:v>Education</c:v>
                </c:pt>
                <c:pt idx="10">
                  <c:v>Transport &amp; Comms</c:v>
                </c:pt>
                <c:pt idx="11">
                  <c:v>Construction</c:v>
                </c:pt>
                <c:pt idx="12">
                  <c:v>Electricity, Gas &amp; Water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0.1</c:v>
                </c:pt>
                <c:pt idx="1">
                  <c:v>0.23</c:v>
                </c:pt>
                <c:pt idx="2">
                  <c:v>0.25</c:v>
                </c:pt>
                <c:pt idx="3">
                  <c:v>0.05</c:v>
                </c:pt>
                <c:pt idx="4">
                  <c:v>0.18</c:v>
                </c:pt>
                <c:pt idx="5">
                  <c:v>0.24</c:v>
                </c:pt>
                <c:pt idx="6">
                  <c:v>0.2</c:v>
                </c:pt>
                <c:pt idx="7">
                  <c:v>0.35</c:v>
                </c:pt>
                <c:pt idx="8">
                  <c:v>0.28999999999999998</c:v>
                </c:pt>
                <c:pt idx="9">
                  <c:v>0.16</c:v>
                </c:pt>
                <c:pt idx="10">
                  <c:v>0.42</c:v>
                </c:pt>
                <c:pt idx="11">
                  <c:v>0.28000000000000003</c:v>
                </c:pt>
                <c:pt idx="1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04-407C-BA2F-0659D5C0C1B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33A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Public Administration</c:v>
                </c:pt>
                <c:pt idx="1">
                  <c:v>Agriculture</c:v>
                </c:pt>
                <c:pt idx="2">
                  <c:v>Arts &amp; Other Services</c:v>
                </c:pt>
                <c:pt idx="3">
                  <c:v>Financial Services</c:v>
                </c:pt>
                <c:pt idx="4">
                  <c:v>Wholesale &amp; Retail</c:v>
                </c:pt>
                <c:pt idx="5">
                  <c:v>Health &amp; Social Work</c:v>
                </c:pt>
                <c:pt idx="6">
                  <c:v>Hotels &amp; Restaurants</c:v>
                </c:pt>
                <c:pt idx="7">
                  <c:v>Business Services</c:v>
                </c:pt>
                <c:pt idx="8">
                  <c:v>Manufacturing</c:v>
                </c:pt>
                <c:pt idx="9">
                  <c:v>Education</c:v>
                </c:pt>
                <c:pt idx="10">
                  <c:v>Transport &amp; Comms</c:v>
                </c:pt>
                <c:pt idx="11">
                  <c:v>Construction</c:v>
                </c:pt>
                <c:pt idx="12">
                  <c:v>Electricity, Gas &amp; Water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0.06</c:v>
                </c:pt>
                <c:pt idx="1">
                  <c:v>7.0000000000000007E-2</c:v>
                </c:pt>
                <c:pt idx="2">
                  <c:v>0.17</c:v>
                </c:pt>
                <c:pt idx="3">
                  <c:v>0.17</c:v>
                </c:pt>
                <c:pt idx="4">
                  <c:v>0.2</c:v>
                </c:pt>
                <c:pt idx="5">
                  <c:v>0.2</c:v>
                </c:pt>
                <c:pt idx="6">
                  <c:v>0.22</c:v>
                </c:pt>
                <c:pt idx="7">
                  <c:v>0.25</c:v>
                </c:pt>
                <c:pt idx="8">
                  <c:v>0.3</c:v>
                </c:pt>
                <c:pt idx="9">
                  <c:v>0.32</c:v>
                </c:pt>
                <c:pt idx="10">
                  <c:v>0.46</c:v>
                </c:pt>
                <c:pt idx="11">
                  <c:v>0.46</c:v>
                </c:pt>
                <c:pt idx="1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04-407C-BA2F-0659D5C0C1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overlap val="1"/>
        <c:axId val="148594048"/>
        <c:axId val="148620416"/>
      </c:barChart>
      <c:catAx>
        <c:axId val="148594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8620416"/>
        <c:crosses val="autoZero"/>
        <c:auto val="1"/>
        <c:lblAlgn val="ctr"/>
        <c:lblOffset val="100"/>
        <c:noMultiLvlLbl val="0"/>
      </c:catAx>
      <c:valAx>
        <c:axId val="1486204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48594048"/>
        <c:crossesAt val="1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90174608747141083"/>
          <c:y val="0.62718518002845347"/>
          <c:w val="9.6909073752300734E-2"/>
          <c:h val="0.1413589733978083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62396163632111E-2"/>
          <c:y val="8.2861005175073735E-2"/>
          <c:w val="0.91678110446744532"/>
          <c:h val="0.675761291658891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 SSV density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0.30000000000000004</c:v>
                </c:pt>
                <c:pt idx="1">
                  <c:v>0.16</c:v>
                </c:pt>
                <c:pt idx="2">
                  <c:v>8.0000000000000016E-2</c:v>
                </c:pt>
                <c:pt idx="3">
                  <c:v>0.1</c:v>
                </c:pt>
                <c:pt idx="4">
                  <c:v>0.31000000000000005</c:v>
                </c:pt>
                <c:pt idx="5">
                  <c:v>0.13</c:v>
                </c:pt>
                <c:pt idx="6">
                  <c:v>0.12000000000000001</c:v>
                </c:pt>
                <c:pt idx="7">
                  <c:v>0.19</c:v>
                </c:pt>
                <c:pt idx="8">
                  <c:v>0.15000000000000002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F-4A86-AB65-23595FD652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 SSV density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0.23</c:v>
                </c:pt>
                <c:pt idx="1">
                  <c:v>0.39000000000000007</c:v>
                </c:pt>
                <c:pt idx="2">
                  <c:v>0.24000000000000002</c:v>
                </c:pt>
                <c:pt idx="3">
                  <c:v>0.11</c:v>
                </c:pt>
                <c:pt idx="4">
                  <c:v>0.43000000000000005</c:v>
                </c:pt>
                <c:pt idx="5">
                  <c:v>0.27</c:v>
                </c:pt>
                <c:pt idx="6">
                  <c:v>9.0000000000000011E-2</c:v>
                </c:pt>
                <c:pt idx="7">
                  <c:v>0.32000000000000006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CF-4A86-AB65-23595FD652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 SSV density</c:v>
                </c:pt>
              </c:strCache>
            </c:strRef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76370919521167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CF-4A86-AB65-23595FD6522D}"/>
                </c:ext>
              </c:extLst>
            </c:dLbl>
            <c:dLbl>
              <c:idx val="1"/>
              <c:layout>
                <c:manualLayout>
                  <c:x val="7.5896623846685102E-3"/>
                  <c:y val="2.08313171789475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CF-4A86-AB65-23595FD6522D}"/>
                </c:ext>
              </c:extLst>
            </c:dLbl>
            <c:dLbl>
              <c:idx val="2"/>
              <c:layout>
                <c:manualLayout>
                  <c:x val="6.50542490114447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CF-4A86-AB65-23595FD6522D}"/>
                </c:ext>
              </c:extLst>
            </c:dLbl>
            <c:dLbl>
              <c:idx val="3"/>
              <c:layout>
                <c:manualLayout>
                  <c:x val="5.4211874176203628E-3"/>
                  <c:y val="2.08313171789475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CF-4A86-AB65-23595FD6522D}"/>
                </c:ext>
              </c:extLst>
            </c:dLbl>
            <c:dLbl>
              <c:idx val="4"/>
              <c:layout>
                <c:manualLayout>
                  <c:x val="8.673899868192579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5CF-4A86-AB65-23595FD6522D}"/>
                </c:ext>
              </c:extLst>
            </c:dLbl>
            <c:dLbl>
              <c:idx val="5"/>
              <c:layout>
                <c:manualLayout>
                  <c:x val="1.0842374835240805E-2"/>
                  <c:y val="-2.08313171789475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CF-4A86-AB65-23595FD6522D}"/>
                </c:ext>
              </c:extLst>
            </c:dLbl>
            <c:dLbl>
              <c:idx val="6"/>
              <c:layout>
                <c:manualLayout>
                  <c:x val="7.589662384668510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5CF-4A86-AB65-23595FD6522D}"/>
                </c:ext>
              </c:extLst>
            </c:dLbl>
            <c:dLbl>
              <c:idx val="7"/>
              <c:layout>
                <c:manualLayout>
                  <c:x val="4.3369499340962904E-3"/>
                  <c:y val="4.16626343578955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5CF-4A86-AB65-23595FD6522D}"/>
                </c:ext>
              </c:extLst>
            </c:dLbl>
            <c:dLbl>
              <c:idx val="8"/>
              <c:layout>
                <c:manualLayout>
                  <c:x val="7.5896623846685102E-3"/>
                  <c:y val="-2.08313171789475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5CF-4A86-AB65-23595FD65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Managers</c:v>
                </c:pt>
                <c:pt idx="1">
                  <c:v>Professionals</c:v>
                </c:pt>
                <c:pt idx="2">
                  <c:v>Associate Professionals</c:v>
                </c:pt>
                <c:pt idx="3">
                  <c:v>Admin and Clerical</c:v>
                </c:pt>
                <c:pt idx="4">
                  <c:v>Skilled trades</c:v>
                </c:pt>
                <c:pt idx="5">
                  <c:v>Caring, leisure et al</c:v>
                </c:pt>
                <c:pt idx="6">
                  <c:v>Sales and Cust. Service</c:v>
                </c:pt>
                <c:pt idx="7">
                  <c:v>Machine Operatives</c:v>
                </c:pt>
                <c:pt idx="8">
                  <c:v>Elementary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0.16</c:v>
                </c:pt>
                <c:pt idx="1">
                  <c:v>0.29000000000000004</c:v>
                </c:pt>
                <c:pt idx="2">
                  <c:v>0.25</c:v>
                </c:pt>
                <c:pt idx="3">
                  <c:v>0.11</c:v>
                </c:pt>
                <c:pt idx="4">
                  <c:v>0.4</c:v>
                </c:pt>
                <c:pt idx="5">
                  <c:v>0.21000000000000002</c:v>
                </c:pt>
                <c:pt idx="6">
                  <c:v>0.28000000000000008</c:v>
                </c:pt>
                <c:pt idx="7">
                  <c:v>0.36000000000000004</c:v>
                </c:pt>
                <c:pt idx="8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5CF-4A86-AB65-23595FD65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064320"/>
        <c:axId val="147065856"/>
      </c:barChart>
      <c:catAx>
        <c:axId val="14706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47065856"/>
        <c:crosses val="autoZero"/>
        <c:auto val="1"/>
        <c:lblAlgn val="ctr"/>
        <c:lblOffset val="100"/>
        <c:noMultiLvlLbl val="0"/>
      </c:catAx>
      <c:valAx>
        <c:axId val="147065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47064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5860639253041953E-2"/>
          <c:y val="0.11571903133363973"/>
          <c:w val="0.4719384772481911"/>
          <c:h val="6.413383950841790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77032935722237"/>
          <c:y val="0.1551260475297829"/>
          <c:w val="0.54670361216075625"/>
          <c:h val="0.80079971259394089"/>
        </c:manualLayout>
      </c:layout>
      <c:barChart>
        <c:barDir val="bar"/>
        <c:grouping val="clustered"/>
        <c:varyColors val="0"/>
        <c:ser>
          <c:idx val="0"/>
          <c:order val="0"/>
          <c:tx>
            <c:v>Skill lacking among any applicants</c:v>
          </c:tx>
          <c:spPr>
            <a:solidFill>
              <a:srgbClr val="233A7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Knowledge of the organisation's products and services </c:v>
                </c:pt>
                <c:pt idx="2">
                  <c:v>Knowledge of how the organisation works </c:v>
                </c:pt>
                <c:pt idx="3">
                  <c:v>Complex numerical skills</c:v>
                </c:pt>
                <c:pt idx="4">
                  <c:v>Solving complex problems</c:v>
                </c:pt>
                <c:pt idx="5">
                  <c:v>Reading and understanding instructions, guidelines etc</c:v>
                </c:pt>
                <c:pt idx="6">
                  <c:v>Adapting to new equipment</c:v>
                </c:pt>
                <c:pt idx="7">
                  <c:v>Writing instructions, guidelines etc.</c:v>
                </c:pt>
                <c:pt idx="8">
                  <c:v>Basic IT skills</c:v>
                </c:pt>
                <c:pt idx="9">
                  <c:v>Manual dexterity </c:v>
                </c:pt>
                <c:pt idx="10">
                  <c:v>Basic numerical skills </c:v>
                </c:pt>
                <c:pt idx="11">
                  <c:v>Communicating in a foreign language</c:v>
                </c:pt>
                <c:pt idx="12">
                  <c:v>Advanced IT skills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0.72</c:v>
                </c:pt>
                <c:pt idx="1">
                  <c:v>0.37</c:v>
                </c:pt>
                <c:pt idx="2">
                  <c:v>0.35</c:v>
                </c:pt>
                <c:pt idx="3">
                  <c:v>0.31</c:v>
                </c:pt>
                <c:pt idx="4">
                  <c:v>0.31</c:v>
                </c:pt>
                <c:pt idx="5">
                  <c:v>0.23</c:v>
                </c:pt>
                <c:pt idx="6">
                  <c:v>0.19</c:v>
                </c:pt>
                <c:pt idx="7">
                  <c:v>0.18</c:v>
                </c:pt>
                <c:pt idx="8">
                  <c:v>0.17</c:v>
                </c:pt>
                <c:pt idx="9">
                  <c:v>0.16</c:v>
                </c:pt>
                <c:pt idx="10">
                  <c:v>0.16</c:v>
                </c:pt>
                <c:pt idx="11">
                  <c:v>0.16</c:v>
                </c:pt>
                <c:pt idx="1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2-49D7-97EB-DB7BF90C109F}"/>
            </c:ext>
          </c:extLst>
        </c:ser>
        <c:ser>
          <c:idx val="1"/>
          <c:order val="1"/>
          <c:tx>
            <c:v>Main skill lacking 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Specialist skills needed for the role</c:v>
                </c:pt>
                <c:pt idx="1">
                  <c:v>Knowledge of the organisation's products and services </c:v>
                </c:pt>
                <c:pt idx="2">
                  <c:v>Knowledge of how the organisation works </c:v>
                </c:pt>
                <c:pt idx="3">
                  <c:v>Complex numerical skills</c:v>
                </c:pt>
                <c:pt idx="4">
                  <c:v>Solving complex problems</c:v>
                </c:pt>
                <c:pt idx="5">
                  <c:v>Reading and understanding instructions, guidelines etc</c:v>
                </c:pt>
                <c:pt idx="6">
                  <c:v>Adapting to new equipment</c:v>
                </c:pt>
                <c:pt idx="7">
                  <c:v>Writing instructions, guidelines etc.</c:v>
                </c:pt>
                <c:pt idx="8">
                  <c:v>Basic IT skills</c:v>
                </c:pt>
                <c:pt idx="9">
                  <c:v>Manual dexterity </c:v>
                </c:pt>
                <c:pt idx="10">
                  <c:v>Basic numerical skills </c:v>
                </c:pt>
                <c:pt idx="11">
                  <c:v>Communicating in a foreign language</c:v>
                </c:pt>
                <c:pt idx="12">
                  <c:v>Advanced IT skills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0.35</c:v>
                </c:pt>
                <c:pt idx="1">
                  <c:v>7.0000000000000007E-2</c:v>
                </c:pt>
                <c:pt idx="2">
                  <c:v>0.04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8">
                  <c:v>0.02</c:v>
                </c:pt>
                <c:pt idx="9">
                  <c:v>0.01</c:v>
                </c:pt>
                <c:pt idx="11">
                  <c:v>0.02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02-49D7-97EB-DB7BF90C1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148793600"/>
        <c:axId val="148795392"/>
      </c:barChart>
      <c:catAx>
        <c:axId val="148793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8795392"/>
        <c:crosses val="autoZero"/>
        <c:auto val="1"/>
        <c:lblAlgn val="ctr"/>
        <c:lblOffset val="100"/>
        <c:noMultiLvlLbl val="0"/>
      </c:catAx>
      <c:valAx>
        <c:axId val="1487953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8793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608042747290124"/>
          <c:y val="0.66212570145430028"/>
          <c:w val="0.22860853630867176"/>
          <c:h val="0.251692183637820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8914862204725"/>
          <c:y val="0.15899096712779504"/>
          <c:w val="0.58610851377952766"/>
          <c:h val="0.800799712593940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Skill lacking among any applicants</c:v>
                </c:pt>
              </c:strCache>
            </c:strRef>
          </c:tx>
          <c:spPr>
            <a:solidFill>
              <a:srgbClr val="233A75"/>
            </a:solidFill>
            <a:ln>
              <a:solidFill>
                <a:schemeClr val="accent1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F9-42F1-8B01-F4C9947CF2C0}"/>
              </c:ext>
            </c:extLst>
          </c:dPt>
          <c:dPt>
            <c:idx val="13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F9-42F1-8B01-F4C9947CF2C0}"/>
              </c:ext>
            </c:extLst>
          </c:dPt>
          <c:dPt>
            <c:idx val="16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9DF9-42F1-8B01-F4C9947CF2C0}"/>
              </c:ext>
            </c:extLst>
          </c:dPt>
          <c:dPt>
            <c:idx val="19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DF9-42F1-8B01-F4C9947CF2C0}"/>
              </c:ext>
            </c:extLst>
          </c:dPt>
          <c:dPt>
            <c:idx val="22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DF9-42F1-8B01-F4C9947CF2C0}"/>
              </c:ext>
            </c:extLst>
          </c:dPt>
          <c:dPt>
            <c:idx val="25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9DF9-42F1-8B01-F4C9947CF2C0}"/>
              </c:ext>
            </c:extLst>
          </c:dPt>
          <c:dPt>
            <c:idx val="28"/>
            <c:invertIfNegative val="0"/>
            <c:bubble3D val="0"/>
            <c:spPr>
              <a:solidFill>
                <a:srgbClr val="836DB0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9DF9-42F1-8B01-F4C9947CF2C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29DA-4BD6-AE24-BE6C8C35182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9DA-4BD6-AE24-BE6C8C35182B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DF9-42F1-8B01-F4C9947CF2C0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DF9-42F1-8B01-F4C9947CF2C0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DF9-42F1-8B01-F4C9947CF2C0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DF9-42F1-8B01-F4C9947CF2C0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DF9-42F1-8B01-F4C9947CF2C0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12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DF9-42F1-8B01-F4C9947C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Customer handling skills</c:v>
                </c:pt>
                <c:pt idx="2">
                  <c:v>Managing their own feelings, or those of others</c:v>
                </c:pt>
                <c:pt idx="3">
                  <c:v>Persuading or influencing others</c:v>
                </c:pt>
                <c:pt idx="4">
                  <c:v>Team working</c:v>
                </c:pt>
                <c:pt idx="5">
                  <c:v>Managing or motivating other staff</c:v>
                </c:pt>
                <c:pt idx="6">
                  <c:v>Sales skills </c:v>
                </c:pt>
                <c:pt idx="7">
                  <c:v>Instructing, teaching or training people</c:v>
                </c:pt>
                <c:pt idx="8">
                  <c:v>Setting objectives for others and planning resources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0.47</c:v>
                </c:pt>
                <c:pt idx="1">
                  <c:v>0.41</c:v>
                </c:pt>
                <c:pt idx="2">
                  <c:v>0.39</c:v>
                </c:pt>
                <c:pt idx="3">
                  <c:v>0.38</c:v>
                </c:pt>
                <c:pt idx="4">
                  <c:v>0.36</c:v>
                </c:pt>
                <c:pt idx="5">
                  <c:v>0.35</c:v>
                </c:pt>
                <c:pt idx="6">
                  <c:v>0.28000000000000003</c:v>
                </c:pt>
                <c:pt idx="7">
                  <c:v>0.25</c:v>
                </c:pt>
                <c:pt idx="8">
                  <c:v>0.24</c:v>
                </c:pt>
                <c:pt idx="9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F9-42F1-8B01-F4C9947CF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skill lacking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Ability to manage and prioritise own tasks</c:v>
                </c:pt>
                <c:pt idx="1">
                  <c:v>Customer handling skills</c:v>
                </c:pt>
                <c:pt idx="2">
                  <c:v>Managing their own feelings, or those of others</c:v>
                </c:pt>
                <c:pt idx="3">
                  <c:v>Persuading or influencing others</c:v>
                </c:pt>
                <c:pt idx="4">
                  <c:v>Team working</c:v>
                </c:pt>
                <c:pt idx="5">
                  <c:v>Managing or motivating other staff</c:v>
                </c:pt>
                <c:pt idx="6">
                  <c:v>Sales skills </c:v>
                </c:pt>
                <c:pt idx="7">
                  <c:v>Instructing, teaching or training people</c:v>
                </c:pt>
                <c:pt idx="8">
                  <c:v>Setting objectives for others and planning resources</c:v>
                </c:pt>
                <c:pt idx="9">
                  <c:v>Making speeches or presentations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0.09</c:v>
                </c:pt>
                <c:pt idx="1">
                  <c:v>0.1</c:v>
                </c:pt>
                <c:pt idx="2">
                  <c:v>0.03</c:v>
                </c:pt>
                <c:pt idx="3">
                  <c:v>0.01</c:v>
                </c:pt>
                <c:pt idx="4">
                  <c:v>0.06</c:v>
                </c:pt>
                <c:pt idx="5">
                  <c:v>0.02</c:v>
                </c:pt>
                <c:pt idx="6">
                  <c:v>0.04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9-42F1-8B01-F4C9947CF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9878272"/>
        <c:axId val="149879808"/>
      </c:barChart>
      <c:catAx>
        <c:axId val="1498782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9879808"/>
        <c:crosses val="autoZero"/>
        <c:auto val="1"/>
        <c:lblAlgn val="ctr"/>
        <c:lblOffset val="100"/>
        <c:noMultiLvlLbl val="0"/>
      </c:catAx>
      <c:valAx>
        <c:axId val="1498798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9878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313240292421493"/>
          <c:y val="0.73242117006766283"/>
          <c:w val="0.21686759707578512"/>
          <c:h val="0.19545477507898665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0.09031</cdr:x>
      <cdr:y>0.78261</cdr:y>
    </cdr:from>
    <cdr:to>
      <cdr:x>0.19459</cdr:x>
      <cdr:y>0.85458</cdr:y>
    </cdr:to>
    <cdr:sp macro="" textlink="">
      <cdr:nvSpPr>
        <cdr:cNvPr id="23" name="TextBox 9"/>
        <cdr:cNvSpPr txBox="1"/>
      </cdr:nvSpPr>
      <cdr:spPr>
        <a:xfrm xmlns:a="http://schemas.openxmlformats.org/drawingml/2006/main">
          <a:off x="1097508" y="4685457"/>
          <a:ext cx="126732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Aberdeen and 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Aberdeenshire</a:t>
          </a:r>
        </a:p>
      </cdr:txBody>
    </cdr:sp>
  </cdr:relSizeAnchor>
  <cdr:relSizeAnchor xmlns:cdr="http://schemas.openxmlformats.org/drawingml/2006/chartDrawing">
    <cdr:from>
      <cdr:x>0.17933</cdr:x>
      <cdr:y>0.78261</cdr:y>
    </cdr:from>
    <cdr:to>
      <cdr:x>0.24161</cdr:x>
      <cdr:y>0.82631</cdr:y>
    </cdr:to>
    <cdr:sp macro="" textlink="">
      <cdr:nvSpPr>
        <cdr:cNvPr id="24" name="TextBox 10"/>
        <cdr:cNvSpPr txBox="1"/>
      </cdr:nvSpPr>
      <cdr:spPr>
        <a:xfrm xmlns:a="http://schemas.openxmlformats.org/drawingml/2006/main">
          <a:off x="2179339" y="4685457"/>
          <a:ext cx="756869" cy="2616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Ayrshire</a:t>
          </a:r>
          <a:endParaRPr lang="en-GB" sz="12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0.2524</cdr:x>
      <cdr:y>0.78261</cdr:y>
    </cdr:from>
    <cdr:to>
      <cdr:x>0.31218</cdr:x>
      <cdr:y>0.8263</cdr:y>
    </cdr:to>
    <cdr:sp macro="" textlink="">
      <cdr:nvSpPr>
        <cdr:cNvPr id="25" name="TextBox 10"/>
        <cdr:cNvSpPr txBox="1"/>
      </cdr:nvSpPr>
      <cdr:spPr>
        <a:xfrm xmlns:a="http://schemas.openxmlformats.org/drawingml/2006/main">
          <a:off x="3067356" y="4685457"/>
          <a:ext cx="726487" cy="261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Borders</a:t>
          </a:r>
          <a:endParaRPr lang="en-GB" sz="12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0.467</cdr:x>
      <cdr:y>0.78261</cdr:y>
    </cdr:from>
    <cdr:to>
      <cdr:x>0.50276</cdr:x>
      <cdr:y>0.82631</cdr:y>
    </cdr:to>
    <cdr:sp macro="" textlink="">
      <cdr:nvSpPr>
        <cdr:cNvPr id="26" name="TextBox 10"/>
        <cdr:cNvSpPr txBox="1"/>
      </cdr:nvSpPr>
      <cdr:spPr>
        <a:xfrm xmlns:a="http://schemas.openxmlformats.org/drawingml/2006/main">
          <a:off x="5675299" y="4685457"/>
          <a:ext cx="434580" cy="2616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Fife</a:t>
          </a:r>
        </a:p>
      </cdr:txBody>
    </cdr:sp>
  </cdr:relSizeAnchor>
  <cdr:relSizeAnchor xmlns:cdr="http://schemas.openxmlformats.org/drawingml/2006/chartDrawing">
    <cdr:from>
      <cdr:x>0.53337</cdr:x>
      <cdr:y>0.78261</cdr:y>
    </cdr:from>
    <cdr:to>
      <cdr:x>0.58206</cdr:x>
      <cdr:y>0.85458</cdr:y>
    </cdr:to>
    <cdr:sp macro="" textlink="">
      <cdr:nvSpPr>
        <cdr:cNvPr id="27" name="TextBox 10"/>
        <cdr:cNvSpPr txBox="1"/>
      </cdr:nvSpPr>
      <cdr:spPr>
        <a:xfrm xmlns:a="http://schemas.openxmlformats.org/drawingml/2006/main">
          <a:off x="6481817" y="4685457"/>
          <a:ext cx="591713" cy="4308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Forth </a:t>
          </a:r>
        </a:p>
        <a:p xmlns:a="http://schemas.openxmlformats.org/drawingml/2006/main">
          <a:r>
            <a:rPr lang="en-GB" sz="1100" b="1" dirty="0">
              <a:latin typeface="NeueHaasGroteskDisp Std Blk"/>
            </a:rPr>
            <a:t>Valley</a:t>
          </a:r>
        </a:p>
      </cdr:txBody>
    </cdr:sp>
  </cdr:relSizeAnchor>
  <cdr:relSizeAnchor xmlns:cdr="http://schemas.openxmlformats.org/drawingml/2006/chartDrawing">
    <cdr:from>
      <cdr:x>0.59274</cdr:x>
      <cdr:y>0.78261</cdr:y>
    </cdr:from>
    <cdr:to>
      <cdr:x>0.65621</cdr:x>
      <cdr:y>0.82632</cdr:y>
    </cdr:to>
    <cdr:sp macro="" textlink="">
      <cdr:nvSpPr>
        <cdr:cNvPr id="28" name="TextBox 10"/>
        <cdr:cNvSpPr txBox="1"/>
      </cdr:nvSpPr>
      <cdr:spPr>
        <a:xfrm xmlns:a="http://schemas.openxmlformats.org/drawingml/2006/main">
          <a:off x="7203377" y="4685457"/>
          <a:ext cx="771330" cy="2616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Glasgow</a:t>
          </a:r>
        </a:p>
      </cdr:txBody>
    </cdr:sp>
  </cdr:relSizeAnchor>
  <cdr:relSizeAnchor xmlns:cdr="http://schemas.openxmlformats.org/drawingml/2006/chartDrawing">
    <cdr:from>
      <cdr:x>0.65388</cdr:x>
      <cdr:y>0.78261</cdr:y>
    </cdr:from>
    <cdr:to>
      <cdr:x>0.73292</cdr:x>
      <cdr:y>0.85458</cdr:y>
    </cdr:to>
    <cdr:sp macro="" textlink="">
      <cdr:nvSpPr>
        <cdr:cNvPr id="29" name="TextBox 10"/>
        <cdr:cNvSpPr txBox="1"/>
      </cdr:nvSpPr>
      <cdr:spPr>
        <a:xfrm xmlns:a="http://schemas.openxmlformats.org/drawingml/2006/main">
          <a:off x="7946391" y="4685457"/>
          <a:ext cx="960548" cy="4308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Highlands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and Islands</a:t>
          </a:r>
        </a:p>
      </cdr:txBody>
    </cdr:sp>
  </cdr:relSizeAnchor>
  <cdr:relSizeAnchor xmlns:cdr="http://schemas.openxmlformats.org/drawingml/2006/chartDrawing">
    <cdr:from>
      <cdr:x>0.72238</cdr:x>
      <cdr:y>0.78261</cdr:y>
    </cdr:from>
    <cdr:to>
      <cdr:x>0.8034</cdr:x>
      <cdr:y>0.8263</cdr:y>
    </cdr:to>
    <cdr:sp macro="" textlink="">
      <cdr:nvSpPr>
        <cdr:cNvPr id="30" name="TextBox 10"/>
        <cdr:cNvSpPr txBox="1"/>
      </cdr:nvSpPr>
      <cdr:spPr>
        <a:xfrm xmlns:a="http://schemas.openxmlformats.org/drawingml/2006/main">
          <a:off x="8778860" y="4685457"/>
          <a:ext cx="984609" cy="261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Lanarkshire</a:t>
          </a:r>
        </a:p>
      </cdr:txBody>
    </cdr:sp>
  </cdr:relSizeAnchor>
  <cdr:relSizeAnchor xmlns:cdr="http://schemas.openxmlformats.org/drawingml/2006/chartDrawing">
    <cdr:from>
      <cdr:x>0.8034</cdr:x>
      <cdr:y>0.78261</cdr:y>
    </cdr:from>
    <cdr:to>
      <cdr:x>0.86186</cdr:x>
      <cdr:y>0.82631</cdr:y>
    </cdr:to>
    <cdr:sp macro="" textlink="">
      <cdr:nvSpPr>
        <cdr:cNvPr id="31" name="TextBox 10"/>
        <cdr:cNvSpPr txBox="1"/>
      </cdr:nvSpPr>
      <cdr:spPr>
        <a:xfrm xmlns:a="http://schemas.openxmlformats.org/drawingml/2006/main">
          <a:off x="9763459" y="4685457"/>
          <a:ext cx="710445" cy="2616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Tayside</a:t>
          </a:r>
        </a:p>
      </cdr:txBody>
    </cdr:sp>
  </cdr:relSizeAnchor>
  <cdr:relSizeAnchor xmlns:cdr="http://schemas.openxmlformats.org/drawingml/2006/chartDrawing">
    <cdr:from>
      <cdr:x>0.87341</cdr:x>
      <cdr:y>0.78261</cdr:y>
    </cdr:from>
    <cdr:to>
      <cdr:x>0.9163</cdr:x>
      <cdr:y>0.82631</cdr:y>
    </cdr:to>
    <cdr:sp macro="" textlink="">
      <cdr:nvSpPr>
        <cdr:cNvPr id="32" name="TextBox 10"/>
        <cdr:cNvSpPr txBox="1"/>
      </cdr:nvSpPr>
      <cdr:spPr>
        <a:xfrm xmlns:a="http://schemas.openxmlformats.org/drawingml/2006/main">
          <a:off x="10614268" y="4685457"/>
          <a:ext cx="521228" cy="2616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West</a:t>
          </a:r>
        </a:p>
      </cdr:txBody>
    </cdr:sp>
  </cdr:relSizeAnchor>
  <cdr:relSizeAnchor xmlns:cdr="http://schemas.openxmlformats.org/drawingml/2006/chartDrawing">
    <cdr:from>
      <cdr:x>0.93321</cdr:x>
      <cdr:y>0.78261</cdr:y>
    </cdr:from>
    <cdr:to>
      <cdr:x>0.99351</cdr:x>
      <cdr:y>0.85458</cdr:y>
    </cdr:to>
    <cdr:sp macro="" textlink="">
      <cdr:nvSpPr>
        <cdr:cNvPr id="33" name="TextBox 10"/>
        <cdr:cNvSpPr txBox="1"/>
      </cdr:nvSpPr>
      <cdr:spPr>
        <a:xfrm xmlns:a="http://schemas.openxmlformats.org/drawingml/2006/main">
          <a:off x="11341041" y="4685457"/>
          <a:ext cx="732806" cy="4308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West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Lothian </a:t>
          </a:r>
        </a:p>
      </cdr:txBody>
    </cdr:sp>
  </cdr:relSizeAnchor>
  <cdr:relSizeAnchor xmlns:cdr="http://schemas.openxmlformats.org/drawingml/2006/chartDrawing">
    <cdr:from>
      <cdr:x>0.37595</cdr:x>
      <cdr:y>0.78261</cdr:y>
    </cdr:from>
    <cdr:to>
      <cdr:x>0.46659</cdr:x>
      <cdr:y>0.88285</cdr:y>
    </cdr:to>
    <cdr:sp macro="" textlink="">
      <cdr:nvSpPr>
        <cdr:cNvPr id="34" name="TextBox 10"/>
        <cdr:cNvSpPr txBox="1"/>
      </cdr:nvSpPr>
      <cdr:spPr>
        <a:xfrm xmlns:a="http://schemas.openxmlformats.org/drawingml/2006/main">
          <a:off x="4568798" y="4685457"/>
          <a:ext cx="1101519" cy="6001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Edinburgh 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and Lothians </a:t>
          </a:r>
        </a:p>
        <a:p xmlns:a="http://schemas.openxmlformats.org/drawingml/2006/main">
          <a:endParaRPr lang="en-GB" sz="11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0.31176</cdr:x>
      <cdr:y>0.78261</cdr:y>
    </cdr:from>
    <cdr:to>
      <cdr:x>0.38659</cdr:x>
      <cdr:y>0.88285</cdr:y>
    </cdr:to>
    <cdr:sp macro="" textlink="">
      <cdr:nvSpPr>
        <cdr:cNvPr id="35" name="TextBox 10"/>
        <cdr:cNvSpPr txBox="1"/>
      </cdr:nvSpPr>
      <cdr:spPr>
        <a:xfrm xmlns:a="http://schemas.openxmlformats.org/drawingml/2006/main">
          <a:off x="3788687" y="4685457"/>
          <a:ext cx="909437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Dumfries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and </a:t>
          </a:r>
          <a:r>
            <a:rPr lang="en-GB" b="1" dirty="0">
              <a:latin typeface="NeueHaasGroteskDisp Std Blk"/>
            </a:rPr>
            <a:t> </a:t>
          </a:r>
          <a:r>
            <a:rPr lang="en-GB" sz="1100" b="1" dirty="0">
              <a:latin typeface="NeueHaasGroteskDisp Std Blk"/>
            </a:rPr>
            <a:t>Galloway</a:t>
          </a:r>
        </a:p>
      </cdr:txBody>
    </cdr:sp>
  </cdr:relSizeAnchor>
  <cdr:relSizeAnchor xmlns:cdr="http://schemas.openxmlformats.org/drawingml/2006/chartDrawing">
    <cdr:from>
      <cdr:x>0.74206</cdr:x>
      <cdr:y>0.90434</cdr:y>
    </cdr:from>
    <cdr:to>
      <cdr:x>1</cdr:x>
      <cdr:y>0.94804</cdr:y>
    </cdr:to>
    <cdr:sp macro="" textlink="">
      <cdr:nvSpPr>
        <cdr:cNvPr id="36" name="TextBox 22"/>
        <cdr:cNvSpPr txBox="1"/>
      </cdr:nvSpPr>
      <cdr:spPr>
        <a:xfrm xmlns:a="http://schemas.openxmlformats.org/drawingml/2006/main">
          <a:off x="9018064" y="5414285"/>
          <a:ext cx="313461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1100" i="1" dirty="0"/>
            <a:t>Base: All establishments (as shown)</a:t>
          </a:r>
        </a:p>
      </cdr:txBody>
    </cdr:sp>
  </cdr:relSizeAnchor>
  <cdr:relSizeAnchor xmlns:cdr="http://schemas.openxmlformats.org/drawingml/2006/chartDrawing">
    <cdr:from>
      <cdr:x>0.10715</cdr:x>
      <cdr:y>0.87596</cdr:y>
    </cdr:from>
    <cdr:to>
      <cdr:x>0.17461</cdr:x>
      <cdr:y>0.92223</cdr:y>
    </cdr:to>
    <cdr:sp macro="" textlink="">
      <cdr:nvSpPr>
        <cdr:cNvPr id="37" name="TextBox 2"/>
        <cdr:cNvSpPr txBox="1"/>
      </cdr:nvSpPr>
      <cdr:spPr>
        <a:xfrm xmlns:a="http://schemas.openxmlformats.org/drawingml/2006/main">
          <a:off x="1302160" y="5244380"/>
          <a:ext cx="819819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(698)</a:t>
          </a:r>
        </a:p>
      </cdr:txBody>
    </cdr:sp>
  </cdr:relSizeAnchor>
  <cdr:relSizeAnchor xmlns:cdr="http://schemas.openxmlformats.org/drawingml/2006/chartDrawing">
    <cdr:from>
      <cdr:x>0.1754</cdr:x>
      <cdr:y>0.87269</cdr:y>
    </cdr:from>
    <cdr:to>
      <cdr:x>0.24286</cdr:x>
      <cdr:y>0.91896</cdr:y>
    </cdr:to>
    <cdr:sp macro="" textlink="">
      <cdr:nvSpPr>
        <cdr:cNvPr id="38" name="TextBox 7"/>
        <cdr:cNvSpPr txBox="1"/>
      </cdr:nvSpPr>
      <cdr:spPr>
        <a:xfrm xmlns:a="http://schemas.openxmlformats.org/drawingml/2006/main">
          <a:off x="2131580" y="5224803"/>
          <a:ext cx="819820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(388)</a:t>
          </a:r>
        </a:p>
      </cdr:txBody>
    </cdr:sp>
  </cdr:relSizeAnchor>
  <cdr:relSizeAnchor xmlns:cdr="http://schemas.openxmlformats.org/drawingml/2006/chartDrawing">
    <cdr:from>
      <cdr:x>0.24365</cdr:x>
      <cdr:y>0.87337</cdr:y>
    </cdr:from>
    <cdr:to>
      <cdr:x>0.31111</cdr:x>
      <cdr:y>0.91963</cdr:y>
    </cdr:to>
    <cdr:sp macro="" textlink="">
      <cdr:nvSpPr>
        <cdr:cNvPr id="39" name="TextBox 8"/>
        <cdr:cNvSpPr txBox="1"/>
      </cdr:nvSpPr>
      <cdr:spPr>
        <a:xfrm xmlns:a="http://schemas.openxmlformats.org/drawingml/2006/main">
          <a:off x="2961001" y="5228874"/>
          <a:ext cx="819819" cy="2769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(186)</a:t>
          </a:r>
        </a:p>
      </cdr:txBody>
    </cdr:sp>
  </cdr:relSizeAnchor>
  <cdr:relSizeAnchor xmlns:cdr="http://schemas.openxmlformats.org/drawingml/2006/chartDrawing">
    <cdr:from>
      <cdr:x>0.3119</cdr:x>
      <cdr:y>0.87337</cdr:y>
    </cdr:from>
    <cdr:to>
      <cdr:x>0.37936</cdr:x>
      <cdr:y>0.91964</cdr:y>
    </cdr:to>
    <cdr:sp macro="" textlink="">
      <cdr:nvSpPr>
        <cdr:cNvPr id="40" name="TextBox 10"/>
        <cdr:cNvSpPr txBox="1"/>
      </cdr:nvSpPr>
      <cdr:spPr>
        <a:xfrm xmlns:a="http://schemas.openxmlformats.org/drawingml/2006/main">
          <a:off x="3790421" y="5228874"/>
          <a:ext cx="819819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(247)</a:t>
          </a:r>
        </a:p>
      </cdr:txBody>
    </cdr:sp>
  </cdr:relSizeAnchor>
  <cdr:relSizeAnchor xmlns:cdr="http://schemas.openxmlformats.org/drawingml/2006/chartDrawing">
    <cdr:from>
      <cdr:x>0.78965</cdr:x>
      <cdr:y>0.8704</cdr:y>
    </cdr:from>
    <cdr:to>
      <cdr:x>0.85924</cdr:x>
      <cdr:y>0.91666</cdr:y>
    </cdr:to>
    <cdr:sp macro="" textlink="">
      <cdr:nvSpPr>
        <cdr:cNvPr id="41" name="TextBox 20"/>
        <cdr:cNvSpPr txBox="1"/>
      </cdr:nvSpPr>
      <cdr:spPr>
        <a:xfrm xmlns:a="http://schemas.openxmlformats.org/drawingml/2006/main">
          <a:off x="9596363" y="5211093"/>
          <a:ext cx="845705" cy="2769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(498)</a:t>
          </a:r>
        </a:p>
      </cdr:txBody>
    </cdr:sp>
  </cdr:relSizeAnchor>
  <cdr:relSizeAnchor xmlns:cdr="http://schemas.openxmlformats.org/drawingml/2006/chartDrawing">
    <cdr:from>
      <cdr:x>0.7214</cdr:x>
      <cdr:y>0.86943</cdr:y>
    </cdr:from>
    <cdr:to>
      <cdr:x>0.78886</cdr:x>
      <cdr:y>0.9157</cdr:y>
    </cdr:to>
    <cdr:sp macro="" textlink="">
      <cdr:nvSpPr>
        <cdr:cNvPr id="42" name="TextBox 25"/>
        <cdr:cNvSpPr txBox="1"/>
      </cdr:nvSpPr>
      <cdr:spPr>
        <a:xfrm xmlns:a="http://schemas.openxmlformats.org/drawingml/2006/main">
          <a:off x="8766942" y="5205285"/>
          <a:ext cx="819820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(608)</a:t>
          </a:r>
        </a:p>
      </cdr:txBody>
    </cdr:sp>
  </cdr:relSizeAnchor>
  <cdr:relSizeAnchor xmlns:cdr="http://schemas.openxmlformats.org/drawingml/2006/chartDrawing">
    <cdr:from>
      <cdr:x>0.65315</cdr:x>
      <cdr:y>0.87207</cdr:y>
    </cdr:from>
    <cdr:to>
      <cdr:x>0.72061</cdr:x>
      <cdr:y>0.91834</cdr:y>
    </cdr:to>
    <cdr:sp macro="" textlink="">
      <cdr:nvSpPr>
        <cdr:cNvPr id="43" name="TextBox 26"/>
        <cdr:cNvSpPr txBox="1"/>
      </cdr:nvSpPr>
      <cdr:spPr>
        <a:xfrm xmlns:a="http://schemas.openxmlformats.org/drawingml/2006/main">
          <a:off x="7937522" y="5221091"/>
          <a:ext cx="819819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(779)</a:t>
          </a:r>
        </a:p>
      </cdr:txBody>
    </cdr:sp>
  </cdr:relSizeAnchor>
  <cdr:relSizeAnchor xmlns:cdr="http://schemas.openxmlformats.org/drawingml/2006/chartDrawing">
    <cdr:from>
      <cdr:x>0.5849</cdr:x>
      <cdr:y>0.87207</cdr:y>
    </cdr:from>
    <cdr:to>
      <cdr:x>0.65236</cdr:x>
      <cdr:y>0.91834</cdr:y>
    </cdr:to>
    <cdr:sp macro="" textlink="">
      <cdr:nvSpPr>
        <cdr:cNvPr id="44" name="TextBox 27"/>
        <cdr:cNvSpPr txBox="1"/>
      </cdr:nvSpPr>
      <cdr:spPr>
        <a:xfrm xmlns:a="http://schemas.openxmlformats.org/drawingml/2006/main">
          <a:off x="7108102" y="5221091"/>
          <a:ext cx="819819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(829)</a:t>
          </a:r>
        </a:p>
      </cdr:txBody>
    </cdr:sp>
  </cdr:relSizeAnchor>
  <cdr:relSizeAnchor xmlns:cdr="http://schemas.openxmlformats.org/drawingml/2006/chartDrawing">
    <cdr:from>
      <cdr:x>0.51665</cdr:x>
      <cdr:y>0.87207</cdr:y>
    </cdr:from>
    <cdr:to>
      <cdr:x>0.58411</cdr:x>
      <cdr:y>0.91834</cdr:y>
    </cdr:to>
    <cdr:sp macro="" textlink="">
      <cdr:nvSpPr>
        <cdr:cNvPr id="45" name="TextBox 28"/>
        <cdr:cNvSpPr txBox="1"/>
      </cdr:nvSpPr>
      <cdr:spPr>
        <a:xfrm xmlns:a="http://schemas.openxmlformats.org/drawingml/2006/main">
          <a:off x="6278682" y="5221091"/>
          <a:ext cx="819819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(299)</a:t>
          </a:r>
        </a:p>
      </cdr:txBody>
    </cdr:sp>
  </cdr:relSizeAnchor>
  <cdr:relSizeAnchor xmlns:cdr="http://schemas.openxmlformats.org/drawingml/2006/chartDrawing">
    <cdr:from>
      <cdr:x>0.4484</cdr:x>
      <cdr:y>0.87473</cdr:y>
    </cdr:from>
    <cdr:to>
      <cdr:x>0.51586</cdr:x>
      <cdr:y>0.921</cdr:y>
    </cdr:to>
    <cdr:sp macro="" textlink="">
      <cdr:nvSpPr>
        <cdr:cNvPr id="46" name="TextBox 29"/>
        <cdr:cNvSpPr txBox="1"/>
      </cdr:nvSpPr>
      <cdr:spPr>
        <a:xfrm xmlns:a="http://schemas.openxmlformats.org/drawingml/2006/main">
          <a:off x="5449261" y="5237016"/>
          <a:ext cx="819820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(335)</a:t>
          </a:r>
        </a:p>
      </cdr:txBody>
    </cdr:sp>
  </cdr:relSizeAnchor>
  <cdr:relSizeAnchor xmlns:cdr="http://schemas.openxmlformats.org/drawingml/2006/chartDrawing">
    <cdr:from>
      <cdr:x>0.38015</cdr:x>
      <cdr:y>0.87206</cdr:y>
    </cdr:from>
    <cdr:to>
      <cdr:x>0.44761</cdr:x>
      <cdr:y>0.91833</cdr:y>
    </cdr:to>
    <cdr:sp macro="" textlink="">
      <cdr:nvSpPr>
        <cdr:cNvPr id="47" name="TextBox 30"/>
        <cdr:cNvSpPr txBox="1"/>
      </cdr:nvSpPr>
      <cdr:spPr>
        <a:xfrm xmlns:a="http://schemas.openxmlformats.org/drawingml/2006/main">
          <a:off x="4619841" y="5221031"/>
          <a:ext cx="819819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(757)</a:t>
          </a:r>
        </a:p>
      </cdr:txBody>
    </cdr:sp>
  </cdr:relSizeAnchor>
  <cdr:relSizeAnchor xmlns:cdr="http://schemas.openxmlformats.org/drawingml/2006/chartDrawing">
    <cdr:from>
      <cdr:x>0.86003</cdr:x>
      <cdr:y>0.87061</cdr:y>
    </cdr:from>
    <cdr:to>
      <cdr:x>0.92962</cdr:x>
      <cdr:y>0.91687</cdr:y>
    </cdr:to>
    <cdr:sp macro="" textlink="">
      <cdr:nvSpPr>
        <cdr:cNvPr id="48" name="TextBox 31"/>
        <cdr:cNvSpPr txBox="1"/>
      </cdr:nvSpPr>
      <cdr:spPr>
        <a:xfrm xmlns:a="http://schemas.openxmlformats.org/drawingml/2006/main">
          <a:off x="10451669" y="5212350"/>
          <a:ext cx="845704" cy="2769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(387)</a:t>
          </a:r>
        </a:p>
      </cdr:txBody>
    </cdr:sp>
  </cdr:relSizeAnchor>
  <cdr:relSizeAnchor xmlns:cdr="http://schemas.openxmlformats.org/drawingml/2006/chartDrawing">
    <cdr:from>
      <cdr:x>0.93041</cdr:x>
      <cdr:y>0.86991</cdr:y>
    </cdr:from>
    <cdr:to>
      <cdr:x>1</cdr:x>
      <cdr:y>0.91618</cdr:y>
    </cdr:to>
    <cdr:sp macro="" textlink="">
      <cdr:nvSpPr>
        <cdr:cNvPr id="49" name="TextBox 32"/>
        <cdr:cNvSpPr txBox="1"/>
      </cdr:nvSpPr>
      <cdr:spPr>
        <a:xfrm xmlns:a="http://schemas.openxmlformats.org/drawingml/2006/main">
          <a:off x="11306970" y="5208159"/>
          <a:ext cx="845705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(154)</a:t>
          </a:r>
        </a:p>
      </cdr:txBody>
    </cdr:sp>
  </cdr:relSizeAnchor>
  <cdr:relSizeAnchor xmlns:cdr="http://schemas.openxmlformats.org/drawingml/2006/chartDrawing">
    <cdr:from>
      <cdr:x>0.03891</cdr:x>
      <cdr:y>0.78261</cdr:y>
    </cdr:from>
    <cdr:to>
      <cdr:x>0.10634</cdr:x>
      <cdr:y>0.82631</cdr:y>
    </cdr:to>
    <cdr:sp macro="" textlink="">
      <cdr:nvSpPr>
        <cdr:cNvPr id="50" name="TextBox 10"/>
        <cdr:cNvSpPr txBox="1"/>
      </cdr:nvSpPr>
      <cdr:spPr>
        <a:xfrm xmlns:a="http://schemas.openxmlformats.org/drawingml/2006/main">
          <a:off x="472914" y="4685457"/>
          <a:ext cx="819455" cy="2616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Scotland </a:t>
          </a:r>
          <a:endParaRPr lang="en-GB" sz="12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0.0389</cdr:x>
      <cdr:y>0.87527</cdr:y>
    </cdr:from>
    <cdr:to>
      <cdr:x>0.10636</cdr:x>
      <cdr:y>0.92154</cdr:y>
    </cdr:to>
    <cdr:sp macro="" textlink="">
      <cdr:nvSpPr>
        <cdr:cNvPr id="51" name="TextBox 2"/>
        <cdr:cNvSpPr txBox="1"/>
      </cdr:nvSpPr>
      <cdr:spPr>
        <a:xfrm xmlns:a="http://schemas.openxmlformats.org/drawingml/2006/main">
          <a:off x="472739" y="5240249"/>
          <a:ext cx="819820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(6035)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0.89168</cdr:x>
      <cdr:y>0.59314</cdr:y>
    </cdr:from>
    <cdr:to>
      <cdr:x>0.96337</cdr:x>
      <cdr:y>0.73462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8D01491F-19A8-4179-B952-8F3AC14396EA}"/>
            </a:ext>
          </a:extLst>
        </cdr:cNvPr>
        <cdr:cNvGrpSpPr/>
      </cdr:nvGrpSpPr>
      <cdr:grpSpPr>
        <a:xfrm xmlns:a="http://schemas.openxmlformats.org/drawingml/2006/main">
          <a:off x="10572329" y="3263248"/>
          <a:ext cx="850002" cy="778373"/>
          <a:chOff x="10521538" y="3212425"/>
          <a:chExt cx="850027" cy="778398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10521538" y="3325091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10665538" y="3212425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2015</a:t>
            </a: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10539086" y="3739462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10673938" y="3621491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2013</a:t>
            </a:r>
          </a:p>
        </cdr:txBody>
      </cdr:sp>
    </cdr:grp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0.26144</cdr:x>
      <cdr:y>0.84941</cdr:y>
    </cdr:from>
    <cdr:to>
      <cdr:x>0.34044</cdr:x>
      <cdr:y>0.89133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3272328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(583)</a:t>
          </a:r>
        </a:p>
      </cdr:txBody>
    </cdr:sp>
  </cdr:relSizeAnchor>
  <cdr:relSizeAnchor xmlns:cdr="http://schemas.openxmlformats.org/drawingml/2006/chartDrawing">
    <cdr:from>
      <cdr:x>0.11487</cdr:x>
      <cdr:y>0.84941</cdr:y>
    </cdr:from>
    <cdr:to>
      <cdr:x>0.19387</cdr:x>
      <cdr:y>0.89133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1437792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(338)</a:t>
          </a:r>
        </a:p>
      </cdr:txBody>
    </cdr:sp>
  </cdr:relSizeAnchor>
  <cdr:relSizeAnchor xmlns:cdr="http://schemas.openxmlformats.org/drawingml/2006/chartDrawing">
    <cdr:from>
      <cdr:x>0.921</cdr:x>
      <cdr:y>0.84941</cdr:y>
    </cdr:from>
    <cdr:to>
      <cdr:x>1</cdr:x>
      <cdr:y>0.89133</cdr:y>
    </cdr:to>
    <cdr:sp macro="" textlink="">
      <cdr:nvSpPr>
        <cdr:cNvPr id="4" name="TextBox 21"/>
        <cdr:cNvSpPr txBox="1"/>
      </cdr:nvSpPr>
      <cdr:spPr>
        <a:xfrm xmlns:a="http://schemas.openxmlformats.org/drawingml/2006/main">
          <a:off x="11527737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(446)</a:t>
          </a:r>
        </a:p>
      </cdr:txBody>
    </cdr:sp>
  </cdr:relSizeAnchor>
  <cdr:relSizeAnchor xmlns:cdr="http://schemas.openxmlformats.org/drawingml/2006/chartDrawing">
    <cdr:from>
      <cdr:x>0.84772</cdr:x>
      <cdr:y>0.84941</cdr:y>
    </cdr:from>
    <cdr:to>
      <cdr:x>0.92672</cdr:x>
      <cdr:y>0.89133</cdr:y>
    </cdr:to>
    <cdr:sp macro="" textlink="">
      <cdr:nvSpPr>
        <cdr:cNvPr id="5" name="TextBox 22"/>
        <cdr:cNvSpPr txBox="1"/>
      </cdr:nvSpPr>
      <cdr:spPr>
        <a:xfrm xmlns:a="http://schemas.openxmlformats.org/drawingml/2006/main">
          <a:off x="10610472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(411)</a:t>
          </a:r>
        </a:p>
      </cdr:txBody>
    </cdr:sp>
  </cdr:relSizeAnchor>
  <cdr:relSizeAnchor xmlns:cdr="http://schemas.openxmlformats.org/drawingml/2006/chartDrawing">
    <cdr:from>
      <cdr:x>0.77443</cdr:x>
      <cdr:y>0.84941</cdr:y>
    </cdr:from>
    <cdr:to>
      <cdr:x>0.85343</cdr:x>
      <cdr:y>0.89133</cdr:y>
    </cdr:to>
    <cdr:sp macro="" textlink="">
      <cdr:nvSpPr>
        <cdr:cNvPr id="6" name="TextBox 23"/>
        <cdr:cNvSpPr txBox="1"/>
      </cdr:nvSpPr>
      <cdr:spPr>
        <a:xfrm xmlns:a="http://schemas.openxmlformats.org/drawingml/2006/main">
          <a:off x="9693204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(102)</a:t>
          </a:r>
        </a:p>
      </cdr:txBody>
    </cdr:sp>
  </cdr:relSizeAnchor>
  <cdr:relSizeAnchor xmlns:cdr="http://schemas.openxmlformats.org/drawingml/2006/chartDrawing">
    <cdr:from>
      <cdr:x>0.70115</cdr:x>
      <cdr:y>0.84941</cdr:y>
    </cdr:from>
    <cdr:to>
      <cdr:x>0.78015</cdr:x>
      <cdr:y>0.89133</cdr:y>
    </cdr:to>
    <cdr:sp macro="" textlink="">
      <cdr:nvSpPr>
        <cdr:cNvPr id="7" name="TextBox 24"/>
        <cdr:cNvSpPr txBox="1"/>
      </cdr:nvSpPr>
      <cdr:spPr>
        <a:xfrm xmlns:a="http://schemas.openxmlformats.org/drawingml/2006/main">
          <a:off x="8775936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(763)</a:t>
          </a:r>
        </a:p>
      </cdr:txBody>
    </cdr:sp>
  </cdr:relSizeAnchor>
  <cdr:relSizeAnchor xmlns:cdr="http://schemas.openxmlformats.org/drawingml/2006/chartDrawing">
    <cdr:from>
      <cdr:x>0.62786</cdr:x>
      <cdr:y>0.84941</cdr:y>
    </cdr:from>
    <cdr:to>
      <cdr:x>0.70686</cdr:x>
      <cdr:y>0.89133</cdr:y>
    </cdr:to>
    <cdr:sp macro="" textlink="">
      <cdr:nvSpPr>
        <cdr:cNvPr id="8" name="TextBox 25"/>
        <cdr:cNvSpPr txBox="1"/>
      </cdr:nvSpPr>
      <cdr:spPr>
        <a:xfrm xmlns:a="http://schemas.openxmlformats.org/drawingml/2006/main">
          <a:off x="7858668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(594)</a:t>
          </a:r>
        </a:p>
      </cdr:txBody>
    </cdr:sp>
  </cdr:relSizeAnchor>
  <cdr:relSizeAnchor xmlns:cdr="http://schemas.openxmlformats.org/drawingml/2006/chartDrawing">
    <cdr:from>
      <cdr:x>0.55458</cdr:x>
      <cdr:y>0.84941</cdr:y>
    </cdr:from>
    <cdr:to>
      <cdr:x>0.63358</cdr:x>
      <cdr:y>0.89133</cdr:y>
    </cdr:to>
    <cdr:sp macro="" textlink="">
      <cdr:nvSpPr>
        <cdr:cNvPr id="9" name="TextBox 26"/>
        <cdr:cNvSpPr txBox="1"/>
      </cdr:nvSpPr>
      <cdr:spPr>
        <a:xfrm xmlns:a="http://schemas.openxmlformats.org/drawingml/2006/main">
          <a:off x="6941400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(938)</a:t>
          </a:r>
        </a:p>
      </cdr:txBody>
    </cdr:sp>
  </cdr:relSizeAnchor>
  <cdr:relSizeAnchor xmlns:cdr="http://schemas.openxmlformats.org/drawingml/2006/chartDrawing">
    <cdr:from>
      <cdr:x>0.48129</cdr:x>
      <cdr:y>0.84941</cdr:y>
    </cdr:from>
    <cdr:to>
      <cdr:x>0.56029</cdr:x>
      <cdr:y>0.89133</cdr:y>
    </cdr:to>
    <cdr:sp macro="" textlink="">
      <cdr:nvSpPr>
        <cdr:cNvPr id="10" name="TextBox 27"/>
        <cdr:cNvSpPr txBox="1"/>
      </cdr:nvSpPr>
      <cdr:spPr>
        <a:xfrm xmlns:a="http://schemas.openxmlformats.org/drawingml/2006/main">
          <a:off x="6024132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(492)</a:t>
          </a:r>
        </a:p>
      </cdr:txBody>
    </cdr:sp>
  </cdr:relSizeAnchor>
  <cdr:relSizeAnchor xmlns:cdr="http://schemas.openxmlformats.org/drawingml/2006/chartDrawing">
    <cdr:from>
      <cdr:x>0.40801</cdr:x>
      <cdr:y>0.84941</cdr:y>
    </cdr:from>
    <cdr:to>
      <cdr:x>0.48701</cdr:x>
      <cdr:y>0.89133</cdr:y>
    </cdr:to>
    <cdr:sp macro="" textlink="">
      <cdr:nvSpPr>
        <cdr:cNvPr id="11" name="TextBox 28"/>
        <cdr:cNvSpPr txBox="1"/>
      </cdr:nvSpPr>
      <cdr:spPr>
        <a:xfrm xmlns:a="http://schemas.openxmlformats.org/drawingml/2006/main">
          <a:off x="5106864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(582)</a:t>
          </a:r>
        </a:p>
      </cdr:txBody>
    </cdr:sp>
  </cdr:relSizeAnchor>
  <cdr:relSizeAnchor xmlns:cdr="http://schemas.openxmlformats.org/drawingml/2006/chartDrawing">
    <cdr:from>
      <cdr:x>0.33472</cdr:x>
      <cdr:y>0.84941</cdr:y>
    </cdr:from>
    <cdr:to>
      <cdr:x>0.41372</cdr:x>
      <cdr:y>0.89133</cdr:y>
    </cdr:to>
    <cdr:sp macro="" textlink="">
      <cdr:nvSpPr>
        <cdr:cNvPr id="12" name="TextBox 29"/>
        <cdr:cNvSpPr txBox="1"/>
      </cdr:nvSpPr>
      <cdr:spPr>
        <a:xfrm xmlns:a="http://schemas.openxmlformats.org/drawingml/2006/main">
          <a:off x="4189596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(489)</a:t>
          </a:r>
        </a:p>
      </cdr:txBody>
    </cdr:sp>
  </cdr:relSizeAnchor>
  <cdr:relSizeAnchor xmlns:cdr="http://schemas.openxmlformats.org/drawingml/2006/chartDrawing">
    <cdr:from>
      <cdr:x>0.04159</cdr:x>
      <cdr:y>0.84941</cdr:y>
    </cdr:from>
    <cdr:to>
      <cdr:x>0.12059</cdr:x>
      <cdr:y>0.89133</cdr:y>
    </cdr:to>
    <cdr:sp macro="" textlink="">
      <cdr:nvSpPr>
        <cdr:cNvPr id="13" name="TextBox 30"/>
        <cdr:cNvSpPr txBox="1"/>
      </cdr:nvSpPr>
      <cdr:spPr>
        <a:xfrm xmlns:a="http://schemas.openxmlformats.org/drawingml/2006/main">
          <a:off x="520524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(70)</a:t>
          </a:r>
        </a:p>
      </cdr:txBody>
    </cdr:sp>
  </cdr:relSizeAnchor>
  <cdr:relSizeAnchor xmlns:cdr="http://schemas.openxmlformats.org/drawingml/2006/chartDrawing">
    <cdr:from>
      <cdr:x>0.18816</cdr:x>
      <cdr:y>0.84941</cdr:y>
    </cdr:from>
    <cdr:to>
      <cdr:x>0.26716</cdr:x>
      <cdr:y>0.89133</cdr:y>
    </cdr:to>
    <cdr:sp macro="" textlink="">
      <cdr:nvSpPr>
        <cdr:cNvPr id="14" name="TextBox 31"/>
        <cdr:cNvSpPr txBox="1"/>
      </cdr:nvSpPr>
      <cdr:spPr>
        <a:xfrm xmlns:a="http://schemas.openxmlformats.org/drawingml/2006/main">
          <a:off x="2355060" y="4988500"/>
          <a:ext cx="988807" cy="2461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i="1" dirty="0"/>
            <a:t>(227)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0.26533</cdr:x>
      <cdr:y>0.85281</cdr:y>
    </cdr:from>
    <cdr:to>
      <cdr:x>0.35112</cdr:x>
      <cdr:y>0.9609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3187464" y="4735281"/>
          <a:ext cx="1030644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Dumfries and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Galloway</a:t>
          </a:r>
        </a:p>
      </cdr:txBody>
    </cdr:sp>
  </cdr:relSizeAnchor>
  <cdr:relSizeAnchor xmlns:cdr="http://schemas.openxmlformats.org/drawingml/2006/chartDrawing">
    <cdr:from>
      <cdr:x>0.43502</cdr:x>
      <cdr:y>0.86438</cdr:y>
    </cdr:from>
    <cdr:to>
      <cdr:x>0.4712</cdr:x>
      <cdr:y>0.9115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5226070" y="4799520"/>
          <a:ext cx="434641" cy="2616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Fife</a:t>
          </a:r>
        </a:p>
      </cdr:txBody>
    </cdr:sp>
  </cdr:relSizeAnchor>
  <cdr:relSizeAnchor xmlns:cdr="http://schemas.openxmlformats.org/drawingml/2006/chartDrawing">
    <cdr:from>
      <cdr:x>0.50306</cdr:x>
      <cdr:y>0.8574</cdr:y>
    </cdr:from>
    <cdr:to>
      <cdr:x>0.55232</cdr:x>
      <cdr:y>0.935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6043401" y="4760751"/>
          <a:ext cx="591829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Forth </a:t>
          </a:r>
        </a:p>
        <a:p xmlns:a="http://schemas.openxmlformats.org/drawingml/2006/main">
          <a:r>
            <a:rPr lang="en-GB" sz="1100" b="1" dirty="0">
              <a:latin typeface="NeueHaasGroteskDisp Std Blk"/>
            </a:rPr>
            <a:t>Valley</a:t>
          </a:r>
        </a:p>
      </cdr:txBody>
    </cdr:sp>
  </cdr:relSizeAnchor>
  <cdr:relSizeAnchor xmlns:cdr="http://schemas.openxmlformats.org/drawingml/2006/chartDrawing">
    <cdr:from>
      <cdr:x>0.56153</cdr:x>
      <cdr:y>0.86438</cdr:y>
    </cdr:from>
    <cdr:to>
      <cdr:x>0.62574</cdr:x>
      <cdr:y>0.9115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6745868" y="4799533"/>
          <a:ext cx="77136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Glasgow</a:t>
          </a:r>
        </a:p>
      </cdr:txBody>
    </cdr:sp>
  </cdr:relSizeAnchor>
  <cdr:relSizeAnchor xmlns:cdr="http://schemas.openxmlformats.org/drawingml/2006/chartDrawing">
    <cdr:from>
      <cdr:x>0.63612</cdr:x>
      <cdr:y>0.85859</cdr:y>
    </cdr:from>
    <cdr:to>
      <cdr:x>0.71363</cdr:x>
      <cdr:y>0.96668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7641915" y="4767389"/>
          <a:ext cx="931103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Highlands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and Islands</a:t>
          </a:r>
        </a:p>
      </cdr:txBody>
    </cdr:sp>
  </cdr:relSizeAnchor>
  <cdr:relSizeAnchor xmlns:cdr="http://schemas.openxmlformats.org/drawingml/2006/chartDrawing">
    <cdr:from>
      <cdr:x>0.71197</cdr:x>
      <cdr:y>0.8574</cdr:y>
    </cdr:from>
    <cdr:to>
      <cdr:x>0.79393</cdr:x>
      <cdr:y>0.90451</cdr:y>
    </cdr:to>
    <cdr:sp macro="" textlink="">
      <cdr:nvSpPr>
        <cdr:cNvPr id="7" name="TextBox 10"/>
        <cdr:cNvSpPr txBox="1"/>
      </cdr:nvSpPr>
      <cdr:spPr>
        <a:xfrm xmlns:a="http://schemas.openxmlformats.org/drawingml/2006/main">
          <a:off x="8553139" y="4760751"/>
          <a:ext cx="98456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Lanarkshire</a:t>
          </a:r>
        </a:p>
      </cdr:txBody>
    </cdr:sp>
  </cdr:relSizeAnchor>
  <cdr:relSizeAnchor xmlns:cdr="http://schemas.openxmlformats.org/drawingml/2006/chartDrawing">
    <cdr:from>
      <cdr:x>0.79393</cdr:x>
      <cdr:y>0.86438</cdr:y>
    </cdr:from>
    <cdr:to>
      <cdr:x>0.85307</cdr:x>
      <cdr:y>0.9115</cdr:y>
    </cdr:to>
    <cdr:sp macro="" textlink="">
      <cdr:nvSpPr>
        <cdr:cNvPr id="8" name="TextBox 10"/>
        <cdr:cNvSpPr txBox="1"/>
      </cdr:nvSpPr>
      <cdr:spPr>
        <a:xfrm xmlns:a="http://schemas.openxmlformats.org/drawingml/2006/main">
          <a:off x="9537704" y="4799533"/>
          <a:ext cx="71045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Tayside</a:t>
          </a:r>
        </a:p>
      </cdr:txBody>
    </cdr:sp>
  </cdr:relSizeAnchor>
  <cdr:relSizeAnchor xmlns:cdr="http://schemas.openxmlformats.org/drawingml/2006/chartDrawing">
    <cdr:from>
      <cdr:x>0.8675</cdr:x>
      <cdr:y>0.86438</cdr:y>
    </cdr:from>
    <cdr:to>
      <cdr:x>0.91089</cdr:x>
      <cdr:y>0.9115</cdr:y>
    </cdr:to>
    <cdr:sp macro="" textlink="">
      <cdr:nvSpPr>
        <cdr:cNvPr id="9" name="TextBox 10"/>
        <cdr:cNvSpPr txBox="1"/>
      </cdr:nvSpPr>
      <cdr:spPr>
        <a:xfrm xmlns:a="http://schemas.openxmlformats.org/drawingml/2006/main">
          <a:off x="10421511" y="4799533"/>
          <a:ext cx="52129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West</a:t>
          </a:r>
        </a:p>
      </cdr:txBody>
    </cdr:sp>
  </cdr:relSizeAnchor>
  <cdr:relSizeAnchor xmlns:cdr="http://schemas.openxmlformats.org/drawingml/2006/chartDrawing">
    <cdr:from>
      <cdr:x>0.93507</cdr:x>
      <cdr:y>0.86006</cdr:y>
    </cdr:from>
    <cdr:to>
      <cdr:x>0.99607</cdr:x>
      <cdr:y>0.93766</cdr:y>
    </cdr:to>
    <cdr:sp macro="" textlink="">
      <cdr:nvSpPr>
        <cdr:cNvPr id="10" name="TextBox 10"/>
        <cdr:cNvSpPr txBox="1"/>
      </cdr:nvSpPr>
      <cdr:spPr>
        <a:xfrm xmlns:a="http://schemas.openxmlformats.org/drawingml/2006/main">
          <a:off x="11233224" y="4775562"/>
          <a:ext cx="732811" cy="4308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West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Lothian 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0.27029</cdr:x>
      <cdr:y>0.94862</cdr:y>
    </cdr:from>
    <cdr:to>
      <cdr:x>0.33044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 flipV="1">
          <a:off x="3295798" y="6004437"/>
          <a:ext cx="733425" cy="325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0.00029</cdr:x>
      <cdr:y>0.8859</cdr:y>
    </cdr:from>
    <cdr:to>
      <cdr:x>0.07706</cdr:x>
      <cdr:y>0.93645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0" y="5607420"/>
          <a:ext cx="935980" cy="319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GB" sz="1050" dirty="0"/>
            <a:t>Education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0.05205</cdr:x>
      <cdr:y>0.85705</cdr:y>
    </cdr:from>
    <cdr:to>
      <cdr:x>0.15701</cdr:x>
      <cdr:y>0.95669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627684" y="3706437"/>
          <a:ext cx="126574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Aberdeen and 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Aberdeenshire</a:t>
          </a:r>
        </a:p>
      </cdr:txBody>
    </cdr:sp>
  </cdr:relSizeAnchor>
  <cdr:relSizeAnchor xmlns:cdr="http://schemas.openxmlformats.org/drawingml/2006/chartDrawing">
    <cdr:from>
      <cdr:x>0.13885</cdr:x>
      <cdr:y>0.85705</cdr:y>
    </cdr:from>
    <cdr:to>
      <cdr:x>0.2044</cdr:x>
      <cdr:y>0.91897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1674471" y="3706437"/>
          <a:ext cx="790505" cy="26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Ayrshire</a:t>
          </a:r>
          <a:endParaRPr lang="en-GB" sz="12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0.20372</cdr:x>
      <cdr:y>0.85705</cdr:y>
    </cdr:from>
    <cdr:to>
      <cdr:x>0.26664</cdr:x>
      <cdr:y>0.91897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2456775" y="3706437"/>
          <a:ext cx="758788" cy="26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Borders</a:t>
          </a:r>
          <a:endParaRPr lang="en-GB" sz="12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0.42918</cdr:x>
      <cdr:y>0.85705</cdr:y>
    </cdr:from>
    <cdr:to>
      <cdr:x>0.46818</cdr:x>
      <cdr:y>0.91897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5175726" y="3706437"/>
          <a:ext cx="470323" cy="2677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Fife</a:t>
          </a:r>
        </a:p>
      </cdr:txBody>
    </cdr:sp>
  </cdr:relSizeAnchor>
  <cdr:relSizeAnchor xmlns:cdr="http://schemas.openxmlformats.org/drawingml/2006/chartDrawing">
    <cdr:from>
      <cdr:x>0.4895</cdr:x>
      <cdr:y>0.85705</cdr:y>
    </cdr:from>
    <cdr:to>
      <cdr:x>0.54076</cdr:x>
      <cdr:y>0.95904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5903123" y="3706437"/>
          <a:ext cx="618174" cy="4410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Forth </a:t>
          </a:r>
        </a:p>
        <a:p xmlns:a="http://schemas.openxmlformats.org/drawingml/2006/main">
          <a:r>
            <a:rPr lang="en-GB" sz="1100" b="1" dirty="0">
              <a:latin typeface="NeueHaasGroteskDisp Std Blk"/>
            </a:rPr>
            <a:t>Valley</a:t>
          </a:r>
        </a:p>
      </cdr:txBody>
    </cdr:sp>
  </cdr:relSizeAnchor>
  <cdr:relSizeAnchor xmlns:cdr="http://schemas.openxmlformats.org/drawingml/2006/chartDrawing">
    <cdr:from>
      <cdr:x>0.55125</cdr:x>
      <cdr:y>0.85705</cdr:y>
    </cdr:from>
    <cdr:to>
      <cdr:x>0.61805</cdr:x>
      <cdr:y>0.91898</cdr:y>
    </cdr:to>
    <cdr:sp macro="" textlink="">
      <cdr:nvSpPr>
        <cdr:cNvPr id="7" name="TextBox 10"/>
        <cdr:cNvSpPr txBox="1"/>
      </cdr:nvSpPr>
      <cdr:spPr>
        <a:xfrm xmlns:a="http://schemas.openxmlformats.org/drawingml/2006/main">
          <a:off x="6647887" y="3706437"/>
          <a:ext cx="805580" cy="2678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Glasgow</a:t>
          </a:r>
        </a:p>
      </cdr:txBody>
    </cdr:sp>
  </cdr:relSizeAnchor>
  <cdr:relSizeAnchor xmlns:cdr="http://schemas.openxmlformats.org/drawingml/2006/chartDrawing">
    <cdr:from>
      <cdr:x>0.61445</cdr:x>
      <cdr:y>0.85705</cdr:y>
    </cdr:from>
    <cdr:to>
      <cdr:x>0.6887</cdr:x>
      <cdr:y>0.99583</cdr:y>
    </cdr:to>
    <cdr:sp macro="" textlink="">
      <cdr:nvSpPr>
        <cdr:cNvPr id="8" name="TextBox 10"/>
        <cdr:cNvSpPr txBox="1"/>
      </cdr:nvSpPr>
      <cdr:spPr>
        <a:xfrm xmlns:a="http://schemas.openxmlformats.org/drawingml/2006/main">
          <a:off x="7409992" y="3706437"/>
          <a:ext cx="895386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Highlands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and Islands</a:t>
          </a:r>
        </a:p>
      </cdr:txBody>
    </cdr:sp>
  </cdr:relSizeAnchor>
  <cdr:relSizeAnchor xmlns:cdr="http://schemas.openxmlformats.org/drawingml/2006/chartDrawing">
    <cdr:from>
      <cdr:x>0.67766</cdr:x>
      <cdr:y>0.85705</cdr:y>
    </cdr:from>
    <cdr:to>
      <cdr:x>0.76294</cdr:x>
      <cdr:y>0.91896</cdr:y>
    </cdr:to>
    <cdr:sp macro="" textlink="">
      <cdr:nvSpPr>
        <cdr:cNvPr id="9" name="TextBox 10"/>
        <cdr:cNvSpPr txBox="1"/>
      </cdr:nvSpPr>
      <cdr:spPr>
        <a:xfrm xmlns:a="http://schemas.openxmlformats.org/drawingml/2006/main">
          <a:off x="8172239" y="3706437"/>
          <a:ext cx="1028440" cy="2677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Lanarkshire</a:t>
          </a:r>
        </a:p>
      </cdr:txBody>
    </cdr:sp>
  </cdr:relSizeAnchor>
  <cdr:relSizeAnchor xmlns:cdr="http://schemas.openxmlformats.org/drawingml/2006/chartDrawing">
    <cdr:from>
      <cdr:x>0.75919</cdr:x>
      <cdr:y>0.85705</cdr:y>
    </cdr:from>
    <cdr:to>
      <cdr:x>0.82072</cdr:x>
      <cdr:y>0.91898</cdr:y>
    </cdr:to>
    <cdr:sp macro="" textlink="">
      <cdr:nvSpPr>
        <cdr:cNvPr id="10" name="TextBox 10"/>
        <cdr:cNvSpPr txBox="1"/>
      </cdr:nvSpPr>
      <cdr:spPr>
        <a:xfrm xmlns:a="http://schemas.openxmlformats.org/drawingml/2006/main">
          <a:off x="9155504" y="3706437"/>
          <a:ext cx="742025" cy="2678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Tayside</a:t>
          </a:r>
        </a:p>
      </cdr:txBody>
    </cdr:sp>
  </cdr:relSizeAnchor>
  <cdr:relSizeAnchor xmlns:cdr="http://schemas.openxmlformats.org/drawingml/2006/chartDrawing">
    <cdr:from>
      <cdr:x>0.83632</cdr:x>
      <cdr:y>0.85705</cdr:y>
    </cdr:from>
    <cdr:to>
      <cdr:x>0.88146</cdr:x>
      <cdr:y>0.91898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085713" y="3706437"/>
          <a:ext cx="544369" cy="2678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West</a:t>
          </a:r>
        </a:p>
      </cdr:txBody>
    </cdr:sp>
  </cdr:relSizeAnchor>
  <cdr:relSizeAnchor xmlns:cdr="http://schemas.openxmlformats.org/drawingml/2006/chartDrawing">
    <cdr:from>
      <cdr:x>0.89616</cdr:x>
      <cdr:y>0.85705</cdr:y>
    </cdr:from>
    <cdr:to>
      <cdr:x>0.95693</cdr:x>
      <cdr:y>0.95669</cdr:y>
    </cdr:to>
    <cdr:sp macro="" textlink="">
      <cdr:nvSpPr>
        <cdr:cNvPr id="12" name="TextBox 10"/>
        <cdr:cNvSpPr txBox="1"/>
      </cdr:nvSpPr>
      <cdr:spPr>
        <a:xfrm xmlns:a="http://schemas.openxmlformats.org/drawingml/2006/main">
          <a:off x="10807287" y="3706437"/>
          <a:ext cx="732893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West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Lothian </a:t>
          </a:r>
        </a:p>
      </cdr:txBody>
    </cdr:sp>
  </cdr:relSizeAnchor>
  <cdr:relSizeAnchor xmlns:cdr="http://schemas.openxmlformats.org/drawingml/2006/chartDrawing">
    <cdr:from>
      <cdr:x>0.33563</cdr:x>
      <cdr:y>0.85705</cdr:y>
    </cdr:from>
    <cdr:to>
      <cdr:x>0.42378</cdr:x>
      <cdr:y>0.95669</cdr:y>
    </cdr:to>
    <cdr:sp macro="" textlink="">
      <cdr:nvSpPr>
        <cdr:cNvPr id="13" name="TextBox 10"/>
        <cdr:cNvSpPr txBox="1"/>
      </cdr:nvSpPr>
      <cdr:spPr>
        <a:xfrm xmlns:a="http://schemas.openxmlformats.org/drawingml/2006/main">
          <a:off x="4047552" y="3706437"/>
          <a:ext cx="106311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Edinburgh 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and Lothians</a:t>
          </a:r>
        </a:p>
      </cdr:txBody>
    </cdr:sp>
  </cdr:relSizeAnchor>
  <cdr:relSizeAnchor xmlns:cdr="http://schemas.openxmlformats.org/drawingml/2006/chartDrawing">
    <cdr:from>
      <cdr:x>0.26665</cdr:x>
      <cdr:y>0.85705</cdr:y>
    </cdr:from>
    <cdr:to>
      <cdr:x>0.34988</cdr:x>
      <cdr:y>0.99583</cdr:y>
    </cdr:to>
    <cdr:sp macro="" textlink="">
      <cdr:nvSpPr>
        <cdr:cNvPr id="14" name="TextBox 10"/>
        <cdr:cNvSpPr txBox="1"/>
      </cdr:nvSpPr>
      <cdr:spPr>
        <a:xfrm xmlns:a="http://schemas.openxmlformats.org/drawingml/2006/main">
          <a:off x="3215672" y="3706437"/>
          <a:ext cx="1003729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Dumfries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and </a:t>
          </a:r>
          <a:r>
            <a:rPr lang="en-GB" b="1" dirty="0">
              <a:latin typeface="NeueHaasGroteskDisp Std Blk"/>
            </a:rPr>
            <a:t> </a:t>
          </a:r>
          <a:r>
            <a:rPr lang="en-GB" sz="1100" b="1" dirty="0">
              <a:latin typeface="NeueHaasGroteskDisp Std Blk"/>
            </a:rPr>
            <a:t>Galloway</a:t>
          </a:r>
        </a:p>
      </cdr:txBody>
    </cdr:sp>
  </cdr:relSizeAnchor>
  <cdr:relSizeAnchor xmlns:cdr="http://schemas.openxmlformats.org/drawingml/2006/chartDrawing">
    <cdr:from>
      <cdr:x>0</cdr:x>
      <cdr:y>0.85705</cdr:y>
    </cdr:from>
    <cdr:to>
      <cdr:x>0.07097</cdr:x>
      <cdr:y>0.91897</cdr:y>
    </cdr:to>
    <cdr:sp macro="" textlink="">
      <cdr:nvSpPr>
        <cdr:cNvPr id="15" name="TextBox 10"/>
        <cdr:cNvSpPr txBox="1"/>
      </cdr:nvSpPr>
      <cdr:spPr>
        <a:xfrm xmlns:a="http://schemas.openxmlformats.org/drawingml/2006/main">
          <a:off x="0" y="3706437"/>
          <a:ext cx="855868" cy="2677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Scotland </a:t>
          </a:r>
          <a:endParaRPr lang="en-GB" sz="1200" b="1" dirty="0">
            <a:latin typeface="NeueHaasGroteskDisp Std Blk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0.08917</cdr:x>
      <cdr:y>0.34458</cdr:y>
    </cdr:from>
    <cdr:to>
      <cdr:x>0.1338</cdr:x>
      <cdr:y>0.42516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5565" y="1318471"/>
          <a:ext cx="523299" cy="308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/>
            <a:t>23%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0.07616</cdr:x>
      <cdr:y>0.79109</cdr:y>
    </cdr:from>
    <cdr:to>
      <cdr:x>0.17347</cdr:x>
      <cdr:y>0.87535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918565" y="4045503"/>
          <a:ext cx="1173654" cy="4308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Aberdeen and 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Aberdeenshire</a:t>
          </a:r>
        </a:p>
      </cdr:txBody>
    </cdr:sp>
  </cdr:relSizeAnchor>
  <cdr:relSizeAnchor xmlns:cdr="http://schemas.openxmlformats.org/drawingml/2006/chartDrawing">
    <cdr:from>
      <cdr:x>0.16261</cdr:x>
      <cdr:y>0.80148</cdr:y>
    </cdr:from>
    <cdr:to>
      <cdr:x>0.22537</cdr:x>
      <cdr:y>0.85264</cdr:y>
    </cdr:to>
    <cdr:sp macro="" textlink="">
      <cdr:nvSpPr>
        <cdr:cNvPr id="10" name="TextBox 10"/>
        <cdr:cNvSpPr txBox="1"/>
      </cdr:nvSpPr>
      <cdr:spPr>
        <a:xfrm xmlns:a="http://schemas.openxmlformats.org/drawingml/2006/main">
          <a:off x="1961211" y="4098657"/>
          <a:ext cx="756947" cy="261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Ayrshire</a:t>
          </a:r>
          <a:endParaRPr lang="en-GB" sz="12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0.23064</cdr:x>
      <cdr:y>0.80297</cdr:y>
    </cdr:from>
    <cdr:to>
      <cdr:x>0.29087</cdr:x>
      <cdr:y>0.85413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781786" y="4106272"/>
          <a:ext cx="726433" cy="261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Borders</a:t>
          </a:r>
          <a:endParaRPr lang="en-GB" sz="12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0.4603</cdr:x>
      <cdr:y>0.80068</cdr:y>
    </cdr:from>
    <cdr:to>
      <cdr:x>0.49634</cdr:x>
      <cdr:y>0.85184</cdr:y>
    </cdr:to>
    <cdr:sp macro="" textlink="">
      <cdr:nvSpPr>
        <cdr:cNvPr id="12" name="TextBox 10"/>
        <cdr:cNvSpPr txBox="1"/>
      </cdr:nvSpPr>
      <cdr:spPr>
        <a:xfrm xmlns:a="http://schemas.openxmlformats.org/drawingml/2006/main">
          <a:off x="5551680" y="4094536"/>
          <a:ext cx="434677" cy="261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Fife</a:t>
          </a:r>
        </a:p>
      </cdr:txBody>
    </cdr:sp>
  </cdr:relSizeAnchor>
  <cdr:relSizeAnchor xmlns:cdr="http://schemas.openxmlformats.org/drawingml/2006/chartDrawing">
    <cdr:from>
      <cdr:x>0.52301</cdr:x>
      <cdr:y>0.7991</cdr:y>
    </cdr:from>
    <cdr:to>
      <cdr:x>0.57208</cdr:x>
      <cdr:y>0.88336</cdr:y>
    </cdr:to>
    <cdr:sp macro="" textlink="">
      <cdr:nvSpPr>
        <cdr:cNvPr id="13" name="TextBox 10"/>
        <cdr:cNvSpPr txBox="1"/>
      </cdr:nvSpPr>
      <cdr:spPr>
        <a:xfrm xmlns:a="http://schemas.openxmlformats.org/drawingml/2006/main">
          <a:off x="6308069" y="4086461"/>
          <a:ext cx="591832" cy="4308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Forth </a:t>
          </a:r>
        </a:p>
        <a:p xmlns:a="http://schemas.openxmlformats.org/drawingml/2006/main">
          <a:r>
            <a:rPr lang="en-GB" sz="1100" b="1" dirty="0">
              <a:latin typeface="NeueHaasGroteskDisp Std Blk"/>
            </a:rPr>
            <a:t>Valley</a:t>
          </a:r>
        </a:p>
      </cdr:txBody>
    </cdr:sp>
  </cdr:relSizeAnchor>
  <cdr:relSizeAnchor xmlns:cdr="http://schemas.openxmlformats.org/drawingml/2006/chartDrawing">
    <cdr:from>
      <cdr:x>0.59047</cdr:x>
      <cdr:y>0.8045</cdr:y>
    </cdr:from>
    <cdr:to>
      <cdr:x>0.65443</cdr:x>
      <cdr:y>0.85566</cdr:y>
    </cdr:to>
    <cdr:sp macro="" textlink="">
      <cdr:nvSpPr>
        <cdr:cNvPr id="14" name="TextBox 10"/>
        <cdr:cNvSpPr txBox="1"/>
      </cdr:nvSpPr>
      <cdr:spPr>
        <a:xfrm xmlns:a="http://schemas.openxmlformats.org/drawingml/2006/main">
          <a:off x="7121597" y="4114096"/>
          <a:ext cx="771420" cy="261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Glasgow</a:t>
          </a:r>
        </a:p>
      </cdr:txBody>
    </cdr:sp>
  </cdr:relSizeAnchor>
  <cdr:relSizeAnchor xmlns:cdr="http://schemas.openxmlformats.org/drawingml/2006/chartDrawing">
    <cdr:from>
      <cdr:x>0.64801</cdr:x>
      <cdr:y>0.7991</cdr:y>
    </cdr:from>
    <cdr:to>
      <cdr:x>0.72766</cdr:x>
      <cdr:y>0.88336</cdr:y>
    </cdr:to>
    <cdr:sp macro="" textlink="">
      <cdr:nvSpPr>
        <cdr:cNvPr id="15" name="TextBox 10"/>
        <cdr:cNvSpPr txBox="1"/>
      </cdr:nvSpPr>
      <cdr:spPr>
        <a:xfrm xmlns:a="http://schemas.openxmlformats.org/drawingml/2006/main">
          <a:off x="7815685" y="4086462"/>
          <a:ext cx="960656" cy="4308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Highlands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and Islands</a:t>
          </a:r>
        </a:p>
      </cdr:txBody>
    </cdr:sp>
  </cdr:relSizeAnchor>
  <cdr:relSizeAnchor xmlns:cdr="http://schemas.openxmlformats.org/drawingml/2006/chartDrawing">
    <cdr:from>
      <cdr:x>0.72084</cdr:x>
      <cdr:y>0.80025</cdr:y>
    </cdr:from>
    <cdr:to>
      <cdr:x>0.80247</cdr:x>
      <cdr:y>0.8514</cdr:y>
    </cdr:to>
    <cdr:sp macro="" textlink="">
      <cdr:nvSpPr>
        <cdr:cNvPr id="16" name="TextBox 10"/>
        <cdr:cNvSpPr txBox="1"/>
      </cdr:nvSpPr>
      <cdr:spPr>
        <a:xfrm xmlns:a="http://schemas.openxmlformats.org/drawingml/2006/main">
          <a:off x="8693975" y="4092371"/>
          <a:ext cx="984538" cy="2615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Lanarkshire</a:t>
          </a:r>
        </a:p>
      </cdr:txBody>
    </cdr:sp>
  </cdr:relSizeAnchor>
  <cdr:relSizeAnchor xmlns:cdr="http://schemas.openxmlformats.org/drawingml/2006/chartDrawing">
    <cdr:from>
      <cdr:x>0.79932</cdr:x>
      <cdr:y>0.80142</cdr:y>
    </cdr:from>
    <cdr:to>
      <cdr:x>0.85822</cdr:x>
      <cdr:y>0.85258</cdr:y>
    </cdr:to>
    <cdr:sp macro="" textlink="">
      <cdr:nvSpPr>
        <cdr:cNvPr id="17" name="TextBox 10"/>
        <cdr:cNvSpPr txBox="1"/>
      </cdr:nvSpPr>
      <cdr:spPr>
        <a:xfrm xmlns:a="http://schemas.openxmlformats.org/drawingml/2006/main">
          <a:off x="9640557" y="4098345"/>
          <a:ext cx="710392" cy="2616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Tayside</a:t>
          </a:r>
        </a:p>
      </cdr:txBody>
    </cdr:sp>
  </cdr:relSizeAnchor>
  <cdr:relSizeAnchor xmlns:cdr="http://schemas.openxmlformats.org/drawingml/2006/chartDrawing">
    <cdr:from>
      <cdr:x>0.87952</cdr:x>
      <cdr:y>0.80292</cdr:y>
    </cdr:from>
    <cdr:to>
      <cdr:x>0.92274</cdr:x>
      <cdr:y>0.85408</cdr:y>
    </cdr:to>
    <cdr:sp macro="" textlink="">
      <cdr:nvSpPr>
        <cdr:cNvPr id="18" name="TextBox 10"/>
        <cdr:cNvSpPr txBox="1"/>
      </cdr:nvSpPr>
      <cdr:spPr>
        <a:xfrm xmlns:a="http://schemas.openxmlformats.org/drawingml/2006/main">
          <a:off x="10607918" y="4106025"/>
          <a:ext cx="521275" cy="2616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West</a:t>
          </a:r>
        </a:p>
      </cdr:txBody>
    </cdr:sp>
  </cdr:relSizeAnchor>
  <cdr:relSizeAnchor xmlns:cdr="http://schemas.openxmlformats.org/drawingml/2006/chartDrawing">
    <cdr:from>
      <cdr:x>0.93924</cdr:x>
      <cdr:y>0.79994</cdr:y>
    </cdr:from>
    <cdr:to>
      <cdr:x>1</cdr:x>
      <cdr:y>0.88419</cdr:y>
    </cdr:to>
    <cdr:sp macro="" textlink="">
      <cdr:nvSpPr>
        <cdr:cNvPr id="19" name="TextBox 10"/>
        <cdr:cNvSpPr txBox="1"/>
      </cdr:nvSpPr>
      <cdr:spPr>
        <a:xfrm xmlns:a="http://schemas.openxmlformats.org/drawingml/2006/main">
          <a:off x="11328148" y="4090752"/>
          <a:ext cx="732825" cy="4308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West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Lothian </a:t>
          </a:r>
        </a:p>
      </cdr:txBody>
    </cdr:sp>
  </cdr:relSizeAnchor>
  <cdr:relSizeAnchor xmlns:cdr="http://schemas.openxmlformats.org/drawingml/2006/chartDrawing">
    <cdr:from>
      <cdr:x>0.37068</cdr:x>
      <cdr:y>0.79775</cdr:y>
    </cdr:from>
    <cdr:to>
      <cdr:x>0.46201</cdr:x>
      <cdr:y>0.91511</cdr:y>
    </cdr:to>
    <cdr:sp macro="" textlink="">
      <cdr:nvSpPr>
        <cdr:cNvPr id="20" name="TextBox 10"/>
        <cdr:cNvSpPr txBox="1"/>
      </cdr:nvSpPr>
      <cdr:spPr>
        <a:xfrm xmlns:a="http://schemas.openxmlformats.org/drawingml/2006/main">
          <a:off x="4470749" y="4079548"/>
          <a:ext cx="1101528" cy="6001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Edinburgh 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and Lothians </a:t>
          </a:r>
        </a:p>
        <a:p xmlns:a="http://schemas.openxmlformats.org/drawingml/2006/main">
          <a:endParaRPr lang="en-GB" sz="11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0.28563</cdr:x>
      <cdr:y>0.79754</cdr:y>
    </cdr:from>
    <cdr:to>
      <cdr:x>0.37935</cdr:x>
      <cdr:y>0.8818</cdr:y>
    </cdr:to>
    <cdr:sp macro="" textlink="">
      <cdr:nvSpPr>
        <cdr:cNvPr id="21" name="TextBox 10"/>
        <cdr:cNvSpPr txBox="1"/>
      </cdr:nvSpPr>
      <cdr:spPr>
        <a:xfrm xmlns:a="http://schemas.openxmlformats.org/drawingml/2006/main">
          <a:off x="3445008" y="4078497"/>
          <a:ext cx="1130355" cy="4308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Dumfries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and </a:t>
          </a:r>
          <a:r>
            <a:rPr lang="en-GB" b="1" dirty="0">
              <a:latin typeface="NeueHaasGroteskDisp Std Blk"/>
            </a:rPr>
            <a:t> </a:t>
          </a:r>
          <a:r>
            <a:rPr lang="en-GB" sz="1100" b="1" dirty="0">
              <a:latin typeface="NeueHaasGroteskDisp Std Blk"/>
            </a:rPr>
            <a:t>Galloway</a:t>
          </a:r>
        </a:p>
      </cdr:txBody>
    </cdr:sp>
  </cdr:relSizeAnchor>
  <cdr:relSizeAnchor xmlns:cdr="http://schemas.openxmlformats.org/drawingml/2006/chartDrawing">
    <cdr:from>
      <cdr:x>0.01947</cdr:x>
      <cdr:y>0.79864</cdr:y>
    </cdr:from>
    <cdr:to>
      <cdr:x>0.08741</cdr:x>
      <cdr:y>0.8498</cdr:y>
    </cdr:to>
    <cdr:sp macro="" textlink="">
      <cdr:nvSpPr>
        <cdr:cNvPr id="27" name="TextBox 9"/>
        <cdr:cNvSpPr txBox="1"/>
      </cdr:nvSpPr>
      <cdr:spPr>
        <a:xfrm xmlns:a="http://schemas.openxmlformats.org/drawingml/2006/main">
          <a:off x="234865" y="4084142"/>
          <a:ext cx="819422" cy="2616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Scotland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0.65891</cdr:x>
      <cdr:y>0</cdr:y>
    </cdr:from>
    <cdr:to>
      <cdr:x>0.75735</cdr:x>
      <cdr:y>0.153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0.8789</cdr:x>
      <cdr:y>0.56962</cdr:y>
    </cdr:from>
    <cdr:to>
      <cdr:x>0.94956</cdr:x>
      <cdr:y>0.70549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FE010466-E0F6-468C-B2B9-593118BF65F2}"/>
            </a:ext>
          </a:extLst>
        </cdr:cNvPr>
        <cdr:cNvGrpSpPr/>
      </cdr:nvGrpSpPr>
      <cdr:grpSpPr>
        <a:xfrm xmlns:a="http://schemas.openxmlformats.org/drawingml/2006/main">
          <a:off x="10572367" y="3263242"/>
          <a:ext cx="849976" cy="778373"/>
          <a:chOff x="10521538" y="3212425"/>
          <a:chExt cx="850027" cy="778398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10521538" y="3325091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10665538" y="3212425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2015</a:t>
            </a: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10539086" y="3739462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10673938" y="3621491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2013</a:t>
            </a: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0.8789</cdr:x>
      <cdr:y>0.56962</cdr:y>
    </cdr:from>
    <cdr:to>
      <cdr:x>0.94956</cdr:x>
      <cdr:y>0.70549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AF39F09B-FD17-459F-B9B8-7002BE9FD5C4}"/>
            </a:ext>
          </a:extLst>
        </cdr:cNvPr>
        <cdr:cNvGrpSpPr/>
      </cdr:nvGrpSpPr>
      <cdr:grpSpPr>
        <a:xfrm xmlns:a="http://schemas.openxmlformats.org/drawingml/2006/main">
          <a:off x="10572367" y="3263242"/>
          <a:ext cx="849976" cy="778373"/>
          <a:chOff x="10521538" y="3212425"/>
          <a:chExt cx="850027" cy="778398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10521538" y="3325091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solidFill>
              <a:schemeClr val="tx2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4" name="TextBox 7"/>
          <cdr:cNvSpPr txBox="1"/>
        </cdr:nvSpPr>
        <cdr:spPr>
          <a:xfrm xmlns:a="http://schemas.openxmlformats.org/drawingml/2006/main">
            <a:off x="10665538" y="3212425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2015</a:t>
            </a: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10539086" y="3739462"/>
            <a:ext cx="144000" cy="144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>
            <a:solidFill>
              <a:schemeClr val="bg1">
                <a:lumMod val="6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GB"/>
          </a:p>
        </cdr:txBody>
      </cdr:sp>
      <cdr:sp macro="" textlink="">
        <cdr:nvSpPr>
          <cdr:cNvPr id="6" name="TextBox 9"/>
          <cdr:cNvSpPr txBox="1"/>
        </cdr:nvSpPr>
        <cdr:spPr>
          <a:xfrm xmlns:a="http://schemas.openxmlformats.org/drawingml/2006/main">
            <a:off x="10673938" y="3621491"/>
            <a:ext cx="697627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GB" dirty="0"/>
              <a:t>2013</a:t>
            </a:r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0.0975</cdr:x>
      <cdr:y>0.82287</cdr:y>
    </cdr:from>
    <cdr:to>
      <cdr:x>0.19311</cdr:x>
      <cdr:y>0.89466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196938" y="4938735"/>
          <a:ext cx="1173757" cy="4308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Aberdeen and 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Aberdeenshire</a:t>
          </a:r>
        </a:p>
      </cdr:txBody>
    </cdr:sp>
  </cdr:relSizeAnchor>
  <cdr:relSizeAnchor xmlns:cdr="http://schemas.openxmlformats.org/drawingml/2006/chartDrawing">
    <cdr:from>
      <cdr:x>0.18728</cdr:x>
      <cdr:y>0.82287</cdr:y>
    </cdr:from>
    <cdr:to>
      <cdr:x>0.24893</cdr:x>
      <cdr:y>0.86645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2299084" y="4938735"/>
          <a:ext cx="756847" cy="261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Ayrshire</a:t>
          </a:r>
          <a:endParaRPr lang="en-GB" sz="12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0.25606</cdr:x>
      <cdr:y>0.82287</cdr:y>
    </cdr:from>
    <cdr:to>
      <cdr:x>0.31524</cdr:x>
      <cdr:y>0.86645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43521" y="4938735"/>
          <a:ext cx="726523" cy="2615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Borders</a:t>
          </a:r>
          <a:endParaRPr lang="en-GB" sz="12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0.47112</cdr:x>
      <cdr:y>0.82287</cdr:y>
    </cdr:from>
    <cdr:to>
      <cdr:x>0.50652</cdr:x>
      <cdr:y>0.86646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5783693" y="4938735"/>
          <a:ext cx="434588" cy="2616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Fife</a:t>
          </a:r>
        </a:p>
      </cdr:txBody>
    </cdr:sp>
  </cdr:relSizeAnchor>
  <cdr:relSizeAnchor xmlns:cdr="http://schemas.openxmlformats.org/drawingml/2006/chartDrawing">
    <cdr:from>
      <cdr:x>0.53347</cdr:x>
      <cdr:y>0.82287</cdr:y>
    </cdr:from>
    <cdr:to>
      <cdr:x>0.58167</cdr:x>
      <cdr:y>0.89466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6549132" y="4938735"/>
          <a:ext cx="591727" cy="4308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Forth </a:t>
          </a:r>
        </a:p>
        <a:p xmlns:a="http://schemas.openxmlformats.org/drawingml/2006/main">
          <a:r>
            <a:rPr lang="en-GB" sz="1100" b="1" dirty="0">
              <a:latin typeface="NeueHaasGroteskDisp Std Blk"/>
            </a:rPr>
            <a:t>Valley</a:t>
          </a:r>
        </a:p>
      </cdr:txBody>
    </cdr:sp>
  </cdr:relSizeAnchor>
  <cdr:relSizeAnchor xmlns:cdr="http://schemas.openxmlformats.org/drawingml/2006/chartDrawing">
    <cdr:from>
      <cdr:x>0.59161</cdr:x>
      <cdr:y>0.82287</cdr:y>
    </cdr:from>
    <cdr:to>
      <cdr:x>0.65444</cdr:x>
      <cdr:y>0.86646</cdr:y>
    </cdr:to>
    <cdr:sp macro="" textlink="">
      <cdr:nvSpPr>
        <cdr:cNvPr id="7" name="TextBox 10"/>
        <cdr:cNvSpPr txBox="1"/>
      </cdr:nvSpPr>
      <cdr:spPr>
        <a:xfrm xmlns:a="http://schemas.openxmlformats.org/drawingml/2006/main">
          <a:off x="7262889" y="4938735"/>
          <a:ext cx="771332" cy="2616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Glasgow</a:t>
          </a:r>
        </a:p>
      </cdr:txBody>
    </cdr:sp>
  </cdr:relSizeAnchor>
  <cdr:relSizeAnchor xmlns:cdr="http://schemas.openxmlformats.org/drawingml/2006/chartDrawing">
    <cdr:from>
      <cdr:x>0.65623</cdr:x>
      <cdr:y>0.82287</cdr:y>
    </cdr:from>
    <cdr:to>
      <cdr:x>0.72943</cdr:x>
      <cdr:y>0.92287</cdr:y>
    </cdr:to>
    <cdr:sp macro="" textlink="">
      <cdr:nvSpPr>
        <cdr:cNvPr id="8" name="TextBox 10"/>
        <cdr:cNvSpPr txBox="1"/>
      </cdr:nvSpPr>
      <cdr:spPr>
        <a:xfrm xmlns:a="http://schemas.openxmlformats.org/drawingml/2006/main">
          <a:off x="8056164" y="4938735"/>
          <a:ext cx="898635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Highlands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and Islands</a:t>
          </a:r>
        </a:p>
      </cdr:txBody>
    </cdr:sp>
  </cdr:relSizeAnchor>
  <cdr:relSizeAnchor xmlns:cdr="http://schemas.openxmlformats.org/drawingml/2006/chartDrawing">
    <cdr:from>
      <cdr:x>0.72465</cdr:x>
      <cdr:y>0.82287</cdr:y>
    </cdr:from>
    <cdr:to>
      <cdr:x>0.80485</cdr:x>
      <cdr:y>0.86646</cdr:y>
    </cdr:to>
    <cdr:sp macro="" textlink="">
      <cdr:nvSpPr>
        <cdr:cNvPr id="9" name="TextBox 10"/>
        <cdr:cNvSpPr txBox="1"/>
      </cdr:nvSpPr>
      <cdr:spPr>
        <a:xfrm xmlns:a="http://schemas.openxmlformats.org/drawingml/2006/main">
          <a:off x="8896162" y="4938735"/>
          <a:ext cx="984575" cy="2616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Lanarkshire</a:t>
          </a:r>
        </a:p>
      </cdr:txBody>
    </cdr:sp>
  </cdr:relSizeAnchor>
  <cdr:relSizeAnchor xmlns:cdr="http://schemas.openxmlformats.org/drawingml/2006/chartDrawing">
    <cdr:from>
      <cdr:x>0.80346</cdr:x>
      <cdr:y>0.82287</cdr:y>
    </cdr:from>
    <cdr:to>
      <cdr:x>0.86133</cdr:x>
      <cdr:y>0.86646</cdr:y>
    </cdr:to>
    <cdr:sp macro="" textlink="">
      <cdr:nvSpPr>
        <cdr:cNvPr id="10" name="TextBox 10"/>
        <cdr:cNvSpPr txBox="1"/>
      </cdr:nvSpPr>
      <cdr:spPr>
        <a:xfrm xmlns:a="http://schemas.openxmlformats.org/drawingml/2006/main">
          <a:off x="9863645" y="4938735"/>
          <a:ext cx="710441" cy="2616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Tayside</a:t>
          </a:r>
        </a:p>
      </cdr:txBody>
    </cdr:sp>
  </cdr:relSizeAnchor>
  <cdr:relSizeAnchor xmlns:cdr="http://schemas.openxmlformats.org/drawingml/2006/chartDrawing">
    <cdr:from>
      <cdr:x>0.88018</cdr:x>
      <cdr:y>0.82287</cdr:y>
    </cdr:from>
    <cdr:to>
      <cdr:x>0.92264</cdr:x>
      <cdr:y>0.86647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805523" y="4938735"/>
          <a:ext cx="521260" cy="2616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West</a:t>
          </a:r>
        </a:p>
      </cdr:txBody>
    </cdr:sp>
  </cdr:relSizeAnchor>
  <cdr:relSizeAnchor xmlns:cdr="http://schemas.openxmlformats.org/drawingml/2006/chartDrawing">
    <cdr:from>
      <cdr:x>0.93794</cdr:x>
      <cdr:y>0.82287</cdr:y>
    </cdr:from>
    <cdr:to>
      <cdr:x>0.99764</cdr:x>
      <cdr:y>0.89466</cdr:y>
    </cdr:to>
    <cdr:sp macro="" textlink="">
      <cdr:nvSpPr>
        <cdr:cNvPr id="12" name="TextBox 10"/>
        <cdr:cNvSpPr txBox="1"/>
      </cdr:nvSpPr>
      <cdr:spPr>
        <a:xfrm xmlns:a="http://schemas.openxmlformats.org/drawingml/2006/main">
          <a:off x="11514621" y="4938735"/>
          <a:ext cx="732907" cy="4308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West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Lothian </a:t>
          </a:r>
        </a:p>
      </cdr:txBody>
    </cdr:sp>
  </cdr:relSizeAnchor>
  <cdr:relSizeAnchor xmlns:cdr="http://schemas.openxmlformats.org/drawingml/2006/chartDrawing">
    <cdr:from>
      <cdr:x>0.38266</cdr:x>
      <cdr:y>0.82287</cdr:y>
    </cdr:from>
    <cdr:to>
      <cdr:x>0.46103</cdr:x>
      <cdr:y>0.95107</cdr:y>
    </cdr:to>
    <cdr:sp macro="" textlink="">
      <cdr:nvSpPr>
        <cdr:cNvPr id="13" name="TextBox 10"/>
        <cdr:cNvSpPr txBox="1"/>
      </cdr:nvSpPr>
      <cdr:spPr>
        <a:xfrm xmlns:a="http://schemas.openxmlformats.org/drawingml/2006/main">
          <a:off x="4697765" y="4938735"/>
          <a:ext cx="962041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Edinburgh </a:t>
          </a:r>
          <a:br>
            <a:rPr lang="en-GB" sz="1100" b="1" dirty="0">
              <a:latin typeface="NeueHaasGroteskDisp Std Blk"/>
            </a:rPr>
          </a:br>
          <a:r>
            <a:rPr lang="en-GB" sz="1100" b="1" dirty="0">
              <a:latin typeface="NeueHaasGroteskDisp Std Blk"/>
            </a:rPr>
            <a:t>and Lothians </a:t>
          </a:r>
        </a:p>
        <a:p xmlns:a="http://schemas.openxmlformats.org/drawingml/2006/main">
          <a:endParaRPr lang="en-GB" sz="1100" b="1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0.30634</cdr:x>
      <cdr:y>0.82287</cdr:y>
    </cdr:from>
    <cdr:to>
      <cdr:x>0.38799</cdr:x>
      <cdr:y>0.92287</cdr:y>
    </cdr:to>
    <cdr:sp macro="" textlink="">
      <cdr:nvSpPr>
        <cdr:cNvPr id="14" name="TextBox 10"/>
        <cdr:cNvSpPr txBox="1"/>
      </cdr:nvSpPr>
      <cdr:spPr>
        <a:xfrm xmlns:a="http://schemas.openxmlformats.org/drawingml/2006/main">
          <a:off x="3760829" y="4938735"/>
          <a:ext cx="1002301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Dumfries </a:t>
          </a:r>
        </a:p>
        <a:p xmlns:a="http://schemas.openxmlformats.org/drawingml/2006/main">
          <a:pPr algn="ctr"/>
          <a:r>
            <a:rPr lang="en-GB" sz="1100" b="1" dirty="0">
              <a:latin typeface="NeueHaasGroteskDisp Std Blk"/>
            </a:rPr>
            <a:t>and </a:t>
          </a:r>
          <a:r>
            <a:rPr lang="en-GB" b="1" dirty="0">
              <a:latin typeface="NeueHaasGroteskDisp Std Blk"/>
            </a:rPr>
            <a:t> </a:t>
          </a:r>
          <a:r>
            <a:rPr lang="en-GB" sz="1100" b="1" dirty="0">
              <a:latin typeface="NeueHaasGroteskDisp Std Blk"/>
            </a:rPr>
            <a:t>Galloway</a:t>
          </a:r>
        </a:p>
      </cdr:txBody>
    </cdr:sp>
  </cdr:relSizeAnchor>
  <cdr:relSizeAnchor xmlns:cdr="http://schemas.openxmlformats.org/drawingml/2006/chartDrawing">
    <cdr:from>
      <cdr:x>0.04193</cdr:x>
      <cdr:y>0.82287</cdr:y>
    </cdr:from>
    <cdr:to>
      <cdr:x>0.10868</cdr:x>
      <cdr:y>0.86646</cdr:y>
    </cdr:to>
    <cdr:sp macro="" textlink="">
      <cdr:nvSpPr>
        <cdr:cNvPr id="15" name="TextBox 9"/>
        <cdr:cNvSpPr txBox="1"/>
      </cdr:nvSpPr>
      <cdr:spPr>
        <a:xfrm xmlns:a="http://schemas.openxmlformats.org/drawingml/2006/main">
          <a:off x="514722" y="4938735"/>
          <a:ext cx="819457" cy="2616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>
              <a:latin typeface="NeueHaasGroteskDisp Std Blk"/>
            </a:rPr>
            <a:t>Scotland </a:t>
          </a:r>
        </a:p>
      </cdr:txBody>
    </cdr:sp>
  </cdr:relSizeAnchor>
  <cdr:relSizeAnchor xmlns:cdr="http://schemas.openxmlformats.org/drawingml/2006/chartDrawing">
    <cdr:from>
      <cdr:x>0.10572</cdr:x>
      <cdr:y>0.91309</cdr:y>
    </cdr:from>
    <cdr:to>
      <cdr:x>0.1725</cdr:x>
      <cdr:y>0.95924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1297893" y="5480182"/>
          <a:ext cx="819825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(698)</a:t>
          </a:r>
        </a:p>
      </cdr:txBody>
    </cdr:sp>
  </cdr:relSizeAnchor>
  <cdr:relSizeAnchor xmlns:cdr="http://schemas.openxmlformats.org/drawingml/2006/chartDrawing">
    <cdr:from>
      <cdr:x>0.1725</cdr:x>
      <cdr:y>0.91309</cdr:y>
    </cdr:from>
    <cdr:to>
      <cdr:x>0.23927</cdr:x>
      <cdr:y>0.95924</cdr:y>
    </cdr:to>
    <cdr:sp macro="" textlink="">
      <cdr:nvSpPr>
        <cdr:cNvPr id="17" name="TextBox 7"/>
        <cdr:cNvSpPr txBox="1"/>
      </cdr:nvSpPr>
      <cdr:spPr>
        <a:xfrm xmlns:a="http://schemas.openxmlformats.org/drawingml/2006/main">
          <a:off x="2117718" y="5480182"/>
          <a:ext cx="819702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(388)</a:t>
          </a:r>
        </a:p>
      </cdr:txBody>
    </cdr:sp>
  </cdr:relSizeAnchor>
  <cdr:relSizeAnchor xmlns:cdr="http://schemas.openxmlformats.org/drawingml/2006/chartDrawing">
    <cdr:from>
      <cdr:x>0.24184</cdr:x>
      <cdr:y>0.91309</cdr:y>
    </cdr:from>
    <cdr:to>
      <cdr:x>0.30861</cdr:x>
      <cdr:y>0.95924</cdr:y>
    </cdr:to>
    <cdr:sp macro="" textlink="">
      <cdr:nvSpPr>
        <cdr:cNvPr id="18" name="TextBox 8"/>
        <cdr:cNvSpPr txBox="1"/>
      </cdr:nvSpPr>
      <cdr:spPr>
        <a:xfrm xmlns:a="http://schemas.openxmlformats.org/drawingml/2006/main">
          <a:off x="2968970" y="5480182"/>
          <a:ext cx="819702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(186)</a:t>
          </a:r>
        </a:p>
      </cdr:txBody>
    </cdr:sp>
  </cdr:relSizeAnchor>
  <cdr:relSizeAnchor xmlns:cdr="http://schemas.openxmlformats.org/drawingml/2006/chartDrawing">
    <cdr:from>
      <cdr:x>0.31367</cdr:x>
      <cdr:y>0.91309</cdr:y>
    </cdr:from>
    <cdr:to>
      <cdr:x>0.38045</cdr:x>
      <cdr:y>0.95924</cdr:y>
    </cdr:to>
    <cdr:sp macro="" textlink="">
      <cdr:nvSpPr>
        <cdr:cNvPr id="19" name="TextBox 10"/>
        <cdr:cNvSpPr txBox="1"/>
      </cdr:nvSpPr>
      <cdr:spPr>
        <a:xfrm xmlns:a="http://schemas.openxmlformats.org/drawingml/2006/main">
          <a:off x="3850791" y="5480182"/>
          <a:ext cx="819825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(247)</a:t>
          </a:r>
        </a:p>
      </cdr:txBody>
    </cdr:sp>
  </cdr:relSizeAnchor>
  <cdr:relSizeAnchor xmlns:cdr="http://schemas.openxmlformats.org/drawingml/2006/chartDrawing">
    <cdr:from>
      <cdr:x>0.79242</cdr:x>
      <cdr:y>0.91309</cdr:y>
    </cdr:from>
    <cdr:to>
      <cdr:x>0.86131</cdr:x>
      <cdr:y>0.95924</cdr:y>
    </cdr:to>
    <cdr:sp macro="" textlink="">
      <cdr:nvSpPr>
        <cdr:cNvPr id="20" name="TextBox 20"/>
        <cdr:cNvSpPr txBox="1"/>
      </cdr:nvSpPr>
      <cdr:spPr>
        <a:xfrm xmlns:a="http://schemas.openxmlformats.org/drawingml/2006/main">
          <a:off x="9728166" y="5480182"/>
          <a:ext cx="845728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(498)</a:t>
          </a:r>
        </a:p>
      </cdr:txBody>
    </cdr:sp>
  </cdr:relSizeAnchor>
  <cdr:relSizeAnchor xmlns:cdr="http://schemas.openxmlformats.org/drawingml/2006/chartDrawing">
    <cdr:from>
      <cdr:x>0.72541</cdr:x>
      <cdr:y>0.91442</cdr:y>
    </cdr:from>
    <cdr:to>
      <cdr:x>0.79219</cdr:x>
      <cdr:y>0.96057</cdr:y>
    </cdr:to>
    <cdr:sp macro="" textlink="">
      <cdr:nvSpPr>
        <cdr:cNvPr id="21" name="TextBox 25"/>
        <cdr:cNvSpPr txBox="1"/>
      </cdr:nvSpPr>
      <cdr:spPr>
        <a:xfrm xmlns:a="http://schemas.openxmlformats.org/drawingml/2006/main">
          <a:off x="8905518" y="5488164"/>
          <a:ext cx="819825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(608)</a:t>
          </a:r>
        </a:p>
      </cdr:txBody>
    </cdr:sp>
  </cdr:relSizeAnchor>
  <cdr:relSizeAnchor xmlns:cdr="http://schemas.openxmlformats.org/drawingml/2006/chartDrawing">
    <cdr:from>
      <cdr:x>0.65565</cdr:x>
      <cdr:y>0.91309</cdr:y>
    </cdr:from>
    <cdr:to>
      <cdr:x>0.72243</cdr:x>
      <cdr:y>0.95924</cdr:y>
    </cdr:to>
    <cdr:sp macro="" textlink="">
      <cdr:nvSpPr>
        <cdr:cNvPr id="22" name="TextBox 26"/>
        <cdr:cNvSpPr txBox="1"/>
      </cdr:nvSpPr>
      <cdr:spPr>
        <a:xfrm xmlns:a="http://schemas.openxmlformats.org/drawingml/2006/main">
          <a:off x="8049109" y="5480182"/>
          <a:ext cx="819825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(779)</a:t>
          </a:r>
        </a:p>
      </cdr:txBody>
    </cdr:sp>
  </cdr:relSizeAnchor>
  <cdr:relSizeAnchor xmlns:cdr="http://schemas.openxmlformats.org/drawingml/2006/chartDrawing">
    <cdr:from>
      <cdr:x>0.58689</cdr:x>
      <cdr:y>0.91309</cdr:y>
    </cdr:from>
    <cdr:to>
      <cdr:x>0.65367</cdr:x>
      <cdr:y>0.95924</cdr:y>
    </cdr:to>
    <cdr:sp macro="" textlink="">
      <cdr:nvSpPr>
        <cdr:cNvPr id="23" name="TextBox 27"/>
        <cdr:cNvSpPr txBox="1"/>
      </cdr:nvSpPr>
      <cdr:spPr>
        <a:xfrm xmlns:a="http://schemas.openxmlformats.org/drawingml/2006/main">
          <a:off x="7204977" y="5480182"/>
          <a:ext cx="819825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(829)</a:t>
          </a:r>
        </a:p>
      </cdr:txBody>
    </cdr:sp>
  </cdr:relSizeAnchor>
  <cdr:relSizeAnchor xmlns:cdr="http://schemas.openxmlformats.org/drawingml/2006/chartDrawing">
    <cdr:from>
      <cdr:x>0.51758</cdr:x>
      <cdr:y>0.91442</cdr:y>
    </cdr:from>
    <cdr:to>
      <cdr:x>0.58436</cdr:x>
      <cdr:y>0.96057</cdr:y>
    </cdr:to>
    <cdr:sp macro="" textlink="">
      <cdr:nvSpPr>
        <cdr:cNvPr id="24" name="TextBox 28"/>
        <cdr:cNvSpPr txBox="1"/>
      </cdr:nvSpPr>
      <cdr:spPr>
        <a:xfrm xmlns:a="http://schemas.openxmlformats.org/drawingml/2006/main">
          <a:off x="6354093" y="5488164"/>
          <a:ext cx="819824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(299)</a:t>
          </a:r>
        </a:p>
      </cdr:txBody>
    </cdr:sp>
  </cdr:relSizeAnchor>
  <cdr:relSizeAnchor xmlns:cdr="http://schemas.openxmlformats.org/drawingml/2006/chartDrawing">
    <cdr:from>
      <cdr:x>0.4508</cdr:x>
      <cdr:y>0.91309</cdr:y>
    </cdr:from>
    <cdr:to>
      <cdr:x>0.51758</cdr:x>
      <cdr:y>0.95924</cdr:y>
    </cdr:to>
    <cdr:sp macro="" textlink="">
      <cdr:nvSpPr>
        <cdr:cNvPr id="25" name="TextBox 29"/>
        <cdr:cNvSpPr txBox="1"/>
      </cdr:nvSpPr>
      <cdr:spPr>
        <a:xfrm xmlns:a="http://schemas.openxmlformats.org/drawingml/2006/main">
          <a:off x="5534268" y="5480182"/>
          <a:ext cx="819825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(335)</a:t>
          </a:r>
        </a:p>
      </cdr:txBody>
    </cdr:sp>
  </cdr:relSizeAnchor>
  <cdr:relSizeAnchor xmlns:cdr="http://schemas.openxmlformats.org/drawingml/2006/chartDrawing">
    <cdr:from>
      <cdr:x>0.38585</cdr:x>
      <cdr:y>0.91309</cdr:y>
    </cdr:from>
    <cdr:to>
      <cdr:x>0.45263</cdr:x>
      <cdr:y>0.95924</cdr:y>
    </cdr:to>
    <cdr:sp macro="" textlink="">
      <cdr:nvSpPr>
        <cdr:cNvPr id="26" name="TextBox 30"/>
        <cdr:cNvSpPr txBox="1"/>
      </cdr:nvSpPr>
      <cdr:spPr>
        <a:xfrm xmlns:a="http://schemas.openxmlformats.org/drawingml/2006/main">
          <a:off x="4736909" y="5480182"/>
          <a:ext cx="819825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(757)</a:t>
          </a:r>
        </a:p>
      </cdr:txBody>
    </cdr:sp>
  </cdr:relSizeAnchor>
  <cdr:relSizeAnchor xmlns:cdr="http://schemas.openxmlformats.org/drawingml/2006/chartDrawing">
    <cdr:from>
      <cdr:x>0.85797</cdr:x>
      <cdr:y>0.91309</cdr:y>
    </cdr:from>
    <cdr:to>
      <cdr:x>0.92686</cdr:x>
      <cdr:y>0.95924</cdr:y>
    </cdr:to>
    <cdr:sp macro="" textlink="">
      <cdr:nvSpPr>
        <cdr:cNvPr id="27" name="TextBox 31"/>
        <cdr:cNvSpPr txBox="1"/>
      </cdr:nvSpPr>
      <cdr:spPr>
        <a:xfrm xmlns:a="http://schemas.openxmlformats.org/drawingml/2006/main">
          <a:off x="10532891" y="5480182"/>
          <a:ext cx="845728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(387)</a:t>
          </a:r>
        </a:p>
      </cdr:txBody>
    </cdr:sp>
  </cdr:relSizeAnchor>
  <cdr:relSizeAnchor xmlns:cdr="http://schemas.openxmlformats.org/drawingml/2006/chartDrawing">
    <cdr:from>
      <cdr:x>0.92471</cdr:x>
      <cdr:y>0.91442</cdr:y>
    </cdr:from>
    <cdr:to>
      <cdr:x>0.9936</cdr:x>
      <cdr:y>0.96057</cdr:y>
    </cdr:to>
    <cdr:sp macro="" textlink="">
      <cdr:nvSpPr>
        <cdr:cNvPr id="28" name="TextBox 32"/>
        <cdr:cNvSpPr txBox="1"/>
      </cdr:nvSpPr>
      <cdr:spPr>
        <a:xfrm xmlns:a="http://schemas.openxmlformats.org/drawingml/2006/main">
          <a:off x="11352224" y="5488164"/>
          <a:ext cx="845729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(154)</a:t>
          </a:r>
        </a:p>
      </cdr:txBody>
    </cdr:sp>
  </cdr:relSizeAnchor>
  <cdr:relSizeAnchor xmlns:cdr="http://schemas.openxmlformats.org/drawingml/2006/chartDrawing">
    <cdr:from>
      <cdr:x>0.03942</cdr:x>
      <cdr:y>0.91309</cdr:y>
    </cdr:from>
    <cdr:to>
      <cdr:x>0.1062</cdr:x>
      <cdr:y>0.95924</cdr:y>
    </cdr:to>
    <cdr:sp macro="" textlink="">
      <cdr:nvSpPr>
        <cdr:cNvPr id="29" name="TextBox 2"/>
        <cdr:cNvSpPr txBox="1"/>
      </cdr:nvSpPr>
      <cdr:spPr>
        <a:xfrm xmlns:a="http://schemas.openxmlformats.org/drawingml/2006/main">
          <a:off x="483961" y="5480182"/>
          <a:ext cx="819825" cy="2769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/>
            <a:t>(6035)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0.09936</cdr:x>
      <cdr:y>0.78384</cdr:y>
    </cdr:from>
    <cdr:to>
      <cdr:x>0.18253</cdr:x>
      <cdr:y>0.85615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256778" y="4421730"/>
          <a:ext cx="1052034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Hotels &amp; Restaurants </a:t>
          </a:r>
        </a:p>
      </cdr:txBody>
    </cdr:sp>
  </cdr:relSizeAnchor>
  <cdr:relSizeAnchor xmlns:cdr="http://schemas.openxmlformats.org/drawingml/2006/chartDrawing">
    <cdr:from>
      <cdr:x>0.22423</cdr:x>
      <cdr:y>0.78384</cdr:y>
    </cdr:from>
    <cdr:to>
      <cdr:x>0.34489</cdr:x>
      <cdr:y>0.82834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836393" y="4421730"/>
          <a:ext cx="1526252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Manufacturing</a:t>
          </a:r>
        </a:p>
      </cdr:txBody>
    </cdr:sp>
  </cdr:relSizeAnchor>
  <cdr:relSizeAnchor xmlns:cdr="http://schemas.openxmlformats.org/drawingml/2006/chartDrawing">
    <cdr:from>
      <cdr:x>0.02736</cdr:x>
      <cdr:y>0.78384</cdr:y>
    </cdr:from>
    <cdr:to>
      <cdr:x>0.1109</cdr:x>
      <cdr:y>0.82749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346101" y="4421730"/>
          <a:ext cx="1056665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Public Admin</a:t>
          </a:r>
        </a:p>
      </cdr:txBody>
    </cdr:sp>
  </cdr:relSizeAnchor>
  <cdr:relSizeAnchor xmlns:cdr="http://schemas.openxmlformats.org/drawingml/2006/chartDrawing">
    <cdr:from>
      <cdr:x>0.3169</cdr:x>
      <cdr:y>0.78384</cdr:y>
    </cdr:from>
    <cdr:to>
      <cdr:x>0.39931</cdr:x>
      <cdr:y>0.85615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008470" y="4421730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Wholesale &amp; Retail</a:t>
          </a:r>
        </a:p>
      </cdr:txBody>
    </cdr:sp>
  </cdr:relSizeAnchor>
  <cdr:relSizeAnchor xmlns:cdr="http://schemas.openxmlformats.org/drawingml/2006/chartDrawing">
    <cdr:from>
      <cdr:x>0.67595</cdr:x>
      <cdr:y>0.78384</cdr:y>
    </cdr:from>
    <cdr:to>
      <cdr:x>0.75836</cdr:x>
      <cdr:y>0.85615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550273" y="4421730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Business Services </a:t>
          </a:r>
        </a:p>
      </cdr:txBody>
    </cdr:sp>
  </cdr:relSizeAnchor>
  <cdr:relSizeAnchor xmlns:cdr="http://schemas.openxmlformats.org/drawingml/2006/chartDrawing">
    <cdr:from>
      <cdr:x>0.74853</cdr:x>
      <cdr:y>0.78384</cdr:y>
    </cdr:from>
    <cdr:to>
      <cdr:x>0.83094</cdr:x>
      <cdr:y>0.85477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9468366" y="4421730"/>
          <a:ext cx="1042421" cy="400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Arts &amp; Other Services</a:t>
          </a:r>
        </a:p>
      </cdr:txBody>
    </cdr:sp>
  </cdr:relSizeAnchor>
  <cdr:relSizeAnchor xmlns:cdr="http://schemas.openxmlformats.org/drawingml/2006/chartDrawing">
    <cdr:from>
      <cdr:x>0.53422</cdr:x>
      <cdr:y>0.78384</cdr:y>
    </cdr:from>
    <cdr:to>
      <cdr:x>0.61663</cdr:x>
      <cdr:y>0.85615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6757426" y="4421730"/>
          <a:ext cx="1042420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Electricity, Gas &amp; Water</a:t>
          </a:r>
        </a:p>
      </cdr:txBody>
    </cdr:sp>
  </cdr:relSizeAnchor>
  <cdr:relSizeAnchor xmlns:cdr="http://schemas.openxmlformats.org/drawingml/2006/chartDrawing">
    <cdr:from>
      <cdr:x>0.17319</cdr:x>
      <cdr:y>0.78384</cdr:y>
    </cdr:from>
    <cdr:to>
      <cdr:x>0.2556</cdr:x>
      <cdr:y>0.82834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2190734" y="4421730"/>
          <a:ext cx="1042420" cy="251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Education</a:t>
          </a:r>
        </a:p>
      </cdr:txBody>
    </cdr:sp>
  </cdr:relSizeAnchor>
  <cdr:relSizeAnchor xmlns:cdr="http://schemas.openxmlformats.org/drawingml/2006/chartDrawing">
    <cdr:from>
      <cdr:x>0.82098</cdr:x>
      <cdr:y>0.78384</cdr:y>
    </cdr:from>
    <cdr:to>
      <cdr:x>0.90339</cdr:x>
      <cdr:y>0.82834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10384680" y="4421730"/>
          <a:ext cx="1042421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Construction</a:t>
          </a:r>
        </a:p>
      </cdr:txBody>
    </cdr:sp>
  </cdr:relSizeAnchor>
  <cdr:relSizeAnchor xmlns:cdr="http://schemas.openxmlformats.org/drawingml/2006/chartDrawing">
    <cdr:from>
      <cdr:x>0.60461</cdr:x>
      <cdr:y>0.78384</cdr:y>
    </cdr:from>
    <cdr:to>
      <cdr:x>0.68702</cdr:x>
      <cdr:y>0.85477</cdr:y>
    </cdr:to>
    <cdr:sp macro="" textlink="">
      <cdr:nvSpPr>
        <cdr:cNvPr id="11" name="TextBox 5"/>
        <cdr:cNvSpPr txBox="1"/>
      </cdr:nvSpPr>
      <cdr:spPr>
        <a:xfrm xmlns:a="http://schemas.openxmlformats.org/drawingml/2006/main">
          <a:off x="7647852" y="4421730"/>
          <a:ext cx="1042420" cy="400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Transport &amp; </a:t>
          </a:r>
          <a:r>
            <a:rPr lang="en-GB" sz="1000" dirty="0" err="1">
              <a:latin typeface="NeueHaasGroteskDisp Std Blk"/>
            </a:rPr>
            <a:t>Comms</a:t>
          </a:r>
          <a:endParaRPr lang="en-GB" sz="1000" dirty="0">
            <a:latin typeface="NeueHaasGroteskDisp Std Blk"/>
          </a:endParaRPr>
        </a:p>
      </cdr:txBody>
    </cdr:sp>
  </cdr:relSizeAnchor>
  <cdr:relSizeAnchor xmlns:cdr="http://schemas.openxmlformats.org/drawingml/2006/chartDrawing">
    <cdr:from>
      <cdr:x>0.39249</cdr:x>
      <cdr:y>0.78384</cdr:y>
    </cdr:from>
    <cdr:to>
      <cdr:x>0.4749</cdr:x>
      <cdr:y>0.85615</cdr:y>
    </cdr:to>
    <cdr:sp macro="" textlink="">
      <cdr:nvSpPr>
        <cdr:cNvPr id="12" name="TextBox 5"/>
        <cdr:cNvSpPr txBox="1"/>
      </cdr:nvSpPr>
      <cdr:spPr>
        <a:xfrm xmlns:a="http://schemas.openxmlformats.org/drawingml/2006/main">
          <a:off x="4964622" y="4421730"/>
          <a:ext cx="1042421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Financial Services </a:t>
          </a:r>
        </a:p>
      </cdr:txBody>
    </cdr:sp>
  </cdr:relSizeAnchor>
  <cdr:relSizeAnchor xmlns:cdr="http://schemas.openxmlformats.org/drawingml/2006/chartDrawing">
    <cdr:from>
      <cdr:x>0.8947</cdr:x>
      <cdr:y>0.78384</cdr:y>
    </cdr:from>
    <cdr:to>
      <cdr:x>0.97711</cdr:x>
      <cdr:y>0.82834</cdr:y>
    </cdr:to>
    <cdr:sp macro="" textlink="">
      <cdr:nvSpPr>
        <cdr:cNvPr id="13" name="TextBox 5"/>
        <cdr:cNvSpPr txBox="1"/>
      </cdr:nvSpPr>
      <cdr:spPr>
        <a:xfrm xmlns:a="http://schemas.openxmlformats.org/drawingml/2006/main">
          <a:off x="11317269" y="4421730"/>
          <a:ext cx="1042420" cy="251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Agriculture</a:t>
          </a:r>
        </a:p>
      </cdr:txBody>
    </cdr:sp>
  </cdr:relSizeAnchor>
  <cdr:relSizeAnchor xmlns:cdr="http://schemas.openxmlformats.org/drawingml/2006/chartDrawing">
    <cdr:from>
      <cdr:x>0.46349</cdr:x>
      <cdr:y>0.78384</cdr:y>
    </cdr:from>
    <cdr:to>
      <cdr:x>0.5459</cdr:x>
      <cdr:y>0.85615</cdr:y>
    </cdr:to>
    <cdr:sp macro="" textlink="">
      <cdr:nvSpPr>
        <cdr:cNvPr id="14" name="TextBox 5"/>
        <cdr:cNvSpPr txBox="1"/>
      </cdr:nvSpPr>
      <cdr:spPr>
        <a:xfrm xmlns:a="http://schemas.openxmlformats.org/drawingml/2006/main">
          <a:off x="5862835" y="4421730"/>
          <a:ext cx="1042420" cy="407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dirty="0">
              <a:latin typeface="NeueHaasGroteskDisp Std Blk"/>
            </a:rPr>
            <a:t>Health &amp; Social Work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0.65891</cdr:x>
      <cdr:y>0</cdr:y>
    </cdr:from>
    <cdr:to>
      <cdr:x>0.75735</cdr:x>
      <cdr:y>0.153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B779C-6C81-4813-8914-A354F3A37584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658EE-B0D2-41DB-AED0-F02609720F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8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952EF-B811-44BF-B7F8-663FA743C825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A3B4A-FF96-4852-A830-3C79A3FA9C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7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SCOTLAND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3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21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 4.1</a:t>
            </a:r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 4.1</a:t>
            </a:r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 4.1</a:t>
            </a:r>
          </a:p>
        </p:txBody>
      </p:sp>
    </p:spTree>
    <p:extLst>
      <p:ext uri="{BB962C8B-B14F-4D97-AF65-F5344CB8AC3E}">
        <p14:creationId xmlns:p14="http://schemas.microsoft.com/office/powerpoint/2010/main" val="91749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76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627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34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3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aggregate</a:t>
            </a:r>
          </a:p>
        </p:txBody>
      </p:sp>
    </p:spTree>
    <p:extLst>
      <p:ext uri="{BB962C8B-B14F-4D97-AF65-F5344CB8AC3E}">
        <p14:creationId xmlns:p14="http://schemas.microsoft.com/office/powerpoint/2010/main" val="165475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aggregate</a:t>
            </a:r>
          </a:p>
        </p:txBody>
      </p:sp>
    </p:spTree>
    <p:extLst>
      <p:ext uri="{BB962C8B-B14F-4D97-AF65-F5344CB8AC3E}">
        <p14:creationId xmlns:p14="http://schemas.microsoft.com/office/powerpoint/2010/main" val="165475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8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9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8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6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A3B4A-FF96-4852-A830-3C79A3FA9CB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11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04864"/>
            <a:ext cx="11521280" cy="44644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32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521280" cy="3816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goes here (size 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2204864"/>
            <a:ext cx="11521280" cy="2952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0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8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71"/>
            <a:ext cx="5661157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174877"/>
            <a:ext cx="5661157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40771"/>
            <a:ext cx="5663273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663273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8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0039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2276872"/>
            <a:ext cx="8352928" cy="4392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713" y="1340771"/>
            <a:ext cx="8352928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76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5360" y="2709367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360" y="4077296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5360" y="5445224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6961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843723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1026" name="Picture 10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102100"/>
            <a:ext cx="541533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2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4396961"/>
            <a:ext cx="81797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2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" y="4188857"/>
            <a:ext cx="414380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4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37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5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273050"/>
            <a:ext cx="428532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6396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2" y="1435102"/>
            <a:ext cx="4285324" cy="520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Page + Imag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60648"/>
            <a:ext cx="11617291" cy="86409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2"/>
                </a:solidFill>
                <a:latin typeface="NeueHaasGroteskDisp Std Blk"/>
              </a:defRPr>
            </a:lvl1pPr>
          </a:lstStyle>
          <a:p>
            <a:r>
              <a:rPr lang="en-US" dirty="0"/>
              <a:t>Title goes here – Standard font 34pt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2204864"/>
            <a:ext cx="8928992" cy="403244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SzPct val="125000"/>
              <a:buFontTx/>
              <a:buNone/>
              <a:defRPr sz="2100" i="0">
                <a:latin typeface="NeueHaasGroteskDisp Std Blk"/>
              </a:defRPr>
            </a:lvl1pPr>
            <a:lvl2pPr marL="742950" indent="-285750">
              <a:buFont typeface="Arial" pitchFamily="34" charset="0"/>
              <a:buChar char="•"/>
              <a:defRPr sz="2100">
                <a:latin typeface="NeueHaasGroteskDisp Std Blk"/>
              </a:defRPr>
            </a:lvl2pPr>
            <a:lvl3pPr>
              <a:defRPr>
                <a:latin typeface="NeueHaasGroteskDisp Std Blk"/>
              </a:defRPr>
            </a:lvl3pPr>
            <a:lvl4pPr>
              <a:defRPr>
                <a:latin typeface="NeueHaasGroteskDisp Std Blk"/>
              </a:defRPr>
            </a:lvl4pPr>
            <a:lvl5pPr>
              <a:defRPr>
                <a:latin typeface="NeueHaasGroteskDisp Std Blk"/>
              </a:defRPr>
            </a:lvl5pPr>
          </a:lstStyle>
          <a:p>
            <a:pPr lvl="0"/>
            <a:r>
              <a:rPr lang="en-US" dirty="0"/>
              <a:t>Content should be added here in size 21 text.</a:t>
            </a:r>
          </a:p>
          <a:p>
            <a:pPr lvl="0"/>
            <a:r>
              <a:rPr lang="en-US" dirty="0"/>
              <a:t>“Quotes should be shown in quotation marks and be size 21 in italic” – All quotes need to be attributed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endParaRPr lang="en-US" kern="0" dirty="0"/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Line break after ten words; 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Standard font should be 21 point;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Best practice is no more than three bullets.</a:t>
            </a:r>
          </a:p>
          <a:p>
            <a:pPr lvl="0"/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9184" y="1340768"/>
            <a:ext cx="2495549" cy="38164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9184" y="5157788"/>
            <a:ext cx="2495549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NeueHaasGroteskDisp Std Blk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Picture description goes here – standard font 13pt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27648" y="1341439"/>
            <a:ext cx="8929919" cy="719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latin typeface="NeueHaasGroteskDisp Std Blk"/>
              </a:defRPr>
            </a:lvl1pPr>
          </a:lstStyle>
          <a:p>
            <a:pPr algn="l"/>
            <a:r>
              <a:rPr lang="en-US" sz="2100" dirty="0">
                <a:solidFill>
                  <a:schemeClr val="tx1"/>
                </a:solidFill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Subtitle if needed in 21pt bold. Subtitle should not run over three lines.</a:t>
            </a:r>
          </a:p>
        </p:txBody>
      </p:sp>
    </p:spTree>
    <p:extLst>
      <p:ext uri="{BB962C8B-B14F-4D97-AF65-F5344CB8AC3E}">
        <p14:creationId xmlns:p14="http://schemas.microsoft.com/office/powerpoint/2010/main" val="2065272994"/>
      </p:ext>
    </p:extLst>
  </p:cSld>
  <p:clrMapOvr>
    <a:masterClrMapping/>
  </p:clrMapOvr>
  <p:transition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F420-E3A2-4BD3-A94B-F65CB5EAA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91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4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1268761"/>
            <a:ext cx="11521280" cy="2331690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11521280" cy="1296144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49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51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43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2128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84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124747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711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23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124744"/>
            <a:ext cx="8352928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124744"/>
            <a:ext cx="3073400" cy="4248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367695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79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306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e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7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7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204864"/>
            <a:ext cx="11521280" cy="44644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61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40768"/>
            <a:ext cx="11521280" cy="3816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149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goes here (size 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2204864"/>
            <a:ext cx="11521280" cy="29523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Body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35360" y="1340771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Title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35360" y="5229200"/>
            <a:ext cx="11521280" cy="1440160"/>
          </a:xfrm>
          <a:ln w="28575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Call to action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172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659040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61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060848"/>
            <a:ext cx="11521280" cy="460851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335360" y="1124747"/>
            <a:ext cx="11521280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298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71"/>
            <a:ext cx="5661157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360" y="2174877"/>
            <a:ext cx="5661157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40771"/>
            <a:ext cx="5663273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663273" cy="43504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377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694893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2276872"/>
            <a:ext cx="8352928" cy="4392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40322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3713" y="1340771"/>
            <a:ext cx="8352928" cy="834107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2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2653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340768"/>
            <a:ext cx="8352928" cy="53285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341438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5360" y="2709367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5360" y="4077296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5360" y="5445224"/>
            <a:ext cx="3073400" cy="122346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28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396961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131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61248"/>
            <a:ext cx="2877880" cy="9969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57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1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597" y="2204864"/>
            <a:ext cx="1251343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10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4102100"/>
            <a:ext cx="541533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9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" y="4396961"/>
            <a:ext cx="81797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0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Wide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20" y="171648"/>
            <a:ext cx="11521280" cy="1828452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379374"/>
            <a:ext cx="7509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63553" y="3379374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63553" y="2353065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63553" y="4492223"/>
            <a:ext cx="9696451" cy="534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576602" y="2204864"/>
            <a:ext cx="990935" cy="930274"/>
            <a:chOff x="2310" y="1595"/>
            <a:chExt cx="1140" cy="113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10" y="1595"/>
              <a:ext cx="1140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310" y="1595"/>
              <a:ext cx="778" cy="777"/>
            </a:xfrm>
            <a:custGeom>
              <a:avLst/>
              <a:gdLst>
                <a:gd name="T0" fmla="*/ 859 w 1556"/>
                <a:gd name="T1" fmla="*/ 1551 h 1554"/>
                <a:gd name="T2" fmla="*/ 974 w 1556"/>
                <a:gd name="T3" fmla="*/ 1530 h 1554"/>
                <a:gd name="T4" fmla="*/ 1082 w 1556"/>
                <a:gd name="T5" fmla="*/ 1493 h 1554"/>
                <a:gd name="T6" fmla="*/ 1183 w 1556"/>
                <a:gd name="T7" fmla="*/ 1441 h 1554"/>
                <a:gd name="T8" fmla="*/ 1274 w 1556"/>
                <a:gd name="T9" fmla="*/ 1377 h 1554"/>
                <a:gd name="T10" fmla="*/ 1354 w 1556"/>
                <a:gd name="T11" fmla="*/ 1300 h 1554"/>
                <a:gd name="T12" fmla="*/ 1424 w 1556"/>
                <a:gd name="T13" fmla="*/ 1212 h 1554"/>
                <a:gd name="T14" fmla="*/ 1480 w 1556"/>
                <a:gd name="T15" fmla="*/ 1114 h 1554"/>
                <a:gd name="T16" fmla="*/ 1522 w 1556"/>
                <a:gd name="T17" fmla="*/ 1009 h 1554"/>
                <a:gd name="T18" fmla="*/ 1547 w 1556"/>
                <a:gd name="T19" fmla="*/ 897 h 1554"/>
                <a:gd name="T20" fmla="*/ 1556 w 1556"/>
                <a:gd name="T21" fmla="*/ 778 h 1554"/>
                <a:gd name="T22" fmla="*/ 1547 w 1556"/>
                <a:gd name="T23" fmla="*/ 660 h 1554"/>
                <a:gd name="T24" fmla="*/ 1522 w 1556"/>
                <a:gd name="T25" fmla="*/ 547 h 1554"/>
                <a:gd name="T26" fmla="*/ 1480 w 1556"/>
                <a:gd name="T27" fmla="*/ 441 h 1554"/>
                <a:gd name="T28" fmla="*/ 1424 w 1556"/>
                <a:gd name="T29" fmla="*/ 343 h 1554"/>
                <a:gd name="T30" fmla="*/ 1354 w 1556"/>
                <a:gd name="T31" fmla="*/ 256 h 1554"/>
                <a:gd name="T32" fmla="*/ 1274 w 1556"/>
                <a:gd name="T33" fmla="*/ 177 h 1554"/>
                <a:gd name="T34" fmla="*/ 1183 w 1556"/>
                <a:gd name="T35" fmla="*/ 113 h 1554"/>
                <a:gd name="T36" fmla="*/ 1082 w 1556"/>
                <a:gd name="T37" fmla="*/ 61 h 1554"/>
                <a:gd name="T38" fmla="*/ 974 w 1556"/>
                <a:gd name="T39" fmla="*/ 24 h 1554"/>
                <a:gd name="T40" fmla="*/ 859 w 1556"/>
                <a:gd name="T41" fmla="*/ 3 h 1554"/>
                <a:gd name="T42" fmla="*/ 739 w 1556"/>
                <a:gd name="T43" fmla="*/ 1 h 1554"/>
                <a:gd name="T44" fmla="*/ 622 w 1556"/>
                <a:gd name="T45" fmla="*/ 16 h 1554"/>
                <a:gd name="T46" fmla="*/ 511 w 1556"/>
                <a:gd name="T47" fmla="*/ 47 h 1554"/>
                <a:gd name="T48" fmla="*/ 407 w 1556"/>
                <a:gd name="T49" fmla="*/ 94 h 1554"/>
                <a:gd name="T50" fmla="*/ 312 w 1556"/>
                <a:gd name="T51" fmla="*/ 154 h 1554"/>
                <a:gd name="T52" fmla="*/ 228 w 1556"/>
                <a:gd name="T53" fmla="*/ 228 h 1554"/>
                <a:gd name="T54" fmla="*/ 154 w 1556"/>
                <a:gd name="T55" fmla="*/ 313 h 1554"/>
                <a:gd name="T56" fmla="*/ 93 w 1556"/>
                <a:gd name="T57" fmla="*/ 408 h 1554"/>
                <a:gd name="T58" fmla="*/ 47 w 1556"/>
                <a:gd name="T59" fmla="*/ 511 h 1554"/>
                <a:gd name="T60" fmla="*/ 16 w 1556"/>
                <a:gd name="T61" fmla="*/ 622 h 1554"/>
                <a:gd name="T62" fmla="*/ 1 w 1556"/>
                <a:gd name="T63" fmla="*/ 738 h 1554"/>
                <a:gd name="T64" fmla="*/ 3 w 1556"/>
                <a:gd name="T65" fmla="*/ 858 h 1554"/>
                <a:gd name="T66" fmla="*/ 24 w 1556"/>
                <a:gd name="T67" fmla="*/ 972 h 1554"/>
                <a:gd name="T68" fmla="*/ 61 w 1556"/>
                <a:gd name="T69" fmla="*/ 1080 h 1554"/>
                <a:gd name="T70" fmla="*/ 113 w 1556"/>
                <a:gd name="T71" fmla="*/ 1180 h 1554"/>
                <a:gd name="T72" fmla="*/ 178 w 1556"/>
                <a:gd name="T73" fmla="*/ 1272 h 1554"/>
                <a:gd name="T74" fmla="*/ 255 w 1556"/>
                <a:gd name="T75" fmla="*/ 1353 h 1554"/>
                <a:gd name="T76" fmla="*/ 343 w 1556"/>
                <a:gd name="T77" fmla="*/ 1422 h 1554"/>
                <a:gd name="T78" fmla="*/ 441 w 1556"/>
                <a:gd name="T79" fmla="*/ 1477 h 1554"/>
                <a:gd name="T80" fmla="*/ 548 w 1556"/>
                <a:gd name="T81" fmla="*/ 1520 h 1554"/>
                <a:gd name="T82" fmla="*/ 660 w 1556"/>
                <a:gd name="T83" fmla="*/ 1545 h 1554"/>
                <a:gd name="T84" fmla="*/ 779 w 1556"/>
                <a:gd name="T85" fmla="*/ 1554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6" h="1554">
                  <a:moveTo>
                    <a:pt x="779" y="1554"/>
                  </a:moveTo>
                  <a:lnTo>
                    <a:pt x="820" y="1553"/>
                  </a:lnTo>
                  <a:lnTo>
                    <a:pt x="859" y="1551"/>
                  </a:lnTo>
                  <a:lnTo>
                    <a:pt x="898" y="1545"/>
                  </a:lnTo>
                  <a:lnTo>
                    <a:pt x="936" y="1538"/>
                  </a:lnTo>
                  <a:lnTo>
                    <a:pt x="974" y="1530"/>
                  </a:lnTo>
                  <a:lnTo>
                    <a:pt x="1011" y="1520"/>
                  </a:lnTo>
                  <a:lnTo>
                    <a:pt x="1047" y="1507"/>
                  </a:lnTo>
                  <a:lnTo>
                    <a:pt x="1082" y="1493"/>
                  </a:lnTo>
                  <a:lnTo>
                    <a:pt x="1117" y="1477"/>
                  </a:lnTo>
                  <a:lnTo>
                    <a:pt x="1150" y="1461"/>
                  </a:lnTo>
                  <a:lnTo>
                    <a:pt x="1183" y="1441"/>
                  </a:lnTo>
                  <a:lnTo>
                    <a:pt x="1214" y="1422"/>
                  </a:lnTo>
                  <a:lnTo>
                    <a:pt x="1245" y="1400"/>
                  </a:lnTo>
                  <a:lnTo>
                    <a:pt x="1274" y="1377"/>
                  </a:lnTo>
                  <a:lnTo>
                    <a:pt x="1301" y="1353"/>
                  </a:lnTo>
                  <a:lnTo>
                    <a:pt x="1329" y="1326"/>
                  </a:lnTo>
                  <a:lnTo>
                    <a:pt x="1354" y="1300"/>
                  </a:lnTo>
                  <a:lnTo>
                    <a:pt x="1379" y="1272"/>
                  </a:lnTo>
                  <a:lnTo>
                    <a:pt x="1402" y="1242"/>
                  </a:lnTo>
                  <a:lnTo>
                    <a:pt x="1424" y="1212"/>
                  </a:lnTo>
                  <a:lnTo>
                    <a:pt x="1444" y="1180"/>
                  </a:lnTo>
                  <a:lnTo>
                    <a:pt x="1463" y="1148"/>
                  </a:lnTo>
                  <a:lnTo>
                    <a:pt x="1480" y="1114"/>
                  </a:lnTo>
                  <a:lnTo>
                    <a:pt x="1495" y="1080"/>
                  </a:lnTo>
                  <a:lnTo>
                    <a:pt x="1509" y="1045"/>
                  </a:lnTo>
                  <a:lnTo>
                    <a:pt x="1522" y="1009"/>
                  </a:lnTo>
                  <a:lnTo>
                    <a:pt x="1532" y="972"/>
                  </a:lnTo>
                  <a:lnTo>
                    <a:pt x="1540" y="935"/>
                  </a:lnTo>
                  <a:lnTo>
                    <a:pt x="1547" y="897"/>
                  </a:lnTo>
                  <a:lnTo>
                    <a:pt x="1553" y="858"/>
                  </a:lnTo>
                  <a:lnTo>
                    <a:pt x="1555" y="819"/>
                  </a:lnTo>
                  <a:lnTo>
                    <a:pt x="1556" y="778"/>
                  </a:lnTo>
                  <a:lnTo>
                    <a:pt x="1555" y="738"/>
                  </a:lnTo>
                  <a:lnTo>
                    <a:pt x="1553" y="699"/>
                  </a:lnTo>
                  <a:lnTo>
                    <a:pt x="1547" y="660"/>
                  </a:lnTo>
                  <a:lnTo>
                    <a:pt x="1540" y="622"/>
                  </a:lnTo>
                  <a:lnTo>
                    <a:pt x="1532" y="584"/>
                  </a:lnTo>
                  <a:lnTo>
                    <a:pt x="1522" y="547"/>
                  </a:lnTo>
                  <a:lnTo>
                    <a:pt x="1509" y="511"/>
                  </a:lnTo>
                  <a:lnTo>
                    <a:pt x="1495" y="475"/>
                  </a:lnTo>
                  <a:lnTo>
                    <a:pt x="1480" y="441"/>
                  </a:lnTo>
                  <a:lnTo>
                    <a:pt x="1463" y="408"/>
                  </a:lnTo>
                  <a:lnTo>
                    <a:pt x="1444" y="375"/>
                  </a:lnTo>
                  <a:lnTo>
                    <a:pt x="1424" y="343"/>
                  </a:lnTo>
                  <a:lnTo>
                    <a:pt x="1402" y="313"/>
                  </a:lnTo>
                  <a:lnTo>
                    <a:pt x="1379" y="283"/>
                  </a:lnTo>
                  <a:lnTo>
                    <a:pt x="1354" y="256"/>
                  </a:lnTo>
                  <a:lnTo>
                    <a:pt x="1329" y="228"/>
                  </a:lnTo>
                  <a:lnTo>
                    <a:pt x="1301" y="203"/>
                  </a:lnTo>
                  <a:lnTo>
                    <a:pt x="1274" y="177"/>
                  </a:lnTo>
                  <a:lnTo>
                    <a:pt x="1245" y="154"/>
                  </a:lnTo>
                  <a:lnTo>
                    <a:pt x="1214" y="134"/>
                  </a:lnTo>
                  <a:lnTo>
                    <a:pt x="1183" y="113"/>
                  </a:lnTo>
                  <a:lnTo>
                    <a:pt x="1150" y="94"/>
                  </a:lnTo>
                  <a:lnTo>
                    <a:pt x="1117" y="77"/>
                  </a:lnTo>
                  <a:lnTo>
                    <a:pt x="1082" y="61"/>
                  </a:lnTo>
                  <a:lnTo>
                    <a:pt x="1047" y="47"/>
                  </a:lnTo>
                  <a:lnTo>
                    <a:pt x="1011" y="35"/>
                  </a:lnTo>
                  <a:lnTo>
                    <a:pt x="974" y="24"/>
                  </a:lnTo>
                  <a:lnTo>
                    <a:pt x="936" y="16"/>
                  </a:lnTo>
                  <a:lnTo>
                    <a:pt x="898" y="9"/>
                  </a:lnTo>
                  <a:lnTo>
                    <a:pt x="859" y="3"/>
                  </a:lnTo>
                  <a:lnTo>
                    <a:pt x="820" y="1"/>
                  </a:lnTo>
                  <a:lnTo>
                    <a:pt x="779" y="0"/>
                  </a:lnTo>
                  <a:lnTo>
                    <a:pt x="739" y="1"/>
                  </a:lnTo>
                  <a:lnTo>
                    <a:pt x="700" y="3"/>
                  </a:lnTo>
                  <a:lnTo>
                    <a:pt x="660" y="9"/>
                  </a:lnTo>
                  <a:lnTo>
                    <a:pt x="622" y="16"/>
                  </a:lnTo>
                  <a:lnTo>
                    <a:pt x="584" y="24"/>
                  </a:lnTo>
                  <a:lnTo>
                    <a:pt x="548" y="35"/>
                  </a:lnTo>
                  <a:lnTo>
                    <a:pt x="511" y="47"/>
                  </a:lnTo>
                  <a:lnTo>
                    <a:pt x="476" y="61"/>
                  </a:lnTo>
                  <a:lnTo>
                    <a:pt x="441" y="77"/>
                  </a:lnTo>
                  <a:lnTo>
                    <a:pt x="407" y="94"/>
                  </a:lnTo>
                  <a:lnTo>
                    <a:pt x="375" y="113"/>
                  </a:lnTo>
                  <a:lnTo>
                    <a:pt x="343" y="134"/>
                  </a:lnTo>
                  <a:lnTo>
                    <a:pt x="312" y="154"/>
                  </a:lnTo>
                  <a:lnTo>
                    <a:pt x="284" y="177"/>
                  </a:lnTo>
                  <a:lnTo>
                    <a:pt x="255" y="203"/>
                  </a:lnTo>
                  <a:lnTo>
                    <a:pt x="228" y="228"/>
                  </a:lnTo>
                  <a:lnTo>
                    <a:pt x="202" y="256"/>
                  </a:lnTo>
                  <a:lnTo>
                    <a:pt x="178" y="283"/>
                  </a:lnTo>
                  <a:lnTo>
                    <a:pt x="154" y="313"/>
                  </a:lnTo>
                  <a:lnTo>
                    <a:pt x="133" y="343"/>
                  </a:lnTo>
                  <a:lnTo>
                    <a:pt x="113" y="375"/>
                  </a:lnTo>
                  <a:lnTo>
                    <a:pt x="93" y="408"/>
                  </a:lnTo>
                  <a:lnTo>
                    <a:pt x="77" y="441"/>
                  </a:lnTo>
                  <a:lnTo>
                    <a:pt x="61" y="475"/>
                  </a:lnTo>
                  <a:lnTo>
                    <a:pt x="47" y="511"/>
                  </a:lnTo>
                  <a:lnTo>
                    <a:pt x="35" y="547"/>
                  </a:lnTo>
                  <a:lnTo>
                    <a:pt x="24" y="584"/>
                  </a:lnTo>
                  <a:lnTo>
                    <a:pt x="16" y="622"/>
                  </a:lnTo>
                  <a:lnTo>
                    <a:pt x="9" y="660"/>
                  </a:lnTo>
                  <a:lnTo>
                    <a:pt x="3" y="699"/>
                  </a:lnTo>
                  <a:lnTo>
                    <a:pt x="1" y="738"/>
                  </a:lnTo>
                  <a:lnTo>
                    <a:pt x="0" y="778"/>
                  </a:lnTo>
                  <a:lnTo>
                    <a:pt x="1" y="819"/>
                  </a:lnTo>
                  <a:lnTo>
                    <a:pt x="3" y="858"/>
                  </a:lnTo>
                  <a:lnTo>
                    <a:pt x="9" y="897"/>
                  </a:lnTo>
                  <a:lnTo>
                    <a:pt x="16" y="935"/>
                  </a:lnTo>
                  <a:lnTo>
                    <a:pt x="24" y="972"/>
                  </a:lnTo>
                  <a:lnTo>
                    <a:pt x="35" y="1009"/>
                  </a:lnTo>
                  <a:lnTo>
                    <a:pt x="47" y="1045"/>
                  </a:lnTo>
                  <a:lnTo>
                    <a:pt x="61" y="1080"/>
                  </a:lnTo>
                  <a:lnTo>
                    <a:pt x="77" y="1114"/>
                  </a:lnTo>
                  <a:lnTo>
                    <a:pt x="93" y="1148"/>
                  </a:lnTo>
                  <a:lnTo>
                    <a:pt x="113" y="1180"/>
                  </a:lnTo>
                  <a:lnTo>
                    <a:pt x="133" y="1212"/>
                  </a:lnTo>
                  <a:lnTo>
                    <a:pt x="154" y="1242"/>
                  </a:lnTo>
                  <a:lnTo>
                    <a:pt x="178" y="1272"/>
                  </a:lnTo>
                  <a:lnTo>
                    <a:pt x="202" y="1300"/>
                  </a:lnTo>
                  <a:lnTo>
                    <a:pt x="228" y="1326"/>
                  </a:lnTo>
                  <a:lnTo>
                    <a:pt x="255" y="1353"/>
                  </a:lnTo>
                  <a:lnTo>
                    <a:pt x="284" y="1377"/>
                  </a:lnTo>
                  <a:lnTo>
                    <a:pt x="312" y="1400"/>
                  </a:lnTo>
                  <a:lnTo>
                    <a:pt x="343" y="1422"/>
                  </a:lnTo>
                  <a:lnTo>
                    <a:pt x="375" y="1441"/>
                  </a:lnTo>
                  <a:lnTo>
                    <a:pt x="407" y="1461"/>
                  </a:lnTo>
                  <a:lnTo>
                    <a:pt x="441" y="1477"/>
                  </a:lnTo>
                  <a:lnTo>
                    <a:pt x="476" y="1493"/>
                  </a:lnTo>
                  <a:lnTo>
                    <a:pt x="511" y="1507"/>
                  </a:lnTo>
                  <a:lnTo>
                    <a:pt x="548" y="1520"/>
                  </a:lnTo>
                  <a:lnTo>
                    <a:pt x="584" y="1530"/>
                  </a:lnTo>
                  <a:lnTo>
                    <a:pt x="622" y="1538"/>
                  </a:lnTo>
                  <a:lnTo>
                    <a:pt x="660" y="1545"/>
                  </a:lnTo>
                  <a:lnTo>
                    <a:pt x="700" y="1551"/>
                  </a:lnTo>
                  <a:lnTo>
                    <a:pt x="739" y="1553"/>
                  </a:lnTo>
                  <a:lnTo>
                    <a:pt x="779" y="1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223 w 309"/>
                <a:gd name="T1" fmla="*/ 316 h 344"/>
                <a:gd name="T2" fmla="*/ 206 w 309"/>
                <a:gd name="T3" fmla="*/ 305 h 344"/>
                <a:gd name="T4" fmla="*/ 191 w 309"/>
                <a:gd name="T5" fmla="*/ 292 h 344"/>
                <a:gd name="T6" fmla="*/ 176 w 309"/>
                <a:gd name="T7" fmla="*/ 277 h 344"/>
                <a:gd name="T8" fmla="*/ 160 w 309"/>
                <a:gd name="T9" fmla="*/ 262 h 344"/>
                <a:gd name="T10" fmla="*/ 145 w 309"/>
                <a:gd name="T11" fmla="*/ 246 h 344"/>
                <a:gd name="T12" fmla="*/ 131 w 309"/>
                <a:gd name="T13" fmla="*/ 228 h 344"/>
                <a:gd name="T14" fmla="*/ 116 w 309"/>
                <a:gd name="T15" fmla="*/ 209 h 344"/>
                <a:gd name="T16" fmla="*/ 103 w 309"/>
                <a:gd name="T17" fmla="*/ 190 h 344"/>
                <a:gd name="T18" fmla="*/ 89 w 309"/>
                <a:gd name="T19" fmla="*/ 169 h 344"/>
                <a:gd name="T20" fmla="*/ 75 w 309"/>
                <a:gd name="T21" fmla="*/ 147 h 344"/>
                <a:gd name="T22" fmla="*/ 61 w 309"/>
                <a:gd name="T23" fmla="*/ 124 h 344"/>
                <a:gd name="T24" fmla="*/ 48 w 309"/>
                <a:gd name="T25" fmla="*/ 101 h 344"/>
                <a:gd name="T26" fmla="*/ 36 w 309"/>
                <a:gd name="T27" fmla="*/ 77 h 344"/>
                <a:gd name="T28" fmla="*/ 23 w 309"/>
                <a:gd name="T29" fmla="*/ 52 h 344"/>
                <a:gd name="T30" fmla="*/ 12 w 309"/>
                <a:gd name="T31" fmla="*/ 26 h 344"/>
                <a:gd name="T32" fmla="*/ 0 w 309"/>
                <a:gd name="T33" fmla="*/ 0 h 344"/>
                <a:gd name="T34" fmla="*/ 16 w 309"/>
                <a:gd name="T35" fmla="*/ 9 h 344"/>
                <a:gd name="T36" fmla="*/ 33 w 309"/>
                <a:gd name="T37" fmla="*/ 18 h 344"/>
                <a:gd name="T38" fmla="*/ 51 w 309"/>
                <a:gd name="T39" fmla="*/ 26 h 344"/>
                <a:gd name="T40" fmla="*/ 69 w 309"/>
                <a:gd name="T41" fmla="*/ 33 h 344"/>
                <a:gd name="T42" fmla="*/ 89 w 309"/>
                <a:gd name="T43" fmla="*/ 40 h 344"/>
                <a:gd name="T44" fmla="*/ 108 w 309"/>
                <a:gd name="T45" fmla="*/ 46 h 344"/>
                <a:gd name="T46" fmla="*/ 129 w 309"/>
                <a:gd name="T47" fmla="*/ 49 h 344"/>
                <a:gd name="T48" fmla="*/ 151 w 309"/>
                <a:gd name="T49" fmla="*/ 53 h 344"/>
                <a:gd name="T50" fmla="*/ 165 w 309"/>
                <a:gd name="T51" fmla="*/ 54 h 344"/>
                <a:gd name="T52" fmla="*/ 179 w 309"/>
                <a:gd name="T53" fmla="*/ 56 h 344"/>
                <a:gd name="T54" fmla="*/ 191 w 309"/>
                <a:gd name="T55" fmla="*/ 57 h 344"/>
                <a:gd name="T56" fmla="*/ 205 w 309"/>
                <a:gd name="T57" fmla="*/ 57 h 344"/>
                <a:gd name="T58" fmla="*/ 218 w 309"/>
                <a:gd name="T59" fmla="*/ 59 h 344"/>
                <a:gd name="T60" fmla="*/ 231 w 309"/>
                <a:gd name="T61" fmla="*/ 60 h 344"/>
                <a:gd name="T62" fmla="*/ 243 w 309"/>
                <a:gd name="T63" fmla="*/ 60 h 344"/>
                <a:gd name="T64" fmla="*/ 256 w 309"/>
                <a:gd name="T65" fmla="*/ 60 h 344"/>
                <a:gd name="T66" fmla="*/ 309 w 309"/>
                <a:gd name="T67" fmla="*/ 343 h 344"/>
                <a:gd name="T68" fmla="*/ 299 w 309"/>
                <a:gd name="T69" fmla="*/ 344 h 344"/>
                <a:gd name="T70" fmla="*/ 287 w 309"/>
                <a:gd name="T71" fmla="*/ 343 h 344"/>
                <a:gd name="T72" fmla="*/ 277 w 309"/>
                <a:gd name="T73" fmla="*/ 342 h 344"/>
                <a:gd name="T74" fmla="*/ 266 w 309"/>
                <a:gd name="T75" fmla="*/ 338 h 344"/>
                <a:gd name="T76" fmla="*/ 256 w 309"/>
                <a:gd name="T77" fmla="*/ 335 h 344"/>
                <a:gd name="T78" fmla="*/ 244 w 309"/>
                <a:gd name="T79" fmla="*/ 329 h 344"/>
                <a:gd name="T80" fmla="*/ 234 w 309"/>
                <a:gd name="T81" fmla="*/ 323 h 344"/>
                <a:gd name="T82" fmla="*/ 223 w 309"/>
                <a:gd name="T83" fmla="*/ 3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223" y="316"/>
                  </a:moveTo>
                  <a:lnTo>
                    <a:pt x="206" y="305"/>
                  </a:lnTo>
                  <a:lnTo>
                    <a:pt x="191" y="292"/>
                  </a:lnTo>
                  <a:lnTo>
                    <a:pt x="176" y="277"/>
                  </a:lnTo>
                  <a:lnTo>
                    <a:pt x="160" y="262"/>
                  </a:lnTo>
                  <a:lnTo>
                    <a:pt x="145" y="246"/>
                  </a:lnTo>
                  <a:lnTo>
                    <a:pt x="131" y="228"/>
                  </a:lnTo>
                  <a:lnTo>
                    <a:pt x="116" y="209"/>
                  </a:lnTo>
                  <a:lnTo>
                    <a:pt x="103" y="190"/>
                  </a:lnTo>
                  <a:lnTo>
                    <a:pt x="89" y="169"/>
                  </a:lnTo>
                  <a:lnTo>
                    <a:pt x="75" y="147"/>
                  </a:lnTo>
                  <a:lnTo>
                    <a:pt x="61" y="124"/>
                  </a:lnTo>
                  <a:lnTo>
                    <a:pt x="48" y="101"/>
                  </a:lnTo>
                  <a:lnTo>
                    <a:pt x="36" y="77"/>
                  </a:lnTo>
                  <a:lnTo>
                    <a:pt x="23" y="52"/>
                  </a:lnTo>
                  <a:lnTo>
                    <a:pt x="12" y="26"/>
                  </a:lnTo>
                  <a:lnTo>
                    <a:pt x="0" y="0"/>
                  </a:lnTo>
                  <a:lnTo>
                    <a:pt x="16" y="9"/>
                  </a:lnTo>
                  <a:lnTo>
                    <a:pt x="33" y="18"/>
                  </a:lnTo>
                  <a:lnTo>
                    <a:pt x="51" y="26"/>
                  </a:lnTo>
                  <a:lnTo>
                    <a:pt x="69" y="33"/>
                  </a:lnTo>
                  <a:lnTo>
                    <a:pt x="89" y="40"/>
                  </a:lnTo>
                  <a:lnTo>
                    <a:pt x="108" y="46"/>
                  </a:lnTo>
                  <a:lnTo>
                    <a:pt x="129" y="49"/>
                  </a:lnTo>
                  <a:lnTo>
                    <a:pt x="151" y="53"/>
                  </a:lnTo>
                  <a:lnTo>
                    <a:pt x="165" y="54"/>
                  </a:lnTo>
                  <a:lnTo>
                    <a:pt x="179" y="56"/>
                  </a:lnTo>
                  <a:lnTo>
                    <a:pt x="191" y="57"/>
                  </a:lnTo>
                  <a:lnTo>
                    <a:pt x="205" y="57"/>
                  </a:lnTo>
                  <a:lnTo>
                    <a:pt x="218" y="59"/>
                  </a:lnTo>
                  <a:lnTo>
                    <a:pt x="231" y="60"/>
                  </a:lnTo>
                  <a:lnTo>
                    <a:pt x="243" y="60"/>
                  </a:lnTo>
                  <a:lnTo>
                    <a:pt x="256" y="60"/>
                  </a:lnTo>
                  <a:lnTo>
                    <a:pt x="309" y="343"/>
                  </a:lnTo>
                  <a:lnTo>
                    <a:pt x="299" y="344"/>
                  </a:lnTo>
                  <a:lnTo>
                    <a:pt x="287" y="343"/>
                  </a:lnTo>
                  <a:lnTo>
                    <a:pt x="277" y="342"/>
                  </a:lnTo>
                  <a:lnTo>
                    <a:pt x="266" y="338"/>
                  </a:lnTo>
                  <a:lnTo>
                    <a:pt x="256" y="335"/>
                  </a:lnTo>
                  <a:lnTo>
                    <a:pt x="244" y="329"/>
                  </a:lnTo>
                  <a:lnTo>
                    <a:pt x="234" y="323"/>
                  </a:lnTo>
                  <a:lnTo>
                    <a:pt x="223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105 w 232"/>
                <a:gd name="T1" fmla="*/ 328 h 345"/>
                <a:gd name="T2" fmla="*/ 98 w 232"/>
                <a:gd name="T3" fmla="*/ 330 h 345"/>
                <a:gd name="T4" fmla="*/ 92 w 232"/>
                <a:gd name="T5" fmla="*/ 333 h 345"/>
                <a:gd name="T6" fmla="*/ 85 w 232"/>
                <a:gd name="T7" fmla="*/ 335 h 345"/>
                <a:gd name="T8" fmla="*/ 78 w 232"/>
                <a:gd name="T9" fmla="*/ 337 h 345"/>
                <a:gd name="T10" fmla="*/ 71 w 232"/>
                <a:gd name="T11" fmla="*/ 339 h 345"/>
                <a:gd name="T12" fmla="*/ 64 w 232"/>
                <a:gd name="T13" fmla="*/ 342 h 345"/>
                <a:gd name="T14" fmla="*/ 58 w 232"/>
                <a:gd name="T15" fmla="*/ 343 h 345"/>
                <a:gd name="T16" fmla="*/ 51 w 232"/>
                <a:gd name="T17" fmla="*/ 345 h 345"/>
                <a:gd name="T18" fmla="*/ 0 w 232"/>
                <a:gd name="T19" fmla="*/ 77 h 345"/>
                <a:gd name="T20" fmla="*/ 17 w 232"/>
                <a:gd name="T21" fmla="*/ 75 h 345"/>
                <a:gd name="T22" fmla="*/ 35 w 232"/>
                <a:gd name="T23" fmla="*/ 72 h 345"/>
                <a:gd name="T24" fmla="*/ 51 w 232"/>
                <a:gd name="T25" fmla="*/ 69 h 345"/>
                <a:gd name="T26" fmla="*/ 67 w 232"/>
                <a:gd name="T27" fmla="*/ 65 h 345"/>
                <a:gd name="T28" fmla="*/ 82 w 232"/>
                <a:gd name="T29" fmla="*/ 61 h 345"/>
                <a:gd name="T30" fmla="*/ 98 w 232"/>
                <a:gd name="T31" fmla="*/ 57 h 345"/>
                <a:gd name="T32" fmla="*/ 113 w 232"/>
                <a:gd name="T33" fmla="*/ 53 h 345"/>
                <a:gd name="T34" fmla="*/ 127 w 232"/>
                <a:gd name="T35" fmla="*/ 47 h 345"/>
                <a:gd name="T36" fmla="*/ 142 w 232"/>
                <a:gd name="T37" fmla="*/ 42 h 345"/>
                <a:gd name="T38" fmla="*/ 156 w 232"/>
                <a:gd name="T39" fmla="*/ 37 h 345"/>
                <a:gd name="T40" fmla="*/ 168 w 232"/>
                <a:gd name="T41" fmla="*/ 31 h 345"/>
                <a:gd name="T42" fmla="*/ 182 w 232"/>
                <a:gd name="T43" fmla="*/ 25 h 345"/>
                <a:gd name="T44" fmla="*/ 195 w 232"/>
                <a:gd name="T45" fmla="*/ 19 h 345"/>
                <a:gd name="T46" fmla="*/ 207 w 232"/>
                <a:gd name="T47" fmla="*/ 12 h 345"/>
                <a:gd name="T48" fmla="*/ 220 w 232"/>
                <a:gd name="T49" fmla="*/ 7 h 345"/>
                <a:gd name="T50" fmla="*/ 232 w 232"/>
                <a:gd name="T51" fmla="*/ 0 h 345"/>
                <a:gd name="T52" fmla="*/ 225 w 232"/>
                <a:gd name="T53" fmla="*/ 56 h 345"/>
                <a:gd name="T54" fmla="*/ 214 w 232"/>
                <a:gd name="T55" fmla="*/ 109 h 345"/>
                <a:gd name="T56" fmla="*/ 202 w 232"/>
                <a:gd name="T57" fmla="*/ 158 h 345"/>
                <a:gd name="T58" fmla="*/ 186 w 232"/>
                <a:gd name="T59" fmla="*/ 201 h 345"/>
                <a:gd name="T60" fmla="*/ 168 w 232"/>
                <a:gd name="T61" fmla="*/ 240 h 345"/>
                <a:gd name="T62" fmla="*/ 149 w 232"/>
                <a:gd name="T63" fmla="*/ 275 h 345"/>
                <a:gd name="T64" fmla="*/ 128 w 232"/>
                <a:gd name="T65" fmla="*/ 305 h 345"/>
                <a:gd name="T66" fmla="*/ 105 w 232"/>
                <a:gd name="T67" fmla="*/ 32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105" y="328"/>
                  </a:moveTo>
                  <a:lnTo>
                    <a:pt x="98" y="330"/>
                  </a:lnTo>
                  <a:lnTo>
                    <a:pt x="92" y="333"/>
                  </a:lnTo>
                  <a:lnTo>
                    <a:pt x="85" y="335"/>
                  </a:lnTo>
                  <a:lnTo>
                    <a:pt x="78" y="337"/>
                  </a:lnTo>
                  <a:lnTo>
                    <a:pt x="71" y="339"/>
                  </a:lnTo>
                  <a:lnTo>
                    <a:pt x="64" y="342"/>
                  </a:lnTo>
                  <a:lnTo>
                    <a:pt x="58" y="343"/>
                  </a:lnTo>
                  <a:lnTo>
                    <a:pt x="51" y="345"/>
                  </a:lnTo>
                  <a:lnTo>
                    <a:pt x="0" y="77"/>
                  </a:lnTo>
                  <a:lnTo>
                    <a:pt x="17" y="75"/>
                  </a:lnTo>
                  <a:lnTo>
                    <a:pt x="35" y="72"/>
                  </a:lnTo>
                  <a:lnTo>
                    <a:pt x="51" y="69"/>
                  </a:lnTo>
                  <a:lnTo>
                    <a:pt x="67" y="65"/>
                  </a:lnTo>
                  <a:lnTo>
                    <a:pt x="82" y="61"/>
                  </a:lnTo>
                  <a:lnTo>
                    <a:pt x="98" y="57"/>
                  </a:lnTo>
                  <a:lnTo>
                    <a:pt x="113" y="53"/>
                  </a:lnTo>
                  <a:lnTo>
                    <a:pt x="127" y="47"/>
                  </a:lnTo>
                  <a:lnTo>
                    <a:pt x="142" y="42"/>
                  </a:lnTo>
                  <a:lnTo>
                    <a:pt x="156" y="37"/>
                  </a:lnTo>
                  <a:lnTo>
                    <a:pt x="168" y="31"/>
                  </a:lnTo>
                  <a:lnTo>
                    <a:pt x="182" y="25"/>
                  </a:lnTo>
                  <a:lnTo>
                    <a:pt x="195" y="19"/>
                  </a:lnTo>
                  <a:lnTo>
                    <a:pt x="207" y="12"/>
                  </a:lnTo>
                  <a:lnTo>
                    <a:pt x="220" y="7"/>
                  </a:lnTo>
                  <a:lnTo>
                    <a:pt x="232" y="0"/>
                  </a:lnTo>
                  <a:lnTo>
                    <a:pt x="225" y="56"/>
                  </a:lnTo>
                  <a:lnTo>
                    <a:pt x="214" y="109"/>
                  </a:lnTo>
                  <a:lnTo>
                    <a:pt x="202" y="158"/>
                  </a:lnTo>
                  <a:lnTo>
                    <a:pt x="186" y="201"/>
                  </a:lnTo>
                  <a:lnTo>
                    <a:pt x="168" y="240"/>
                  </a:lnTo>
                  <a:lnTo>
                    <a:pt x="149" y="275"/>
                  </a:lnTo>
                  <a:lnTo>
                    <a:pt x="128" y="305"/>
                  </a:lnTo>
                  <a:lnTo>
                    <a:pt x="105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53 w 306"/>
                <a:gd name="T1" fmla="*/ 333 h 333"/>
                <a:gd name="T2" fmla="*/ 0 w 306"/>
                <a:gd name="T3" fmla="*/ 54 h 333"/>
                <a:gd name="T4" fmla="*/ 287 w 306"/>
                <a:gd name="T5" fmla="*/ 0 h 333"/>
                <a:gd name="T6" fmla="*/ 296 w 306"/>
                <a:gd name="T7" fmla="*/ 62 h 333"/>
                <a:gd name="T8" fmla="*/ 302 w 306"/>
                <a:gd name="T9" fmla="*/ 122 h 333"/>
                <a:gd name="T10" fmla="*/ 305 w 306"/>
                <a:gd name="T11" fmla="*/ 179 h 333"/>
                <a:gd name="T12" fmla="*/ 306 w 306"/>
                <a:gd name="T13" fmla="*/ 236 h 333"/>
                <a:gd name="T14" fmla="*/ 294 w 306"/>
                <a:gd name="T15" fmla="*/ 244 h 333"/>
                <a:gd name="T16" fmla="*/ 280 w 306"/>
                <a:gd name="T17" fmla="*/ 252 h 333"/>
                <a:gd name="T18" fmla="*/ 266 w 306"/>
                <a:gd name="T19" fmla="*/ 260 h 333"/>
                <a:gd name="T20" fmla="*/ 252 w 306"/>
                <a:gd name="T21" fmla="*/ 268 h 333"/>
                <a:gd name="T22" fmla="*/ 238 w 306"/>
                <a:gd name="T23" fmla="*/ 276 h 333"/>
                <a:gd name="T24" fmla="*/ 223 w 306"/>
                <a:gd name="T25" fmla="*/ 283 h 333"/>
                <a:gd name="T26" fmla="*/ 208 w 306"/>
                <a:gd name="T27" fmla="*/ 290 h 333"/>
                <a:gd name="T28" fmla="*/ 193 w 306"/>
                <a:gd name="T29" fmla="*/ 297 h 333"/>
                <a:gd name="T30" fmla="*/ 177 w 306"/>
                <a:gd name="T31" fmla="*/ 302 h 333"/>
                <a:gd name="T32" fmla="*/ 161 w 306"/>
                <a:gd name="T33" fmla="*/ 308 h 333"/>
                <a:gd name="T34" fmla="*/ 145 w 306"/>
                <a:gd name="T35" fmla="*/ 314 h 333"/>
                <a:gd name="T36" fmla="*/ 128 w 306"/>
                <a:gd name="T37" fmla="*/ 318 h 333"/>
                <a:gd name="T38" fmla="*/ 109 w 306"/>
                <a:gd name="T39" fmla="*/ 323 h 333"/>
                <a:gd name="T40" fmla="*/ 91 w 306"/>
                <a:gd name="T41" fmla="*/ 328 h 333"/>
                <a:gd name="T42" fmla="*/ 72 w 306"/>
                <a:gd name="T43" fmla="*/ 330 h 333"/>
                <a:gd name="T44" fmla="*/ 53 w 306"/>
                <a:gd name="T4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53" y="333"/>
                  </a:moveTo>
                  <a:lnTo>
                    <a:pt x="0" y="54"/>
                  </a:lnTo>
                  <a:lnTo>
                    <a:pt x="287" y="0"/>
                  </a:lnTo>
                  <a:lnTo>
                    <a:pt x="296" y="62"/>
                  </a:lnTo>
                  <a:lnTo>
                    <a:pt x="302" y="122"/>
                  </a:lnTo>
                  <a:lnTo>
                    <a:pt x="305" y="179"/>
                  </a:lnTo>
                  <a:lnTo>
                    <a:pt x="306" y="236"/>
                  </a:lnTo>
                  <a:lnTo>
                    <a:pt x="294" y="244"/>
                  </a:lnTo>
                  <a:lnTo>
                    <a:pt x="280" y="252"/>
                  </a:lnTo>
                  <a:lnTo>
                    <a:pt x="266" y="260"/>
                  </a:lnTo>
                  <a:lnTo>
                    <a:pt x="252" y="268"/>
                  </a:lnTo>
                  <a:lnTo>
                    <a:pt x="238" y="276"/>
                  </a:lnTo>
                  <a:lnTo>
                    <a:pt x="223" y="283"/>
                  </a:lnTo>
                  <a:lnTo>
                    <a:pt x="208" y="290"/>
                  </a:lnTo>
                  <a:lnTo>
                    <a:pt x="193" y="297"/>
                  </a:lnTo>
                  <a:lnTo>
                    <a:pt x="177" y="302"/>
                  </a:lnTo>
                  <a:lnTo>
                    <a:pt x="161" y="308"/>
                  </a:lnTo>
                  <a:lnTo>
                    <a:pt x="145" y="314"/>
                  </a:lnTo>
                  <a:lnTo>
                    <a:pt x="128" y="318"/>
                  </a:lnTo>
                  <a:lnTo>
                    <a:pt x="109" y="323"/>
                  </a:lnTo>
                  <a:lnTo>
                    <a:pt x="91" y="328"/>
                  </a:lnTo>
                  <a:lnTo>
                    <a:pt x="72" y="330"/>
                  </a:lnTo>
                  <a:lnTo>
                    <a:pt x="53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0 w 249"/>
                <a:gd name="T1" fmla="*/ 421 h 421"/>
                <a:gd name="T2" fmla="*/ 10 w 249"/>
                <a:gd name="T3" fmla="*/ 388 h 421"/>
                <a:gd name="T4" fmla="*/ 19 w 249"/>
                <a:gd name="T5" fmla="*/ 354 h 421"/>
                <a:gd name="T6" fmla="*/ 27 w 249"/>
                <a:gd name="T7" fmla="*/ 318 h 421"/>
                <a:gd name="T8" fmla="*/ 34 w 249"/>
                <a:gd name="T9" fmla="*/ 282 h 421"/>
                <a:gd name="T10" fmla="*/ 40 w 249"/>
                <a:gd name="T11" fmla="*/ 244 h 421"/>
                <a:gd name="T12" fmla="*/ 44 w 249"/>
                <a:gd name="T13" fmla="*/ 205 h 421"/>
                <a:gd name="T14" fmla="*/ 47 w 249"/>
                <a:gd name="T15" fmla="*/ 166 h 421"/>
                <a:gd name="T16" fmla="*/ 48 w 249"/>
                <a:gd name="T17" fmla="*/ 125 h 421"/>
                <a:gd name="T18" fmla="*/ 56 w 249"/>
                <a:gd name="T19" fmla="*/ 119 h 421"/>
                <a:gd name="T20" fmla="*/ 64 w 249"/>
                <a:gd name="T21" fmla="*/ 113 h 421"/>
                <a:gd name="T22" fmla="*/ 71 w 249"/>
                <a:gd name="T23" fmla="*/ 107 h 421"/>
                <a:gd name="T24" fmla="*/ 79 w 249"/>
                <a:gd name="T25" fmla="*/ 102 h 421"/>
                <a:gd name="T26" fmla="*/ 101 w 249"/>
                <a:gd name="T27" fmla="*/ 86 h 421"/>
                <a:gd name="T28" fmla="*/ 123 w 249"/>
                <a:gd name="T29" fmla="*/ 69 h 421"/>
                <a:gd name="T30" fmla="*/ 144 w 249"/>
                <a:gd name="T31" fmla="*/ 54 h 421"/>
                <a:gd name="T32" fmla="*/ 165 w 249"/>
                <a:gd name="T33" fmla="*/ 41 h 421"/>
                <a:gd name="T34" fmla="*/ 185 w 249"/>
                <a:gd name="T35" fmla="*/ 28 h 421"/>
                <a:gd name="T36" fmla="*/ 206 w 249"/>
                <a:gd name="T37" fmla="*/ 18 h 421"/>
                <a:gd name="T38" fmla="*/ 227 w 249"/>
                <a:gd name="T39" fmla="*/ 7 h 421"/>
                <a:gd name="T40" fmla="*/ 249 w 249"/>
                <a:gd name="T41" fmla="*/ 0 h 421"/>
                <a:gd name="T42" fmla="*/ 243 w 249"/>
                <a:gd name="T43" fmla="*/ 31 h 421"/>
                <a:gd name="T44" fmla="*/ 235 w 249"/>
                <a:gd name="T45" fmla="*/ 62 h 421"/>
                <a:gd name="T46" fmla="*/ 226 w 249"/>
                <a:gd name="T47" fmla="*/ 92 h 421"/>
                <a:gd name="T48" fmla="*/ 215 w 249"/>
                <a:gd name="T49" fmla="*/ 121 h 421"/>
                <a:gd name="T50" fmla="*/ 204 w 249"/>
                <a:gd name="T51" fmla="*/ 151 h 421"/>
                <a:gd name="T52" fmla="*/ 191 w 249"/>
                <a:gd name="T53" fmla="*/ 179 h 421"/>
                <a:gd name="T54" fmla="*/ 177 w 249"/>
                <a:gd name="T55" fmla="*/ 206 h 421"/>
                <a:gd name="T56" fmla="*/ 162 w 249"/>
                <a:gd name="T57" fmla="*/ 234 h 421"/>
                <a:gd name="T58" fmla="*/ 146 w 249"/>
                <a:gd name="T59" fmla="*/ 261 h 421"/>
                <a:gd name="T60" fmla="*/ 129 w 249"/>
                <a:gd name="T61" fmla="*/ 286 h 421"/>
                <a:gd name="T62" fmla="*/ 109 w 249"/>
                <a:gd name="T63" fmla="*/ 310 h 421"/>
                <a:gd name="T64" fmla="*/ 90 w 249"/>
                <a:gd name="T65" fmla="*/ 334 h 421"/>
                <a:gd name="T66" fmla="*/ 69 w 249"/>
                <a:gd name="T67" fmla="*/ 357 h 421"/>
                <a:gd name="T68" fmla="*/ 47 w 249"/>
                <a:gd name="T69" fmla="*/ 379 h 421"/>
                <a:gd name="T70" fmla="*/ 24 w 249"/>
                <a:gd name="T71" fmla="*/ 400 h 421"/>
                <a:gd name="T72" fmla="*/ 0 w 249"/>
                <a:gd name="T7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0" y="421"/>
                  </a:moveTo>
                  <a:lnTo>
                    <a:pt x="10" y="388"/>
                  </a:lnTo>
                  <a:lnTo>
                    <a:pt x="19" y="354"/>
                  </a:lnTo>
                  <a:lnTo>
                    <a:pt x="27" y="318"/>
                  </a:lnTo>
                  <a:lnTo>
                    <a:pt x="34" y="282"/>
                  </a:lnTo>
                  <a:lnTo>
                    <a:pt x="40" y="244"/>
                  </a:lnTo>
                  <a:lnTo>
                    <a:pt x="44" y="205"/>
                  </a:lnTo>
                  <a:lnTo>
                    <a:pt x="47" y="166"/>
                  </a:lnTo>
                  <a:lnTo>
                    <a:pt x="48" y="125"/>
                  </a:lnTo>
                  <a:lnTo>
                    <a:pt x="56" y="119"/>
                  </a:lnTo>
                  <a:lnTo>
                    <a:pt x="64" y="113"/>
                  </a:lnTo>
                  <a:lnTo>
                    <a:pt x="71" y="107"/>
                  </a:lnTo>
                  <a:lnTo>
                    <a:pt x="79" y="102"/>
                  </a:lnTo>
                  <a:lnTo>
                    <a:pt x="101" y="86"/>
                  </a:lnTo>
                  <a:lnTo>
                    <a:pt x="123" y="69"/>
                  </a:lnTo>
                  <a:lnTo>
                    <a:pt x="144" y="54"/>
                  </a:lnTo>
                  <a:lnTo>
                    <a:pt x="165" y="41"/>
                  </a:lnTo>
                  <a:lnTo>
                    <a:pt x="185" y="28"/>
                  </a:lnTo>
                  <a:lnTo>
                    <a:pt x="206" y="18"/>
                  </a:lnTo>
                  <a:lnTo>
                    <a:pt x="227" y="7"/>
                  </a:lnTo>
                  <a:lnTo>
                    <a:pt x="249" y="0"/>
                  </a:lnTo>
                  <a:lnTo>
                    <a:pt x="243" y="31"/>
                  </a:lnTo>
                  <a:lnTo>
                    <a:pt x="235" y="62"/>
                  </a:lnTo>
                  <a:lnTo>
                    <a:pt x="226" y="92"/>
                  </a:lnTo>
                  <a:lnTo>
                    <a:pt x="215" y="121"/>
                  </a:lnTo>
                  <a:lnTo>
                    <a:pt x="204" y="151"/>
                  </a:lnTo>
                  <a:lnTo>
                    <a:pt x="191" y="179"/>
                  </a:lnTo>
                  <a:lnTo>
                    <a:pt x="177" y="206"/>
                  </a:lnTo>
                  <a:lnTo>
                    <a:pt x="162" y="234"/>
                  </a:lnTo>
                  <a:lnTo>
                    <a:pt x="146" y="261"/>
                  </a:lnTo>
                  <a:lnTo>
                    <a:pt x="129" y="286"/>
                  </a:lnTo>
                  <a:lnTo>
                    <a:pt x="109" y="310"/>
                  </a:lnTo>
                  <a:lnTo>
                    <a:pt x="90" y="334"/>
                  </a:lnTo>
                  <a:lnTo>
                    <a:pt x="69" y="357"/>
                  </a:lnTo>
                  <a:lnTo>
                    <a:pt x="47" y="379"/>
                  </a:lnTo>
                  <a:lnTo>
                    <a:pt x="24" y="40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231 w 231"/>
                <a:gd name="T1" fmla="*/ 111 h 219"/>
                <a:gd name="T2" fmla="*/ 216 w 231"/>
                <a:gd name="T3" fmla="*/ 114 h 219"/>
                <a:gd name="T4" fmla="*/ 201 w 231"/>
                <a:gd name="T5" fmla="*/ 118 h 219"/>
                <a:gd name="T6" fmla="*/ 187 w 231"/>
                <a:gd name="T7" fmla="*/ 122 h 219"/>
                <a:gd name="T8" fmla="*/ 173 w 231"/>
                <a:gd name="T9" fmla="*/ 127 h 219"/>
                <a:gd name="T10" fmla="*/ 160 w 231"/>
                <a:gd name="T11" fmla="*/ 133 h 219"/>
                <a:gd name="T12" fmla="*/ 146 w 231"/>
                <a:gd name="T13" fmla="*/ 138 h 219"/>
                <a:gd name="T14" fmla="*/ 133 w 231"/>
                <a:gd name="T15" fmla="*/ 145 h 219"/>
                <a:gd name="T16" fmla="*/ 120 w 231"/>
                <a:gd name="T17" fmla="*/ 152 h 219"/>
                <a:gd name="T18" fmla="*/ 106 w 231"/>
                <a:gd name="T19" fmla="*/ 159 h 219"/>
                <a:gd name="T20" fmla="*/ 94 w 231"/>
                <a:gd name="T21" fmla="*/ 167 h 219"/>
                <a:gd name="T22" fmla="*/ 82 w 231"/>
                <a:gd name="T23" fmla="*/ 175 h 219"/>
                <a:gd name="T24" fmla="*/ 70 w 231"/>
                <a:gd name="T25" fmla="*/ 183 h 219"/>
                <a:gd name="T26" fmla="*/ 57 w 231"/>
                <a:gd name="T27" fmla="*/ 191 h 219"/>
                <a:gd name="T28" fmla="*/ 44 w 231"/>
                <a:gd name="T29" fmla="*/ 201 h 219"/>
                <a:gd name="T30" fmla="*/ 33 w 231"/>
                <a:gd name="T31" fmla="*/ 210 h 219"/>
                <a:gd name="T32" fmla="*/ 20 w 231"/>
                <a:gd name="T33" fmla="*/ 219 h 219"/>
                <a:gd name="T34" fmla="*/ 17 w 231"/>
                <a:gd name="T35" fmla="*/ 175 h 219"/>
                <a:gd name="T36" fmla="*/ 13 w 231"/>
                <a:gd name="T37" fmla="*/ 131 h 219"/>
                <a:gd name="T38" fmla="*/ 7 w 231"/>
                <a:gd name="T39" fmla="*/ 88 h 219"/>
                <a:gd name="T40" fmla="*/ 0 w 231"/>
                <a:gd name="T41" fmla="*/ 43 h 219"/>
                <a:gd name="T42" fmla="*/ 226 w 231"/>
                <a:gd name="T43" fmla="*/ 0 h 219"/>
                <a:gd name="T44" fmla="*/ 229 w 231"/>
                <a:gd name="T45" fmla="*/ 28 h 219"/>
                <a:gd name="T46" fmla="*/ 231 w 231"/>
                <a:gd name="T47" fmla="*/ 55 h 219"/>
                <a:gd name="T48" fmla="*/ 231 w 231"/>
                <a:gd name="T49" fmla="*/ 83 h 219"/>
                <a:gd name="T50" fmla="*/ 231 w 231"/>
                <a:gd name="T51" fmla="*/ 1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231" y="111"/>
                  </a:moveTo>
                  <a:lnTo>
                    <a:pt x="216" y="114"/>
                  </a:lnTo>
                  <a:lnTo>
                    <a:pt x="201" y="118"/>
                  </a:lnTo>
                  <a:lnTo>
                    <a:pt x="187" y="122"/>
                  </a:lnTo>
                  <a:lnTo>
                    <a:pt x="173" y="127"/>
                  </a:lnTo>
                  <a:lnTo>
                    <a:pt x="160" y="133"/>
                  </a:lnTo>
                  <a:lnTo>
                    <a:pt x="146" y="138"/>
                  </a:lnTo>
                  <a:lnTo>
                    <a:pt x="133" y="145"/>
                  </a:lnTo>
                  <a:lnTo>
                    <a:pt x="120" y="152"/>
                  </a:lnTo>
                  <a:lnTo>
                    <a:pt x="106" y="159"/>
                  </a:lnTo>
                  <a:lnTo>
                    <a:pt x="94" y="167"/>
                  </a:lnTo>
                  <a:lnTo>
                    <a:pt x="82" y="175"/>
                  </a:lnTo>
                  <a:lnTo>
                    <a:pt x="70" y="183"/>
                  </a:lnTo>
                  <a:lnTo>
                    <a:pt x="57" y="191"/>
                  </a:lnTo>
                  <a:lnTo>
                    <a:pt x="44" y="201"/>
                  </a:lnTo>
                  <a:lnTo>
                    <a:pt x="33" y="210"/>
                  </a:lnTo>
                  <a:lnTo>
                    <a:pt x="20" y="219"/>
                  </a:lnTo>
                  <a:lnTo>
                    <a:pt x="17" y="175"/>
                  </a:lnTo>
                  <a:lnTo>
                    <a:pt x="13" y="131"/>
                  </a:lnTo>
                  <a:lnTo>
                    <a:pt x="7" y="88"/>
                  </a:lnTo>
                  <a:lnTo>
                    <a:pt x="0" y="43"/>
                  </a:lnTo>
                  <a:lnTo>
                    <a:pt x="226" y="0"/>
                  </a:lnTo>
                  <a:lnTo>
                    <a:pt x="229" y="28"/>
                  </a:lnTo>
                  <a:lnTo>
                    <a:pt x="231" y="55"/>
                  </a:lnTo>
                  <a:lnTo>
                    <a:pt x="231" y="83"/>
                  </a:lnTo>
                  <a:lnTo>
                    <a:pt x="231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766" y="2146"/>
              <a:ext cx="116" cy="173"/>
            </a:xfrm>
            <a:custGeom>
              <a:avLst/>
              <a:gdLst>
                <a:gd name="T0" fmla="*/ 51 w 232"/>
                <a:gd name="T1" fmla="*/ 345 h 345"/>
                <a:gd name="T2" fmla="*/ 58 w 232"/>
                <a:gd name="T3" fmla="*/ 343 h 345"/>
                <a:gd name="T4" fmla="*/ 64 w 232"/>
                <a:gd name="T5" fmla="*/ 342 h 345"/>
                <a:gd name="T6" fmla="*/ 71 w 232"/>
                <a:gd name="T7" fmla="*/ 339 h 345"/>
                <a:gd name="T8" fmla="*/ 78 w 232"/>
                <a:gd name="T9" fmla="*/ 337 h 345"/>
                <a:gd name="T10" fmla="*/ 85 w 232"/>
                <a:gd name="T11" fmla="*/ 335 h 345"/>
                <a:gd name="T12" fmla="*/ 92 w 232"/>
                <a:gd name="T13" fmla="*/ 333 h 345"/>
                <a:gd name="T14" fmla="*/ 98 w 232"/>
                <a:gd name="T15" fmla="*/ 330 h 345"/>
                <a:gd name="T16" fmla="*/ 105 w 232"/>
                <a:gd name="T17" fmla="*/ 328 h 345"/>
                <a:gd name="T18" fmla="*/ 128 w 232"/>
                <a:gd name="T19" fmla="*/ 305 h 345"/>
                <a:gd name="T20" fmla="*/ 149 w 232"/>
                <a:gd name="T21" fmla="*/ 275 h 345"/>
                <a:gd name="T22" fmla="*/ 168 w 232"/>
                <a:gd name="T23" fmla="*/ 240 h 345"/>
                <a:gd name="T24" fmla="*/ 186 w 232"/>
                <a:gd name="T25" fmla="*/ 201 h 345"/>
                <a:gd name="T26" fmla="*/ 202 w 232"/>
                <a:gd name="T27" fmla="*/ 158 h 345"/>
                <a:gd name="T28" fmla="*/ 214 w 232"/>
                <a:gd name="T29" fmla="*/ 109 h 345"/>
                <a:gd name="T30" fmla="*/ 225 w 232"/>
                <a:gd name="T31" fmla="*/ 56 h 345"/>
                <a:gd name="T32" fmla="*/ 232 w 232"/>
                <a:gd name="T33" fmla="*/ 0 h 345"/>
                <a:gd name="T34" fmla="*/ 220 w 232"/>
                <a:gd name="T35" fmla="*/ 7 h 345"/>
                <a:gd name="T36" fmla="*/ 207 w 232"/>
                <a:gd name="T37" fmla="*/ 12 h 345"/>
                <a:gd name="T38" fmla="*/ 195 w 232"/>
                <a:gd name="T39" fmla="*/ 19 h 345"/>
                <a:gd name="T40" fmla="*/ 182 w 232"/>
                <a:gd name="T41" fmla="*/ 25 h 345"/>
                <a:gd name="T42" fmla="*/ 168 w 232"/>
                <a:gd name="T43" fmla="*/ 31 h 345"/>
                <a:gd name="T44" fmla="*/ 156 w 232"/>
                <a:gd name="T45" fmla="*/ 37 h 345"/>
                <a:gd name="T46" fmla="*/ 142 w 232"/>
                <a:gd name="T47" fmla="*/ 42 h 345"/>
                <a:gd name="T48" fmla="*/ 127 w 232"/>
                <a:gd name="T49" fmla="*/ 47 h 345"/>
                <a:gd name="T50" fmla="*/ 113 w 232"/>
                <a:gd name="T51" fmla="*/ 53 h 345"/>
                <a:gd name="T52" fmla="*/ 98 w 232"/>
                <a:gd name="T53" fmla="*/ 57 h 345"/>
                <a:gd name="T54" fmla="*/ 82 w 232"/>
                <a:gd name="T55" fmla="*/ 61 h 345"/>
                <a:gd name="T56" fmla="*/ 67 w 232"/>
                <a:gd name="T57" fmla="*/ 65 h 345"/>
                <a:gd name="T58" fmla="*/ 51 w 232"/>
                <a:gd name="T59" fmla="*/ 69 h 345"/>
                <a:gd name="T60" fmla="*/ 35 w 232"/>
                <a:gd name="T61" fmla="*/ 72 h 345"/>
                <a:gd name="T62" fmla="*/ 17 w 232"/>
                <a:gd name="T63" fmla="*/ 75 h 345"/>
                <a:gd name="T64" fmla="*/ 0 w 232"/>
                <a:gd name="T65" fmla="*/ 77 h 345"/>
                <a:gd name="T66" fmla="*/ 51 w 232"/>
                <a:gd name="T6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5">
                  <a:moveTo>
                    <a:pt x="51" y="345"/>
                  </a:moveTo>
                  <a:lnTo>
                    <a:pt x="58" y="343"/>
                  </a:lnTo>
                  <a:lnTo>
                    <a:pt x="64" y="342"/>
                  </a:lnTo>
                  <a:lnTo>
                    <a:pt x="71" y="339"/>
                  </a:lnTo>
                  <a:lnTo>
                    <a:pt x="78" y="337"/>
                  </a:lnTo>
                  <a:lnTo>
                    <a:pt x="85" y="335"/>
                  </a:lnTo>
                  <a:lnTo>
                    <a:pt x="92" y="333"/>
                  </a:lnTo>
                  <a:lnTo>
                    <a:pt x="98" y="330"/>
                  </a:lnTo>
                  <a:lnTo>
                    <a:pt x="105" y="328"/>
                  </a:lnTo>
                  <a:lnTo>
                    <a:pt x="128" y="305"/>
                  </a:lnTo>
                  <a:lnTo>
                    <a:pt x="149" y="275"/>
                  </a:lnTo>
                  <a:lnTo>
                    <a:pt x="168" y="240"/>
                  </a:lnTo>
                  <a:lnTo>
                    <a:pt x="186" y="201"/>
                  </a:lnTo>
                  <a:lnTo>
                    <a:pt x="202" y="158"/>
                  </a:lnTo>
                  <a:lnTo>
                    <a:pt x="214" y="109"/>
                  </a:lnTo>
                  <a:lnTo>
                    <a:pt x="225" y="56"/>
                  </a:lnTo>
                  <a:lnTo>
                    <a:pt x="232" y="0"/>
                  </a:lnTo>
                  <a:lnTo>
                    <a:pt x="220" y="7"/>
                  </a:lnTo>
                  <a:lnTo>
                    <a:pt x="207" y="12"/>
                  </a:lnTo>
                  <a:lnTo>
                    <a:pt x="195" y="19"/>
                  </a:lnTo>
                  <a:lnTo>
                    <a:pt x="182" y="25"/>
                  </a:lnTo>
                  <a:lnTo>
                    <a:pt x="168" y="31"/>
                  </a:lnTo>
                  <a:lnTo>
                    <a:pt x="156" y="37"/>
                  </a:lnTo>
                  <a:lnTo>
                    <a:pt x="142" y="42"/>
                  </a:lnTo>
                  <a:lnTo>
                    <a:pt x="127" y="47"/>
                  </a:lnTo>
                  <a:lnTo>
                    <a:pt x="113" y="53"/>
                  </a:lnTo>
                  <a:lnTo>
                    <a:pt x="98" y="57"/>
                  </a:lnTo>
                  <a:lnTo>
                    <a:pt x="82" y="61"/>
                  </a:lnTo>
                  <a:lnTo>
                    <a:pt x="67" y="65"/>
                  </a:lnTo>
                  <a:lnTo>
                    <a:pt x="51" y="69"/>
                  </a:lnTo>
                  <a:lnTo>
                    <a:pt x="35" y="72"/>
                  </a:lnTo>
                  <a:lnTo>
                    <a:pt x="17" y="75"/>
                  </a:lnTo>
                  <a:lnTo>
                    <a:pt x="0" y="77"/>
                  </a:lnTo>
                  <a:lnTo>
                    <a:pt x="51" y="34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732" y="1974"/>
              <a:ext cx="153" cy="167"/>
            </a:xfrm>
            <a:custGeom>
              <a:avLst/>
              <a:gdLst>
                <a:gd name="T0" fmla="*/ 0 w 306"/>
                <a:gd name="T1" fmla="*/ 54 h 333"/>
                <a:gd name="T2" fmla="*/ 53 w 306"/>
                <a:gd name="T3" fmla="*/ 333 h 333"/>
                <a:gd name="T4" fmla="*/ 72 w 306"/>
                <a:gd name="T5" fmla="*/ 330 h 333"/>
                <a:gd name="T6" fmla="*/ 91 w 306"/>
                <a:gd name="T7" fmla="*/ 328 h 333"/>
                <a:gd name="T8" fmla="*/ 109 w 306"/>
                <a:gd name="T9" fmla="*/ 323 h 333"/>
                <a:gd name="T10" fmla="*/ 128 w 306"/>
                <a:gd name="T11" fmla="*/ 318 h 333"/>
                <a:gd name="T12" fmla="*/ 145 w 306"/>
                <a:gd name="T13" fmla="*/ 314 h 333"/>
                <a:gd name="T14" fmla="*/ 161 w 306"/>
                <a:gd name="T15" fmla="*/ 308 h 333"/>
                <a:gd name="T16" fmla="*/ 177 w 306"/>
                <a:gd name="T17" fmla="*/ 302 h 333"/>
                <a:gd name="T18" fmla="*/ 193 w 306"/>
                <a:gd name="T19" fmla="*/ 297 h 333"/>
                <a:gd name="T20" fmla="*/ 208 w 306"/>
                <a:gd name="T21" fmla="*/ 290 h 333"/>
                <a:gd name="T22" fmla="*/ 223 w 306"/>
                <a:gd name="T23" fmla="*/ 283 h 333"/>
                <a:gd name="T24" fmla="*/ 238 w 306"/>
                <a:gd name="T25" fmla="*/ 276 h 333"/>
                <a:gd name="T26" fmla="*/ 252 w 306"/>
                <a:gd name="T27" fmla="*/ 268 h 333"/>
                <a:gd name="T28" fmla="*/ 266 w 306"/>
                <a:gd name="T29" fmla="*/ 260 h 333"/>
                <a:gd name="T30" fmla="*/ 280 w 306"/>
                <a:gd name="T31" fmla="*/ 252 h 333"/>
                <a:gd name="T32" fmla="*/ 294 w 306"/>
                <a:gd name="T33" fmla="*/ 244 h 333"/>
                <a:gd name="T34" fmla="*/ 306 w 306"/>
                <a:gd name="T35" fmla="*/ 236 h 333"/>
                <a:gd name="T36" fmla="*/ 305 w 306"/>
                <a:gd name="T37" fmla="*/ 179 h 333"/>
                <a:gd name="T38" fmla="*/ 302 w 306"/>
                <a:gd name="T39" fmla="*/ 122 h 333"/>
                <a:gd name="T40" fmla="*/ 296 w 306"/>
                <a:gd name="T41" fmla="*/ 62 h 333"/>
                <a:gd name="T42" fmla="*/ 287 w 306"/>
                <a:gd name="T43" fmla="*/ 0 h 333"/>
                <a:gd name="T44" fmla="*/ 0 w 306"/>
                <a:gd name="T45" fmla="*/ 5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333">
                  <a:moveTo>
                    <a:pt x="0" y="54"/>
                  </a:moveTo>
                  <a:lnTo>
                    <a:pt x="53" y="333"/>
                  </a:lnTo>
                  <a:lnTo>
                    <a:pt x="72" y="330"/>
                  </a:lnTo>
                  <a:lnTo>
                    <a:pt x="91" y="328"/>
                  </a:lnTo>
                  <a:lnTo>
                    <a:pt x="109" y="323"/>
                  </a:lnTo>
                  <a:lnTo>
                    <a:pt x="128" y="318"/>
                  </a:lnTo>
                  <a:lnTo>
                    <a:pt x="145" y="314"/>
                  </a:lnTo>
                  <a:lnTo>
                    <a:pt x="161" y="308"/>
                  </a:lnTo>
                  <a:lnTo>
                    <a:pt x="177" y="302"/>
                  </a:lnTo>
                  <a:lnTo>
                    <a:pt x="193" y="297"/>
                  </a:lnTo>
                  <a:lnTo>
                    <a:pt x="208" y="290"/>
                  </a:lnTo>
                  <a:lnTo>
                    <a:pt x="223" y="283"/>
                  </a:lnTo>
                  <a:lnTo>
                    <a:pt x="238" y="276"/>
                  </a:lnTo>
                  <a:lnTo>
                    <a:pt x="252" y="268"/>
                  </a:lnTo>
                  <a:lnTo>
                    <a:pt x="266" y="260"/>
                  </a:lnTo>
                  <a:lnTo>
                    <a:pt x="280" y="252"/>
                  </a:lnTo>
                  <a:lnTo>
                    <a:pt x="294" y="244"/>
                  </a:lnTo>
                  <a:lnTo>
                    <a:pt x="306" y="236"/>
                  </a:lnTo>
                  <a:lnTo>
                    <a:pt x="305" y="179"/>
                  </a:lnTo>
                  <a:lnTo>
                    <a:pt x="302" y="122"/>
                  </a:lnTo>
                  <a:lnTo>
                    <a:pt x="296" y="62"/>
                  </a:lnTo>
                  <a:lnTo>
                    <a:pt x="287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582" y="2157"/>
              <a:ext cx="154" cy="173"/>
            </a:xfrm>
            <a:custGeom>
              <a:avLst/>
              <a:gdLst>
                <a:gd name="T0" fmla="*/ 151 w 309"/>
                <a:gd name="T1" fmla="*/ 53 h 344"/>
                <a:gd name="T2" fmla="*/ 129 w 309"/>
                <a:gd name="T3" fmla="*/ 49 h 344"/>
                <a:gd name="T4" fmla="*/ 108 w 309"/>
                <a:gd name="T5" fmla="*/ 46 h 344"/>
                <a:gd name="T6" fmla="*/ 89 w 309"/>
                <a:gd name="T7" fmla="*/ 40 h 344"/>
                <a:gd name="T8" fmla="*/ 69 w 309"/>
                <a:gd name="T9" fmla="*/ 33 h 344"/>
                <a:gd name="T10" fmla="*/ 51 w 309"/>
                <a:gd name="T11" fmla="*/ 26 h 344"/>
                <a:gd name="T12" fmla="*/ 33 w 309"/>
                <a:gd name="T13" fmla="*/ 18 h 344"/>
                <a:gd name="T14" fmla="*/ 16 w 309"/>
                <a:gd name="T15" fmla="*/ 9 h 344"/>
                <a:gd name="T16" fmla="*/ 0 w 309"/>
                <a:gd name="T17" fmla="*/ 0 h 344"/>
                <a:gd name="T18" fmla="*/ 12 w 309"/>
                <a:gd name="T19" fmla="*/ 26 h 344"/>
                <a:gd name="T20" fmla="*/ 23 w 309"/>
                <a:gd name="T21" fmla="*/ 52 h 344"/>
                <a:gd name="T22" fmla="*/ 36 w 309"/>
                <a:gd name="T23" fmla="*/ 77 h 344"/>
                <a:gd name="T24" fmla="*/ 48 w 309"/>
                <a:gd name="T25" fmla="*/ 101 h 344"/>
                <a:gd name="T26" fmla="*/ 61 w 309"/>
                <a:gd name="T27" fmla="*/ 124 h 344"/>
                <a:gd name="T28" fmla="*/ 75 w 309"/>
                <a:gd name="T29" fmla="*/ 147 h 344"/>
                <a:gd name="T30" fmla="*/ 89 w 309"/>
                <a:gd name="T31" fmla="*/ 169 h 344"/>
                <a:gd name="T32" fmla="*/ 103 w 309"/>
                <a:gd name="T33" fmla="*/ 190 h 344"/>
                <a:gd name="T34" fmla="*/ 116 w 309"/>
                <a:gd name="T35" fmla="*/ 209 h 344"/>
                <a:gd name="T36" fmla="*/ 131 w 309"/>
                <a:gd name="T37" fmla="*/ 228 h 344"/>
                <a:gd name="T38" fmla="*/ 145 w 309"/>
                <a:gd name="T39" fmla="*/ 246 h 344"/>
                <a:gd name="T40" fmla="*/ 160 w 309"/>
                <a:gd name="T41" fmla="*/ 262 h 344"/>
                <a:gd name="T42" fmla="*/ 176 w 309"/>
                <a:gd name="T43" fmla="*/ 277 h 344"/>
                <a:gd name="T44" fmla="*/ 191 w 309"/>
                <a:gd name="T45" fmla="*/ 292 h 344"/>
                <a:gd name="T46" fmla="*/ 206 w 309"/>
                <a:gd name="T47" fmla="*/ 305 h 344"/>
                <a:gd name="T48" fmla="*/ 223 w 309"/>
                <a:gd name="T49" fmla="*/ 316 h 344"/>
                <a:gd name="T50" fmla="*/ 234 w 309"/>
                <a:gd name="T51" fmla="*/ 323 h 344"/>
                <a:gd name="T52" fmla="*/ 244 w 309"/>
                <a:gd name="T53" fmla="*/ 329 h 344"/>
                <a:gd name="T54" fmla="*/ 256 w 309"/>
                <a:gd name="T55" fmla="*/ 335 h 344"/>
                <a:gd name="T56" fmla="*/ 266 w 309"/>
                <a:gd name="T57" fmla="*/ 338 h 344"/>
                <a:gd name="T58" fmla="*/ 277 w 309"/>
                <a:gd name="T59" fmla="*/ 342 h 344"/>
                <a:gd name="T60" fmla="*/ 287 w 309"/>
                <a:gd name="T61" fmla="*/ 343 h 344"/>
                <a:gd name="T62" fmla="*/ 299 w 309"/>
                <a:gd name="T63" fmla="*/ 344 h 344"/>
                <a:gd name="T64" fmla="*/ 309 w 309"/>
                <a:gd name="T65" fmla="*/ 343 h 344"/>
                <a:gd name="T66" fmla="*/ 256 w 309"/>
                <a:gd name="T67" fmla="*/ 60 h 344"/>
                <a:gd name="T68" fmla="*/ 243 w 309"/>
                <a:gd name="T69" fmla="*/ 60 h 344"/>
                <a:gd name="T70" fmla="*/ 231 w 309"/>
                <a:gd name="T71" fmla="*/ 60 h 344"/>
                <a:gd name="T72" fmla="*/ 218 w 309"/>
                <a:gd name="T73" fmla="*/ 59 h 344"/>
                <a:gd name="T74" fmla="*/ 205 w 309"/>
                <a:gd name="T75" fmla="*/ 57 h 344"/>
                <a:gd name="T76" fmla="*/ 191 w 309"/>
                <a:gd name="T77" fmla="*/ 57 h 344"/>
                <a:gd name="T78" fmla="*/ 179 w 309"/>
                <a:gd name="T79" fmla="*/ 56 h 344"/>
                <a:gd name="T80" fmla="*/ 165 w 309"/>
                <a:gd name="T81" fmla="*/ 54 h 344"/>
                <a:gd name="T82" fmla="*/ 151 w 309"/>
                <a:gd name="T83" fmla="*/ 5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344">
                  <a:moveTo>
                    <a:pt x="151" y="53"/>
                  </a:moveTo>
                  <a:lnTo>
                    <a:pt x="129" y="49"/>
                  </a:lnTo>
                  <a:lnTo>
                    <a:pt x="108" y="46"/>
                  </a:lnTo>
                  <a:lnTo>
                    <a:pt x="89" y="40"/>
                  </a:lnTo>
                  <a:lnTo>
                    <a:pt x="69" y="33"/>
                  </a:lnTo>
                  <a:lnTo>
                    <a:pt x="51" y="26"/>
                  </a:lnTo>
                  <a:lnTo>
                    <a:pt x="33" y="18"/>
                  </a:lnTo>
                  <a:lnTo>
                    <a:pt x="16" y="9"/>
                  </a:lnTo>
                  <a:lnTo>
                    <a:pt x="0" y="0"/>
                  </a:lnTo>
                  <a:lnTo>
                    <a:pt x="12" y="26"/>
                  </a:lnTo>
                  <a:lnTo>
                    <a:pt x="23" y="52"/>
                  </a:lnTo>
                  <a:lnTo>
                    <a:pt x="36" y="77"/>
                  </a:lnTo>
                  <a:lnTo>
                    <a:pt x="48" y="101"/>
                  </a:lnTo>
                  <a:lnTo>
                    <a:pt x="61" y="124"/>
                  </a:lnTo>
                  <a:lnTo>
                    <a:pt x="75" y="147"/>
                  </a:lnTo>
                  <a:lnTo>
                    <a:pt x="89" y="169"/>
                  </a:lnTo>
                  <a:lnTo>
                    <a:pt x="103" y="190"/>
                  </a:lnTo>
                  <a:lnTo>
                    <a:pt x="116" y="209"/>
                  </a:lnTo>
                  <a:lnTo>
                    <a:pt x="131" y="228"/>
                  </a:lnTo>
                  <a:lnTo>
                    <a:pt x="145" y="246"/>
                  </a:lnTo>
                  <a:lnTo>
                    <a:pt x="160" y="262"/>
                  </a:lnTo>
                  <a:lnTo>
                    <a:pt x="176" y="277"/>
                  </a:lnTo>
                  <a:lnTo>
                    <a:pt x="191" y="292"/>
                  </a:lnTo>
                  <a:lnTo>
                    <a:pt x="206" y="305"/>
                  </a:lnTo>
                  <a:lnTo>
                    <a:pt x="223" y="316"/>
                  </a:lnTo>
                  <a:lnTo>
                    <a:pt x="234" y="323"/>
                  </a:lnTo>
                  <a:lnTo>
                    <a:pt x="244" y="329"/>
                  </a:lnTo>
                  <a:lnTo>
                    <a:pt x="256" y="335"/>
                  </a:lnTo>
                  <a:lnTo>
                    <a:pt x="266" y="338"/>
                  </a:lnTo>
                  <a:lnTo>
                    <a:pt x="277" y="342"/>
                  </a:lnTo>
                  <a:lnTo>
                    <a:pt x="287" y="343"/>
                  </a:lnTo>
                  <a:lnTo>
                    <a:pt x="299" y="344"/>
                  </a:lnTo>
                  <a:lnTo>
                    <a:pt x="309" y="343"/>
                  </a:lnTo>
                  <a:lnTo>
                    <a:pt x="256" y="60"/>
                  </a:lnTo>
                  <a:lnTo>
                    <a:pt x="243" y="60"/>
                  </a:lnTo>
                  <a:lnTo>
                    <a:pt x="231" y="60"/>
                  </a:lnTo>
                  <a:lnTo>
                    <a:pt x="218" y="59"/>
                  </a:lnTo>
                  <a:lnTo>
                    <a:pt x="205" y="57"/>
                  </a:lnTo>
                  <a:lnTo>
                    <a:pt x="191" y="57"/>
                  </a:lnTo>
                  <a:lnTo>
                    <a:pt x="179" y="56"/>
                  </a:lnTo>
                  <a:lnTo>
                    <a:pt x="165" y="54"/>
                  </a:lnTo>
                  <a:lnTo>
                    <a:pt x="151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546" y="2011"/>
              <a:ext cx="155" cy="131"/>
            </a:xfrm>
            <a:custGeom>
              <a:avLst/>
              <a:gdLst>
                <a:gd name="T0" fmla="*/ 262 w 312"/>
                <a:gd name="T1" fmla="*/ 0 h 263"/>
                <a:gd name="T2" fmla="*/ 82 w 312"/>
                <a:gd name="T3" fmla="*/ 35 h 263"/>
                <a:gd name="T4" fmla="*/ 0 w 312"/>
                <a:gd name="T5" fmla="*/ 50 h 263"/>
                <a:gd name="T6" fmla="*/ 0 w 312"/>
                <a:gd name="T7" fmla="*/ 50 h 263"/>
                <a:gd name="T8" fmla="*/ 0 w 312"/>
                <a:gd name="T9" fmla="*/ 50 h 263"/>
                <a:gd name="T10" fmla="*/ 0 w 312"/>
                <a:gd name="T11" fmla="*/ 51 h 263"/>
                <a:gd name="T12" fmla="*/ 0 w 312"/>
                <a:gd name="T13" fmla="*/ 51 h 263"/>
                <a:gd name="T14" fmla="*/ 6 w 312"/>
                <a:gd name="T15" fmla="*/ 65 h 263"/>
                <a:gd name="T16" fmla="*/ 12 w 312"/>
                <a:gd name="T17" fmla="*/ 79 h 263"/>
                <a:gd name="T18" fmla="*/ 18 w 312"/>
                <a:gd name="T19" fmla="*/ 91 h 263"/>
                <a:gd name="T20" fmla="*/ 25 w 312"/>
                <a:gd name="T21" fmla="*/ 105 h 263"/>
                <a:gd name="T22" fmla="*/ 32 w 312"/>
                <a:gd name="T23" fmla="*/ 118 h 263"/>
                <a:gd name="T24" fmla="*/ 40 w 312"/>
                <a:gd name="T25" fmla="*/ 130 h 263"/>
                <a:gd name="T26" fmla="*/ 48 w 312"/>
                <a:gd name="T27" fmla="*/ 143 h 263"/>
                <a:gd name="T28" fmla="*/ 57 w 312"/>
                <a:gd name="T29" fmla="*/ 155 h 263"/>
                <a:gd name="T30" fmla="*/ 73 w 312"/>
                <a:gd name="T31" fmla="*/ 174 h 263"/>
                <a:gd name="T32" fmla="*/ 90 w 312"/>
                <a:gd name="T33" fmla="*/ 192 h 263"/>
                <a:gd name="T34" fmla="*/ 110 w 312"/>
                <a:gd name="T35" fmla="*/ 208 h 263"/>
                <a:gd name="T36" fmla="*/ 131 w 312"/>
                <a:gd name="T37" fmla="*/ 221 h 263"/>
                <a:gd name="T38" fmla="*/ 154 w 312"/>
                <a:gd name="T39" fmla="*/ 234 h 263"/>
                <a:gd name="T40" fmla="*/ 179 w 312"/>
                <a:gd name="T41" fmla="*/ 244 h 263"/>
                <a:gd name="T42" fmla="*/ 207 w 312"/>
                <a:gd name="T43" fmla="*/ 251 h 263"/>
                <a:gd name="T44" fmla="*/ 236 w 312"/>
                <a:gd name="T45" fmla="*/ 257 h 263"/>
                <a:gd name="T46" fmla="*/ 246 w 312"/>
                <a:gd name="T47" fmla="*/ 258 h 263"/>
                <a:gd name="T48" fmla="*/ 255 w 312"/>
                <a:gd name="T49" fmla="*/ 259 h 263"/>
                <a:gd name="T50" fmla="*/ 264 w 312"/>
                <a:gd name="T51" fmla="*/ 261 h 263"/>
                <a:gd name="T52" fmla="*/ 275 w 312"/>
                <a:gd name="T53" fmla="*/ 261 h 263"/>
                <a:gd name="T54" fmla="*/ 284 w 312"/>
                <a:gd name="T55" fmla="*/ 262 h 263"/>
                <a:gd name="T56" fmla="*/ 293 w 312"/>
                <a:gd name="T57" fmla="*/ 262 h 263"/>
                <a:gd name="T58" fmla="*/ 302 w 312"/>
                <a:gd name="T59" fmla="*/ 263 h 263"/>
                <a:gd name="T60" fmla="*/ 312 w 312"/>
                <a:gd name="T61" fmla="*/ 263 h 263"/>
                <a:gd name="T62" fmla="*/ 262 w 312"/>
                <a:gd name="T6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2" h="263">
                  <a:moveTo>
                    <a:pt x="262" y="0"/>
                  </a:moveTo>
                  <a:lnTo>
                    <a:pt x="82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65"/>
                  </a:lnTo>
                  <a:lnTo>
                    <a:pt x="12" y="79"/>
                  </a:lnTo>
                  <a:lnTo>
                    <a:pt x="18" y="91"/>
                  </a:lnTo>
                  <a:lnTo>
                    <a:pt x="25" y="105"/>
                  </a:lnTo>
                  <a:lnTo>
                    <a:pt x="32" y="118"/>
                  </a:lnTo>
                  <a:lnTo>
                    <a:pt x="40" y="130"/>
                  </a:lnTo>
                  <a:lnTo>
                    <a:pt x="48" y="143"/>
                  </a:lnTo>
                  <a:lnTo>
                    <a:pt x="57" y="155"/>
                  </a:lnTo>
                  <a:lnTo>
                    <a:pt x="73" y="174"/>
                  </a:lnTo>
                  <a:lnTo>
                    <a:pt x="90" y="192"/>
                  </a:lnTo>
                  <a:lnTo>
                    <a:pt x="110" y="208"/>
                  </a:lnTo>
                  <a:lnTo>
                    <a:pt x="131" y="221"/>
                  </a:lnTo>
                  <a:lnTo>
                    <a:pt x="154" y="234"/>
                  </a:lnTo>
                  <a:lnTo>
                    <a:pt x="179" y="244"/>
                  </a:lnTo>
                  <a:lnTo>
                    <a:pt x="207" y="251"/>
                  </a:lnTo>
                  <a:lnTo>
                    <a:pt x="236" y="257"/>
                  </a:lnTo>
                  <a:lnTo>
                    <a:pt x="246" y="258"/>
                  </a:lnTo>
                  <a:lnTo>
                    <a:pt x="255" y="259"/>
                  </a:lnTo>
                  <a:lnTo>
                    <a:pt x="264" y="261"/>
                  </a:lnTo>
                  <a:lnTo>
                    <a:pt x="275" y="261"/>
                  </a:lnTo>
                  <a:lnTo>
                    <a:pt x="284" y="262"/>
                  </a:lnTo>
                  <a:lnTo>
                    <a:pt x="293" y="262"/>
                  </a:lnTo>
                  <a:lnTo>
                    <a:pt x="302" y="263"/>
                  </a:lnTo>
                  <a:lnTo>
                    <a:pt x="312" y="263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931" y="1942"/>
              <a:ext cx="115" cy="109"/>
            </a:xfrm>
            <a:custGeom>
              <a:avLst/>
              <a:gdLst>
                <a:gd name="T0" fmla="*/ 0 w 231"/>
                <a:gd name="T1" fmla="*/ 43 h 219"/>
                <a:gd name="T2" fmla="*/ 7 w 231"/>
                <a:gd name="T3" fmla="*/ 88 h 219"/>
                <a:gd name="T4" fmla="*/ 13 w 231"/>
                <a:gd name="T5" fmla="*/ 131 h 219"/>
                <a:gd name="T6" fmla="*/ 17 w 231"/>
                <a:gd name="T7" fmla="*/ 175 h 219"/>
                <a:gd name="T8" fmla="*/ 20 w 231"/>
                <a:gd name="T9" fmla="*/ 219 h 219"/>
                <a:gd name="T10" fmla="*/ 33 w 231"/>
                <a:gd name="T11" fmla="*/ 210 h 219"/>
                <a:gd name="T12" fmla="*/ 44 w 231"/>
                <a:gd name="T13" fmla="*/ 201 h 219"/>
                <a:gd name="T14" fmla="*/ 57 w 231"/>
                <a:gd name="T15" fmla="*/ 191 h 219"/>
                <a:gd name="T16" fmla="*/ 70 w 231"/>
                <a:gd name="T17" fmla="*/ 183 h 219"/>
                <a:gd name="T18" fmla="*/ 82 w 231"/>
                <a:gd name="T19" fmla="*/ 175 h 219"/>
                <a:gd name="T20" fmla="*/ 94 w 231"/>
                <a:gd name="T21" fmla="*/ 167 h 219"/>
                <a:gd name="T22" fmla="*/ 106 w 231"/>
                <a:gd name="T23" fmla="*/ 159 h 219"/>
                <a:gd name="T24" fmla="*/ 120 w 231"/>
                <a:gd name="T25" fmla="*/ 152 h 219"/>
                <a:gd name="T26" fmla="*/ 133 w 231"/>
                <a:gd name="T27" fmla="*/ 145 h 219"/>
                <a:gd name="T28" fmla="*/ 146 w 231"/>
                <a:gd name="T29" fmla="*/ 138 h 219"/>
                <a:gd name="T30" fmla="*/ 160 w 231"/>
                <a:gd name="T31" fmla="*/ 133 h 219"/>
                <a:gd name="T32" fmla="*/ 173 w 231"/>
                <a:gd name="T33" fmla="*/ 127 h 219"/>
                <a:gd name="T34" fmla="*/ 187 w 231"/>
                <a:gd name="T35" fmla="*/ 122 h 219"/>
                <a:gd name="T36" fmla="*/ 201 w 231"/>
                <a:gd name="T37" fmla="*/ 118 h 219"/>
                <a:gd name="T38" fmla="*/ 216 w 231"/>
                <a:gd name="T39" fmla="*/ 114 h 219"/>
                <a:gd name="T40" fmla="*/ 231 w 231"/>
                <a:gd name="T41" fmla="*/ 111 h 219"/>
                <a:gd name="T42" fmla="*/ 231 w 231"/>
                <a:gd name="T43" fmla="*/ 83 h 219"/>
                <a:gd name="T44" fmla="*/ 231 w 231"/>
                <a:gd name="T45" fmla="*/ 55 h 219"/>
                <a:gd name="T46" fmla="*/ 229 w 231"/>
                <a:gd name="T47" fmla="*/ 28 h 219"/>
                <a:gd name="T48" fmla="*/ 226 w 231"/>
                <a:gd name="T49" fmla="*/ 0 h 219"/>
                <a:gd name="T50" fmla="*/ 0 w 231"/>
                <a:gd name="T51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219">
                  <a:moveTo>
                    <a:pt x="0" y="43"/>
                  </a:moveTo>
                  <a:lnTo>
                    <a:pt x="7" y="88"/>
                  </a:lnTo>
                  <a:lnTo>
                    <a:pt x="13" y="131"/>
                  </a:lnTo>
                  <a:lnTo>
                    <a:pt x="17" y="175"/>
                  </a:lnTo>
                  <a:lnTo>
                    <a:pt x="20" y="219"/>
                  </a:lnTo>
                  <a:lnTo>
                    <a:pt x="33" y="210"/>
                  </a:lnTo>
                  <a:lnTo>
                    <a:pt x="44" y="201"/>
                  </a:lnTo>
                  <a:lnTo>
                    <a:pt x="57" y="191"/>
                  </a:lnTo>
                  <a:lnTo>
                    <a:pt x="70" y="183"/>
                  </a:lnTo>
                  <a:lnTo>
                    <a:pt x="82" y="175"/>
                  </a:lnTo>
                  <a:lnTo>
                    <a:pt x="94" y="167"/>
                  </a:lnTo>
                  <a:lnTo>
                    <a:pt x="106" y="159"/>
                  </a:lnTo>
                  <a:lnTo>
                    <a:pt x="120" y="152"/>
                  </a:lnTo>
                  <a:lnTo>
                    <a:pt x="133" y="145"/>
                  </a:lnTo>
                  <a:lnTo>
                    <a:pt x="146" y="138"/>
                  </a:lnTo>
                  <a:lnTo>
                    <a:pt x="160" y="133"/>
                  </a:lnTo>
                  <a:lnTo>
                    <a:pt x="173" y="127"/>
                  </a:lnTo>
                  <a:lnTo>
                    <a:pt x="187" y="122"/>
                  </a:lnTo>
                  <a:lnTo>
                    <a:pt x="201" y="118"/>
                  </a:lnTo>
                  <a:lnTo>
                    <a:pt x="216" y="114"/>
                  </a:lnTo>
                  <a:lnTo>
                    <a:pt x="231" y="111"/>
                  </a:lnTo>
                  <a:lnTo>
                    <a:pt x="231" y="83"/>
                  </a:lnTo>
                  <a:lnTo>
                    <a:pt x="231" y="55"/>
                  </a:lnTo>
                  <a:lnTo>
                    <a:pt x="229" y="28"/>
                  </a:lnTo>
                  <a:lnTo>
                    <a:pt x="22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917" y="2045"/>
              <a:ext cx="124" cy="210"/>
            </a:xfrm>
            <a:custGeom>
              <a:avLst/>
              <a:gdLst>
                <a:gd name="T0" fmla="*/ 48 w 249"/>
                <a:gd name="T1" fmla="*/ 125 h 421"/>
                <a:gd name="T2" fmla="*/ 47 w 249"/>
                <a:gd name="T3" fmla="*/ 166 h 421"/>
                <a:gd name="T4" fmla="*/ 44 w 249"/>
                <a:gd name="T5" fmla="*/ 205 h 421"/>
                <a:gd name="T6" fmla="*/ 40 w 249"/>
                <a:gd name="T7" fmla="*/ 244 h 421"/>
                <a:gd name="T8" fmla="*/ 34 w 249"/>
                <a:gd name="T9" fmla="*/ 282 h 421"/>
                <a:gd name="T10" fmla="*/ 27 w 249"/>
                <a:gd name="T11" fmla="*/ 318 h 421"/>
                <a:gd name="T12" fmla="*/ 19 w 249"/>
                <a:gd name="T13" fmla="*/ 354 h 421"/>
                <a:gd name="T14" fmla="*/ 10 w 249"/>
                <a:gd name="T15" fmla="*/ 388 h 421"/>
                <a:gd name="T16" fmla="*/ 0 w 249"/>
                <a:gd name="T17" fmla="*/ 421 h 421"/>
                <a:gd name="T18" fmla="*/ 24 w 249"/>
                <a:gd name="T19" fmla="*/ 400 h 421"/>
                <a:gd name="T20" fmla="*/ 47 w 249"/>
                <a:gd name="T21" fmla="*/ 379 h 421"/>
                <a:gd name="T22" fmla="*/ 69 w 249"/>
                <a:gd name="T23" fmla="*/ 357 h 421"/>
                <a:gd name="T24" fmla="*/ 90 w 249"/>
                <a:gd name="T25" fmla="*/ 334 h 421"/>
                <a:gd name="T26" fmla="*/ 109 w 249"/>
                <a:gd name="T27" fmla="*/ 310 h 421"/>
                <a:gd name="T28" fmla="*/ 129 w 249"/>
                <a:gd name="T29" fmla="*/ 286 h 421"/>
                <a:gd name="T30" fmla="*/ 146 w 249"/>
                <a:gd name="T31" fmla="*/ 261 h 421"/>
                <a:gd name="T32" fmla="*/ 162 w 249"/>
                <a:gd name="T33" fmla="*/ 234 h 421"/>
                <a:gd name="T34" fmla="*/ 177 w 249"/>
                <a:gd name="T35" fmla="*/ 206 h 421"/>
                <a:gd name="T36" fmla="*/ 191 w 249"/>
                <a:gd name="T37" fmla="*/ 179 h 421"/>
                <a:gd name="T38" fmla="*/ 204 w 249"/>
                <a:gd name="T39" fmla="*/ 151 h 421"/>
                <a:gd name="T40" fmla="*/ 215 w 249"/>
                <a:gd name="T41" fmla="*/ 121 h 421"/>
                <a:gd name="T42" fmla="*/ 226 w 249"/>
                <a:gd name="T43" fmla="*/ 92 h 421"/>
                <a:gd name="T44" fmla="*/ 235 w 249"/>
                <a:gd name="T45" fmla="*/ 62 h 421"/>
                <a:gd name="T46" fmla="*/ 243 w 249"/>
                <a:gd name="T47" fmla="*/ 31 h 421"/>
                <a:gd name="T48" fmla="*/ 249 w 249"/>
                <a:gd name="T49" fmla="*/ 0 h 421"/>
                <a:gd name="T50" fmla="*/ 227 w 249"/>
                <a:gd name="T51" fmla="*/ 7 h 421"/>
                <a:gd name="T52" fmla="*/ 206 w 249"/>
                <a:gd name="T53" fmla="*/ 18 h 421"/>
                <a:gd name="T54" fmla="*/ 185 w 249"/>
                <a:gd name="T55" fmla="*/ 28 h 421"/>
                <a:gd name="T56" fmla="*/ 165 w 249"/>
                <a:gd name="T57" fmla="*/ 41 h 421"/>
                <a:gd name="T58" fmla="*/ 144 w 249"/>
                <a:gd name="T59" fmla="*/ 54 h 421"/>
                <a:gd name="T60" fmla="*/ 123 w 249"/>
                <a:gd name="T61" fmla="*/ 69 h 421"/>
                <a:gd name="T62" fmla="*/ 101 w 249"/>
                <a:gd name="T63" fmla="*/ 86 h 421"/>
                <a:gd name="T64" fmla="*/ 79 w 249"/>
                <a:gd name="T65" fmla="*/ 102 h 421"/>
                <a:gd name="T66" fmla="*/ 71 w 249"/>
                <a:gd name="T67" fmla="*/ 107 h 421"/>
                <a:gd name="T68" fmla="*/ 64 w 249"/>
                <a:gd name="T69" fmla="*/ 113 h 421"/>
                <a:gd name="T70" fmla="*/ 56 w 249"/>
                <a:gd name="T71" fmla="*/ 119 h 421"/>
                <a:gd name="T72" fmla="*/ 48 w 249"/>
                <a:gd name="T73" fmla="*/ 12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421">
                  <a:moveTo>
                    <a:pt x="48" y="125"/>
                  </a:moveTo>
                  <a:lnTo>
                    <a:pt x="47" y="166"/>
                  </a:lnTo>
                  <a:lnTo>
                    <a:pt x="44" y="205"/>
                  </a:lnTo>
                  <a:lnTo>
                    <a:pt x="40" y="244"/>
                  </a:lnTo>
                  <a:lnTo>
                    <a:pt x="34" y="282"/>
                  </a:lnTo>
                  <a:lnTo>
                    <a:pt x="27" y="318"/>
                  </a:lnTo>
                  <a:lnTo>
                    <a:pt x="19" y="354"/>
                  </a:lnTo>
                  <a:lnTo>
                    <a:pt x="10" y="388"/>
                  </a:lnTo>
                  <a:lnTo>
                    <a:pt x="0" y="421"/>
                  </a:lnTo>
                  <a:lnTo>
                    <a:pt x="24" y="400"/>
                  </a:lnTo>
                  <a:lnTo>
                    <a:pt x="47" y="379"/>
                  </a:lnTo>
                  <a:lnTo>
                    <a:pt x="69" y="357"/>
                  </a:lnTo>
                  <a:lnTo>
                    <a:pt x="90" y="334"/>
                  </a:lnTo>
                  <a:lnTo>
                    <a:pt x="109" y="310"/>
                  </a:lnTo>
                  <a:lnTo>
                    <a:pt x="129" y="286"/>
                  </a:lnTo>
                  <a:lnTo>
                    <a:pt x="146" y="261"/>
                  </a:lnTo>
                  <a:lnTo>
                    <a:pt x="162" y="234"/>
                  </a:lnTo>
                  <a:lnTo>
                    <a:pt x="177" y="206"/>
                  </a:lnTo>
                  <a:lnTo>
                    <a:pt x="191" y="179"/>
                  </a:lnTo>
                  <a:lnTo>
                    <a:pt x="204" y="151"/>
                  </a:lnTo>
                  <a:lnTo>
                    <a:pt x="215" y="121"/>
                  </a:lnTo>
                  <a:lnTo>
                    <a:pt x="226" y="92"/>
                  </a:lnTo>
                  <a:lnTo>
                    <a:pt x="235" y="62"/>
                  </a:lnTo>
                  <a:lnTo>
                    <a:pt x="243" y="31"/>
                  </a:lnTo>
                  <a:lnTo>
                    <a:pt x="249" y="0"/>
                  </a:lnTo>
                  <a:lnTo>
                    <a:pt x="227" y="7"/>
                  </a:lnTo>
                  <a:lnTo>
                    <a:pt x="206" y="18"/>
                  </a:lnTo>
                  <a:lnTo>
                    <a:pt x="185" y="28"/>
                  </a:lnTo>
                  <a:lnTo>
                    <a:pt x="165" y="41"/>
                  </a:lnTo>
                  <a:lnTo>
                    <a:pt x="144" y="54"/>
                  </a:lnTo>
                  <a:lnTo>
                    <a:pt x="123" y="69"/>
                  </a:lnTo>
                  <a:lnTo>
                    <a:pt x="101" y="86"/>
                  </a:lnTo>
                  <a:lnTo>
                    <a:pt x="79" y="102"/>
                  </a:lnTo>
                  <a:lnTo>
                    <a:pt x="71" y="107"/>
                  </a:lnTo>
                  <a:lnTo>
                    <a:pt x="64" y="113"/>
                  </a:lnTo>
                  <a:lnTo>
                    <a:pt x="56" y="119"/>
                  </a:lnTo>
                  <a:lnTo>
                    <a:pt x="48" y="1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792" y="1651"/>
              <a:ext cx="241" cy="257"/>
            </a:xfrm>
            <a:custGeom>
              <a:avLst/>
              <a:gdLst>
                <a:gd name="T0" fmla="*/ 481 w 481"/>
                <a:gd name="T1" fmla="*/ 472 h 514"/>
                <a:gd name="T2" fmla="*/ 254 w 481"/>
                <a:gd name="T3" fmla="*/ 514 h 514"/>
                <a:gd name="T4" fmla="*/ 244 w 481"/>
                <a:gd name="T5" fmla="*/ 474 h 514"/>
                <a:gd name="T6" fmla="*/ 234 w 481"/>
                <a:gd name="T7" fmla="*/ 435 h 514"/>
                <a:gd name="T8" fmla="*/ 221 w 481"/>
                <a:gd name="T9" fmla="*/ 397 h 514"/>
                <a:gd name="T10" fmla="*/ 208 w 481"/>
                <a:gd name="T11" fmla="*/ 359 h 514"/>
                <a:gd name="T12" fmla="*/ 194 w 481"/>
                <a:gd name="T13" fmla="*/ 323 h 514"/>
                <a:gd name="T14" fmla="*/ 181 w 481"/>
                <a:gd name="T15" fmla="*/ 288 h 514"/>
                <a:gd name="T16" fmla="*/ 164 w 481"/>
                <a:gd name="T17" fmla="*/ 253 h 514"/>
                <a:gd name="T18" fmla="*/ 149 w 481"/>
                <a:gd name="T19" fmla="*/ 220 h 514"/>
                <a:gd name="T20" fmla="*/ 132 w 481"/>
                <a:gd name="T21" fmla="*/ 187 h 514"/>
                <a:gd name="T22" fmla="*/ 115 w 481"/>
                <a:gd name="T23" fmla="*/ 156 h 514"/>
                <a:gd name="T24" fmla="*/ 98 w 481"/>
                <a:gd name="T25" fmla="*/ 126 h 514"/>
                <a:gd name="T26" fmla="*/ 79 w 481"/>
                <a:gd name="T27" fmla="*/ 99 h 514"/>
                <a:gd name="T28" fmla="*/ 60 w 481"/>
                <a:gd name="T29" fmla="*/ 71 h 514"/>
                <a:gd name="T30" fmla="*/ 40 w 481"/>
                <a:gd name="T31" fmla="*/ 46 h 514"/>
                <a:gd name="T32" fmla="*/ 20 w 481"/>
                <a:gd name="T33" fmla="*/ 22 h 514"/>
                <a:gd name="T34" fmla="*/ 0 w 481"/>
                <a:gd name="T35" fmla="*/ 0 h 514"/>
                <a:gd name="T36" fmla="*/ 13 w 481"/>
                <a:gd name="T37" fmla="*/ 3 h 514"/>
                <a:gd name="T38" fmla="*/ 27 w 481"/>
                <a:gd name="T39" fmla="*/ 8 h 514"/>
                <a:gd name="T40" fmla="*/ 41 w 481"/>
                <a:gd name="T41" fmla="*/ 12 h 514"/>
                <a:gd name="T42" fmla="*/ 54 w 481"/>
                <a:gd name="T43" fmla="*/ 17 h 514"/>
                <a:gd name="T44" fmla="*/ 68 w 481"/>
                <a:gd name="T45" fmla="*/ 23 h 514"/>
                <a:gd name="T46" fmla="*/ 81 w 481"/>
                <a:gd name="T47" fmla="*/ 27 h 514"/>
                <a:gd name="T48" fmla="*/ 94 w 481"/>
                <a:gd name="T49" fmla="*/ 33 h 514"/>
                <a:gd name="T50" fmla="*/ 108 w 481"/>
                <a:gd name="T51" fmla="*/ 39 h 514"/>
                <a:gd name="T52" fmla="*/ 121 w 481"/>
                <a:gd name="T53" fmla="*/ 45 h 514"/>
                <a:gd name="T54" fmla="*/ 133 w 481"/>
                <a:gd name="T55" fmla="*/ 51 h 514"/>
                <a:gd name="T56" fmla="*/ 146 w 481"/>
                <a:gd name="T57" fmla="*/ 58 h 514"/>
                <a:gd name="T58" fmla="*/ 159 w 481"/>
                <a:gd name="T59" fmla="*/ 65 h 514"/>
                <a:gd name="T60" fmla="*/ 171 w 481"/>
                <a:gd name="T61" fmla="*/ 72 h 514"/>
                <a:gd name="T62" fmla="*/ 184 w 481"/>
                <a:gd name="T63" fmla="*/ 80 h 514"/>
                <a:gd name="T64" fmla="*/ 196 w 481"/>
                <a:gd name="T65" fmla="*/ 88 h 514"/>
                <a:gd name="T66" fmla="*/ 208 w 481"/>
                <a:gd name="T67" fmla="*/ 96 h 514"/>
                <a:gd name="T68" fmla="*/ 232 w 481"/>
                <a:gd name="T69" fmla="*/ 114 h 514"/>
                <a:gd name="T70" fmla="*/ 257 w 481"/>
                <a:gd name="T71" fmla="*/ 132 h 514"/>
                <a:gd name="T72" fmla="*/ 280 w 481"/>
                <a:gd name="T73" fmla="*/ 152 h 514"/>
                <a:gd name="T74" fmla="*/ 300 w 481"/>
                <a:gd name="T75" fmla="*/ 172 h 514"/>
                <a:gd name="T76" fmla="*/ 322 w 481"/>
                <a:gd name="T77" fmla="*/ 193 h 514"/>
                <a:gd name="T78" fmla="*/ 342 w 481"/>
                <a:gd name="T79" fmla="*/ 215 h 514"/>
                <a:gd name="T80" fmla="*/ 360 w 481"/>
                <a:gd name="T81" fmla="*/ 237 h 514"/>
                <a:gd name="T82" fmla="*/ 378 w 481"/>
                <a:gd name="T83" fmla="*/ 261 h 514"/>
                <a:gd name="T84" fmla="*/ 395 w 481"/>
                <a:gd name="T85" fmla="*/ 285 h 514"/>
                <a:gd name="T86" fmla="*/ 410 w 481"/>
                <a:gd name="T87" fmla="*/ 309 h 514"/>
                <a:gd name="T88" fmla="*/ 425 w 481"/>
                <a:gd name="T89" fmla="*/ 335 h 514"/>
                <a:gd name="T90" fmla="*/ 439 w 481"/>
                <a:gd name="T91" fmla="*/ 361 h 514"/>
                <a:gd name="T92" fmla="*/ 451 w 481"/>
                <a:gd name="T93" fmla="*/ 388 h 514"/>
                <a:gd name="T94" fmla="*/ 462 w 481"/>
                <a:gd name="T95" fmla="*/ 415 h 514"/>
                <a:gd name="T96" fmla="*/ 472 w 481"/>
                <a:gd name="T97" fmla="*/ 443 h 514"/>
                <a:gd name="T98" fmla="*/ 481 w 481"/>
                <a:gd name="T99" fmla="*/ 47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" h="514">
                  <a:moveTo>
                    <a:pt x="481" y="472"/>
                  </a:moveTo>
                  <a:lnTo>
                    <a:pt x="254" y="514"/>
                  </a:lnTo>
                  <a:lnTo>
                    <a:pt x="244" y="474"/>
                  </a:lnTo>
                  <a:lnTo>
                    <a:pt x="234" y="435"/>
                  </a:lnTo>
                  <a:lnTo>
                    <a:pt x="221" y="397"/>
                  </a:lnTo>
                  <a:lnTo>
                    <a:pt x="208" y="359"/>
                  </a:lnTo>
                  <a:lnTo>
                    <a:pt x="194" y="323"/>
                  </a:lnTo>
                  <a:lnTo>
                    <a:pt x="181" y="288"/>
                  </a:lnTo>
                  <a:lnTo>
                    <a:pt x="164" y="253"/>
                  </a:lnTo>
                  <a:lnTo>
                    <a:pt x="149" y="220"/>
                  </a:lnTo>
                  <a:lnTo>
                    <a:pt x="132" y="187"/>
                  </a:lnTo>
                  <a:lnTo>
                    <a:pt x="115" y="156"/>
                  </a:lnTo>
                  <a:lnTo>
                    <a:pt x="98" y="126"/>
                  </a:lnTo>
                  <a:lnTo>
                    <a:pt x="79" y="99"/>
                  </a:lnTo>
                  <a:lnTo>
                    <a:pt x="60" y="71"/>
                  </a:lnTo>
                  <a:lnTo>
                    <a:pt x="40" y="4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7" y="8"/>
                  </a:lnTo>
                  <a:lnTo>
                    <a:pt x="41" y="12"/>
                  </a:lnTo>
                  <a:lnTo>
                    <a:pt x="54" y="17"/>
                  </a:lnTo>
                  <a:lnTo>
                    <a:pt x="68" y="23"/>
                  </a:lnTo>
                  <a:lnTo>
                    <a:pt x="81" y="27"/>
                  </a:lnTo>
                  <a:lnTo>
                    <a:pt x="94" y="33"/>
                  </a:lnTo>
                  <a:lnTo>
                    <a:pt x="108" y="39"/>
                  </a:lnTo>
                  <a:lnTo>
                    <a:pt x="121" y="45"/>
                  </a:lnTo>
                  <a:lnTo>
                    <a:pt x="133" y="51"/>
                  </a:lnTo>
                  <a:lnTo>
                    <a:pt x="146" y="58"/>
                  </a:lnTo>
                  <a:lnTo>
                    <a:pt x="159" y="65"/>
                  </a:lnTo>
                  <a:lnTo>
                    <a:pt x="171" y="72"/>
                  </a:lnTo>
                  <a:lnTo>
                    <a:pt x="184" y="80"/>
                  </a:lnTo>
                  <a:lnTo>
                    <a:pt x="196" y="88"/>
                  </a:lnTo>
                  <a:lnTo>
                    <a:pt x="208" y="96"/>
                  </a:lnTo>
                  <a:lnTo>
                    <a:pt x="232" y="114"/>
                  </a:lnTo>
                  <a:lnTo>
                    <a:pt x="257" y="132"/>
                  </a:lnTo>
                  <a:lnTo>
                    <a:pt x="280" y="152"/>
                  </a:lnTo>
                  <a:lnTo>
                    <a:pt x="300" y="172"/>
                  </a:lnTo>
                  <a:lnTo>
                    <a:pt x="322" y="193"/>
                  </a:lnTo>
                  <a:lnTo>
                    <a:pt x="342" y="215"/>
                  </a:lnTo>
                  <a:lnTo>
                    <a:pt x="360" y="237"/>
                  </a:lnTo>
                  <a:lnTo>
                    <a:pt x="378" y="261"/>
                  </a:lnTo>
                  <a:lnTo>
                    <a:pt x="395" y="285"/>
                  </a:lnTo>
                  <a:lnTo>
                    <a:pt x="410" y="309"/>
                  </a:lnTo>
                  <a:lnTo>
                    <a:pt x="425" y="335"/>
                  </a:lnTo>
                  <a:lnTo>
                    <a:pt x="439" y="361"/>
                  </a:lnTo>
                  <a:lnTo>
                    <a:pt x="451" y="388"/>
                  </a:lnTo>
                  <a:lnTo>
                    <a:pt x="462" y="415"/>
                  </a:lnTo>
                  <a:lnTo>
                    <a:pt x="472" y="443"/>
                  </a:lnTo>
                  <a:lnTo>
                    <a:pt x="481" y="4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30" y="1659"/>
              <a:ext cx="136" cy="321"/>
            </a:xfrm>
            <a:custGeom>
              <a:avLst/>
              <a:gdLst>
                <a:gd name="T0" fmla="*/ 162 w 273"/>
                <a:gd name="T1" fmla="*/ 0 h 642"/>
                <a:gd name="T2" fmla="*/ 273 w 273"/>
                <a:gd name="T3" fmla="*/ 594 h 642"/>
                <a:gd name="T4" fmla="*/ 13 w 273"/>
                <a:gd name="T5" fmla="*/ 642 h 642"/>
                <a:gd name="T6" fmla="*/ 4 w 273"/>
                <a:gd name="T7" fmla="*/ 555 h 642"/>
                <a:gd name="T8" fmla="*/ 0 w 273"/>
                <a:gd name="T9" fmla="*/ 468 h 642"/>
                <a:gd name="T10" fmla="*/ 2 w 273"/>
                <a:gd name="T11" fmla="*/ 387 h 642"/>
                <a:gd name="T12" fmla="*/ 11 w 273"/>
                <a:gd name="T13" fmla="*/ 309 h 642"/>
                <a:gd name="T14" fmla="*/ 23 w 273"/>
                <a:gd name="T15" fmla="*/ 237 h 642"/>
                <a:gd name="T16" fmla="*/ 41 w 273"/>
                <a:gd name="T17" fmla="*/ 171 h 642"/>
                <a:gd name="T18" fmla="*/ 65 w 273"/>
                <a:gd name="T19" fmla="*/ 114 h 642"/>
                <a:gd name="T20" fmla="*/ 92 w 273"/>
                <a:gd name="T21" fmla="*/ 64 h 642"/>
                <a:gd name="T22" fmla="*/ 100 w 273"/>
                <a:gd name="T23" fmla="*/ 54 h 642"/>
                <a:gd name="T24" fmla="*/ 109 w 273"/>
                <a:gd name="T25" fmla="*/ 44 h 642"/>
                <a:gd name="T26" fmla="*/ 117 w 273"/>
                <a:gd name="T27" fmla="*/ 34 h 642"/>
                <a:gd name="T28" fmla="*/ 126 w 273"/>
                <a:gd name="T29" fmla="*/ 25 h 642"/>
                <a:gd name="T30" fmla="*/ 134 w 273"/>
                <a:gd name="T31" fmla="*/ 18 h 642"/>
                <a:gd name="T32" fmla="*/ 143 w 273"/>
                <a:gd name="T33" fmla="*/ 11 h 642"/>
                <a:gd name="T34" fmla="*/ 152 w 273"/>
                <a:gd name="T35" fmla="*/ 4 h 642"/>
                <a:gd name="T36" fmla="*/ 162 w 273"/>
                <a:gd name="T37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642">
                  <a:moveTo>
                    <a:pt x="162" y="0"/>
                  </a:moveTo>
                  <a:lnTo>
                    <a:pt x="273" y="594"/>
                  </a:lnTo>
                  <a:lnTo>
                    <a:pt x="13" y="642"/>
                  </a:lnTo>
                  <a:lnTo>
                    <a:pt x="4" y="555"/>
                  </a:lnTo>
                  <a:lnTo>
                    <a:pt x="0" y="468"/>
                  </a:lnTo>
                  <a:lnTo>
                    <a:pt x="2" y="387"/>
                  </a:lnTo>
                  <a:lnTo>
                    <a:pt x="11" y="309"/>
                  </a:lnTo>
                  <a:lnTo>
                    <a:pt x="23" y="237"/>
                  </a:lnTo>
                  <a:lnTo>
                    <a:pt x="41" y="171"/>
                  </a:lnTo>
                  <a:lnTo>
                    <a:pt x="65" y="114"/>
                  </a:lnTo>
                  <a:lnTo>
                    <a:pt x="92" y="64"/>
                  </a:lnTo>
                  <a:lnTo>
                    <a:pt x="100" y="54"/>
                  </a:lnTo>
                  <a:lnTo>
                    <a:pt x="109" y="44"/>
                  </a:lnTo>
                  <a:lnTo>
                    <a:pt x="117" y="34"/>
                  </a:lnTo>
                  <a:lnTo>
                    <a:pt x="126" y="25"/>
                  </a:lnTo>
                  <a:lnTo>
                    <a:pt x="134" y="18"/>
                  </a:lnTo>
                  <a:lnTo>
                    <a:pt x="143" y="11"/>
                  </a:lnTo>
                  <a:lnTo>
                    <a:pt x="152" y="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66" y="1646"/>
              <a:ext cx="198" cy="300"/>
            </a:xfrm>
            <a:custGeom>
              <a:avLst/>
              <a:gdLst>
                <a:gd name="T0" fmla="*/ 112 w 397"/>
                <a:gd name="T1" fmla="*/ 600 h 600"/>
                <a:gd name="T2" fmla="*/ 0 w 397"/>
                <a:gd name="T3" fmla="*/ 1 h 600"/>
                <a:gd name="T4" fmla="*/ 13 w 397"/>
                <a:gd name="T5" fmla="*/ 0 h 600"/>
                <a:gd name="T6" fmla="*/ 27 w 397"/>
                <a:gd name="T7" fmla="*/ 1 h 600"/>
                <a:gd name="T8" fmla="*/ 41 w 397"/>
                <a:gd name="T9" fmla="*/ 4 h 600"/>
                <a:gd name="T10" fmla="*/ 54 w 397"/>
                <a:gd name="T11" fmla="*/ 7 h 600"/>
                <a:gd name="T12" fmla="*/ 68 w 397"/>
                <a:gd name="T13" fmla="*/ 13 h 600"/>
                <a:gd name="T14" fmla="*/ 83 w 397"/>
                <a:gd name="T15" fmla="*/ 20 h 600"/>
                <a:gd name="T16" fmla="*/ 97 w 397"/>
                <a:gd name="T17" fmla="*/ 28 h 600"/>
                <a:gd name="T18" fmla="*/ 112 w 397"/>
                <a:gd name="T19" fmla="*/ 37 h 600"/>
                <a:gd name="T20" fmla="*/ 134 w 397"/>
                <a:gd name="T21" fmla="*/ 53 h 600"/>
                <a:gd name="T22" fmla="*/ 156 w 397"/>
                <a:gd name="T23" fmla="*/ 73 h 600"/>
                <a:gd name="T24" fmla="*/ 178 w 397"/>
                <a:gd name="T25" fmla="*/ 95 h 600"/>
                <a:gd name="T26" fmla="*/ 198 w 397"/>
                <a:gd name="T27" fmla="*/ 119 h 600"/>
                <a:gd name="T28" fmla="*/ 219 w 397"/>
                <a:gd name="T29" fmla="*/ 144 h 600"/>
                <a:gd name="T30" fmla="*/ 240 w 397"/>
                <a:gd name="T31" fmla="*/ 173 h 600"/>
                <a:gd name="T32" fmla="*/ 260 w 397"/>
                <a:gd name="T33" fmla="*/ 203 h 600"/>
                <a:gd name="T34" fmla="*/ 278 w 397"/>
                <a:gd name="T35" fmla="*/ 235 h 600"/>
                <a:gd name="T36" fmla="*/ 295 w 397"/>
                <a:gd name="T37" fmla="*/ 270 h 600"/>
                <a:gd name="T38" fmla="*/ 313 w 397"/>
                <a:gd name="T39" fmla="*/ 305 h 600"/>
                <a:gd name="T40" fmla="*/ 330 w 397"/>
                <a:gd name="T41" fmla="*/ 342 h 600"/>
                <a:gd name="T42" fmla="*/ 345 w 397"/>
                <a:gd name="T43" fmla="*/ 380 h 600"/>
                <a:gd name="T44" fmla="*/ 360 w 397"/>
                <a:gd name="T45" fmla="*/ 421 h 600"/>
                <a:gd name="T46" fmla="*/ 373 w 397"/>
                <a:gd name="T47" fmla="*/ 461 h 600"/>
                <a:gd name="T48" fmla="*/ 385 w 397"/>
                <a:gd name="T49" fmla="*/ 503 h 600"/>
                <a:gd name="T50" fmla="*/ 397 w 397"/>
                <a:gd name="T51" fmla="*/ 546 h 600"/>
                <a:gd name="T52" fmla="*/ 112 w 397"/>
                <a:gd name="T53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7" h="600">
                  <a:moveTo>
                    <a:pt x="112" y="600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27" y="1"/>
                  </a:lnTo>
                  <a:lnTo>
                    <a:pt x="41" y="4"/>
                  </a:lnTo>
                  <a:lnTo>
                    <a:pt x="54" y="7"/>
                  </a:lnTo>
                  <a:lnTo>
                    <a:pt x="68" y="13"/>
                  </a:lnTo>
                  <a:lnTo>
                    <a:pt x="83" y="20"/>
                  </a:lnTo>
                  <a:lnTo>
                    <a:pt x="97" y="28"/>
                  </a:lnTo>
                  <a:lnTo>
                    <a:pt x="112" y="37"/>
                  </a:lnTo>
                  <a:lnTo>
                    <a:pt x="134" y="53"/>
                  </a:lnTo>
                  <a:lnTo>
                    <a:pt x="156" y="73"/>
                  </a:lnTo>
                  <a:lnTo>
                    <a:pt x="178" y="95"/>
                  </a:lnTo>
                  <a:lnTo>
                    <a:pt x="198" y="119"/>
                  </a:lnTo>
                  <a:lnTo>
                    <a:pt x="219" y="144"/>
                  </a:lnTo>
                  <a:lnTo>
                    <a:pt x="240" y="173"/>
                  </a:lnTo>
                  <a:lnTo>
                    <a:pt x="260" y="203"/>
                  </a:lnTo>
                  <a:lnTo>
                    <a:pt x="278" y="235"/>
                  </a:lnTo>
                  <a:lnTo>
                    <a:pt x="295" y="270"/>
                  </a:lnTo>
                  <a:lnTo>
                    <a:pt x="313" y="305"/>
                  </a:lnTo>
                  <a:lnTo>
                    <a:pt x="330" y="342"/>
                  </a:lnTo>
                  <a:lnTo>
                    <a:pt x="345" y="380"/>
                  </a:lnTo>
                  <a:lnTo>
                    <a:pt x="360" y="421"/>
                  </a:lnTo>
                  <a:lnTo>
                    <a:pt x="373" y="461"/>
                  </a:lnTo>
                  <a:lnTo>
                    <a:pt x="385" y="503"/>
                  </a:lnTo>
                  <a:lnTo>
                    <a:pt x="397" y="546"/>
                  </a:lnTo>
                  <a:lnTo>
                    <a:pt x="112" y="6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353" y="1695"/>
              <a:ext cx="157" cy="320"/>
            </a:xfrm>
            <a:custGeom>
              <a:avLst/>
              <a:gdLst>
                <a:gd name="T0" fmla="*/ 121 w 314"/>
                <a:gd name="T1" fmla="*/ 189 h 639"/>
                <a:gd name="T2" fmla="*/ 132 w 314"/>
                <a:gd name="T3" fmla="*/ 175 h 639"/>
                <a:gd name="T4" fmla="*/ 141 w 314"/>
                <a:gd name="T5" fmla="*/ 162 h 639"/>
                <a:gd name="T6" fmla="*/ 153 w 314"/>
                <a:gd name="T7" fmla="*/ 148 h 639"/>
                <a:gd name="T8" fmla="*/ 163 w 314"/>
                <a:gd name="T9" fmla="*/ 135 h 639"/>
                <a:gd name="T10" fmla="*/ 175 w 314"/>
                <a:gd name="T11" fmla="*/ 121 h 639"/>
                <a:gd name="T12" fmla="*/ 185 w 314"/>
                <a:gd name="T13" fmla="*/ 109 h 639"/>
                <a:gd name="T14" fmla="*/ 198 w 314"/>
                <a:gd name="T15" fmla="*/ 97 h 639"/>
                <a:gd name="T16" fmla="*/ 209 w 314"/>
                <a:gd name="T17" fmla="*/ 84 h 639"/>
                <a:gd name="T18" fmla="*/ 222 w 314"/>
                <a:gd name="T19" fmla="*/ 73 h 639"/>
                <a:gd name="T20" fmla="*/ 233 w 314"/>
                <a:gd name="T21" fmla="*/ 61 h 639"/>
                <a:gd name="T22" fmla="*/ 247 w 314"/>
                <a:gd name="T23" fmla="*/ 51 h 639"/>
                <a:gd name="T24" fmla="*/ 260 w 314"/>
                <a:gd name="T25" fmla="*/ 39 h 639"/>
                <a:gd name="T26" fmla="*/ 272 w 314"/>
                <a:gd name="T27" fmla="*/ 29 h 639"/>
                <a:gd name="T28" fmla="*/ 286 w 314"/>
                <a:gd name="T29" fmla="*/ 20 h 639"/>
                <a:gd name="T30" fmla="*/ 300 w 314"/>
                <a:gd name="T31" fmla="*/ 10 h 639"/>
                <a:gd name="T32" fmla="*/ 314 w 314"/>
                <a:gd name="T33" fmla="*/ 0 h 639"/>
                <a:gd name="T34" fmla="*/ 291 w 314"/>
                <a:gd name="T35" fmla="*/ 58 h 639"/>
                <a:gd name="T36" fmla="*/ 271 w 314"/>
                <a:gd name="T37" fmla="*/ 121 h 639"/>
                <a:gd name="T38" fmla="*/ 257 w 314"/>
                <a:gd name="T39" fmla="*/ 189 h 639"/>
                <a:gd name="T40" fmla="*/ 247 w 314"/>
                <a:gd name="T41" fmla="*/ 263 h 639"/>
                <a:gd name="T42" fmla="*/ 241 w 314"/>
                <a:gd name="T43" fmla="*/ 340 h 639"/>
                <a:gd name="T44" fmla="*/ 240 w 314"/>
                <a:gd name="T45" fmla="*/ 421 h 639"/>
                <a:gd name="T46" fmla="*/ 245 w 314"/>
                <a:gd name="T47" fmla="*/ 506 h 639"/>
                <a:gd name="T48" fmla="*/ 254 w 314"/>
                <a:gd name="T49" fmla="*/ 592 h 639"/>
                <a:gd name="T50" fmla="*/ 3 w 314"/>
                <a:gd name="T51" fmla="*/ 639 h 639"/>
                <a:gd name="T52" fmla="*/ 0 w 314"/>
                <a:gd name="T53" fmla="*/ 579 h 639"/>
                <a:gd name="T54" fmla="*/ 3 w 314"/>
                <a:gd name="T55" fmla="*/ 521 h 639"/>
                <a:gd name="T56" fmla="*/ 10 w 314"/>
                <a:gd name="T57" fmla="*/ 462 h 639"/>
                <a:gd name="T58" fmla="*/ 22 w 314"/>
                <a:gd name="T59" fmla="*/ 404 h 639"/>
                <a:gd name="T60" fmla="*/ 41 w 314"/>
                <a:gd name="T61" fmla="*/ 348 h 639"/>
                <a:gd name="T62" fmla="*/ 63 w 314"/>
                <a:gd name="T63" fmla="*/ 294 h 639"/>
                <a:gd name="T64" fmla="*/ 89 w 314"/>
                <a:gd name="T65" fmla="*/ 240 h 639"/>
                <a:gd name="T66" fmla="*/ 121 w 314"/>
                <a:gd name="T67" fmla="*/ 18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4" h="639">
                  <a:moveTo>
                    <a:pt x="121" y="189"/>
                  </a:moveTo>
                  <a:lnTo>
                    <a:pt x="132" y="175"/>
                  </a:lnTo>
                  <a:lnTo>
                    <a:pt x="141" y="162"/>
                  </a:lnTo>
                  <a:lnTo>
                    <a:pt x="153" y="148"/>
                  </a:lnTo>
                  <a:lnTo>
                    <a:pt x="163" y="135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98" y="97"/>
                  </a:lnTo>
                  <a:lnTo>
                    <a:pt x="209" y="84"/>
                  </a:lnTo>
                  <a:lnTo>
                    <a:pt x="222" y="73"/>
                  </a:lnTo>
                  <a:lnTo>
                    <a:pt x="233" y="61"/>
                  </a:lnTo>
                  <a:lnTo>
                    <a:pt x="247" y="51"/>
                  </a:lnTo>
                  <a:lnTo>
                    <a:pt x="260" y="39"/>
                  </a:lnTo>
                  <a:lnTo>
                    <a:pt x="272" y="29"/>
                  </a:lnTo>
                  <a:lnTo>
                    <a:pt x="286" y="20"/>
                  </a:lnTo>
                  <a:lnTo>
                    <a:pt x="300" y="10"/>
                  </a:lnTo>
                  <a:lnTo>
                    <a:pt x="314" y="0"/>
                  </a:lnTo>
                  <a:lnTo>
                    <a:pt x="291" y="58"/>
                  </a:lnTo>
                  <a:lnTo>
                    <a:pt x="271" y="121"/>
                  </a:lnTo>
                  <a:lnTo>
                    <a:pt x="257" y="189"/>
                  </a:lnTo>
                  <a:lnTo>
                    <a:pt x="247" y="263"/>
                  </a:lnTo>
                  <a:lnTo>
                    <a:pt x="241" y="340"/>
                  </a:lnTo>
                  <a:lnTo>
                    <a:pt x="240" y="421"/>
                  </a:lnTo>
                  <a:lnTo>
                    <a:pt x="245" y="506"/>
                  </a:lnTo>
                  <a:lnTo>
                    <a:pt x="254" y="592"/>
                  </a:lnTo>
                  <a:lnTo>
                    <a:pt x="3" y="639"/>
                  </a:lnTo>
                  <a:lnTo>
                    <a:pt x="0" y="579"/>
                  </a:lnTo>
                  <a:lnTo>
                    <a:pt x="3" y="521"/>
                  </a:lnTo>
                  <a:lnTo>
                    <a:pt x="10" y="462"/>
                  </a:lnTo>
                  <a:lnTo>
                    <a:pt x="22" y="404"/>
                  </a:lnTo>
                  <a:lnTo>
                    <a:pt x="41" y="348"/>
                  </a:lnTo>
                  <a:lnTo>
                    <a:pt x="63" y="294"/>
                  </a:lnTo>
                  <a:lnTo>
                    <a:pt x="89" y="240"/>
                  </a:lnTo>
                  <a:lnTo>
                    <a:pt x="1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364" y="2046"/>
              <a:ext cx="252" cy="274"/>
            </a:xfrm>
            <a:custGeom>
              <a:avLst/>
              <a:gdLst>
                <a:gd name="T0" fmla="*/ 0 w 504"/>
                <a:gd name="T1" fmla="*/ 47 h 548"/>
                <a:gd name="T2" fmla="*/ 252 w 504"/>
                <a:gd name="T3" fmla="*/ 0 h 548"/>
                <a:gd name="T4" fmla="*/ 261 w 504"/>
                <a:gd name="T5" fmla="*/ 42 h 548"/>
                <a:gd name="T6" fmla="*/ 271 w 504"/>
                <a:gd name="T7" fmla="*/ 84 h 548"/>
                <a:gd name="T8" fmla="*/ 283 w 504"/>
                <a:gd name="T9" fmla="*/ 124 h 548"/>
                <a:gd name="T10" fmla="*/ 295 w 504"/>
                <a:gd name="T11" fmla="*/ 164 h 548"/>
                <a:gd name="T12" fmla="*/ 308 w 504"/>
                <a:gd name="T13" fmla="*/ 202 h 548"/>
                <a:gd name="T14" fmla="*/ 322 w 504"/>
                <a:gd name="T15" fmla="*/ 240 h 548"/>
                <a:gd name="T16" fmla="*/ 337 w 504"/>
                <a:gd name="T17" fmla="*/ 277 h 548"/>
                <a:gd name="T18" fmla="*/ 353 w 504"/>
                <a:gd name="T19" fmla="*/ 313 h 548"/>
                <a:gd name="T20" fmla="*/ 369 w 504"/>
                <a:gd name="T21" fmla="*/ 346 h 548"/>
                <a:gd name="T22" fmla="*/ 386 w 504"/>
                <a:gd name="T23" fmla="*/ 380 h 548"/>
                <a:gd name="T24" fmla="*/ 405 w 504"/>
                <a:gd name="T25" fmla="*/ 412 h 548"/>
                <a:gd name="T26" fmla="*/ 423 w 504"/>
                <a:gd name="T27" fmla="*/ 442 h 548"/>
                <a:gd name="T28" fmla="*/ 443 w 504"/>
                <a:gd name="T29" fmla="*/ 470 h 548"/>
                <a:gd name="T30" fmla="*/ 463 w 504"/>
                <a:gd name="T31" fmla="*/ 498 h 548"/>
                <a:gd name="T32" fmla="*/ 483 w 504"/>
                <a:gd name="T33" fmla="*/ 523 h 548"/>
                <a:gd name="T34" fmla="*/ 504 w 504"/>
                <a:gd name="T35" fmla="*/ 548 h 548"/>
                <a:gd name="T36" fmla="*/ 489 w 504"/>
                <a:gd name="T37" fmla="*/ 544 h 548"/>
                <a:gd name="T38" fmla="*/ 475 w 504"/>
                <a:gd name="T39" fmla="*/ 540 h 548"/>
                <a:gd name="T40" fmla="*/ 460 w 504"/>
                <a:gd name="T41" fmla="*/ 535 h 548"/>
                <a:gd name="T42" fmla="*/ 445 w 504"/>
                <a:gd name="T43" fmla="*/ 530 h 548"/>
                <a:gd name="T44" fmla="*/ 431 w 504"/>
                <a:gd name="T45" fmla="*/ 526 h 548"/>
                <a:gd name="T46" fmla="*/ 418 w 504"/>
                <a:gd name="T47" fmla="*/ 520 h 548"/>
                <a:gd name="T48" fmla="*/ 403 w 504"/>
                <a:gd name="T49" fmla="*/ 514 h 548"/>
                <a:gd name="T50" fmla="*/ 389 w 504"/>
                <a:gd name="T51" fmla="*/ 508 h 548"/>
                <a:gd name="T52" fmla="*/ 375 w 504"/>
                <a:gd name="T53" fmla="*/ 503 h 548"/>
                <a:gd name="T54" fmla="*/ 361 w 504"/>
                <a:gd name="T55" fmla="*/ 496 h 548"/>
                <a:gd name="T56" fmla="*/ 347 w 504"/>
                <a:gd name="T57" fmla="*/ 489 h 548"/>
                <a:gd name="T58" fmla="*/ 333 w 504"/>
                <a:gd name="T59" fmla="*/ 481 h 548"/>
                <a:gd name="T60" fmla="*/ 321 w 504"/>
                <a:gd name="T61" fmla="*/ 474 h 548"/>
                <a:gd name="T62" fmla="*/ 307 w 504"/>
                <a:gd name="T63" fmla="*/ 466 h 548"/>
                <a:gd name="T64" fmla="*/ 294 w 504"/>
                <a:gd name="T65" fmla="*/ 458 h 548"/>
                <a:gd name="T66" fmla="*/ 282 w 504"/>
                <a:gd name="T67" fmla="*/ 449 h 548"/>
                <a:gd name="T68" fmla="*/ 255 w 504"/>
                <a:gd name="T69" fmla="*/ 430 h 548"/>
                <a:gd name="T70" fmla="*/ 231 w 504"/>
                <a:gd name="T71" fmla="*/ 411 h 548"/>
                <a:gd name="T72" fmla="*/ 207 w 504"/>
                <a:gd name="T73" fmla="*/ 390 h 548"/>
                <a:gd name="T74" fmla="*/ 184 w 504"/>
                <a:gd name="T75" fmla="*/ 368 h 548"/>
                <a:gd name="T76" fmla="*/ 162 w 504"/>
                <a:gd name="T77" fmla="*/ 346 h 548"/>
                <a:gd name="T78" fmla="*/ 141 w 504"/>
                <a:gd name="T79" fmla="*/ 322 h 548"/>
                <a:gd name="T80" fmla="*/ 121 w 504"/>
                <a:gd name="T81" fmla="*/ 298 h 548"/>
                <a:gd name="T82" fmla="*/ 103 w 504"/>
                <a:gd name="T83" fmla="*/ 274 h 548"/>
                <a:gd name="T84" fmla="*/ 86 w 504"/>
                <a:gd name="T85" fmla="*/ 247 h 548"/>
                <a:gd name="T86" fmla="*/ 71 w 504"/>
                <a:gd name="T87" fmla="*/ 221 h 548"/>
                <a:gd name="T88" fmla="*/ 56 w 504"/>
                <a:gd name="T89" fmla="*/ 193 h 548"/>
                <a:gd name="T90" fmla="*/ 42 w 504"/>
                <a:gd name="T91" fmla="*/ 165 h 548"/>
                <a:gd name="T92" fmla="*/ 29 w 504"/>
                <a:gd name="T93" fmla="*/ 137 h 548"/>
                <a:gd name="T94" fmla="*/ 19 w 504"/>
                <a:gd name="T95" fmla="*/ 108 h 548"/>
                <a:gd name="T96" fmla="*/ 8 w 504"/>
                <a:gd name="T97" fmla="*/ 78 h 548"/>
                <a:gd name="T98" fmla="*/ 0 w 504"/>
                <a:gd name="T99" fmla="*/ 4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4" h="548">
                  <a:moveTo>
                    <a:pt x="0" y="47"/>
                  </a:moveTo>
                  <a:lnTo>
                    <a:pt x="252" y="0"/>
                  </a:lnTo>
                  <a:lnTo>
                    <a:pt x="261" y="42"/>
                  </a:lnTo>
                  <a:lnTo>
                    <a:pt x="271" y="84"/>
                  </a:lnTo>
                  <a:lnTo>
                    <a:pt x="283" y="124"/>
                  </a:lnTo>
                  <a:lnTo>
                    <a:pt x="295" y="164"/>
                  </a:lnTo>
                  <a:lnTo>
                    <a:pt x="308" y="202"/>
                  </a:lnTo>
                  <a:lnTo>
                    <a:pt x="322" y="240"/>
                  </a:lnTo>
                  <a:lnTo>
                    <a:pt x="337" y="277"/>
                  </a:lnTo>
                  <a:lnTo>
                    <a:pt x="353" y="313"/>
                  </a:lnTo>
                  <a:lnTo>
                    <a:pt x="369" y="346"/>
                  </a:lnTo>
                  <a:lnTo>
                    <a:pt x="386" y="380"/>
                  </a:lnTo>
                  <a:lnTo>
                    <a:pt x="405" y="412"/>
                  </a:lnTo>
                  <a:lnTo>
                    <a:pt x="423" y="442"/>
                  </a:lnTo>
                  <a:lnTo>
                    <a:pt x="443" y="470"/>
                  </a:lnTo>
                  <a:lnTo>
                    <a:pt x="463" y="498"/>
                  </a:lnTo>
                  <a:lnTo>
                    <a:pt x="483" y="523"/>
                  </a:lnTo>
                  <a:lnTo>
                    <a:pt x="504" y="548"/>
                  </a:lnTo>
                  <a:lnTo>
                    <a:pt x="489" y="544"/>
                  </a:lnTo>
                  <a:lnTo>
                    <a:pt x="475" y="540"/>
                  </a:lnTo>
                  <a:lnTo>
                    <a:pt x="460" y="535"/>
                  </a:lnTo>
                  <a:lnTo>
                    <a:pt x="445" y="530"/>
                  </a:lnTo>
                  <a:lnTo>
                    <a:pt x="431" y="526"/>
                  </a:lnTo>
                  <a:lnTo>
                    <a:pt x="418" y="520"/>
                  </a:lnTo>
                  <a:lnTo>
                    <a:pt x="403" y="514"/>
                  </a:lnTo>
                  <a:lnTo>
                    <a:pt x="389" y="508"/>
                  </a:lnTo>
                  <a:lnTo>
                    <a:pt x="375" y="503"/>
                  </a:lnTo>
                  <a:lnTo>
                    <a:pt x="361" y="496"/>
                  </a:lnTo>
                  <a:lnTo>
                    <a:pt x="347" y="489"/>
                  </a:lnTo>
                  <a:lnTo>
                    <a:pt x="333" y="481"/>
                  </a:lnTo>
                  <a:lnTo>
                    <a:pt x="321" y="474"/>
                  </a:lnTo>
                  <a:lnTo>
                    <a:pt x="307" y="466"/>
                  </a:lnTo>
                  <a:lnTo>
                    <a:pt x="294" y="458"/>
                  </a:lnTo>
                  <a:lnTo>
                    <a:pt x="282" y="449"/>
                  </a:lnTo>
                  <a:lnTo>
                    <a:pt x="255" y="430"/>
                  </a:lnTo>
                  <a:lnTo>
                    <a:pt x="231" y="411"/>
                  </a:lnTo>
                  <a:lnTo>
                    <a:pt x="207" y="390"/>
                  </a:lnTo>
                  <a:lnTo>
                    <a:pt x="184" y="368"/>
                  </a:lnTo>
                  <a:lnTo>
                    <a:pt x="162" y="346"/>
                  </a:lnTo>
                  <a:lnTo>
                    <a:pt x="141" y="322"/>
                  </a:lnTo>
                  <a:lnTo>
                    <a:pt x="121" y="298"/>
                  </a:lnTo>
                  <a:lnTo>
                    <a:pt x="103" y="274"/>
                  </a:lnTo>
                  <a:lnTo>
                    <a:pt x="86" y="247"/>
                  </a:lnTo>
                  <a:lnTo>
                    <a:pt x="71" y="221"/>
                  </a:lnTo>
                  <a:lnTo>
                    <a:pt x="56" y="193"/>
                  </a:lnTo>
                  <a:lnTo>
                    <a:pt x="42" y="165"/>
                  </a:lnTo>
                  <a:lnTo>
                    <a:pt x="29" y="137"/>
                  </a:lnTo>
                  <a:lnTo>
                    <a:pt x="19" y="108"/>
                  </a:lnTo>
                  <a:lnTo>
                    <a:pt x="8" y="7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285" y="2566"/>
              <a:ext cx="146" cy="150"/>
            </a:xfrm>
            <a:custGeom>
              <a:avLst/>
              <a:gdLst>
                <a:gd name="T0" fmla="*/ 0 w 293"/>
                <a:gd name="T1" fmla="*/ 301 h 301"/>
                <a:gd name="T2" fmla="*/ 2 w 293"/>
                <a:gd name="T3" fmla="*/ 301 h 301"/>
                <a:gd name="T4" fmla="*/ 9 w 293"/>
                <a:gd name="T5" fmla="*/ 301 h 301"/>
                <a:gd name="T6" fmla="*/ 20 w 293"/>
                <a:gd name="T7" fmla="*/ 301 h 301"/>
                <a:gd name="T8" fmla="*/ 34 w 293"/>
                <a:gd name="T9" fmla="*/ 298 h 301"/>
                <a:gd name="T10" fmla="*/ 51 w 293"/>
                <a:gd name="T11" fmla="*/ 295 h 301"/>
                <a:gd name="T12" fmla="*/ 70 w 293"/>
                <a:gd name="T13" fmla="*/ 289 h 301"/>
                <a:gd name="T14" fmla="*/ 91 w 293"/>
                <a:gd name="T15" fmla="*/ 281 h 301"/>
                <a:gd name="T16" fmla="*/ 114 w 293"/>
                <a:gd name="T17" fmla="*/ 269 h 301"/>
                <a:gd name="T18" fmla="*/ 139 w 293"/>
                <a:gd name="T19" fmla="*/ 255 h 301"/>
                <a:gd name="T20" fmla="*/ 163 w 293"/>
                <a:gd name="T21" fmla="*/ 235 h 301"/>
                <a:gd name="T22" fmla="*/ 187 w 293"/>
                <a:gd name="T23" fmla="*/ 211 h 301"/>
                <a:gd name="T24" fmla="*/ 211 w 293"/>
                <a:gd name="T25" fmla="*/ 182 h 301"/>
                <a:gd name="T26" fmla="*/ 234 w 293"/>
                <a:gd name="T27" fmla="*/ 146 h 301"/>
                <a:gd name="T28" fmla="*/ 256 w 293"/>
                <a:gd name="T29" fmla="*/ 105 h 301"/>
                <a:gd name="T30" fmla="*/ 276 w 293"/>
                <a:gd name="T31" fmla="*/ 57 h 301"/>
                <a:gd name="T32" fmla="*/ 293 w 293"/>
                <a:gd name="T33" fmla="*/ 0 h 301"/>
                <a:gd name="T34" fmla="*/ 281 w 293"/>
                <a:gd name="T35" fmla="*/ 32 h 301"/>
                <a:gd name="T36" fmla="*/ 269 w 293"/>
                <a:gd name="T37" fmla="*/ 63 h 301"/>
                <a:gd name="T38" fmla="*/ 256 w 293"/>
                <a:gd name="T39" fmla="*/ 93 h 301"/>
                <a:gd name="T40" fmla="*/ 241 w 293"/>
                <a:gd name="T41" fmla="*/ 122 h 301"/>
                <a:gd name="T42" fmla="*/ 225 w 293"/>
                <a:gd name="T43" fmla="*/ 149 h 301"/>
                <a:gd name="T44" fmla="*/ 208 w 293"/>
                <a:gd name="T45" fmla="*/ 174 h 301"/>
                <a:gd name="T46" fmla="*/ 190 w 293"/>
                <a:gd name="T47" fmla="*/ 196 h 301"/>
                <a:gd name="T48" fmla="*/ 172 w 293"/>
                <a:gd name="T49" fmla="*/ 218 h 301"/>
                <a:gd name="T50" fmla="*/ 152 w 293"/>
                <a:gd name="T51" fmla="*/ 236 h 301"/>
                <a:gd name="T52" fmla="*/ 132 w 293"/>
                <a:gd name="T53" fmla="*/ 252 h 301"/>
                <a:gd name="T54" fmla="*/ 111 w 293"/>
                <a:gd name="T55" fmla="*/ 267 h 301"/>
                <a:gd name="T56" fmla="*/ 90 w 293"/>
                <a:gd name="T57" fmla="*/ 279 h 301"/>
                <a:gd name="T58" fmla="*/ 68 w 293"/>
                <a:gd name="T59" fmla="*/ 288 h 301"/>
                <a:gd name="T60" fmla="*/ 46 w 293"/>
                <a:gd name="T61" fmla="*/ 295 h 301"/>
                <a:gd name="T62" fmla="*/ 23 w 293"/>
                <a:gd name="T63" fmla="*/ 299 h 301"/>
                <a:gd name="T64" fmla="*/ 0 w 293"/>
                <a:gd name="T6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" h="301">
                  <a:moveTo>
                    <a:pt x="0" y="301"/>
                  </a:moveTo>
                  <a:lnTo>
                    <a:pt x="2" y="301"/>
                  </a:lnTo>
                  <a:lnTo>
                    <a:pt x="9" y="301"/>
                  </a:lnTo>
                  <a:lnTo>
                    <a:pt x="20" y="301"/>
                  </a:lnTo>
                  <a:lnTo>
                    <a:pt x="34" y="298"/>
                  </a:lnTo>
                  <a:lnTo>
                    <a:pt x="51" y="295"/>
                  </a:lnTo>
                  <a:lnTo>
                    <a:pt x="70" y="289"/>
                  </a:lnTo>
                  <a:lnTo>
                    <a:pt x="91" y="281"/>
                  </a:lnTo>
                  <a:lnTo>
                    <a:pt x="114" y="269"/>
                  </a:lnTo>
                  <a:lnTo>
                    <a:pt x="139" y="255"/>
                  </a:lnTo>
                  <a:lnTo>
                    <a:pt x="163" y="235"/>
                  </a:lnTo>
                  <a:lnTo>
                    <a:pt x="187" y="211"/>
                  </a:lnTo>
                  <a:lnTo>
                    <a:pt x="211" y="182"/>
                  </a:lnTo>
                  <a:lnTo>
                    <a:pt x="234" y="146"/>
                  </a:lnTo>
                  <a:lnTo>
                    <a:pt x="256" y="105"/>
                  </a:lnTo>
                  <a:lnTo>
                    <a:pt x="276" y="57"/>
                  </a:lnTo>
                  <a:lnTo>
                    <a:pt x="293" y="0"/>
                  </a:lnTo>
                  <a:lnTo>
                    <a:pt x="281" y="32"/>
                  </a:lnTo>
                  <a:lnTo>
                    <a:pt x="269" y="63"/>
                  </a:lnTo>
                  <a:lnTo>
                    <a:pt x="256" y="93"/>
                  </a:lnTo>
                  <a:lnTo>
                    <a:pt x="241" y="122"/>
                  </a:lnTo>
                  <a:lnTo>
                    <a:pt x="225" y="149"/>
                  </a:lnTo>
                  <a:lnTo>
                    <a:pt x="208" y="174"/>
                  </a:lnTo>
                  <a:lnTo>
                    <a:pt x="190" y="196"/>
                  </a:lnTo>
                  <a:lnTo>
                    <a:pt x="172" y="218"/>
                  </a:lnTo>
                  <a:lnTo>
                    <a:pt x="152" y="236"/>
                  </a:lnTo>
                  <a:lnTo>
                    <a:pt x="132" y="252"/>
                  </a:lnTo>
                  <a:lnTo>
                    <a:pt x="111" y="267"/>
                  </a:lnTo>
                  <a:lnTo>
                    <a:pt x="90" y="279"/>
                  </a:lnTo>
                  <a:lnTo>
                    <a:pt x="68" y="288"/>
                  </a:lnTo>
                  <a:lnTo>
                    <a:pt x="46" y="295"/>
                  </a:lnTo>
                  <a:lnTo>
                    <a:pt x="23" y="299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449" y="2379"/>
              <a:ext cx="0" cy="23"/>
            </a:xfrm>
            <a:custGeom>
              <a:avLst/>
              <a:gdLst>
                <a:gd name="T0" fmla="*/ 0 h 46"/>
                <a:gd name="T1" fmla="*/ 13 h 46"/>
                <a:gd name="T2" fmla="*/ 24 h 46"/>
                <a:gd name="T3" fmla="*/ 36 h 46"/>
                <a:gd name="T4" fmla="*/ 46 h 46"/>
                <a:gd name="T5" fmla="*/ 35 h 46"/>
                <a:gd name="T6" fmla="*/ 23 h 46"/>
                <a:gd name="T7" fmla="*/ 12 h 46"/>
                <a:gd name="T8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4" name="Freeform 25"/>
            <p:cNvSpPr>
              <a:spLocks/>
            </p:cNvSpPr>
            <p:nvPr/>
          </p:nvSpPr>
          <p:spPr bwMode="auto">
            <a:xfrm>
              <a:off x="3131" y="2526"/>
              <a:ext cx="76" cy="155"/>
            </a:xfrm>
            <a:custGeom>
              <a:avLst/>
              <a:gdLst>
                <a:gd name="T0" fmla="*/ 0 w 154"/>
                <a:gd name="T1" fmla="*/ 0 h 309"/>
                <a:gd name="T2" fmla="*/ 7 w 154"/>
                <a:gd name="T3" fmla="*/ 42 h 309"/>
                <a:gd name="T4" fmla="*/ 18 w 154"/>
                <a:gd name="T5" fmla="*/ 86 h 309"/>
                <a:gd name="T6" fmla="*/ 32 w 154"/>
                <a:gd name="T7" fmla="*/ 127 h 309"/>
                <a:gd name="T8" fmla="*/ 48 w 154"/>
                <a:gd name="T9" fmla="*/ 169 h 309"/>
                <a:gd name="T10" fmla="*/ 68 w 154"/>
                <a:gd name="T11" fmla="*/ 208 h 309"/>
                <a:gd name="T12" fmla="*/ 93 w 154"/>
                <a:gd name="T13" fmla="*/ 245 h 309"/>
                <a:gd name="T14" fmla="*/ 120 w 154"/>
                <a:gd name="T15" fmla="*/ 279 h 309"/>
                <a:gd name="T16" fmla="*/ 154 w 154"/>
                <a:gd name="T17" fmla="*/ 309 h 309"/>
                <a:gd name="T18" fmla="*/ 127 w 154"/>
                <a:gd name="T19" fmla="*/ 282 h 309"/>
                <a:gd name="T20" fmla="*/ 103 w 154"/>
                <a:gd name="T21" fmla="*/ 252 h 309"/>
                <a:gd name="T22" fmla="*/ 80 w 154"/>
                <a:gd name="T23" fmla="*/ 216 h 309"/>
                <a:gd name="T24" fmla="*/ 60 w 154"/>
                <a:gd name="T25" fmla="*/ 178 h 309"/>
                <a:gd name="T26" fmla="*/ 41 w 154"/>
                <a:gd name="T27" fmla="*/ 138 h 309"/>
                <a:gd name="T28" fmla="*/ 25 w 154"/>
                <a:gd name="T29" fmla="*/ 94 h 309"/>
                <a:gd name="T30" fmla="*/ 11 w 154"/>
                <a:gd name="T31" fmla="*/ 48 h 309"/>
                <a:gd name="T32" fmla="*/ 0 w 154"/>
                <a:gd name="T3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309">
                  <a:moveTo>
                    <a:pt x="0" y="0"/>
                  </a:moveTo>
                  <a:lnTo>
                    <a:pt x="7" y="42"/>
                  </a:lnTo>
                  <a:lnTo>
                    <a:pt x="18" y="86"/>
                  </a:lnTo>
                  <a:lnTo>
                    <a:pt x="32" y="127"/>
                  </a:lnTo>
                  <a:lnTo>
                    <a:pt x="48" y="169"/>
                  </a:lnTo>
                  <a:lnTo>
                    <a:pt x="68" y="208"/>
                  </a:lnTo>
                  <a:lnTo>
                    <a:pt x="93" y="245"/>
                  </a:lnTo>
                  <a:lnTo>
                    <a:pt x="120" y="279"/>
                  </a:lnTo>
                  <a:lnTo>
                    <a:pt x="154" y="309"/>
                  </a:lnTo>
                  <a:lnTo>
                    <a:pt x="127" y="282"/>
                  </a:lnTo>
                  <a:lnTo>
                    <a:pt x="103" y="252"/>
                  </a:lnTo>
                  <a:lnTo>
                    <a:pt x="80" y="216"/>
                  </a:lnTo>
                  <a:lnTo>
                    <a:pt x="60" y="178"/>
                  </a:lnTo>
                  <a:lnTo>
                    <a:pt x="41" y="138"/>
                  </a:lnTo>
                  <a:lnTo>
                    <a:pt x="25" y="94"/>
                  </a:lnTo>
                  <a:lnTo>
                    <a:pt x="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5" name="Freeform 26"/>
            <p:cNvSpPr>
              <a:spLocks/>
            </p:cNvSpPr>
            <p:nvPr/>
          </p:nvSpPr>
          <p:spPr bwMode="auto">
            <a:xfrm>
              <a:off x="3077" y="1998"/>
              <a:ext cx="372" cy="382"/>
            </a:xfrm>
            <a:custGeom>
              <a:avLst/>
              <a:gdLst>
                <a:gd name="T0" fmla="*/ 74 w 745"/>
                <a:gd name="T1" fmla="*/ 87 h 763"/>
                <a:gd name="T2" fmla="*/ 104 w 745"/>
                <a:gd name="T3" fmla="*/ 90 h 763"/>
                <a:gd name="T4" fmla="*/ 136 w 745"/>
                <a:gd name="T5" fmla="*/ 95 h 763"/>
                <a:gd name="T6" fmla="*/ 170 w 745"/>
                <a:gd name="T7" fmla="*/ 106 h 763"/>
                <a:gd name="T8" fmla="*/ 203 w 745"/>
                <a:gd name="T9" fmla="*/ 120 h 763"/>
                <a:gd name="T10" fmla="*/ 236 w 745"/>
                <a:gd name="T11" fmla="*/ 138 h 763"/>
                <a:gd name="T12" fmla="*/ 269 w 745"/>
                <a:gd name="T13" fmla="*/ 162 h 763"/>
                <a:gd name="T14" fmla="*/ 297 w 745"/>
                <a:gd name="T15" fmla="*/ 193 h 763"/>
                <a:gd name="T16" fmla="*/ 312 w 745"/>
                <a:gd name="T17" fmla="*/ 214 h 763"/>
                <a:gd name="T18" fmla="*/ 316 w 745"/>
                <a:gd name="T19" fmla="*/ 219 h 763"/>
                <a:gd name="T20" fmla="*/ 317 w 745"/>
                <a:gd name="T21" fmla="*/ 222 h 763"/>
                <a:gd name="T22" fmla="*/ 318 w 745"/>
                <a:gd name="T23" fmla="*/ 224 h 763"/>
                <a:gd name="T24" fmla="*/ 329 w 745"/>
                <a:gd name="T25" fmla="*/ 243 h 763"/>
                <a:gd name="T26" fmla="*/ 345 w 745"/>
                <a:gd name="T27" fmla="*/ 280 h 763"/>
                <a:gd name="T28" fmla="*/ 355 w 745"/>
                <a:gd name="T29" fmla="*/ 317 h 763"/>
                <a:gd name="T30" fmla="*/ 361 w 745"/>
                <a:gd name="T31" fmla="*/ 353 h 763"/>
                <a:gd name="T32" fmla="*/ 335 w 745"/>
                <a:gd name="T33" fmla="*/ 371 h 763"/>
                <a:gd name="T34" fmla="*/ 333 w 745"/>
                <a:gd name="T35" fmla="*/ 455 h 763"/>
                <a:gd name="T36" fmla="*/ 318 w 745"/>
                <a:gd name="T37" fmla="*/ 462 h 763"/>
                <a:gd name="T38" fmla="*/ 291 w 745"/>
                <a:gd name="T39" fmla="*/ 477 h 763"/>
                <a:gd name="T40" fmla="*/ 256 w 745"/>
                <a:gd name="T41" fmla="*/ 500 h 763"/>
                <a:gd name="T42" fmla="*/ 216 w 745"/>
                <a:gd name="T43" fmla="*/ 536 h 763"/>
                <a:gd name="T44" fmla="*/ 178 w 745"/>
                <a:gd name="T45" fmla="*/ 588 h 763"/>
                <a:gd name="T46" fmla="*/ 144 w 745"/>
                <a:gd name="T47" fmla="*/ 648 h 763"/>
                <a:gd name="T48" fmla="*/ 119 w 745"/>
                <a:gd name="T49" fmla="*/ 716 h 763"/>
                <a:gd name="T50" fmla="*/ 327 w 745"/>
                <a:gd name="T51" fmla="*/ 755 h 763"/>
                <a:gd name="T52" fmla="*/ 365 w 745"/>
                <a:gd name="T53" fmla="*/ 756 h 763"/>
                <a:gd name="T54" fmla="*/ 457 w 745"/>
                <a:gd name="T55" fmla="*/ 510 h 763"/>
                <a:gd name="T56" fmla="*/ 745 w 745"/>
                <a:gd name="T57" fmla="*/ 762 h 763"/>
                <a:gd name="T58" fmla="*/ 742 w 745"/>
                <a:gd name="T59" fmla="*/ 749 h 763"/>
                <a:gd name="T60" fmla="*/ 735 w 745"/>
                <a:gd name="T61" fmla="*/ 717 h 763"/>
                <a:gd name="T62" fmla="*/ 722 w 745"/>
                <a:gd name="T63" fmla="*/ 670 h 763"/>
                <a:gd name="T64" fmla="*/ 700 w 745"/>
                <a:gd name="T65" fmla="*/ 616 h 763"/>
                <a:gd name="T66" fmla="*/ 666 w 745"/>
                <a:gd name="T67" fmla="*/ 561 h 763"/>
                <a:gd name="T68" fmla="*/ 623 w 745"/>
                <a:gd name="T69" fmla="*/ 510 h 763"/>
                <a:gd name="T70" fmla="*/ 564 w 745"/>
                <a:gd name="T71" fmla="*/ 473 h 763"/>
                <a:gd name="T72" fmla="*/ 491 w 745"/>
                <a:gd name="T73" fmla="*/ 454 h 763"/>
                <a:gd name="T74" fmla="*/ 451 w 745"/>
                <a:gd name="T75" fmla="*/ 374 h 763"/>
                <a:gd name="T76" fmla="*/ 450 w 745"/>
                <a:gd name="T77" fmla="*/ 358 h 763"/>
                <a:gd name="T78" fmla="*/ 444 w 745"/>
                <a:gd name="T79" fmla="*/ 314 h 763"/>
                <a:gd name="T80" fmla="*/ 427 w 745"/>
                <a:gd name="T81" fmla="*/ 252 h 763"/>
                <a:gd name="T82" fmla="*/ 394 w 745"/>
                <a:gd name="T83" fmla="*/ 182 h 763"/>
                <a:gd name="T84" fmla="*/ 342 w 745"/>
                <a:gd name="T85" fmla="*/ 113 h 763"/>
                <a:gd name="T86" fmla="*/ 265 w 745"/>
                <a:gd name="T87" fmla="*/ 53 h 763"/>
                <a:gd name="T88" fmla="*/ 158 w 745"/>
                <a:gd name="T89" fmla="*/ 13 h 763"/>
                <a:gd name="T90" fmla="*/ 16 w 745"/>
                <a:gd name="T91" fmla="*/ 0 h 763"/>
                <a:gd name="T92" fmla="*/ 1 w 745"/>
                <a:gd name="T93" fmla="*/ 89 h 763"/>
                <a:gd name="T94" fmla="*/ 12 w 745"/>
                <a:gd name="T95" fmla="*/ 87 h 763"/>
                <a:gd name="T96" fmla="*/ 21 w 745"/>
                <a:gd name="T97" fmla="*/ 86 h 763"/>
                <a:gd name="T98" fmla="*/ 22 w 745"/>
                <a:gd name="T99" fmla="*/ 85 h 763"/>
                <a:gd name="T100" fmla="*/ 27 w 745"/>
                <a:gd name="T101" fmla="*/ 84 h 763"/>
                <a:gd name="T102" fmla="*/ 36 w 745"/>
                <a:gd name="T103" fmla="*/ 84 h 763"/>
                <a:gd name="T104" fmla="*/ 46 w 745"/>
                <a:gd name="T105" fmla="*/ 85 h 763"/>
                <a:gd name="T106" fmla="*/ 55 w 745"/>
                <a:gd name="T107" fmla="*/ 8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45" h="763">
                  <a:moveTo>
                    <a:pt x="60" y="86"/>
                  </a:moveTo>
                  <a:lnTo>
                    <a:pt x="74" y="87"/>
                  </a:lnTo>
                  <a:lnTo>
                    <a:pt x="88" y="89"/>
                  </a:lnTo>
                  <a:lnTo>
                    <a:pt x="104" y="90"/>
                  </a:lnTo>
                  <a:lnTo>
                    <a:pt x="119" y="92"/>
                  </a:lnTo>
                  <a:lnTo>
                    <a:pt x="136" y="95"/>
                  </a:lnTo>
                  <a:lnTo>
                    <a:pt x="152" y="100"/>
                  </a:lnTo>
                  <a:lnTo>
                    <a:pt x="170" y="106"/>
                  </a:lnTo>
                  <a:lnTo>
                    <a:pt x="187" y="112"/>
                  </a:lnTo>
                  <a:lnTo>
                    <a:pt x="203" y="120"/>
                  </a:lnTo>
                  <a:lnTo>
                    <a:pt x="220" y="128"/>
                  </a:lnTo>
                  <a:lnTo>
                    <a:pt x="236" y="138"/>
                  </a:lnTo>
                  <a:lnTo>
                    <a:pt x="253" y="150"/>
                  </a:lnTo>
                  <a:lnTo>
                    <a:pt x="269" y="162"/>
                  </a:lnTo>
                  <a:lnTo>
                    <a:pt x="284" y="177"/>
                  </a:lnTo>
                  <a:lnTo>
                    <a:pt x="297" y="193"/>
                  </a:lnTo>
                  <a:lnTo>
                    <a:pt x="310" y="212"/>
                  </a:lnTo>
                  <a:lnTo>
                    <a:pt x="312" y="214"/>
                  </a:lnTo>
                  <a:lnTo>
                    <a:pt x="314" y="216"/>
                  </a:lnTo>
                  <a:lnTo>
                    <a:pt x="316" y="219"/>
                  </a:lnTo>
                  <a:lnTo>
                    <a:pt x="317" y="221"/>
                  </a:lnTo>
                  <a:lnTo>
                    <a:pt x="317" y="222"/>
                  </a:lnTo>
                  <a:lnTo>
                    <a:pt x="318" y="223"/>
                  </a:lnTo>
                  <a:lnTo>
                    <a:pt x="318" y="224"/>
                  </a:lnTo>
                  <a:lnTo>
                    <a:pt x="319" y="226"/>
                  </a:lnTo>
                  <a:lnTo>
                    <a:pt x="329" y="243"/>
                  </a:lnTo>
                  <a:lnTo>
                    <a:pt x="338" y="261"/>
                  </a:lnTo>
                  <a:lnTo>
                    <a:pt x="345" y="280"/>
                  </a:lnTo>
                  <a:lnTo>
                    <a:pt x="350" y="298"/>
                  </a:lnTo>
                  <a:lnTo>
                    <a:pt x="355" y="317"/>
                  </a:lnTo>
                  <a:lnTo>
                    <a:pt x="359" y="335"/>
                  </a:lnTo>
                  <a:lnTo>
                    <a:pt x="361" y="353"/>
                  </a:lnTo>
                  <a:lnTo>
                    <a:pt x="363" y="371"/>
                  </a:lnTo>
                  <a:lnTo>
                    <a:pt x="335" y="371"/>
                  </a:lnTo>
                  <a:lnTo>
                    <a:pt x="335" y="454"/>
                  </a:lnTo>
                  <a:lnTo>
                    <a:pt x="333" y="455"/>
                  </a:lnTo>
                  <a:lnTo>
                    <a:pt x="327" y="457"/>
                  </a:lnTo>
                  <a:lnTo>
                    <a:pt x="318" y="462"/>
                  </a:lnTo>
                  <a:lnTo>
                    <a:pt x="306" y="468"/>
                  </a:lnTo>
                  <a:lnTo>
                    <a:pt x="291" y="477"/>
                  </a:lnTo>
                  <a:lnTo>
                    <a:pt x="274" y="487"/>
                  </a:lnTo>
                  <a:lnTo>
                    <a:pt x="256" y="500"/>
                  </a:lnTo>
                  <a:lnTo>
                    <a:pt x="238" y="515"/>
                  </a:lnTo>
                  <a:lnTo>
                    <a:pt x="216" y="536"/>
                  </a:lnTo>
                  <a:lnTo>
                    <a:pt x="196" y="561"/>
                  </a:lnTo>
                  <a:lnTo>
                    <a:pt x="178" y="588"/>
                  </a:lnTo>
                  <a:lnTo>
                    <a:pt x="160" y="617"/>
                  </a:lnTo>
                  <a:lnTo>
                    <a:pt x="144" y="648"/>
                  </a:lnTo>
                  <a:lnTo>
                    <a:pt x="130" y="681"/>
                  </a:lnTo>
                  <a:lnTo>
                    <a:pt x="119" y="716"/>
                  </a:lnTo>
                  <a:lnTo>
                    <a:pt x="108" y="753"/>
                  </a:lnTo>
                  <a:lnTo>
                    <a:pt x="327" y="755"/>
                  </a:lnTo>
                  <a:lnTo>
                    <a:pt x="324" y="757"/>
                  </a:lnTo>
                  <a:lnTo>
                    <a:pt x="365" y="756"/>
                  </a:lnTo>
                  <a:lnTo>
                    <a:pt x="365" y="510"/>
                  </a:lnTo>
                  <a:lnTo>
                    <a:pt x="457" y="510"/>
                  </a:lnTo>
                  <a:lnTo>
                    <a:pt x="457" y="763"/>
                  </a:lnTo>
                  <a:lnTo>
                    <a:pt x="745" y="762"/>
                  </a:lnTo>
                  <a:lnTo>
                    <a:pt x="745" y="759"/>
                  </a:lnTo>
                  <a:lnTo>
                    <a:pt x="742" y="749"/>
                  </a:lnTo>
                  <a:lnTo>
                    <a:pt x="740" y="736"/>
                  </a:lnTo>
                  <a:lnTo>
                    <a:pt x="735" y="717"/>
                  </a:lnTo>
                  <a:lnTo>
                    <a:pt x="730" y="694"/>
                  </a:lnTo>
                  <a:lnTo>
                    <a:pt x="722" y="670"/>
                  </a:lnTo>
                  <a:lnTo>
                    <a:pt x="711" y="643"/>
                  </a:lnTo>
                  <a:lnTo>
                    <a:pt x="700" y="616"/>
                  </a:lnTo>
                  <a:lnTo>
                    <a:pt x="685" y="587"/>
                  </a:lnTo>
                  <a:lnTo>
                    <a:pt x="666" y="561"/>
                  </a:lnTo>
                  <a:lnTo>
                    <a:pt x="646" y="534"/>
                  </a:lnTo>
                  <a:lnTo>
                    <a:pt x="623" y="510"/>
                  </a:lnTo>
                  <a:lnTo>
                    <a:pt x="595" y="489"/>
                  </a:lnTo>
                  <a:lnTo>
                    <a:pt x="564" y="473"/>
                  </a:lnTo>
                  <a:lnTo>
                    <a:pt x="529" y="460"/>
                  </a:lnTo>
                  <a:lnTo>
                    <a:pt x="491" y="454"/>
                  </a:lnTo>
                  <a:lnTo>
                    <a:pt x="491" y="374"/>
                  </a:lnTo>
                  <a:lnTo>
                    <a:pt x="451" y="374"/>
                  </a:lnTo>
                  <a:lnTo>
                    <a:pt x="451" y="369"/>
                  </a:lnTo>
                  <a:lnTo>
                    <a:pt x="450" y="358"/>
                  </a:lnTo>
                  <a:lnTo>
                    <a:pt x="447" y="338"/>
                  </a:lnTo>
                  <a:lnTo>
                    <a:pt x="444" y="314"/>
                  </a:lnTo>
                  <a:lnTo>
                    <a:pt x="437" y="284"/>
                  </a:lnTo>
                  <a:lnTo>
                    <a:pt x="427" y="252"/>
                  </a:lnTo>
                  <a:lnTo>
                    <a:pt x="413" y="218"/>
                  </a:lnTo>
                  <a:lnTo>
                    <a:pt x="394" y="182"/>
                  </a:lnTo>
                  <a:lnTo>
                    <a:pt x="371" y="146"/>
                  </a:lnTo>
                  <a:lnTo>
                    <a:pt x="342" y="113"/>
                  </a:lnTo>
                  <a:lnTo>
                    <a:pt x="308" y="81"/>
                  </a:lnTo>
                  <a:lnTo>
                    <a:pt x="265" y="53"/>
                  </a:lnTo>
                  <a:lnTo>
                    <a:pt x="216" y="30"/>
                  </a:lnTo>
                  <a:lnTo>
                    <a:pt x="158" y="13"/>
                  </a:lnTo>
                  <a:lnTo>
                    <a:pt x="92" y="2"/>
                  </a:lnTo>
                  <a:lnTo>
                    <a:pt x="16" y="0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4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4"/>
                  </a:lnTo>
                  <a:lnTo>
                    <a:pt x="42" y="85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5" y="86"/>
                  </a:lnTo>
                  <a:lnTo>
                    <a:pt x="60" y="8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7" name="Freeform 27"/>
            <p:cNvSpPr>
              <a:spLocks/>
            </p:cNvSpPr>
            <p:nvPr/>
          </p:nvSpPr>
          <p:spPr bwMode="auto">
            <a:xfrm>
              <a:off x="3236" y="2111"/>
              <a:ext cx="22" cy="72"/>
            </a:xfrm>
            <a:custGeom>
              <a:avLst/>
              <a:gdLst>
                <a:gd name="T0" fmla="*/ 44 w 44"/>
                <a:gd name="T1" fmla="*/ 145 h 145"/>
                <a:gd name="T2" fmla="*/ 42 w 44"/>
                <a:gd name="T3" fmla="*/ 127 h 145"/>
                <a:gd name="T4" fmla="*/ 40 w 44"/>
                <a:gd name="T5" fmla="*/ 109 h 145"/>
                <a:gd name="T6" fmla="*/ 36 w 44"/>
                <a:gd name="T7" fmla="*/ 91 h 145"/>
                <a:gd name="T8" fmla="*/ 31 w 44"/>
                <a:gd name="T9" fmla="*/ 72 h 145"/>
                <a:gd name="T10" fmla="*/ 26 w 44"/>
                <a:gd name="T11" fmla="*/ 54 h 145"/>
                <a:gd name="T12" fmla="*/ 19 w 44"/>
                <a:gd name="T13" fmla="*/ 35 h 145"/>
                <a:gd name="T14" fmla="*/ 10 w 44"/>
                <a:gd name="T15" fmla="*/ 17 h 145"/>
                <a:gd name="T16" fmla="*/ 0 w 44"/>
                <a:gd name="T17" fmla="*/ 0 h 145"/>
                <a:gd name="T18" fmla="*/ 8 w 44"/>
                <a:gd name="T19" fmla="*/ 13 h 145"/>
                <a:gd name="T20" fmla="*/ 15 w 44"/>
                <a:gd name="T21" fmla="*/ 29 h 145"/>
                <a:gd name="T22" fmla="*/ 22 w 44"/>
                <a:gd name="T23" fmla="*/ 46 h 145"/>
                <a:gd name="T24" fmla="*/ 28 w 44"/>
                <a:gd name="T25" fmla="*/ 63 h 145"/>
                <a:gd name="T26" fmla="*/ 34 w 44"/>
                <a:gd name="T27" fmla="*/ 82 h 145"/>
                <a:gd name="T28" fmla="*/ 38 w 44"/>
                <a:gd name="T29" fmla="*/ 102 h 145"/>
                <a:gd name="T30" fmla="*/ 42 w 44"/>
                <a:gd name="T31" fmla="*/ 123 h 145"/>
                <a:gd name="T32" fmla="*/ 44 w 44"/>
                <a:gd name="T3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145">
                  <a:moveTo>
                    <a:pt x="44" y="145"/>
                  </a:moveTo>
                  <a:lnTo>
                    <a:pt x="42" y="127"/>
                  </a:lnTo>
                  <a:lnTo>
                    <a:pt x="40" y="109"/>
                  </a:lnTo>
                  <a:lnTo>
                    <a:pt x="36" y="91"/>
                  </a:lnTo>
                  <a:lnTo>
                    <a:pt x="31" y="72"/>
                  </a:lnTo>
                  <a:lnTo>
                    <a:pt x="26" y="54"/>
                  </a:lnTo>
                  <a:lnTo>
                    <a:pt x="19" y="35"/>
                  </a:lnTo>
                  <a:lnTo>
                    <a:pt x="10" y="17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5" y="29"/>
                  </a:lnTo>
                  <a:lnTo>
                    <a:pt x="22" y="46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8" y="102"/>
                  </a:lnTo>
                  <a:lnTo>
                    <a:pt x="42" y="123"/>
                  </a:lnTo>
                  <a:lnTo>
                    <a:pt x="44" y="145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8" name="Freeform 28"/>
            <p:cNvSpPr>
              <a:spLocks/>
            </p:cNvSpPr>
            <p:nvPr/>
          </p:nvSpPr>
          <p:spPr bwMode="auto">
            <a:xfrm>
              <a:off x="3232" y="2104"/>
              <a:ext cx="3" cy="4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7 h 9"/>
                <a:gd name="T4" fmla="*/ 4 w 7"/>
                <a:gd name="T5" fmla="*/ 4 h 9"/>
                <a:gd name="T6" fmla="*/ 2 w 7"/>
                <a:gd name="T7" fmla="*/ 2 h 9"/>
                <a:gd name="T8" fmla="*/ 0 w 7"/>
                <a:gd name="T9" fmla="*/ 0 h 9"/>
                <a:gd name="T10" fmla="*/ 2 w 7"/>
                <a:gd name="T11" fmla="*/ 2 h 9"/>
                <a:gd name="T12" fmla="*/ 4 w 7"/>
                <a:gd name="T13" fmla="*/ 4 h 9"/>
                <a:gd name="T14" fmla="*/ 6 w 7"/>
                <a:gd name="T15" fmla="*/ 7 h 9"/>
                <a:gd name="T16" fmla="*/ 7 w 7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6" y="7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29" name="Freeform 29"/>
            <p:cNvSpPr>
              <a:spLocks/>
            </p:cNvSpPr>
            <p:nvPr/>
          </p:nvSpPr>
          <p:spPr bwMode="auto">
            <a:xfrm>
              <a:off x="3131" y="2255"/>
              <a:ext cx="64" cy="119"/>
            </a:xfrm>
            <a:custGeom>
              <a:avLst/>
              <a:gdLst>
                <a:gd name="T0" fmla="*/ 130 w 130"/>
                <a:gd name="T1" fmla="*/ 0 h 238"/>
                <a:gd name="T2" fmla="*/ 109 w 130"/>
                <a:gd name="T3" fmla="*/ 18 h 238"/>
                <a:gd name="T4" fmla="*/ 88 w 130"/>
                <a:gd name="T5" fmla="*/ 40 h 238"/>
                <a:gd name="T6" fmla="*/ 67 w 130"/>
                <a:gd name="T7" fmla="*/ 65 h 238"/>
                <a:gd name="T8" fmla="*/ 49 w 130"/>
                <a:gd name="T9" fmla="*/ 93 h 238"/>
                <a:gd name="T10" fmla="*/ 33 w 130"/>
                <a:gd name="T11" fmla="*/ 124 h 238"/>
                <a:gd name="T12" fmla="*/ 18 w 130"/>
                <a:gd name="T13" fmla="*/ 158 h 238"/>
                <a:gd name="T14" fmla="*/ 7 w 130"/>
                <a:gd name="T15" fmla="*/ 196 h 238"/>
                <a:gd name="T16" fmla="*/ 0 w 130"/>
                <a:gd name="T17" fmla="*/ 238 h 238"/>
                <a:gd name="T18" fmla="*/ 11 w 130"/>
                <a:gd name="T19" fmla="*/ 201 h 238"/>
                <a:gd name="T20" fmla="*/ 22 w 130"/>
                <a:gd name="T21" fmla="*/ 166 h 238"/>
                <a:gd name="T22" fmla="*/ 36 w 130"/>
                <a:gd name="T23" fmla="*/ 133 h 238"/>
                <a:gd name="T24" fmla="*/ 52 w 130"/>
                <a:gd name="T25" fmla="*/ 102 h 238"/>
                <a:gd name="T26" fmla="*/ 70 w 130"/>
                <a:gd name="T27" fmla="*/ 73 h 238"/>
                <a:gd name="T28" fmla="*/ 88 w 130"/>
                <a:gd name="T29" fmla="*/ 46 h 238"/>
                <a:gd name="T30" fmla="*/ 108 w 130"/>
                <a:gd name="T31" fmla="*/ 21 h 238"/>
                <a:gd name="T32" fmla="*/ 130 w 130"/>
                <a:gd name="T3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38">
                  <a:moveTo>
                    <a:pt x="130" y="0"/>
                  </a:moveTo>
                  <a:lnTo>
                    <a:pt x="109" y="18"/>
                  </a:lnTo>
                  <a:lnTo>
                    <a:pt x="88" y="40"/>
                  </a:lnTo>
                  <a:lnTo>
                    <a:pt x="67" y="65"/>
                  </a:lnTo>
                  <a:lnTo>
                    <a:pt x="49" y="93"/>
                  </a:lnTo>
                  <a:lnTo>
                    <a:pt x="33" y="124"/>
                  </a:lnTo>
                  <a:lnTo>
                    <a:pt x="18" y="158"/>
                  </a:lnTo>
                  <a:lnTo>
                    <a:pt x="7" y="196"/>
                  </a:lnTo>
                  <a:lnTo>
                    <a:pt x="0" y="238"/>
                  </a:lnTo>
                  <a:lnTo>
                    <a:pt x="11" y="201"/>
                  </a:lnTo>
                  <a:lnTo>
                    <a:pt x="22" y="166"/>
                  </a:lnTo>
                  <a:lnTo>
                    <a:pt x="36" y="133"/>
                  </a:lnTo>
                  <a:lnTo>
                    <a:pt x="52" y="102"/>
                  </a:lnTo>
                  <a:lnTo>
                    <a:pt x="70" y="73"/>
                  </a:lnTo>
                  <a:lnTo>
                    <a:pt x="88" y="46"/>
                  </a:lnTo>
                  <a:lnTo>
                    <a:pt x="108" y="2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0" name="Freeform 30"/>
            <p:cNvSpPr>
              <a:spLocks/>
            </p:cNvSpPr>
            <p:nvPr/>
          </p:nvSpPr>
          <p:spPr bwMode="auto">
            <a:xfrm>
              <a:off x="3126" y="2253"/>
              <a:ext cx="323" cy="463"/>
            </a:xfrm>
            <a:custGeom>
              <a:avLst/>
              <a:gdLst>
                <a:gd name="T0" fmla="*/ 647 w 647"/>
                <a:gd name="T1" fmla="*/ 298 h 926"/>
                <a:gd name="T2" fmla="*/ 647 w 647"/>
                <a:gd name="T3" fmla="*/ 288 h 926"/>
                <a:gd name="T4" fmla="*/ 647 w 647"/>
                <a:gd name="T5" fmla="*/ 276 h 926"/>
                <a:gd name="T6" fmla="*/ 647 w 647"/>
                <a:gd name="T7" fmla="*/ 265 h 926"/>
                <a:gd name="T8" fmla="*/ 647 w 647"/>
                <a:gd name="T9" fmla="*/ 252 h 926"/>
                <a:gd name="T10" fmla="*/ 359 w 647"/>
                <a:gd name="T11" fmla="*/ 253 h 926"/>
                <a:gd name="T12" fmla="*/ 359 w 647"/>
                <a:gd name="T13" fmla="*/ 0 h 926"/>
                <a:gd name="T14" fmla="*/ 267 w 647"/>
                <a:gd name="T15" fmla="*/ 0 h 926"/>
                <a:gd name="T16" fmla="*/ 267 w 647"/>
                <a:gd name="T17" fmla="*/ 246 h 926"/>
                <a:gd name="T18" fmla="*/ 226 w 647"/>
                <a:gd name="T19" fmla="*/ 247 h 926"/>
                <a:gd name="T20" fmla="*/ 229 w 647"/>
                <a:gd name="T21" fmla="*/ 245 h 926"/>
                <a:gd name="T22" fmla="*/ 10 w 647"/>
                <a:gd name="T23" fmla="*/ 243 h 926"/>
                <a:gd name="T24" fmla="*/ 7 w 647"/>
                <a:gd name="T25" fmla="*/ 268 h 926"/>
                <a:gd name="T26" fmla="*/ 1 w 647"/>
                <a:gd name="T27" fmla="*/ 335 h 926"/>
                <a:gd name="T28" fmla="*/ 0 w 647"/>
                <a:gd name="T29" fmla="*/ 432 h 926"/>
                <a:gd name="T30" fmla="*/ 10 w 647"/>
                <a:gd name="T31" fmla="*/ 546 h 926"/>
                <a:gd name="T32" fmla="*/ 15 w 647"/>
                <a:gd name="T33" fmla="*/ 597 h 926"/>
                <a:gd name="T34" fmla="*/ 27 w 647"/>
                <a:gd name="T35" fmla="*/ 647 h 926"/>
                <a:gd name="T36" fmla="*/ 42 w 647"/>
                <a:gd name="T37" fmla="*/ 694 h 926"/>
                <a:gd name="T38" fmla="*/ 61 w 647"/>
                <a:gd name="T39" fmla="*/ 738 h 926"/>
                <a:gd name="T40" fmla="*/ 85 w 647"/>
                <a:gd name="T41" fmla="*/ 779 h 926"/>
                <a:gd name="T42" fmla="*/ 112 w 647"/>
                <a:gd name="T43" fmla="*/ 816 h 926"/>
                <a:gd name="T44" fmla="*/ 142 w 647"/>
                <a:gd name="T45" fmla="*/ 847 h 926"/>
                <a:gd name="T46" fmla="*/ 173 w 647"/>
                <a:gd name="T47" fmla="*/ 873 h 926"/>
                <a:gd name="T48" fmla="*/ 189 w 647"/>
                <a:gd name="T49" fmla="*/ 884 h 926"/>
                <a:gd name="T50" fmla="*/ 204 w 647"/>
                <a:gd name="T51" fmla="*/ 893 h 926"/>
                <a:gd name="T52" fmla="*/ 220 w 647"/>
                <a:gd name="T53" fmla="*/ 900 h 926"/>
                <a:gd name="T54" fmla="*/ 237 w 647"/>
                <a:gd name="T55" fmla="*/ 907 h 926"/>
                <a:gd name="T56" fmla="*/ 256 w 647"/>
                <a:gd name="T57" fmla="*/ 912 h 926"/>
                <a:gd name="T58" fmla="*/ 276 w 647"/>
                <a:gd name="T59" fmla="*/ 916 h 926"/>
                <a:gd name="T60" fmla="*/ 296 w 647"/>
                <a:gd name="T61" fmla="*/ 921 h 926"/>
                <a:gd name="T62" fmla="*/ 318 w 647"/>
                <a:gd name="T63" fmla="*/ 926 h 926"/>
                <a:gd name="T64" fmla="*/ 341 w 647"/>
                <a:gd name="T65" fmla="*/ 924 h 926"/>
                <a:gd name="T66" fmla="*/ 365 w 647"/>
                <a:gd name="T67" fmla="*/ 921 h 926"/>
                <a:gd name="T68" fmla="*/ 388 w 647"/>
                <a:gd name="T69" fmla="*/ 915 h 926"/>
                <a:gd name="T70" fmla="*/ 413 w 647"/>
                <a:gd name="T71" fmla="*/ 907 h 926"/>
                <a:gd name="T72" fmla="*/ 436 w 647"/>
                <a:gd name="T73" fmla="*/ 897 h 926"/>
                <a:gd name="T74" fmla="*/ 458 w 647"/>
                <a:gd name="T75" fmla="*/ 884 h 926"/>
                <a:gd name="T76" fmla="*/ 480 w 647"/>
                <a:gd name="T77" fmla="*/ 869 h 926"/>
                <a:gd name="T78" fmla="*/ 501 w 647"/>
                <a:gd name="T79" fmla="*/ 852 h 926"/>
                <a:gd name="T80" fmla="*/ 521 w 647"/>
                <a:gd name="T81" fmla="*/ 832 h 926"/>
                <a:gd name="T82" fmla="*/ 539 w 647"/>
                <a:gd name="T83" fmla="*/ 809 h 926"/>
                <a:gd name="T84" fmla="*/ 556 w 647"/>
                <a:gd name="T85" fmla="*/ 785 h 926"/>
                <a:gd name="T86" fmla="*/ 572 w 647"/>
                <a:gd name="T87" fmla="*/ 757 h 926"/>
                <a:gd name="T88" fmla="*/ 584 w 647"/>
                <a:gd name="T89" fmla="*/ 729 h 926"/>
                <a:gd name="T90" fmla="*/ 596 w 647"/>
                <a:gd name="T91" fmla="*/ 696 h 926"/>
                <a:gd name="T92" fmla="*/ 605 w 647"/>
                <a:gd name="T93" fmla="*/ 662 h 926"/>
                <a:gd name="T94" fmla="*/ 611 w 647"/>
                <a:gd name="T95" fmla="*/ 625 h 926"/>
                <a:gd name="T96" fmla="*/ 619 w 647"/>
                <a:gd name="T97" fmla="*/ 593 h 926"/>
                <a:gd name="T98" fmla="*/ 626 w 647"/>
                <a:gd name="T99" fmla="*/ 558 h 926"/>
                <a:gd name="T100" fmla="*/ 633 w 647"/>
                <a:gd name="T101" fmla="*/ 521 h 926"/>
                <a:gd name="T102" fmla="*/ 637 w 647"/>
                <a:gd name="T103" fmla="*/ 482 h 926"/>
                <a:gd name="T104" fmla="*/ 642 w 647"/>
                <a:gd name="T105" fmla="*/ 440 h 926"/>
                <a:gd name="T106" fmla="*/ 644 w 647"/>
                <a:gd name="T107" fmla="*/ 395 h 926"/>
                <a:gd name="T108" fmla="*/ 647 w 647"/>
                <a:gd name="T109" fmla="*/ 348 h 926"/>
                <a:gd name="T110" fmla="*/ 647 w 647"/>
                <a:gd name="T111" fmla="*/ 29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926">
                  <a:moveTo>
                    <a:pt x="647" y="298"/>
                  </a:moveTo>
                  <a:lnTo>
                    <a:pt x="647" y="288"/>
                  </a:lnTo>
                  <a:lnTo>
                    <a:pt x="647" y="276"/>
                  </a:lnTo>
                  <a:lnTo>
                    <a:pt x="647" y="265"/>
                  </a:lnTo>
                  <a:lnTo>
                    <a:pt x="647" y="252"/>
                  </a:lnTo>
                  <a:lnTo>
                    <a:pt x="359" y="253"/>
                  </a:lnTo>
                  <a:lnTo>
                    <a:pt x="359" y="0"/>
                  </a:lnTo>
                  <a:lnTo>
                    <a:pt x="267" y="0"/>
                  </a:lnTo>
                  <a:lnTo>
                    <a:pt x="267" y="246"/>
                  </a:lnTo>
                  <a:lnTo>
                    <a:pt x="226" y="247"/>
                  </a:lnTo>
                  <a:lnTo>
                    <a:pt x="229" y="245"/>
                  </a:lnTo>
                  <a:lnTo>
                    <a:pt x="10" y="243"/>
                  </a:lnTo>
                  <a:lnTo>
                    <a:pt x="7" y="268"/>
                  </a:lnTo>
                  <a:lnTo>
                    <a:pt x="1" y="335"/>
                  </a:lnTo>
                  <a:lnTo>
                    <a:pt x="0" y="432"/>
                  </a:lnTo>
                  <a:lnTo>
                    <a:pt x="10" y="546"/>
                  </a:lnTo>
                  <a:lnTo>
                    <a:pt x="15" y="597"/>
                  </a:lnTo>
                  <a:lnTo>
                    <a:pt x="27" y="647"/>
                  </a:lnTo>
                  <a:lnTo>
                    <a:pt x="42" y="694"/>
                  </a:lnTo>
                  <a:lnTo>
                    <a:pt x="61" y="738"/>
                  </a:lnTo>
                  <a:lnTo>
                    <a:pt x="85" y="779"/>
                  </a:lnTo>
                  <a:lnTo>
                    <a:pt x="112" y="816"/>
                  </a:lnTo>
                  <a:lnTo>
                    <a:pt x="142" y="847"/>
                  </a:lnTo>
                  <a:lnTo>
                    <a:pt x="173" y="873"/>
                  </a:lnTo>
                  <a:lnTo>
                    <a:pt x="189" y="884"/>
                  </a:lnTo>
                  <a:lnTo>
                    <a:pt x="204" y="893"/>
                  </a:lnTo>
                  <a:lnTo>
                    <a:pt x="220" y="900"/>
                  </a:lnTo>
                  <a:lnTo>
                    <a:pt x="237" y="907"/>
                  </a:lnTo>
                  <a:lnTo>
                    <a:pt x="256" y="912"/>
                  </a:lnTo>
                  <a:lnTo>
                    <a:pt x="276" y="916"/>
                  </a:lnTo>
                  <a:lnTo>
                    <a:pt x="296" y="921"/>
                  </a:lnTo>
                  <a:lnTo>
                    <a:pt x="318" y="926"/>
                  </a:lnTo>
                  <a:lnTo>
                    <a:pt x="341" y="924"/>
                  </a:lnTo>
                  <a:lnTo>
                    <a:pt x="365" y="921"/>
                  </a:lnTo>
                  <a:lnTo>
                    <a:pt x="388" y="915"/>
                  </a:lnTo>
                  <a:lnTo>
                    <a:pt x="413" y="907"/>
                  </a:lnTo>
                  <a:lnTo>
                    <a:pt x="436" y="897"/>
                  </a:lnTo>
                  <a:lnTo>
                    <a:pt x="458" y="884"/>
                  </a:lnTo>
                  <a:lnTo>
                    <a:pt x="480" y="869"/>
                  </a:lnTo>
                  <a:lnTo>
                    <a:pt x="501" y="852"/>
                  </a:lnTo>
                  <a:lnTo>
                    <a:pt x="521" y="832"/>
                  </a:lnTo>
                  <a:lnTo>
                    <a:pt x="539" y="809"/>
                  </a:lnTo>
                  <a:lnTo>
                    <a:pt x="556" y="785"/>
                  </a:lnTo>
                  <a:lnTo>
                    <a:pt x="572" y="757"/>
                  </a:lnTo>
                  <a:lnTo>
                    <a:pt x="584" y="729"/>
                  </a:lnTo>
                  <a:lnTo>
                    <a:pt x="596" y="696"/>
                  </a:lnTo>
                  <a:lnTo>
                    <a:pt x="605" y="662"/>
                  </a:lnTo>
                  <a:lnTo>
                    <a:pt x="611" y="625"/>
                  </a:lnTo>
                  <a:lnTo>
                    <a:pt x="619" y="593"/>
                  </a:lnTo>
                  <a:lnTo>
                    <a:pt x="626" y="558"/>
                  </a:lnTo>
                  <a:lnTo>
                    <a:pt x="633" y="521"/>
                  </a:lnTo>
                  <a:lnTo>
                    <a:pt x="637" y="482"/>
                  </a:lnTo>
                  <a:lnTo>
                    <a:pt x="642" y="440"/>
                  </a:lnTo>
                  <a:lnTo>
                    <a:pt x="644" y="395"/>
                  </a:lnTo>
                  <a:lnTo>
                    <a:pt x="647" y="348"/>
                  </a:lnTo>
                  <a:lnTo>
                    <a:pt x="647" y="29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  <p:sp>
          <p:nvSpPr>
            <p:cNvPr id="1031" name="Freeform 31"/>
            <p:cNvSpPr>
              <a:spLocks/>
            </p:cNvSpPr>
            <p:nvPr/>
          </p:nvSpPr>
          <p:spPr bwMode="auto">
            <a:xfrm>
              <a:off x="3087" y="2040"/>
              <a:ext cx="20" cy="2"/>
            </a:xfrm>
            <a:custGeom>
              <a:avLst/>
              <a:gdLst>
                <a:gd name="T0" fmla="*/ 39 w 39"/>
                <a:gd name="T1" fmla="*/ 2 h 3"/>
                <a:gd name="T2" fmla="*/ 34 w 39"/>
                <a:gd name="T3" fmla="*/ 2 h 3"/>
                <a:gd name="T4" fmla="*/ 30 w 39"/>
                <a:gd name="T5" fmla="*/ 1 h 3"/>
                <a:gd name="T6" fmla="*/ 25 w 39"/>
                <a:gd name="T7" fmla="*/ 1 h 3"/>
                <a:gd name="T8" fmla="*/ 21 w 39"/>
                <a:gd name="T9" fmla="*/ 1 h 3"/>
                <a:gd name="T10" fmla="*/ 15 w 39"/>
                <a:gd name="T11" fmla="*/ 0 h 3"/>
                <a:gd name="T12" fmla="*/ 10 w 39"/>
                <a:gd name="T13" fmla="*/ 0 h 3"/>
                <a:gd name="T14" fmla="*/ 6 w 39"/>
                <a:gd name="T15" fmla="*/ 0 h 3"/>
                <a:gd name="T16" fmla="*/ 1 w 39"/>
                <a:gd name="T17" fmla="*/ 0 h 3"/>
                <a:gd name="T18" fmla="*/ 1 w 39"/>
                <a:gd name="T19" fmla="*/ 1 h 3"/>
                <a:gd name="T20" fmla="*/ 1 w 39"/>
                <a:gd name="T21" fmla="*/ 1 h 3"/>
                <a:gd name="T22" fmla="*/ 0 w 39"/>
                <a:gd name="T23" fmla="*/ 2 h 3"/>
                <a:gd name="T24" fmla="*/ 0 w 39"/>
                <a:gd name="T25" fmla="*/ 3 h 3"/>
                <a:gd name="T26" fmla="*/ 4 w 39"/>
                <a:gd name="T27" fmla="*/ 3 h 3"/>
                <a:gd name="T28" fmla="*/ 8 w 39"/>
                <a:gd name="T29" fmla="*/ 2 h 3"/>
                <a:gd name="T30" fmla="*/ 12 w 39"/>
                <a:gd name="T31" fmla="*/ 2 h 3"/>
                <a:gd name="T32" fmla="*/ 18 w 39"/>
                <a:gd name="T33" fmla="*/ 2 h 3"/>
                <a:gd name="T34" fmla="*/ 23 w 39"/>
                <a:gd name="T35" fmla="*/ 2 h 3"/>
                <a:gd name="T36" fmla="*/ 27 w 39"/>
                <a:gd name="T37" fmla="*/ 2 h 3"/>
                <a:gd name="T38" fmla="*/ 33 w 39"/>
                <a:gd name="T39" fmla="*/ 2 h 3"/>
                <a:gd name="T40" fmla="*/ 39 w 39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">
                  <a:moveTo>
                    <a:pt x="39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3F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prstClr val="black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93" y="5661248"/>
            <a:ext cx="2158411" cy="9969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" y="4188857"/>
            <a:ext cx="414380" cy="9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7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41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65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3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273050"/>
            <a:ext cx="4285324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7089907" cy="63963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362" y="1435102"/>
            <a:ext cx="4285324" cy="520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2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K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1222" y="5838601"/>
            <a:ext cx="1789853" cy="5803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2" y="5805265"/>
            <a:ext cx="1867747" cy="64706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4149080"/>
            <a:ext cx="10464733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1" y="1124744"/>
            <a:ext cx="10396140" cy="259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aseline="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6254251"/>
      </p:ext>
    </p:extLst>
  </p:cSld>
  <p:clrMapOvr>
    <a:masterClrMapping/>
  </p:clrMapOvr>
  <p:transition/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Page + Imag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60648"/>
            <a:ext cx="11617291" cy="864096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2"/>
                </a:solidFill>
                <a:latin typeface="NeueHaasGroteskDisp Std Blk"/>
              </a:defRPr>
            </a:lvl1pPr>
          </a:lstStyle>
          <a:p>
            <a:r>
              <a:rPr lang="en-US" dirty="0"/>
              <a:t>Title goes here – Standard font 34pt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7648" y="2204864"/>
            <a:ext cx="8928992" cy="4032448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SzPct val="125000"/>
              <a:buFontTx/>
              <a:buNone/>
              <a:defRPr sz="2100" i="0">
                <a:latin typeface="NeueHaasGroteskDisp Std Blk"/>
              </a:defRPr>
            </a:lvl1pPr>
            <a:lvl2pPr marL="742950" indent="-285750">
              <a:buFont typeface="Arial" pitchFamily="34" charset="0"/>
              <a:buChar char="•"/>
              <a:defRPr sz="2100">
                <a:latin typeface="NeueHaasGroteskDisp Std Blk"/>
              </a:defRPr>
            </a:lvl2pPr>
            <a:lvl3pPr>
              <a:defRPr>
                <a:latin typeface="NeueHaasGroteskDisp Std Blk"/>
              </a:defRPr>
            </a:lvl3pPr>
            <a:lvl4pPr>
              <a:defRPr>
                <a:latin typeface="NeueHaasGroteskDisp Std Blk"/>
              </a:defRPr>
            </a:lvl4pPr>
            <a:lvl5pPr>
              <a:defRPr>
                <a:latin typeface="NeueHaasGroteskDisp Std Blk"/>
              </a:defRPr>
            </a:lvl5pPr>
          </a:lstStyle>
          <a:p>
            <a:pPr lvl="0"/>
            <a:r>
              <a:rPr lang="en-US" dirty="0"/>
              <a:t>Content should be added here in size 21 text.</a:t>
            </a:r>
          </a:p>
          <a:p>
            <a:pPr lvl="0"/>
            <a:r>
              <a:rPr lang="en-US" dirty="0"/>
              <a:t>“Quotes should be shown in quotation marks and be size 21 in italic” – All quotes need to be attributed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endParaRPr lang="en-US" kern="0" dirty="0"/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Line break after ten words; 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Standard font should be 21 point;</a:t>
            </a:r>
          </a:p>
          <a:p>
            <a:pPr marL="254000" indent="-254000" eaLnBrk="1" hangingPunct="1">
              <a:buSzPct val="125000"/>
              <a:buFontTx/>
              <a:buChar char="•"/>
            </a:pPr>
            <a:r>
              <a:rPr lang="en-US" kern="0" dirty="0"/>
              <a:t>Best practice is no more than three bullets.</a:t>
            </a:r>
          </a:p>
          <a:p>
            <a:pPr lvl="0"/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39184" y="1340768"/>
            <a:ext cx="2495549" cy="38164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9184" y="5157788"/>
            <a:ext cx="2495549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NeueHaasGroteskDisp Std Blk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Picture description goes here – standard font 13pt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927648" y="1341439"/>
            <a:ext cx="8929919" cy="719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latin typeface="NeueHaasGroteskDisp Std Blk"/>
              </a:defRPr>
            </a:lvl1pPr>
          </a:lstStyle>
          <a:p>
            <a:pPr algn="l"/>
            <a:r>
              <a:rPr lang="en-US" sz="2100" dirty="0">
                <a:solidFill>
                  <a:schemeClr val="tx1"/>
                </a:solidFill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Subtitle if needed in 21pt bold. Subtitle should not run over three lines.</a:t>
            </a:r>
          </a:p>
        </p:txBody>
      </p:sp>
    </p:spTree>
    <p:extLst>
      <p:ext uri="{BB962C8B-B14F-4D97-AF65-F5344CB8AC3E}">
        <p14:creationId xmlns:p14="http://schemas.microsoft.com/office/powerpoint/2010/main" val="108881353"/>
      </p:ext>
    </p:extLst>
  </p:cSld>
  <p:clrMapOvr>
    <a:masterClrMapping/>
  </p:clrMapOvr>
  <p:transition/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0F420-E3A2-4BD3-A94B-F65CB5EAA8C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6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1222" y="5838601"/>
            <a:ext cx="1789853" cy="5803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-17212" y="0"/>
            <a:ext cx="12225867" cy="53975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1205634" y="6454775"/>
            <a:ext cx="376767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1A83-DC1D-43E7-A826-A080D0E049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72" y="5805265"/>
            <a:ext cx="1867747" cy="64706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14800"/>
            <a:ext cx="103293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097214"/>
            <a:ext cx="94826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4" y="2022476"/>
            <a:ext cx="42333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43605" y="1988840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3605" y="3019674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543605" y="4050506"/>
            <a:ext cx="7679267" cy="7588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620689"/>
            <a:ext cx="9793816" cy="1008063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solidFill>
                  <a:schemeClr val="bg1"/>
                </a:solidFill>
                <a:latin typeface="NeueHaasGroteskDisp Std Blk"/>
              </a:defRPr>
            </a:lvl1pPr>
          </a:lstStyle>
          <a:p>
            <a:pPr marL="0" indent="0" eaLnBrk="1" hangingPunct="1"/>
            <a:r>
              <a:rPr lang="en-US" sz="3300" dirty="0">
                <a:latin typeface="NeueHaasGroteskDisp Std Blk" charset="0"/>
                <a:ea typeface="NeueHaasGroteskDisp Std Blk" charset="0"/>
                <a:cs typeface="NeueHaasGroteskDisp Std Blk" charset="0"/>
                <a:sym typeface="NeueHaasGroteskDisp Std Blk" charset="0"/>
              </a:rPr>
              <a:t>Last page should be used for contacts and social media. 33pt</a:t>
            </a:r>
            <a:endParaRPr lang="en-US" sz="3300" dirty="0">
              <a:latin typeface="NeueHaasGroteskDisp Std Blk" charset="0"/>
              <a:ea typeface="ヒラギノ角ゴ ProN W6" charset="0"/>
              <a:cs typeface="ヒラギノ角ゴ ProN W6" charset="0"/>
              <a:sym typeface="NeueHaasGroteskDisp Std Bl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09851"/>
      </p:ext>
    </p:extLst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r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124744"/>
            <a:ext cx="8352928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4433" y="1124744"/>
            <a:ext cx="3073400" cy="4248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445128"/>
            <a:ext cx="3073400" cy="1223963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Picture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206892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79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24744"/>
            <a:ext cx="5659040" cy="5544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2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e Ba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120"/>
          </a:xfrm>
          <a:solidFill>
            <a:schemeClr val="tx2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7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89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115212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1" r:id="rId2"/>
    <p:sldLayoutId id="2147483722" r:id="rId3"/>
    <p:sldLayoutId id="2147483723" r:id="rId4"/>
    <p:sldLayoutId id="2147483748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43" r:id="rId19"/>
    <p:sldLayoutId id="2147483742" r:id="rId20"/>
    <p:sldLayoutId id="2147483744" r:id="rId21"/>
    <p:sldLayoutId id="2147483737" r:id="rId22"/>
    <p:sldLayoutId id="2147483738" r:id="rId23"/>
    <p:sldLayoutId id="2147483739" r:id="rId24"/>
    <p:sldLayoutId id="2147483746" r:id="rId25"/>
    <p:sldLayoutId id="2147483781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340768"/>
            <a:ext cx="1152128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4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q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2.gif"/><Relationship Id="rId7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Employer Skills Survey 2015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35360" y="3803042"/>
            <a:ext cx="11521280" cy="1296144"/>
          </a:xfrm>
        </p:spPr>
        <p:txBody>
          <a:bodyPr>
            <a:normAutofit/>
          </a:bodyPr>
          <a:lstStyle/>
          <a:p>
            <a:r>
              <a:rPr lang="en-GB" dirty="0"/>
              <a:t>Scotland Slide Pack</a:t>
            </a:r>
          </a:p>
          <a:p>
            <a:r>
              <a:rPr lang="en-GB" sz="2800"/>
              <a:t>May 2016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790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401170317"/>
              </p:ext>
            </p:extLst>
          </p:nvPr>
        </p:nvGraphicFramePr>
        <p:xfrm>
          <a:off x="-73141" y="1863723"/>
          <a:ext cx="12060973" cy="511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skill-shortage vacancies by region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6287" y="1131599"/>
            <a:ext cx="283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err="1">
                <a:latin typeface="NeueHaasGroteskDisp Std Blk"/>
              </a:rPr>
              <a:t>SSV</a:t>
            </a:r>
            <a:r>
              <a:rPr lang="en-GB" sz="1400" b="1" dirty="0">
                <a:latin typeface="NeueHaasGroteskDisp Std Blk"/>
              </a:rPr>
              <a:t> Density </a:t>
            </a:r>
            <a:r>
              <a:rPr lang="en-GB" sz="1000" b="1" dirty="0">
                <a:latin typeface="NeueHaasGroteskDisp Std Blk"/>
              </a:rPr>
              <a:t>(</a:t>
            </a:r>
            <a:r>
              <a:rPr lang="en-GB" sz="1000" b="1" dirty="0" err="1">
                <a:latin typeface="NeueHaasGroteskDisp Std Blk"/>
              </a:rPr>
              <a:t>SSVs</a:t>
            </a:r>
            <a:r>
              <a:rPr lang="en-GB" sz="1000" b="1" dirty="0">
                <a:latin typeface="NeueHaasGroteskDisp Std Blk"/>
              </a:rPr>
              <a:t> as % of Vacs)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310764" y="2018876"/>
            <a:ext cx="8843038" cy="290899"/>
            <a:chOff x="1266634" y="1979307"/>
            <a:chExt cx="8843038" cy="290899"/>
          </a:xfrm>
        </p:grpSpPr>
        <p:sp>
          <p:nvSpPr>
            <p:cNvPr id="56" name="Rectangle 55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66634" y="2066740"/>
              <a:ext cx="351728" cy="117250"/>
              <a:chOff x="1266634" y="2066740"/>
              <a:chExt cx="351728" cy="11725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266634" y="2066740"/>
                <a:ext cx="351728" cy="11725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510758" y="2082964"/>
                <a:ext cx="88260" cy="83820"/>
              </a:xfrm>
              <a:prstGeom prst="rect">
                <a:avLst/>
              </a:prstGeom>
              <a:solidFill>
                <a:schemeClr val="bg1"/>
              </a:solidFill>
              <a:ln w="15875" cap="sq">
                <a:solidFill>
                  <a:srgbClr val="233A75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586129" y="1979307"/>
              <a:ext cx="3118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Incidence of establishments with vacancies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45739" y="1993207"/>
              <a:ext cx="4063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Incidence of establishments with skill-shortage vacancies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73796" y="1420846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24%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127331" y="1439377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21%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980866" y="1435198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17%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541471" y="1447703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17%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395006" y="1451881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22%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248541" y="1447702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27%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102076" y="1435199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32%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955611" y="1439377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26%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809146" y="1435198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17%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9662681" y="1414367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23%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0516216" y="1418545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29%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1369755" y="1414366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33%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834401" y="1447161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49%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87936" y="1442096"/>
            <a:ext cx="491479" cy="288147"/>
          </a:xfrm>
          <a:prstGeom prst="rect">
            <a:avLst/>
          </a:prstGeom>
          <a:solidFill>
            <a:srgbClr val="233A75"/>
          </a:solidFill>
          <a:ln>
            <a:noFill/>
          </a:ln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NeueHaasGroteskDisp Std Blk"/>
              </a:rPr>
              <a:t>39%</a:t>
            </a:r>
          </a:p>
        </p:txBody>
      </p:sp>
      <p:sp>
        <p:nvSpPr>
          <p:cNvPr id="124" name="TextBox 22"/>
          <p:cNvSpPr txBox="1"/>
          <p:nvPr/>
        </p:nvSpPr>
        <p:spPr>
          <a:xfrm>
            <a:off x="9057389" y="6597671"/>
            <a:ext cx="313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i="1" dirty="0"/>
              <a:t>Base: All establishments (as shown)</a:t>
            </a:r>
          </a:p>
        </p:txBody>
      </p:sp>
      <p:sp>
        <p:nvSpPr>
          <p:cNvPr id="125" name="TextBox 2"/>
          <p:cNvSpPr txBox="1"/>
          <p:nvPr/>
        </p:nvSpPr>
        <p:spPr>
          <a:xfrm>
            <a:off x="958189" y="6373111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(698)</a:t>
            </a:r>
          </a:p>
        </p:txBody>
      </p:sp>
      <p:sp>
        <p:nvSpPr>
          <p:cNvPr id="126" name="TextBox 7"/>
          <p:cNvSpPr txBox="1"/>
          <p:nvPr/>
        </p:nvSpPr>
        <p:spPr>
          <a:xfrm>
            <a:off x="1806745" y="6376680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(388)</a:t>
            </a:r>
          </a:p>
        </p:txBody>
      </p:sp>
      <p:sp>
        <p:nvSpPr>
          <p:cNvPr id="127" name="TextBox 8"/>
          <p:cNvSpPr txBox="1"/>
          <p:nvPr/>
        </p:nvSpPr>
        <p:spPr>
          <a:xfrm>
            <a:off x="2655301" y="6376680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(186)</a:t>
            </a:r>
          </a:p>
        </p:txBody>
      </p:sp>
      <p:sp>
        <p:nvSpPr>
          <p:cNvPr id="128" name="TextBox 10"/>
          <p:cNvSpPr txBox="1"/>
          <p:nvPr/>
        </p:nvSpPr>
        <p:spPr>
          <a:xfrm>
            <a:off x="3503857" y="638887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(247)</a:t>
            </a:r>
          </a:p>
        </p:txBody>
      </p:sp>
      <p:sp>
        <p:nvSpPr>
          <p:cNvPr id="129" name="TextBox 20"/>
          <p:cNvSpPr txBox="1"/>
          <p:nvPr/>
        </p:nvSpPr>
        <p:spPr>
          <a:xfrm>
            <a:off x="9443749" y="6369148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(498)</a:t>
            </a:r>
          </a:p>
        </p:txBody>
      </p:sp>
      <p:sp>
        <p:nvSpPr>
          <p:cNvPr id="130" name="TextBox 25"/>
          <p:cNvSpPr txBox="1"/>
          <p:nvPr/>
        </p:nvSpPr>
        <p:spPr>
          <a:xfrm>
            <a:off x="8595193" y="637311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(608)</a:t>
            </a:r>
          </a:p>
        </p:txBody>
      </p:sp>
      <p:sp>
        <p:nvSpPr>
          <p:cNvPr id="131" name="TextBox 26"/>
          <p:cNvSpPr txBox="1"/>
          <p:nvPr/>
        </p:nvSpPr>
        <p:spPr>
          <a:xfrm>
            <a:off x="7746637" y="6381343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(779)</a:t>
            </a:r>
          </a:p>
        </p:txBody>
      </p:sp>
      <p:sp>
        <p:nvSpPr>
          <p:cNvPr id="132" name="TextBox 27"/>
          <p:cNvSpPr txBox="1"/>
          <p:nvPr/>
        </p:nvSpPr>
        <p:spPr>
          <a:xfrm>
            <a:off x="6898081" y="638175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(829)</a:t>
            </a:r>
          </a:p>
        </p:txBody>
      </p:sp>
      <p:sp>
        <p:nvSpPr>
          <p:cNvPr id="133" name="TextBox 28"/>
          <p:cNvSpPr txBox="1"/>
          <p:nvPr/>
        </p:nvSpPr>
        <p:spPr>
          <a:xfrm>
            <a:off x="6049525" y="638887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(299)</a:t>
            </a:r>
          </a:p>
        </p:txBody>
      </p:sp>
      <p:sp>
        <p:nvSpPr>
          <p:cNvPr id="134" name="TextBox 29"/>
          <p:cNvSpPr txBox="1"/>
          <p:nvPr/>
        </p:nvSpPr>
        <p:spPr>
          <a:xfrm>
            <a:off x="5200969" y="638531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(335)</a:t>
            </a:r>
          </a:p>
        </p:txBody>
      </p:sp>
      <p:sp>
        <p:nvSpPr>
          <p:cNvPr id="135" name="TextBox 30"/>
          <p:cNvSpPr txBox="1"/>
          <p:nvPr/>
        </p:nvSpPr>
        <p:spPr>
          <a:xfrm>
            <a:off x="4352413" y="640493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(757)</a:t>
            </a:r>
          </a:p>
        </p:txBody>
      </p:sp>
      <p:sp>
        <p:nvSpPr>
          <p:cNvPr id="136" name="TextBox 31"/>
          <p:cNvSpPr txBox="1"/>
          <p:nvPr/>
        </p:nvSpPr>
        <p:spPr>
          <a:xfrm>
            <a:off x="10318196" y="6381077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(387)</a:t>
            </a:r>
          </a:p>
        </p:txBody>
      </p:sp>
      <p:sp>
        <p:nvSpPr>
          <p:cNvPr id="137" name="TextBox 32"/>
          <p:cNvSpPr txBox="1"/>
          <p:nvPr/>
        </p:nvSpPr>
        <p:spPr>
          <a:xfrm>
            <a:off x="11192646" y="6381077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(154)</a:t>
            </a:r>
          </a:p>
        </p:txBody>
      </p:sp>
      <p:sp>
        <p:nvSpPr>
          <p:cNvPr id="138" name="TextBox 2"/>
          <p:cNvSpPr txBox="1"/>
          <p:nvPr/>
        </p:nvSpPr>
        <p:spPr>
          <a:xfrm>
            <a:off x="109633" y="637311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(6035)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796" y="3310074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17%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0866" y="3923723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13%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148" y="3294725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17%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34401" y="4203243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11%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87936" y="4508797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9%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41471" y="2535447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5006" y="2880000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541" y="2562742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22%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02076" y="2424242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23%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43090" y="2885559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20%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09146" y="3162558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18%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62681" y="3456161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16%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516216" y="3447812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16%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369755" y="3594911"/>
            <a:ext cx="5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301115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 of skill-shortage vacancies by sector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53934"/>
              </p:ext>
            </p:extLst>
          </p:nvPr>
        </p:nvGraphicFramePr>
        <p:xfrm>
          <a:off x="835477" y="1118722"/>
          <a:ext cx="9943889" cy="560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8295856" y="6596390"/>
            <a:ext cx="38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i="1" dirty="0"/>
              <a:t>Base: All establishments with vacancies (only 2015 shown)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2867"/>
              </p:ext>
            </p:extLst>
          </p:nvPr>
        </p:nvGraphicFramePr>
        <p:xfrm>
          <a:off x="727549" y="1157282"/>
          <a:ext cx="797952" cy="556361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9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730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1,187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2,517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1,322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1,098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3,581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2,142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1,726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1,942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184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197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7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Grande"/>
                          <a:ea typeface="ヒラギノ角ゴ ProN W3"/>
                          <a:cs typeface="ヒラギノ角ゴ ProN W3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62274" y="1405170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(125)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2274" y="186454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(172)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2274" y="2328725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(373)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2274" y="2698255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(414)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2274" y="3113062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(307)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2274" y="355929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(739)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2274" y="3995234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(845)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2274" y="441026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(625)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62274" y="4877734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(711)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2274" y="5298778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(75)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2274" y="5713569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(404)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2274" y="6160801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(161)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62274" y="6543213"/>
            <a:ext cx="1094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(291)</a:t>
            </a:r>
          </a:p>
        </p:txBody>
      </p:sp>
      <p:grpSp>
        <p:nvGrpSpPr>
          <p:cNvPr id="24" name="Group 23"/>
          <p:cNvGrpSpPr/>
          <p:nvPr/>
        </p:nvGrpSpPr>
        <p:grpSpPr>
          <a:xfrm rot="16200000">
            <a:off x="-352609" y="3559935"/>
            <a:ext cx="1486731" cy="523220"/>
            <a:chOff x="9981062" y="5358003"/>
            <a:chExt cx="1486731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10112758" y="5358003"/>
              <a:ext cx="1355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+mj-lt"/>
                </a:rPr>
                <a:t>Number of SSVs (2015)</a:t>
              </a: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>
            <a:xfrm>
              <a:off x="9981062" y="5565613"/>
              <a:ext cx="108000" cy="108000"/>
            </a:xfrm>
            <a:prstGeom prst="rect">
              <a:avLst/>
            </a:prstGeom>
            <a:ln>
              <a:solidFill>
                <a:srgbClr val="233A75"/>
              </a:solidFill>
            </a:ln>
          </p:spPr>
          <p:txBody>
            <a:bodyPr wrap="square">
              <a:spAutoFit/>
            </a:bodyPr>
            <a:lstStyle/>
            <a:p>
              <a:endParaRPr lang="en-GB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17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73396724"/>
              </p:ext>
            </p:extLst>
          </p:nvPr>
        </p:nvGraphicFramePr>
        <p:xfrm>
          <a:off x="-533400" y="1076326"/>
          <a:ext cx="12589944" cy="591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Density of skill-shortage vacancies by occupation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428" y="1415303"/>
            <a:ext cx="72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328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9100" y="1417951"/>
            <a:ext cx="72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2,852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1772" y="1417951"/>
            <a:ext cx="72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1,813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4444" y="1417951"/>
            <a:ext cx="72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590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7116" y="1417951"/>
            <a:ext cx="72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2,884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99788" y="1417951"/>
            <a:ext cx="72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2,548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82460" y="1417951"/>
            <a:ext cx="72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2,334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65132" y="1417951"/>
            <a:ext cx="72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2,248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47806" y="1417951"/>
            <a:ext cx="720000" cy="338554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1,800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08" y="1110174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Lucida Grande"/>
              </a:rPr>
              <a:t>Number of </a:t>
            </a:r>
            <a:r>
              <a:rPr lang="en-GB" sz="1400" b="1" dirty="0" err="1">
                <a:latin typeface="Lucida Grande"/>
              </a:rPr>
              <a:t>SSVs</a:t>
            </a:r>
            <a:r>
              <a:rPr lang="en-GB" sz="1400" b="1" dirty="0">
                <a:latin typeface="Lucida Grande"/>
              </a:rPr>
              <a:t> (2015)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0526" y="6611658"/>
            <a:ext cx="7611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establishments with vacancies in each occupation (as shown)</a:t>
            </a:r>
            <a:endParaRPr lang="en-GB" sz="1100" i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104" y="6089863"/>
            <a:ext cx="11734998" cy="535757"/>
            <a:chOff x="-69290" y="5835441"/>
            <a:chExt cx="11734998" cy="535757"/>
          </a:xfrm>
        </p:grpSpPr>
        <p:sp>
          <p:nvSpPr>
            <p:cNvPr id="19" name="TextBox 18"/>
            <p:cNvSpPr txBox="1"/>
            <p:nvPr/>
          </p:nvSpPr>
          <p:spPr>
            <a:xfrm>
              <a:off x="489481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(111)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69290" y="6117282"/>
              <a:ext cx="539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2015: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69290" y="5974517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2013: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4272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(297)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9063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(242)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73854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(216)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6864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(251)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343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(288)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58227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(179)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53018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(146)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47807" y="6106896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(314)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9480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(94)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4271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(331)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062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(237)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73853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(221)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68644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(225)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63435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(244)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58226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(150)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553017" y="597863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(135)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47806" y="5968251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(246)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69289" y="5841707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2011: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9481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(52)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84272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(165)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79063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(142)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3854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(131)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68645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(103)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63436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(100)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58227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(78)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553018" y="5845827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(69)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47807" y="5835441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(134)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1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and practical skills lacking among applicants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08429107"/>
              </p:ext>
            </p:extLst>
          </p:nvPr>
        </p:nvGraphicFramePr>
        <p:xfrm>
          <a:off x="252250" y="220718"/>
          <a:ext cx="11939751" cy="663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7009" y="6596390"/>
            <a:ext cx="73349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with skill-shortage vacancies that received the new lists of skills descriptors (426)</a:t>
            </a:r>
          </a:p>
        </p:txBody>
      </p:sp>
    </p:spTree>
    <p:extLst>
      <p:ext uri="{BB962C8B-B14F-4D97-AF65-F5344CB8AC3E}">
        <p14:creationId xmlns:p14="http://schemas.microsoft.com/office/powerpoint/2010/main" val="215651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skills lacking among applicants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37351978"/>
              </p:ext>
            </p:extLst>
          </p:nvPr>
        </p:nvGraphicFramePr>
        <p:xfrm>
          <a:off x="0" y="286004"/>
          <a:ext cx="11650717" cy="6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857015" y="6596435"/>
            <a:ext cx="7334985" cy="26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i="1" dirty="0">
                <a:solidFill>
                  <a:srgbClr val="000000"/>
                </a:solidFill>
              </a:rPr>
              <a:t>Base: All with skill-shortage vacancies that received the new lists of skills descriptors (426)</a:t>
            </a:r>
          </a:p>
        </p:txBody>
      </p:sp>
    </p:spTree>
    <p:extLst>
      <p:ext uri="{BB962C8B-B14F-4D97-AF65-F5344CB8AC3E}">
        <p14:creationId xmlns:p14="http://schemas.microsoft.com/office/powerpoint/2010/main" val="119680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Impact of skill-shortage vacancies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99730" y="6649166"/>
            <a:ext cx="4492270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/>
            <a:r>
              <a:rPr lang="en-GB" sz="1100" i="1" dirty="0">
                <a:latin typeface="+mj-lt"/>
                <a:cs typeface="Arial" pitchFamily="34" charset="0"/>
              </a:rPr>
              <a:t>Base (2013 / 2015): All with hard-to-fill vacancies (538</a:t>
            </a:r>
            <a:r>
              <a:rPr lang="en-GB" sz="1100" i="1" dirty="0">
                <a:latin typeface="+mj-lt"/>
              </a:rPr>
              <a:t> /612))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96338252"/>
              </p:ext>
            </p:extLst>
          </p:nvPr>
        </p:nvGraphicFramePr>
        <p:xfrm>
          <a:off x="162910" y="978908"/>
          <a:ext cx="12029090" cy="572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77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Action taken to fill skill-shortage vacancies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99730" y="6649166"/>
            <a:ext cx="4492270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/>
            <a:r>
              <a:rPr lang="en-GB" sz="1100" i="1" dirty="0">
                <a:latin typeface="+mj-lt"/>
                <a:cs typeface="Arial" pitchFamily="34" charset="0"/>
              </a:rPr>
              <a:t>Base (2013 / 2015): All with hard-to-fill vacancies (538</a:t>
            </a:r>
            <a:r>
              <a:rPr lang="en-GB" sz="1100" i="1" dirty="0">
                <a:latin typeface="+mj-lt"/>
              </a:rPr>
              <a:t> /612))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51627805"/>
              </p:ext>
            </p:extLst>
          </p:nvPr>
        </p:nvGraphicFramePr>
        <p:xfrm>
          <a:off x="162910" y="978908"/>
          <a:ext cx="12029090" cy="5728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20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2: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Retention difficulties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01548" y="6472051"/>
            <a:ext cx="680853" cy="249423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31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Chart 126"/>
          <p:cNvGraphicFramePr/>
          <p:nvPr>
            <p:extLst>
              <p:ext uri="{D42A27DB-BD31-4B8C-83A1-F6EECF244321}">
                <p14:modId xmlns:p14="http://schemas.microsoft.com/office/powerpoint/2010/main" val="519156692"/>
              </p:ext>
            </p:extLst>
          </p:nvPr>
        </p:nvGraphicFramePr>
        <p:xfrm>
          <a:off x="197836" y="915686"/>
          <a:ext cx="12348177" cy="608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1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- by region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497830" y="519932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809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(3,031)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956085" y="5599438"/>
            <a:ext cx="1173705" cy="43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Aberdeen and </a:t>
            </a:r>
            <a:br>
              <a:rPr lang="en-GB" sz="1100" b="1" dirty="0">
                <a:latin typeface="NeueHaasGroteskDisp Std Blk"/>
              </a:rPr>
            </a:br>
            <a:r>
              <a:rPr lang="en-GB" sz="1100" b="1" dirty="0">
                <a:latin typeface="NeueHaasGroteskDisp Std Blk"/>
              </a:rPr>
              <a:t>Aberdeenshire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2037916" y="5599438"/>
            <a:ext cx="756869" cy="26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Ayrshire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2833795" y="5599438"/>
            <a:ext cx="726487" cy="261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Borders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5536275" y="5599438"/>
            <a:ext cx="434580" cy="26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Fife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6290563" y="5599438"/>
            <a:ext cx="591713" cy="430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Forth </a:t>
            </a:r>
          </a:p>
          <a:p>
            <a:r>
              <a:rPr lang="en-GB" sz="1100" b="1" dirty="0">
                <a:latin typeface="NeueHaasGroteskDisp Std Blk"/>
              </a:rPr>
              <a:t>Valley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7061954" y="5599438"/>
            <a:ext cx="771330" cy="261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Glasgow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7804967" y="5599438"/>
            <a:ext cx="9471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NeueHaasGroteskDisp Std Blk"/>
              </a:rPr>
              <a:t>Highlands</a:t>
            </a:r>
            <a:br>
              <a:rPr lang="en-GB" sz="1100" b="1" dirty="0">
                <a:latin typeface="NeueHaasGroteskDisp Std Blk"/>
              </a:rPr>
            </a:br>
            <a:r>
              <a:rPr lang="en-GB" sz="1100" b="1" dirty="0">
                <a:latin typeface="NeueHaasGroteskDisp Std Blk"/>
              </a:rPr>
              <a:t>and Islands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8647229" y="5599438"/>
            <a:ext cx="984609" cy="261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Lanarkshire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9622036" y="5599438"/>
            <a:ext cx="710445" cy="26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Tayside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10472845" y="5599438"/>
            <a:ext cx="521228" cy="26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West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11278446" y="5599438"/>
            <a:ext cx="732806" cy="430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West </a:t>
            </a:r>
          </a:p>
          <a:p>
            <a:pPr algn="ctr"/>
            <a:r>
              <a:rPr lang="en-GB" sz="1100" b="1" dirty="0">
                <a:latin typeface="NeueHaasGroteskDisp Std Blk"/>
              </a:rPr>
              <a:t>Lothian </a:t>
            </a:r>
          </a:p>
        </p:txBody>
      </p:sp>
      <p:sp>
        <p:nvSpPr>
          <p:cNvPr id="26" name="TextBox 10"/>
          <p:cNvSpPr txBox="1"/>
          <p:nvPr/>
        </p:nvSpPr>
        <p:spPr>
          <a:xfrm>
            <a:off x="4412990" y="5560941"/>
            <a:ext cx="98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NeueHaasGroteskDisp Std Blk"/>
              </a:rPr>
              <a:t>Edinburgh </a:t>
            </a:r>
            <a:br>
              <a:rPr lang="en-GB" sz="1100" b="1" dirty="0">
                <a:latin typeface="NeueHaasGroteskDisp Std Blk"/>
              </a:rPr>
            </a:br>
            <a:r>
              <a:rPr lang="en-GB" sz="1100" b="1" dirty="0">
                <a:latin typeface="NeueHaasGroteskDisp Std Blk"/>
              </a:rPr>
              <a:t>and Lothians </a:t>
            </a:r>
          </a:p>
          <a:p>
            <a:endParaRPr lang="en-GB" sz="1100" b="1" dirty="0">
              <a:latin typeface="NeueHaasGroteskDisp Std Blk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3618382" y="5599438"/>
            <a:ext cx="794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NeueHaasGroteskDisp Std Blk"/>
              </a:rPr>
              <a:t>Dumfries </a:t>
            </a:r>
          </a:p>
          <a:p>
            <a:pPr algn="ctr"/>
            <a:r>
              <a:rPr lang="en-GB" sz="1100" b="1" dirty="0">
                <a:latin typeface="NeueHaasGroteskDisp Std Blk"/>
              </a:rPr>
              <a:t>and </a:t>
            </a:r>
            <a:r>
              <a:rPr lang="en-GB" b="1" dirty="0">
                <a:latin typeface="NeueHaasGroteskDisp Std Blk"/>
              </a:rPr>
              <a:t> </a:t>
            </a:r>
            <a:r>
              <a:rPr lang="en-GB" sz="1100" b="1" dirty="0">
                <a:latin typeface="NeueHaasGroteskDisp Std Blk"/>
              </a:rPr>
              <a:t>Galloway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180744" y="5599438"/>
            <a:ext cx="819455" cy="26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latin typeface="NeueHaasGroteskDisp Std Blk"/>
              </a:rPr>
              <a:t>Scotland 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6251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(372)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99693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(184)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135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(89)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6577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(119)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30019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(389)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73461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(152)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16903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(139)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0345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(392)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03787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(402)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47229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(291)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90671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(271)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34113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(206)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77553" y="6201919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(82)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1066" y="6592037"/>
            <a:ext cx="7330934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in Module 2 (as shown)</a:t>
            </a:r>
          </a:p>
        </p:txBody>
      </p:sp>
    </p:spTree>
    <p:extLst>
      <p:ext uri="{BB962C8B-B14F-4D97-AF65-F5344CB8AC3E}">
        <p14:creationId xmlns:p14="http://schemas.microsoft.com/office/powerpoint/2010/main" val="281815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- by establishment size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0513" y="38652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2497830" y="519932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4861066" y="6592037"/>
            <a:ext cx="7330934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in Module 2 (as shown)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61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(642)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989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(1,552)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717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(456)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445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(243)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69010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(44)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1732" y="6175227"/>
            <a:ext cx="81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(124)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257250753"/>
              </p:ext>
            </p:extLst>
          </p:nvPr>
        </p:nvGraphicFramePr>
        <p:xfrm>
          <a:off x="333829" y="1863809"/>
          <a:ext cx="11768158" cy="440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3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352" y="2047766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Employers’ experiences of skill shortages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9346" y="3313668"/>
            <a:ext cx="9505054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The internal skills challenge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9346" y="3946619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Under-utilisation of skills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350" y="4579570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Employer investment in training and skills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350" y="2680717"/>
            <a:ext cx="9505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Retention difficulties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9348" y="5212521"/>
            <a:ext cx="9505054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High Performance Working Practices and Product Market Strategies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9349" y="5845472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352" y="1414815"/>
            <a:ext cx="9505053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2400" kern="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177153" y="2068547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77147" y="3328511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77149" y="3958493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153" y="4588475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177153" y="2698529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177149" y="5218457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177150" y="5848439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153" y="1438565"/>
            <a:ext cx="729055" cy="4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NeueHaasGroteskDisp Std Blk"/>
                <a:ea typeface="+mj-ea"/>
                <a:cs typeface="+mj-cs"/>
                <a:sym typeface="Lucida Grande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/>
            <a:r>
              <a:rPr lang="en-GB" sz="2000" kern="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0514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55033417"/>
              </p:ext>
            </p:extLst>
          </p:nvPr>
        </p:nvGraphicFramePr>
        <p:xfrm>
          <a:off x="77972" y="1052736"/>
          <a:ext cx="12036055" cy="596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Incidence of retention difficulties by sector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894" y="6280030"/>
            <a:ext cx="1009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972907" y="6553770"/>
            <a:ext cx="3219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Base: All establishments in Module 2 (as shown)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6502" y="6186552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(281)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8859" y="6186612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(301)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84881" y="6186552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(173)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774" y="6186552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(31)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7246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(208)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16385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(467)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16747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(400)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17109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(263)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79723" y="6192368"/>
            <a:ext cx="903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/>
              <a:t>(57)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6701014" y="6186612"/>
            <a:ext cx="903667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(242)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7604681" y="6186637"/>
            <a:ext cx="903788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(106)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2269582" y="6186552"/>
            <a:ext cx="700619" cy="2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(288)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1265984" y="6186612"/>
            <a:ext cx="903787" cy="26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i="1" dirty="0"/>
              <a:t>(214)</a:t>
            </a:r>
          </a:p>
        </p:txBody>
      </p:sp>
    </p:spTree>
    <p:extLst>
      <p:ext uri="{BB962C8B-B14F-4D97-AF65-F5344CB8AC3E}">
        <p14:creationId xmlns:p14="http://schemas.microsoft.com/office/powerpoint/2010/main" val="3337454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Occupation most affected by retention difficulties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67994017"/>
              </p:ext>
            </p:extLst>
          </p:nvPr>
        </p:nvGraphicFramePr>
        <p:xfrm>
          <a:off x="118753" y="767994"/>
          <a:ext cx="11952650" cy="56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1570" y="6396338"/>
            <a:ext cx="10710430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endParaRPr lang="en-GB" sz="1100" i="1" dirty="0"/>
          </a:p>
          <a:p>
            <a:pPr algn="r"/>
            <a:r>
              <a:rPr lang="en-GB" sz="1100" i="1" dirty="0"/>
              <a:t>Base: All establishments  with retention difficulties (Module 2: 391)</a:t>
            </a:r>
          </a:p>
        </p:txBody>
      </p:sp>
    </p:spTree>
    <p:extLst>
      <p:ext uri="{BB962C8B-B14F-4D97-AF65-F5344CB8AC3E}">
        <p14:creationId xmlns:p14="http://schemas.microsoft.com/office/powerpoint/2010/main" val="370970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43377135"/>
              </p:ext>
            </p:extLst>
          </p:nvPr>
        </p:nvGraphicFramePr>
        <p:xfrm>
          <a:off x="0" y="1052736"/>
          <a:ext cx="10126577" cy="575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83222" y="6597353"/>
            <a:ext cx="7008778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experiencing retention difficulties (Module 2: 391)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why it is difficult to retain staff</a:t>
            </a:r>
          </a:p>
        </p:txBody>
      </p:sp>
    </p:spTree>
    <p:extLst>
      <p:ext uri="{BB962C8B-B14F-4D97-AF65-F5344CB8AC3E}">
        <p14:creationId xmlns:p14="http://schemas.microsoft.com/office/powerpoint/2010/main" val="239080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3: 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The internal skills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681566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69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gaps by region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87077794"/>
              </p:ext>
            </p:extLst>
          </p:nvPr>
        </p:nvGraphicFramePr>
        <p:xfrm>
          <a:off x="-331061" y="571499"/>
          <a:ext cx="12276501" cy="600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022333" y="1159537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4928" y="1274885"/>
            <a:ext cx="88260" cy="83820"/>
          </a:xfrm>
          <a:prstGeom prst="rect">
            <a:avLst/>
          </a:prstGeom>
          <a:ln cap="sq">
            <a:solidFill>
              <a:srgbClr val="233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819173" y="1159537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72167" y="1258501"/>
            <a:ext cx="278948" cy="83820"/>
            <a:chOff x="3233495" y="1274885"/>
            <a:chExt cx="278948" cy="8382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TextBox 22"/>
          <p:cNvSpPr txBox="1"/>
          <p:nvPr/>
        </p:nvSpPr>
        <p:spPr>
          <a:xfrm>
            <a:off x="9057389" y="6466866"/>
            <a:ext cx="313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100" i="1" dirty="0"/>
              <a:t>Base: All establishments (as shown)</a:t>
            </a:r>
          </a:p>
        </p:txBody>
      </p:sp>
    </p:spTree>
    <p:extLst>
      <p:ext uri="{BB962C8B-B14F-4D97-AF65-F5344CB8AC3E}">
        <p14:creationId xmlns:p14="http://schemas.microsoft.com/office/powerpoint/2010/main" val="132679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gaps by establishment size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55599635"/>
              </p:ext>
            </p:extLst>
          </p:nvPr>
        </p:nvGraphicFramePr>
        <p:xfrm>
          <a:off x="658149" y="1186205"/>
          <a:ext cx="10452038" cy="457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740821"/>
            <a:ext cx="74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2 to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1487" y="5771172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5 to 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2572" y="5740821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25 to 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684" y="5727228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50 to 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3023" y="5727226"/>
            <a:ext cx="119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100-249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3456" y="119389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1664" y="1278985"/>
            <a:ext cx="412339" cy="83820"/>
            <a:chOff x="5500877" y="2085422"/>
            <a:chExt cx="412339" cy="83820"/>
          </a:xfrm>
        </p:grpSpPr>
        <p:sp>
          <p:nvSpPr>
            <p:cNvPr id="16" name="Rectangle 15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00877" y="2085422"/>
              <a:ext cx="88260" cy="83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sq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90600" y="1186205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86" y="6076776"/>
            <a:ext cx="114230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2011:	  (297)	                           (895)		    (402)		    (413)		 (323)                                      (157)	 </a:t>
            </a:r>
          </a:p>
          <a:p>
            <a:r>
              <a:rPr lang="en-GB" sz="1050" i="1" dirty="0"/>
              <a:t>2013:                  (1,109)	                           (3,178)	                              869)	                              (482)	                          (264)	                       (112)        </a:t>
            </a:r>
          </a:p>
          <a:p>
            <a:r>
              <a:rPr lang="en-GB" sz="1050" i="1" dirty="0"/>
              <a:t>2015:                  (1,264)	                           (3,019)                                         (929)	                              (490)	                          (249)	                       (84)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0056" y="6592188"/>
            <a:ext cx="249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Base: All establishments (as shown)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777" y="1596973"/>
            <a:ext cx="122400" cy="12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6977" y="1488896"/>
            <a:ext cx="624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6861" y="1596973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1919708" y="148889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1227" y="1596973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192427" y="148889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2013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604508" y="1274885"/>
            <a:ext cx="278948" cy="83820"/>
            <a:chOff x="3233495" y="1274885"/>
            <a:chExt cx="278948" cy="8382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02304" y="5725736"/>
            <a:ext cx="1190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NeueHaasGroteskDisp Std Blk"/>
              </a:rPr>
              <a:t>250+</a:t>
            </a:r>
          </a:p>
        </p:txBody>
      </p:sp>
    </p:spTree>
    <p:extLst>
      <p:ext uri="{BB962C8B-B14F-4D97-AF65-F5344CB8AC3E}">
        <p14:creationId xmlns:p14="http://schemas.microsoft.com/office/powerpoint/2010/main" val="24558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skills gaps by sector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51342197"/>
              </p:ext>
            </p:extLst>
          </p:nvPr>
        </p:nvGraphicFramePr>
        <p:xfrm>
          <a:off x="-167689" y="1354329"/>
          <a:ext cx="12649199" cy="56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838" y="109271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(% of all staff with a skills gap)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2748" y="1170110"/>
            <a:ext cx="249984" cy="83820"/>
            <a:chOff x="5663232" y="2085422"/>
            <a:chExt cx="249984" cy="83820"/>
          </a:xfrm>
        </p:grpSpPr>
        <p:sp>
          <p:nvSpPr>
            <p:cNvPr id="10" name="Rectangle 9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9329" y="1077330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skills gaps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48918"/>
              </p:ext>
            </p:extLst>
          </p:nvPr>
        </p:nvGraphicFramePr>
        <p:xfrm>
          <a:off x="265733" y="1426902"/>
          <a:ext cx="11731629" cy="29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3,049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12,829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9,626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21,823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19,530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3,654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10,338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7,144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18,228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4,118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5,274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1,417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21570" y="1104760"/>
            <a:ext cx="260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Number of skills gaps (2015)</a:t>
            </a: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6323432" y="1181565"/>
            <a:ext cx="108000" cy="108000"/>
          </a:xfrm>
          <a:prstGeom prst="rect">
            <a:avLst/>
          </a:prstGeom>
          <a:ln>
            <a:solidFill>
              <a:srgbClr val="233A75"/>
            </a:solidFill>
          </a:ln>
        </p:spPr>
        <p:txBody>
          <a:bodyPr wrap="square">
            <a:spAutoFit/>
          </a:bodyPr>
          <a:lstStyle/>
          <a:p>
            <a:endParaRPr lang="en-GB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9760688" y="6583228"/>
            <a:ext cx="2446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Base: All establishments (as shown)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42984" y="2476500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1093026" y="23530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760688" y="2476500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9910730" y="23530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67314" y="6176446"/>
            <a:ext cx="12083346" cy="406782"/>
            <a:chOff x="-14606" y="6117282"/>
            <a:chExt cx="12083346" cy="406782"/>
          </a:xfrm>
        </p:grpSpPr>
        <p:sp>
          <p:nvSpPr>
            <p:cNvPr id="23" name="TextBox 22"/>
            <p:cNvSpPr txBox="1"/>
            <p:nvPr/>
          </p:nvSpPr>
          <p:spPr>
            <a:xfrm>
              <a:off x="35050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(124)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4605" y="6117282"/>
              <a:ext cx="5390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2013: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4606" y="6262454"/>
              <a:ext cx="107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2015: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886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(571)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7227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(354)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5588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(430)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83949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(991)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92310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(205)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0671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(568)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250839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(519)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9032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(86)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17393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(446)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25754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(784)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34115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(440)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42476" y="6117282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(496)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503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(102)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58864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(582)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67225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(338)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75586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(411)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83947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(938)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92308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(227)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00669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(594)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250837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(492)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9030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(70)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17391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(583)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25752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(763)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34113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(446)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42474" y="6266574"/>
              <a:ext cx="8179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>
                  <a:latin typeface="Arial" panose="020B0604020202020204" pitchFamily="34" charset="0"/>
                  <a:cs typeface="Arial" panose="020B0604020202020204" pitchFamily="34" charset="0"/>
                </a:rPr>
                <a:t>(489)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22880" y="1181565"/>
            <a:ext cx="278948" cy="83820"/>
            <a:chOff x="3233495" y="1274885"/>
            <a:chExt cx="278948" cy="8382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8010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14694289"/>
              </p:ext>
            </p:extLst>
          </p:nvPr>
        </p:nvGraphicFramePr>
        <p:xfrm>
          <a:off x="-284527" y="1027955"/>
          <a:ext cx="12476527" cy="53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52736"/>
          </a:xfrm>
        </p:spPr>
        <p:txBody>
          <a:bodyPr>
            <a:normAutofit/>
          </a:bodyPr>
          <a:lstStyle/>
          <a:p>
            <a:r>
              <a:rPr lang="en-GB" dirty="0"/>
              <a:t>Skills gaps density by occupation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2636"/>
              </p:ext>
            </p:extLst>
          </p:nvPr>
        </p:nvGraphicFramePr>
        <p:xfrm>
          <a:off x="372498" y="1412482"/>
          <a:ext cx="11537060" cy="28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37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0816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117,718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7,347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10,856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7,240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13,505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16,205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8,484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16,364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16,759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</a:rPr>
                        <a:t>20,957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969" y="1099230"/>
            <a:ext cx="2588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Number of skills gaps (2015)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511761" y="1198840"/>
            <a:ext cx="108000" cy="1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sz="700" dirty="0"/>
          </a:p>
        </p:txBody>
      </p:sp>
      <p:sp>
        <p:nvSpPr>
          <p:cNvPr id="11" name="Rectangle 10"/>
          <p:cNvSpPr/>
          <p:nvPr/>
        </p:nvSpPr>
        <p:spPr>
          <a:xfrm>
            <a:off x="2624229" y="2230634"/>
            <a:ext cx="122400" cy="12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774271" y="21071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1933" y="2230634"/>
            <a:ext cx="122400" cy="12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591975" y="21071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86482" y="6600701"/>
            <a:ext cx="3005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employment (as shown)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797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(6,014)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67313" y="6176446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67314" y="6321618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7115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(332)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6433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(179)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5751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(166)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5069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(401)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94387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(341)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3705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(235)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93023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(386)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91657" y="6176446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(507)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795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(6,035)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97113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(237)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6431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(129)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95749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(110)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5067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(333)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94385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(242)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93703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(133)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93021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(292)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091655" y="632573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(353)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92341" y="6174053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(192)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892339" y="6323345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(141)</a:t>
            </a:r>
          </a:p>
        </p:txBody>
      </p:sp>
    </p:spTree>
    <p:extLst>
      <p:ext uri="{BB962C8B-B14F-4D97-AF65-F5344CB8AC3E}">
        <p14:creationId xmlns:p14="http://schemas.microsoft.com/office/powerpoint/2010/main" val="235333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causes of skills gaps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298591"/>
              </p:ext>
            </p:extLst>
          </p:nvPr>
        </p:nvGraphicFramePr>
        <p:xfrm>
          <a:off x="126124" y="856344"/>
          <a:ext cx="12065876" cy="559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1371" y="6456304"/>
            <a:ext cx="1176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 (2013/2015) : All establishments with skills gaps - up to 2 occupations followed up (1,713 /1, 236)</a:t>
            </a:r>
          </a:p>
          <a:p>
            <a:pPr algn="r"/>
            <a:r>
              <a:rPr lang="en-GB" sz="1100" i="1" dirty="0"/>
              <a:t>Figures are shown as a percentage of all gaps (not a percentage of all establishments)</a:t>
            </a:r>
          </a:p>
        </p:txBody>
      </p:sp>
    </p:spTree>
    <p:extLst>
      <p:ext uri="{BB962C8B-B14F-4D97-AF65-F5344CB8AC3E}">
        <p14:creationId xmlns:p14="http://schemas.microsoft.com/office/powerpoint/2010/main" val="36051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skills gaps by establishment size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405434"/>
              </p:ext>
            </p:extLst>
          </p:nvPr>
        </p:nvGraphicFramePr>
        <p:xfrm>
          <a:off x="212724" y="1390724"/>
          <a:ext cx="11522075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34986"/>
            <a:ext cx="10158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               (1,236)                                               (76)	             (579)                     (286)	      (156)	            (102)	                  (37*)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8031" y="6445282"/>
            <a:ext cx="4753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with skills gaps (as shown)</a:t>
            </a:r>
          </a:p>
          <a:p>
            <a:pPr algn="r"/>
            <a:r>
              <a:rPr lang="en-GB" sz="1100" i="1" dirty="0"/>
              <a:t>* Figure should be treated with caution due to low base size (&lt;50)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7183" y="4858247"/>
            <a:ext cx="180000" cy="180000"/>
          </a:xfrm>
          <a:prstGeom prst="rect">
            <a:avLst/>
          </a:prstGeom>
          <a:solidFill>
            <a:schemeClr val="tx2"/>
          </a:solidFill>
          <a:ln>
            <a:solidFill>
              <a:srgbClr val="233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7183" y="4440415"/>
            <a:ext cx="13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Staff not fully proficient has a </a:t>
            </a:r>
            <a:r>
              <a:rPr lang="en-GB" sz="1200" b="1" u="sng" dirty="0"/>
              <a:t>major</a:t>
            </a:r>
            <a:r>
              <a:rPr lang="en-GB" sz="1200" dirty="0"/>
              <a:t> impact on establishment performance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57183" y="3293165"/>
            <a:ext cx="180000" cy="18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437183" y="2875333"/>
            <a:ext cx="1391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Staff not fully proficient has a </a:t>
            </a:r>
            <a:r>
              <a:rPr lang="en-GB" sz="1200" b="1" u="sng" dirty="0"/>
              <a:t>minor</a:t>
            </a:r>
            <a:r>
              <a:rPr lang="en-GB" sz="1200" b="1" dirty="0"/>
              <a:t> </a:t>
            </a:r>
            <a:r>
              <a:rPr lang="en-GB" sz="1200" dirty="0"/>
              <a:t>impact on establishment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230441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 2015 –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157" y="1350144"/>
            <a:ext cx="7131737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ESS 2015 is the third time the survey has been run at UK-level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2015 survey covers establishments with 2 or more people working at them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2011 survey included establishments with one employee – these were not covered in 2013 or 2015. 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Where comparisons are made with 2011 or 2013 findings, these are based on re-weighted 2011 data (configured to represent the 2+ employment business population used in 2013 and 2015).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070824" y="4281382"/>
            <a:ext cx="1992075" cy="77577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806888" y="4051083"/>
            <a:ext cx="1907182" cy="77577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24" name="Picture 3" descr="Y:\Jobs\5191\Report\Pictograms\13 - Thinking_for_Business\surv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41" y="1256152"/>
            <a:ext cx="1609366" cy="160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7" y="2726376"/>
            <a:ext cx="4659080" cy="38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649" y="1368435"/>
            <a:ext cx="3164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6,035 telephone interviews with establishments in Scotland</a:t>
            </a:r>
          </a:p>
          <a:p>
            <a:r>
              <a:rPr lang="en-GB" b="1" dirty="0"/>
              <a:t>1,429 follow up interviews on training spend</a:t>
            </a:r>
          </a:p>
        </p:txBody>
      </p:sp>
    </p:spTree>
    <p:extLst>
      <p:ext uri="{BB962C8B-B14F-4D97-AF65-F5344CB8AC3E}">
        <p14:creationId xmlns:p14="http://schemas.microsoft.com/office/powerpoint/2010/main" val="3221156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skills gaps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89447486"/>
              </p:ext>
            </p:extLst>
          </p:nvPr>
        </p:nvGraphicFramePr>
        <p:xfrm>
          <a:off x="248888" y="1095703"/>
          <a:ext cx="9624879" cy="55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75520" y="6597352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establishments with skills gaps (1,236)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605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Technical and practical skills that need improving among staff with skills gaps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85882" y="6644650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with skills gaps followed up with the new lists of skills descriptors (3,643)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163396560"/>
              </p:ext>
            </p:extLst>
          </p:nvPr>
        </p:nvGraphicFramePr>
        <p:xfrm>
          <a:off x="0" y="195112"/>
          <a:ext cx="11939751" cy="663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300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37486137"/>
              </p:ext>
            </p:extLst>
          </p:nvPr>
        </p:nvGraphicFramePr>
        <p:xfrm>
          <a:off x="-17211" y="260398"/>
          <a:ext cx="12192000" cy="65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People and personal skills that need improving among staff with skills gaps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1648" y="6644650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100" i="1" dirty="0">
                <a:latin typeface="Arial" pitchFamily="34" charset="0"/>
                <a:cs typeface="Arial" pitchFamily="34" charset="0"/>
              </a:rPr>
              <a:t>Base: All with skills gaps followed up with the new lists of skills descriptors (3,643)</a:t>
            </a:r>
          </a:p>
        </p:txBody>
      </p:sp>
    </p:spTree>
    <p:extLst>
      <p:ext uri="{BB962C8B-B14F-4D97-AF65-F5344CB8AC3E}">
        <p14:creationId xmlns:p14="http://schemas.microsoft.com/office/powerpoint/2010/main" val="6779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taken to overcome skills gaps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95739014"/>
              </p:ext>
            </p:extLst>
          </p:nvPr>
        </p:nvGraphicFramePr>
        <p:xfrm>
          <a:off x="335360" y="1095702"/>
          <a:ext cx="11856640" cy="55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99809" y="6643854"/>
            <a:ext cx="10273141" cy="1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/>
            <a:r>
              <a:rPr lang="en-GB" sz="1100" i="1" dirty="0">
                <a:latin typeface="Arial" pitchFamily="34" charset="0"/>
                <a:cs typeface="Arial" pitchFamily="34" charset="0"/>
              </a:rPr>
              <a:t>Base (2013 / 2015): All establishments with skills gaps (</a:t>
            </a:r>
            <a:r>
              <a:rPr lang="en-GB" sz="1100" i="1" dirty="0"/>
              <a:t>1,713 / 1,236</a:t>
            </a:r>
            <a:r>
              <a:rPr lang="en-GB" sz="11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12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Changes in the number of </a:t>
            </a:r>
            <a:r>
              <a:rPr lang="en-GB" dirty="0" err="1"/>
              <a:t>SSVs</a:t>
            </a:r>
            <a:r>
              <a:rPr lang="en-GB" dirty="0"/>
              <a:t> and skills gaps over time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74795873"/>
              </p:ext>
            </p:extLst>
          </p:nvPr>
        </p:nvGraphicFramePr>
        <p:xfrm>
          <a:off x="-324544" y="1084520"/>
          <a:ext cx="12516544" cy="587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6843" y="6604084"/>
            <a:ext cx="65651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i="1" dirty="0">
                <a:solidFill>
                  <a:schemeClr val="tx1"/>
                </a:solidFill>
              </a:rPr>
              <a:t>Base: All establishments (as shown)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5035" y="5434120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Construction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4700" y="5434120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Financial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4713" y="5434120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Public Admin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8708" y="5434120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Business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27311" y="5434120"/>
            <a:ext cx="1061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Manufacturing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5279" y="5434120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Health &amp; Social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4117" y="5434120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Agriculture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7647" y="5434120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Hotels &amp; Restaurants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219" y="5434120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Electricity, Gas &amp; 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7051" y="5434120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Education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1766" y="5434120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Wholesale &amp; Retail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2349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(446)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9035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(354)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03172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(440)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85525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(430)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67876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(124)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50227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(784)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32578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(568)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14929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(991)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7280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(519)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79631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(571)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61982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(496)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2219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(86)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26684" y="5830312"/>
            <a:ext cx="988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/>
              <a:t>(205)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5837569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6080451"/>
            <a:ext cx="539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62349" y="5434120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Transport &amp; </a:t>
            </a:r>
            <a:r>
              <a:rPr lang="en-GB" sz="1000" b="1" dirty="0" err="1"/>
              <a:t>Comms</a:t>
            </a:r>
            <a:endParaRPr lang="en-GB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150009" y="5434120"/>
            <a:ext cx="98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Arts &amp; Other Services</a:t>
            </a:r>
          </a:p>
        </p:txBody>
      </p:sp>
    </p:spTree>
    <p:extLst>
      <p:ext uri="{BB962C8B-B14F-4D97-AF65-F5344CB8AC3E}">
        <p14:creationId xmlns:p14="http://schemas.microsoft.com/office/powerpoint/2010/main" val="2139152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4: 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Under-utilisation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94856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912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Incidence and density of skills under-utilisation by region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57389" y="6602795"/>
            <a:ext cx="313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82491186"/>
              </p:ext>
            </p:extLst>
          </p:nvPr>
        </p:nvGraphicFramePr>
        <p:xfrm>
          <a:off x="-57466" y="1050232"/>
          <a:ext cx="12013295" cy="55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3509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(698)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5913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(388)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0190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(186)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9997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(247)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433510" y="5765127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NeueHaasGroteskDisp Std Blk"/>
              </a:rPr>
              <a:t>Aberdeen and </a:t>
            </a:r>
            <a:br>
              <a:rPr lang="en-GB" b="1" dirty="0">
                <a:latin typeface="NeueHaasGroteskDisp Std Blk"/>
              </a:rPr>
            </a:br>
            <a:r>
              <a:rPr lang="en-GB" b="1" dirty="0">
                <a:latin typeface="NeueHaasGroteskDisp Std Blk"/>
              </a:rPr>
              <a:t>Aberdeenshire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553253" y="5804490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NeueHaasGroteskDisp Std Blk"/>
              </a:rPr>
              <a:t>Ayrshire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27918" y="6384442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(498)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2356853" y="5810983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NeueHaasGroteskDisp Std Blk"/>
              </a:rPr>
              <a:t>Borders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4054981" y="5798092"/>
            <a:ext cx="893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NeueHaasGroteskDisp Std Blk"/>
              </a:rPr>
              <a:t>Edinburgh </a:t>
            </a:r>
            <a:br>
              <a:rPr lang="en-GB" b="1" dirty="0">
                <a:latin typeface="NeueHaasGroteskDisp Std Blk"/>
              </a:rPr>
            </a:br>
            <a:r>
              <a:rPr lang="en-GB" b="1" dirty="0">
                <a:latin typeface="NeueHaasGroteskDisp Std Blk"/>
              </a:rPr>
              <a:t>and Lothians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08109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(608)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84448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(779)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69405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(829)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49598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(299)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74787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(335)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4980" y="6384442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(757)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73616" y="6384442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(387)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19314" y="6384442"/>
            <a:ext cx="845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(154)</a:t>
            </a:r>
          </a:p>
        </p:txBody>
      </p:sp>
    </p:spTree>
    <p:extLst>
      <p:ext uri="{BB962C8B-B14F-4D97-AF65-F5344CB8AC3E}">
        <p14:creationId xmlns:p14="http://schemas.microsoft.com/office/powerpoint/2010/main" val="370912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Incidence and density of skills under-utilisation by establishment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57389" y="6602795"/>
            <a:ext cx="31346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99247164"/>
              </p:ext>
            </p:extLst>
          </p:nvPr>
        </p:nvGraphicFramePr>
        <p:xfrm>
          <a:off x="-57466" y="1050232"/>
          <a:ext cx="12013295" cy="55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9481" y="5983114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(1,264)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7907" y="5959566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(3,019)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1673" y="5983114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(929)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0296" y="5959565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(490)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7485" y="5983309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(249)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24694" y="5959564"/>
            <a:ext cx="819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(84)</a:t>
            </a:r>
          </a:p>
        </p:txBody>
      </p:sp>
    </p:spTree>
    <p:extLst>
      <p:ext uri="{BB962C8B-B14F-4D97-AF65-F5344CB8AC3E}">
        <p14:creationId xmlns:p14="http://schemas.microsoft.com/office/powerpoint/2010/main" val="444507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12192000" cy="1052736"/>
          </a:xfrm>
        </p:spPr>
        <p:txBody>
          <a:bodyPr>
            <a:normAutofit/>
          </a:bodyPr>
          <a:lstStyle/>
          <a:p>
            <a:r>
              <a:rPr lang="en-GB" dirty="0"/>
              <a:t>Incidence and density of skills under-utilisation by sector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56469" y="6602795"/>
            <a:ext cx="4235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establishments (as shown)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72416665"/>
              </p:ext>
            </p:extLst>
          </p:nvPr>
        </p:nvGraphicFramePr>
        <p:xfrm>
          <a:off x="178705" y="1047615"/>
          <a:ext cx="12013295" cy="531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26814"/>
              </p:ext>
            </p:extLst>
          </p:nvPr>
        </p:nvGraphicFramePr>
        <p:xfrm>
          <a:off x="268014" y="6253073"/>
          <a:ext cx="11855675" cy="189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1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1129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(582)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(102)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(388)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(70)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(446)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(938)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(583)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(594)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(763)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(411)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(227)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(489)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i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(492)</a:t>
                      </a: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547" marR="6547" marT="654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368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Occupations where under-utilisation is most prevalent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4157" y="6610090"/>
            <a:ext cx="700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with under-utilised staff (1,968)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8631" y="1338006"/>
            <a:ext cx="9853087" cy="5425301"/>
            <a:chOff x="1044900" y="1234116"/>
            <a:chExt cx="9853087" cy="542530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477986147"/>
                </p:ext>
              </p:extLst>
            </p:nvPr>
          </p:nvGraphicFramePr>
          <p:xfrm>
            <a:off x="4130971" y="1287075"/>
            <a:ext cx="4529720" cy="487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/>
            <p:cNvCxnSpPr/>
            <p:nvPr/>
          </p:nvCxnSpPr>
          <p:spPr bwMode="auto">
            <a:xfrm flipV="1">
              <a:off x="5110660" y="1942788"/>
              <a:ext cx="0" cy="2178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4698024" y="1942788"/>
              <a:ext cx="4126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/>
            <p:nvPr/>
          </p:nvGrpSpPr>
          <p:grpSpPr>
            <a:xfrm>
              <a:off x="4783955" y="1380445"/>
              <a:ext cx="990352" cy="435726"/>
              <a:chOff x="2771800" y="476672"/>
              <a:chExt cx="1115616" cy="504056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2364843" y="1234116"/>
              <a:ext cx="2429066" cy="307777"/>
              <a:chOff x="3287452" y="580909"/>
              <a:chExt cx="2736304" cy="356042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87452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9% Elementary staff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326990" y="1796458"/>
              <a:ext cx="2424553" cy="307777"/>
              <a:chOff x="3292536" y="580909"/>
              <a:chExt cx="2731220" cy="35604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292536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3% Machine operatives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363631" y="1616882"/>
              <a:ext cx="2429066" cy="307777"/>
              <a:chOff x="5807732" y="580909"/>
              <a:chExt cx="2736304" cy="35604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023756" y="580909"/>
                <a:ext cx="2520280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400" dirty="0"/>
                  <a:t>33% Managers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6200000">
              <a:off x="7657710" y="2021674"/>
              <a:ext cx="964383" cy="447459"/>
              <a:chOff x="2771800" y="476672"/>
              <a:chExt cx="1115616" cy="504056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Rectangle 15"/>
            <p:cNvSpPr/>
            <p:nvPr/>
          </p:nvSpPr>
          <p:spPr>
            <a:xfrm>
              <a:off x="8468922" y="5466885"/>
              <a:ext cx="191768" cy="186740"/>
            </a:xfrm>
            <a:prstGeom prst="rect">
              <a:avLst/>
            </a:prstGeom>
            <a:solidFill>
              <a:srgbClr val="5A7ACE"/>
            </a:solidFill>
            <a:ln>
              <a:solidFill>
                <a:srgbClr val="5A7AC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690" y="5427227"/>
              <a:ext cx="2237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dirty="0"/>
                <a:t>6% Professionals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 rot="5400000" flipV="1">
              <a:off x="7947526" y="5055421"/>
              <a:ext cx="373480" cy="714419"/>
              <a:chOff x="2172637" y="697710"/>
              <a:chExt cx="1115617" cy="512134"/>
            </a:xfrm>
          </p:grpSpPr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3288254" y="705788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5A7A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H="1">
                <a:off x="2172637" y="697710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5A7A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Group 18"/>
            <p:cNvGrpSpPr/>
            <p:nvPr/>
          </p:nvGrpSpPr>
          <p:grpSpPr>
            <a:xfrm flipV="1">
              <a:off x="6126334" y="5761896"/>
              <a:ext cx="415047" cy="722772"/>
              <a:chOff x="2771800" y="476672"/>
              <a:chExt cx="1115616" cy="504056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2679183" y="6351640"/>
              <a:ext cx="3507722" cy="307777"/>
              <a:chOff x="2072363" y="596297"/>
              <a:chExt cx="3951393" cy="35604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72363" y="596297"/>
                <a:ext cx="3735369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10% Associate Professionals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4783955" y="5892268"/>
              <a:ext cx="191768" cy="18674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6611" y="5852611"/>
              <a:ext cx="2237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/>
                <a:t>16% Admin. / clerical staff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flipV="1">
              <a:off x="4876488" y="5365961"/>
              <a:ext cx="370232" cy="619677"/>
              <a:chOff x="2771800" y="476672"/>
              <a:chExt cx="1115616" cy="504056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4" name="Group 23"/>
            <p:cNvGrpSpPr/>
            <p:nvPr/>
          </p:nvGrpSpPr>
          <p:grpSpPr>
            <a:xfrm flipV="1">
              <a:off x="4035087" y="4388481"/>
              <a:ext cx="370232" cy="309838"/>
              <a:chOff x="2771800" y="476672"/>
              <a:chExt cx="1115616" cy="504056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3887416" y="476672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flipH="1">
                <a:off x="2771800" y="476672"/>
                <a:ext cx="111561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" name="Group 24"/>
            <p:cNvGrpSpPr/>
            <p:nvPr/>
          </p:nvGrpSpPr>
          <p:grpSpPr>
            <a:xfrm>
              <a:off x="1053583" y="4544432"/>
              <a:ext cx="3034312" cy="307778"/>
              <a:chOff x="2605651" y="572165"/>
              <a:chExt cx="3418105" cy="35604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605651" y="572165"/>
                <a:ext cx="3209981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6% Skilled trade occupations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053583" y="3497806"/>
              <a:ext cx="2938429" cy="307777"/>
              <a:chOff x="2713663" y="572164"/>
              <a:chExt cx="3310093" cy="35604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713663" y="572164"/>
                <a:ext cx="3101968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5% Caring, leisure and other</a:t>
                </a:r>
              </a:p>
            </p:txBody>
          </p:sp>
        </p:grpSp>
        <p:cxnSp>
          <p:nvCxnSpPr>
            <p:cNvPr id="27" name="Straight Connector 26"/>
            <p:cNvCxnSpPr>
              <a:stCxn id="33" idx="1"/>
            </p:cNvCxnSpPr>
            <p:nvPr/>
          </p:nvCxnSpPr>
          <p:spPr bwMode="auto">
            <a:xfrm>
              <a:off x="3800243" y="3651695"/>
              <a:ext cx="4870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602140" y="2518661"/>
              <a:ext cx="0" cy="21786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4189504" y="2518661"/>
              <a:ext cx="412636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1044900" y="2364772"/>
              <a:ext cx="3181955" cy="307777"/>
              <a:chOff x="2439334" y="572164"/>
              <a:chExt cx="3584422" cy="35604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07732" y="642174"/>
                <a:ext cx="216024" cy="2160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439334" y="572164"/>
                <a:ext cx="3368399" cy="35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dirty="0"/>
                  <a:t>10% Sales and customer services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40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Achieved interviews / confidence intervals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b="1" dirty="0"/>
              <a:t>‘For a question asked of all respondents where the survey result is 50%, we are 95% confident that the true figure lies within the range 48.74% to 51.26%’</a:t>
            </a:r>
          </a:p>
          <a:p>
            <a:pPr algn="ctr"/>
            <a:endParaRPr lang="en-GB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07620"/>
              </p:ext>
            </p:extLst>
          </p:nvPr>
        </p:nvGraphicFramePr>
        <p:xfrm>
          <a:off x="856344" y="1845679"/>
          <a:ext cx="5311993" cy="4896207"/>
        </p:xfrm>
        <a:graphic>
          <a:graphicData uri="http://schemas.openxmlformats.org/drawingml/2006/table">
            <a:tbl>
              <a:tblPr>
                <a:effectLst/>
                <a:tableStyleId>{C083E6E3-FA7D-4D7B-A595-EF9225AFEA82}</a:tableStyleId>
              </a:tblPr>
              <a:tblGrid>
                <a:gridCol w="209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690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interviews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(Maximum) Sampling Error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Scotland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  <a:ea typeface="+mn-ea"/>
                        </a:rPr>
                        <a:t>142,947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6,035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+/-1.26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By region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Aberdeen and Aberdeenshire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17,216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698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+/-3.71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Ayrshire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8,834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388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+/-4.98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Borders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4,198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+/-7.19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Dumfries and Galloway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5,765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+/-6.24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Edinburgh and Lothians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17,856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757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+/-3.56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Fife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7,705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+/-5.35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Forth Valley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7,103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299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+/-5.67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Glasgow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19,412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829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+/-3.40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Highlands and Islands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18,452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779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+/-3.51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Lanarkshire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16,088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608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+/-3.97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Tayside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11,561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498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+/-4.39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West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8,562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387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+/-4.98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West Lothian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3,827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+/-7.90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293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By size of establishment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2-4 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68,741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1,264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+/-2.76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5-24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58,442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3,019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+/-1.78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25-49 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8,388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929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+/-3.22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50-99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4,094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490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+/-4.43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+mj-lt"/>
                        </a:rPr>
                        <a:t>100-249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2,222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249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+/-6.21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250+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1,060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84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+/-10.69</a:t>
                      </a:r>
                    </a:p>
                  </a:txBody>
                  <a:tcPr marL="6939" marR="693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53331"/>
              </p:ext>
            </p:extLst>
          </p:nvPr>
        </p:nvGraphicFramePr>
        <p:xfrm>
          <a:off x="6640287" y="1828805"/>
          <a:ext cx="3888432" cy="4782852"/>
        </p:xfrm>
        <a:graphic>
          <a:graphicData uri="http://schemas.openxmlformats.org/drawingml/2006/table">
            <a:tbl>
              <a:tblPr>
                <a:effectLst/>
                <a:tableStyleId>{C083E6E3-FA7D-4D7B-A595-EF9225AFEA82}</a:tableStyleId>
              </a:tblPr>
              <a:tblGrid>
                <a:gridCol w="153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872">
                <a:tc>
                  <a:txBody>
                    <a:bodyPr/>
                    <a:lstStyle/>
                    <a:p>
                      <a:pPr indent="-1270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Population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interviews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9050" algn="l"/>
                        </a:tabLs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(Maximum) Sampling Error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By sector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Agriculture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12,022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492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+/-4.42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Manufacturing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7,017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411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+/-4.83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Electricity, Gas and Water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918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70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+/-11.71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Construction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12,142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489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+/-4.43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Wholesale and Retail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29,109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938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+/-3.20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Hotels &amp; Restaurants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14,436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582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+/-4.06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2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Transport and Communications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8,435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583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+/-4.06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Financial Services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2,836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227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+/-6.50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Business Services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26,454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763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+/-3.55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Public Administration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2,615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102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+/-9.70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Education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+mn-ea"/>
                        </a:rPr>
                        <a:t>4,737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338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+/-5.33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561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Health and Social Work</a:t>
                      </a:r>
                      <a:endParaRPr lang="en-GB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11,051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594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+/-4.02</a:t>
                      </a:r>
                    </a:p>
                  </a:txBody>
                  <a:tcPr marL="6939" marR="693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927">
                <a:tc>
                  <a:txBody>
                    <a:bodyPr/>
                    <a:lstStyle/>
                    <a:p>
                      <a:pPr indent="-1905">
                        <a:spcAft>
                          <a:spcPts val="0"/>
                        </a:spcAft>
                        <a:tabLst>
                          <a:tab pos="-13335" algn="l"/>
                          <a:tab pos="13335" algn="l"/>
                          <a:tab pos="40005" algn="l"/>
                          <a:tab pos="76835" algn="l"/>
                        </a:tabLst>
                      </a:pPr>
                      <a:r>
                        <a:rPr lang="en-GB" sz="1100" dirty="0">
                          <a:effectLst/>
                          <a:latin typeface="+mj-lt"/>
                        </a:rPr>
                        <a:t>Arts</a:t>
                      </a:r>
                      <a:r>
                        <a:rPr lang="en-GB" sz="1100" baseline="0" dirty="0">
                          <a:effectLst/>
                          <a:latin typeface="+mj-lt"/>
                        </a:rPr>
                        <a:t> and Other Services </a:t>
                      </a:r>
                      <a:endParaRPr lang="en-GB" sz="1100" dirty="0">
                        <a:effectLst/>
                        <a:latin typeface="+mj-lt"/>
                      </a:endParaRP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j-lt"/>
                          <a:ea typeface="Times New Roman"/>
                        </a:rPr>
                        <a:t>11,175</a:t>
                      </a: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446</a:t>
                      </a: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Open Sans Extrabold (Headings)"/>
                        </a:rPr>
                        <a:t>+/-4.64</a:t>
                      </a:r>
                    </a:p>
                  </a:txBody>
                  <a:tcPr marL="6939" marR="6939" marT="0" marB="0" anchor="ctr"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80526" y="6611658"/>
            <a:ext cx="7611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Population counts taken from </a:t>
            </a:r>
            <a:r>
              <a:rPr lang="en-GB" sz="1100" i="1" dirty="0" err="1">
                <a:solidFill>
                  <a:srgbClr val="000000"/>
                </a:solidFill>
              </a:rPr>
              <a:t>IDBR</a:t>
            </a:r>
            <a:r>
              <a:rPr lang="en-GB" sz="1100" i="1" dirty="0">
                <a:solidFill>
                  <a:srgbClr val="000000"/>
                </a:solidFill>
              </a:rPr>
              <a:t> March 2014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976825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Reasons why staff are working in roles for which they have excess qualifications and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4157" y="6610090"/>
            <a:ext cx="7008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with under-utilised staff (1,968)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24875725"/>
              </p:ext>
            </p:extLst>
          </p:nvPr>
        </p:nvGraphicFramePr>
        <p:xfrm>
          <a:off x="-185800" y="1097281"/>
          <a:ext cx="11868048" cy="551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215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5: 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Employer investment in training and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63325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114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747530"/>
              </p:ext>
            </p:extLst>
          </p:nvPr>
        </p:nvGraphicFramePr>
        <p:xfrm>
          <a:off x="239349" y="28377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897675"/>
              </p:ext>
            </p:extLst>
          </p:nvPr>
        </p:nvGraphicFramePr>
        <p:xfrm>
          <a:off x="-28724" y="26675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233188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(335)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>
                <a:cs typeface="Arial" panose="020B0604020202020204" pitchFamily="34" charset="0"/>
              </a:rPr>
              <a:t>Proportion of employers providing training in the last 12 months by region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2104" y="6596390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1818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(698)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88092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(388)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96914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(757)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9462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(299)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8284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(608)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544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(6,035)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5736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(829)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2010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(779)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4366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(186)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0640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(247)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4558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(498)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50832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(387)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87101" y="6264448"/>
            <a:ext cx="7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(154)</a:t>
            </a:r>
          </a:p>
        </p:txBody>
      </p:sp>
    </p:spTree>
    <p:extLst>
      <p:ext uri="{BB962C8B-B14F-4D97-AF65-F5344CB8AC3E}">
        <p14:creationId xmlns:p14="http://schemas.microsoft.com/office/powerpoint/2010/main" val="3770363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271761"/>
              </p:ext>
            </p:extLst>
          </p:nvPr>
        </p:nvGraphicFramePr>
        <p:xfrm>
          <a:off x="239349" y="520262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044329"/>
              </p:ext>
            </p:extLst>
          </p:nvPr>
        </p:nvGraphicFramePr>
        <p:xfrm>
          <a:off x="234089" y="526743"/>
          <a:ext cx="12193355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372104" y="6596390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239" y="627384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(1,264)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71415" y="627119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(3,019)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46844" y="627119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(929)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size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30616" y="627119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(490)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72104" y="627119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(249)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53675" y="6284023"/>
            <a:ext cx="10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(84)</a:t>
            </a:r>
          </a:p>
        </p:txBody>
      </p:sp>
    </p:spTree>
    <p:extLst>
      <p:ext uri="{BB962C8B-B14F-4D97-AF65-F5344CB8AC3E}">
        <p14:creationId xmlns:p14="http://schemas.microsoft.com/office/powerpoint/2010/main" val="436191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262024"/>
              </p:ext>
            </p:extLst>
          </p:nvPr>
        </p:nvGraphicFramePr>
        <p:xfrm>
          <a:off x="0" y="468987"/>
          <a:ext cx="12192000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481139"/>
              </p:ext>
            </p:extLst>
          </p:nvPr>
        </p:nvGraphicFramePr>
        <p:xfrm>
          <a:off x="1" y="437455"/>
          <a:ext cx="12191999" cy="632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34086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(411)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2800" dirty="0">
                <a:cs typeface="Arial" panose="020B0604020202020204" pitchFamily="34" charset="0"/>
              </a:rPr>
              <a:t>Proportion of employers providing training in the last 12 months by sector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2104" y="6604517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-95250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(338)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7419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(102)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78375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(594)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2770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(227)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5324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(446)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8086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3752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(763)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1424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(583)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26769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(938)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68848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(582)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9323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(489)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36737" y="6418118"/>
            <a:ext cx="1093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(492)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1215418" y="6024238"/>
            <a:ext cx="936000" cy="319946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Agriculture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8405450" y="6027838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Wholesale</a:t>
            </a:r>
          </a:p>
          <a:p>
            <a:pPr algn="ctr"/>
            <a:r>
              <a:rPr lang="en-GB" sz="1050" dirty="0"/>
              <a:t>&amp; Retail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10297964" y="6024238"/>
            <a:ext cx="936000" cy="3273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Construction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676767" y="6014560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Electricity,</a:t>
            </a:r>
          </a:p>
          <a:p>
            <a:pPr algn="ctr"/>
            <a:r>
              <a:rPr lang="en-GB" sz="1050" dirty="0"/>
              <a:t>Gas etc.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872822" y="6024238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Health and Social Work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939501" y="6026882"/>
            <a:ext cx="909197" cy="415498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Public </a:t>
            </a:r>
          </a:p>
          <a:p>
            <a:pPr algn="ctr"/>
            <a:r>
              <a:rPr lang="en-GB" sz="1050" dirty="0"/>
              <a:t>Admin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2783981" y="6024238"/>
            <a:ext cx="970939" cy="418686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Financial Services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3734005" y="6015865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Arts and Other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6560020" y="6027934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Business services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9352105" y="6027005"/>
            <a:ext cx="936000" cy="31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Hotels &amp;</a:t>
            </a:r>
          </a:p>
          <a:p>
            <a:pPr algn="ctr"/>
            <a:r>
              <a:rPr lang="en-GB" sz="1050" dirty="0"/>
              <a:t>Restaurants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5564786" y="6024238"/>
            <a:ext cx="1057738" cy="319946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Manufacturing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7485911" y="6024238"/>
            <a:ext cx="936000" cy="3199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/>
              <a:t>Transport </a:t>
            </a:r>
          </a:p>
          <a:p>
            <a:pPr algn="ctr"/>
            <a:r>
              <a:rPr lang="en-GB" sz="1050" dirty="0"/>
              <a:t>&amp; </a:t>
            </a:r>
            <a:r>
              <a:rPr lang="en-GB" sz="1050" dirty="0" err="1"/>
              <a:t>Comms</a:t>
            </a:r>
            <a:r>
              <a:rPr lang="en-GB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216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03539424"/>
              </p:ext>
            </p:extLst>
          </p:nvPr>
        </p:nvGraphicFramePr>
        <p:xfrm>
          <a:off x="-13648" y="1304449"/>
          <a:ext cx="1219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11177267"/>
              </p:ext>
            </p:extLst>
          </p:nvPr>
        </p:nvGraphicFramePr>
        <p:xfrm>
          <a:off x="0" y="4505793"/>
          <a:ext cx="1219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8985590" y="220232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don’t train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16829" y="5443058"/>
            <a:ext cx="6188338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90" dirty="0"/>
              <a:t>of employers in training equilibrium (no desire to increase training)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4498599"/>
              </p:ext>
            </p:extLst>
          </p:nvPr>
        </p:nvGraphicFramePr>
        <p:xfrm>
          <a:off x="177696" y="3484449"/>
          <a:ext cx="7789695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7209839"/>
              </p:ext>
            </p:extLst>
          </p:nvPr>
        </p:nvGraphicFramePr>
        <p:xfrm>
          <a:off x="7882552" y="3484449"/>
          <a:ext cx="4154773" cy="15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220481" y="4576379"/>
            <a:ext cx="198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Wanted to train more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02287" y="4581602"/>
            <a:ext cx="2214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Do sufficient training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89279" y="4571363"/>
            <a:ext cx="1697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Wanted to train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299299" y="4578644"/>
            <a:ext cx="1998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Did not want to train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77432" y="3682334"/>
            <a:ext cx="1368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+mn-lt"/>
              </a:rPr>
              <a:t>(Base: 4,894)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750305" y="3682334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i="1" dirty="0">
                <a:latin typeface="+mn-lt"/>
              </a:rPr>
              <a:t>(Base: 1,141)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4823" y="5443058"/>
            <a:ext cx="6773721" cy="32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90" dirty="0">
                <a:solidFill>
                  <a:schemeClr val="bg1"/>
                </a:solidFill>
              </a:rPr>
              <a:t>of employers want to train more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  <a:solidFill>
            <a:srgbClr val="233A75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Training Equilibrium: employers’ interest in providing more training than they were able to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584039" y="2804638"/>
            <a:ext cx="7723263" cy="893177"/>
          </a:xfrm>
          <a:prstGeom prst="downArrowCallout">
            <a:avLst>
              <a:gd name="adj1" fmla="val 143794"/>
              <a:gd name="adj2" fmla="val 71897"/>
              <a:gd name="adj3" fmla="val 52033"/>
              <a:gd name="adj4" fmla="val 0"/>
            </a:avLst>
          </a:prstGeom>
          <a:solidFill>
            <a:srgbClr val="836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184024" y="2812687"/>
            <a:ext cx="2523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Among those </a:t>
            </a:r>
          </a:p>
          <a:p>
            <a:pPr algn="ctr"/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who train</a:t>
            </a:r>
          </a:p>
        </p:txBody>
      </p:sp>
      <p:sp>
        <p:nvSpPr>
          <p:cNvPr id="47" name="Down Arrow Callout 46"/>
          <p:cNvSpPr/>
          <p:nvPr/>
        </p:nvSpPr>
        <p:spPr>
          <a:xfrm>
            <a:off x="8251024" y="2804637"/>
            <a:ext cx="3996483" cy="893177"/>
          </a:xfrm>
          <a:prstGeom prst="downArrowCallout">
            <a:avLst>
              <a:gd name="adj1" fmla="val 143794"/>
              <a:gd name="adj2" fmla="val 71897"/>
              <a:gd name="adj3" fmla="val 47449"/>
              <a:gd name="adj4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987619" y="2812687"/>
            <a:ext cx="2523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Among those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who don’t train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6805" y="2202323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of all employers train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2104" y="6572985"/>
            <a:ext cx="3819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(6,035)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58" y="6581001"/>
            <a:ext cx="9385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*Note training employers responding ‘Don’t know’ have been included in the group ‘Wanted to undertake more training’ on final measure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32970" y="4581602"/>
            <a:ext cx="1118560" cy="31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1"/>
                </a:solidFill>
              </a:rPr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3685117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04695"/>
              </p:ext>
            </p:extLst>
          </p:nvPr>
        </p:nvGraphicFramePr>
        <p:xfrm>
          <a:off x="-473213" y="1057716"/>
          <a:ext cx="12202705" cy="555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Types of Training and Workforce Development provided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50496" y="6610669"/>
            <a:ext cx="744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that train (4,894)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91510" y="4001982"/>
            <a:ext cx="1937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Any induction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91510" y="4346293"/>
            <a:ext cx="1937982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18031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777074"/>
              </p:ext>
            </p:extLst>
          </p:nvPr>
        </p:nvGraphicFramePr>
        <p:xfrm>
          <a:off x="448428" y="1102717"/>
          <a:ext cx="11290337" cy="51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Number and proportion of staff trained by region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40411" y="6603360"/>
            <a:ext cx="4151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(as shown)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3245" y="1592316"/>
            <a:ext cx="673141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2359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3244" y="1087261"/>
            <a:ext cx="2964027" cy="405571"/>
            <a:chOff x="860550" y="1219199"/>
            <a:chExt cx="2202876" cy="405571"/>
          </a:xfrm>
        </p:grpSpPr>
        <p:grpSp>
          <p:nvGrpSpPr>
            <p:cNvPr id="8" name="Group 7"/>
            <p:cNvGrpSpPr/>
            <p:nvPr/>
          </p:nvGrpSpPr>
          <p:grpSpPr>
            <a:xfrm>
              <a:off x="860550" y="1219199"/>
              <a:ext cx="2202876" cy="405571"/>
              <a:chOff x="860550" y="1219199"/>
              <a:chExt cx="2202876" cy="405571"/>
            </a:xfrm>
            <a:solidFill>
              <a:srgbClr val="C8D3EF"/>
            </a:solidFill>
          </p:grpSpPr>
          <p:sp>
            <p:nvSpPr>
              <p:cNvPr id="4" name="Down Arrow Callout 3"/>
              <p:cNvSpPr/>
              <p:nvPr/>
            </p:nvSpPr>
            <p:spPr>
              <a:xfrm>
                <a:off x="860551" y="1219199"/>
                <a:ext cx="313544" cy="405571"/>
              </a:xfrm>
              <a:prstGeom prst="downArrowCallout">
                <a:avLst>
                  <a:gd name="adj1" fmla="val 50000"/>
                  <a:gd name="adj2" fmla="val 25000"/>
                  <a:gd name="adj3" fmla="val 25000"/>
                  <a:gd name="adj4" fmla="val 68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60550" y="1219199"/>
                <a:ext cx="2202876" cy="3059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60550" y="1234655"/>
              <a:ext cx="2184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number of staff trained (thousands)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04421" y="1595698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279</a:t>
            </a:r>
          </a:p>
        </p:txBody>
      </p:sp>
      <p:graphicFrame>
        <p:nvGraphicFramePr>
          <p:cNvPr id="84" name="Chart 83"/>
          <p:cNvGraphicFramePr/>
          <p:nvPr>
            <p:extLst>
              <p:ext uri="{D42A27DB-BD31-4B8C-83A1-F6EECF244321}">
                <p14:modId xmlns:p14="http://schemas.microsoft.com/office/powerpoint/2010/main" val="271654986"/>
              </p:ext>
            </p:extLst>
          </p:nvPr>
        </p:nvGraphicFramePr>
        <p:xfrm>
          <a:off x="218650" y="2107686"/>
          <a:ext cx="12059569" cy="432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2144787" y="1585243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122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934610" y="1588626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809432" y="1585242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80415" y="1585242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360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15811" y="1595754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127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165534" y="1599136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117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000879" y="1585242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427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823067" y="1576295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214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87766" y="1595754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257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521054" y="1599136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173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0304363" y="1599136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145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153626" y="1585242"/>
            <a:ext cx="434687" cy="261610"/>
          </a:xfrm>
          <a:prstGeom prst="rect">
            <a:avLst/>
          </a:prstGeom>
          <a:solidFill>
            <a:srgbClr val="233A75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97" name="TextBox 2"/>
          <p:cNvSpPr txBox="1"/>
          <p:nvPr/>
        </p:nvSpPr>
        <p:spPr>
          <a:xfrm>
            <a:off x="1107736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(575)</a:t>
            </a:r>
          </a:p>
        </p:txBody>
      </p:sp>
      <p:sp>
        <p:nvSpPr>
          <p:cNvPr id="98" name="TextBox 7"/>
          <p:cNvSpPr txBox="1"/>
          <p:nvPr/>
        </p:nvSpPr>
        <p:spPr>
          <a:xfrm>
            <a:off x="1933005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(314)</a:t>
            </a:r>
          </a:p>
        </p:txBody>
      </p:sp>
      <p:sp>
        <p:nvSpPr>
          <p:cNvPr id="99" name="TextBox 8"/>
          <p:cNvSpPr txBox="1"/>
          <p:nvPr/>
        </p:nvSpPr>
        <p:spPr>
          <a:xfrm>
            <a:off x="2758274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(140)</a:t>
            </a:r>
          </a:p>
        </p:txBody>
      </p:sp>
      <p:sp>
        <p:nvSpPr>
          <p:cNvPr id="100" name="TextBox 10"/>
          <p:cNvSpPr txBox="1"/>
          <p:nvPr/>
        </p:nvSpPr>
        <p:spPr>
          <a:xfrm>
            <a:off x="3583543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(182)</a:t>
            </a:r>
          </a:p>
        </p:txBody>
      </p:sp>
      <p:sp>
        <p:nvSpPr>
          <p:cNvPr id="101" name="TextBox 20"/>
          <p:cNvSpPr txBox="1"/>
          <p:nvPr/>
        </p:nvSpPr>
        <p:spPr>
          <a:xfrm>
            <a:off x="9360426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(395)</a:t>
            </a:r>
          </a:p>
        </p:txBody>
      </p:sp>
      <p:sp>
        <p:nvSpPr>
          <p:cNvPr id="102" name="TextBox 25"/>
          <p:cNvSpPr txBox="1"/>
          <p:nvPr/>
        </p:nvSpPr>
        <p:spPr>
          <a:xfrm>
            <a:off x="8535157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(491)</a:t>
            </a:r>
          </a:p>
        </p:txBody>
      </p:sp>
      <p:sp>
        <p:nvSpPr>
          <p:cNvPr id="103" name="TextBox 26"/>
          <p:cNvSpPr txBox="1"/>
          <p:nvPr/>
        </p:nvSpPr>
        <p:spPr>
          <a:xfrm>
            <a:off x="7709888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(610)</a:t>
            </a:r>
          </a:p>
        </p:txBody>
      </p:sp>
      <p:sp>
        <p:nvSpPr>
          <p:cNvPr id="104" name="TextBox 27"/>
          <p:cNvSpPr txBox="1"/>
          <p:nvPr/>
        </p:nvSpPr>
        <p:spPr>
          <a:xfrm>
            <a:off x="6884619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(702)</a:t>
            </a:r>
          </a:p>
        </p:txBody>
      </p:sp>
      <p:sp>
        <p:nvSpPr>
          <p:cNvPr id="105" name="TextBox 28"/>
          <p:cNvSpPr txBox="1"/>
          <p:nvPr/>
        </p:nvSpPr>
        <p:spPr>
          <a:xfrm>
            <a:off x="6059350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(251)</a:t>
            </a:r>
          </a:p>
        </p:txBody>
      </p:sp>
      <p:sp>
        <p:nvSpPr>
          <p:cNvPr id="106" name="TextBox 29"/>
          <p:cNvSpPr txBox="1"/>
          <p:nvPr/>
        </p:nvSpPr>
        <p:spPr>
          <a:xfrm>
            <a:off x="5234081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(276)</a:t>
            </a:r>
          </a:p>
        </p:txBody>
      </p:sp>
      <p:sp>
        <p:nvSpPr>
          <p:cNvPr id="107" name="TextBox 30"/>
          <p:cNvSpPr txBox="1"/>
          <p:nvPr/>
        </p:nvSpPr>
        <p:spPr>
          <a:xfrm>
            <a:off x="4408812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(624)</a:t>
            </a:r>
          </a:p>
        </p:txBody>
      </p:sp>
      <p:sp>
        <p:nvSpPr>
          <p:cNvPr id="108" name="TextBox 31"/>
          <p:cNvSpPr txBox="1"/>
          <p:nvPr/>
        </p:nvSpPr>
        <p:spPr>
          <a:xfrm>
            <a:off x="10185695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(318)</a:t>
            </a:r>
          </a:p>
        </p:txBody>
      </p:sp>
      <p:sp>
        <p:nvSpPr>
          <p:cNvPr id="109" name="TextBox 32"/>
          <p:cNvSpPr txBox="1"/>
          <p:nvPr/>
        </p:nvSpPr>
        <p:spPr>
          <a:xfrm>
            <a:off x="11010969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(126)</a:t>
            </a:r>
          </a:p>
        </p:txBody>
      </p:sp>
      <p:sp>
        <p:nvSpPr>
          <p:cNvPr id="110" name="TextBox 2"/>
          <p:cNvSpPr txBox="1"/>
          <p:nvPr/>
        </p:nvSpPr>
        <p:spPr>
          <a:xfrm>
            <a:off x="282467" y="6383902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/>
              <a:t>(6035)</a:t>
            </a:r>
          </a:p>
        </p:txBody>
      </p:sp>
    </p:spTree>
    <p:extLst>
      <p:ext uri="{BB962C8B-B14F-4D97-AF65-F5344CB8AC3E}">
        <p14:creationId xmlns:p14="http://schemas.microsoft.com/office/powerpoint/2010/main" val="2534075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Proportion of staff trained by size</a:t>
            </a:r>
            <a:endParaRPr lang="en-GB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59387"/>
              </p:ext>
            </p:extLst>
          </p:nvPr>
        </p:nvGraphicFramePr>
        <p:xfrm>
          <a:off x="992698" y="1225882"/>
          <a:ext cx="11290337" cy="51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98011400"/>
              </p:ext>
            </p:extLst>
          </p:nvPr>
        </p:nvGraphicFramePr>
        <p:xfrm>
          <a:off x="-209550" y="1072055"/>
          <a:ext cx="12191344" cy="492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40411" y="6603360"/>
            <a:ext cx="4151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 (as shown)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475" y="639000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(1,264)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8478" y="6357605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(929)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2123" y="6398240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(490)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15584" y="642280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(249)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6501" y="6357605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(3,019)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476" y="619487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(1,109)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8478" y="619487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(869)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2123" y="619487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(482)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5584" y="6227881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(264)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6498" y="619487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(3,178)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476" y="599694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(297)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8478" y="599694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(402)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2123" y="5996942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(413)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15584" y="6008053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(254)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46499" y="599535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(895)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201653" y="5995356"/>
            <a:ext cx="10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2011: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01653" y="6194876"/>
            <a:ext cx="1078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01653" y="6390000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62123" y="6377930"/>
            <a:ext cx="1310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(84)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70815" y="619782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(112)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0816" y="6016016"/>
            <a:ext cx="109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(110)</a:t>
            </a:r>
          </a:p>
        </p:txBody>
      </p:sp>
    </p:spTree>
    <p:extLst>
      <p:ext uri="{BB962C8B-B14F-4D97-AF65-F5344CB8AC3E}">
        <p14:creationId xmlns:p14="http://schemas.microsoft.com/office/powerpoint/2010/main" val="2796340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3315219130"/>
              </p:ext>
            </p:extLst>
          </p:nvPr>
        </p:nvGraphicFramePr>
        <p:xfrm>
          <a:off x="-162252" y="1072055"/>
          <a:ext cx="12385780" cy="502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/>
          <a:lstStyle/>
          <a:p>
            <a:r>
              <a:rPr lang="en-GB" sz="3200" dirty="0">
                <a:cs typeface="Arial" panose="020B0604020202020204" pitchFamily="34" charset="0"/>
              </a:rPr>
              <a:t>Number and proportion of staff trained by sector</a:t>
            </a:r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381663" y="1430078"/>
            <a:ext cx="11611600" cy="244549"/>
            <a:chOff x="179999" y="1430078"/>
            <a:chExt cx="11813264" cy="244549"/>
          </a:xfrm>
        </p:grpSpPr>
        <p:sp>
          <p:nvSpPr>
            <p:cNvPr id="47" name="TextBox 1"/>
            <p:cNvSpPr txBox="1"/>
            <p:nvPr/>
          </p:nvSpPr>
          <p:spPr>
            <a:xfrm>
              <a:off x="110381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289k</a:t>
              </a:r>
            </a:p>
          </p:txBody>
        </p:sp>
        <p:sp>
          <p:nvSpPr>
            <p:cNvPr id="48" name="TextBox 1"/>
            <p:cNvSpPr txBox="1"/>
            <p:nvPr/>
          </p:nvSpPr>
          <p:spPr>
            <a:xfrm>
              <a:off x="202763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136k</a:t>
              </a:r>
            </a:p>
          </p:txBody>
        </p:sp>
        <p:sp>
          <p:nvSpPr>
            <p:cNvPr id="49" name="TextBox 1"/>
            <p:cNvSpPr txBox="1"/>
            <p:nvPr/>
          </p:nvSpPr>
          <p:spPr>
            <a:xfrm>
              <a:off x="295145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69k</a:t>
              </a:r>
            </a:p>
          </p:txBody>
        </p:sp>
        <p:sp>
          <p:nvSpPr>
            <p:cNvPr id="50" name="TextBox 1"/>
            <p:cNvSpPr txBox="1"/>
            <p:nvPr/>
          </p:nvSpPr>
          <p:spPr>
            <a:xfrm>
              <a:off x="387527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115k</a:t>
              </a:r>
            </a:p>
          </p:txBody>
        </p:sp>
        <p:sp>
          <p:nvSpPr>
            <p:cNvPr id="51" name="TextBox 1"/>
            <p:cNvSpPr txBox="1"/>
            <p:nvPr/>
          </p:nvSpPr>
          <p:spPr>
            <a:xfrm>
              <a:off x="479909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94k</a:t>
              </a:r>
            </a:p>
          </p:txBody>
        </p:sp>
        <p:sp>
          <p:nvSpPr>
            <p:cNvPr id="52" name="TextBox 1"/>
            <p:cNvSpPr txBox="1"/>
            <p:nvPr/>
          </p:nvSpPr>
          <p:spPr>
            <a:xfrm>
              <a:off x="572291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125k</a:t>
              </a:r>
            </a:p>
          </p:txBody>
        </p:sp>
        <p:sp>
          <p:nvSpPr>
            <p:cNvPr id="53" name="TextBox 1"/>
            <p:cNvSpPr txBox="1"/>
            <p:nvPr/>
          </p:nvSpPr>
          <p:spPr>
            <a:xfrm>
              <a:off x="664673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73k</a:t>
              </a:r>
            </a:p>
          </p:txBody>
        </p:sp>
        <p:sp>
          <p:nvSpPr>
            <p:cNvPr id="54" name="TextBox 1"/>
            <p:cNvSpPr txBox="1"/>
            <p:nvPr/>
          </p:nvSpPr>
          <p:spPr>
            <a:xfrm>
              <a:off x="757055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193k</a:t>
              </a:r>
              <a:endParaRPr lang="en-GB" sz="1100" dirty="0"/>
            </a:p>
          </p:txBody>
        </p:sp>
        <p:sp>
          <p:nvSpPr>
            <p:cNvPr id="55" name="TextBox 1"/>
            <p:cNvSpPr txBox="1"/>
            <p:nvPr/>
          </p:nvSpPr>
          <p:spPr>
            <a:xfrm>
              <a:off x="849437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83k</a:t>
              </a:r>
            </a:p>
          </p:txBody>
        </p:sp>
        <p:sp>
          <p:nvSpPr>
            <p:cNvPr id="56" name="TextBox 1"/>
            <p:cNvSpPr txBox="1"/>
            <p:nvPr/>
          </p:nvSpPr>
          <p:spPr>
            <a:xfrm>
              <a:off x="941819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188k</a:t>
              </a:r>
            </a:p>
          </p:txBody>
        </p:sp>
        <p:sp>
          <p:nvSpPr>
            <p:cNvPr id="57" name="TextBox 1"/>
            <p:cNvSpPr txBox="1"/>
            <p:nvPr/>
          </p:nvSpPr>
          <p:spPr>
            <a:xfrm>
              <a:off x="1034201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14k</a:t>
              </a:r>
            </a:p>
          </p:txBody>
        </p:sp>
        <p:sp>
          <p:nvSpPr>
            <p:cNvPr id="58" name="TextBox 1"/>
            <p:cNvSpPr txBox="1"/>
            <p:nvPr/>
          </p:nvSpPr>
          <p:spPr>
            <a:xfrm>
              <a:off x="11265836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/>
                <a:t>22k</a:t>
              </a:r>
            </a:p>
          </p:txBody>
        </p:sp>
        <p:sp>
          <p:nvSpPr>
            <p:cNvPr id="59" name="TextBox 1"/>
            <p:cNvSpPr txBox="1"/>
            <p:nvPr/>
          </p:nvSpPr>
          <p:spPr>
            <a:xfrm>
              <a:off x="179999" y="1430078"/>
              <a:ext cx="727427" cy="2445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73</a:t>
              </a:r>
              <a:r>
                <a:rPr lang="en-GB" sz="1100" dirty="0"/>
                <a:t>k</a:t>
              </a:r>
            </a:p>
          </p:txBody>
        </p:sp>
      </p:grpSp>
      <p:sp>
        <p:nvSpPr>
          <p:cNvPr id="60" name="TextBox 1"/>
          <p:cNvSpPr txBox="1"/>
          <p:nvPr/>
        </p:nvSpPr>
        <p:spPr>
          <a:xfrm>
            <a:off x="3072460" y="1172001"/>
            <a:ext cx="144000" cy="144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100" dirty="0"/>
          </a:p>
        </p:txBody>
      </p:sp>
      <p:sp>
        <p:nvSpPr>
          <p:cNvPr id="61" name="TextBox 1"/>
          <p:cNvSpPr txBox="1"/>
          <p:nvPr/>
        </p:nvSpPr>
        <p:spPr>
          <a:xfrm>
            <a:off x="3216460" y="1121726"/>
            <a:ext cx="3014219" cy="24454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Total number of staff trained 2015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41244"/>
              </p:ext>
            </p:extLst>
          </p:nvPr>
        </p:nvGraphicFramePr>
        <p:xfrm>
          <a:off x="15903" y="6053430"/>
          <a:ext cx="12117785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2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6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3030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05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223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2011: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i="1" u="none" strike="noStrike" dirty="0">
                          <a:effectLst/>
                        </a:rPr>
                        <a:t>    (91)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(207)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(164)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(190)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(219)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(136)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(200)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(229)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(343)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(224)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(317)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(82)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(85)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2013: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i="1" u="none" strike="noStrike" dirty="0">
                          <a:effectLst/>
                        </a:rPr>
                        <a:t>   (205)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(568)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(354)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(440)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(571)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(124)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(430)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(496)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(784)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(446)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(991)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(86)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(519)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2015: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i="1" u="none" strike="noStrike" dirty="0">
                          <a:effectLst/>
                        </a:rPr>
                        <a:t>   (763)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(446)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(594)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(385)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(583)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(338)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(70)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(938)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(102)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(227)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(582)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(489)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i="1" u="none" strike="noStrike" dirty="0">
                          <a:effectLst/>
                        </a:rPr>
                        <a:t>(411)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8040411" y="6603360"/>
            <a:ext cx="4151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cs typeface="Arial" panose="020B0604020202020204" pitchFamily="34" charset="0"/>
              </a:rPr>
              <a:t>Base: All establishments  (as shown)</a:t>
            </a:r>
          </a:p>
        </p:txBody>
      </p:sp>
    </p:spTree>
    <p:extLst>
      <p:ext uri="{BB962C8B-B14F-4D97-AF65-F5344CB8AC3E}">
        <p14:creationId xmlns:p14="http://schemas.microsoft.com/office/powerpoint/2010/main" val="279369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of survey population 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909423" y="1897778"/>
            <a:ext cx="583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2-4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746535" y="2711140"/>
            <a:ext cx="72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5-24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90354" y="3524502"/>
            <a:ext cx="869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25-49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19437" y="5151226"/>
            <a:ext cx="1190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100-249</a:t>
            </a:r>
          </a:p>
        </p:txBody>
      </p:sp>
      <p:sp>
        <p:nvSpPr>
          <p:cNvPr id="2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6435" y="1139092"/>
            <a:ext cx="7017100" cy="462236"/>
          </a:xfrm>
        </p:spPr>
        <p:txBody>
          <a:bodyPr>
            <a:normAutofit/>
          </a:bodyPr>
          <a:lstStyle/>
          <a:p>
            <a:r>
              <a:rPr lang="en-GB" b="1" dirty="0"/>
              <a:t>Establishments vs. Employment – Scotland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590354" y="4337864"/>
            <a:ext cx="869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50-99</a:t>
            </a:r>
          </a:p>
        </p:txBody>
      </p:sp>
      <p:pic>
        <p:nvPicPr>
          <p:cNvPr id="215" name="Picture 2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0" y="1753935"/>
            <a:ext cx="290300" cy="2677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52630" y="2106908"/>
            <a:ext cx="192990" cy="241270"/>
            <a:chOff x="2388452" y="1969582"/>
            <a:chExt cx="205375" cy="167548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168" name="Picture 1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0" y="3387135"/>
            <a:ext cx="290300" cy="267749"/>
          </a:xfrm>
          <a:prstGeom prst="rect">
            <a:avLst/>
          </a:prstGeom>
        </p:spPr>
      </p:pic>
      <p:grpSp>
        <p:nvGrpSpPr>
          <p:cNvPr id="169" name="Group 168"/>
          <p:cNvGrpSpPr/>
          <p:nvPr/>
        </p:nvGrpSpPr>
        <p:grpSpPr>
          <a:xfrm>
            <a:off x="1552630" y="3727552"/>
            <a:ext cx="192990" cy="241270"/>
            <a:chOff x="2388452" y="1969582"/>
            <a:chExt cx="205375" cy="167548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173" name="Picture 1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0" y="4203735"/>
            <a:ext cx="290300" cy="267749"/>
          </a:xfrm>
          <a:prstGeom prst="rect">
            <a:avLst/>
          </a:prstGeom>
        </p:spPr>
      </p:pic>
      <p:grpSp>
        <p:nvGrpSpPr>
          <p:cNvPr id="174" name="Group 173"/>
          <p:cNvGrpSpPr/>
          <p:nvPr/>
        </p:nvGrpSpPr>
        <p:grpSpPr>
          <a:xfrm>
            <a:off x="1552630" y="4537874"/>
            <a:ext cx="192990" cy="241270"/>
            <a:chOff x="2388452" y="1969582"/>
            <a:chExt cx="205375" cy="167548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178" name="Picture 1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0" y="5020335"/>
            <a:ext cx="290300" cy="267749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1552630" y="5348196"/>
            <a:ext cx="192990" cy="241270"/>
            <a:chOff x="2388452" y="1969582"/>
            <a:chExt cx="205375" cy="167548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183" name="Picture 1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0" y="2570535"/>
            <a:ext cx="290300" cy="267749"/>
          </a:xfrm>
          <a:prstGeom prst="rect">
            <a:avLst/>
          </a:prstGeom>
        </p:spPr>
      </p:pic>
      <p:grpSp>
        <p:nvGrpSpPr>
          <p:cNvPr id="184" name="Group 183"/>
          <p:cNvGrpSpPr/>
          <p:nvPr/>
        </p:nvGrpSpPr>
        <p:grpSpPr>
          <a:xfrm>
            <a:off x="1552630" y="2917230"/>
            <a:ext cx="192990" cy="241270"/>
            <a:chOff x="2388452" y="1969582"/>
            <a:chExt cx="205375" cy="167548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pic>
        <p:nvPicPr>
          <p:cNvPr id="302" name="Picture 3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9" y="1847889"/>
            <a:ext cx="2078848" cy="1156851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96" y="1974806"/>
            <a:ext cx="1622710" cy="903015"/>
          </a:xfrm>
          <a:prstGeom prst="rect">
            <a:avLst/>
          </a:prstGeom>
        </p:spPr>
      </p:pic>
      <p:sp>
        <p:nvSpPr>
          <p:cNvPr id="305" name="Rectangle 304"/>
          <p:cNvSpPr/>
          <p:nvPr/>
        </p:nvSpPr>
        <p:spPr>
          <a:xfrm>
            <a:off x="7969709" y="2811740"/>
            <a:ext cx="1117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MULTISITE</a:t>
            </a:r>
            <a:endParaRPr lang="en-GB" sz="1200" b="1" dirty="0">
              <a:latin typeface="NeueHaasGroteskDisp Std Blk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9133264" y="2801796"/>
            <a:ext cx="2095176" cy="31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NeueHaasGroteskDisp Std Blk"/>
              </a:rPr>
              <a:t>SINGLE SITE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8179450" y="1553880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33A75"/>
                </a:solidFill>
                <a:latin typeface="NeueHaasGroteskDisp Std Blk"/>
              </a:rPr>
              <a:t>38%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9832037" y="1556556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233A75"/>
                </a:solidFill>
                <a:latin typeface="NeueHaasGroteskDisp Std Blk"/>
              </a:rPr>
              <a:t>62%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06269" y="6414503"/>
            <a:ext cx="2785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cs typeface="Arial" panose="020B0604020202020204" pitchFamily="34" charset="0"/>
              </a:rPr>
              <a:t>Data taken from </a:t>
            </a:r>
            <a:r>
              <a:rPr lang="en-GB" sz="1100" i="1" dirty="0" err="1">
                <a:cs typeface="Arial" panose="020B0604020202020204" pitchFamily="34" charset="0"/>
              </a:rPr>
              <a:t>ESS</a:t>
            </a:r>
            <a:r>
              <a:rPr lang="en-GB" sz="1100" i="1" dirty="0">
                <a:cs typeface="Arial" panose="020B0604020202020204" pitchFamily="34" charset="0"/>
              </a:rPr>
              <a:t> 2015</a:t>
            </a:r>
          </a:p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establishments(6,035)</a:t>
            </a:r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4536951" y="3373609"/>
            <a:ext cx="2183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PRIVATE 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98110" y="4576159"/>
            <a:ext cx="18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3RD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898110" y="5674232"/>
            <a:ext cx="182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PUBLIC</a:t>
            </a:r>
          </a:p>
          <a:p>
            <a:pPr algn="r"/>
            <a:r>
              <a:rPr lang="en-GB" sz="2000" dirty="0">
                <a:solidFill>
                  <a:srgbClr val="233A75"/>
                </a:solidFill>
                <a:latin typeface="Impact" pitchFamily="34" charset="0"/>
              </a:rPr>
              <a:t>SECTOR</a:t>
            </a:r>
            <a:endParaRPr lang="en-GB" sz="2000" dirty="0">
              <a:solidFill>
                <a:srgbClr val="233A75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676086" y="3383656"/>
            <a:ext cx="441773" cy="2930400"/>
            <a:chOff x="9125279" y="2641626"/>
            <a:chExt cx="441773" cy="2716990"/>
          </a:xfrm>
        </p:grpSpPr>
        <p:grpSp>
          <p:nvGrpSpPr>
            <p:cNvPr id="65" name="Group 64"/>
            <p:cNvGrpSpPr/>
            <p:nvPr/>
          </p:nvGrpSpPr>
          <p:grpSpPr>
            <a:xfrm>
              <a:off x="9125281" y="2641626"/>
              <a:ext cx="441771" cy="654648"/>
              <a:chOff x="1054341" y="2618035"/>
              <a:chExt cx="441771" cy="654648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6" name="Group 65"/>
            <p:cNvGrpSpPr/>
            <p:nvPr/>
          </p:nvGrpSpPr>
          <p:grpSpPr>
            <a:xfrm>
              <a:off x="9125281" y="4703968"/>
              <a:ext cx="441771" cy="654648"/>
              <a:chOff x="1054341" y="2618035"/>
              <a:chExt cx="441771" cy="654648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7" name="Group 66"/>
            <p:cNvGrpSpPr/>
            <p:nvPr/>
          </p:nvGrpSpPr>
          <p:grpSpPr>
            <a:xfrm>
              <a:off x="9125279" y="3669117"/>
              <a:ext cx="441771" cy="654648"/>
              <a:chOff x="1054341" y="2618035"/>
              <a:chExt cx="441771" cy="654648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341" y="2618035"/>
                <a:ext cx="441771" cy="348074"/>
              </a:xfrm>
              <a:prstGeom prst="rect">
                <a:avLst/>
              </a:prstGeom>
            </p:spPr>
          </p:pic>
          <p:grpSp>
            <p:nvGrpSpPr>
              <p:cNvPr id="69" name="Group 68"/>
              <p:cNvGrpSpPr/>
              <p:nvPr/>
            </p:nvGrpSpPr>
            <p:grpSpPr>
              <a:xfrm>
                <a:off x="1141732" y="3054871"/>
                <a:ext cx="266987" cy="217812"/>
                <a:chOff x="2388452" y="1969582"/>
                <a:chExt cx="205375" cy="167548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509" r="28608"/>
                <a:stretch/>
              </p:blipFill>
              <p:spPr>
                <a:xfrm>
                  <a:off x="2516206" y="1969582"/>
                  <a:ext cx="77621" cy="167548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-1"/>
                <a:stretch/>
              </p:blipFill>
              <p:spPr>
                <a:xfrm flipH="1">
                  <a:off x="2388452" y="1971793"/>
                  <a:ext cx="91600" cy="164139"/>
                </a:xfrm>
                <a:prstGeom prst="rect">
                  <a:avLst/>
                </a:prstGeom>
              </p:spPr>
            </p:pic>
          </p:grpSp>
        </p:grpSp>
      </p:grp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69005443"/>
              </p:ext>
            </p:extLst>
          </p:nvPr>
        </p:nvGraphicFramePr>
        <p:xfrm>
          <a:off x="1664549" y="1278683"/>
          <a:ext cx="331152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0" y="5836935"/>
            <a:ext cx="290300" cy="26774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552630" y="6158517"/>
            <a:ext cx="192990" cy="241270"/>
            <a:chOff x="2388452" y="1969582"/>
            <a:chExt cx="205375" cy="16754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r="28608"/>
            <a:stretch/>
          </p:blipFill>
          <p:spPr>
            <a:xfrm>
              <a:off x="2516206" y="1969582"/>
              <a:ext cx="77621" cy="167548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 flipH="1">
              <a:off x="2388452" y="1971793"/>
              <a:ext cx="91600" cy="16413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99234" y="5964589"/>
            <a:ext cx="845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250+</a:t>
            </a:r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2306401599"/>
              </p:ext>
            </p:extLst>
          </p:nvPr>
        </p:nvGraphicFramePr>
        <p:xfrm>
          <a:off x="6864824" y="3154204"/>
          <a:ext cx="5813728" cy="345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-2253107" y="6583780"/>
            <a:ext cx="76114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</a:rPr>
              <a:t>Data based on </a:t>
            </a:r>
            <a:r>
              <a:rPr lang="en-GB" sz="1100" i="1" dirty="0" err="1">
                <a:solidFill>
                  <a:srgbClr val="000000"/>
                </a:solidFill>
              </a:rPr>
              <a:t>IDBR</a:t>
            </a:r>
            <a:r>
              <a:rPr lang="en-GB" sz="1100" i="1" dirty="0">
                <a:solidFill>
                  <a:srgbClr val="000000"/>
                </a:solidFill>
              </a:rPr>
              <a:t> March 2014 counts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32922812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>
            <a:normAutofit/>
          </a:bodyPr>
          <a:lstStyle/>
          <a:p>
            <a:r>
              <a:rPr lang="en-GB" sz="3600" dirty="0">
                <a:cs typeface="Arial" panose="020B0604020202020204" pitchFamily="34" charset="0"/>
              </a:rPr>
              <a:t>Proportion of staff trained by occupation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857161"/>
              </p:ext>
            </p:extLst>
          </p:nvPr>
        </p:nvGraphicFramePr>
        <p:xfrm>
          <a:off x="491791" y="955464"/>
          <a:ext cx="11700209" cy="510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070157" y="6565516"/>
            <a:ext cx="9154157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GB" sz="1100" i="1" dirty="0"/>
              <a:t>Base: All establishments with staff in each occupation (as shown)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79616"/>
              </p:ext>
            </p:extLst>
          </p:nvPr>
        </p:nvGraphicFramePr>
        <p:xfrm>
          <a:off x="0" y="5811136"/>
          <a:ext cx="1187143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91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2011: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(5,658)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(1,161)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(773)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(3,486)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(1,548)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(969)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(1,614)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(2,238)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2013: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(5,692)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(1,005)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(671)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(3,061)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(1,581)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(831)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(1,587)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(855)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(1,953)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08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0000"/>
                          </a:solidFill>
                        </a:rPr>
                        <a:t>2015: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(5,714)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(961)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(734)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(3,106)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(1,625)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(921)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(1,633)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(2,001)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17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Days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294668"/>
              </p:ext>
            </p:extLst>
          </p:nvPr>
        </p:nvGraphicFramePr>
        <p:xfrm>
          <a:off x="2497543" y="1080000"/>
          <a:ext cx="7184406" cy="5574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0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655">
                <a:tc>
                  <a:txBody>
                    <a:bodyPr/>
                    <a:lstStyle/>
                    <a:p>
                      <a:r>
                        <a:rPr lang="en-GB" dirty="0"/>
                        <a:t>Region</a:t>
                      </a:r>
                    </a:p>
                  </a:txBody>
                  <a:tcPr marL="121920" marR="12192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121920" marR="12192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Days</a:t>
                      </a:r>
                      <a:r>
                        <a:rPr lang="en-GB" sz="1200" baseline="0" dirty="0"/>
                        <a:t> per person trained</a:t>
                      </a:r>
                      <a:endParaRPr lang="en-GB" sz="1200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Total</a:t>
                      </a:r>
                      <a:r>
                        <a:rPr lang="en-GB" sz="1200" baseline="0" dirty="0"/>
                        <a:t> training days</a:t>
                      </a:r>
                      <a:endParaRPr lang="en-GB" sz="1200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1920" marR="12192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Base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2015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/>
                        <a:t>2015</a:t>
                      </a:r>
                    </a:p>
                  </a:txBody>
                  <a:tcPr marL="121920" marR="12192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Scotland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(4,894)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9.8m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Aberdeen</a:t>
                      </a:r>
                      <a:r>
                        <a:rPr lang="en-GB" sz="1400" baseline="0" dirty="0"/>
                        <a:t> and Aberdeenshire</a:t>
                      </a:r>
                      <a:endParaRPr lang="en-GB" sz="1400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(575)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1.2m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Ayrshire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(314)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8.2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0.7m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Borders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(140)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6.8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0.2m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Dumfries</a:t>
                      </a:r>
                      <a:r>
                        <a:rPr lang="en-GB" sz="1400" baseline="0" dirty="0"/>
                        <a:t> and Galloway</a:t>
                      </a:r>
                      <a:endParaRPr lang="en-GB" sz="1400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(182)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0.2m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Edinburgh</a:t>
                      </a:r>
                      <a:r>
                        <a:rPr lang="en-GB" sz="1400" baseline="0" dirty="0"/>
                        <a:t> and Lothians</a:t>
                      </a:r>
                      <a:endParaRPr lang="en-GB" sz="1400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(624)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1.5m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Fife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(276)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0.6m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Forth Valley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(251)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0.5m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Glasgow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(702)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1.4m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Highlands</a:t>
                      </a:r>
                      <a:r>
                        <a:rPr lang="en-GB" sz="1400" baseline="0" dirty="0"/>
                        <a:t> and Islands </a:t>
                      </a:r>
                      <a:endParaRPr lang="en-GB" sz="1400" dirty="0"/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(610)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7.8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0.9m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Lanarkshire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(491)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1.2m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Tayside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(395)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0.6m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West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</a:rPr>
                        <a:t>(318)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0.6m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7552">
                <a:tc>
                  <a:txBody>
                    <a:bodyPr/>
                    <a:lstStyle/>
                    <a:p>
                      <a:r>
                        <a:rPr lang="en-GB" sz="1400" dirty="0"/>
                        <a:t>West Lothian 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/>
                        <a:t>(126)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0.4m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7791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All establishments providing training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(as shown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89714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54898465"/>
              </p:ext>
            </p:extLst>
          </p:nvPr>
        </p:nvGraphicFramePr>
        <p:xfrm>
          <a:off x="-666750" y="1052736"/>
          <a:ext cx="12115800" cy="553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177552" y="6596390"/>
            <a:ext cx="7014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Base: All establishments that do not provide training (1,141)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996764" y="2553467"/>
            <a:ext cx="409105" cy="1224000"/>
            <a:chOff x="6077920" y="2587896"/>
            <a:chExt cx="409105" cy="1186951"/>
          </a:xfrm>
        </p:grpSpPr>
        <p:cxnSp>
          <p:nvCxnSpPr>
            <p:cNvPr id="39" name="Elbow Connector 38"/>
            <p:cNvCxnSpPr/>
            <p:nvPr/>
          </p:nvCxnSpPr>
          <p:spPr bwMode="auto">
            <a:xfrm rot="2700000">
              <a:off x="6077919" y="2702449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Elbow Connector 39"/>
            <p:cNvCxnSpPr/>
            <p:nvPr/>
          </p:nvCxnSpPr>
          <p:spPr bwMode="auto">
            <a:xfrm rot="18900000" flipH="1">
              <a:off x="6077920" y="309151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Elbow Connector 40"/>
            <p:cNvCxnSpPr/>
            <p:nvPr/>
          </p:nvCxnSpPr>
          <p:spPr bwMode="auto">
            <a:xfrm rot="2700000">
              <a:off x="6077090" y="348029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for not providing any training</a:t>
            </a:r>
          </a:p>
        </p:txBody>
      </p:sp>
    </p:spTree>
    <p:extLst>
      <p:ext uri="{BB962C8B-B14F-4D97-AF65-F5344CB8AC3E}">
        <p14:creationId xmlns:p14="http://schemas.microsoft.com/office/powerpoint/2010/main" val="2393654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55810699"/>
              </p:ext>
            </p:extLst>
          </p:nvPr>
        </p:nvGraphicFramePr>
        <p:xfrm>
          <a:off x="0" y="1056289"/>
          <a:ext cx="11209283" cy="561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4166" y="6589021"/>
            <a:ext cx="1199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: All establishments who would have provided more training in the past 12 months if they could (2,210)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Reasons for not providing further training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222049" y="2589614"/>
            <a:ext cx="409105" cy="1224000"/>
            <a:chOff x="6077920" y="2587896"/>
            <a:chExt cx="409105" cy="1186951"/>
          </a:xfrm>
        </p:grpSpPr>
        <p:cxnSp>
          <p:nvCxnSpPr>
            <p:cNvPr id="32" name="Elbow Connector 31"/>
            <p:cNvCxnSpPr/>
            <p:nvPr/>
          </p:nvCxnSpPr>
          <p:spPr bwMode="auto">
            <a:xfrm rot="2700000">
              <a:off x="6077919" y="2702449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lbow Connector 32"/>
            <p:cNvCxnSpPr/>
            <p:nvPr/>
          </p:nvCxnSpPr>
          <p:spPr bwMode="auto">
            <a:xfrm rot="18900000" flipH="1">
              <a:off x="6077920" y="309151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lbow Connector 33"/>
            <p:cNvCxnSpPr/>
            <p:nvPr/>
          </p:nvCxnSpPr>
          <p:spPr bwMode="auto">
            <a:xfrm rot="2700000">
              <a:off x="6077090" y="3480295"/>
              <a:ext cx="409105" cy="180000"/>
            </a:xfrm>
            <a:prstGeom prst="bentConnector3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768949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and Workforce Development - Summary</a:t>
            </a: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550697"/>
              </p:ext>
            </p:extLst>
          </p:nvPr>
        </p:nvGraphicFramePr>
        <p:xfrm>
          <a:off x="557795" y="1320173"/>
          <a:ext cx="11281781" cy="5223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2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Scotland </a:t>
                      </a:r>
                      <a:r>
                        <a:rPr lang="en-GB" baseline="0" dirty="0"/>
                        <a:t>figures</a:t>
                      </a:r>
                      <a:endParaRPr lang="en-GB" dirty="0"/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2011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2013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2015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71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of employers that train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73%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70%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71%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% of employers that train off-the-job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53%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47%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52%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that </a:t>
                      </a:r>
                      <a:r>
                        <a:rPr lang="en-GB" b="1" i="1" dirty="0"/>
                        <a:t>only </a:t>
                      </a:r>
                      <a:r>
                        <a:rPr lang="en-GB" b="1" dirty="0"/>
                        <a:t>train</a:t>
                      </a:r>
                      <a:r>
                        <a:rPr lang="en-GB" b="1" baseline="0" dirty="0"/>
                        <a:t> on-the-job</a:t>
                      </a:r>
                      <a:endParaRPr lang="en-GB" b="1" dirty="0"/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15%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20%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% of staff trained over</a:t>
                      </a:r>
                      <a:r>
                        <a:rPr lang="en-GB" b="1" baseline="0" dirty="0"/>
                        <a:t> the last 12 months</a:t>
                      </a:r>
                      <a:endParaRPr lang="en-GB" b="1" dirty="0"/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59%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65%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62%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Days training per person trained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7.3 days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6.7 days</a:t>
                      </a:r>
                    </a:p>
                  </a:txBody>
                  <a:tcPr marL="121920" marR="1219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6.7 days</a:t>
                      </a:r>
                    </a:p>
                  </a:txBody>
                  <a:tcPr marL="121920" marR="1219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Total training days provided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9.85m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10.0m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9.86m</a:t>
                      </a:r>
                    </a:p>
                  </a:txBody>
                  <a:tcPr marL="121920" marR="12192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0855" y="6597324"/>
            <a:ext cx="11161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(2011/2013/2015): All establishments (2,487/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6,014/ 6,035</a:t>
            </a:r>
            <a:r>
              <a:rPr lang="en-GB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4648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Section 6: </a:t>
            </a:r>
            <a:br>
              <a:rPr lang="en-GB" dirty="0"/>
            </a:br>
            <a:r>
              <a:rPr lang="en-GB" dirty="0"/>
              <a:t>High </a:t>
            </a:r>
            <a:r>
              <a:rPr lang="en-GB" dirty="0">
                <a:latin typeface="Open Sans SemiboldStd Blk"/>
              </a:rPr>
              <a:t>Performance</a:t>
            </a:r>
            <a:r>
              <a:rPr lang="en-GB" dirty="0"/>
              <a:t> Working practices </a:t>
            </a:r>
            <a:br>
              <a:rPr lang="en-GB" dirty="0"/>
            </a:br>
            <a:r>
              <a:rPr lang="en-GB" dirty="0"/>
              <a:t>and Product Market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16028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02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9344" y="6577448"/>
            <a:ext cx="3652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/>
              <a:t>Base: All private sector establishments (4,759)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7165" y="1126075"/>
            <a:ext cx="5400000" cy="5400000"/>
            <a:chOff x="2202542" y="1131566"/>
            <a:chExt cx="5400000" cy="5400000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 bwMode="auto">
            <a:xfrm>
              <a:off x="2202542" y="1131566"/>
              <a:ext cx="5400000" cy="5400000"/>
            </a:xfrm>
            <a:prstGeom prst="ellipse">
              <a:avLst/>
            </a:prstGeom>
            <a:solidFill>
              <a:srgbClr val="233A75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  <a:latin typeface="Gill Sans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2273414" y="3585646"/>
              <a:ext cx="1592003" cy="1592003"/>
            </a:xfrm>
            <a:prstGeom prst="ellipse">
              <a:avLst/>
            </a:prstGeom>
            <a:solidFill>
              <a:srgbClr val="836DB0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latin typeface="Gill Sans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2837761" y="2432287"/>
              <a:ext cx="4099279" cy="4099279"/>
            </a:xfrm>
            <a:prstGeom prst="ellipse">
              <a:avLst/>
            </a:prstGeom>
            <a:solidFill>
              <a:srgbClr val="C8D3EF">
                <a:alpha val="6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47571" y="1807543"/>
              <a:ext cx="35770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prstClr val="white"/>
                  </a:solidFill>
                </a:rPr>
                <a:t>All private sector employers</a:t>
              </a:r>
            </a:p>
            <a:p>
              <a:r>
                <a:rPr lang="en-GB" sz="1500" b="1" dirty="0">
                  <a:solidFill>
                    <a:prstClr val="white"/>
                  </a:solidFill>
                </a:rPr>
                <a:t>118,000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7761" y="4001963"/>
              <a:ext cx="102765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err="1">
                  <a:solidFill>
                    <a:prstClr val="white"/>
                  </a:solidFill>
                </a:rPr>
                <a:t>HPW</a:t>
              </a:r>
              <a:endParaRPr lang="en-GB" sz="1500" dirty="0">
                <a:solidFill>
                  <a:prstClr val="white"/>
                </a:solidFill>
              </a:endParaRPr>
            </a:p>
            <a:p>
              <a:pPr algn="ctr"/>
              <a:r>
                <a:rPr lang="en-GB" sz="1500" dirty="0">
                  <a:solidFill>
                    <a:prstClr val="white"/>
                  </a:solidFill>
                </a:rPr>
                <a:t>&amp; PMS</a:t>
              </a:r>
            </a:p>
            <a:p>
              <a:pPr algn="ctr"/>
              <a:r>
                <a:rPr lang="en-GB" sz="1500" b="1" dirty="0">
                  <a:solidFill>
                    <a:prstClr val="white"/>
                  </a:solidFill>
                </a:rPr>
                <a:t>7,000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44290" y="4012573"/>
              <a:ext cx="20362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500" dirty="0">
                  <a:solidFill>
                    <a:prstClr val="white"/>
                  </a:solidFill>
                </a:rPr>
                <a:t>High or Very High PMS only </a:t>
              </a:r>
            </a:p>
            <a:p>
              <a:pPr algn="r"/>
              <a:r>
                <a:rPr lang="en-GB" sz="1500" b="1" dirty="0">
                  <a:solidFill>
                    <a:prstClr val="white"/>
                  </a:solidFill>
                </a:rPr>
                <a:t>46,000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51665" y="4003953"/>
              <a:ext cx="827692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500" dirty="0" err="1">
                  <a:solidFill>
                    <a:prstClr val="white"/>
                  </a:solidFill>
                </a:rPr>
                <a:t>HPW</a:t>
              </a:r>
              <a:r>
                <a:rPr lang="en-GB" sz="1500" dirty="0">
                  <a:solidFill>
                    <a:prstClr val="white"/>
                  </a:solidFill>
                </a:rPr>
                <a:t> only</a:t>
              </a:r>
            </a:p>
            <a:p>
              <a:pPr algn="l"/>
              <a:r>
                <a:rPr lang="en-GB" sz="1500" b="1" dirty="0">
                  <a:solidFill>
                    <a:prstClr val="white"/>
                  </a:solidFill>
                </a:rPr>
                <a:t>4,000</a:t>
              </a:r>
            </a:p>
            <a:p>
              <a:pPr algn="l"/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Overlap between High Performance Working employers and those that adopt High/Very High Product Market Strategies</a:t>
            </a:r>
          </a:p>
        </p:txBody>
      </p:sp>
    </p:spTree>
    <p:extLst>
      <p:ext uri="{BB962C8B-B14F-4D97-AF65-F5344CB8AC3E}">
        <p14:creationId xmlns:p14="http://schemas.microsoft.com/office/powerpoint/2010/main" val="1600239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384800" y="6670256"/>
            <a:ext cx="6807200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" tIns="9144" rIns="9144" bIns="9144">
            <a:spAutoFit/>
          </a:bodyPr>
          <a:lstStyle/>
          <a:p>
            <a:pPr algn="r" eaLnBrk="0" hangingPunct="0"/>
            <a:r>
              <a:rPr lang="en-GB" sz="1000" i="1" dirty="0">
                <a:solidFill>
                  <a:srgbClr val="000000"/>
                </a:solidFill>
                <a:cs typeface="Arial" pitchFamily="34" charset="0"/>
              </a:rPr>
              <a:t>Base for all charts: All establishments in Module 1 by HPW classification (HPW: 421; non-HPW: 1,956)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598776652"/>
              </p:ext>
            </p:extLst>
          </p:nvPr>
        </p:nvGraphicFramePr>
        <p:xfrm>
          <a:off x="100361" y="1940145"/>
          <a:ext cx="4070195" cy="488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36"/>
          <p:cNvSpPr/>
          <p:nvPr/>
        </p:nvSpPr>
        <p:spPr>
          <a:xfrm>
            <a:off x="4305869" y="1188377"/>
            <a:ext cx="3600000" cy="766499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…yet are </a:t>
            </a:r>
            <a:r>
              <a:rPr lang="en-GB" sz="1400" b="1" dirty="0">
                <a:solidFill>
                  <a:schemeClr val="tx1"/>
                </a:solidFill>
              </a:rPr>
              <a:t>more likely to have skills gaps</a:t>
            </a:r>
            <a:r>
              <a:rPr lang="en-GB" sz="1400" dirty="0">
                <a:solidFill>
                  <a:schemeClr val="tx1"/>
                </a:solidFill>
              </a:rPr>
              <a:t> among their workforce…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70544" y="1188377"/>
            <a:ext cx="3600000" cy="475013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…and are much </a:t>
            </a:r>
            <a:r>
              <a:rPr lang="en-GB" sz="1400" b="1" dirty="0">
                <a:solidFill>
                  <a:schemeClr val="tx1"/>
                </a:solidFill>
              </a:rPr>
              <a:t>more likely to train</a:t>
            </a:r>
            <a:r>
              <a:rPr lang="en-GB" sz="1400" dirty="0">
                <a:solidFill>
                  <a:schemeClr val="tx1"/>
                </a:solidFill>
              </a:rPr>
              <a:t> their staff…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156020" y="2198712"/>
            <a:ext cx="3879959" cy="4621439"/>
            <a:chOff x="3877871" y="896226"/>
            <a:chExt cx="3258935" cy="4292542"/>
          </a:xfrm>
        </p:grpSpPr>
        <p:graphicFrame>
          <p:nvGraphicFramePr>
            <p:cNvPr id="20" name="Chart 19"/>
            <p:cNvGraphicFramePr/>
            <p:nvPr>
              <p:extLst>
                <p:ext uri="{D42A27DB-BD31-4B8C-83A1-F6EECF244321}">
                  <p14:modId xmlns:p14="http://schemas.microsoft.com/office/powerpoint/2010/main" val="3024221423"/>
                </p:ext>
              </p:extLst>
            </p:nvPr>
          </p:nvGraphicFramePr>
          <p:xfrm>
            <a:off x="3877871" y="896226"/>
            <a:ext cx="3258935" cy="42925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9" name="Group 48"/>
            <p:cNvGrpSpPr/>
            <p:nvPr/>
          </p:nvGrpSpPr>
          <p:grpSpPr>
            <a:xfrm>
              <a:off x="4660702" y="4621635"/>
              <a:ext cx="1922472" cy="247106"/>
              <a:chOff x="4660702" y="4621635"/>
              <a:chExt cx="1922472" cy="247106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660702" y="4645894"/>
                <a:ext cx="1922472" cy="22284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954348" y="4702030"/>
                <a:ext cx="88939" cy="83819"/>
              </a:xfrm>
              <a:prstGeom prst="rect">
                <a:avLst/>
              </a:prstGeom>
              <a:solidFill>
                <a:srgbClr val="836DB0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138422" y="4702028"/>
                <a:ext cx="88939" cy="84152"/>
              </a:xfrm>
              <a:prstGeom prst="rect">
                <a:avLst/>
              </a:prstGeom>
              <a:solidFill>
                <a:srgbClr val="233A75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284297" y="4621635"/>
                <a:ext cx="1108008" cy="24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Have skills gaps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8150550" y="1597476"/>
            <a:ext cx="4014113" cy="4858309"/>
            <a:chOff x="5771442" y="985581"/>
            <a:chExt cx="3400888" cy="4858309"/>
          </a:xfrm>
        </p:grpSpPr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800570178"/>
                </p:ext>
              </p:extLst>
            </p:nvPr>
          </p:nvGraphicFramePr>
          <p:xfrm>
            <a:off x="5771442" y="985581"/>
            <a:ext cx="3400888" cy="47064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6224416" y="5434293"/>
              <a:ext cx="2133208" cy="409597"/>
              <a:chOff x="2262883" y="6415711"/>
              <a:chExt cx="2133208" cy="40959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262883" y="6415711"/>
                <a:ext cx="873870" cy="217987"/>
              </a:xfrm>
              <a:prstGeom prst="rect">
                <a:avLst/>
              </a:prstGeom>
              <a:solidFill>
                <a:schemeClr val="bg1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5745" y="6659801"/>
                <a:ext cx="88939" cy="84462"/>
              </a:xfrm>
              <a:prstGeom prst="rect">
                <a:avLst/>
              </a:prstGeom>
              <a:solidFill>
                <a:srgbClr val="836DB0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67082" y="6659801"/>
                <a:ext cx="88939" cy="84795"/>
              </a:xfrm>
              <a:prstGeom prst="rect">
                <a:avLst/>
              </a:prstGeom>
              <a:solidFill>
                <a:srgbClr val="233A75"/>
              </a:solidFill>
              <a:ln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88082" y="6579087"/>
                <a:ext cx="11080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Train</a:t>
                </a: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341195" y="1188377"/>
            <a:ext cx="3600000" cy="1010335"/>
          </a:xfrm>
          <a:prstGeom prst="rect">
            <a:avLst/>
          </a:prstGeom>
          <a:solidFill>
            <a:srgbClr val="C8D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HPW employers are </a:t>
            </a:r>
            <a:r>
              <a:rPr lang="en-GB" sz="1400" b="1" dirty="0">
                <a:solidFill>
                  <a:schemeClr val="tx1"/>
                </a:solidFill>
              </a:rPr>
              <a:t>more active in the recruitment market</a:t>
            </a:r>
            <a:r>
              <a:rPr lang="en-GB" sz="1400" dirty="0">
                <a:solidFill>
                  <a:schemeClr val="tx1"/>
                </a:solidFill>
              </a:rPr>
              <a:t> and </a:t>
            </a:r>
            <a:r>
              <a:rPr lang="en-GB" sz="1400" b="1" dirty="0">
                <a:solidFill>
                  <a:schemeClr val="tx1"/>
                </a:solidFill>
              </a:rPr>
              <a:t>find it easier to fill their vacancies</a:t>
            </a:r>
            <a:r>
              <a:rPr lang="en-GB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Characteristics of HPW employers</a:t>
            </a:r>
          </a:p>
        </p:txBody>
      </p:sp>
    </p:spTree>
    <p:extLst>
      <p:ext uri="{BB962C8B-B14F-4D97-AF65-F5344CB8AC3E}">
        <p14:creationId xmlns:p14="http://schemas.microsoft.com/office/powerpoint/2010/main" val="40859608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Product Market Strategy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54943657"/>
              </p:ext>
            </p:extLst>
          </p:nvPr>
        </p:nvGraphicFramePr>
        <p:xfrm>
          <a:off x="251520" y="1075886"/>
          <a:ext cx="11809968" cy="407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336177"/>
            <a:ext cx="8568952" cy="45520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4200" dirty="0">
              <a:solidFill>
                <a:prstClr val="white"/>
              </a:solidFill>
              <a:sym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7840" y="152078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Not at all price 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7840" y="231423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Often leads the way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71790" y="3234965"/>
            <a:ext cx="117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Premium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57840" y="4000739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Substantial customisation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9112" y="6612639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Base: All establishments in the private sector (4,759)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306" y="144456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Wholly price dependent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306" y="2235153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Rarely leads the way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306" y="3116281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Standard or basic quality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306" y="3937239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No difference in product/service offering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79104"/>
              </p:ext>
            </p:extLst>
          </p:nvPr>
        </p:nvGraphicFramePr>
        <p:xfrm>
          <a:off x="3225799" y="4628951"/>
          <a:ext cx="6096001" cy="2119498"/>
        </p:xfrm>
        <a:graphic>
          <a:graphicData uri="http://schemas.openxmlformats.org/drawingml/2006/table">
            <a:tbl>
              <a:tblPr/>
              <a:tblGrid>
                <a:gridCol w="3047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184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altLang="en-US" sz="1100" b="1" i="0" u="none" strike="noStrike" cap="none" normalizeH="0" baseline="0" dirty="0" bmk="_Toc434221537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Overall composite Product Market Strategy scores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3A7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Aggregate PMS score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of private sector establishments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of private sector employment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3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685" marR="0" indent="-27368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Very low (1 to 7)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685" indent="-2736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685" indent="-27368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Low (8 to 10)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Medium (11 to</a:t>
                      </a:r>
                      <a:r>
                        <a:rPr lang="en-GB" sz="10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13)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High (14 to 16)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26"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Very high (17 to 20)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0" indent="-273050"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019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Characteristics of High PMS employers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823613469"/>
              </p:ext>
            </p:extLst>
          </p:nvPr>
        </p:nvGraphicFramePr>
        <p:xfrm>
          <a:off x="832176" y="1052737"/>
          <a:ext cx="10713830" cy="514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656748" y="6139853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i="1" dirty="0">
                <a:cs typeface="Arial" pitchFamily="34" charset="0"/>
              </a:rPr>
              <a:t>Base: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1459330" y="613695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(189)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3398147" y="61506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(535)</a:t>
            </a: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5336964" y="6136952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(1,184)</a:t>
            </a: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7275781" y="61506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(1,139)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9214599" y="615060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(836)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9112" y="6534857"/>
            <a:ext cx="799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00" i="1" dirty="0"/>
              <a:t>Base: All establishments in the private sector, in each PMS group</a:t>
            </a:r>
          </a:p>
        </p:txBody>
      </p:sp>
    </p:spTree>
    <p:extLst>
      <p:ext uri="{BB962C8B-B14F-4D97-AF65-F5344CB8AC3E}">
        <p14:creationId xmlns:p14="http://schemas.microsoft.com/office/powerpoint/2010/main" val="69630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definitions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6613318" y="3137730"/>
            <a:ext cx="2579519" cy="710388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Skills gaps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888973" y="3137729"/>
            <a:ext cx="2579519" cy="710389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Skill-shortage vacancies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 rot="16200000">
            <a:off x="17233" y="4252161"/>
            <a:ext cx="1263487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Incidence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 rot="16200000">
            <a:off x="43315" y="5618978"/>
            <a:ext cx="1211321" cy="741151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Density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9337664" y="3137730"/>
            <a:ext cx="2577985" cy="710390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Under-utilisation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1164627" y="3137730"/>
            <a:ext cx="2579520" cy="710388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FFFFFF"/>
                </a:solidFill>
                <a:latin typeface="Arial"/>
                <a:ea typeface="Times New Roman"/>
              </a:rPr>
              <a:t>Vacancies</a:t>
            </a:r>
            <a:endParaRPr lang="en-GB" sz="160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6613318" y="3990993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with at least one employee deemed by their employer to be not fully proficient in their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6613317" y="5383900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The number of staff reported as not fully proficient as a proportion of all employment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9337662" y="3990991"/>
            <a:ext cx="2577987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with at least one employee with skills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Times New Roman"/>
              </a:rPr>
              <a:t>and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 qualifications more advanced than required for their current job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9337664" y="5383900"/>
            <a:ext cx="2577985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The proportion of all staff with skills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Times New Roman"/>
              </a:rPr>
              <a:t>and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 qualifications more advanced than required for their current job role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>
          <a:xfrm>
            <a:off x="1164627" y="3990986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reporting at least one vacancy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64627" y="5383896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90170" marR="116840"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Vacancies as a proportion of all employment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3888974" y="3990984"/>
            <a:ext cx="2579519" cy="1263487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Proportion of establishments reporting at least one skill-shortage vacancy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3888974" y="5383893"/>
            <a:ext cx="2579519" cy="1211346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Skill-shortage vacancies as a proportion of all vacancies</a:t>
            </a:r>
            <a:endParaRPr lang="en-GB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278398" y="1268641"/>
            <a:ext cx="3465748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Establishment base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278398" y="2200293"/>
            <a:ext cx="3465747" cy="741152"/>
          </a:xfrm>
          <a:prstGeom prst="rect">
            <a:avLst/>
          </a:prstGeom>
          <a:solidFill>
            <a:srgbClr val="233A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latin typeface="Arial"/>
                <a:ea typeface="Times New Roman"/>
              </a:rPr>
              <a:t>Employment base</a:t>
            </a:r>
            <a:endParaRPr lang="en-GB" sz="16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3888973" y="1268642"/>
            <a:ext cx="8026675" cy="741152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a typeface="Times New Roman"/>
              </a:rPr>
              <a:t>Proportions are based on the number of establishments, defined here as a single location of an organisation, where at least two people work.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3888974" y="2200293"/>
            <a:ext cx="8026675" cy="741152"/>
          </a:xfrm>
          <a:prstGeom prst="rect">
            <a:avLst/>
          </a:prstGeom>
          <a:solidFill>
            <a:srgbClr val="C8D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a typeface="Times New Roman"/>
              </a:rPr>
              <a:t>Proportions are based on the total number of employees and working proprietors across establishments.</a:t>
            </a:r>
          </a:p>
        </p:txBody>
      </p:sp>
    </p:spTree>
    <p:extLst>
      <p:ext uri="{BB962C8B-B14F-4D97-AF65-F5344CB8AC3E}">
        <p14:creationId xmlns:p14="http://schemas.microsoft.com/office/powerpoint/2010/main" val="4159214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rgbClr val="233A75"/>
          </a:solidFill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Characteristics of High PMS employers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9112" y="6534857"/>
            <a:ext cx="7992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000" i="1" dirty="0"/>
              <a:t>Base: All establishments in the private sector, in each PMS group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422930853"/>
              </p:ext>
            </p:extLst>
          </p:nvPr>
        </p:nvGraphicFramePr>
        <p:xfrm>
          <a:off x="865728" y="1045909"/>
          <a:ext cx="10460544" cy="537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8343" y="6168794"/>
            <a:ext cx="13644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i="1" dirty="0">
                <a:cs typeface="Arial" pitchFamily="34" charset="0"/>
              </a:rPr>
              <a:t>Base: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1459330" y="616668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(189)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471626" y="6180328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(535)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5483922" y="6166680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(1,184)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7496218" y="6180328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(1,139)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9508513" y="6180328"/>
            <a:ext cx="10801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000" i="1" dirty="0">
                <a:cs typeface="Arial" pitchFamily="34" charset="0"/>
              </a:rPr>
              <a:t>(836)</a:t>
            </a:r>
          </a:p>
        </p:txBody>
      </p:sp>
    </p:spTree>
    <p:extLst>
      <p:ext uri="{BB962C8B-B14F-4D97-AF65-F5344CB8AC3E}">
        <p14:creationId xmlns:p14="http://schemas.microsoft.com/office/powerpoint/2010/main" val="31991436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Section 7: </a:t>
            </a:r>
            <a:br>
              <a:rPr lang="en-GB" dirty="0"/>
            </a:br>
            <a:r>
              <a:rPr lang="en-GB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516028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748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Current state of skills in Scotland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481541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350144"/>
            <a:ext cx="12062894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There has been a </a:t>
            </a:r>
            <a:r>
              <a:rPr lang="en-GB" sz="2000" b="1" dirty="0">
                <a:latin typeface="+mj-lt"/>
              </a:rPr>
              <a:t>steep rise in vacancy levels </a:t>
            </a:r>
            <a:r>
              <a:rPr lang="en-GB" sz="2000" dirty="0">
                <a:latin typeface="+mj-lt"/>
              </a:rPr>
              <a:t>among employers - </a:t>
            </a:r>
            <a:r>
              <a:rPr lang="en-GB" sz="2000" dirty="0"/>
              <a:t>from 54,000 vacancies at the time of the survey in 2013 to 74,000 in 2015 – reflecting high demand for labour.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Approaching around one-third (34%) of these vacancies were due to </a:t>
            </a:r>
            <a:r>
              <a:rPr lang="en-GB" sz="2000" b="1" dirty="0"/>
              <a:t>applicants lacking the requisite skills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 number of </a:t>
            </a:r>
            <a:r>
              <a:rPr lang="en-GB" sz="2000" b="1" dirty="0">
                <a:latin typeface="+mj-lt"/>
              </a:rPr>
              <a:t>skills gaps among existing staff has decreased slightly</a:t>
            </a:r>
            <a:r>
              <a:rPr lang="en-GB" sz="2000" dirty="0">
                <a:latin typeface="+mj-lt"/>
              </a:rPr>
              <a:t> to 118,000 employees (5.0% of the total workforce).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+mj-lt"/>
              </a:rPr>
              <a:t>Knowledge related to the organisation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and its services </a:t>
            </a:r>
            <a:r>
              <a:rPr lang="en-GB" sz="2000" dirty="0">
                <a:latin typeface="+mj-lt"/>
              </a:rPr>
              <a:t>and </a:t>
            </a:r>
            <a:r>
              <a:rPr lang="en-GB" sz="2000" b="1" dirty="0">
                <a:latin typeface="+mj-lt"/>
              </a:rPr>
              <a:t>specialist skills for the role </a:t>
            </a:r>
            <a:r>
              <a:rPr lang="en-GB" sz="2000" dirty="0">
                <a:latin typeface="+mj-lt"/>
              </a:rPr>
              <a:t>were most likely to be viewed as lacking from applicants and among existing staff.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The demand for </a:t>
            </a:r>
            <a:r>
              <a:rPr lang="en-GB" sz="2000" b="1" dirty="0">
                <a:latin typeface="+mj-lt"/>
              </a:rPr>
              <a:t>improved people and personal skills </a:t>
            </a:r>
            <a:r>
              <a:rPr lang="en-GB" sz="2000" dirty="0">
                <a:latin typeface="+mj-lt"/>
              </a:rPr>
              <a:t>was also apparent, with time management and prioritisation of tasks commonly lacking across the workforce.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This points to the </a:t>
            </a:r>
            <a:r>
              <a:rPr lang="en-GB" sz="2000" b="1" dirty="0">
                <a:latin typeface="+mj-lt"/>
              </a:rPr>
              <a:t>growing complexity of job roles</a:t>
            </a:r>
            <a:r>
              <a:rPr lang="en-GB" sz="2000" dirty="0">
                <a:latin typeface="+mj-lt"/>
              </a:rPr>
              <a:t>, across all occupations, requiring individuals to juggle multiple strands of work and responsibility.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Employers are responding through training, with </a:t>
            </a:r>
            <a:r>
              <a:rPr lang="en-GB" sz="2000" b="1" dirty="0">
                <a:latin typeface="+mj-lt"/>
              </a:rPr>
              <a:t>increased use of e-learning</a:t>
            </a:r>
            <a:r>
              <a:rPr lang="en-GB" sz="2000" dirty="0">
                <a:latin typeface="+mj-lt"/>
              </a:rPr>
              <a:t>, but there is clear demand for training that is geared more specifically to the requirements of an evolving workplace.</a:t>
            </a:r>
          </a:p>
          <a:p>
            <a:endParaRPr lang="en-GB" sz="2000" dirty="0">
              <a:latin typeface="+mj-lt"/>
            </a:endParaRPr>
          </a:p>
          <a:p>
            <a:pPr marL="1085850" lvl="1" indent="-342900"/>
            <a:endParaRPr lang="en-GB" sz="20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26298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Impacts 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205634" y="6454775"/>
            <a:ext cx="481541" cy="266700"/>
          </a:xfrm>
        </p:spPr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21544"/>
            <a:ext cx="12062894" cy="63468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Skills challenges impact both the short-term and long-term success of businesses, with notable </a:t>
            </a:r>
            <a:r>
              <a:rPr lang="en-GB" sz="2000" b="1" dirty="0">
                <a:latin typeface="+mj-lt"/>
              </a:rPr>
              <a:t>implications on businesses’ productivity and growth </a:t>
            </a:r>
            <a:r>
              <a:rPr lang="en-GB" sz="2000" dirty="0">
                <a:latin typeface="+mj-lt"/>
              </a:rPr>
              <a:t>potential. Most commonly, employers acknowledge the increased workloads and pressure placed on some staff as a result of skills shortages within the market and the workplace (84% and 57%, respectively).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Innovation is a key factor towards boosting productivity but the skills challenges employers faced, particularly around staff being </a:t>
            </a:r>
            <a:r>
              <a:rPr lang="en-GB" sz="2000" b="1" dirty="0">
                <a:latin typeface="+mj-lt"/>
              </a:rPr>
              <a:t>unable to solve complex problems </a:t>
            </a:r>
            <a:r>
              <a:rPr lang="en-GB" sz="2000" dirty="0">
                <a:latin typeface="+mj-lt"/>
              </a:rPr>
              <a:t>point to limitations 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Appropriate training can serve to mitigate such impacts, but </a:t>
            </a:r>
            <a:r>
              <a:rPr lang="en-GB" sz="2000" b="1" dirty="0">
                <a:latin typeface="+mj-lt"/>
              </a:rPr>
              <a:t>training levels have remained relatively static </a:t>
            </a:r>
            <a:r>
              <a:rPr lang="en-GB" sz="2000" dirty="0">
                <a:latin typeface="+mj-lt"/>
              </a:rPr>
              <a:t>since 2013 (71%), despite a more buoyant economy. Employer engagement in the development of future training is fundamental with regards the development of the training offer. Around half of employers already providing training exhibit a desire to offer more (53%), and cite lack of funds as the most prevalent barrier to doing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Around 187,000 employees were deemed to be over qualified and over skilled for their job role; this was most commonly attributed to a lack of jobs in desired higher level roles. </a:t>
            </a:r>
            <a:r>
              <a:rPr lang="en-GB" sz="2000" b="1" dirty="0">
                <a:latin typeface="+mj-lt"/>
              </a:rPr>
              <a:t>Employers need to capitalise on this available talent</a:t>
            </a:r>
            <a:r>
              <a:rPr lang="en-GB" sz="2000" dirty="0">
                <a:latin typeface="+mj-lt"/>
              </a:rPr>
              <a:t>.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706842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more information contact UKCES Employer Surveys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Employer.surveys@ukces.org.uk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0207 227 7800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@</a:t>
            </a:r>
            <a:r>
              <a:rPr lang="en-GB" dirty="0" err="1"/>
              <a:t>ukces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245" t="65555" r="67304" b="14445"/>
          <a:stretch/>
        </p:blipFill>
        <p:spPr>
          <a:xfrm>
            <a:off x="495300" y="1900435"/>
            <a:ext cx="12477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2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2636912"/>
            <a:ext cx="11617291" cy="86409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Open Sans SemiboldStd Blk"/>
              </a:rPr>
              <a:t>Section 1:</a:t>
            </a:r>
            <a:br>
              <a:rPr lang="en-GB" dirty="0">
                <a:latin typeface="Open Sans SemiboldStd Blk"/>
              </a:rPr>
            </a:br>
            <a:r>
              <a:rPr lang="en-GB" dirty="0">
                <a:latin typeface="Open Sans SemiboldStd Blk"/>
              </a:rPr>
              <a:t>Employers’ experiences of skill shortages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D1A83-DC1D-43E7-A826-A080D0E049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248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vacancies by region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01185432"/>
              </p:ext>
            </p:extLst>
          </p:nvPr>
        </p:nvGraphicFramePr>
        <p:xfrm>
          <a:off x="0" y="1182105"/>
          <a:ext cx="12152675" cy="598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82642" y="1182105"/>
            <a:ext cx="2295988" cy="276999"/>
            <a:chOff x="882642" y="1182105"/>
            <a:chExt cx="2295988" cy="276999"/>
          </a:xfrm>
        </p:grpSpPr>
        <p:sp>
          <p:nvSpPr>
            <p:cNvPr id="41" name="Rectangle 40"/>
            <p:cNvSpPr/>
            <p:nvPr/>
          </p:nvSpPr>
          <p:spPr>
            <a:xfrm>
              <a:off x="882642" y="1274885"/>
              <a:ext cx="214857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97500" y="1182105"/>
              <a:ext cx="2081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Incidence of  vacancies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9454" y="1189799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(vacancies as % of employment)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338423" y="1274885"/>
            <a:ext cx="278948" cy="83820"/>
            <a:chOff x="3233495" y="1274885"/>
            <a:chExt cx="278948" cy="838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799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density of vacancies by sector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741990"/>
              </p:ext>
            </p:extLst>
          </p:nvPr>
        </p:nvGraphicFramePr>
        <p:xfrm>
          <a:off x="307763" y="1850065"/>
          <a:ext cx="11725275" cy="382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2522" y="5540201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Education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0423" y="5540201"/>
            <a:ext cx="111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Public Administration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2147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Health &amp; Social Work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7842" y="5540494"/>
            <a:ext cx="10287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Arts &amp; Other Services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7760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Electricity, Gas &amp; Water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61286" y="5566044"/>
            <a:ext cx="1128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Manufacturing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2036" y="5540200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Business Services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7890" y="5547894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Transport &amp; Comms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9752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Financial Services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72647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Wholesale &amp; Retail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65015" y="5540201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Construction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01447" y="5540201"/>
            <a:ext cx="1028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Agriculture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90649" y="5540201"/>
            <a:ext cx="10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Hotels &amp; Restaurants 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80309"/>
              </p:ext>
            </p:extLst>
          </p:nvPr>
        </p:nvGraphicFramePr>
        <p:xfrm>
          <a:off x="332572" y="1364046"/>
          <a:ext cx="11731629" cy="29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2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9509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1,382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2,522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2,685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1,863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3,538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4,307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1,153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62781" y="1086693"/>
            <a:ext cx="20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Incidence of  vacancies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55637" y="1094387"/>
            <a:ext cx="3040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NeueHaasGroteskDisp Std Blk"/>
              </a:rPr>
              <a:t>Density (vacancies as % of employment)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7890" y="1153173"/>
            <a:ext cx="146853" cy="1440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976351" y="1106040"/>
            <a:ext cx="324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Employers with at least one vacancy (2015)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10798" y="1202630"/>
            <a:ext cx="249984" cy="83820"/>
            <a:chOff x="5663232" y="2085422"/>
            <a:chExt cx="249984" cy="83820"/>
          </a:xfrm>
        </p:grpSpPr>
        <p:sp>
          <p:nvSpPr>
            <p:cNvPr id="55" name="Rectangle 54"/>
            <p:cNvSpPr/>
            <p:nvPr/>
          </p:nvSpPr>
          <p:spPr>
            <a:xfrm>
              <a:off x="5824956" y="2085422"/>
              <a:ext cx="88260" cy="8382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63232" y="2085422"/>
              <a:ext cx="88260" cy="838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63744" y="6609372"/>
            <a:ext cx="2528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Base: All establishments (as shown)</a:t>
            </a:r>
            <a:endParaRPr lang="en-GB" sz="28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8603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(354)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79073" y="6243967"/>
            <a:ext cx="53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2013: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79075" y="6093653"/>
            <a:ext cx="1078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2015: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94398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(124)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02759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(568)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11120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(571)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19481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(86)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827842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(440)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36203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(784)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186371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(519)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44564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(446)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52925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(205)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61286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(430)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369647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(991)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278008" y="6243967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(496)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86034" y="6097773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(338)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206028" y="605560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(102)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05165" y="607949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(594)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006415" y="608365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(582)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19481" y="6093653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(70)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827842" y="6083652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(446)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39914" y="6080170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(763)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186370" y="6076011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(492)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14581" y="607668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(583)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561855" y="607668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(227)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462807" y="6076688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(411)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342604" y="6076011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(938)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280780" y="6076011"/>
            <a:ext cx="817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(489)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176689" y="1183281"/>
            <a:ext cx="278948" cy="83820"/>
            <a:chOff x="3233495" y="1274885"/>
            <a:chExt cx="278948" cy="8382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233495" y="1320605"/>
              <a:ext cx="2789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338423" y="1274885"/>
              <a:ext cx="69092" cy="838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47313" y="1967578"/>
            <a:ext cx="937448" cy="762666"/>
            <a:chOff x="8147313" y="1967578"/>
            <a:chExt cx="937448" cy="762666"/>
          </a:xfrm>
        </p:grpSpPr>
        <p:sp>
          <p:nvSpPr>
            <p:cNvPr id="66" name="Rectangle 65"/>
            <p:cNvSpPr/>
            <p:nvPr/>
          </p:nvSpPr>
          <p:spPr>
            <a:xfrm>
              <a:off x="8155613" y="2080244"/>
              <a:ext cx="144000" cy="144000"/>
            </a:xfrm>
            <a:prstGeom prst="rect">
              <a:avLst/>
            </a:prstGeom>
            <a:ln cap="sq">
              <a:solidFill>
                <a:srgbClr val="233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47313" y="2473578"/>
              <a:ext cx="144000" cy="14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cap="sq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87134" y="196757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2015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87133" y="236091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44976"/>
      </p:ext>
    </p:extLst>
  </p:cSld>
  <p:clrMapOvr>
    <a:masterClrMapping/>
  </p:clrMapOvr>
</p:sld>
</file>

<file path=ppt/theme/theme1.xml><?xml version="1.0" encoding="utf-8"?>
<a:theme xmlns:a="http://schemas.openxmlformats.org/drawingml/2006/main" name="UKCES 2014">
  <a:themeElements>
    <a:clrScheme name="Custom 2">
      <a:dk1>
        <a:sysClr val="windowText" lastClr="000000"/>
      </a:dk1>
      <a:lt1>
        <a:sysClr val="window" lastClr="FFFFFF"/>
      </a:lt1>
      <a:dk2>
        <a:srgbClr val="233A75"/>
      </a:dk2>
      <a:lt2>
        <a:srgbClr val="CFC4C3"/>
      </a:lt2>
      <a:accent1>
        <a:srgbClr val="233A75"/>
      </a:accent1>
      <a:accent2>
        <a:srgbClr val="836DB0"/>
      </a:accent2>
      <a:accent3>
        <a:srgbClr val="E8503E"/>
      </a:accent3>
      <a:accent4>
        <a:srgbClr val="E31A52"/>
      </a:accent4>
      <a:accent5>
        <a:srgbClr val="12BFD6"/>
      </a:accent5>
      <a:accent6>
        <a:srgbClr val="2B79BD"/>
      </a:accent6>
      <a:hlink>
        <a:srgbClr val="0080FF"/>
      </a:hlink>
      <a:folHlink>
        <a:srgbClr val="5EAEFF"/>
      </a:folHlink>
    </a:clrScheme>
    <a:fontScheme name="Custom 1">
      <a:majorFont>
        <a:latin typeface="Open Sans Extrabold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0C175E2-8868-49B8-8B25-51F74955746D}" vid="{83DEDEA8-9866-4D5D-8516-C85A411B1E73}"/>
    </a:ext>
  </a:extLst>
</a:theme>
</file>

<file path=ppt/theme/theme2.xml><?xml version="1.0" encoding="utf-8"?>
<a:theme xmlns:a="http://schemas.openxmlformats.org/drawingml/2006/main" name="1_UKCES 2014">
  <a:themeElements>
    <a:clrScheme name="Custom 2">
      <a:dk1>
        <a:sysClr val="windowText" lastClr="000000"/>
      </a:dk1>
      <a:lt1>
        <a:sysClr val="window" lastClr="FFFFFF"/>
      </a:lt1>
      <a:dk2>
        <a:srgbClr val="233A75"/>
      </a:dk2>
      <a:lt2>
        <a:srgbClr val="CFC4C3"/>
      </a:lt2>
      <a:accent1>
        <a:srgbClr val="233A75"/>
      </a:accent1>
      <a:accent2>
        <a:srgbClr val="836DB0"/>
      </a:accent2>
      <a:accent3>
        <a:srgbClr val="E8503E"/>
      </a:accent3>
      <a:accent4>
        <a:srgbClr val="E31A52"/>
      </a:accent4>
      <a:accent5>
        <a:srgbClr val="12BFD6"/>
      </a:accent5>
      <a:accent6>
        <a:srgbClr val="2B79BD"/>
      </a:accent6>
      <a:hlink>
        <a:srgbClr val="0080FF"/>
      </a:hlink>
      <a:folHlink>
        <a:srgbClr val="5EAEFF"/>
      </a:folHlink>
    </a:clrScheme>
    <a:fontScheme name="Custom 1">
      <a:majorFont>
        <a:latin typeface="Open Sans Extrabold"/>
        <a:ea typeface="ヒラギノ角ゴ ProN W3"/>
        <a:cs typeface="ヒラギノ角ゴ ProN W3"/>
      </a:majorFont>
      <a:minorFont>
        <a:latin typeface="Open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40C175E2-8868-49B8-8B25-51F74955746D}" vid="{83DEDEA8-9866-4D5D-8516-C85A411B1E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KCES Research">
    <a:dk1>
      <a:sysClr val="windowText" lastClr="000000"/>
    </a:dk1>
    <a:lt1>
      <a:sysClr val="window" lastClr="FFFFFF"/>
    </a:lt1>
    <a:dk2>
      <a:srgbClr val="E8503E"/>
    </a:dk2>
    <a:lt2>
      <a:srgbClr val="CFC4C3"/>
    </a:lt2>
    <a:accent1>
      <a:srgbClr val="2B79BD"/>
    </a:accent1>
    <a:accent2>
      <a:srgbClr val="836DB0"/>
    </a:accent2>
    <a:accent3>
      <a:srgbClr val="E8503E"/>
    </a:accent3>
    <a:accent4>
      <a:srgbClr val="E31A52"/>
    </a:accent4>
    <a:accent5>
      <a:srgbClr val="12BFD6"/>
    </a:accent5>
    <a:accent6>
      <a:srgbClr val="233A75"/>
    </a:accent6>
    <a:hlink>
      <a:srgbClr val="0080FF"/>
    </a:hlink>
    <a:folHlink>
      <a:srgbClr val="5EAEFF"/>
    </a:folHlink>
  </a:clrScheme>
  <a:fontScheme name="Default - Blank">
    <a:majorFont>
      <a:latin typeface="Lucida Grande"/>
      <a:ea typeface="ヒラギノ角ゴ ProN W3"/>
      <a:cs typeface="ヒラギノ角ゴ ProN W3"/>
    </a:majorFont>
    <a:minorFont>
      <a:latin typeface="Lucida Grande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4502</Words>
  <Application>Microsoft Office PowerPoint</Application>
  <PresentationFormat>Widescreen</PresentationFormat>
  <Paragraphs>1474</Paragraphs>
  <Slides>64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1" baseType="lpstr">
      <vt:lpstr>Arial</vt:lpstr>
      <vt:lpstr>Calibri</vt:lpstr>
      <vt:lpstr>Gill Sans</vt:lpstr>
      <vt:lpstr>Impact</vt:lpstr>
      <vt:lpstr>Lucida Grande</vt:lpstr>
      <vt:lpstr>NeueHaasGroteskDisp Std Blk</vt:lpstr>
      <vt:lpstr>Open Sans</vt:lpstr>
      <vt:lpstr>Open Sans Extrabold</vt:lpstr>
      <vt:lpstr>Open Sans Extrabold (Headings)</vt:lpstr>
      <vt:lpstr>Open Sans Semibold</vt:lpstr>
      <vt:lpstr>Open Sans SemiboldStd Blk</vt:lpstr>
      <vt:lpstr>Times New Roman</vt:lpstr>
      <vt:lpstr>Wingdings</vt:lpstr>
      <vt:lpstr>ヒラギノ角ゴ ProN W3</vt:lpstr>
      <vt:lpstr>ヒラギノ角ゴ ProN W6</vt:lpstr>
      <vt:lpstr>UKCES 2014</vt:lpstr>
      <vt:lpstr>1_UKCES 2014</vt:lpstr>
      <vt:lpstr>Employer Skills Survey 2015</vt:lpstr>
      <vt:lpstr>Contents</vt:lpstr>
      <vt:lpstr>ESS 2015 – overview </vt:lpstr>
      <vt:lpstr>Achieved interviews / confidence intervals </vt:lpstr>
      <vt:lpstr>Profile of survey population </vt:lpstr>
      <vt:lpstr>Key definitions</vt:lpstr>
      <vt:lpstr>Section 1: Employers’ experiences of skill shortages</vt:lpstr>
      <vt:lpstr>Incidence and density of vacancies by region</vt:lpstr>
      <vt:lpstr>Incidence and density of vacancies by sector </vt:lpstr>
      <vt:lpstr>Incidence and density of skill-shortage vacancies by region</vt:lpstr>
      <vt:lpstr>Density of skill-shortage vacancies by sector</vt:lpstr>
      <vt:lpstr>Density of skill-shortage vacancies by occupation</vt:lpstr>
      <vt:lpstr>Technical and practical skills lacking among applicants</vt:lpstr>
      <vt:lpstr>People skills lacking among applicants </vt:lpstr>
      <vt:lpstr>Impact of skill-shortage vacancies</vt:lpstr>
      <vt:lpstr>Action taken to fill skill-shortage vacancies</vt:lpstr>
      <vt:lpstr>Section 2: Retention difficulties</vt:lpstr>
      <vt:lpstr>PowerPoint Presentation</vt:lpstr>
      <vt:lpstr>PowerPoint Presentation</vt:lpstr>
      <vt:lpstr>PowerPoint Presentation</vt:lpstr>
      <vt:lpstr>Occupation most affected by retention difficulties</vt:lpstr>
      <vt:lpstr>PowerPoint Presentation</vt:lpstr>
      <vt:lpstr>Section 3:  The internal skills challenge</vt:lpstr>
      <vt:lpstr>Incidence and density of skills gaps by region</vt:lpstr>
      <vt:lpstr>Incidence and density of skills gaps by establishment size </vt:lpstr>
      <vt:lpstr>Incidence and density of skills gaps by sector</vt:lpstr>
      <vt:lpstr>Skills gaps density by occupation</vt:lpstr>
      <vt:lpstr>Main causes of skills gaps</vt:lpstr>
      <vt:lpstr>Impact of skills gaps by establishment size </vt:lpstr>
      <vt:lpstr>Impact of skills gaps</vt:lpstr>
      <vt:lpstr>Technical and practical skills that need improving among staff with skills gaps</vt:lpstr>
      <vt:lpstr>People and personal skills that need improving among staff with skills gaps</vt:lpstr>
      <vt:lpstr>Action taken to overcome skills gaps</vt:lpstr>
      <vt:lpstr>Changes in the number of SSVs and skills gaps over time</vt:lpstr>
      <vt:lpstr>Section 4:  Under-utilisation</vt:lpstr>
      <vt:lpstr>Incidence and density of skills under-utilisation by region</vt:lpstr>
      <vt:lpstr>Incidence and density of skills under-utilisation by establishment size</vt:lpstr>
      <vt:lpstr>Incidence and density of skills under-utilisation by sector</vt:lpstr>
      <vt:lpstr>Occupations where under-utilisation is most prevalent</vt:lpstr>
      <vt:lpstr>Reasons why staff are working in roles for which they have excess qualifications and skills</vt:lpstr>
      <vt:lpstr>Section 5:  Employer investment in training and skills</vt:lpstr>
      <vt:lpstr>Proportion of employers providing training in the last 12 months by region</vt:lpstr>
      <vt:lpstr>Proportion of employers providing training in the last 12 months by size</vt:lpstr>
      <vt:lpstr>Proportion of employers providing training in the last 12 months by sector</vt:lpstr>
      <vt:lpstr>Training Equilibrium: employers’ interest in providing more training than they were able to</vt:lpstr>
      <vt:lpstr>Types of Training and Workforce Development provided</vt:lpstr>
      <vt:lpstr>Number and proportion of staff trained by region</vt:lpstr>
      <vt:lpstr>Proportion of staff trained by size</vt:lpstr>
      <vt:lpstr>Number and proportion of staff trained by sector</vt:lpstr>
      <vt:lpstr>Proportion of staff trained by occupation</vt:lpstr>
      <vt:lpstr>Training Days</vt:lpstr>
      <vt:lpstr>PowerPoint Presentation</vt:lpstr>
      <vt:lpstr>PowerPoint Presentation</vt:lpstr>
      <vt:lpstr>Training and Workforce Development - Summary</vt:lpstr>
      <vt:lpstr>Section 6:  High Performance Working practices  and Product Market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7:  Conclusions</vt:lpstr>
      <vt:lpstr>Current state of skills in Scotland</vt:lpstr>
      <vt:lpstr>Impacts and Response</vt:lpstr>
      <vt:lpstr>For more information contact UKCES Employer Surveys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2018-04-12T13:38:12Z</dcterms:created>
  <dcterms:modified xsi:type="dcterms:W3CDTF">2018-04-12T13:38:18Z</dcterms:modified>
</cp:coreProperties>
</file>