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0" r:id="rId17"/>
    <p:sldId id="271" r:id="rId18"/>
    <p:sldId id="273" r:id="rId19"/>
    <p:sldId id="274" r:id="rId20"/>
    <p:sldId id="275" r:id="rId21"/>
    <p:sldId id="281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73FF"/>
    <a:srgbClr val="FD5C07"/>
    <a:srgbClr val="FEA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6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.culture.gov.uk\dfs\Data\EAU\Statistics\CIEE\ABS\2016%20Publication\Creative_Industries_Economic_Estimates_-_January_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415087003014"/>
          <c:y val="7.1519224653880303E-2"/>
          <c:w val="0.86476377952755901"/>
          <c:h val="0.80737959733717402"/>
        </c:manualLayout>
      </c:layout>
      <c:lineChart>
        <c:grouping val="standard"/>
        <c:varyColors val="0"/>
        <c:ser>
          <c:idx val="0"/>
          <c:order val="0"/>
          <c:tx>
            <c:v>Creative Industries GVA</c:v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dLbls>
            <c:dLbl>
              <c:idx val="6"/>
              <c:layout>
                <c:manualLayout>
                  <c:x val="-1.97650159218184E-2"/>
                  <c:y val="-3.6166365280289298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Calculation!$L$2:$R$2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Calculation!$L$51:$R$51</c:f>
              <c:numCache>
                <c:formatCode>General</c:formatCode>
                <c:ptCount val="7"/>
                <c:pt idx="0">
                  <c:v>106.1213509667118</c:v>
                </c:pt>
                <c:pt idx="1">
                  <c:v>100</c:v>
                </c:pt>
                <c:pt idx="2">
                  <c:v>103.7054392724496</c:v>
                </c:pt>
                <c:pt idx="3">
                  <c:v>113.12437085632961</c:v>
                </c:pt>
                <c:pt idx="4">
                  <c:v>121.22774133083411</c:v>
                </c:pt>
                <c:pt idx="5">
                  <c:v>133.96334478808711</c:v>
                </c:pt>
                <c:pt idx="6">
                  <c:v>145.90405775972781</c:v>
                </c:pt>
              </c:numCache>
            </c:numRef>
          </c:val>
          <c:smooth val="0"/>
        </c:ser>
        <c:ser>
          <c:idx val="1"/>
          <c:order val="1"/>
          <c:tx>
            <c:v>UK GVA</c:v>
          </c:tx>
          <c:spPr>
            <a:ln>
              <a:solidFill>
                <a:schemeClr val="accent6"/>
              </a:solidFill>
            </a:ln>
          </c:spPr>
          <c:marker>
            <c:symbol val="none"/>
          </c:marker>
          <c:dLbls>
            <c:dLbl>
              <c:idx val="6"/>
              <c:layout>
                <c:manualLayout>
                  <c:x val="-1.97650159218184E-2"/>
                  <c:y val="4.4203335342575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Calculation!$L$2:$R$2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Calculation!$L$52:$R$52</c:f>
              <c:numCache>
                <c:formatCode>General</c:formatCode>
                <c:ptCount val="7"/>
                <c:pt idx="0">
                  <c:v>101.5571294772664</c:v>
                </c:pt>
                <c:pt idx="1">
                  <c:v>100</c:v>
                </c:pt>
                <c:pt idx="2">
                  <c:v>103.6512231675475</c:v>
                </c:pt>
                <c:pt idx="3">
                  <c:v>107.0280688198133</c:v>
                </c:pt>
                <c:pt idx="4">
                  <c:v>110.1793316608664</c:v>
                </c:pt>
                <c:pt idx="5">
                  <c:v>114.7130863985133</c:v>
                </c:pt>
                <c:pt idx="6">
                  <c:v>120.0102038773251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5088080"/>
        <c:axId val="465091344"/>
      </c:lineChart>
      <c:catAx>
        <c:axId val="46508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chemeClr val="bg1">
                <a:lumMod val="50000"/>
              </a:schemeClr>
            </a:solidFill>
          </a:ln>
        </c:spPr>
        <c:crossAx val="465091344"/>
        <c:crosses val="autoZero"/>
        <c:auto val="1"/>
        <c:lblAlgn val="ctr"/>
        <c:lblOffset val="100"/>
        <c:noMultiLvlLbl val="0"/>
      </c:catAx>
      <c:valAx>
        <c:axId val="46509134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  <a:prstDash val="dash"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GVA (2009 = 100)</a:t>
                </a:r>
              </a:p>
            </c:rich>
          </c:tx>
          <c:layout/>
          <c:overlay val="0"/>
        </c:title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465088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0221617186398901"/>
          <c:y val="0.51907467262794704"/>
          <c:w val="0.34343625955287499"/>
          <c:h val="0.164324396159341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099216984934"/>
          <c:y val="5.4630565499073802E-2"/>
          <c:w val="0.84065784979316704"/>
          <c:h val="0.85597132671545795"/>
        </c:manualLayout>
      </c:layout>
      <c:lineChart>
        <c:grouping val="standard"/>
        <c:varyColors val="0"/>
        <c:ser>
          <c:idx val="0"/>
          <c:order val="0"/>
          <c:tx>
            <c:v>Creative Industries GVA</c:v>
          </c:tx>
          <c:spPr>
            <a:ln w="28575" cap="rnd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16"/>
              <c:layout>
                <c:manualLayout>
                  <c:x val="-4.39222576040409E-3"/>
                  <c:y val="-9.0841222222985005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269.4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'Table 13b'!$B$6:$S$6</c:f>
              <c:numCache>
                <c:formatCode>General</c:formatCod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numCache>
            </c:numRef>
          </c:cat>
          <c:val>
            <c:numRef>
              <c:f>'Table 13b'!$B$20:$S$20</c:f>
              <c:numCache>
                <c:formatCode>General</c:formatCode>
                <c:ptCount val="18"/>
                <c:pt idx="0">
                  <c:v>100</c:v>
                </c:pt>
                <c:pt idx="1">
                  <c:v>119.08348021150449</c:v>
                </c:pt>
                <c:pt idx="2">
                  <c:v>134.6002243230252</c:v>
                </c:pt>
                <c:pt idx="3">
                  <c:v>142.54125941355551</c:v>
                </c:pt>
                <c:pt idx="4">
                  <c:v>151.33792661432469</c:v>
                </c:pt>
                <c:pt idx="5">
                  <c:v>147.36420445441439</c:v>
                </c:pt>
                <c:pt idx="6">
                  <c:v>155.80836404422371</c:v>
                </c:pt>
                <c:pt idx="7">
                  <c:v>172.51402018907231</c:v>
                </c:pt>
                <c:pt idx="8">
                  <c:v>176.09677936228169</c:v>
                </c:pt>
                <c:pt idx="9">
                  <c:v>163.29113924050631</c:v>
                </c:pt>
                <c:pt idx="10">
                  <c:v>181.38439352667839</c:v>
                </c:pt>
                <c:pt idx="11">
                  <c:v>195.94616247396249</c:v>
                </c:pt>
                <c:pt idx="12">
                  <c:v>184.643486620734</c:v>
                </c:pt>
                <c:pt idx="13">
                  <c:v>191.48533888799881</c:v>
                </c:pt>
                <c:pt idx="14">
                  <c:v>208.87678256689631</c:v>
                </c:pt>
                <c:pt idx="15">
                  <c:v>223.83912834481649</c:v>
                </c:pt>
                <c:pt idx="16">
                  <c:v>247.35459061047911</c:v>
                </c:pt>
                <c:pt idx="17">
                  <c:v>269.40233936868998</c:v>
                </c:pt>
              </c:numCache>
            </c:numRef>
          </c:val>
          <c:smooth val="0"/>
        </c:ser>
        <c:ser>
          <c:idx val="1"/>
          <c:order val="1"/>
          <c:tx>
            <c:v>UK GVA</c:v>
          </c:tx>
          <c:spPr>
            <a:ln w="28575" cap="rnd" cmpd="sng" algn="ctr">
              <a:solidFill>
                <a:schemeClr val="accent6"/>
              </a:solidFill>
              <a:prstDash val="solid"/>
              <a:round/>
            </a:ln>
            <a:effectLst/>
          </c:spPr>
          <c:marker>
            <c:symbol val="none"/>
          </c:marker>
          <c:dLbls>
            <c:dLbl>
              <c:idx val="16"/>
              <c:layout>
                <c:manualLayout>
                  <c:x val="0"/>
                  <c:y val="3.196347240913979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204.3</a:t>
                    </a:r>
                  </a:p>
                </c:rich>
              </c:tx>
              <c:numFmt formatCode="#,##0.0" sourceLinked="0"/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'Table 13b'!$B$6:$S$6</c:f>
              <c:numCache>
                <c:formatCode>General</c:formatCod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numCache>
            </c:numRef>
          </c:cat>
          <c:val>
            <c:numRef>
              <c:f>'Table 13b'!$B$21:$S$21</c:f>
              <c:numCache>
                <c:formatCode>General</c:formatCode>
                <c:ptCount val="18"/>
                <c:pt idx="0">
                  <c:v>100</c:v>
                </c:pt>
                <c:pt idx="1">
                  <c:v>104.7921725197259</c:v>
                </c:pt>
                <c:pt idx="2">
                  <c:v>108.7376054163053</c:v>
                </c:pt>
                <c:pt idx="3">
                  <c:v>115.539805979704</c:v>
                </c:pt>
                <c:pt idx="4">
                  <c:v>120.3081142303016</c:v>
                </c:pt>
                <c:pt idx="5">
                  <c:v>126.61573097266469</c:v>
                </c:pt>
                <c:pt idx="6">
                  <c:v>134.56329018824999</c:v>
                </c:pt>
                <c:pt idx="7">
                  <c:v>141.79744664946929</c:v>
                </c:pt>
                <c:pt idx="8">
                  <c:v>150.60841259679859</c:v>
                </c:pt>
                <c:pt idx="9">
                  <c:v>159.32758318086721</c:v>
                </c:pt>
                <c:pt idx="10">
                  <c:v>168.0751636091361</c:v>
                </c:pt>
                <c:pt idx="11">
                  <c:v>172.92188302972681</c:v>
                </c:pt>
                <c:pt idx="12">
                  <c:v>170.27055010296991</c:v>
                </c:pt>
                <c:pt idx="13">
                  <c:v>176.48750787584021</c:v>
                </c:pt>
                <c:pt idx="14">
                  <c:v>182.23728154408141</c:v>
                </c:pt>
                <c:pt idx="15">
                  <c:v>187.60295411873301</c:v>
                </c:pt>
                <c:pt idx="16">
                  <c:v>195.3226032508438</c:v>
                </c:pt>
                <c:pt idx="17">
                  <c:v>204.34203432161709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65092976"/>
        <c:axId val="465091888"/>
      </c:lineChart>
      <c:catAx>
        <c:axId val="465092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46509188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465091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GVA </a:t>
                </a:r>
                <a:r>
                  <a:rPr lang="en-US" dirty="0" smtClean="0"/>
                  <a:t>(1997 = 100)</a:t>
                </a:r>
                <a:endParaRPr lang="en-US" dirty="0"/>
              </a:p>
              <a:p>
                <a:pPr>
                  <a:defRPr/>
                </a:pPr>
                <a:endParaRPr lang="en-US" dirty="0"/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465092976"/>
        <c:crosses val="autoZero"/>
        <c:crossBetween val="midCat"/>
      </c:valAx>
      <c:spPr>
        <a:solidFill>
          <a:schemeClr val="bg1"/>
        </a:solidFill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23545405111474"/>
          <c:y val="0.63817205513624697"/>
          <c:w val="0.64961974369843301"/>
          <c:h val="0.11588384100430001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  <a:round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1948272457013"/>
          <c:y val="5.4280129614228199E-2"/>
          <c:w val="0.56095677312758196"/>
          <c:h val="0.7570611446251339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'CE Chart'!$B$3</c:f>
              <c:strCache>
                <c:ptCount val="1"/>
                <c:pt idx="0">
                  <c:v>Creative Industries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5"/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61.1%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62.0%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62.6%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63.1%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'CE Chart'!$C$2:$F$2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'CE Chart'!$C$3:$F$3</c:f>
              <c:numCache>
                <c:formatCode>#,##0</c:formatCode>
                <c:ptCount val="4"/>
                <c:pt idx="0">
                  <c:v>65180</c:v>
                </c:pt>
                <c:pt idx="1">
                  <c:v>69849</c:v>
                </c:pt>
                <c:pt idx="2">
                  <c:v>77187</c:v>
                </c:pt>
                <c:pt idx="3">
                  <c:v>84067</c:v>
                </c:pt>
              </c:numCache>
            </c:numRef>
          </c:val>
        </c:ser>
        <c:ser>
          <c:idx val="1"/>
          <c:order val="1"/>
          <c:tx>
            <c:strRef>
              <c:f>'CE Chart'!$B$4</c:f>
              <c:strCache>
                <c:ptCount val="1"/>
                <c:pt idx="0">
                  <c:v>Creative Occupations outside Creative Industries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38.9%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38.0%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37.4%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36.9%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'CE Chart'!$C$2:$F$2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'CE Chart'!$C$4:$F$4</c:f>
              <c:numCache>
                <c:formatCode>#,##0</c:formatCode>
                <c:ptCount val="4"/>
                <c:pt idx="0">
                  <c:v>41506</c:v>
                </c:pt>
                <c:pt idx="1">
                  <c:v>42850</c:v>
                </c:pt>
                <c:pt idx="2">
                  <c:v>46200</c:v>
                </c:pt>
                <c:pt idx="3">
                  <c:v>49213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66526976"/>
        <c:axId val="266531328"/>
      </c:barChart>
      <c:catAx>
        <c:axId val="266526976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GB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66531328"/>
        <c:crosses val="autoZero"/>
        <c:auto val="1"/>
        <c:lblAlgn val="ctr"/>
        <c:lblOffset val="100"/>
        <c:noMultiLvlLbl val="0"/>
      </c:catAx>
      <c:valAx>
        <c:axId val="266531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GVA (£m)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66526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9280845933014799"/>
          <c:y val="3.0797577154218901E-2"/>
          <c:w val="0.174576413137393"/>
          <c:h val="0.66434142090285597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96433942326901"/>
          <c:y val="3.7225042301184397E-2"/>
          <c:w val="0.85731791648744604"/>
          <c:h val="0.86260374098807302"/>
        </c:manualLayout>
      </c:layout>
      <c:lineChart>
        <c:grouping val="standard"/>
        <c:varyColors val="0"/>
        <c:ser>
          <c:idx val="0"/>
          <c:order val="0"/>
          <c:tx>
            <c:strRef>
              <c:f>'Table 3a'!$A$13</c:f>
              <c:strCache>
                <c:ptCount val="1"/>
                <c:pt idx="0">
                  <c:v>Creative Industries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6104641745952599E-16"/>
                  <c:y val="-1.06420716566157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'Table 3a'!$B$6:$E$6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'Table 3a'!$B$13:$E$13</c:f>
              <c:numCache>
                <c:formatCode>General</c:formatCode>
                <c:ptCount val="4"/>
                <c:pt idx="0">
                  <c:v>100</c:v>
                </c:pt>
                <c:pt idx="1">
                  <c:v>107.1632402577478</c:v>
                </c:pt>
                <c:pt idx="2">
                  <c:v>118.4212948757288</c:v>
                </c:pt>
                <c:pt idx="3">
                  <c:v>128.9766799631789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'Table 3a'!$A$14</c:f>
              <c:strCache>
                <c:ptCount val="1"/>
                <c:pt idx="0">
                  <c:v>Creative proportion of non-Creative Industries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'Table 3a'!$B$6:$E$6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'Table 3a'!$B$14:$E$14</c:f>
              <c:numCache>
                <c:formatCode>General</c:formatCode>
                <c:ptCount val="4"/>
                <c:pt idx="0">
                  <c:v>100</c:v>
                </c:pt>
                <c:pt idx="1">
                  <c:v>103.2398192674482</c:v>
                </c:pt>
                <c:pt idx="2">
                  <c:v>111.3108618377056</c:v>
                </c:pt>
                <c:pt idx="3">
                  <c:v>118.5681944755632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'Table 3a'!$A$15</c:f>
              <c:strCache>
                <c:ptCount val="1"/>
                <c:pt idx="0">
                  <c:v>Creative Economy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'Table 3a'!$B$6:$E$6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'Table 3a'!$B$15:$E$15</c:f>
              <c:numCache>
                <c:formatCode>General</c:formatCode>
                <c:ptCount val="4"/>
                <c:pt idx="0">
                  <c:v>100</c:v>
                </c:pt>
                <c:pt idx="1">
                  <c:v>105.63684666352511</c:v>
                </c:pt>
                <c:pt idx="2">
                  <c:v>115.6550050821476</c:v>
                </c:pt>
                <c:pt idx="3">
                  <c:v>124.9272940794981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'Table 3a'!$A$16</c:f>
              <c:strCache>
                <c:ptCount val="1"/>
                <c:pt idx="0">
                  <c:v>UK total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'Table 3a'!$B$6:$E$6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'Table 3a'!$B$16:$E$16</c:f>
              <c:numCache>
                <c:formatCode>General</c:formatCode>
                <c:ptCount val="4"/>
                <c:pt idx="0">
                  <c:v>100</c:v>
                </c:pt>
                <c:pt idx="1">
                  <c:v>102.94433308551839</c:v>
                </c:pt>
                <c:pt idx="2">
                  <c:v>107.1803758242504</c:v>
                </c:pt>
                <c:pt idx="3">
                  <c:v>112.1296545856282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6519360"/>
        <c:axId val="266519904"/>
      </c:lineChart>
      <c:catAx>
        <c:axId val="266519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66519904"/>
        <c:crosses val="autoZero"/>
        <c:auto val="1"/>
        <c:lblAlgn val="ctr"/>
        <c:lblOffset val="100"/>
        <c:noMultiLvlLbl val="0"/>
      </c:catAx>
      <c:valAx>
        <c:axId val="266519904"/>
        <c:scaling>
          <c:orientation val="minMax"/>
          <c:max val="130"/>
          <c:min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GVA (2011 = 100)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6651936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085887785054199"/>
          <c:y val="0.53067538442850104"/>
          <c:w val="0.69751695260928204"/>
          <c:h val="0.31879388571149497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0.08982</cdr:x>
      <cdr:y>0.18105</cdr:y>
    </cdr:from>
    <cdr:to>
      <cdr:x>0.42437</cdr:x>
      <cdr:y>0.36339</cdr:y>
    </cdr:to>
    <cdr:sp macro="" textlink="">
      <cdr:nvSpPr>
        <cdr:cNvPr id="2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2610" y="576898"/>
          <a:ext cx="2095500" cy="58102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63E3-E1B6-7D47-A516-B4353C6B607E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B131-3079-BB46-8CEA-C94CF4F84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11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63E3-E1B6-7D47-A516-B4353C6B607E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B131-3079-BB46-8CEA-C94CF4F84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5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63E3-E1B6-7D47-A516-B4353C6B607E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B131-3079-BB46-8CEA-C94CF4F84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4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63E3-E1B6-7D47-A516-B4353C6B607E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B131-3079-BB46-8CEA-C94CF4F84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63E3-E1B6-7D47-A516-B4353C6B607E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B131-3079-BB46-8CEA-C94CF4F84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76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63E3-E1B6-7D47-A516-B4353C6B607E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B131-3079-BB46-8CEA-C94CF4F84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92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63E3-E1B6-7D47-A516-B4353C6B607E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B131-3079-BB46-8CEA-C94CF4F84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873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63E3-E1B6-7D47-A516-B4353C6B607E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B131-3079-BB46-8CEA-C94CF4F84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63E3-E1B6-7D47-A516-B4353C6B607E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B131-3079-BB46-8CEA-C94CF4F84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7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63E3-E1B6-7D47-A516-B4353C6B607E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B131-3079-BB46-8CEA-C94CF4F84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26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63E3-E1B6-7D47-A516-B4353C6B607E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3B131-3079-BB46-8CEA-C94CF4F84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519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E63E3-E1B6-7D47-A516-B4353C6B607E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3B131-3079-BB46-8CEA-C94CF4F84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5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1.docx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8.emf"/><Relationship Id="rId4" Type="http://schemas.openxmlformats.org/officeDocument/2006/relationships/package" Target="../embeddings/Microsoft_Word_Document2.doc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Helvetica Neue"/>
                <a:cs typeface="Helvetica Neue"/>
              </a:rPr>
              <a:t>The Creative Industries Economic Estimates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Helvetica Neue"/>
                <a:cs typeface="Helvetica Neue"/>
              </a:rPr>
              <a:t>An Overview</a:t>
            </a:r>
          </a:p>
          <a:p>
            <a:r>
              <a:rPr lang="en-US" dirty="0" err="1" smtClean="0">
                <a:latin typeface="Helvetica Neue"/>
                <a:cs typeface="Helvetica Neue"/>
              </a:rPr>
              <a:t>Dr</a:t>
            </a:r>
            <a:r>
              <a:rPr lang="en-US" dirty="0" smtClean="0">
                <a:latin typeface="Helvetica Neue"/>
                <a:cs typeface="Helvetica Neue"/>
              </a:rPr>
              <a:t> Niall Goulding</a:t>
            </a:r>
            <a:endParaRPr lang="en-US" dirty="0">
              <a:latin typeface="Helvetica Neue"/>
              <a:cs typeface="Helvetica Neue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292100"/>
            <a:ext cx="2363153" cy="1716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57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 Neue"/>
                <a:cs typeface="Helvetica Neue"/>
              </a:rPr>
              <a:t>Background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latin typeface="Helvetica Neue"/>
              <a:cs typeface="Helvetica Neue"/>
            </a:endParaRPr>
          </a:p>
          <a:p>
            <a:r>
              <a:rPr lang="en-US" dirty="0" smtClean="0">
                <a:latin typeface="Helvetica Neue"/>
                <a:cs typeface="Helvetica Neue"/>
              </a:rPr>
              <a:t>Earliest attempts by DCMS to define and measure the Creative Industries were in 1998 and 2001 with the “Mapping Documents”</a:t>
            </a:r>
          </a:p>
          <a:p>
            <a:r>
              <a:rPr lang="en-US" dirty="0" smtClean="0">
                <a:latin typeface="Helvetica Neue"/>
                <a:cs typeface="Helvetica Neue"/>
              </a:rPr>
              <a:t>Further work done with ONS and </a:t>
            </a:r>
            <a:r>
              <a:rPr lang="en-US" dirty="0" err="1" smtClean="0">
                <a:latin typeface="Helvetica Neue"/>
                <a:cs typeface="Helvetica Neue"/>
              </a:rPr>
              <a:t>Nesta</a:t>
            </a:r>
            <a:r>
              <a:rPr lang="en-US" dirty="0" smtClean="0">
                <a:latin typeface="Helvetica Neue"/>
                <a:cs typeface="Helvetica Neue"/>
              </a:rPr>
              <a:t> to improve the definitions</a:t>
            </a:r>
          </a:p>
          <a:p>
            <a:pPr marL="0" indent="0">
              <a:buNone/>
            </a:pPr>
            <a:endParaRPr lang="en-US" dirty="0" smtClean="0">
              <a:latin typeface="Helvetica Neue"/>
              <a:cs typeface="Helvetica Neue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5588123"/>
            <a:ext cx="1465109" cy="10643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43572" y="5382605"/>
            <a:ext cx="1546428" cy="126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0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 Neue"/>
                <a:cs typeface="Helvetica Neue"/>
              </a:rPr>
              <a:t>Background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latin typeface="Helvetica Neue"/>
              <a:cs typeface="Helvetica Neue"/>
            </a:endParaRPr>
          </a:p>
          <a:p>
            <a:r>
              <a:rPr lang="en-US" dirty="0" smtClean="0">
                <a:latin typeface="Helvetica Neue"/>
                <a:cs typeface="Helvetica Neue"/>
              </a:rPr>
              <a:t>Current approach uses the “Creative Intensities”</a:t>
            </a:r>
          </a:p>
          <a:p>
            <a:r>
              <a:rPr lang="en-US" dirty="0" smtClean="0">
                <a:latin typeface="Helvetica Neue"/>
                <a:cs typeface="Helvetica Neue"/>
              </a:rPr>
              <a:t>This means an industry composed of a sufficient number of Creative Occupations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5588123"/>
            <a:ext cx="1465109" cy="10643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08929" y="5562151"/>
            <a:ext cx="1183452" cy="118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0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 Neue"/>
                <a:cs typeface="Helvetica Neue"/>
              </a:rPr>
              <a:t>So where are we today?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latin typeface="Helvetica Neue"/>
              <a:cs typeface="Helvetica Neue"/>
            </a:endParaRPr>
          </a:p>
          <a:p>
            <a:r>
              <a:rPr lang="en-US" dirty="0" smtClean="0">
                <a:latin typeface="Helvetica Neue"/>
                <a:cs typeface="Helvetica Neue"/>
              </a:rPr>
              <a:t>DCMS released the latest stats on the 26</a:t>
            </a:r>
            <a:r>
              <a:rPr lang="en-US" baseline="30000" dirty="0" smtClean="0">
                <a:latin typeface="Helvetica Neue"/>
                <a:cs typeface="Helvetica Neue"/>
              </a:rPr>
              <a:t>th</a:t>
            </a:r>
            <a:r>
              <a:rPr lang="en-US" dirty="0" smtClean="0">
                <a:latin typeface="Helvetica Neue"/>
                <a:cs typeface="Helvetica Neue"/>
              </a:rPr>
              <a:t> January 2016</a:t>
            </a:r>
          </a:p>
          <a:p>
            <a:r>
              <a:rPr lang="en-US" dirty="0" smtClean="0">
                <a:latin typeface="Helvetica Neue"/>
                <a:cs typeface="Helvetica Neue"/>
              </a:rPr>
              <a:t>Latest figures are from 2014</a:t>
            </a:r>
          </a:p>
          <a:p>
            <a:r>
              <a:rPr lang="en-US" dirty="0" smtClean="0">
                <a:latin typeface="Helvetica Neue"/>
                <a:cs typeface="Helvetica Neue"/>
              </a:rPr>
              <a:t>The Creative Industries were worth £84.1 billion – 5.2% of the UK economy</a:t>
            </a:r>
          </a:p>
          <a:p>
            <a:r>
              <a:rPr lang="en-US" dirty="0" smtClean="0">
                <a:latin typeface="Helvetica Neue"/>
                <a:cs typeface="Helvetica Neue"/>
              </a:rPr>
              <a:t>That’s an 8.9% increase from 2013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5588123"/>
            <a:ext cx="1465109" cy="10643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alphaModFix amt="50000"/>
          </a:blip>
          <a:stretch>
            <a:fillRect/>
          </a:stretch>
        </p:blipFill>
        <p:spPr>
          <a:xfrm>
            <a:off x="7353038" y="5298917"/>
            <a:ext cx="1654491" cy="165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0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latin typeface="Helvetica Neue"/>
              <a:cs typeface="Helvetica Neue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5588123"/>
            <a:ext cx="1465109" cy="106435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227201855"/>
              </p:ext>
            </p:extLst>
          </p:nvPr>
        </p:nvGraphicFramePr>
        <p:xfrm>
          <a:off x="457200" y="981497"/>
          <a:ext cx="8229600" cy="4149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36496" y="5846990"/>
            <a:ext cx="1553504" cy="79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0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622" y="5213445"/>
            <a:ext cx="1327178" cy="132717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latin typeface="Helvetica Neue"/>
              <a:cs typeface="Helvetica Neue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00" y="5588123"/>
            <a:ext cx="1465109" cy="106435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436622318"/>
              </p:ext>
            </p:extLst>
          </p:nvPr>
        </p:nvGraphicFramePr>
        <p:xfrm>
          <a:off x="457200" y="692696"/>
          <a:ext cx="8229599" cy="4895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3375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5588123"/>
            <a:ext cx="1465109" cy="106435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883685"/>
              </p:ext>
            </p:extLst>
          </p:nvPr>
        </p:nvGraphicFramePr>
        <p:xfrm>
          <a:off x="457199" y="800881"/>
          <a:ext cx="8229601" cy="4398403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673797"/>
                <a:gridCol w="2277902"/>
                <a:gridCol w="2277902"/>
              </a:tblGrid>
              <a:tr h="610163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Helvetica Neue"/>
                          <a:cs typeface="Helvetica Neue"/>
                        </a:rPr>
                        <a:t>Sector</a:t>
                      </a:r>
                      <a:endParaRPr lang="en-GB" sz="1600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Helvetica Neue"/>
                          <a:cs typeface="Helvetica Neue"/>
                        </a:rPr>
                        <a:t>% </a:t>
                      </a:r>
                      <a:r>
                        <a:rPr lang="en-GB" sz="1600" dirty="0" smtClean="0">
                          <a:effectLst/>
                          <a:latin typeface="Helvetica Neue"/>
                          <a:cs typeface="Helvetica Neue"/>
                        </a:rPr>
                        <a:t>change</a:t>
                      </a:r>
                      <a:r>
                        <a:rPr lang="en-GB" sz="1600" baseline="0" dirty="0" smtClean="0">
                          <a:effectLst/>
                          <a:latin typeface="Helvetica Neue"/>
                          <a:cs typeface="Helvetica Neue"/>
                        </a:rPr>
                        <a:t> </a:t>
                      </a:r>
                      <a:br>
                        <a:rPr lang="en-GB" sz="1600" baseline="0" dirty="0" smtClean="0">
                          <a:effectLst/>
                          <a:latin typeface="Helvetica Neue"/>
                          <a:cs typeface="Helvetica Neue"/>
                        </a:rPr>
                      </a:br>
                      <a:r>
                        <a:rPr lang="en-GB" sz="1600" dirty="0" smtClean="0">
                          <a:effectLst/>
                          <a:latin typeface="Helvetica Neue"/>
                          <a:cs typeface="Helvetica Neue"/>
                        </a:rPr>
                        <a:t>(</a:t>
                      </a:r>
                      <a:r>
                        <a:rPr lang="en-GB" sz="1600" dirty="0">
                          <a:effectLst/>
                          <a:latin typeface="Helvetica Neue"/>
                          <a:cs typeface="Helvetica Neue"/>
                        </a:rPr>
                        <a:t>2013-2014)</a:t>
                      </a:r>
                      <a:endParaRPr lang="en-GB" sz="1600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effectLst/>
                          <a:latin typeface="Helvetica Neue"/>
                          <a:cs typeface="Helvetica Neue"/>
                        </a:rPr>
                        <a:t>CAGR</a:t>
                      </a:r>
                      <a:r>
                        <a:rPr lang="en-GB" sz="1600" baseline="0" dirty="0" smtClean="0">
                          <a:effectLst/>
                          <a:latin typeface="Helvetica Neue"/>
                          <a:cs typeface="Helvetica Neue"/>
                        </a:rPr>
                        <a:t> </a:t>
                      </a:r>
                      <a:br>
                        <a:rPr lang="en-GB" sz="1600" baseline="0" dirty="0" smtClean="0">
                          <a:effectLst/>
                          <a:latin typeface="Helvetica Neue"/>
                          <a:cs typeface="Helvetica Neue"/>
                        </a:rPr>
                      </a:br>
                      <a:r>
                        <a:rPr lang="en-GB" sz="1600" dirty="0" smtClean="0">
                          <a:effectLst/>
                          <a:latin typeface="Helvetica Neue"/>
                          <a:cs typeface="Helvetica Neue"/>
                        </a:rPr>
                        <a:t>(</a:t>
                      </a:r>
                      <a:r>
                        <a:rPr lang="en-GB" sz="1600" dirty="0">
                          <a:effectLst/>
                          <a:latin typeface="Helvetica Neue"/>
                          <a:cs typeface="Helvetica Neue"/>
                        </a:rPr>
                        <a:t>2008-2014)</a:t>
                      </a:r>
                      <a:endParaRPr lang="en-GB" sz="1600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28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1. Advertising and marketing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Helvetica Neue"/>
                          <a:cs typeface="Helvetica Neue"/>
                        </a:rPr>
                        <a:t>10.9%</a:t>
                      </a:r>
                      <a:endParaRPr lang="en-GB" sz="1600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Helvetica Neue"/>
                          <a:cs typeface="Helvetica Neue"/>
                        </a:rPr>
                        <a:t>8.0%</a:t>
                      </a:r>
                      <a:endParaRPr lang="en-GB" sz="1600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28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77933C"/>
                          </a:solidFill>
                          <a:effectLst/>
                          <a:latin typeface="Helvetica Neue"/>
                          <a:cs typeface="Helvetica Neue"/>
                        </a:rPr>
                        <a:t>2. Architecture</a:t>
                      </a:r>
                      <a:endParaRPr lang="en-GB" sz="1600" dirty="0">
                        <a:solidFill>
                          <a:srgbClr val="77933C"/>
                        </a:solidFill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77933C"/>
                          </a:solidFill>
                          <a:effectLst/>
                          <a:latin typeface="Helvetica Neue"/>
                          <a:cs typeface="Helvetica Neue"/>
                        </a:rPr>
                        <a:t>16.4%</a:t>
                      </a:r>
                      <a:endParaRPr lang="en-GB" sz="1600" dirty="0">
                        <a:solidFill>
                          <a:srgbClr val="77933C"/>
                        </a:solidFill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3.3%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28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Helvetica Neue"/>
                          <a:cs typeface="Helvetica Neue"/>
                        </a:rPr>
                        <a:t>3. Crafts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-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Helvetica Neue"/>
                          <a:cs typeface="Helvetica Neue"/>
                        </a:rPr>
                        <a:t>-</a:t>
                      </a:r>
                      <a:endParaRPr lang="en-GB" sz="1600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28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77933C"/>
                          </a:solidFill>
                          <a:effectLst/>
                          <a:latin typeface="Helvetica Neue"/>
                          <a:cs typeface="Helvetica Neue"/>
                        </a:rPr>
                        <a:t>4. Design: Product, Graphic and Fashion Design</a:t>
                      </a:r>
                      <a:endParaRPr lang="en-GB" sz="1600" dirty="0">
                        <a:solidFill>
                          <a:srgbClr val="77933C"/>
                        </a:solidFill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Helvetica Neue"/>
                          <a:cs typeface="Helvetica Neue"/>
                        </a:rPr>
                        <a:t>16.6%</a:t>
                      </a:r>
                      <a:endParaRPr lang="en-GB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Helvetica Neue"/>
                          <a:cs typeface="Helvetica Neue"/>
                        </a:rPr>
                        <a:t>9.7%</a:t>
                      </a:r>
                      <a:endParaRPr lang="en-GB" sz="1600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28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77933C"/>
                          </a:solidFill>
                          <a:effectLst/>
                          <a:latin typeface="Helvetica Neue"/>
                          <a:cs typeface="Helvetica Neue"/>
                        </a:rPr>
                        <a:t>5. Film, TV, video, radio and photography</a:t>
                      </a:r>
                      <a:endParaRPr lang="en-GB" sz="1600" dirty="0">
                        <a:solidFill>
                          <a:srgbClr val="77933C"/>
                        </a:solidFill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77933C"/>
                          </a:solidFill>
                          <a:effectLst/>
                          <a:latin typeface="Helvetica Neue"/>
                          <a:cs typeface="Helvetica Neue"/>
                        </a:rPr>
                        <a:t>13.8%</a:t>
                      </a:r>
                      <a:endParaRPr lang="en-GB" sz="1600" dirty="0">
                        <a:solidFill>
                          <a:srgbClr val="77933C"/>
                        </a:solidFill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4.7%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28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Helvetica Neue"/>
                          <a:cs typeface="Helvetica Neue"/>
                        </a:rPr>
                        <a:t>6. IT, software and computer services</a:t>
                      </a:r>
                      <a:endParaRPr lang="en-GB" sz="1600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7.4%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Helvetica Neue"/>
                          <a:cs typeface="Helvetica Neue"/>
                        </a:rPr>
                        <a:t>5.8%</a:t>
                      </a:r>
                      <a:endParaRPr lang="en-GB" sz="1600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28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7. Publishing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2.8%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1.6%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28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8. Museums, Galleries and Libraries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-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Helvetica Neue"/>
                          <a:cs typeface="Helvetica Neue"/>
                        </a:rPr>
                        <a:t>-</a:t>
                      </a:r>
                      <a:endParaRPr lang="en-GB" sz="1600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28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9. Music, performing and visual arts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5.4%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Helvetica Neue"/>
                          <a:cs typeface="Helvetica Neue"/>
                        </a:rPr>
                        <a:t>6.5%</a:t>
                      </a:r>
                      <a:endParaRPr lang="en-GB" sz="1600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28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Helvetica Neue"/>
                          <a:cs typeface="Helvetica Neue"/>
                        </a:rPr>
                        <a:t>Total</a:t>
                      </a:r>
                      <a:endParaRPr lang="en-GB" sz="1600" b="1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Helvetica Neue"/>
                          <a:cs typeface="Helvetica Neue"/>
                        </a:rPr>
                        <a:t>8.9%</a:t>
                      </a:r>
                      <a:endParaRPr lang="en-GB" sz="1600" b="1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Helvetica Neue"/>
                          <a:cs typeface="Helvetica Neue"/>
                        </a:rPr>
                        <a:t>5.4%</a:t>
                      </a:r>
                      <a:endParaRPr lang="en-GB" sz="1600" b="1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28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effectLst/>
                          <a:latin typeface="Helvetica Neue"/>
                          <a:cs typeface="Helvetica Neue"/>
                        </a:rPr>
                        <a:t>UK Total (Blue book, ABML)</a:t>
                      </a:r>
                      <a:endParaRPr lang="en-GB" sz="1600" b="1" i="1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effectLst/>
                          <a:latin typeface="Helvetica Neue"/>
                          <a:cs typeface="Helvetica Neue"/>
                        </a:rPr>
                        <a:t>4.6%</a:t>
                      </a:r>
                      <a:endParaRPr lang="en-GB" sz="1600" b="1" i="1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effectLst/>
                          <a:latin typeface="Helvetica Neue"/>
                          <a:cs typeface="Helvetica Neue"/>
                        </a:rPr>
                        <a:t>2.8%</a:t>
                      </a:r>
                      <a:endParaRPr lang="en-GB" sz="1600" b="1" i="1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28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Helvetica Neue"/>
                          <a:cs typeface="Helvetica Neue"/>
                        </a:rPr>
                        <a:t>% share of UK Total</a:t>
                      </a:r>
                      <a:endParaRPr lang="en-GB" sz="1600" b="1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Helvetica Neue"/>
                          <a:cs typeface="Helvetica Neue"/>
                        </a:rPr>
                        <a:t>2.7%</a:t>
                      </a:r>
                      <a:endParaRPr lang="en-GB" sz="1600" b="1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Helvetica Neue"/>
                          <a:cs typeface="Helvetica Neue"/>
                        </a:rPr>
                        <a:t>2.5%</a:t>
                      </a:r>
                      <a:endParaRPr lang="en-GB" sz="1600" b="1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43572" y="5382605"/>
            <a:ext cx="1546428" cy="126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7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5588123"/>
            <a:ext cx="1465109" cy="1064359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209" name="Canvas 1023"/>
          <p:cNvGrpSpPr/>
          <p:nvPr/>
        </p:nvGrpSpPr>
        <p:grpSpPr>
          <a:xfrm>
            <a:off x="498357" y="-270147"/>
            <a:ext cx="9075095" cy="8095033"/>
            <a:chOff x="113665" y="31554"/>
            <a:chExt cx="6343650" cy="5370391"/>
          </a:xfrm>
        </p:grpSpPr>
        <p:sp>
          <p:nvSpPr>
            <p:cNvPr id="210" name="Rectangle 209"/>
            <p:cNvSpPr/>
            <p:nvPr/>
          </p:nvSpPr>
          <p:spPr>
            <a:xfrm>
              <a:off x="629920" y="1318260"/>
              <a:ext cx="5827395" cy="4083685"/>
            </a:xfrm>
            <a:prstGeom prst="rect">
              <a:avLst/>
            </a:prstGeom>
            <a:noFill/>
            <a:ln>
              <a:noFill/>
            </a:ln>
          </p:spPr>
        </p:sp>
        <p:grpSp>
          <p:nvGrpSpPr>
            <p:cNvPr id="211" name="Group 210"/>
            <p:cNvGrpSpPr>
              <a:grpSpLocks/>
            </p:cNvGrpSpPr>
            <p:nvPr/>
          </p:nvGrpSpPr>
          <p:grpSpPr bwMode="auto">
            <a:xfrm>
              <a:off x="113665" y="31554"/>
              <a:ext cx="5669280" cy="3985895"/>
              <a:chOff x="179" y="0"/>
              <a:chExt cx="8928" cy="6277"/>
            </a:xfrm>
          </p:grpSpPr>
          <p:sp>
            <p:nvSpPr>
              <p:cNvPr id="415" name="Rectangle 414"/>
              <p:cNvSpPr>
                <a:spLocks noChangeArrowheads="1"/>
              </p:cNvSpPr>
              <p:nvPr/>
            </p:nvSpPr>
            <p:spPr bwMode="auto">
              <a:xfrm>
                <a:off x="290" y="0"/>
                <a:ext cx="8817" cy="613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16" name="Freeform 415"/>
              <p:cNvSpPr>
                <a:spLocks noEditPoints="1"/>
              </p:cNvSpPr>
              <p:nvPr/>
            </p:nvSpPr>
            <p:spPr bwMode="auto">
              <a:xfrm>
                <a:off x="3604" y="6099"/>
                <a:ext cx="125" cy="140"/>
              </a:xfrm>
              <a:custGeom>
                <a:avLst/>
                <a:gdLst>
                  <a:gd name="T0" fmla="*/ 89 w 165"/>
                  <a:gd name="T1" fmla="*/ 112 h 185"/>
                  <a:gd name="T2" fmla="*/ 89 w 165"/>
                  <a:gd name="T3" fmla="*/ 91 h 185"/>
                  <a:gd name="T4" fmla="*/ 165 w 165"/>
                  <a:gd name="T5" fmla="*/ 91 h 185"/>
                  <a:gd name="T6" fmla="*/ 165 w 165"/>
                  <a:gd name="T7" fmla="*/ 157 h 185"/>
                  <a:gd name="T8" fmla="*/ 129 w 165"/>
                  <a:gd name="T9" fmla="*/ 178 h 185"/>
                  <a:gd name="T10" fmla="*/ 91 w 165"/>
                  <a:gd name="T11" fmla="*/ 185 h 185"/>
                  <a:gd name="T12" fmla="*/ 43 w 165"/>
                  <a:gd name="T13" fmla="*/ 174 h 185"/>
                  <a:gd name="T14" fmla="*/ 11 w 165"/>
                  <a:gd name="T15" fmla="*/ 141 h 185"/>
                  <a:gd name="T16" fmla="*/ 0 w 165"/>
                  <a:gd name="T17" fmla="*/ 94 h 185"/>
                  <a:gd name="T18" fmla="*/ 11 w 165"/>
                  <a:gd name="T19" fmla="*/ 45 h 185"/>
                  <a:gd name="T20" fmla="*/ 42 w 165"/>
                  <a:gd name="T21" fmla="*/ 11 h 185"/>
                  <a:gd name="T22" fmla="*/ 89 w 165"/>
                  <a:gd name="T23" fmla="*/ 0 h 185"/>
                  <a:gd name="T24" fmla="*/ 125 w 165"/>
                  <a:gd name="T25" fmla="*/ 7 h 185"/>
                  <a:gd name="T26" fmla="*/ 149 w 165"/>
                  <a:gd name="T27" fmla="*/ 24 h 185"/>
                  <a:gd name="T28" fmla="*/ 163 w 165"/>
                  <a:gd name="T29" fmla="*/ 53 h 185"/>
                  <a:gd name="T30" fmla="*/ 141 w 165"/>
                  <a:gd name="T31" fmla="*/ 59 h 185"/>
                  <a:gd name="T32" fmla="*/ 131 w 165"/>
                  <a:gd name="T33" fmla="*/ 38 h 185"/>
                  <a:gd name="T34" fmla="*/ 114 w 165"/>
                  <a:gd name="T35" fmla="*/ 25 h 185"/>
                  <a:gd name="T36" fmla="*/ 89 w 165"/>
                  <a:gd name="T37" fmla="*/ 21 h 185"/>
                  <a:gd name="T38" fmla="*/ 61 w 165"/>
                  <a:gd name="T39" fmla="*/ 26 h 185"/>
                  <a:gd name="T40" fmla="*/ 42 w 165"/>
                  <a:gd name="T41" fmla="*/ 39 h 185"/>
                  <a:gd name="T42" fmla="*/ 31 w 165"/>
                  <a:gd name="T43" fmla="*/ 56 h 185"/>
                  <a:gd name="T44" fmla="*/ 24 w 165"/>
                  <a:gd name="T45" fmla="*/ 92 h 185"/>
                  <a:gd name="T46" fmla="*/ 32 w 165"/>
                  <a:gd name="T47" fmla="*/ 132 h 185"/>
                  <a:gd name="T48" fmla="*/ 56 w 165"/>
                  <a:gd name="T49" fmla="*/ 156 h 185"/>
                  <a:gd name="T50" fmla="*/ 90 w 165"/>
                  <a:gd name="T51" fmla="*/ 164 h 185"/>
                  <a:gd name="T52" fmla="*/ 120 w 165"/>
                  <a:gd name="T53" fmla="*/ 158 h 185"/>
                  <a:gd name="T54" fmla="*/ 142 w 165"/>
                  <a:gd name="T55" fmla="*/ 146 h 185"/>
                  <a:gd name="T56" fmla="*/ 142 w 165"/>
                  <a:gd name="T57" fmla="*/ 112 h 185"/>
                  <a:gd name="T58" fmla="*/ 89 w 165"/>
                  <a:gd name="T59" fmla="*/ 112 h 185"/>
                  <a:gd name="T60" fmla="*/ 89 w 165"/>
                  <a:gd name="T61" fmla="*/ 112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165" h="185">
                    <a:moveTo>
                      <a:pt x="89" y="112"/>
                    </a:moveTo>
                    <a:lnTo>
                      <a:pt x="89" y="91"/>
                    </a:lnTo>
                    <a:lnTo>
                      <a:pt x="165" y="91"/>
                    </a:lnTo>
                    <a:lnTo>
                      <a:pt x="165" y="157"/>
                    </a:lnTo>
                    <a:cubicBezTo>
                      <a:pt x="154" y="167"/>
                      <a:pt x="142" y="174"/>
                      <a:pt x="129" y="178"/>
                    </a:cubicBezTo>
                    <a:cubicBezTo>
                      <a:pt x="117" y="183"/>
                      <a:pt x="104" y="185"/>
                      <a:pt x="91" y="185"/>
                    </a:cubicBezTo>
                    <a:cubicBezTo>
                      <a:pt x="74" y="185"/>
                      <a:pt x="58" y="182"/>
                      <a:pt x="43" y="174"/>
                    </a:cubicBezTo>
                    <a:cubicBezTo>
                      <a:pt x="29" y="167"/>
                      <a:pt x="18" y="156"/>
                      <a:pt x="11" y="141"/>
                    </a:cubicBezTo>
                    <a:cubicBezTo>
                      <a:pt x="3" y="127"/>
                      <a:pt x="0" y="111"/>
                      <a:pt x="0" y="94"/>
                    </a:cubicBezTo>
                    <a:cubicBezTo>
                      <a:pt x="0" y="76"/>
                      <a:pt x="3" y="60"/>
                      <a:pt x="11" y="45"/>
                    </a:cubicBezTo>
                    <a:cubicBezTo>
                      <a:pt x="18" y="30"/>
                      <a:pt x="28" y="19"/>
                      <a:pt x="42" y="11"/>
                    </a:cubicBezTo>
                    <a:cubicBezTo>
                      <a:pt x="56" y="4"/>
                      <a:pt x="72" y="0"/>
                      <a:pt x="89" y="0"/>
                    </a:cubicBezTo>
                    <a:cubicBezTo>
                      <a:pt x="102" y="0"/>
                      <a:pt x="114" y="2"/>
                      <a:pt x="125" y="7"/>
                    </a:cubicBezTo>
                    <a:cubicBezTo>
                      <a:pt x="135" y="11"/>
                      <a:pt x="143" y="17"/>
                      <a:pt x="149" y="24"/>
                    </a:cubicBezTo>
                    <a:cubicBezTo>
                      <a:pt x="155" y="32"/>
                      <a:pt x="160" y="41"/>
                      <a:pt x="163" y="53"/>
                    </a:cubicBezTo>
                    <a:lnTo>
                      <a:pt x="141" y="59"/>
                    </a:lnTo>
                    <a:cubicBezTo>
                      <a:pt x="139" y="50"/>
                      <a:pt x="135" y="43"/>
                      <a:pt x="131" y="38"/>
                    </a:cubicBezTo>
                    <a:cubicBezTo>
                      <a:pt x="127" y="33"/>
                      <a:pt x="122" y="28"/>
                      <a:pt x="114" y="25"/>
                    </a:cubicBezTo>
                    <a:cubicBezTo>
                      <a:pt x="107" y="22"/>
                      <a:pt x="99" y="21"/>
                      <a:pt x="89" y="21"/>
                    </a:cubicBezTo>
                    <a:cubicBezTo>
                      <a:pt x="79" y="21"/>
                      <a:pt x="69" y="22"/>
                      <a:pt x="61" y="26"/>
                    </a:cubicBezTo>
                    <a:cubicBezTo>
                      <a:pt x="53" y="29"/>
                      <a:pt x="47" y="33"/>
                      <a:pt x="42" y="39"/>
                    </a:cubicBezTo>
                    <a:cubicBezTo>
                      <a:pt x="37" y="44"/>
                      <a:pt x="34" y="50"/>
                      <a:pt x="31" y="56"/>
                    </a:cubicBezTo>
                    <a:cubicBezTo>
                      <a:pt x="26" y="67"/>
                      <a:pt x="24" y="79"/>
                      <a:pt x="24" y="92"/>
                    </a:cubicBezTo>
                    <a:cubicBezTo>
                      <a:pt x="24" y="108"/>
                      <a:pt x="27" y="122"/>
                      <a:pt x="32" y="132"/>
                    </a:cubicBezTo>
                    <a:cubicBezTo>
                      <a:pt x="38" y="143"/>
                      <a:pt x="46" y="151"/>
                      <a:pt x="56" y="156"/>
                    </a:cubicBezTo>
                    <a:cubicBezTo>
                      <a:pt x="67" y="162"/>
                      <a:pt x="78" y="164"/>
                      <a:pt x="90" y="164"/>
                    </a:cubicBezTo>
                    <a:cubicBezTo>
                      <a:pt x="100" y="164"/>
                      <a:pt x="110" y="162"/>
                      <a:pt x="120" y="158"/>
                    </a:cubicBezTo>
                    <a:cubicBezTo>
                      <a:pt x="130" y="154"/>
                      <a:pt x="137" y="150"/>
                      <a:pt x="142" y="146"/>
                    </a:cubicBezTo>
                    <a:lnTo>
                      <a:pt x="142" y="112"/>
                    </a:lnTo>
                    <a:lnTo>
                      <a:pt x="89" y="112"/>
                    </a:lnTo>
                    <a:close/>
                    <a:moveTo>
                      <a:pt x="89" y="112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17" name="Freeform 416"/>
              <p:cNvSpPr>
                <a:spLocks noEditPoints="1"/>
              </p:cNvSpPr>
              <p:nvPr/>
            </p:nvSpPr>
            <p:spPr bwMode="auto">
              <a:xfrm>
                <a:off x="3754" y="6137"/>
                <a:ext cx="54" cy="100"/>
              </a:xfrm>
              <a:custGeom>
                <a:avLst/>
                <a:gdLst>
                  <a:gd name="T0" fmla="*/ 0 w 71"/>
                  <a:gd name="T1" fmla="*/ 132 h 132"/>
                  <a:gd name="T2" fmla="*/ 0 w 71"/>
                  <a:gd name="T3" fmla="*/ 3 h 132"/>
                  <a:gd name="T4" fmla="*/ 20 w 71"/>
                  <a:gd name="T5" fmla="*/ 3 h 132"/>
                  <a:gd name="T6" fmla="*/ 20 w 71"/>
                  <a:gd name="T7" fmla="*/ 22 h 132"/>
                  <a:gd name="T8" fmla="*/ 34 w 71"/>
                  <a:gd name="T9" fmla="*/ 4 h 132"/>
                  <a:gd name="T10" fmla="*/ 48 w 71"/>
                  <a:gd name="T11" fmla="*/ 0 h 132"/>
                  <a:gd name="T12" fmla="*/ 71 w 71"/>
                  <a:gd name="T13" fmla="*/ 7 h 132"/>
                  <a:gd name="T14" fmla="*/ 63 w 71"/>
                  <a:gd name="T15" fmla="*/ 27 h 132"/>
                  <a:gd name="T16" fmla="*/ 47 w 71"/>
                  <a:gd name="T17" fmla="*/ 22 h 132"/>
                  <a:gd name="T18" fmla="*/ 34 w 71"/>
                  <a:gd name="T19" fmla="*/ 27 h 132"/>
                  <a:gd name="T20" fmla="*/ 26 w 71"/>
                  <a:gd name="T21" fmla="*/ 39 h 132"/>
                  <a:gd name="T22" fmla="*/ 22 w 71"/>
                  <a:gd name="T23" fmla="*/ 65 h 132"/>
                  <a:gd name="T24" fmla="*/ 22 w 71"/>
                  <a:gd name="T25" fmla="*/ 132 h 132"/>
                  <a:gd name="T26" fmla="*/ 0 w 71"/>
                  <a:gd name="T27" fmla="*/ 132 h 132"/>
                  <a:gd name="T28" fmla="*/ 0 w 71"/>
                  <a:gd name="T29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1" h="132">
                    <a:moveTo>
                      <a:pt x="0" y="132"/>
                    </a:moveTo>
                    <a:lnTo>
                      <a:pt x="0" y="3"/>
                    </a:lnTo>
                    <a:lnTo>
                      <a:pt x="20" y="3"/>
                    </a:lnTo>
                    <a:lnTo>
                      <a:pt x="20" y="22"/>
                    </a:lnTo>
                    <a:cubicBezTo>
                      <a:pt x="25" y="13"/>
                      <a:pt x="30" y="7"/>
                      <a:pt x="34" y="4"/>
                    </a:cubicBezTo>
                    <a:cubicBezTo>
                      <a:pt x="38" y="1"/>
                      <a:pt x="43" y="0"/>
                      <a:pt x="48" y="0"/>
                    </a:cubicBezTo>
                    <a:cubicBezTo>
                      <a:pt x="55" y="0"/>
                      <a:pt x="63" y="2"/>
                      <a:pt x="71" y="7"/>
                    </a:cubicBezTo>
                    <a:lnTo>
                      <a:pt x="63" y="27"/>
                    </a:lnTo>
                    <a:cubicBezTo>
                      <a:pt x="58" y="24"/>
                      <a:pt x="52" y="23"/>
                      <a:pt x="47" y="22"/>
                    </a:cubicBezTo>
                    <a:cubicBezTo>
                      <a:pt x="42" y="23"/>
                      <a:pt x="38" y="24"/>
                      <a:pt x="34" y="27"/>
                    </a:cubicBezTo>
                    <a:cubicBezTo>
                      <a:pt x="30" y="30"/>
                      <a:pt x="27" y="34"/>
                      <a:pt x="26" y="39"/>
                    </a:cubicBezTo>
                    <a:cubicBezTo>
                      <a:pt x="23" y="47"/>
                      <a:pt x="22" y="55"/>
                      <a:pt x="22" y="65"/>
                    </a:cubicBezTo>
                    <a:lnTo>
                      <a:pt x="22" y="132"/>
                    </a:lnTo>
                    <a:lnTo>
                      <a:pt x="0" y="132"/>
                    </a:lnTo>
                    <a:close/>
                    <a:moveTo>
                      <a:pt x="0" y="132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18" name="Freeform 417"/>
              <p:cNvSpPr>
                <a:spLocks noEditPoints="1"/>
              </p:cNvSpPr>
              <p:nvPr/>
            </p:nvSpPr>
            <p:spPr bwMode="auto">
              <a:xfrm>
                <a:off x="3811" y="6137"/>
                <a:ext cx="92" cy="102"/>
              </a:xfrm>
              <a:custGeom>
                <a:avLst/>
                <a:gdLst>
                  <a:gd name="T0" fmla="*/ 1 w 122"/>
                  <a:gd name="T1" fmla="*/ 68 h 135"/>
                  <a:gd name="T2" fmla="*/ 21 w 122"/>
                  <a:gd name="T3" fmla="*/ 14 h 135"/>
                  <a:gd name="T4" fmla="*/ 61 w 122"/>
                  <a:gd name="T5" fmla="*/ 0 h 135"/>
                  <a:gd name="T6" fmla="*/ 105 w 122"/>
                  <a:gd name="T7" fmla="*/ 17 h 135"/>
                  <a:gd name="T8" fmla="*/ 122 w 122"/>
                  <a:gd name="T9" fmla="*/ 66 h 135"/>
                  <a:gd name="T10" fmla="*/ 114 w 122"/>
                  <a:gd name="T11" fmla="*/ 105 h 135"/>
                  <a:gd name="T12" fmla="*/ 93 w 122"/>
                  <a:gd name="T13" fmla="*/ 127 h 135"/>
                  <a:gd name="T14" fmla="*/ 61 w 122"/>
                  <a:gd name="T15" fmla="*/ 135 h 135"/>
                  <a:gd name="T16" fmla="*/ 17 w 122"/>
                  <a:gd name="T17" fmla="*/ 118 h 135"/>
                  <a:gd name="T18" fmla="*/ 1 w 122"/>
                  <a:gd name="T19" fmla="*/ 68 h 135"/>
                  <a:gd name="T20" fmla="*/ 23 w 122"/>
                  <a:gd name="T21" fmla="*/ 68 h 135"/>
                  <a:gd name="T22" fmla="*/ 34 w 122"/>
                  <a:gd name="T23" fmla="*/ 105 h 135"/>
                  <a:gd name="T24" fmla="*/ 61 w 122"/>
                  <a:gd name="T25" fmla="*/ 117 h 135"/>
                  <a:gd name="T26" fmla="*/ 88 w 122"/>
                  <a:gd name="T27" fmla="*/ 105 h 135"/>
                  <a:gd name="T28" fmla="*/ 99 w 122"/>
                  <a:gd name="T29" fmla="*/ 67 h 135"/>
                  <a:gd name="T30" fmla="*/ 88 w 122"/>
                  <a:gd name="T31" fmla="*/ 30 h 135"/>
                  <a:gd name="T32" fmla="*/ 61 w 122"/>
                  <a:gd name="T33" fmla="*/ 18 h 135"/>
                  <a:gd name="T34" fmla="*/ 34 w 122"/>
                  <a:gd name="T35" fmla="*/ 30 h 135"/>
                  <a:gd name="T36" fmla="*/ 23 w 122"/>
                  <a:gd name="T37" fmla="*/ 68 h 135"/>
                  <a:gd name="T38" fmla="*/ 23 w 122"/>
                  <a:gd name="T39" fmla="*/ 68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2" h="135">
                    <a:moveTo>
                      <a:pt x="1" y="68"/>
                    </a:moveTo>
                    <a:cubicBezTo>
                      <a:pt x="0" y="44"/>
                      <a:pt x="7" y="26"/>
                      <a:pt x="21" y="14"/>
                    </a:cubicBezTo>
                    <a:cubicBezTo>
                      <a:pt x="32" y="5"/>
                      <a:pt x="45" y="0"/>
                      <a:pt x="61" y="0"/>
                    </a:cubicBezTo>
                    <a:cubicBezTo>
                      <a:pt x="79" y="0"/>
                      <a:pt x="94" y="6"/>
                      <a:pt x="105" y="17"/>
                    </a:cubicBezTo>
                    <a:cubicBezTo>
                      <a:pt x="116" y="29"/>
                      <a:pt x="122" y="45"/>
                      <a:pt x="122" y="66"/>
                    </a:cubicBezTo>
                    <a:cubicBezTo>
                      <a:pt x="122" y="82"/>
                      <a:pt x="119" y="96"/>
                      <a:pt x="114" y="105"/>
                    </a:cubicBezTo>
                    <a:cubicBezTo>
                      <a:pt x="109" y="115"/>
                      <a:pt x="102" y="122"/>
                      <a:pt x="93" y="127"/>
                    </a:cubicBezTo>
                    <a:cubicBezTo>
                      <a:pt x="83" y="133"/>
                      <a:pt x="73" y="135"/>
                      <a:pt x="61" y="135"/>
                    </a:cubicBezTo>
                    <a:cubicBezTo>
                      <a:pt x="43" y="135"/>
                      <a:pt x="28" y="129"/>
                      <a:pt x="17" y="118"/>
                    </a:cubicBezTo>
                    <a:cubicBezTo>
                      <a:pt x="6" y="106"/>
                      <a:pt x="0" y="89"/>
                      <a:pt x="1" y="68"/>
                    </a:cubicBezTo>
                    <a:close/>
                    <a:moveTo>
                      <a:pt x="23" y="68"/>
                    </a:moveTo>
                    <a:cubicBezTo>
                      <a:pt x="23" y="84"/>
                      <a:pt x="27" y="97"/>
                      <a:pt x="34" y="105"/>
                    </a:cubicBezTo>
                    <a:cubicBezTo>
                      <a:pt x="41" y="113"/>
                      <a:pt x="50" y="117"/>
                      <a:pt x="61" y="117"/>
                    </a:cubicBezTo>
                    <a:cubicBezTo>
                      <a:pt x="72" y="117"/>
                      <a:pt x="81" y="113"/>
                      <a:pt x="88" y="105"/>
                    </a:cubicBezTo>
                    <a:cubicBezTo>
                      <a:pt x="96" y="96"/>
                      <a:pt x="99" y="84"/>
                      <a:pt x="99" y="67"/>
                    </a:cubicBezTo>
                    <a:cubicBezTo>
                      <a:pt x="99" y="51"/>
                      <a:pt x="96" y="39"/>
                      <a:pt x="88" y="30"/>
                    </a:cubicBezTo>
                    <a:cubicBezTo>
                      <a:pt x="81" y="22"/>
                      <a:pt x="72" y="18"/>
                      <a:pt x="61" y="18"/>
                    </a:cubicBezTo>
                    <a:cubicBezTo>
                      <a:pt x="50" y="18"/>
                      <a:pt x="41" y="22"/>
                      <a:pt x="34" y="30"/>
                    </a:cubicBezTo>
                    <a:cubicBezTo>
                      <a:pt x="27" y="39"/>
                      <a:pt x="23" y="51"/>
                      <a:pt x="23" y="68"/>
                    </a:cubicBezTo>
                    <a:close/>
                    <a:moveTo>
                      <a:pt x="23" y="68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19" name="Freeform 418"/>
              <p:cNvSpPr>
                <a:spLocks noEditPoints="1"/>
              </p:cNvSpPr>
              <p:nvPr/>
            </p:nvSpPr>
            <p:spPr bwMode="auto">
              <a:xfrm>
                <a:off x="3911" y="6139"/>
                <a:ext cx="135" cy="98"/>
              </a:xfrm>
              <a:custGeom>
                <a:avLst/>
                <a:gdLst>
                  <a:gd name="T0" fmla="*/ 40 w 178"/>
                  <a:gd name="T1" fmla="*/ 129 h 129"/>
                  <a:gd name="T2" fmla="*/ 0 w 178"/>
                  <a:gd name="T3" fmla="*/ 0 h 129"/>
                  <a:gd name="T4" fmla="*/ 23 w 178"/>
                  <a:gd name="T5" fmla="*/ 0 h 129"/>
                  <a:gd name="T6" fmla="*/ 43 w 178"/>
                  <a:gd name="T7" fmla="*/ 75 h 129"/>
                  <a:gd name="T8" fmla="*/ 51 w 178"/>
                  <a:gd name="T9" fmla="*/ 102 h 129"/>
                  <a:gd name="T10" fmla="*/ 58 w 178"/>
                  <a:gd name="T11" fmla="*/ 76 h 129"/>
                  <a:gd name="T12" fmla="*/ 78 w 178"/>
                  <a:gd name="T13" fmla="*/ 0 h 129"/>
                  <a:gd name="T14" fmla="*/ 101 w 178"/>
                  <a:gd name="T15" fmla="*/ 0 h 129"/>
                  <a:gd name="T16" fmla="*/ 120 w 178"/>
                  <a:gd name="T17" fmla="*/ 75 h 129"/>
                  <a:gd name="T18" fmla="*/ 127 w 178"/>
                  <a:gd name="T19" fmla="*/ 100 h 129"/>
                  <a:gd name="T20" fmla="*/ 134 w 178"/>
                  <a:gd name="T21" fmla="*/ 75 h 129"/>
                  <a:gd name="T22" fmla="*/ 156 w 178"/>
                  <a:gd name="T23" fmla="*/ 0 h 129"/>
                  <a:gd name="T24" fmla="*/ 178 w 178"/>
                  <a:gd name="T25" fmla="*/ 0 h 129"/>
                  <a:gd name="T26" fmla="*/ 137 w 178"/>
                  <a:gd name="T27" fmla="*/ 129 h 129"/>
                  <a:gd name="T28" fmla="*/ 114 w 178"/>
                  <a:gd name="T29" fmla="*/ 129 h 129"/>
                  <a:gd name="T30" fmla="*/ 94 w 178"/>
                  <a:gd name="T31" fmla="*/ 52 h 129"/>
                  <a:gd name="T32" fmla="*/ 89 w 178"/>
                  <a:gd name="T33" fmla="*/ 30 h 129"/>
                  <a:gd name="T34" fmla="*/ 63 w 178"/>
                  <a:gd name="T35" fmla="*/ 129 h 129"/>
                  <a:gd name="T36" fmla="*/ 40 w 178"/>
                  <a:gd name="T37" fmla="*/ 129 h 129"/>
                  <a:gd name="T38" fmla="*/ 40 w 178"/>
                  <a:gd name="T39" fmla="*/ 129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78" h="129">
                    <a:moveTo>
                      <a:pt x="40" y="129"/>
                    </a:moveTo>
                    <a:lnTo>
                      <a:pt x="0" y="0"/>
                    </a:lnTo>
                    <a:lnTo>
                      <a:pt x="23" y="0"/>
                    </a:lnTo>
                    <a:lnTo>
                      <a:pt x="43" y="75"/>
                    </a:lnTo>
                    <a:lnTo>
                      <a:pt x="51" y="102"/>
                    </a:lnTo>
                    <a:cubicBezTo>
                      <a:pt x="51" y="101"/>
                      <a:pt x="53" y="92"/>
                      <a:pt x="58" y="76"/>
                    </a:cubicBezTo>
                    <a:lnTo>
                      <a:pt x="78" y="0"/>
                    </a:lnTo>
                    <a:lnTo>
                      <a:pt x="101" y="0"/>
                    </a:lnTo>
                    <a:lnTo>
                      <a:pt x="120" y="75"/>
                    </a:lnTo>
                    <a:lnTo>
                      <a:pt x="127" y="100"/>
                    </a:lnTo>
                    <a:lnTo>
                      <a:pt x="134" y="75"/>
                    </a:lnTo>
                    <a:lnTo>
                      <a:pt x="156" y="0"/>
                    </a:lnTo>
                    <a:lnTo>
                      <a:pt x="178" y="0"/>
                    </a:lnTo>
                    <a:lnTo>
                      <a:pt x="137" y="129"/>
                    </a:lnTo>
                    <a:lnTo>
                      <a:pt x="114" y="129"/>
                    </a:lnTo>
                    <a:lnTo>
                      <a:pt x="94" y="52"/>
                    </a:lnTo>
                    <a:lnTo>
                      <a:pt x="89" y="30"/>
                    </a:lnTo>
                    <a:lnTo>
                      <a:pt x="63" y="129"/>
                    </a:lnTo>
                    <a:lnTo>
                      <a:pt x="40" y="129"/>
                    </a:lnTo>
                    <a:close/>
                    <a:moveTo>
                      <a:pt x="40" y="129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0" name="Freeform 419"/>
              <p:cNvSpPr>
                <a:spLocks noEditPoints="1"/>
              </p:cNvSpPr>
              <p:nvPr/>
            </p:nvSpPr>
            <p:spPr bwMode="auto">
              <a:xfrm>
                <a:off x="4050" y="6104"/>
                <a:ext cx="48" cy="135"/>
              </a:xfrm>
              <a:custGeom>
                <a:avLst/>
                <a:gdLst>
                  <a:gd name="T0" fmla="*/ 60 w 63"/>
                  <a:gd name="T1" fmla="*/ 156 h 177"/>
                  <a:gd name="T2" fmla="*/ 63 w 63"/>
                  <a:gd name="T3" fmla="*/ 175 h 177"/>
                  <a:gd name="T4" fmla="*/ 47 w 63"/>
                  <a:gd name="T5" fmla="*/ 177 h 177"/>
                  <a:gd name="T6" fmla="*/ 28 w 63"/>
                  <a:gd name="T7" fmla="*/ 173 h 177"/>
                  <a:gd name="T8" fmla="*/ 19 w 63"/>
                  <a:gd name="T9" fmla="*/ 163 h 177"/>
                  <a:gd name="T10" fmla="*/ 16 w 63"/>
                  <a:gd name="T11" fmla="*/ 137 h 177"/>
                  <a:gd name="T12" fmla="*/ 16 w 63"/>
                  <a:gd name="T13" fmla="*/ 63 h 177"/>
                  <a:gd name="T14" fmla="*/ 0 w 63"/>
                  <a:gd name="T15" fmla="*/ 63 h 177"/>
                  <a:gd name="T16" fmla="*/ 0 w 63"/>
                  <a:gd name="T17" fmla="*/ 46 h 177"/>
                  <a:gd name="T18" fmla="*/ 16 w 63"/>
                  <a:gd name="T19" fmla="*/ 46 h 177"/>
                  <a:gd name="T20" fmla="*/ 16 w 63"/>
                  <a:gd name="T21" fmla="*/ 14 h 177"/>
                  <a:gd name="T22" fmla="*/ 38 w 63"/>
                  <a:gd name="T23" fmla="*/ 0 h 177"/>
                  <a:gd name="T24" fmla="*/ 38 w 63"/>
                  <a:gd name="T25" fmla="*/ 46 h 177"/>
                  <a:gd name="T26" fmla="*/ 60 w 63"/>
                  <a:gd name="T27" fmla="*/ 46 h 177"/>
                  <a:gd name="T28" fmla="*/ 60 w 63"/>
                  <a:gd name="T29" fmla="*/ 63 h 177"/>
                  <a:gd name="T30" fmla="*/ 38 w 63"/>
                  <a:gd name="T31" fmla="*/ 63 h 177"/>
                  <a:gd name="T32" fmla="*/ 38 w 63"/>
                  <a:gd name="T33" fmla="*/ 139 h 177"/>
                  <a:gd name="T34" fmla="*/ 39 w 63"/>
                  <a:gd name="T35" fmla="*/ 151 h 177"/>
                  <a:gd name="T36" fmla="*/ 43 w 63"/>
                  <a:gd name="T37" fmla="*/ 155 h 177"/>
                  <a:gd name="T38" fmla="*/ 51 w 63"/>
                  <a:gd name="T39" fmla="*/ 157 h 177"/>
                  <a:gd name="T40" fmla="*/ 60 w 63"/>
                  <a:gd name="T41" fmla="*/ 156 h 177"/>
                  <a:gd name="T42" fmla="*/ 60 w 63"/>
                  <a:gd name="T43" fmla="*/ 156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3" h="177">
                    <a:moveTo>
                      <a:pt x="60" y="156"/>
                    </a:moveTo>
                    <a:lnTo>
                      <a:pt x="63" y="175"/>
                    </a:lnTo>
                    <a:cubicBezTo>
                      <a:pt x="57" y="176"/>
                      <a:pt x="52" y="177"/>
                      <a:pt x="47" y="177"/>
                    </a:cubicBezTo>
                    <a:cubicBezTo>
                      <a:pt x="39" y="177"/>
                      <a:pt x="33" y="176"/>
                      <a:pt x="28" y="173"/>
                    </a:cubicBezTo>
                    <a:cubicBezTo>
                      <a:pt x="24" y="171"/>
                      <a:pt x="21" y="167"/>
                      <a:pt x="19" y="163"/>
                    </a:cubicBezTo>
                    <a:cubicBezTo>
                      <a:pt x="17" y="159"/>
                      <a:pt x="16" y="151"/>
                      <a:pt x="16" y="137"/>
                    </a:cubicBezTo>
                    <a:lnTo>
                      <a:pt x="16" y="63"/>
                    </a:lnTo>
                    <a:lnTo>
                      <a:pt x="0" y="63"/>
                    </a:lnTo>
                    <a:lnTo>
                      <a:pt x="0" y="46"/>
                    </a:lnTo>
                    <a:lnTo>
                      <a:pt x="16" y="46"/>
                    </a:lnTo>
                    <a:lnTo>
                      <a:pt x="16" y="14"/>
                    </a:lnTo>
                    <a:lnTo>
                      <a:pt x="38" y="0"/>
                    </a:lnTo>
                    <a:lnTo>
                      <a:pt x="38" y="46"/>
                    </a:lnTo>
                    <a:lnTo>
                      <a:pt x="60" y="46"/>
                    </a:lnTo>
                    <a:lnTo>
                      <a:pt x="60" y="63"/>
                    </a:lnTo>
                    <a:lnTo>
                      <a:pt x="38" y="63"/>
                    </a:lnTo>
                    <a:lnTo>
                      <a:pt x="38" y="139"/>
                    </a:lnTo>
                    <a:cubicBezTo>
                      <a:pt x="38" y="145"/>
                      <a:pt x="38" y="149"/>
                      <a:pt x="39" y="151"/>
                    </a:cubicBezTo>
                    <a:cubicBezTo>
                      <a:pt x="40" y="153"/>
                      <a:pt x="41" y="154"/>
                      <a:pt x="43" y="155"/>
                    </a:cubicBezTo>
                    <a:cubicBezTo>
                      <a:pt x="45" y="156"/>
                      <a:pt x="47" y="157"/>
                      <a:pt x="51" y="157"/>
                    </a:cubicBezTo>
                    <a:cubicBezTo>
                      <a:pt x="53" y="157"/>
                      <a:pt x="56" y="156"/>
                      <a:pt x="60" y="156"/>
                    </a:cubicBezTo>
                    <a:close/>
                    <a:moveTo>
                      <a:pt x="60" y="15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1" name="Freeform 420"/>
              <p:cNvSpPr>
                <a:spLocks noEditPoints="1"/>
              </p:cNvSpPr>
              <p:nvPr/>
            </p:nvSpPr>
            <p:spPr bwMode="auto">
              <a:xfrm>
                <a:off x="4113" y="6101"/>
                <a:ext cx="79" cy="136"/>
              </a:xfrm>
              <a:custGeom>
                <a:avLst/>
                <a:gdLst>
                  <a:gd name="T0" fmla="*/ 0 w 105"/>
                  <a:gd name="T1" fmla="*/ 179 h 179"/>
                  <a:gd name="T2" fmla="*/ 0 w 105"/>
                  <a:gd name="T3" fmla="*/ 0 h 179"/>
                  <a:gd name="T4" fmla="*/ 22 w 105"/>
                  <a:gd name="T5" fmla="*/ 0 h 179"/>
                  <a:gd name="T6" fmla="*/ 22 w 105"/>
                  <a:gd name="T7" fmla="*/ 65 h 179"/>
                  <a:gd name="T8" fmla="*/ 61 w 105"/>
                  <a:gd name="T9" fmla="*/ 47 h 179"/>
                  <a:gd name="T10" fmla="*/ 86 w 105"/>
                  <a:gd name="T11" fmla="*/ 52 h 179"/>
                  <a:gd name="T12" fmla="*/ 101 w 105"/>
                  <a:gd name="T13" fmla="*/ 68 h 179"/>
                  <a:gd name="T14" fmla="*/ 105 w 105"/>
                  <a:gd name="T15" fmla="*/ 97 h 179"/>
                  <a:gd name="T16" fmla="*/ 105 w 105"/>
                  <a:gd name="T17" fmla="*/ 179 h 179"/>
                  <a:gd name="T18" fmla="*/ 83 w 105"/>
                  <a:gd name="T19" fmla="*/ 179 h 179"/>
                  <a:gd name="T20" fmla="*/ 83 w 105"/>
                  <a:gd name="T21" fmla="*/ 97 h 179"/>
                  <a:gd name="T22" fmla="*/ 76 w 105"/>
                  <a:gd name="T23" fmla="*/ 73 h 179"/>
                  <a:gd name="T24" fmla="*/ 56 w 105"/>
                  <a:gd name="T25" fmla="*/ 66 h 179"/>
                  <a:gd name="T26" fmla="*/ 38 w 105"/>
                  <a:gd name="T27" fmla="*/ 71 h 179"/>
                  <a:gd name="T28" fmla="*/ 25 w 105"/>
                  <a:gd name="T29" fmla="*/ 85 h 179"/>
                  <a:gd name="T30" fmla="*/ 22 w 105"/>
                  <a:gd name="T31" fmla="*/ 108 h 179"/>
                  <a:gd name="T32" fmla="*/ 22 w 105"/>
                  <a:gd name="T33" fmla="*/ 179 h 179"/>
                  <a:gd name="T34" fmla="*/ 0 w 105"/>
                  <a:gd name="T35" fmla="*/ 179 h 179"/>
                  <a:gd name="T36" fmla="*/ 0 w 105"/>
                  <a:gd name="T37" fmla="*/ 17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05" h="179">
                    <a:moveTo>
                      <a:pt x="0" y="179"/>
                    </a:moveTo>
                    <a:lnTo>
                      <a:pt x="0" y="0"/>
                    </a:lnTo>
                    <a:lnTo>
                      <a:pt x="22" y="0"/>
                    </a:lnTo>
                    <a:lnTo>
                      <a:pt x="22" y="65"/>
                    </a:lnTo>
                    <a:cubicBezTo>
                      <a:pt x="32" y="53"/>
                      <a:pt x="45" y="47"/>
                      <a:pt x="61" y="47"/>
                    </a:cubicBezTo>
                    <a:cubicBezTo>
                      <a:pt x="70" y="47"/>
                      <a:pt x="78" y="49"/>
                      <a:pt x="86" y="52"/>
                    </a:cubicBezTo>
                    <a:cubicBezTo>
                      <a:pt x="93" y="56"/>
                      <a:pt x="98" y="62"/>
                      <a:pt x="101" y="68"/>
                    </a:cubicBezTo>
                    <a:cubicBezTo>
                      <a:pt x="104" y="75"/>
                      <a:pt x="105" y="85"/>
                      <a:pt x="105" y="97"/>
                    </a:cubicBezTo>
                    <a:lnTo>
                      <a:pt x="105" y="179"/>
                    </a:lnTo>
                    <a:lnTo>
                      <a:pt x="83" y="179"/>
                    </a:lnTo>
                    <a:lnTo>
                      <a:pt x="83" y="97"/>
                    </a:lnTo>
                    <a:cubicBezTo>
                      <a:pt x="83" y="86"/>
                      <a:pt x="81" y="78"/>
                      <a:pt x="76" y="73"/>
                    </a:cubicBezTo>
                    <a:cubicBezTo>
                      <a:pt x="71" y="68"/>
                      <a:pt x="65" y="66"/>
                      <a:pt x="56" y="66"/>
                    </a:cubicBezTo>
                    <a:cubicBezTo>
                      <a:pt x="49" y="66"/>
                      <a:pt x="43" y="67"/>
                      <a:pt x="38" y="71"/>
                    </a:cubicBezTo>
                    <a:cubicBezTo>
                      <a:pt x="32" y="74"/>
                      <a:pt x="28" y="79"/>
                      <a:pt x="25" y="85"/>
                    </a:cubicBezTo>
                    <a:cubicBezTo>
                      <a:pt x="23" y="90"/>
                      <a:pt x="22" y="98"/>
                      <a:pt x="22" y="108"/>
                    </a:cubicBezTo>
                    <a:lnTo>
                      <a:pt x="22" y="179"/>
                    </a:lnTo>
                    <a:lnTo>
                      <a:pt x="0" y="179"/>
                    </a:lnTo>
                    <a:close/>
                    <a:moveTo>
                      <a:pt x="0" y="179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2" name="Freeform 421"/>
              <p:cNvSpPr>
                <a:spLocks noEditPoints="1"/>
              </p:cNvSpPr>
              <p:nvPr/>
            </p:nvSpPr>
            <p:spPr bwMode="auto">
              <a:xfrm>
                <a:off x="4264" y="6101"/>
                <a:ext cx="90" cy="136"/>
              </a:xfrm>
              <a:custGeom>
                <a:avLst/>
                <a:gdLst>
                  <a:gd name="T0" fmla="*/ 119 w 119"/>
                  <a:gd name="T1" fmla="*/ 158 h 179"/>
                  <a:gd name="T2" fmla="*/ 119 w 119"/>
                  <a:gd name="T3" fmla="*/ 179 h 179"/>
                  <a:gd name="T4" fmla="*/ 0 w 119"/>
                  <a:gd name="T5" fmla="*/ 179 h 179"/>
                  <a:gd name="T6" fmla="*/ 3 w 119"/>
                  <a:gd name="T7" fmla="*/ 164 h 179"/>
                  <a:gd name="T8" fmla="*/ 17 w 119"/>
                  <a:gd name="T9" fmla="*/ 140 h 179"/>
                  <a:gd name="T10" fmla="*/ 46 w 119"/>
                  <a:gd name="T11" fmla="*/ 113 h 179"/>
                  <a:gd name="T12" fmla="*/ 85 w 119"/>
                  <a:gd name="T13" fmla="*/ 75 h 179"/>
                  <a:gd name="T14" fmla="*/ 96 w 119"/>
                  <a:gd name="T15" fmla="*/ 49 h 179"/>
                  <a:gd name="T16" fmla="*/ 86 w 119"/>
                  <a:gd name="T17" fmla="*/ 27 h 179"/>
                  <a:gd name="T18" fmla="*/ 62 w 119"/>
                  <a:gd name="T19" fmla="*/ 18 h 179"/>
                  <a:gd name="T20" fmla="*/ 37 w 119"/>
                  <a:gd name="T21" fmla="*/ 27 h 179"/>
                  <a:gd name="T22" fmla="*/ 27 w 119"/>
                  <a:gd name="T23" fmla="*/ 54 h 179"/>
                  <a:gd name="T24" fmla="*/ 4 w 119"/>
                  <a:gd name="T25" fmla="*/ 51 h 179"/>
                  <a:gd name="T26" fmla="*/ 22 w 119"/>
                  <a:gd name="T27" fmla="*/ 13 h 179"/>
                  <a:gd name="T28" fmla="*/ 63 w 119"/>
                  <a:gd name="T29" fmla="*/ 0 h 179"/>
                  <a:gd name="T30" fmla="*/ 103 w 119"/>
                  <a:gd name="T31" fmla="*/ 14 h 179"/>
                  <a:gd name="T32" fmla="*/ 118 w 119"/>
                  <a:gd name="T33" fmla="*/ 49 h 179"/>
                  <a:gd name="T34" fmla="*/ 114 w 119"/>
                  <a:gd name="T35" fmla="*/ 71 h 179"/>
                  <a:gd name="T36" fmla="*/ 99 w 119"/>
                  <a:gd name="T37" fmla="*/ 92 h 179"/>
                  <a:gd name="T38" fmla="*/ 66 w 119"/>
                  <a:gd name="T39" fmla="*/ 124 h 179"/>
                  <a:gd name="T40" fmla="*/ 40 w 119"/>
                  <a:gd name="T41" fmla="*/ 146 h 179"/>
                  <a:gd name="T42" fmla="*/ 31 w 119"/>
                  <a:gd name="T43" fmla="*/ 158 h 179"/>
                  <a:gd name="T44" fmla="*/ 119 w 119"/>
                  <a:gd name="T45" fmla="*/ 158 h 179"/>
                  <a:gd name="T46" fmla="*/ 119 w 119"/>
                  <a:gd name="T47" fmla="*/ 158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19" h="179">
                    <a:moveTo>
                      <a:pt x="119" y="158"/>
                    </a:moveTo>
                    <a:lnTo>
                      <a:pt x="119" y="179"/>
                    </a:lnTo>
                    <a:lnTo>
                      <a:pt x="0" y="179"/>
                    </a:lnTo>
                    <a:cubicBezTo>
                      <a:pt x="0" y="174"/>
                      <a:pt x="1" y="169"/>
                      <a:pt x="3" y="164"/>
                    </a:cubicBezTo>
                    <a:cubicBezTo>
                      <a:pt x="6" y="156"/>
                      <a:pt x="11" y="148"/>
                      <a:pt x="17" y="140"/>
                    </a:cubicBezTo>
                    <a:cubicBezTo>
                      <a:pt x="24" y="132"/>
                      <a:pt x="34" y="123"/>
                      <a:pt x="46" y="113"/>
                    </a:cubicBezTo>
                    <a:cubicBezTo>
                      <a:pt x="66" y="97"/>
                      <a:pt x="79" y="85"/>
                      <a:pt x="85" y="75"/>
                    </a:cubicBezTo>
                    <a:cubicBezTo>
                      <a:pt x="92" y="66"/>
                      <a:pt x="96" y="57"/>
                      <a:pt x="96" y="49"/>
                    </a:cubicBezTo>
                    <a:cubicBezTo>
                      <a:pt x="96" y="40"/>
                      <a:pt x="93" y="33"/>
                      <a:pt x="86" y="27"/>
                    </a:cubicBezTo>
                    <a:cubicBezTo>
                      <a:pt x="80" y="21"/>
                      <a:pt x="72" y="18"/>
                      <a:pt x="62" y="18"/>
                    </a:cubicBezTo>
                    <a:cubicBezTo>
                      <a:pt x="51" y="18"/>
                      <a:pt x="43" y="21"/>
                      <a:pt x="37" y="27"/>
                    </a:cubicBezTo>
                    <a:cubicBezTo>
                      <a:pt x="30" y="34"/>
                      <a:pt x="27" y="43"/>
                      <a:pt x="27" y="54"/>
                    </a:cubicBezTo>
                    <a:lnTo>
                      <a:pt x="4" y="51"/>
                    </a:lnTo>
                    <a:cubicBezTo>
                      <a:pt x="6" y="35"/>
                      <a:pt x="12" y="22"/>
                      <a:pt x="22" y="13"/>
                    </a:cubicBezTo>
                    <a:cubicBezTo>
                      <a:pt x="32" y="4"/>
                      <a:pt x="46" y="0"/>
                      <a:pt x="63" y="0"/>
                    </a:cubicBezTo>
                    <a:cubicBezTo>
                      <a:pt x="80" y="0"/>
                      <a:pt x="93" y="4"/>
                      <a:pt x="103" y="14"/>
                    </a:cubicBezTo>
                    <a:cubicBezTo>
                      <a:pt x="113" y="24"/>
                      <a:pt x="118" y="35"/>
                      <a:pt x="118" y="49"/>
                    </a:cubicBezTo>
                    <a:cubicBezTo>
                      <a:pt x="118" y="57"/>
                      <a:pt x="117" y="64"/>
                      <a:pt x="114" y="71"/>
                    </a:cubicBezTo>
                    <a:cubicBezTo>
                      <a:pt x="111" y="77"/>
                      <a:pt x="106" y="85"/>
                      <a:pt x="99" y="92"/>
                    </a:cubicBezTo>
                    <a:cubicBezTo>
                      <a:pt x="92" y="100"/>
                      <a:pt x="81" y="110"/>
                      <a:pt x="66" y="124"/>
                    </a:cubicBezTo>
                    <a:cubicBezTo>
                      <a:pt x="52" y="135"/>
                      <a:pt x="44" y="142"/>
                      <a:pt x="40" y="146"/>
                    </a:cubicBezTo>
                    <a:cubicBezTo>
                      <a:pt x="36" y="150"/>
                      <a:pt x="33" y="154"/>
                      <a:pt x="31" y="158"/>
                    </a:cubicBezTo>
                    <a:lnTo>
                      <a:pt x="119" y="158"/>
                    </a:lnTo>
                    <a:close/>
                    <a:moveTo>
                      <a:pt x="119" y="158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3" name="Freeform 422"/>
              <p:cNvSpPr>
                <a:spLocks noEditPoints="1"/>
              </p:cNvSpPr>
              <p:nvPr/>
            </p:nvSpPr>
            <p:spPr bwMode="auto">
              <a:xfrm>
                <a:off x="4371" y="6101"/>
                <a:ext cx="89" cy="138"/>
              </a:xfrm>
              <a:custGeom>
                <a:avLst/>
                <a:gdLst>
                  <a:gd name="T0" fmla="*/ 0 w 117"/>
                  <a:gd name="T1" fmla="*/ 91 h 182"/>
                  <a:gd name="T2" fmla="*/ 7 w 117"/>
                  <a:gd name="T3" fmla="*/ 40 h 182"/>
                  <a:gd name="T4" fmla="*/ 26 w 117"/>
                  <a:gd name="T5" fmla="*/ 10 h 182"/>
                  <a:gd name="T6" fmla="*/ 59 w 117"/>
                  <a:gd name="T7" fmla="*/ 0 h 182"/>
                  <a:gd name="T8" fmla="*/ 84 w 117"/>
                  <a:gd name="T9" fmla="*/ 5 h 182"/>
                  <a:gd name="T10" fmla="*/ 102 w 117"/>
                  <a:gd name="T11" fmla="*/ 22 h 182"/>
                  <a:gd name="T12" fmla="*/ 113 w 117"/>
                  <a:gd name="T13" fmla="*/ 49 h 182"/>
                  <a:gd name="T14" fmla="*/ 117 w 117"/>
                  <a:gd name="T15" fmla="*/ 91 h 182"/>
                  <a:gd name="T16" fmla="*/ 110 w 117"/>
                  <a:gd name="T17" fmla="*/ 142 h 182"/>
                  <a:gd name="T18" fmla="*/ 91 w 117"/>
                  <a:gd name="T19" fmla="*/ 172 h 182"/>
                  <a:gd name="T20" fmla="*/ 59 w 117"/>
                  <a:gd name="T21" fmla="*/ 182 h 182"/>
                  <a:gd name="T22" fmla="*/ 18 w 117"/>
                  <a:gd name="T23" fmla="*/ 164 h 182"/>
                  <a:gd name="T24" fmla="*/ 0 w 117"/>
                  <a:gd name="T25" fmla="*/ 91 h 182"/>
                  <a:gd name="T26" fmla="*/ 23 w 117"/>
                  <a:gd name="T27" fmla="*/ 91 h 182"/>
                  <a:gd name="T28" fmla="*/ 33 w 117"/>
                  <a:gd name="T29" fmla="*/ 150 h 182"/>
                  <a:gd name="T30" fmla="*/ 59 w 117"/>
                  <a:gd name="T31" fmla="*/ 164 h 182"/>
                  <a:gd name="T32" fmla="*/ 84 w 117"/>
                  <a:gd name="T33" fmla="*/ 150 h 182"/>
                  <a:gd name="T34" fmla="*/ 94 w 117"/>
                  <a:gd name="T35" fmla="*/ 91 h 182"/>
                  <a:gd name="T36" fmla="*/ 84 w 117"/>
                  <a:gd name="T37" fmla="*/ 32 h 182"/>
                  <a:gd name="T38" fmla="*/ 58 w 117"/>
                  <a:gd name="T39" fmla="*/ 18 h 182"/>
                  <a:gd name="T40" fmla="*/ 34 w 117"/>
                  <a:gd name="T41" fmla="*/ 31 h 182"/>
                  <a:gd name="T42" fmla="*/ 23 w 117"/>
                  <a:gd name="T43" fmla="*/ 91 h 182"/>
                  <a:gd name="T44" fmla="*/ 23 w 117"/>
                  <a:gd name="T45" fmla="*/ 91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17" h="182">
                    <a:moveTo>
                      <a:pt x="0" y="91"/>
                    </a:moveTo>
                    <a:cubicBezTo>
                      <a:pt x="0" y="70"/>
                      <a:pt x="2" y="53"/>
                      <a:pt x="7" y="40"/>
                    </a:cubicBezTo>
                    <a:cubicBezTo>
                      <a:pt x="11" y="27"/>
                      <a:pt x="17" y="17"/>
                      <a:pt x="26" y="10"/>
                    </a:cubicBezTo>
                    <a:cubicBezTo>
                      <a:pt x="35" y="3"/>
                      <a:pt x="45" y="0"/>
                      <a:pt x="59" y="0"/>
                    </a:cubicBezTo>
                    <a:cubicBezTo>
                      <a:pt x="68" y="0"/>
                      <a:pt x="76" y="2"/>
                      <a:pt x="84" y="5"/>
                    </a:cubicBezTo>
                    <a:cubicBezTo>
                      <a:pt x="91" y="9"/>
                      <a:pt x="97" y="15"/>
                      <a:pt x="102" y="22"/>
                    </a:cubicBezTo>
                    <a:cubicBezTo>
                      <a:pt x="106" y="30"/>
                      <a:pt x="110" y="38"/>
                      <a:pt x="113" y="49"/>
                    </a:cubicBezTo>
                    <a:cubicBezTo>
                      <a:pt x="115" y="59"/>
                      <a:pt x="117" y="73"/>
                      <a:pt x="117" y="91"/>
                    </a:cubicBezTo>
                    <a:cubicBezTo>
                      <a:pt x="117" y="112"/>
                      <a:pt x="115" y="129"/>
                      <a:pt x="110" y="142"/>
                    </a:cubicBezTo>
                    <a:cubicBezTo>
                      <a:pt x="106" y="155"/>
                      <a:pt x="100" y="165"/>
                      <a:pt x="91" y="172"/>
                    </a:cubicBezTo>
                    <a:cubicBezTo>
                      <a:pt x="82" y="179"/>
                      <a:pt x="72" y="182"/>
                      <a:pt x="59" y="182"/>
                    </a:cubicBezTo>
                    <a:cubicBezTo>
                      <a:pt x="41" y="182"/>
                      <a:pt x="28" y="176"/>
                      <a:pt x="18" y="164"/>
                    </a:cubicBezTo>
                    <a:cubicBezTo>
                      <a:pt x="6" y="149"/>
                      <a:pt x="0" y="125"/>
                      <a:pt x="0" y="91"/>
                    </a:cubicBezTo>
                    <a:close/>
                    <a:moveTo>
                      <a:pt x="23" y="91"/>
                    </a:moveTo>
                    <a:cubicBezTo>
                      <a:pt x="23" y="121"/>
                      <a:pt x="26" y="140"/>
                      <a:pt x="33" y="150"/>
                    </a:cubicBezTo>
                    <a:cubicBezTo>
                      <a:pt x="40" y="160"/>
                      <a:pt x="48" y="164"/>
                      <a:pt x="59" y="164"/>
                    </a:cubicBezTo>
                    <a:cubicBezTo>
                      <a:pt x="69" y="164"/>
                      <a:pt x="77" y="159"/>
                      <a:pt x="84" y="150"/>
                    </a:cubicBezTo>
                    <a:cubicBezTo>
                      <a:pt x="91" y="140"/>
                      <a:pt x="94" y="120"/>
                      <a:pt x="94" y="91"/>
                    </a:cubicBezTo>
                    <a:cubicBezTo>
                      <a:pt x="94" y="62"/>
                      <a:pt x="91" y="42"/>
                      <a:pt x="84" y="32"/>
                    </a:cubicBezTo>
                    <a:cubicBezTo>
                      <a:pt x="77" y="23"/>
                      <a:pt x="68" y="18"/>
                      <a:pt x="58" y="18"/>
                    </a:cubicBezTo>
                    <a:cubicBezTo>
                      <a:pt x="48" y="18"/>
                      <a:pt x="40" y="22"/>
                      <a:pt x="34" y="31"/>
                    </a:cubicBezTo>
                    <a:cubicBezTo>
                      <a:pt x="26" y="42"/>
                      <a:pt x="23" y="62"/>
                      <a:pt x="23" y="91"/>
                    </a:cubicBezTo>
                    <a:close/>
                    <a:moveTo>
                      <a:pt x="23" y="91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4" name="Freeform 423"/>
              <p:cNvSpPr>
                <a:spLocks noEditPoints="1"/>
              </p:cNvSpPr>
              <p:nvPr/>
            </p:nvSpPr>
            <p:spPr bwMode="auto">
              <a:xfrm>
                <a:off x="4477" y="6101"/>
                <a:ext cx="89" cy="138"/>
              </a:xfrm>
              <a:custGeom>
                <a:avLst/>
                <a:gdLst>
                  <a:gd name="T0" fmla="*/ 0 w 117"/>
                  <a:gd name="T1" fmla="*/ 91 h 182"/>
                  <a:gd name="T2" fmla="*/ 7 w 117"/>
                  <a:gd name="T3" fmla="*/ 40 h 182"/>
                  <a:gd name="T4" fmla="*/ 26 w 117"/>
                  <a:gd name="T5" fmla="*/ 10 h 182"/>
                  <a:gd name="T6" fmla="*/ 59 w 117"/>
                  <a:gd name="T7" fmla="*/ 0 h 182"/>
                  <a:gd name="T8" fmla="*/ 84 w 117"/>
                  <a:gd name="T9" fmla="*/ 5 h 182"/>
                  <a:gd name="T10" fmla="*/ 102 w 117"/>
                  <a:gd name="T11" fmla="*/ 22 h 182"/>
                  <a:gd name="T12" fmla="*/ 113 w 117"/>
                  <a:gd name="T13" fmla="*/ 49 h 182"/>
                  <a:gd name="T14" fmla="*/ 117 w 117"/>
                  <a:gd name="T15" fmla="*/ 91 h 182"/>
                  <a:gd name="T16" fmla="*/ 110 w 117"/>
                  <a:gd name="T17" fmla="*/ 142 h 182"/>
                  <a:gd name="T18" fmla="*/ 91 w 117"/>
                  <a:gd name="T19" fmla="*/ 172 h 182"/>
                  <a:gd name="T20" fmla="*/ 59 w 117"/>
                  <a:gd name="T21" fmla="*/ 182 h 182"/>
                  <a:gd name="T22" fmla="*/ 18 w 117"/>
                  <a:gd name="T23" fmla="*/ 164 h 182"/>
                  <a:gd name="T24" fmla="*/ 0 w 117"/>
                  <a:gd name="T25" fmla="*/ 91 h 182"/>
                  <a:gd name="T26" fmla="*/ 23 w 117"/>
                  <a:gd name="T27" fmla="*/ 91 h 182"/>
                  <a:gd name="T28" fmla="*/ 33 w 117"/>
                  <a:gd name="T29" fmla="*/ 150 h 182"/>
                  <a:gd name="T30" fmla="*/ 59 w 117"/>
                  <a:gd name="T31" fmla="*/ 164 h 182"/>
                  <a:gd name="T32" fmla="*/ 84 w 117"/>
                  <a:gd name="T33" fmla="*/ 150 h 182"/>
                  <a:gd name="T34" fmla="*/ 94 w 117"/>
                  <a:gd name="T35" fmla="*/ 91 h 182"/>
                  <a:gd name="T36" fmla="*/ 84 w 117"/>
                  <a:gd name="T37" fmla="*/ 32 h 182"/>
                  <a:gd name="T38" fmla="*/ 58 w 117"/>
                  <a:gd name="T39" fmla="*/ 18 h 182"/>
                  <a:gd name="T40" fmla="*/ 34 w 117"/>
                  <a:gd name="T41" fmla="*/ 31 h 182"/>
                  <a:gd name="T42" fmla="*/ 23 w 117"/>
                  <a:gd name="T43" fmla="*/ 91 h 182"/>
                  <a:gd name="T44" fmla="*/ 23 w 117"/>
                  <a:gd name="T45" fmla="*/ 91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17" h="182">
                    <a:moveTo>
                      <a:pt x="0" y="91"/>
                    </a:moveTo>
                    <a:cubicBezTo>
                      <a:pt x="0" y="70"/>
                      <a:pt x="2" y="53"/>
                      <a:pt x="7" y="40"/>
                    </a:cubicBezTo>
                    <a:cubicBezTo>
                      <a:pt x="11" y="27"/>
                      <a:pt x="18" y="17"/>
                      <a:pt x="26" y="10"/>
                    </a:cubicBezTo>
                    <a:cubicBezTo>
                      <a:pt x="35" y="3"/>
                      <a:pt x="46" y="0"/>
                      <a:pt x="59" y="0"/>
                    </a:cubicBezTo>
                    <a:cubicBezTo>
                      <a:pt x="68" y="0"/>
                      <a:pt x="77" y="2"/>
                      <a:pt x="84" y="5"/>
                    </a:cubicBezTo>
                    <a:cubicBezTo>
                      <a:pt x="91" y="9"/>
                      <a:pt x="97" y="15"/>
                      <a:pt x="102" y="22"/>
                    </a:cubicBezTo>
                    <a:cubicBezTo>
                      <a:pt x="106" y="30"/>
                      <a:pt x="110" y="38"/>
                      <a:pt x="113" y="49"/>
                    </a:cubicBezTo>
                    <a:cubicBezTo>
                      <a:pt x="116" y="59"/>
                      <a:pt x="117" y="73"/>
                      <a:pt x="117" y="91"/>
                    </a:cubicBezTo>
                    <a:cubicBezTo>
                      <a:pt x="117" y="112"/>
                      <a:pt x="115" y="129"/>
                      <a:pt x="110" y="142"/>
                    </a:cubicBezTo>
                    <a:cubicBezTo>
                      <a:pt x="106" y="155"/>
                      <a:pt x="100" y="165"/>
                      <a:pt x="91" y="172"/>
                    </a:cubicBezTo>
                    <a:cubicBezTo>
                      <a:pt x="82" y="179"/>
                      <a:pt x="72" y="182"/>
                      <a:pt x="59" y="182"/>
                    </a:cubicBezTo>
                    <a:cubicBezTo>
                      <a:pt x="41" y="182"/>
                      <a:pt x="28" y="176"/>
                      <a:pt x="18" y="164"/>
                    </a:cubicBezTo>
                    <a:cubicBezTo>
                      <a:pt x="6" y="149"/>
                      <a:pt x="0" y="125"/>
                      <a:pt x="0" y="91"/>
                    </a:cubicBezTo>
                    <a:close/>
                    <a:moveTo>
                      <a:pt x="23" y="91"/>
                    </a:moveTo>
                    <a:cubicBezTo>
                      <a:pt x="23" y="121"/>
                      <a:pt x="26" y="140"/>
                      <a:pt x="33" y="150"/>
                    </a:cubicBezTo>
                    <a:cubicBezTo>
                      <a:pt x="40" y="160"/>
                      <a:pt x="48" y="164"/>
                      <a:pt x="59" y="164"/>
                    </a:cubicBezTo>
                    <a:cubicBezTo>
                      <a:pt x="69" y="164"/>
                      <a:pt x="77" y="159"/>
                      <a:pt x="84" y="150"/>
                    </a:cubicBezTo>
                    <a:cubicBezTo>
                      <a:pt x="91" y="140"/>
                      <a:pt x="94" y="120"/>
                      <a:pt x="94" y="91"/>
                    </a:cubicBezTo>
                    <a:cubicBezTo>
                      <a:pt x="94" y="62"/>
                      <a:pt x="91" y="42"/>
                      <a:pt x="84" y="32"/>
                    </a:cubicBezTo>
                    <a:cubicBezTo>
                      <a:pt x="77" y="23"/>
                      <a:pt x="68" y="18"/>
                      <a:pt x="58" y="18"/>
                    </a:cubicBezTo>
                    <a:cubicBezTo>
                      <a:pt x="48" y="18"/>
                      <a:pt x="40" y="22"/>
                      <a:pt x="34" y="31"/>
                    </a:cubicBezTo>
                    <a:cubicBezTo>
                      <a:pt x="27" y="42"/>
                      <a:pt x="23" y="62"/>
                      <a:pt x="23" y="91"/>
                    </a:cubicBezTo>
                    <a:close/>
                    <a:moveTo>
                      <a:pt x="23" y="91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5" name="Freeform 424"/>
              <p:cNvSpPr>
                <a:spLocks noEditPoints="1"/>
              </p:cNvSpPr>
              <p:nvPr/>
            </p:nvSpPr>
            <p:spPr bwMode="auto">
              <a:xfrm>
                <a:off x="4582" y="6101"/>
                <a:ext cx="90" cy="138"/>
              </a:xfrm>
              <a:custGeom>
                <a:avLst/>
                <a:gdLst>
                  <a:gd name="T0" fmla="*/ 34 w 118"/>
                  <a:gd name="T1" fmla="*/ 82 h 182"/>
                  <a:gd name="T2" fmla="*/ 14 w 118"/>
                  <a:gd name="T3" fmla="*/ 68 h 182"/>
                  <a:gd name="T4" fmla="*/ 7 w 118"/>
                  <a:gd name="T5" fmla="*/ 46 h 182"/>
                  <a:gd name="T6" fmla="*/ 21 w 118"/>
                  <a:gd name="T7" fmla="*/ 13 h 182"/>
                  <a:gd name="T8" fmla="*/ 59 w 118"/>
                  <a:gd name="T9" fmla="*/ 0 h 182"/>
                  <a:gd name="T10" fmla="*/ 96 w 118"/>
                  <a:gd name="T11" fmla="*/ 13 h 182"/>
                  <a:gd name="T12" fmla="*/ 111 w 118"/>
                  <a:gd name="T13" fmla="*/ 46 h 182"/>
                  <a:gd name="T14" fmla="*/ 104 w 118"/>
                  <a:gd name="T15" fmla="*/ 68 h 182"/>
                  <a:gd name="T16" fmla="*/ 84 w 118"/>
                  <a:gd name="T17" fmla="*/ 82 h 182"/>
                  <a:gd name="T18" fmla="*/ 109 w 118"/>
                  <a:gd name="T19" fmla="*/ 100 h 182"/>
                  <a:gd name="T20" fmla="*/ 118 w 118"/>
                  <a:gd name="T21" fmla="*/ 128 h 182"/>
                  <a:gd name="T22" fmla="*/ 102 w 118"/>
                  <a:gd name="T23" fmla="*/ 167 h 182"/>
                  <a:gd name="T24" fmla="*/ 59 w 118"/>
                  <a:gd name="T25" fmla="*/ 182 h 182"/>
                  <a:gd name="T26" fmla="*/ 16 w 118"/>
                  <a:gd name="T27" fmla="*/ 167 h 182"/>
                  <a:gd name="T28" fmla="*/ 0 w 118"/>
                  <a:gd name="T29" fmla="*/ 128 h 182"/>
                  <a:gd name="T30" fmla="*/ 9 w 118"/>
                  <a:gd name="T31" fmla="*/ 98 h 182"/>
                  <a:gd name="T32" fmla="*/ 34 w 118"/>
                  <a:gd name="T33" fmla="*/ 82 h 182"/>
                  <a:gd name="T34" fmla="*/ 30 w 118"/>
                  <a:gd name="T35" fmla="*/ 45 h 182"/>
                  <a:gd name="T36" fmla="*/ 38 w 118"/>
                  <a:gd name="T37" fmla="*/ 66 h 182"/>
                  <a:gd name="T38" fmla="*/ 59 w 118"/>
                  <a:gd name="T39" fmla="*/ 74 h 182"/>
                  <a:gd name="T40" fmla="*/ 80 w 118"/>
                  <a:gd name="T41" fmla="*/ 66 h 182"/>
                  <a:gd name="T42" fmla="*/ 88 w 118"/>
                  <a:gd name="T43" fmla="*/ 46 h 182"/>
                  <a:gd name="T44" fmla="*/ 80 w 118"/>
                  <a:gd name="T45" fmla="*/ 26 h 182"/>
                  <a:gd name="T46" fmla="*/ 59 w 118"/>
                  <a:gd name="T47" fmla="*/ 18 h 182"/>
                  <a:gd name="T48" fmla="*/ 38 w 118"/>
                  <a:gd name="T49" fmla="*/ 26 h 182"/>
                  <a:gd name="T50" fmla="*/ 30 w 118"/>
                  <a:gd name="T51" fmla="*/ 45 h 182"/>
                  <a:gd name="T52" fmla="*/ 23 w 118"/>
                  <a:gd name="T53" fmla="*/ 128 h 182"/>
                  <a:gd name="T54" fmla="*/ 27 w 118"/>
                  <a:gd name="T55" fmla="*/ 146 h 182"/>
                  <a:gd name="T56" fmla="*/ 40 w 118"/>
                  <a:gd name="T57" fmla="*/ 160 h 182"/>
                  <a:gd name="T58" fmla="*/ 59 w 118"/>
                  <a:gd name="T59" fmla="*/ 164 h 182"/>
                  <a:gd name="T60" fmla="*/ 85 w 118"/>
                  <a:gd name="T61" fmla="*/ 154 h 182"/>
                  <a:gd name="T62" fmla="*/ 95 w 118"/>
                  <a:gd name="T63" fmla="*/ 128 h 182"/>
                  <a:gd name="T64" fmla="*/ 85 w 118"/>
                  <a:gd name="T65" fmla="*/ 102 h 182"/>
                  <a:gd name="T66" fmla="*/ 58 w 118"/>
                  <a:gd name="T67" fmla="*/ 92 h 182"/>
                  <a:gd name="T68" fmla="*/ 33 w 118"/>
                  <a:gd name="T69" fmla="*/ 102 h 182"/>
                  <a:gd name="T70" fmla="*/ 23 w 118"/>
                  <a:gd name="T71" fmla="*/ 128 h 182"/>
                  <a:gd name="T72" fmla="*/ 23 w 118"/>
                  <a:gd name="T73" fmla="*/ 128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8" h="182">
                    <a:moveTo>
                      <a:pt x="34" y="82"/>
                    </a:moveTo>
                    <a:cubicBezTo>
                      <a:pt x="25" y="79"/>
                      <a:pt x="18" y="74"/>
                      <a:pt x="14" y="68"/>
                    </a:cubicBezTo>
                    <a:cubicBezTo>
                      <a:pt x="9" y="62"/>
                      <a:pt x="7" y="55"/>
                      <a:pt x="7" y="46"/>
                    </a:cubicBezTo>
                    <a:cubicBezTo>
                      <a:pt x="7" y="33"/>
                      <a:pt x="12" y="22"/>
                      <a:pt x="21" y="13"/>
                    </a:cubicBezTo>
                    <a:cubicBezTo>
                      <a:pt x="31" y="4"/>
                      <a:pt x="43" y="0"/>
                      <a:pt x="59" y="0"/>
                    </a:cubicBezTo>
                    <a:cubicBezTo>
                      <a:pt x="74" y="0"/>
                      <a:pt x="87" y="4"/>
                      <a:pt x="96" y="13"/>
                    </a:cubicBezTo>
                    <a:cubicBezTo>
                      <a:pt x="106" y="22"/>
                      <a:pt x="111" y="33"/>
                      <a:pt x="111" y="46"/>
                    </a:cubicBezTo>
                    <a:cubicBezTo>
                      <a:pt x="111" y="55"/>
                      <a:pt x="108" y="62"/>
                      <a:pt x="104" y="68"/>
                    </a:cubicBezTo>
                    <a:cubicBezTo>
                      <a:pt x="100" y="74"/>
                      <a:pt x="93" y="79"/>
                      <a:pt x="84" y="82"/>
                    </a:cubicBezTo>
                    <a:cubicBezTo>
                      <a:pt x="95" y="86"/>
                      <a:pt x="103" y="92"/>
                      <a:pt x="109" y="100"/>
                    </a:cubicBezTo>
                    <a:cubicBezTo>
                      <a:pt x="115" y="108"/>
                      <a:pt x="118" y="117"/>
                      <a:pt x="118" y="128"/>
                    </a:cubicBezTo>
                    <a:cubicBezTo>
                      <a:pt x="118" y="144"/>
                      <a:pt x="112" y="156"/>
                      <a:pt x="102" y="167"/>
                    </a:cubicBezTo>
                    <a:cubicBezTo>
                      <a:pt x="91" y="177"/>
                      <a:pt x="76" y="182"/>
                      <a:pt x="59" y="182"/>
                    </a:cubicBezTo>
                    <a:cubicBezTo>
                      <a:pt x="41" y="182"/>
                      <a:pt x="27" y="177"/>
                      <a:pt x="16" y="167"/>
                    </a:cubicBezTo>
                    <a:cubicBezTo>
                      <a:pt x="5" y="156"/>
                      <a:pt x="0" y="143"/>
                      <a:pt x="0" y="128"/>
                    </a:cubicBezTo>
                    <a:cubicBezTo>
                      <a:pt x="0" y="116"/>
                      <a:pt x="3" y="106"/>
                      <a:pt x="9" y="98"/>
                    </a:cubicBezTo>
                    <a:cubicBezTo>
                      <a:pt x="15" y="91"/>
                      <a:pt x="23" y="85"/>
                      <a:pt x="34" y="82"/>
                    </a:cubicBezTo>
                    <a:close/>
                    <a:moveTo>
                      <a:pt x="30" y="45"/>
                    </a:moveTo>
                    <a:cubicBezTo>
                      <a:pt x="30" y="54"/>
                      <a:pt x="32" y="60"/>
                      <a:pt x="38" y="66"/>
                    </a:cubicBezTo>
                    <a:cubicBezTo>
                      <a:pt x="43" y="71"/>
                      <a:pt x="50" y="74"/>
                      <a:pt x="59" y="74"/>
                    </a:cubicBezTo>
                    <a:cubicBezTo>
                      <a:pt x="67" y="74"/>
                      <a:pt x="74" y="71"/>
                      <a:pt x="80" y="66"/>
                    </a:cubicBezTo>
                    <a:cubicBezTo>
                      <a:pt x="85" y="61"/>
                      <a:pt x="88" y="54"/>
                      <a:pt x="88" y="46"/>
                    </a:cubicBezTo>
                    <a:cubicBezTo>
                      <a:pt x="88" y="38"/>
                      <a:pt x="85" y="32"/>
                      <a:pt x="80" y="26"/>
                    </a:cubicBezTo>
                    <a:cubicBezTo>
                      <a:pt x="74" y="21"/>
                      <a:pt x="67" y="18"/>
                      <a:pt x="59" y="18"/>
                    </a:cubicBezTo>
                    <a:cubicBezTo>
                      <a:pt x="50" y="18"/>
                      <a:pt x="43" y="21"/>
                      <a:pt x="38" y="26"/>
                    </a:cubicBezTo>
                    <a:cubicBezTo>
                      <a:pt x="32" y="31"/>
                      <a:pt x="30" y="38"/>
                      <a:pt x="30" y="45"/>
                    </a:cubicBezTo>
                    <a:close/>
                    <a:moveTo>
                      <a:pt x="23" y="128"/>
                    </a:moveTo>
                    <a:cubicBezTo>
                      <a:pt x="22" y="134"/>
                      <a:pt x="24" y="140"/>
                      <a:pt x="27" y="146"/>
                    </a:cubicBezTo>
                    <a:cubicBezTo>
                      <a:pt x="30" y="152"/>
                      <a:pt x="34" y="156"/>
                      <a:pt x="40" y="160"/>
                    </a:cubicBezTo>
                    <a:cubicBezTo>
                      <a:pt x="46" y="163"/>
                      <a:pt x="52" y="164"/>
                      <a:pt x="59" y="164"/>
                    </a:cubicBezTo>
                    <a:cubicBezTo>
                      <a:pt x="70" y="164"/>
                      <a:pt x="78" y="161"/>
                      <a:pt x="85" y="154"/>
                    </a:cubicBezTo>
                    <a:cubicBezTo>
                      <a:pt x="92" y="148"/>
                      <a:pt x="95" y="139"/>
                      <a:pt x="95" y="128"/>
                    </a:cubicBezTo>
                    <a:cubicBezTo>
                      <a:pt x="95" y="118"/>
                      <a:pt x="92" y="109"/>
                      <a:pt x="85" y="102"/>
                    </a:cubicBezTo>
                    <a:cubicBezTo>
                      <a:pt x="78" y="95"/>
                      <a:pt x="69" y="92"/>
                      <a:pt x="58" y="92"/>
                    </a:cubicBezTo>
                    <a:cubicBezTo>
                      <a:pt x="48" y="92"/>
                      <a:pt x="40" y="95"/>
                      <a:pt x="33" y="102"/>
                    </a:cubicBezTo>
                    <a:cubicBezTo>
                      <a:pt x="26" y="109"/>
                      <a:pt x="22" y="118"/>
                      <a:pt x="23" y="128"/>
                    </a:cubicBezTo>
                    <a:close/>
                    <a:moveTo>
                      <a:pt x="23" y="128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6" name="Freeform 425"/>
              <p:cNvSpPr>
                <a:spLocks noEditPoints="1"/>
              </p:cNvSpPr>
              <p:nvPr/>
            </p:nvSpPr>
            <p:spPr bwMode="auto">
              <a:xfrm>
                <a:off x="4686" y="6180"/>
                <a:ext cx="51" cy="17"/>
              </a:xfrm>
              <a:custGeom>
                <a:avLst/>
                <a:gdLst>
                  <a:gd name="T0" fmla="*/ 0 w 67"/>
                  <a:gd name="T1" fmla="*/ 22 h 22"/>
                  <a:gd name="T2" fmla="*/ 0 w 67"/>
                  <a:gd name="T3" fmla="*/ 0 h 22"/>
                  <a:gd name="T4" fmla="*/ 67 w 67"/>
                  <a:gd name="T5" fmla="*/ 0 h 22"/>
                  <a:gd name="T6" fmla="*/ 67 w 67"/>
                  <a:gd name="T7" fmla="*/ 22 h 22"/>
                  <a:gd name="T8" fmla="*/ 0 w 67"/>
                  <a:gd name="T9" fmla="*/ 22 h 22"/>
                  <a:gd name="T10" fmla="*/ 0 w 67"/>
                  <a:gd name="T11" fmla="*/ 22 h 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" h="22">
                    <a:moveTo>
                      <a:pt x="0" y="22"/>
                    </a:moveTo>
                    <a:lnTo>
                      <a:pt x="0" y="0"/>
                    </a:lnTo>
                    <a:lnTo>
                      <a:pt x="67" y="0"/>
                    </a:lnTo>
                    <a:lnTo>
                      <a:pt x="67" y="22"/>
                    </a:lnTo>
                    <a:lnTo>
                      <a:pt x="0" y="22"/>
                    </a:lnTo>
                    <a:close/>
                    <a:moveTo>
                      <a:pt x="0" y="22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7" name="Freeform 426"/>
              <p:cNvSpPr>
                <a:spLocks noEditPoints="1"/>
              </p:cNvSpPr>
              <p:nvPr/>
            </p:nvSpPr>
            <p:spPr bwMode="auto">
              <a:xfrm>
                <a:off x="4749" y="6101"/>
                <a:ext cx="90" cy="136"/>
              </a:xfrm>
              <a:custGeom>
                <a:avLst/>
                <a:gdLst>
                  <a:gd name="T0" fmla="*/ 119 w 119"/>
                  <a:gd name="T1" fmla="*/ 158 h 179"/>
                  <a:gd name="T2" fmla="*/ 119 w 119"/>
                  <a:gd name="T3" fmla="*/ 179 h 179"/>
                  <a:gd name="T4" fmla="*/ 1 w 119"/>
                  <a:gd name="T5" fmla="*/ 179 h 179"/>
                  <a:gd name="T6" fmla="*/ 3 w 119"/>
                  <a:gd name="T7" fmla="*/ 164 h 179"/>
                  <a:gd name="T8" fmla="*/ 18 w 119"/>
                  <a:gd name="T9" fmla="*/ 140 h 179"/>
                  <a:gd name="T10" fmla="*/ 46 w 119"/>
                  <a:gd name="T11" fmla="*/ 113 h 179"/>
                  <a:gd name="T12" fmla="*/ 86 w 119"/>
                  <a:gd name="T13" fmla="*/ 75 h 179"/>
                  <a:gd name="T14" fmla="*/ 96 w 119"/>
                  <a:gd name="T15" fmla="*/ 49 h 179"/>
                  <a:gd name="T16" fmla="*/ 87 w 119"/>
                  <a:gd name="T17" fmla="*/ 27 h 179"/>
                  <a:gd name="T18" fmla="*/ 62 w 119"/>
                  <a:gd name="T19" fmla="*/ 18 h 179"/>
                  <a:gd name="T20" fmla="*/ 37 w 119"/>
                  <a:gd name="T21" fmla="*/ 27 h 179"/>
                  <a:gd name="T22" fmla="*/ 27 w 119"/>
                  <a:gd name="T23" fmla="*/ 54 h 179"/>
                  <a:gd name="T24" fmla="*/ 5 w 119"/>
                  <a:gd name="T25" fmla="*/ 51 h 179"/>
                  <a:gd name="T26" fmla="*/ 22 w 119"/>
                  <a:gd name="T27" fmla="*/ 13 h 179"/>
                  <a:gd name="T28" fmla="*/ 63 w 119"/>
                  <a:gd name="T29" fmla="*/ 0 h 179"/>
                  <a:gd name="T30" fmla="*/ 104 w 119"/>
                  <a:gd name="T31" fmla="*/ 14 h 179"/>
                  <a:gd name="T32" fmla="*/ 119 w 119"/>
                  <a:gd name="T33" fmla="*/ 49 h 179"/>
                  <a:gd name="T34" fmla="*/ 114 w 119"/>
                  <a:gd name="T35" fmla="*/ 71 h 179"/>
                  <a:gd name="T36" fmla="*/ 100 w 119"/>
                  <a:gd name="T37" fmla="*/ 92 h 179"/>
                  <a:gd name="T38" fmla="*/ 66 w 119"/>
                  <a:gd name="T39" fmla="*/ 124 h 179"/>
                  <a:gd name="T40" fmla="*/ 40 w 119"/>
                  <a:gd name="T41" fmla="*/ 146 h 179"/>
                  <a:gd name="T42" fmla="*/ 31 w 119"/>
                  <a:gd name="T43" fmla="*/ 158 h 179"/>
                  <a:gd name="T44" fmla="*/ 119 w 119"/>
                  <a:gd name="T45" fmla="*/ 158 h 179"/>
                  <a:gd name="T46" fmla="*/ 119 w 119"/>
                  <a:gd name="T47" fmla="*/ 158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19" h="179">
                    <a:moveTo>
                      <a:pt x="119" y="158"/>
                    </a:moveTo>
                    <a:lnTo>
                      <a:pt x="119" y="179"/>
                    </a:lnTo>
                    <a:lnTo>
                      <a:pt x="1" y="179"/>
                    </a:lnTo>
                    <a:cubicBezTo>
                      <a:pt x="0" y="174"/>
                      <a:pt x="1" y="169"/>
                      <a:pt x="3" y="164"/>
                    </a:cubicBezTo>
                    <a:cubicBezTo>
                      <a:pt x="6" y="156"/>
                      <a:pt x="11" y="148"/>
                      <a:pt x="18" y="140"/>
                    </a:cubicBezTo>
                    <a:cubicBezTo>
                      <a:pt x="24" y="132"/>
                      <a:pt x="34" y="123"/>
                      <a:pt x="46" y="113"/>
                    </a:cubicBezTo>
                    <a:cubicBezTo>
                      <a:pt x="66" y="97"/>
                      <a:pt x="79" y="85"/>
                      <a:pt x="86" y="75"/>
                    </a:cubicBezTo>
                    <a:cubicBezTo>
                      <a:pt x="93" y="66"/>
                      <a:pt x="96" y="57"/>
                      <a:pt x="96" y="49"/>
                    </a:cubicBezTo>
                    <a:cubicBezTo>
                      <a:pt x="96" y="40"/>
                      <a:pt x="93" y="33"/>
                      <a:pt x="87" y="27"/>
                    </a:cubicBezTo>
                    <a:cubicBezTo>
                      <a:pt x="81" y="21"/>
                      <a:pt x="72" y="18"/>
                      <a:pt x="62" y="18"/>
                    </a:cubicBezTo>
                    <a:cubicBezTo>
                      <a:pt x="52" y="18"/>
                      <a:pt x="43" y="21"/>
                      <a:pt x="37" y="27"/>
                    </a:cubicBezTo>
                    <a:cubicBezTo>
                      <a:pt x="31" y="34"/>
                      <a:pt x="27" y="43"/>
                      <a:pt x="27" y="54"/>
                    </a:cubicBezTo>
                    <a:lnTo>
                      <a:pt x="5" y="51"/>
                    </a:lnTo>
                    <a:cubicBezTo>
                      <a:pt x="6" y="35"/>
                      <a:pt x="12" y="22"/>
                      <a:pt x="22" y="13"/>
                    </a:cubicBezTo>
                    <a:cubicBezTo>
                      <a:pt x="32" y="4"/>
                      <a:pt x="46" y="0"/>
                      <a:pt x="63" y="0"/>
                    </a:cubicBezTo>
                    <a:cubicBezTo>
                      <a:pt x="80" y="0"/>
                      <a:pt x="94" y="4"/>
                      <a:pt x="104" y="14"/>
                    </a:cubicBezTo>
                    <a:cubicBezTo>
                      <a:pt x="114" y="24"/>
                      <a:pt x="119" y="35"/>
                      <a:pt x="119" y="49"/>
                    </a:cubicBezTo>
                    <a:cubicBezTo>
                      <a:pt x="119" y="57"/>
                      <a:pt x="117" y="64"/>
                      <a:pt x="114" y="71"/>
                    </a:cubicBezTo>
                    <a:cubicBezTo>
                      <a:pt x="111" y="77"/>
                      <a:pt x="106" y="85"/>
                      <a:pt x="100" y="92"/>
                    </a:cubicBezTo>
                    <a:cubicBezTo>
                      <a:pt x="93" y="100"/>
                      <a:pt x="82" y="110"/>
                      <a:pt x="66" y="124"/>
                    </a:cubicBezTo>
                    <a:cubicBezTo>
                      <a:pt x="53" y="135"/>
                      <a:pt x="44" y="142"/>
                      <a:pt x="40" y="146"/>
                    </a:cubicBezTo>
                    <a:cubicBezTo>
                      <a:pt x="37" y="150"/>
                      <a:pt x="34" y="154"/>
                      <a:pt x="31" y="158"/>
                    </a:cubicBezTo>
                    <a:lnTo>
                      <a:pt x="119" y="158"/>
                    </a:lnTo>
                    <a:close/>
                    <a:moveTo>
                      <a:pt x="119" y="158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8" name="Freeform 427"/>
              <p:cNvSpPr>
                <a:spLocks noEditPoints="1"/>
              </p:cNvSpPr>
              <p:nvPr/>
            </p:nvSpPr>
            <p:spPr bwMode="auto">
              <a:xfrm>
                <a:off x="4857" y="6101"/>
                <a:ext cx="88" cy="138"/>
              </a:xfrm>
              <a:custGeom>
                <a:avLst/>
                <a:gdLst>
                  <a:gd name="T0" fmla="*/ 0 w 116"/>
                  <a:gd name="T1" fmla="*/ 91 h 182"/>
                  <a:gd name="T2" fmla="*/ 6 w 116"/>
                  <a:gd name="T3" fmla="*/ 40 h 182"/>
                  <a:gd name="T4" fmla="*/ 25 w 116"/>
                  <a:gd name="T5" fmla="*/ 10 h 182"/>
                  <a:gd name="T6" fmla="*/ 58 w 116"/>
                  <a:gd name="T7" fmla="*/ 0 h 182"/>
                  <a:gd name="T8" fmla="*/ 83 w 116"/>
                  <a:gd name="T9" fmla="*/ 5 h 182"/>
                  <a:gd name="T10" fmla="*/ 101 w 116"/>
                  <a:gd name="T11" fmla="*/ 22 h 182"/>
                  <a:gd name="T12" fmla="*/ 112 w 116"/>
                  <a:gd name="T13" fmla="*/ 49 h 182"/>
                  <a:gd name="T14" fmla="*/ 116 w 116"/>
                  <a:gd name="T15" fmla="*/ 91 h 182"/>
                  <a:gd name="T16" fmla="*/ 110 w 116"/>
                  <a:gd name="T17" fmla="*/ 142 h 182"/>
                  <a:gd name="T18" fmla="*/ 90 w 116"/>
                  <a:gd name="T19" fmla="*/ 172 h 182"/>
                  <a:gd name="T20" fmla="*/ 58 w 116"/>
                  <a:gd name="T21" fmla="*/ 182 h 182"/>
                  <a:gd name="T22" fmla="*/ 17 w 116"/>
                  <a:gd name="T23" fmla="*/ 164 h 182"/>
                  <a:gd name="T24" fmla="*/ 0 w 116"/>
                  <a:gd name="T25" fmla="*/ 91 h 182"/>
                  <a:gd name="T26" fmla="*/ 22 w 116"/>
                  <a:gd name="T27" fmla="*/ 91 h 182"/>
                  <a:gd name="T28" fmla="*/ 32 w 116"/>
                  <a:gd name="T29" fmla="*/ 150 h 182"/>
                  <a:gd name="T30" fmla="*/ 58 w 116"/>
                  <a:gd name="T31" fmla="*/ 164 h 182"/>
                  <a:gd name="T32" fmla="*/ 83 w 116"/>
                  <a:gd name="T33" fmla="*/ 150 h 182"/>
                  <a:gd name="T34" fmla="*/ 94 w 116"/>
                  <a:gd name="T35" fmla="*/ 91 h 182"/>
                  <a:gd name="T36" fmla="*/ 83 w 116"/>
                  <a:gd name="T37" fmla="*/ 32 h 182"/>
                  <a:gd name="T38" fmla="*/ 58 w 116"/>
                  <a:gd name="T39" fmla="*/ 18 h 182"/>
                  <a:gd name="T40" fmla="*/ 34 w 116"/>
                  <a:gd name="T41" fmla="*/ 31 h 182"/>
                  <a:gd name="T42" fmla="*/ 22 w 116"/>
                  <a:gd name="T43" fmla="*/ 91 h 182"/>
                  <a:gd name="T44" fmla="*/ 22 w 116"/>
                  <a:gd name="T45" fmla="*/ 91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16" h="182">
                    <a:moveTo>
                      <a:pt x="0" y="91"/>
                    </a:moveTo>
                    <a:cubicBezTo>
                      <a:pt x="0" y="70"/>
                      <a:pt x="2" y="53"/>
                      <a:pt x="6" y="40"/>
                    </a:cubicBezTo>
                    <a:cubicBezTo>
                      <a:pt x="10" y="27"/>
                      <a:pt x="17" y="17"/>
                      <a:pt x="25" y="10"/>
                    </a:cubicBezTo>
                    <a:cubicBezTo>
                      <a:pt x="34" y="3"/>
                      <a:pt x="45" y="0"/>
                      <a:pt x="58" y="0"/>
                    </a:cubicBezTo>
                    <a:cubicBezTo>
                      <a:pt x="67" y="0"/>
                      <a:pt x="76" y="2"/>
                      <a:pt x="83" y="5"/>
                    </a:cubicBezTo>
                    <a:cubicBezTo>
                      <a:pt x="90" y="9"/>
                      <a:pt x="96" y="15"/>
                      <a:pt x="101" y="22"/>
                    </a:cubicBezTo>
                    <a:cubicBezTo>
                      <a:pt x="106" y="30"/>
                      <a:pt x="109" y="38"/>
                      <a:pt x="112" y="49"/>
                    </a:cubicBezTo>
                    <a:cubicBezTo>
                      <a:pt x="115" y="59"/>
                      <a:pt x="116" y="73"/>
                      <a:pt x="116" y="91"/>
                    </a:cubicBezTo>
                    <a:cubicBezTo>
                      <a:pt x="116" y="112"/>
                      <a:pt x="114" y="129"/>
                      <a:pt x="110" y="142"/>
                    </a:cubicBezTo>
                    <a:cubicBezTo>
                      <a:pt x="105" y="155"/>
                      <a:pt x="99" y="165"/>
                      <a:pt x="90" y="172"/>
                    </a:cubicBezTo>
                    <a:cubicBezTo>
                      <a:pt x="82" y="179"/>
                      <a:pt x="71" y="182"/>
                      <a:pt x="58" y="182"/>
                    </a:cubicBezTo>
                    <a:cubicBezTo>
                      <a:pt x="41" y="182"/>
                      <a:pt x="27" y="176"/>
                      <a:pt x="17" y="164"/>
                    </a:cubicBezTo>
                    <a:cubicBezTo>
                      <a:pt x="5" y="149"/>
                      <a:pt x="0" y="125"/>
                      <a:pt x="0" y="91"/>
                    </a:cubicBezTo>
                    <a:close/>
                    <a:moveTo>
                      <a:pt x="22" y="91"/>
                    </a:moveTo>
                    <a:cubicBezTo>
                      <a:pt x="22" y="121"/>
                      <a:pt x="25" y="140"/>
                      <a:pt x="32" y="150"/>
                    </a:cubicBezTo>
                    <a:cubicBezTo>
                      <a:pt x="39" y="160"/>
                      <a:pt x="48" y="164"/>
                      <a:pt x="58" y="164"/>
                    </a:cubicBezTo>
                    <a:cubicBezTo>
                      <a:pt x="68" y="164"/>
                      <a:pt x="76" y="159"/>
                      <a:pt x="83" y="150"/>
                    </a:cubicBezTo>
                    <a:cubicBezTo>
                      <a:pt x="90" y="140"/>
                      <a:pt x="94" y="120"/>
                      <a:pt x="94" y="91"/>
                    </a:cubicBezTo>
                    <a:cubicBezTo>
                      <a:pt x="94" y="62"/>
                      <a:pt x="90" y="42"/>
                      <a:pt x="83" y="32"/>
                    </a:cubicBezTo>
                    <a:cubicBezTo>
                      <a:pt x="76" y="23"/>
                      <a:pt x="68" y="18"/>
                      <a:pt x="58" y="18"/>
                    </a:cubicBezTo>
                    <a:cubicBezTo>
                      <a:pt x="48" y="18"/>
                      <a:pt x="39" y="22"/>
                      <a:pt x="34" y="31"/>
                    </a:cubicBezTo>
                    <a:cubicBezTo>
                      <a:pt x="26" y="42"/>
                      <a:pt x="22" y="62"/>
                      <a:pt x="22" y="91"/>
                    </a:cubicBezTo>
                    <a:close/>
                    <a:moveTo>
                      <a:pt x="22" y="91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29" name="Freeform 428"/>
              <p:cNvSpPr>
                <a:spLocks noEditPoints="1"/>
              </p:cNvSpPr>
              <p:nvPr/>
            </p:nvSpPr>
            <p:spPr bwMode="auto">
              <a:xfrm>
                <a:off x="4975" y="6101"/>
                <a:ext cx="50" cy="136"/>
              </a:xfrm>
              <a:custGeom>
                <a:avLst/>
                <a:gdLst>
                  <a:gd name="T0" fmla="*/ 66 w 66"/>
                  <a:gd name="T1" fmla="*/ 179 h 179"/>
                  <a:gd name="T2" fmla="*/ 44 w 66"/>
                  <a:gd name="T3" fmla="*/ 179 h 179"/>
                  <a:gd name="T4" fmla="*/ 44 w 66"/>
                  <a:gd name="T5" fmla="*/ 39 h 179"/>
                  <a:gd name="T6" fmla="*/ 24 w 66"/>
                  <a:gd name="T7" fmla="*/ 54 h 179"/>
                  <a:gd name="T8" fmla="*/ 0 w 66"/>
                  <a:gd name="T9" fmla="*/ 66 h 179"/>
                  <a:gd name="T10" fmla="*/ 0 w 66"/>
                  <a:gd name="T11" fmla="*/ 45 h 179"/>
                  <a:gd name="T12" fmla="*/ 33 w 66"/>
                  <a:gd name="T13" fmla="*/ 24 h 179"/>
                  <a:gd name="T14" fmla="*/ 52 w 66"/>
                  <a:gd name="T15" fmla="*/ 0 h 179"/>
                  <a:gd name="T16" fmla="*/ 66 w 66"/>
                  <a:gd name="T17" fmla="*/ 0 h 179"/>
                  <a:gd name="T18" fmla="*/ 66 w 66"/>
                  <a:gd name="T19" fmla="*/ 179 h 179"/>
                  <a:gd name="T20" fmla="*/ 66 w 66"/>
                  <a:gd name="T21" fmla="*/ 179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6" h="179">
                    <a:moveTo>
                      <a:pt x="66" y="179"/>
                    </a:moveTo>
                    <a:lnTo>
                      <a:pt x="44" y="179"/>
                    </a:lnTo>
                    <a:lnTo>
                      <a:pt x="44" y="39"/>
                    </a:lnTo>
                    <a:cubicBezTo>
                      <a:pt x="39" y="44"/>
                      <a:pt x="32" y="49"/>
                      <a:pt x="24" y="54"/>
                    </a:cubicBezTo>
                    <a:cubicBezTo>
                      <a:pt x="15" y="60"/>
                      <a:pt x="7" y="63"/>
                      <a:pt x="0" y="66"/>
                    </a:cubicBezTo>
                    <a:lnTo>
                      <a:pt x="0" y="45"/>
                    </a:lnTo>
                    <a:cubicBezTo>
                      <a:pt x="13" y="39"/>
                      <a:pt x="23" y="32"/>
                      <a:pt x="33" y="24"/>
                    </a:cubicBezTo>
                    <a:cubicBezTo>
                      <a:pt x="42" y="15"/>
                      <a:pt x="48" y="7"/>
                      <a:pt x="52" y="0"/>
                    </a:cubicBezTo>
                    <a:lnTo>
                      <a:pt x="66" y="0"/>
                    </a:lnTo>
                    <a:lnTo>
                      <a:pt x="66" y="179"/>
                    </a:lnTo>
                    <a:close/>
                    <a:moveTo>
                      <a:pt x="66" y="179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0" name="Freeform 429"/>
              <p:cNvSpPr>
                <a:spLocks noEditPoints="1"/>
              </p:cNvSpPr>
              <p:nvPr/>
            </p:nvSpPr>
            <p:spPr bwMode="auto">
              <a:xfrm>
                <a:off x="5062" y="6101"/>
                <a:ext cx="94" cy="136"/>
              </a:xfrm>
              <a:custGeom>
                <a:avLst/>
                <a:gdLst>
                  <a:gd name="T0" fmla="*/ 78 w 124"/>
                  <a:gd name="T1" fmla="*/ 179 h 179"/>
                  <a:gd name="T2" fmla="*/ 78 w 124"/>
                  <a:gd name="T3" fmla="*/ 137 h 179"/>
                  <a:gd name="T4" fmla="*/ 0 w 124"/>
                  <a:gd name="T5" fmla="*/ 137 h 179"/>
                  <a:gd name="T6" fmla="*/ 0 w 124"/>
                  <a:gd name="T7" fmla="*/ 116 h 179"/>
                  <a:gd name="T8" fmla="*/ 82 w 124"/>
                  <a:gd name="T9" fmla="*/ 0 h 179"/>
                  <a:gd name="T10" fmla="*/ 100 w 124"/>
                  <a:gd name="T11" fmla="*/ 0 h 179"/>
                  <a:gd name="T12" fmla="*/ 100 w 124"/>
                  <a:gd name="T13" fmla="*/ 116 h 179"/>
                  <a:gd name="T14" fmla="*/ 124 w 124"/>
                  <a:gd name="T15" fmla="*/ 116 h 179"/>
                  <a:gd name="T16" fmla="*/ 124 w 124"/>
                  <a:gd name="T17" fmla="*/ 137 h 179"/>
                  <a:gd name="T18" fmla="*/ 100 w 124"/>
                  <a:gd name="T19" fmla="*/ 137 h 179"/>
                  <a:gd name="T20" fmla="*/ 100 w 124"/>
                  <a:gd name="T21" fmla="*/ 179 h 179"/>
                  <a:gd name="T22" fmla="*/ 78 w 124"/>
                  <a:gd name="T23" fmla="*/ 179 h 179"/>
                  <a:gd name="T24" fmla="*/ 78 w 124"/>
                  <a:gd name="T25" fmla="*/ 116 h 179"/>
                  <a:gd name="T26" fmla="*/ 78 w 124"/>
                  <a:gd name="T27" fmla="*/ 36 h 179"/>
                  <a:gd name="T28" fmla="*/ 22 w 124"/>
                  <a:gd name="T29" fmla="*/ 116 h 179"/>
                  <a:gd name="T30" fmla="*/ 78 w 124"/>
                  <a:gd name="T31" fmla="*/ 116 h 179"/>
                  <a:gd name="T32" fmla="*/ 78 w 124"/>
                  <a:gd name="T33" fmla="*/ 11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124" h="179">
                    <a:moveTo>
                      <a:pt x="78" y="179"/>
                    </a:moveTo>
                    <a:lnTo>
                      <a:pt x="78" y="137"/>
                    </a:lnTo>
                    <a:lnTo>
                      <a:pt x="0" y="137"/>
                    </a:lnTo>
                    <a:lnTo>
                      <a:pt x="0" y="116"/>
                    </a:lnTo>
                    <a:lnTo>
                      <a:pt x="82" y="0"/>
                    </a:lnTo>
                    <a:lnTo>
                      <a:pt x="100" y="0"/>
                    </a:lnTo>
                    <a:lnTo>
                      <a:pt x="100" y="116"/>
                    </a:lnTo>
                    <a:lnTo>
                      <a:pt x="124" y="116"/>
                    </a:lnTo>
                    <a:lnTo>
                      <a:pt x="124" y="137"/>
                    </a:lnTo>
                    <a:lnTo>
                      <a:pt x="100" y="137"/>
                    </a:lnTo>
                    <a:lnTo>
                      <a:pt x="100" y="179"/>
                    </a:lnTo>
                    <a:lnTo>
                      <a:pt x="78" y="179"/>
                    </a:lnTo>
                    <a:close/>
                    <a:moveTo>
                      <a:pt x="78" y="116"/>
                    </a:moveTo>
                    <a:lnTo>
                      <a:pt x="78" y="36"/>
                    </a:lnTo>
                    <a:lnTo>
                      <a:pt x="22" y="116"/>
                    </a:lnTo>
                    <a:lnTo>
                      <a:pt x="78" y="116"/>
                    </a:lnTo>
                    <a:close/>
                    <a:moveTo>
                      <a:pt x="78" y="11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1" name="Freeform 430"/>
              <p:cNvSpPr>
                <a:spLocks noEditPoints="1"/>
              </p:cNvSpPr>
              <p:nvPr/>
            </p:nvSpPr>
            <p:spPr bwMode="auto">
              <a:xfrm>
                <a:off x="5230" y="6099"/>
                <a:ext cx="45" cy="178"/>
              </a:xfrm>
              <a:custGeom>
                <a:avLst/>
                <a:gdLst>
                  <a:gd name="T0" fmla="*/ 43 w 59"/>
                  <a:gd name="T1" fmla="*/ 235 h 235"/>
                  <a:gd name="T2" fmla="*/ 12 w 59"/>
                  <a:gd name="T3" fmla="*/ 181 h 235"/>
                  <a:gd name="T4" fmla="*/ 0 w 59"/>
                  <a:gd name="T5" fmla="*/ 118 h 235"/>
                  <a:gd name="T6" fmla="*/ 9 w 59"/>
                  <a:gd name="T7" fmla="*/ 62 h 235"/>
                  <a:gd name="T8" fmla="*/ 43 w 59"/>
                  <a:gd name="T9" fmla="*/ 0 h 235"/>
                  <a:gd name="T10" fmla="*/ 59 w 59"/>
                  <a:gd name="T11" fmla="*/ 0 h 235"/>
                  <a:gd name="T12" fmla="*/ 39 w 59"/>
                  <a:gd name="T13" fmla="*/ 37 h 235"/>
                  <a:gd name="T14" fmla="*/ 28 w 59"/>
                  <a:gd name="T15" fmla="*/ 72 h 235"/>
                  <a:gd name="T16" fmla="*/ 22 w 59"/>
                  <a:gd name="T17" fmla="*/ 118 h 235"/>
                  <a:gd name="T18" fmla="*/ 59 w 59"/>
                  <a:gd name="T19" fmla="*/ 235 h 235"/>
                  <a:gd name="T20" fmla="*/ 43 w 59"/>
                  <a:gd name="T21" fmla="*/ 235 h 235"/>
                  <a:gd name="T22" fmla="*/ 43 w 59"/>
                  <a:gd name="T23" fmla="*/ 235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9" h="235">
                    <a:moveTo>
                      <a:pt x="43" y="235"/>
                    </a:moveTo>
                    <a:cubicBezTo>
                      <a:pt x="31" y="220"/>
                      <a:pt x="21" y="202"/>
                      <a:pt x="12" y="181"/>
                    </a:cubicBezTo>
                    <a:cubicBezTo>
                      <a:pt x="4" y="161"/>
                      <a:pt x="0" y="140"/>
                      <a:pt x="0" y="118"/>
                    </a:cubicBezTo>
                    <a:cubicBezTo>
                      <a:pt x="0" y="98"/>
                      <a:pt x="3" y="80"/>
                      <a:pt x="9" y="62"/>
                    </a:cubicBezTo>
                    <a:cubicBezTo>
                      <a:pt x="17" y="41"/>
                      <a:pt x="28" y="21"/>
                      <a:pt x="43" y="0"/>
                    </a:cubicBezTo>
                    <a:lnTo>
                      <a:pt x="59" y="0"/>
                    </a:lnTo>
                    <a:cubicBezTo>
                      <a:pt x="49" y="17"/>
                      <a:pt x="43" y="29"/>
                      <a:pt x="39" y="37"/>
                    </a:cubicBezTo>
                    <a:cubicBezTo>
                      <a:pt x="34" y="48"/>
                      <a:pt x="31" y="60"/>
                      <a:pt x="28" y="72"/>
                    </a:cubicBezTo>
                    <a:cubicBezTo>
                      <a:pt x="24" y="87"/>
                      <a:pt x="22" y="102"/>
                      <a:pt x="22" y="118"/>
                    </a:cubicBezTo>
                    <a:cubicBezTo>
                      <a:pt x="22" y="157"/>
                      <a:pt x="35" y="196"/>
                      <a:pt x="59" y="235"/>
                    </a:cubicBezTo>
                    <a:lnTo>
                      <a:pt x="43" y="235"/>
                    </a:lnTo>
                    <a:close/>
                    <a:moveTo>
                      <a:pt x="43" y="235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2" name="Freeform 431"/>
              <p:cNvSpPr>
                <a:spLocks noEditPoints="1"/>
              </p:cNvSpPr>
              <p:nvPr/>
            </p:nvSpPr>
            <p:spPr bwMode="auto">
              <a:xfrm>
                <a:off x="5292" y="6099"/>
                <a:ext cx="146" cy="143"/>
              </a:xfrm>
              <a:custGeom>
                <a:avLst/>
                <a:gdLst>
                  <a:gd name="T0" fmla="*/ 1 w 193"/>
                  <a:gd name="T1" fmla="*/ 46 h 189"/>
                  <a:gd name="T2" fmla="*/ 10 w 193"/>
                  <a:gd name="T3" fmla="*/ 14 h 189"/>
                  <a:gd name="T4" fmla="*/ 38 w 193"/>
                  <a:gd name="T5" fmla="*/ 0 h 189"/>
                  <a:gd name="T6" fmla="*/ 66 w 193"/>
                  <a:gd name="T7" fmla="*/ 12 h 189"/>
                  <a:gd name="T8" fmla="*/ 77 w 193"/>
                  <a:gd name="T9" fmla="*/ 48 h 189"/>
                  <a:gd name="T10" fmla="*/ 66 w 193"/>
                  <a:gd name="T11" fmla="*/ 83 h 189"/>
                  <a:gd name="T12" fmla="*/ 38 w 193"/>
                  <a:gd name="T13" fmla="*/ 95 h 189"/>
                  <a:gd name="T14" fmla="*/ 11 w 193"/>
                  <a:gd name="T15" fmla="*/ 83 h 189"/>
                  <a:gd name="T16" fmla="*/ 1 w 193"/>
                  <a:gd name="T17" fmla="*/ 46 h 189"/>
                  <a:gd name="T18" fmla="*/ 39 w 193"/>
                  <a:gd name="T19" fmla="*/ 15 h 189"/>
                  <a:gd name="T20" fmla="*/ 25 w 193"/>
                  <a:gd name="T21" fmla="*/ 23 h 189"/>
                  <a:gd name="T22" fmla="*/ 20 w 193"/>
                  <a:gd name="T23" fmla="*/ 49 h 189"/>
                  <a:gd name="T24" fmla="*/ 25 w 193"/>
                  <a:gd name="T25" fmla="*/ 73 h 189"/>
                  <a:gd name="T26" fmla="*/ 39 w 193"/>
                  <a:gd name="T27" fmla="*/ 80 h 189"/>
                  <a:gd name="T28" fmla="*/ 52 w 193"/>
                  <a:gd name="T29" fmla="*/ 73 h 189"/>
                  <a:gd name="T30" fmla="*/ 58 w 193"/>
                  <a:gd name="T31" fmla="*/ 47 h 189"/>
                  <a:gd name="T32" fmla="*/ 52 w 193"/>
                  <a:gd name="T33" fmla="*/ 23 h 189"/>
                  <a:gd name="T34" fmla="*/ 39 w 193"/>
                  <a:gd name="T35" fmla="*/ 15 h 189"/>
                  <a:gd name="T36" fmla="*/ 39 w 193"/>
                  <a:gd name="T37" fmla="*/ 189 h 189"/>
                  <a:gd name="T38" fmla="*/ 137 w 193"/>
                  <a:gd name="T39" fmla="*/ 0 h 189"/>
                  <a:gd name="T40" fmla="*/ 155 w 193"/>
                  <a:gd name="T41" fmla="*/ 0 h 189"/>
                  <a:gd name="T42" fmla="*/ 57 w 193"/>
                  <a:gd name="T43" fmla="*/ 189 h 189"/>
                  <a:gd name="T44" fmla="*/ 39 w 193"/>
                  <a:gd name="T45" fmla="*/ 189 h 189"/>
                  <a:gd name="T46" fmla="*/ 116 w 193"/>
                  <a:gd name="T47" fmla="*/ 140 h 189"/>
                  <a:gd name="T48" fmla="*/ 126 w 193"/>
                  <a:gd name="T49" fmla="*/ 108 h 189"/>
                  <a:gd name="T50" fmla="*/ 154 w 193"/>
                  <a:gd name="T51" fmla="*/ 94 h 189"/>
                  <a:gd name="T52" fmla="*/ 182 w 193"/>
                  <a:gd name="T53" fmla="*/ 106 h 189"/>
                  <a:gd name="T54" fmla="*/ 193 w 193"/>
                  <a:gd name="T55" fmla="*/ 142 h 189"/>
                  <a:gd name="T56" fmla="*/ 182 w 193"/>
                  <a:gd name="T57" fmla="*/ 177 h 189"/>
                  <a:gd name="T58" fmla="*/ 154 w 193"/>
                  <a:gd name="T59" fmla="*/ 189 h 189"/>
                  <a:gd name="T60" fmla="*/ 127 w 193"/>
                  <a:gd name="T61" fmla="*/ 177 h 189"/>
                  <a:gd name="T62" fmla="*/ 116 w 193"/>
                  <a:gd name="T63" fmla="*/ 140 h 189"/>
                  <a:gd name="T64" fmla="*/ 155 w 193"/>
                  <a:gd name="T65" fmla="*/ 110 h 189"/>
                  <a:gd name="T66" fmla="*/ 141 w 193"/>
                  <a:gd name="T67" fmla="*/ 117 h 189"/>
                  <a:gd name="T68" fmla="*/ 135 w 193"/>
                  <a:gd name="T69" fmla="*/ 143 h 189"/>
                  <a:gd name="T70" fmla="*/ 141 w 193"/>
                  <a:gd name="T71" fmla="*/ 167 h 189"/>
                  <a:gd name="T72" fmla="*/ 154 w 193"/>
                  <a:gd name="T73" fmla="*/ 174 h 189"/>
                  <a:gd name="T74" fmla="*/ 168 w 193"/>
                  <a:gd name="T75" fmla="*/ 167 h 189"/>
                  <a:gd name="T76" fmla="*/ 174 w 193"/>
                  <a:gd name="T77" fmla="*/ 141 h 189"/>
                  <a:gd name="T78" fmla="*/ 168 w 193"/>
                  <a:gd name="T79" fmla="*/ 117 h 189"/>
                  <a:gd name="T80" fmla="*/ 155 w 193"/>
                  <a:gd name="T81" fmla="*/ 110 h 189"/>
                  <a:gd name="T82" fmla="*/ 155 w 193"/>
                  <a:gd name="T83" fmla="*/ 110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93" h="189">
                    <a:moveTo>
                      <a:pt x="1" y="46"/>
                    </a:moveTo>
                    <a:cubicBezTo>
                      <a:pt x="0" y="34"/>
                      <a:pt x="4" y="23"/>
                      <a:pt x="10" y="14"/>
                    </a:cubicBezTo>
                    <a:cubicBezTo>
                      <a:pt x="17" y="5"/>
                      <a:pt x="26" y="0"/>
                      <a:pt x="38" y="0"/>
                    </a:cubicBezTo>
                    <a:cubicBezTo>
                      <a:pt x="49" y="0"/>
                      <a:pt x="59" y="4"/>
                      <a:pt x="66" y="12"/>
                    </a:cubicBezTo>
                    <a:cubicBezTo>
                      <a:pt x="73" y="20"/>
                      <a:pt x="77" y="32"/>
                      <a:pt x="77" y="48"/>
                    </a:cubicBezTo>
                    <a:cubicBezTo>
                      <a:pt x="77" y="63"/>
                      <a:pt x="73" y="75"/>
                      <a:pt x="66" y="83"/>
                    </a:cubicBezTo>
                    <a:cubicBezTo>
                      <a:pt x="58" y="91"/>
                      <a:pt x="49" y="95"/>
                      <a:pt x="38" y="95"/>
                    </a:cubicBezTo>
                    <a:cubicBezTo>
                      <a:pt x="28" y="95"/>
                      <a:pt x="18" y="91"/>
                      <a:pt x="11" y="83"/>
                    </a:cubicBezTo>
                    <a:cubicBezTo>
                      <a:pt x="4" y="75"/>
                      <a:pt x="0" y="63"/>
                      <a:pt x="1" y="46"/>
                    </a:cubicBezTo>
                    <a:close/>
                    <a:moveTo>
                      <a:pt x="39" y="15"/>
                    </a:moveTo>
                    <a:cubicBezTo>
                      <a:pt x="33" y="16"/>
                      <a:pt x="29" y="18"/>
                      <a:pt x="25" y="23"/>
                    </a:cubicBezTo>
                    <a:cubicBezTo>
                      <a:pt x="21" y="27"/>
                      <a:pt x="20" y="36"/>
                      <a:pt x="20" y="49"/>
                    </a:cubicBezTo>
                    <a:cubicBezTo>
                      <a:pt x="20" y="60"/>
                      <a:pt x="21" y="68"/>
                      <a:pt x="25" y="73"/>
                    </a:cubicBezTo>
                    <a:cubicBezTo>
                      <a:pt x="29" y="77"/>
                      <a:pt x="33" y="80"/>
                      <a:pt x="39" y="80"/>
                    </a:cubicBezTo>
                    <a:cubicBezTo>
                      <a:pt x="44" y="80"/>
                      <a:pt x="49" y="77"/>
                      <a:pt x="52" y="73"/>
                    </a:cubicBezTo>
                    <a:cubicBezTo>
                      <a:pt x="56" y="68"/>
                      <a:pt x="58" y="60"/>
                      <a:pt x="58" y="47"/>
                    </a:cubicBezTo>
                    <a:cubicBezTo>
                      <a:pt x="58" y="35"/>
                      <a:pt x="56" y="27"/>
                      <a:pt x="52" y="23"/>
                    </a:cubicBezTo>
                    <a:cubicBezTo>
                      <a:pt x="49" y="18"/>
                      <a:pt x="44" y="16"/>
                      <a:pt x="39" y="15"/>
                    </a:cubicBezTo>
                    <a:close/>
                    <a:moveTo>
                      <a:pt x="39" y="189"/>
                    </a:moveTo>
                    <a:lnTo>
                      <a:pt x="137" y="0"/>
                    </a:lnTo>
                    <a:lnTo>
                      <a:pt x="155" y="0"/>
                    </a:lnTo>
                    <a:lnTo>
                      <a:pt x="57" y="189"/>
                    </a:lnTo>
                    <a:lnTo>
                      <a:pt x="39" y="189"/>
                    </a:lnTo>
                    <a:close/>
                    <a:moveTo>
                      <a:pt x="116" y="140"/>
                    </a:moveTo>
                    <a:cubicBezTo>
                      <a:pt x="116" y="128"/>
                      <a:pt x="119" y="117"/>
                      <a:pt x="126" y="108"/>
                    </a:cubicBezTo>
                    <a:cubicBezTo>
                      <a:pt x="132" y="99"/>
                      <a:pt x="142" y="94"/>
                      <a:pt x="154" y="94"/>
                    </a:cubicBezTo>
                    <a:cubicBezTo>
                      <a:pt x="165" y="94"/>
                      <a:pt x="174" y="98"/>
                      <a:pt x="182" y="106"/>
                    </a:cubicBezTo>
                    <a:cubicBezTo>
                      <a:pt x="189" y="114"/>
                      <a:pt x="193" y="126"/>
                      <a:pt x="193" y="142"/>
                    </a:cubicBezTo>
                    <a:cubicBezTo>
                      <a:pt x="193" y="157"/>
                      <a:pt x="189" y="168"/>
                      <a:pt x="182" y="177"/>
                    </a:cubicBezTo>
                    <a:cubicBezTo>
                      <a:pt x="174" y="185"/>
                      <a:pt x="165" y="189"/>
                      <a:pt x="154" y="189"/>
                    </a:cubicBezTo>
                    <a:cubicBezTo>
                      <a:pt x="143" y="189"/>
                      <a:pt x="134" y="185"/>
                      <a:pt x="127" y="177"/>
                    </a:cubicBezTo>
                    <a:cubicBezTo>
                      <a:pt x="120" y="169"/>
                      <a:pt x="116" y="157"/>
                      <a:pt x="116" y="140"/>
                    </a:cubicBezTo>
                    <a:close/>
                    <a:moveTo>
                      <a:pt x="155" y="110"/>
                    </a:moveTo>
                    <a:cubicBezTo>
                      <a:pt x="149" y="110"/>
                      <a:pt x="144" y="112"/>
                      <a:pt x="141" y="117"/>
                    </a:cubicBezTo>
                    <a:cubicBezTo>
                      <a:pt x="137" y="121"/>
                      <a:pt x="135" y="130"/>
                      <a:pt x="135" y="143"/>
                    </a:cubicBezTo>
                    <a:cubicBezTo>
                      <a:pt x="135" y="154"/>
                      <a:pt x="137" y="162"/>
                      <a:pt x="141" y="167"/>
                    </a:cubicBezTo>
                    <a:cubicBezTo>
                      <a:pt x="145" y="171"/>
                      <a:pt x="149" y="174"/>
                      <a:pt x="154" y="174"/>
                    </a:cubicBezTo>
                    <a:cubicBezTo>
                      <a:pt x="160" y="174"/>
                      <a:pt x="165" y="171"/>
                      <a:pt x="168" y="167"/>
                    </a:cubicBezTo>
                    <a:cubicBezTo>
                      <a:pt x="172" y="162"/>
                      <a:pt x="174" y="153"/>
                      <a:pt x="174" y="141"/>
                    </a:cubicBezTo>
                    <a:cubicBezTo>
                      <a:pt x="174" y="129"/>
                      <a:pt x="172" y="121"/>
                      <a:pt x="168" y="117"/>
                    </a:cubicBezTo>
                    <a:cubicBezTo>
                      <a:pt x="165" y="112"/>
                      <a:pt x="160" y="110"/>
                      <a:pt x="155" y="110"/>
                    </a:cubicBezTo>
                    <a:close/>
                    <a:moveTo>
                      <a:pt x="155" y="11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3" name="Freeform 432"/>
              <p:cNvSpPr>
                <a:spLocks noEditPoints="1"/>
              </p:cNvSpPr>
              <p:nvPr/>
            </p:nvSpPr>
            <p:spPr bwMode="auto">
              <a:xfrm>
                <a:off x="5461" y="6099"/>
                <a:ext cx="46" cy="178"/>
              </a:xfrm>
              <a:custGeom>
                <a:avLst/>
                <a:gdLst>
                  <a:gd name="T0" fmla="*/ 16 w 60"/>
                  <a:gd name="T1" fmla="*/ 235 h 235"/>
                  <a:gd name="T2" fmla="*/ 0 w 60"/>
                  <a:gd name="T3" fmla="*/ 235 h 235"/>
                  <a:gd name="T4" fmla="*/ 37 w 60"/>
                  <a:gd name="T5" fmla="*/ 118 h 235"/>
                  <a:gd name="T6" fmla="*/ 32 w 60"/>
                  <a:gd name="T7" fmla="*/ 72 h 235"/>
                  <a:gd name="T8" fmla="*/ 20 w 60"/>
                  <a:gd name="T9" fmla="*/ 37 h 235"/>
                  <a:gd name="T10" fmla="*/ 0 w 60"/>
                  <a:gd name="T11" fmla="*/ 0 h 235"/>
                  <a:gd name="T12" fmla="*/ 16 w 60"/>
                  <a:gd name="T13" fmla="*/ 0 h 235"/>
                  <a:gd name="T14" fmla="*/ 50 w 60"/>
                  <a:gd name="T15" fmla="*/ 62 h 235"/>
                  <a:gd name="T16" fmla="*/ 60 w 60"/>
                  <a:gd name="T17" fmla="*/ 118 h 235"/>
                  <a:gd name="T18" fmla="*/ 47 w 60"/>
                  <a:gd name="T19" fmla="*/ 181 h 235"/>
                  <a:gd name="T20" fmla="*/ 16 w 60"/>
                  <a:gd name="T21" fmla="*/ 235 h 235"/>
                  <a:gd name="T22" fmla="*/ 16 w 60"/>
                  <a:gd name="T23" fmla="*/ 235 h 2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60" h="235">
                    <a:moveTo>
                      <a:pt x="16" y="235"/>
                    </a:moveTo>
                    <a:lnTo>
                      <a:pt x="0" y="235"/>
                    </a:lnTo>
                    <a:cubicBezTo>
                      <a:pt x="25" y="196"/>
                      <a:pt x="37" y="157"/>
                      <a:pt x="37" y="118"/>
                    </a:cubicBezTo>
                    <a:cubicBezTo>
                      <a:pt x="37" y="102"/>
                      <a:pt x="35" y="87"/>
                      <a:pt x="32" y="72"/>
                    </a:cubicBezTo>
                    <a:cubicBezTo>
                      <a:pt x="29" y="60"/>
                      <a:pt x="25" y="48"/>
                      <a:pt x="20" y="37"/>
                    </a:cubicBezTo>
                    <a:cubicBezTo>
                      <a:pt x="17" y="30"/>
                      <a:pt x="10" y="17"/>
                      <a:pt x="0" y="0"/>
                    </a:cubicBezTo>
                    <a:lnTo>
                      <a:pt x="16" y="0"/>
                    </a:lnTo>
                    <a:cubicBezTo>
                      <a:pt x="31" y="21"/>
                      <a:pt x="43" y="41"/>
                      <a:pt x="50" y="62"/>
                    </a:cubicBezTo>
                    <a:cubicBezTo>
                      <a:pt x="56" y="80"/>
                      <a:pt x="60" y="98"/>
                      <a:pt x="60" y="118"/>
                    </a:cubicBezTo>
                    <a:cubicBezTo>
                      <a:pt x="60" y="140"/>
                      <a:pt x="55" y="161"/>
                      <a:pt x="47" y="181"/>
                    </a:cubicBezTo>
                    <a:cubicBezTo>
                      <a:pt x="38" y="202"/>
                      <a:pt x="28" y="220"/>
                      <a:pt x="16" y="235"/>
                    </a:cubicBezTo>
                    <a:close/>
                    <a:moveTo>
                      <a:pt x="16" y="235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4" name="Freeform 433"/>
              <p:cNvSpPr>
                <a:spLocks noEditPoints="1"/>
              </p:cNvSpPr>
              <p:nvPr/>
            </p:nvSpPr>
            <p:spPr bwMode="auto">
              <a:xfrm>
                <a:off x="179" y="5763"/>
                <a:ext cx="515" cy="108"/>
              </a:xfrm>
              <a:custGeom>
                <a:avLst/>
                <a:gdLst>
                  <a:gd name="T0" fmla="*/ 0 w 678"/>
                  <a:gd name="T1" fmla="*/ 143 h 143"/>
                  <a:gd name="T2" fmla="*/ 678 w 678"/>
                  <a:gd name="T3" fmla="*/ 143 h 143"/>
                  <a:gd name="T4" fmla="*/ 678 w 678"/>
                  <a:gd name="T5" fmla="*/ 0 h 143"/>
                  <a:gd name="T6" fmla="*/ 0 w 678"/>
                  <a:gd name="T7" fmla="*/ 0 h 143"/>
                  <a:gd name="T8" fmla="*/ 0 w 678"/>
                  <a:gd name="T9" fmla="*/ 143 h 143"/>
                  <a:gd name="T10" fmla="*/ 0 w 678"/>
                  <a:gd name="T11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8" h="143">
                    <a:moveTo>
                      <a:pt x="0" y="143"/>
                    </a:moveTo>
                    <a:lnTo>
                      <a:pt x="678" y="143"/>
                    </a:lnTo>
                    <a:lnTo>
                      <a:pt x="678" y="0"/>
                    </a:lnTo>
                    <a:lnTo>
                      <a:pt x="0" y="0"/>
                    </a:lnTo>
                    <a:lnTo>
                      <a:pt x="0" y="143"/>
                    </a:lnTo>
                    <a:close/>
                    <a:moveTo>
                      <a:pt x="0" y="143"/>
                    </a:moveTo>
                    <a:close/>
                  </a:path>
                </a:pathLst>
              </a:custGeom>
              <a:solidFill>
                <a:srgbClr val="9C003F"/>
              </a:solidFill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5" name="Freeform 434"/>
              <p:cNvSpPr>
                <a:spLocks noEditPoints="1"/>
              </p:cNvSpPr>
              <p:nvPr/>
            </p:nvSpPr>
            <p:spPr bwMode="auto">
              <a:xfrm>
                <a:off x="694" y="5763"/>
                <a:ext cx="514" cy="108"/>
              </a:xfrm>
              <a:custGeom>
                <a:avLst/>
                <a:gdLst>
                  <a:gd name="T0" fmla="*/ 0 w 678"/>
                  <a:gd name="T1" fmla="*/ 143 h 143"/>
                  <a:gd name="T2" fmla="*/ 678 w 678"/>
                  <a:gd name="T3" fmla="*/ 143 h 143"/>
                  <a:gd name="T4" fmla="*/ 678 w 678"/>
                  <a:gd name="T5" fmla="*/ 0 h 143"/>
                  <a:gd name="T6" fmla="*/ 0 w 678"/>
                  <a:gd name="T7" fmla="*/ 0 h 143"/>
                  <a:gd name="T8" fmla="*/ 0 w 678"/>
                  <a:gd name="T9" fmla="*/ 143 h 143"/>
                  <a:gd name="T10" fmla="*/ 0 w 678"/>
                  <a:gd name="T11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8" h="143">
                    <a:moveTo>
                      <a:pt x="0" y="143"/>
                    </a:moveTo>
                    <a:lnTo>
                      <a:pt x="678" y="143"/>
                    </a:lnTo>
                    <a:lnTo>
                      <a:pt x="678" y="0"/>
                    </a:lnTo>
                    <a:lnTo>
                      <a:pt x="0" y="0"/>
                    </a:lnTo>
                    <a:lnTo>
                      <a:pt x="0" y="143"/>
                    </a:lnTo>
                    <a:close/>
                    <a:moveTo>
                      <a:pt x="0" y="143"/>
                    </a:moveTo>
                    <a:close/>
                  </a:path>
                </a:pathLst>
              </a:custGeom>
              <a:solidFill>
                <a:srgbClr val="9C003F"/>
              </a:solidFill>
              <a:ln w="6350" cap="rnd">
                <a:solidFill>
                  <a:srgbClr val="787878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6" name="Freeform 435"/>
              <p:cNvSpPr>
                <a:spLocks noEditPoints="1"/>
              </p:cNvSpPr>
              <p:nvPr/>
            </p:nvSpPr>
            <p:spPr bwMode="auto">
              <a:xfrm>
                <a:off x="1208" y="5763"/>
                <a:ext cx="515" cy="108"/>
              </a:xfrm>
              <a:custGeom>
                <a:avLst/>
                <a:gdLst>
                  <a:gd name="T0" fmla="*/ 0 w 678"/>
                  <a:gd name="T1" fmla="*/ 143 h 143"/>
                  <a:gd name="T2" fmla="*/ 678 w 678"/>
                  <a:gd name="T3" fmla="*/ 143 h 143"/>
                  <a:gd name="T4" fmla="*/ 678 w 678"/>
                  <a:gd name="T5" fmla="*/ 0 h 143"/>
                  <a:gd name="T6" fmla="*/ 0 w 678"/>
                  <a:gd name="T7" fmla="*/ 0 h 143"/>
                  <a:gd name="T8" fmla="*/ 0 w 678"/>
                  <a:gd name="T9" fmla="*/ 143 h 143"/>
                  <a:gd name="T10" fmla="*/ 0 w 678"/>
                  <a:gd name="T11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8" h="143">
                    <a:moveTo>
                      <a:pt x="0" y="143"/>
                    </a:moveTo>
                    <a:lnTo>
                      <a:pt x="678" y="143"/>
                    </a:lnTo>
                    <a:lnTo>
                      <a:pt x="678" y="0"/>
                    </a:lnTo>
                    <a:lnTo>
                      <a:pt x="0" y="0"/>
                    </a:lnTo>
                    <a:lnTo>
                      <a:pt x="0" y="143"/>
                    </a:lnTo>
                    <a:close/>
                    <a:moveTo>
                      <a:pt x="0" y="143"/>
                    </a:moveTo>
                    <a:close/>
                  </a:path>
                </a:pathLst>
              </a:custGeom>
              <a:solidFill>
                <a:srgbClr val="F88C4F"/>
              </a:solidFill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7" name="Freeform 436"/>
              <p:cNvSpPr>
                <a:spLocks noEditPoints="1"/>
              </p:cNvSpPr>
              <p:nvPr/>
            </p:nvSpPr>
            <p:spPr bwMode="auto">
              <a:xfrm>
                <a:off x="1724" y="5763"/>
                <a:ext cx="514" cy="108"/>
              </a:xfrm>
              <a:custGeom>
                <a:avLst/>
                <a:gdLst>
                  <a:gd name="T0" fmla="*/ 0 w 678"/>
                  <a:gd name="T1" fmla="*/ 143 h 143"/>
                  <a:gd name="T2" fmla="*/ 678 w 678"/>
                  <a:gd name="T3" fmla="*/ 143 h 143"/>
                  <a:gd name="T4" fmla="*/ 678 w 678"/>
                  <a:gd name="T5" fmla="*/ 0 h 143"/>
                  <a:gd name="T6" fmla="*/ 0 w 678"/>
                  <a:gd name="T7" fmla="*/ 0 h 143"/>
                  <a:gd name="T8" fmla="*/ 0 w 678"/>
                  <a:gd name="T9" fmla="*/ 143 h 143"/>
                  <a:gd name="T10" fmla="*/ 0 w 678"/>
                  <a:gd name="T11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8" h="143">
                    <a:moveTo>
                      <a:pt x="0" y="143"/>
                    </a:moveTo>
                    <a:lnTo>
                      <a:pt x="678" y="143"/>
                    </a:lnTo>
                    <a:lnTo>
                      <a:pt x="678" y="0"/>
                    </a:lnTo>
                    <a:lnTo>
                      <a:pt x="0" y="0"/>
                    </a:lnTo>
                    <a:lnTo>
                      <a:pt x="0" y="143"/>
                    </a:lnTo>
                    <a:close/>
                    <a:moveTo>
                      <a:pt x="0" y="143"/>
                    </a:moveTo>
                    <a:close/>
                  </a:path>
                </a:pathLst>
              </a:custGeom>
              <a:solidFill>
                <a:srgbClr val="FFFFBD"/>
              </a:solidFill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8" name="Freeform 437"/>
              <p:cNvSpPr>
                <a:spLocks noEditPoints="1"/>
              </p:cNvSpPr>
              <p:nvPr/>
            </p:nvSpPr>
            <p:spPr bwMode="auto">
              <a:xfrm>
                <a:off x="2238" y="5763"/>
                <a:ext cx="515" cy="108"/>
              </a:xfrm>
              <a:custGeom>
                <a:avLst/>
                <a:gdLst>
                  <a:gd name="T0" fmla="*/ 0 w 678"/>
                  <a:gd name="T1" fmla="*/ 143 h 143"/>
                  <a:gd name="T2" fmla="*/ 678 w 678"/>
                  <a:gd name="T3" fmla="*/ 143 h 143"/>
                  <a:gd name="T4" fmla="*/ 678 w 678"/>
                  <a:gd name="T5" fmla="*/ 0 h 143"/>
                  <a:gd name="T6" fmla="*/ 0 w 678"/>
                  <a:gd name="T7" fmla="*/ 0 h 143"/>
                  <a:gd name="T8" fmla="*/ 0 w 678"/>
                  <a:gd name="T9" fmla="*/ 143 h 143"/>
                  <a:gd name="T10" fmla="*/ 0 w 678"/>
                  <a:gd name="T11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8" h="143">
                    <a:moveTo>
                      <a:pt x="0" y="143"/>
                    </a:moveTo>
                    <a:lnTo>
                      <a:pt x="678" y="143"/>
                    </a:lnTo>
                    <a:lnTo>
                      <a:pt x="678" y="0"/>
                    </a:lnTo>
                    <a:lnTo>
                      <a:pt x="0" y="0"/>
                    </a:lnTo>
                    <a:lnTo>
                      <a:pt x="0" y="143"/>
                    </a:lnTo>
                    <a:close/>
                    <a:moveTo>
                      <a:pt x="0" y="143"/>
                    </a:moveTo>
                    <a:close/>
                  </a:path>
                </a:pathLst>
              </a:custGeom>
              <a:solidFill>
                <a:srgbClr val="EBF8A1"/>
              </a:solidFill>
              <a:ln w="6350" cap="rnd">
                <a:solidFill>
                  <a:srgbClr val="787878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39" name="Freeform 438"/>
              <p:cNvSpPr>
                <a:spLocks noEditPoints="1"/>
              </p:cNvSpPr>
              <p:nvPr/>
            </p:nvSpPr>
            <p:spPr bwMode="auto">
              <a:xfrm>
                <a:off x="2753" y="5763"/>
                <a:ext cx="514" cy="108"/>
              </a:xfrm>
              <a:custGeom>
                <a:avLst/>
                <a:gdLst>
                  <a:gd name="T0" fmla="*/ 0 w 678"/>
                  <a:gd name="T1" fmla="*/ 143 h 143"/>
                  <a:gd name="T2" fmla="*/ 678 w 678"/>
                  <a:gd name="T3" fmla="*/ 143 h 143"/>
                  <a:gd name="T4" fmla="*/ 678 w 678"/>
                  <a:gd name="T5" fmla="*/ 0 h 143"/>
                  <a:gd name="T6" fmla="*/ 0 w 678"/>
                  <a:gd name="T7" fmla="*/ 0 h 143"/>
                  <a:gd name="T8" fmla="*/ 0 w 678"/>
                  <a:gd name="T9" fmla="*/ 143 h 143"/>
                  <a:gd name="T10" fmla="*/ 0 w 678"/>
                  <a:gd name="T11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8" h="143">
                    <a:moveTo>
                      <a:pt x="0" y="143"/>
                    </a:moveTo>
                    <a:lnTo>
                      <a:pt x="678" y="143"/>
                    </a:lnTo>
                    <a:lnTo>
                      <a:pt x="678" y="0"/>
                    </a:lnTo>
                    <a:lnTo>
                      <a:pt x="0" y="0"/>
                    </a:lnTo>
                    <a:lnTo>
                      <a:pt x="0" y="143"/>
                    </a:lnTo>
                    <a:close/>
                    <a:moveTo>
                      <a:pt x="0" y="143"/>
                    </a:moveTo>
                    <a:close/>
                  </a:path>
                </a:pathLst>
              </a:custGeom>
              <a:solidFill>
                <a:srgbClr val="CCEB9C"/>
              </a:solidFill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0" name="Freeform 439"/>
              <p:cNvSpPr>
                <a:spLocks noEditPoints="1"/>
              </p:cNvSpPr>
              <p:nvPr/>
            </p:nvSpPr>
            <p:spPr bwMode="auto">
              <a:xfrm>
                <a:off x="3267" y="5763"/>
                <a:ext cx="515" cy="108"/>
              </a:xfrm>
              <a:custGeom>
                <a:avLst/>
                <a:gdLst>
                  <a:gd name="T0" fmla="*/ 0 w 678"/>
                  <a:gd name="T1" fmla="*/ 143 h 143"/>
                  <a:gd name="T2" fmla="*/ 678 w 678"/>
                  <a:gd name="T3" fmla="*/ 143 h 143"/>
                  <a:gd name="T4" fmla="*/ 678 w 678"/>
                  <a:gd name="T5" fmla="*/ 0 h 143"/>
                  <a:gd name="T6" fmla="*/ 0 w 678"/>
                  <a:gd name="T7" fmla="*/ 0 h 143"/>
                  <a:gd name="T8" fmla="*/ 0 w 678"/>
                  <a:gd name="T9" fmla="*/ 143 h 143"/>
                  <a:gd name="T10" fmla="*/ 0 w 678"/>
                  <a:gd name="T11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8" h="143">
                    <a:moveTo>
                      <a:pt x="0" y="143"/>
                    </a:moveTo>
                    <a:lnTo>
                      <a:pt x="678" y="143"/>
                    </a:lnTo>
                    <a:lnTo>
                      <a:pt x="678" y="0"/>
                    </a:lnTo>
                    <a:lnTo>
                      <a:pt x="0" y="0"/>
                    </a:lnTo>
                    <a:lnTo>
                      <a:pt x="0" y="143"/>
                    </a:lnTo>
                    <a:close/>
                    <a:moveTo>
                      <a:pt x="0" y="143"/>
                    </a:moveTo>
                    <a:close/>
                  </a:path>
                </a:pathLst>
              </a:custGeom>
              <a:solidFill>
                <a:srgbClr val="A3D9A3"/>
              </a:solidFill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1" name="Freeform 440"/>
              <p:cNvSpPr>
                <a:spLocks noEditPoints="1"/>
              </p:cNvSpPr>
              <p:nvPr/>
            </p:nvSpPr>
            <p:spPr bwMode="auto">
              <a:xfrm>
                <a:off x="3782" y="5763"/>
                <a:ext cx="514" cy="108"/>
              </a:xfrm>
              <a:custGeom>
                <a:avLst/>
                <a:gdLst>
                  <a:gd name="T0" fmla="*/ 0 w 678"/>
                  <a:gd name="T1" fmla="*/ 143 h 143"/>
                  <a:gd name="T2" fmla="*/ 678 w 678"/>
                  <a:gd name="T3" fmla="*/ 143 h 143"/>
                  <a:gd name="T4" fmla="*/ 678 w 678"/>
                  <a:gd name="T5" fmla="*/ 0 h 143"/>
                  <a:gd name="T6" fmla="*/ 0 w 678"/>
                  <a:gd name="T7" fmla="*/ 0 h 143"/>
                  <a:gd name="T8" fmla="*/ 0 w 678"/>
                  <a:gd name="T9" fmla="*/ 143 h 143"/>
                  <a:gd name="T10" fmla="*/ 0 w 678"/>
                  <a:gd name="T11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8" h="143">
                    <a:moveTo>
                      <a:pt x="0" y="143"/>
                    </a:moveTo>
                    <a:lnTo>
                      <a:pt x="678" y="143"/>
                    </a:lnTo>
                    <a:lnTo>
                      <a:pt x="678" y="0"/>
                    </a:lnTo>
                    <a:lnTo>
                      <a:pt x="0" y="0"/>
                    </a:lnTo>
                    <a:lnTo>
                      <a:pt x="0" y="143"/>
                    </a:lnTo>
                    <a:close/>
                    <a:moveTo>
                      <a:pt x="0" y="143"/>
                    </a:moveTo>
                    <a:close/>
                  </a:path>
                </a:pathLst>
              </a:custGeom>
              <a:solidFill>
                <a:srgbClr val="73C7A3"/>
              </a:solidFill>
              <a:ln w="6350" cap="rnd">
                <a:solidFill>
                  <a:srgbClr val="787878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2" name="Freeform 441"/>
              <p:cNvSpPr>
                <a:spLocks noEditPoints="1"/>
              </p:cNvSpPr>
              <p:nvPr/>
            </p:nvSpPr>
            <p:spPr bwMode="auto">
              <a:xfrm>
                <a:off x="4296" y="5763"/>
                <a:ext cx="515" cy="108"/>
              </a:xfrm>
              <a:custGeom>
                <a:avLst/>
                <a:gdLst>
                  <a:gd name="T0" fmla="*/ 0 w 678"/>
                  <a:gd name="T1" fmla="*/ 143 h 143"/>
                  <a:gd name="T2" fmla="*/ 678 w 678"/>
                  <a:gd name="T3" fmla="*/ 143 h 143"/>
                  <a:gd name="T4" fmla="*/ 678 w 678"/>
                  <a:gd name="T5" fmla="*/ 0 h 143"/>
                  <a:gd name="T6" fmla="*/ 0 w 678"/>
                  <a:gd name="T7" fmla="*/ 0 h 143"/>
                  <a:gd name="T8" fmla="*/ 0 w 678"/>
                  <a:gd name="T9" fmla="*/ 143 h 143"/>
                  <a:gd name="T10" fmla="*/ 0 w 678"/>
                  <a:gd name="T11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8" h="143">
                    <a:moveTo>
                      <a:pt x="0" y="143"/>
                    </a:moveTo>
                    <a:lnTo>
                      <a:pt x="678" y="143"/>
                    </a:lnTo>
                    <a:lnTo>
                      <a:pt x="678" y="0"/>
                    </a:lnTo>
                    <a:lnTo>
                      <a:pt x="0" y="0"/>
                    </a:lnTo>
                    <a:lnTo>
                      <a:pt x="0" y="143"/>
                    </a:lnTo>
                    <a:close/>
                    <a:moveTo>
                      <a:pt x="0" y="143"/>
                    </a:moveTo>
                    <a:close/>
                  </a:path>
                </a:pathLst>
              </a:custGeom>
              <a:solidFill>
                <a:srgbClr val="4AA3B0"/>
              </a:solidFill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3" name="Freeform 442"/>
              <p:cNvSpPr>
                <a:spLocks noEditPoints="1"/>
              </p:cNvSpPr>
              <p:nvPr/>
            </p:nvSpPr>
            <p:spPr bwMode="auto">
              <a:xfrm>
                <a:off x="4811" y="5763"/>
                <a:ext cx="514" cy="108"/>
              </a:xfrm>
              <a:custGeom>
                <a:avLst/>
                <a:gdLst>
                  <a:gd name="T0" fmla="*/ 0 w 678"/>
                  <a:gd name="T1" fmla="*/ 143 h 143"/>
                  <a:gd name="T2" fmla="*/ 678 w 678"/>
                  <a:gd name="T3" fmla="*/ 143 h 143"/>
                  <a:gd name="T4" fmla="*/ 678 w 678"/>
                  <a:gd name="T5" fmla="*/ 0 h 143"/>
                  <a:gd name="T6" fmla="*/ 0 w 678"/>
                  <a:gd name="T7" fmla="*/ 0 h 143"/>
                  <a:gd name="T8" fmla="*/ 0 w 678"/>
                  <a:gd name="T9" fmla="*/ 143 h 143"/>
                  <a:gd name="T10" fmla="*/ 0 w 678"/>
                  <a:gd name="T11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8" h="143">
                    <a:moveTo>
                      <a:pt x="0" y="143"/>
                    </a:moveTo>
                    <a:lnTo>
                      <a:pt x="678" y="143"/>
                    </a:lnTo>
                    <a:lnTo>
                      <a:pt x="678" y="0"/>
                    </a:lnTo>
                    <a:lnTo>
                      <a:pt x="0" y="0"/>
                    </a:lnTo>
                    <a:lnTo>
                      <a:pt x="0" y="143"/>
                    </a:lnTo>
                    <a:close/>
                    <a:moveTo>
                      <a:pt x="0" y="143"/>
                    </a:moveTo>
                    <a:close/>
                  </a:path>
                </a:pathLst>
              </a:custGeom>
              <a:solidFill>
                <a:srgbClr val="387AB5"/>
              </a:solidFill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4" name="Freeform 443"/>
              <p:cNvSpPr>
                <a:spLocks noEditPoints="1"/>
              </p:cNvSpPr>
              <p:nvPr/>
            </p:nvSpPr>
            <p:spPr bwMode="auto">
              <a:xfrm>
                <a:off x="5325" y="5763"/>
                <a:ext cx="515" cy="108"/>
              </a:xfrm>
              <a:custGeom>
                <a:avLst/>
                <a:gdLst>
                  <a:gd name="T0" fmla="*/ 0 w 678"/>
                  <a:gd name="T1" fmla="*/ 143 h 143"/>
                  <a:gd name="T2" fmla="*/ 678 w 678"/>
                  <a:gd name="T3" fmla="*/ 143 h 143"/>
                  <a:gd name="T4" fmla="*/ 678 w 678"/>
                  <a:gd name="T5" fmla="*/ 0 h 143"/>
                  <a:gd name="T6" fmla="*/ 0 w 678"/>
                  <a:gd name="T7" fmla="*/ 0 h 143"/>
                  <a:gd name="T8" fmla="*/ 0 w 678"/>
                  <a:gd name="T9" fmla="*/ 143 h 143"/>
                  <a:gd name="T10" fmla="*/ 0 w 678"/>
                  <a:gd name="T11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8" h="143">
                    <a:moveTo>
                      <a:pt x="0" y="143"/>
                    </a:moveTo>
                    <a:lnTo>
                      <a:pt x="678" y="143"/>
                    </a:lnTo>
                    <a:lnTo>
                      <a:pt x="678" y="0"/>
                    </a:lnTo>
                    <a:lnTo>
                      <a:pt x="0" y="0"/>
                    </a:lnTo>
                    <a:lnTo>
                      <a:pt x="0" y="143"/>
                    </a:lnTo>
                    <a:close/>
                    <a:moveTo>
                      <a:pt x="0" y="143"/>
                    </a:moveTo>
                    <a:close/>
                  </a:path>
                </a:pathLst>
              </a:custGeom>
              <a:solidFill>
                <a:srgbClr val="5C4CA1"/>
              </a:solidFill>
              <a:ln w="6350" cap="rnd">
                <a:solidFill>
                  <a:srgbClr val="787878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5" name="Freeform 444"/>
              <p:cNvSpPr>
                <a:spLocks noEditPoints="1"/>
              </p:cNvSpPr>
              <p:nvPr/>
            </p:nvSpPr>
            <p:spPr bwMode="auto">
              <a:xfrm>
                <a:off x="5840" y="5763"/>
                <a:ext cx="515" cy="108"/>
              </a:xfrm>
              <a:custGeom>
                <a:avLst/>
                <a:gdLst>
                  <a:gd name="T0" fmla="*/ 0 w 678"/>
                  <a:gd name="T1" fmla="*/ 143 h 143"/>
                  <a:gd name="T2" fmla="*/ 678 w 678"/>
                  <a:gd name="T3" fmla="*/ 143 h 143"/>
                  <a:gd name="T4" fmla="*/ 678 w 678"/>
                  <a:gd name="T5" fmla="*/ 0 h 143"/>
                  <a:gd name="T6" fmla="*/ 0 w 678"/>
                  <a:gd name="T7" fmla="*/ 0 h 143"/>
                  <a:gd name="T8" fmla="*/ 0 w 678"/>
                  <a:gd name="T9" fmla="*/ 143 h 143"/>
                  <a:gd name="T10" fmla="*/ 0 w 678"/>
                  <a:gd name="T11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8" h="143">
                    <a:moveTo>
                      <a:pt x="0" y="143"/>
                    </a:moveTo>
                    <a:lnTo>
                      <a:pt x="678" y="143"/>
                    </a:lnTo>
                    <a:lnTo>
                      <a:pt x="678" y="0"/>
                    </a:lnTo>
                    <a:lnTo>
                      <a:pt x="0" y="0"/>
                    </a:lnTo>
                    <a:lnTo>
                      <a:pt x="0" y="143"/>
                    </a:lnTo>
                    <a:close/>
                    <a:moveTo>
                      <a:pt x="0" y="143"/>
                    </a:moveTo>
                    <a:close/>
                  </a:path>
                </a:pathLst>
              </a:custGeom>
              <a:solidFill>
                <a:srgbClr val="5C4CA1"/>
              </a:solidFill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6" name="Freeform 445"/>
              <p:cNvSpPr>
                <a:spLocks noEditPoints="1"/>
              </p:cNvSpPr>
              <p:nvPr/>
            </p:nvSpPr>
            <p:spPr bwMode="auto">
              <a:xfrm>
                <a:off x="6355" y="5763"/>
                <a:ext cx="514" cy="108"/>
              </a:xfrm>
              <a:custGeom>
                <a:avLst/>
                <a:gdLst>
                  <a:gd name="T0" fmla="*/ 0 w 678"/>
                  <a:gd name="T1" fmla="*/ 143 h 143"/>
                  <a:gd name="T2" fmla="*/ 678 w 678"/>
                  <a:gd name="T3" fmla="*/ 143 h 143"/>
                  <a:gd name="T4" fmla="*/ 678 w 678"/>
                  <a:gd name="T5" fmla="*/ 0 h 143"/>
                  <a:gd name="T6" fmla="*/ 0 w 678"/>
                  <a:gd name="T7" fmla="*/ 0 h 143"/>
                  <a:gd name="T8" fmla="*/ 0 w 678"/>
                  <a:gd name="T9" fmla="*/ 143 h 143"/>
                  <a:gd name="T10" fmla="*/ 0 w 678"/>
                  <a:gd name="T11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8" h="143">
                    <a:moveTo>
                      <a:pt x="0" y="143"/>
                    </a:moveTo>
                    <a:lnTo>
                      <a:pt x="678" y="143"/>
                    </a:lnTo>
                    <a:lnTo>
                      <a:pt x="678" y="0"/>
                    </a:lnTo>
                    <a:lnTo>
                      <a:pt x="0" y="0"/>
                    </a:lnTo>
                    <a:lnTo>
                      <a:pt x="0" y="143"/>
                    </a:lnTo>
                    <a:close/>
                    <a:moveTo>
                      <a:pt x="0" y="143"/>
                    </a:moveTo>
                    <a:close/>
                  </a:path>
                </a:pathLst>
              </a:custGeom>
              <a:solidFill>
                <a:srgbClr val="5C4CA1"/>
              </a:solidFill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7" name="Freeform 446"/>
              <p:cNvSpPr>
                <a:spLocks noEditPoints="1"/>
              </p:cNvSpPr>
              <p:nvPr/>
            </p:nvSpPr>
            <p:spPr bwMode="auto">
              <a:xfrm>
                <a:off x="6869" y="5763"/>
                <a:ext cx="515" cy="108"/>
              </a:xfrm>
              <a:custGeom>
                <a:avLst/>
                <a:gdLst>
                  <a:gd name="T0" fmla="*/ 0 w 678"/>
                  <a:gd name="T1" fmla="*/ 143 h 143"/>
                  <a:gd name="T2" fmla="*/ 678 w 678"/>
                  <a:gd name="T3" fmla="*/ 143 h 143"/>
                  <a:gd name="T4" fmla="*/ 678 w 678"/>
                  <a:gd name="T5" fmla="*/ 0 h 143"/>
                  <a:gd name="T6" fmla="*/ 0 w 678"/>
                  <a:gd name="T7" fmla="*/ 0 h 143"/>
                  <a:gd name="T8" fmla="*/ 0 w 678"/>
                  <a:gd name="T9" fmla="*/ 143 h 143"/>
                  <a:gd name="T10" fmla="*/ 0 w 678"/>
                  <a:gd name="T11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8" h="143">
                    <a:moveTo>
                      <a:pt x="0" y="143"/>
                    </a:moveTo>
                    <a:lnTo>
                      <a:pt x="678" y="143"/>
                    </a:lnTo>
                    <a:lnTo>
                      <a:pt x="678" y="0"/>
                    </a:lnTo>
                    <a:lnTo>
                      <a:pt x="0" y="0"/>
                    </a:lnTo>
                    <a:lnTo>
                      <a:pt x="0" y="143"/>
                    </a:lnTo>
                    <a:close/>
                    <a:moveTo>
                      <a:pt x="0" y="143"/>
                    </a:moveTo>
                    <a:close/>
                  </a:path>
                </a:pathLst>
              </a:custGeom>
              <a:solidFill>
                <a:srgbClr val="5C4CA1"/>
              </a:solidFill>
              <a:ln w="6350" cap="rnd">
                <a:solidFill>
                  <a:srgbClr val="787878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8" name="Freeform 447"/>
              <p:cNvSpPr>
                <a:spLocks noEditPoints="1"/>
              </p:cNvSpPr>
              <p:nvPr/>
            </p:nvSpPr>
            <p:spPr bwMode="auto">
              <a:xfrm>
                <a:off x="7384" y="5763"/>
                <a:ext cx="515" cy="108"/>
              </a:xfrm>
              <a:custGeom>
                <a:avLst/>
                <a:gdLst>
                  <a:gd name="T0" fmla="*/ 0 w 679"/>
                  <a:gd name="T1" fmla="*/ 143 h 143"/>
                  <a:gd name="T2" fmla="*/ 679 w 679"/>
                  <a:gd name="T3" fmla="*/ 143 h 143"/>
                  <a:gd name="T4" fmla="*/ 679 w 679"/>
                  <a:gd name="T5" fmla="*/ 0 h 143"/>
                  <a:gd name="T6" fmla="*/ 0 w 679"/>
                  <a:gd name="T7" fmla="*/ 0 h 143"/>
                  <a:gd name="T8" fmla="*/ 0 w 679"/>
                  <a:gd name="T9" fmla="*/ 143 h 143"/>
                  <a:gd name="T10" fmla="*/ 0 w 679"/>
                  <a:gd name="T11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9" h="143">
                    <a:moveTo>
                      <a:pt x="0" y="143"/>
                    </a:moveTo>
                    <a:lnTo>
                      <a:pt x="679" y="143"/>
                    </a:lnTo>
                    <a:lnTo>
                      <a:pt x="679" y="0"/>
                    </a:lnTo>
                    <a:lnTo>
                      <a:pt x="0" y="0"/>
                    </a:lnTo>
                    <a:lnTo>
                      <a:pt x="0" y="143"/>
                    </a:lnTo>
                    <a:close/>
                    <a:moveTo>
                      <a:pt x="0" y="143"/>
                    </a:moveTo>
                    <a:close/>
                  </a:path>
                </a:pathLst>
              </a:custGeom>
              <a:solidFill>
                <a:srgbClr val="5C4CA1"/>
              </a:solidFill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49" name="Freeform 448"/>
              <p:cNvSpPr>
                <a:spLocks noEditPoints="1"/>
              </p:cNvSpPr>
              <p:nvPr/>
            </p:nvSpPr>
            <p:spPr bwMode="auto">
              <a:xfrm>
                <a:off x="7899" y="5763"/>
                <a:ext cx="514" cy="108"/>
              </a:xfrm>
              <a:custGeom>
                <a:avLst/>
                <a:gdLst>
                  <a:gd name="T0" fmla="*/ 0 w 678"/>
                  <a:gd name="T1" fmla="*/ 143 h 143"/>
                  <a:gd name="T2" fmla="*/ 678 w 678"/>
                  <a:gd name="T3" fmla="*/ 143 h 143"/>
                  <a:gd name="T4" fmla="*/ 678 w 678"/>
                  <a:gd name="T5" fmla="*/ 0 h 143"/>
                  <a:gd name="T6" fmla="*/ 0 w 678"/>
                  <a:gd name="T7" fmla="*/ 0 h 143"/>
                  <a:gd name="T8" fmla="*/ 0 w 678"/>
                  <a:gd name="T9" fmla="*/ 143 h 143"/>
                  <a:gd name="T10" fmla="*/ 0 w 678"/>
                  <a:gd name="T11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8" h="143">
                    <a:moveTo>
                      <a:pt x="0" y="143"/>
                    </a:moveTo>
                    <a:lnTo>
                      <a:pt x="678" y="143"/>
                    </a:lnTo>
                    <a:lnTo>
                      <a:pt x="678" y="0"/>
                    </a:lnTo>
                    <a:lnTo>
                      <a:pt x="0" y="0"/>
                    </a:lnTo>
                    <a:lnTo>
                      <a:pt x="0" y="143"/>
                    </a:lnTo>
                    <a:close/>
                    <a:moveTo>
                      <a:pt x="0" y="143"/>
                    </a:moveTo>
                    <a:close/>
                  </a:path>
                </a:pathLst>
              </a:custGeom>
              <a:solidFill>
                <a:srgbClr val="5C4CA1"/>
              </a:solidFill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0" name="Freeform 449"/>
              <p:cNvSpPr>
                <a:spLocks noEditPoints="1"/>
              </p:cNvSpPr>
              <p:nvPr/>
            </p:nvSpPr>
            <p:spPr bwMode="auto">
              <a:xfrm>
                <a:off x="8413" y="5763"/>
                <a:ext cx="515" cy="108"/>
              </a:xfrm>
              <a:custGeom>
                <a:avLst/>
                <a:gdLst>
                  <a:gd name="T0" fmla="*/ 0 w 678"/>
                  <a:gd name="T1" fmla="*/ 143 h 143"/>
                  <a:gd name="T2" fmla="*/ 678 w 678"/>
                  <a:gd name="T3" fmla="*/ 143 h 143"/>
                  <a:gd name="T4" fmla="*/ 678 w 678"/>
                  <a:gd name="T5" fmla="*/ 0 h 143"/>
                  <a:gd name="T6" fmla="*/ 0 w 678"/>
                  <a:gd name="T7" fmla="*/ 0 h 143"/>
                  <a:gd name="T8" fmla="*/ 0 w 678"/>
                  <a:gd name="T9" fmla="*/ 143 h 143"/>
                  <a:gd name="T10" fmla="*/ 0 w 678"/>
                  <a:gd name="T11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78" h="143">
                    <a:moveTo>
                      <a:pt x="0" y="143"/>
                    </a:moveTo>
                    <a:lnTo>
                      <a:pt x="678" y="143"/>
                    </a:lnTo>
                    <a:lnTo>
                      <a:pt x="678" y="0"/>
                    </a:lnTo>
                    <a:lnTo>
                      <a:pt x="0" y="0"/>
                    </a:lnTo>
                    <a:lnTo>
                      <a:pt x="0" y="143"/>
                    </a:lnTo>
                    <a:close/>
                    <a:moveTo>
                      <a:pt x="0" y="143"/>
                    </a:moveTo>
                    <a:close/>
                  </a:path>
                </a:pathLst>
              </a:custGeom>
              <a:solidFill>
                <a:srgbClr val="5C4CA1"/>
              </a:solidFill>
              <a:ln w="6350" cap="rnd">
                <a:solidFill>
                  <a:srgbClr val="787878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1" name="Freeform 450"/>
              <p:cNvSpPr>
                <a:spLocks noEditPoints="1"/>
              </p:cNvSpPr>
              <p:nvPr/>
            </p:nvSpPr>
            <p:spPr bwMode="auto">
              <a:xfrm>
                <a:off x="290" y="5971"/>
                <a:ext cx="40" cy="13"/>
              </a:xfrm>
              <a:custGeom>
                <a:avLst/>
                <a:gdLst>
                  <a:gd name="T0" fmla="*/ 0 w 53"/>
                  <a:gd name="T1" fmla="*/ 18 h 18"/>
                  <a:gd name="T2" fmla="*/ 0 w 53"/>
                  <a:gd name="T3" fmla="*/ 0 h 18"/>
                  <a:gd name="T4" fmla="*/ 53 w 53"/>
                  <a:gd name="T5" fmla="*/ 0 h 18"/>
                  <a:gd name="T6" fmla="*/ 53 w 53"/>
                  <a:gd name="T7" fmla="*/ 18 h 18"/>
                  <a:gd name="T8" fmla="*/ 0 w 53"/>
                  <a:gd name="T9" fmla="*/ 18 h 18"/>
                  <a:gd name="T10" fmla="*/ 0 w 53"/>
                  <a:gd name="T11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18">
                    <a:moveTo>
                      <a:pt x="0" y="18"/>
                    </a:moveTo>
                    <a:lnTo>
                      <a:pt x="0" y="0"/>
                    </a:lnTo>
                    <a:lnTo>
                      <a:pt x="53" y="0"/>
                    </a:lnTo>
                    <a:lnTo>
                      <a:pt x="53" y="18"/>
                    </a:lnTo>
                    <a:lnTo>
                      <a:pt x="0" y="18"/>
                    </a:lnTo>
                    <a:close/>
                    <a:moveTo>
                      <a:pt x="0" y="18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2" name="Freeform 451"/>
              <p:cNvSpPr>
                <a:spLocks noEditPoints="1"/>
              </p:cNvSpPr>
              <p:nvPr/>
            </p:nvSpPr>
            <p:spPr bwMode="auto">
              <a:xfrm>
                <a:off x="351" y="5908"/>
                <a:ext cx="41" cy="108"/>
              </a:xfrm>
              <a:custGeom>
                <a:avLst/>
                <a:gdLst>
                  <a:gd name="T0" fmla="*/ 53 w 53"/>
                  <a:gd name="T1" fmla="*/ 143 h 143"/>
                  <a:gd name="T2" fmla="*/ 36 w 53"/>
                  <a:gd name="T3" fmla="*/ 143 h 143"/>
                  <a:gd name="T4" fmla="*/ 36 w 53"/>
                  <a:gd name="T5" fmla="*/ 31 h 143"/>
                  <a:gd name="T6" fmla="*/ 19 w 53"/>
                  <a:gd name="T7" fmla="*/ 44 h 143"/>
                  <a:gd name="T8" fmla="*/ 0 w 53"/>
                  <a:gd name="T9" fmla="*/ 53 h 143"/>
                  <a:gd name="T10" fmla="*/ 0 w 53"/>
                  <a:gd name="T11" fmla="*/ 36 h 143"/>
                  <a:gd name="T12" fmla="*/ 26 w 53"/>
                  <a:gd name="T13" fmla="*/ 19 h 143"/>
                  <a:gd name="T14" fmla="*/ 42 w 53"/>
                  <a:gd name="T15" fmla="*/ 0 h 143"/>
                  <a:gd name="T16" fmla="*/ 53 w 53"/>
                  <a:gd name="T17" fmla="*/ 0 h 143"/>
                  <a:gd name="T18" fmla="*/ 53 w 53"/>
                  <a:gd name="T19" fmla="*/ 143 h 143"/>
                  <a:gd name="T20" fmla="*/ 53 w 53"/>
                  <a:gd name="T21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3" h="143">
                    <a:moveTo>
                      <a:pt x="53" y="143"/>
                    </a:moveTo>
                    <a:lnTo>
                      <a:pt x="36" y="143"/>
                    </a:lnTo>
                    <a:lnTo>
                      <a:pt x="36" y="31"/>
                    </a:lnTo>
                    <a:cubicBezTo>
                      <a:pt x="31" y="36"/>
                      <a:pt x="26" y="40"/>
                      <a:pt x="19" y="44"/>
                    </a:cubicBezTo>
                    <a:cubicBezTo>
                      <a:pt x="12" y="48"/>
                      <a:pt x="6" y="51"/>
                      <a:pt x="0" y="53"/>
                    </a:cubicBezTo>
                    <a:lnTo>
                      <a:pt x="0" y="36"/>
                    </a:lnTo>
                    <a:cubicBezTo>
                      <a:pt x="10" y="31"/>
                      <a:pt x="19" y="26"/>
                      <a:pt x="26" y="19"/>
                    </a:cubicBezTo>
                    <a:cubicBezTo>
                      <a:pt x="34" y="12"/>
                      <a:pt x="39" y="6"/>
                      <a:pt x="42" y="0"/>
                    </a:cubicBezTo>
                    <a:lnTo>
                      <a:pt x="53" y="0"/>
                    </a:lnTo>
                    <a:lnTo>
                      <a:pt x="53" y="143"/>
                    </a:lnTo>
                    <a:close/>
                    <a:moveTo>
                      <a:pt x="53" y="14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3" name="Freeform 452"/>
              <p:cNvSpPr>
                <a:spLocks noEditPoints="1"/>
              </p:cNvSpPr>
              <p:nvPr/>
            </p:nvSpPr>
            <p:spPr bwMode="auto">
              <a:xfrm>
                <a:off x="426" y="5908"/>
                <a:ext cx="71" cy="111"/>
              </a:xfrm>
              <a:custGeom>
                <a:avLst/>
                <a:gdLst>
                  <a:gd name="T0" fmla="*/ 0 w 94"/>
                  <a:gd name="T1" fmla="*/ 73 h 146"/>
                  <a:gd name="T2" fmla="*/ 6 w 94"/>
                  <a:gd name="T3" fmla="*/ 32 h 146"/>
                  <a:gd name="T4" fmla="*/ 21 w 94"/>
                  <a:gd name="T5" fmla="*/ 8 h 146"/>
                  <a:gd name="T6" fmla="*/ 47 w 94"/>
                  <a:gd name="T7" fmla="*/ 0 h 146"/>
                  <a:gd name="T8" fmla="*/ 67 w 94"/>
                  <a:gd name="T9" fmla="*/ 4 h 146"/>
                  <a:gd name="T10" fmla="*/ 81 w 94"/>
                  <a:gd name="T11" fmla="*/ 18 h 146"/>
                  <a:gd name="T12" fmla="*/ 90 w 94"/>
                  <a:gd name="T13" fmla="*/ 39 h 146"/>
                  <a:gd name="T14" fmla="*/ 94 w 94"/>
                  <a:gd name="T15" fmla="*/ 73 h 146"/>
                  <a:gd name="T16" fmla="*/ 88 w 94"/>
                  <a:gd name="T17" fmla="*/ 114 h 146"/>
                  <a:gd name="T18" fmla="*/ 73 w 94"/>
                  <a:gd name="T19" fmla="*/ 137 h 146"/>
                  <a:gd name="T20" fmla="*/ 47 w 94"/>
                  <a:gd name="T21" fmla="*/ 146 h 146"/>
                  <a:gd name="T22" fmla="*/ 14 w 94"/>
                  <a:gd name="T23" fmla="*/ 131 h 146"/>
                  <a:gd name="T24" fmla="*/ 0 w 94"/>
                  <a:gd name="T25" fmla="*/ 73 h 146"/>
                  <a:gd name="T26" fmla="*/ 18 w 94"/>
                  <a:gd name="T27" fmla="*/ 73 h 146"/>
                  <a:gd name="T28" fmla="*/ 27 w 94"/>
                  <a:gd name="T29" fmla="*/ 120 h 146"/>
                  <a:gd name="T30" fmla="*/ 47 w 94"/>
                  <a:gd name="T31" fmla="*/ 131 h 146"/>
                  <a:gd name="T32" fmla="*/ 67 w 94"/>
                  <a:gd name="T33" fmla="*/ 120 h 146"/>
                  <a:gd name="T34" fmla="*/ 76 w 94"/>
                  <a:gd name="T35" fmla="*/ 73 h 146"/>
                  <a:gd name="T36" fmla="*/ 67 w 94"/>
                  <a:gd name="T37" fmla="*/ 26 h 146"/>
                  <a:gd name="T38" fmla="*/ 47 w 94"/>
                  <a:gd name="T39" fmla="*/ 14 h 146"/>
                  <a:gd name="T40" fmla="*/ 27 w 94"/>
                  <a:gd name="T41" fmla="*/ 25 h 146"/>
                  <a:gd name="T42" fmla="*/ 18 w 94"/>
                  <a:gd name="T43" fmla="*/ 73 h 146"/>
                  <a:gd name="T44" fmla="*/ 18 w 94"/>
                  <a:gd name="T45" fmla="*/ 73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4" h="146">
                    <a:moveTo>
                      <a:pt x="0" y="73"/>
                    </a:moveTo>
                    <a:cubicBezTo>
                      <a:pt x="0" y="56"/>
                      <a:pt x="2" y="42"/>
                      <a:pt x="6" y="32"/>
                    </a:cubicBezTo>
                    <a:cubicBezTo>
                      <a:pt x="9" y="22"/>
                      <a:pt x="14" y="14"/>
                      <a:pt x="21" y="8"/>
                    </a:cubicBezTo>
                    <a:cubicBezTo>
                      <a:pt x="28" y="3"/>
                      <a:pt x="36" y="0"/>
                      <a:pt x="47" y="0"/>
                    </a:cubicBezTo>
                    <a:cubicBezTo>
                      <a:pt x="55" y="0"/>
                      <a:pt x="61" y="1"/>
                      <a:pt x="67" y="4"/>
                    </a:cubicBezTo>
                    <a:cubicBezTo>
                      <a:pt x="73" y="7"/>
                      <a:pt x="78" y="12"/>
                      <a:pt x="81" y="18"/>
                    </a:cubicBezTo>
                    <a:cubicBezTo>
                      <a:pt x="85" y="24"/>
                      <a:pt x="88" y="31"/>
                      <a:pt x="90" y="39"/>
                    </a:cubicBezTo>
                    <a:cubicBezTo>
                      <a:pt x="93" y="47"/>
                      <a:pt x="94" y="59"/>
                      <a:pt x="94" y="73"/>
                    </a:cubicBezTo>
                    <a:cubicBezTo>
                      <a:pt x="94" y="90"/>
                      <a:pt x="92" y="103"/>
                      <a:pt x="88" y="114"/>
                    </a:cubicBezTo>
                    <a:cubicBezTo>
                      <a:pt x="85" y="124"/>
                      <a:pt x="80" y="132"/>
                      <a:pt x="73" y="137"/>
                    </a:cubicBezTo>
                    <a:cubicBezTo>
                      <a:pt x="66" y="143"/>
                      <a:pt x="57" y="146"/>
                      <a:pt x="47" y="146"/>
                    </a:cubicBezTo>
                    <a:cubicBezTo>
                      <a:pt x="33" y="146"/>
                      <a:pt x="22" y="141"/>
                      <a:pt x="14" y="131"/>
                    </a:cubicBezTo>
                    <a:cubicBezTo>
                      <a:pt x="5" y="119"/>
                      <a:pt x="0" y="100"/>
                      <a:pt x="0" y="73"/>
                    </a:cubicBezTo>
                    <a:close/>
                    <a:moveTo>
                      <a:pt x="18" y="73"/>
                    </a:moveTo>
                    <a:cubicBezTo>
                      <a:pt x="18" y="96"/>
                      <a:pt x="21" y="112"/>
                      <a:pt x="27" y="120"/>
                    </a:cubicBezTo>
                    <a:cubicBezTo>
                      <a:pt x="32" y="128"/>
                      <a:pt x="39" y="132"/>
                      <a:pt x="47" y="131"/>
                    </a:cubicBezTo>
                    <a:cubicBezTo>
                      <a:pt x="55" y="132"/>
                      <a:pt x="62" y="128"/>
                      <a:pt x="67" y="120"/>
                    </a:cubicBezTo>
                    <a:cubicBezTo>
                      <a:pt x="73" y="112"/>
                      <a:pt x="76" y="96"/>
                      <a:pt x="76" y="73"/>
                    </a:cubicBezTo>
                    <a:cubicBezTo>
                      <a:pt x="76" y="49"/>
                      <a:pt x="73" y="34"/>
                      <a:pt x="67" y="26"/>
                    </a:cubicBezTo>
                    <a:cubicBezTo>
                      <a:pt x="62" y="18"/>
                      <a:pt x="55" y="14"/>
                      <a:pt x="47" y="14"/>
                    </a:cubicBezTo>
                    <a:cubicBezTo>
                      <a:pt x="39" y="14"/>
                      <a:pt x="32" y="18"/>
                      <a:pt x="27" y="25"/>
                    </a:cubicBezTo>
                    <a:cubicBezTo>
                      <a:pt x="21" y="33"/>
                      <a:pt x="18" y="49"/>
                      <a:pt x="18" y="73"/>
                    </a:cubicBezTo>
                    <a:close/>
                    <a:moveTo>
                      <a:pt x="18" y="7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4" name="Freeform 453"/>
              <p:cNvSpPr>
                <a:spLocks noEditPoints="1"/>
              </p:cNvSpPr>
              <p:nvPr/>
            </p:nvSpPr>
            <p:spPr bwMode="auto">
              <a:xfrm>
                <a:off x="510" y="5908"/>
                <a:ext cx="71" cy="111"/>
              </a:xfrm>
              <a:custGeom>
                <a:avLst/>
                <a:gdLst>
                  <a:gd name="T0" fmla="*/ 1 w 94"/>
                  <a:gd name="T1" fmla="*/ 73 h 146"/>
                  <a:gd name="T2" fmla="*/ 6 w 94"/>
                  <a:gd name="T3" fmla="*/ 32 h 146"/>
                  <a:gd name="T4" fmla="*/ 21 w 94"/>
                  <a:gd name="T5" fmla="*/ 8 h 146"/>
                  <a:gd name="T6" fmla="*/ 47 w 94"/>
                  <a:gd name="T7" fmla="*/ 0 h 146"/>
                  <a:gd name="T8" fmla="*/ 67 w 94"/>
                  <a:gd name="T9" fmla="*/ 4 h 146"/>
                  <a:gd name="T10" fmla="*/ 82 w 94"/>
                  <a:gd name="T11" fmla="*/ 18 h 146"/>
                  <a:gd name="T12" fmla="*/ 91 w 94"/>
                  <a:gd name="T13" fmla="*/ 39 h 146"/>
                  <a:gd name="T14" fmla="*/ 94 w 94"/>
                  <a:gd name="T15" fmla="*/ 73 h 146"/>
                  <a:gd name="T16" fmla="*/ 89 w 94"/>
                  <a:gd name="T17" fmla="*/ 114 h 146"/>
                  <a:gd name="T18" fmla="*/ 73 w 94"/>
                  <a:gd name="T19" fmla="*/ 137 h 146"/>
                  <a:gd name="T20" fmla="*/ 47 w 94"/>
                  <a:gd name="T21" fmla="*/ 146 h 146"/>
                  <a:gd name="T22" fmla="*/ 15 w 94"/>
                  <a:gd name="T23" fmla="*/ 131 h 146"/>
                  <a:gd name="T24" fmla="*/ 1 w 94"/>
                  <a:gd name="T25" fmla="*/ 73 h 146"/>
                  <a:gd name="T26" fmla="*/ 19 w 94"/>
                  <a:gd name="T27" fmla="*/ 73 h 146"/>
                  <a:gd name="T28" fmla="*/ 27 w 94"/>
                  <a:gd name="T29" fmla="*/ 120 h 146"/>
                  <a:gd name="T30" fmla="*/ 47 w 94"/>
                  <a:gd name="T31" fmla="*/ 131 h 146"/>
                  <a:gd name="T32" fmla="*/ 68 w 94"/>
                  <a:gd name="T33" fmla="*/ 120 h 146"/>
                  <a:gd name="T34" fmla="*/ 76 w 94"/>
                  <a:gd name="T35" fmla="*/ 73 h 146"/>
                  <a:gd name="T36" fmla="*/ 68 w 94"/>
                  <a:gd name="T37" fmla="*/ 26 h 146"/>
                  <a:gd name="T38" fmla="*/ 47 w 94"/>
                  <a:gd name="T39" fmla="*/ 14 h 146"/>
                  <a:gd name="T40" fmla="*/ 28 w 94"/>
                  <a:gd name="T41" fmla="*/ 25 h 146"/>
                  <a:gd name="T42" fmla="*/ 19 w 94"/>
                  <a:gd name="T43" fmla="*/ 73 h 146"/>
                  <a:gd name="T44" fmla="*/ 19 w 94"/>
                  <a:gd name="T45" fmla="*/ 73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4" h="146">
                    <a:moveTo>
                      <a:pt x="1" y="73"/>
                    </a:moveTo>
                    <a:cubicBezTo>
                      <a:pt x="0" y="56"/>
                      <a:pt x="2" y="42"/>
                      <a:pt x="6" y="32"/>
                    </a:cubicBezTo>
                    <a:cubicBezTo>
                      <a:pt x="9" y="22"/>
                      <a:pt x="14" y="14"/>
                      <a:pt x="21" y="8"/>
                    </a:cubicBezTo>
                    <a:cubicBezTo>
                      <a:pt x="28" y="3"/>
                      <a:pt x="37" y="0"/>
                      <a:pt x="47" y="0"/>
                    </a:cubicBezTo>
                    <a:cubicBezTo>
                      <a:pt x="55" y="0"/>
                      <a:pt x="62" y="1"/>
                      <a:pt x="67" y="4"/>
                    </a:cubicBezTo>
                    <a:cubicBezTo>
                      <a:pt x="73" y="7"/>
                      <a:pt x="78" y="12"/>
                      <a:pt x="82" y="18"/>
                    </a:cubicBezTo>
                    <a:cubicBezTo>
                      <a:pt x="85" y="24"/>
                      <a:pt x="88" y="31"/>
                      <a:pt x="91" y="39"/>
                    </a:cubicBezTo>
                    <a:cubicBezTo>
                      <a:pt x="93" y="47"/>
                      <a:pt x="94" y="59"/>
                      <a:pt x="94" y="73"/>
                    </a:cubicBezTo>
                    <a:cubicBezTo>
                      <a:pt x="94" y="90"/>
                      <a:pt x="92" y="103"/>
                      <a:pt x="89" y="114"/>
                    </a:cubicBezTo>
                    <a:cubicBezTo>
                      <a:pt x="85" y="124"/>
                      <a:pt x="80" y="132"/>
                      <a:pt x="73" y="137"/>
                    </a:cubicBezTo>
                    <a:cubicBezTo>
                      <a:pt x="66" y="143"/>
                      <a:pt x="58" y="146"/>
                      <a:pt x="47" y="146"/>
                    </a:cubicBezTo>
                    <a:cubicBezTo>
                      <a:pt x="33" y="146"/>
                      <a:pt x="22" y="141"/>
                      <a:pt x="15" y="131"/>
                    </a:cubicBezTo>
                    <a:cubicBezTo>
                      <a:pt x="5" y="119"/>
                      <a:pt x="0" y="100"/>
                      <a:pt x="1" y="73"/>
                    </a:cubicBezTo>
                    <a:close/>
                    <a:moveTo>
                      <a:pt x="19" y="73"/>
                    </a:moveTo>
                    <a:cubicBezTo>
                      <a:pt x="19" y="96"/>
                      <a:pt x="21" y="112"/>
                      <a:pt x="27" y="120"/>
                    </a:cubicBezTo>
                    <a:cubicBezTo>
                      <a:pt x="32" y="128"/>
                      <a:pt x="39" y="132"/>
                      <a:pt x="47" y="131"/>
                    </a:cubicBezTo>
                    <a:cubicBezTo>
                      <a:pt x="55" y="132"/>
                      <a:pt x="62" y="128"/>
                      <a:pt x="68" y="120"/>
                    </a:cubicBezTo>
                    <a:cubicBezTo>
                      <a:pt x="73" y="112"/>
                      <a:pt x="76" y="96"/>
                      <a:pt x="76" y="73"/>
                    </a:cubicBezTo>
                    <a:cubicBezTo>
                      <a:pt x="76" y="49"/>
                      <a:pt x="73" y="34"/>
                      <a:pt x="68" y="26"/>
                    </a:cubicBezTo>
                    <a:cubicBezTo>
                      <a:pt x="62" y="18"/>
                      <a:pt x="55" y="14"/>
                      <a:pt x="47" y="14"/>
                    </a:cubicBezTo>
                    <a:cubicBezTo>
                      <a:pt x="39" y="14"/>
                      <a:pt x="32" y="18"/>
                      <a:pt x="28" y="25"/>
                    </a:cubicBezTo>
                    <a:cubicBezTo>
                      <a:pt x="22" y="33"/>
                      <a:pt x="19" y="49"/>
                      <a:pt x="19" y="73"/>
                    </a:cubicBezTo>
                    <a:close/>
                    <a:moveTo>
                      <a:pt x="19" y="7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5" name="Freeform 454"/>
              <p:cNvSpPr>
                <a:spLocks noEditPoints="1"/>
              </p:cNvSpPr>
              <p:nvPr/>
            </p:nvSpPr>
            <p:spPr bwMode="auto">
              <a:xfrm>
                <a:off x="867" y="5971"/>
                <a:ext cx="41" cy="13"/>
              </a:xfrm>
              <a:custGeom>
                <a:avLst/>
                <a:gdLst>
                  <a:gd name="T0" fmla="*/ 0 w 54"/>
                  <a:gd name="T1" fmla="*/ 18 h 18"/>
                  <a:gd name="T2" fmla="*/ 0 w 54"/>
                  <a:gd name="T3" fmla="*/ 0 h 18"/>
                  <a:gd name="T4" fmla="*/ 54 w 54"/>
                  <a:gd name="T5" fmla="*/ 0 h 18"/>
                  <a:gd name="T6" fmla="*/ 54 w 54"/>
                  <a:gd name="T7" fmla="*/ 18 h 18"/>
                  <a:gd name="T8" fmla="*/ 0 w 54"/>
                  <a:gd name="T9" fmla="*/ 18 h 18"/>
                  <a:gd name="T10" fmla="*/ 0 w 54"/>
                  <a:gd name="T11" fmla="*/ 18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4" h="18">
                    <a:moveTo>
                      <a:pt x="0" y="18"/>
                    </a:moveTo>
                    <a:lnTo>
                      <a:pt x="0" y="0"/>
                    </a:lnTo>
                    <a:lnTo>
                      <a:pt x="54" y="0"/>
                    </a:lnTo>
                    <a:lnTo>
                      <a:pt x="54" y="18"/>
                    </a:lnTo>
                    <a:lnTo>
                      <a:pt x="0" y="18"/>
                    </a:lnTo>
                    <a:close/>
                    <a:moveTo>
                      <a:pt x="0" y="18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6" name="Freeform 455"/>
              <p:cNvSpPr>
                <a:spLocks noEditPoints="1"/>
              </p:cNvSpPr>
              <p:nvPr/>
            </p:nvSpPr>
            <p:spPr bwMode="auto">
              <a:xfrm>
                <a:off x="920" y="5909"/>
                <a:ext cx="71" cy="110"/>
              </a:xfrm>
              <a:custGeom>
                <a:avLst/>
                <a:gdLst>
                  <a:gd name="T0" fmla="*/ 0 w 94"/>
                  <a:gd name="T1" fmla="*/ 104 h 144"/>
                  <a:gd name="T2" fmla="*/ 18 w 94"/>
                  <a:gd name="T3" fmla="*/ 102 h 144"/>
                  <a:gd name="T4" fmla="*/ 27 w 94"/>
                  <a:gd name="T5" fmla="*/ 123 h 144"/>
                  <a:gd name="T6" fmla="*/ 46 w 94"/>
                  <a:gd name="T7" fmla="*/ 129 h 144"/>
                  <a:gd name="T8" fmla="*/ 67 w 94"/>
                  <a:gd name="T9" fmla="*/ 120 h 144"/>
                  <a:gd name="T10" fmla="*/ 76 w 94"/>
                  <a:gd name="T11" fmla="*/ 94 h 144"/>
                  <a:gd name="T12" fmla="*/ 67 w 94"/>
                  <a:gd name="T13" fmla="*/ 71 h 144"/>
                  <a:gd name="T14" fmla="*/ 45 w 94"/>
                  <a:gd name="T15" fmla="*/ 62 h 144"/>
                  <a:gd name="T16" fmla="*/ 30 w 94"/>
                  <a:gd name="T17" fmla="*/ 66 h 144"/>
                  <a:gd name="T18" fmla="*/ 19 w 94"/>
                  <a:gd name="T19" fmla="*/ 76 h 144"/>
                  <a:gd name="T20" fmla="*/ 3 w 94"/>
                  <a:gd name="T21" fmla="*/ 74 h 144"/>
                  <a:gd name="T22" fmla="*/ 16 w 94"/>
                  <a:gd name="T23" fmla="*/ 0 h 144"/>
                  <a:gd name="T24" fmla="*/ 88 w 94"/>
                  <a:gd name="T25" fmla="*/ 0 h 144"/>
                  <a:gd name="T26" fmla="*/ 88 w 94"/>
                  <a:gd name="T27" fmla="*/ 17 h 144"/>
                  <a:gd name="T28" fmla="*/ 31 w 94"/>
                  <a:gd name="T29" fmla="*/ 17 h 144"/>
                  <a:gd name="T30" fmla="*/ 23 w 94"/>
                  <a:gd name="T31" fmla="*/ 56 h 144"/>
                  <a:gd name="T32" fmla="*/ 50 w 94"/>
                  <a:gd name="T33" fmla="*/ 47 h 144"/>
                  <a:gd name="T34" fmla="*/ 82 w 94"/>
                  <a:gd name="T35" fmla="*/ 60 h 144"/>
                  <a:gd name="T36" fmla="*/ 94 w 94"/>
                  <a:gd name="T37" fmla="*/ 93 h 144"/>
                  <a:gd name="T38" fmla="*/ 83 w 94"/>
                  <a:gd name="T39" fmla="*/ 126 h 144"/>
                  <a:gd name="T40" fmla="*/ 46 w 94"/>
                  <a:gd name="T41" fmla="*/ 144 h 144"/>
                  <a:gd name="T42" fmla="*/ 14 w 94"/>
                  <a:gd name="T43" fmla="*/ 133 h 144"/>
                  <a:gd name="T44" fmla="*/ 0 w 94"/>
                  <a:gd name="T45" fmla="*/ 104 h 144"/>
                  <a:gd name="T46" fmla="*/ 0 w 94"/>
                  <a:gd name="T47" fmla="*/ 10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4" h="144">
                    <a:moveTo>
                      <a:pt x="0" y="104"/>
                    </a:moveTo>
                    <a:lnTo>
                      <a:pt x="18" y="102"/>
                    </a:lnTo>
                    <a:cubicBezTo>
                      <a:pt x="19" y="111"/>
                      <a:pt x="22" y="118"/>
                      <a:pt x="27" y="123"/>
                    </a:cubicBezTo>
                    <a:cubicBezTo>
                      <a:pt x="32" y="127"/>
                      <a:pt x="38" y="130"/>
                      <a:pt x="46" y="129"/>
                    </a:cubicBezTo>
                    <a:cubicBezTo>
                      <a:pt x="54" y="130"/>
                      <a:pt x="61" y="126"/>
                      <a:pt x="67" y="120"/>
                    </a:cubicBezTo>
                    <a:cubicBezTo>
                      <a:pt x="73" y="114"/>
                      <a:pt x="76" y="105"/>
                      <a:pt x="76" y="94"/>
                    </a:cubicBezTo>
                    <a:cubicBezTo>
                      <a:pt x="76" y="85"/>
                      <a:pt x="73" y="77"/>
                      <a:pt x="67" y="71"/>
                    </a:cubicBezTo>
                    <a:cubicBezTo>
                      <a:pt x="62" y="65"/>
                      <a:pt x="54" y="62"/>
                      <a:pt x="45" y="62"/>
                    </a:cubicBezTo>
                    <a:cubicBezTo>
                      <a:pt x="40" y="62"/>
                      <a:pt x="34" y="63"/>
                      <a:pt x="30" y="66"/>
                    </a:cubicBezTo>
                    <a:cubicBezTo>
                      <a:pt x="25" y="69"/>
                      <a:pt x="22" y="72"/>
                      <a:pt x="19" y="76"/>
                    </a:cubicBezTo>
                    <a:lnTo>
                      <a:pt x="3" y="74"/>
                    </a:lnTo>
                    <a:lnTo>
                      <a:pt x="16" y="0"/>
                    </a:lnTo>
                    <a:lnTo>
                      <a:pt x="88" y="0"/>
                    </a:lnTo>
                    <a:lnTo>
                      <a:pt x="88" y="17"/>
                    </a:lnTo>
                    <a:lnTo>
                      <a:pt x="31" y="17"/>
                    </a:lnTo>
                    <a:lnTo>
                      <a:pt x="23" y="56"/>
                    </a:lnTo>
                    <a:cubicBezTo>
                      <a:pt x="31" y="50"/>
                      <a:pt x="40" y="47"/>
                      <a:pt x="50" y="47"/>
                    </a:cubicBezTo>
                    <a:cubicBezTo>
                      <a:pt x="62" y="47"/>
                      <a:pt x="73" y="51"/>
                      <a:pt x="82" y="60"/>
                    </a:cubicBezTo>
                    <a:cubicBezTo>
                      <a:pt x="90" y="68"/>
                      <a:pt x="94" y="79"/>
                      <a:pt x="94" y="93"/>
                    </a:cubicBezTo>
                    <a:cubicBezTo>
                      <a:pt x="94" y="106"/>
                      <a:pt x="91" y="117"/>
                      <a:pt x="83" y="126"/>
                    </a:cubicBezTo>
                    <a:cubicBezTo>
                      <a:pt x="74" y="138"/>
                      <a:pt x="61" y="144"/>
                      <a:pt x="46" y="144"/>
                    </a:cubicBezTo>
                    <a:cubicBezTo>
                      <a:pt x="32" y="144"/>
                      <a:pt x="22" y="140"/>
                      <a:pt x="14" y="133"/>
                    </a:cubicBezTo>
                    <a:cubicBezTo>
                      <a:pt x="5" y="126"/>
                      <a:pt x="1" y="116"/>
                      <a:pt x="0" y="104"/>
                    </a:cubicBezTo>
                    <a:close/>
                    <a:moveTo>
                      <a:pt x="0" y="104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7" name="Freeform 456"/>
              <p:cNvSpPr>
                <a:spLocks noEditPoints="1"/>
              </p:cNvSpPr>
              <p:nvPr/>
            </p:nvSpPr>
            <p:spPr bwMode="auto">
              <a:xfrm>
                <a:off x="1004" y="5908"/>
                <a:ext cx="71" cy="111"/>
              </a:xfrm>
              <a:custGeom>
                <a:avLst/>
                <a:gdLst>
                  <a:gd name="T0" fmla="*/ 0 w 93"/>
                  <a:gd name="T1" fmla="*/ 73 h 146"/>
                  <a:gd name="T2" fmla="*/ 5 w 93"/>
                  <a:gd name="T3" fmla="*/ 32 h 146"/>
                  <a:gd name="T4" fmla="*/ 20 w 93"/>
                  <a:gd name="T5" fmla="*/ 8 h 146"/>
                  <a:gd name="T6" fmla="*/ 46 w 93"/>
                  <a:gd name="T7" fmla="*/ 0 h 146"/>
                  <a:gd name="T8" fmla="*/ 67 w 93"/>
                  <a:gd name="T9" fmla="*/ 4 h 146"/>
                  <a:gd name="T10" fmla="*/ 81 w 93"/>
                  <a:gd name="T11" fmla="*/ 18 h 146"/>
                  <a:gd name="T12" fmla="*/ 90 w 93"/>
                  <a:gd name="T13" fmla="*/ 39 h 146"/>
                  <a:gd name="T14" fmla="*/ 93 w 93"/>
                  <a:gd name="T15" fmla="*/ 73 h 146"/>
                  <a:gd name="T16" fmla="*/ 88 w 93"/>
                  <a:gd name="T17" fmla="*/ 114 h 146"/>
                  <a:gd name="T18" fmla="*/ 72 w 93"/>
                  <a:gd name="T19" fmla="*/ 137 h 146"/>
                  <a:gd name="T20" fmla="*/ 46 w 93"/>
                  <a:gd name="T21" fmla="*/ 146 h 146"/>
                  <a:gd name="T22" fmla="*/ 14 w 93"/>
                  <a:gd name="T23" fmla="*/ 131 h 146"/>
                  <a:gd name="T24" fmla="*/ 0 w 93"/>
                  <a:gd name="T25" fmla="*/ 73 h 146"/>
                  <a:gd name="T26" fmla="*/ 18 w 93"/>
                  <a:gd name="T27" fmla="*/ 73 h 146"/>
                  <a:gd name="T28" fmla="*/ 26 w 93"/>
                  <a:gd name="T29" fmla="*/ 120 h 146"/>
                  <a:gd name="T30" fmla="*/ 46 w 93"/>
                  <a:gd name="T31" fmla="*/ 131 h 146"/>
                  <a:gd name="T32" fmla="*/ 67 w 93"/>
                  <a:gd name="T33" fmla="*/ 120 h 146"/>
                  <a:gd name="T34" fmla="*/ 75 w 93"/>
                  <a:gd name="T35" fmla="*/ 73 h 146"/>
                  <a:gd name="T36" fmla="*/ 67 w 93"/>
                  <a:gd name="T37" fmla="*/ 26 h 146"/>
                  <a:gd name="T38" fmla="*/ 46 w 93"/>
                  <a:gd name="T39" fmla="*/ 14 h 146"/>
                  <a:gd name="T40" fmla="*/ 27 w 93"/>
                  <a:gd name="T41" fmla="*/ 25 h 146"/>
                  <a:gd name="T42" fmla="*/ 18 w 93"/>
                  <a:gd name="T43" fmla="*/ 73 h 146"/>
                  <a:gd name="T44" fmla="*/ 18 w 93"/>
                  <a:gd name="T45" fmla="*/ 73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3" h="146">
                    <a:moveTo>
                      <a:pt x="0" y="73"/>
                    </a:moveTo>
                    <a:cubicBezTo>
                      <a:pt x="0" y="56"/>
                      <a:pt x="1" y="42"/>
                      <a:pt x="5" y="32"/>
                    </a:cubicBezTo>
                    <a:cubicBezTo>
                      <a:pt x="8" y="22"/>
                      <a:pt x="14" y="14"/>
                      <a:pt x="20" y="8"/>
                    </a:cubicBezTo>
                    <a:cubicBezTo>
                      <a:pt x="27" y="3"/>
                      <a:pt x="36" y="0"/>
                      <a:pt x="46" y="0"/>
                    </a:cubicBezTo>
                    <a:cubicBezTo>
                      <a:pt x="54" y="0"/>
                      <a:pt x="61" y="1"/>
                      <a:pt x="67" y="4"/>
                    </a:cubicBezTo>
                    <a:cubicBezTo>
                      <a:pt x="72" y="7"/>
                      <a:pt x="77" y="12"/>
                      <a:pt x="81" y="18"/>
                    </a:cubicBezTo>
                    <a:cubicBezTo>
                      <a:pt x="85" y="24"/>
                      <a:pt x="88" y="31"/>
                      <a:pt x="90" y="39"/>
                    </a:cubicBezTo>
                    <a:cubicBezTo>
                      <a:pt x="92" y="47"/>
                      <a:pt x="93" y="59"/>
                      <a:pt x="93" y="73"/>
                    </a:cubicBezTo>
                    <a:cubicBezTo>
                      <a:pt x="93" y="90"/>
                      <a:pt x="91" y="103"/>
                      <a:pt x="88" y="114"/>
                    </a:cubicBezTo>
                    <a:cubicBezTo>
                      <a:pt x="84" y="124"/>
                      <a:pt x="79" y="132"/>
                      <a:pt x="72" y="137"/>
                    </a:cubicBezTo>
                    <a:cubicBezTo>
                      <a:pt x="66" y="143"/>
                      <a:pt x="57" y="146"/>
                      <a:pt x="46" y="146"/>
                    </a:cubicBezTo>
                    <a:cubicBezTo>
                      <a:pt x="33" y="146"/>
                      <a:pt x="22" y="141"/>
                      <a:pt x="14" y="131"/>
                    </a:cubicBezTo>
                    <a:cubicBezTo>
                      <a:pt x="4" y="119"/>
                      <a:pt x="0" y="100"/>
                      <a:pt x="0" y="73"/>
                    </a:cubicBezTo>
                    <a:close/>
                    <a:moveTo>
                      <a:pt x="18" y="73"/>
                    </a:moveTo>
                    <a:cubicBezTo>
                      <a:pt x="18" y="96"/>
                      <a:pt x="21" y="112"/>
                      <a:pt x="26" y="120"/>
                    </a:cubicBezTo>
                    <a:cubicBezTo>
                      <a:pt x="31" y="128"/>
                      <a:pt x="38" y="132"/>
                      <a:pt x="46" y="131"/>
                    </a:cubicBezTo>
                    <a:cubicBezTo>
                      <a:pt x="54" y="132"/>
                      <a:pt x="61" y="128"/>
                      <a:pt x="67" y="120"/>
                    </a:cubicBezTo>
                    <a:cubicBezTo>
                      <a:pt x="72" y="112"/>
                      <a:pt x="75" y="96"/>
                      <a:pt x="75" y="73"/>
                    </a:cubicBezTo>
                    <a:cubicBezTo>
                      <a:pt x="75" y="49"/>
                      <a:pt x="72" y="34"/>
                      <a:pt x="67" y="26"/>
                    </a:cubicBezTo>
                    <a:cubicBezTo>
                      <a:pt x="61" y="18"/>
                      <a:pt x="54" y="14"/>
                      <a:pt x="46" y="14"/>
                    </a:cubicBezTo>
                    <a:cubicBezTo>
                      <a:pt x="38" y="14"/>
                      <a:pt x="32" y="18"/>
                      <a:pt x="27" y="25"/>
                    </a:cubicBezTo>
                    <a:cubicBezTo>
                      <a:pt x="21" y="33"/>
                      <a:pt x="18" y="49"/>
                      <a:pt x="18" y="73"/>
                    </a:cubicBezTo>
                    <a:close/>
                    <a:moveTo>
                      <a:pt x="18" y="7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8" name="Freeform 457"/>
              <p:cNvSpPr>
                <a:spLocks noEditPoints="1"/>
              </p:cNvSpPr>
              <p:nvPr/>
            </p:nvSpPr>
            <p:spPr bwMode="auto">
              <a:xfrm>
                <a:off x="1493" y="5908"/>
                <a:ext cx="71" cy="111"/>
              </a:xfrm>
              <a:custGeom>
                <a:avLst/>
                <a:gdLst>
                  <a:gd name="T0" fmla="*/ 1 w 94"/>
                  <a:gd name="T1" fmla="*/ 73 h 146"/>
                  <a:gd name="T2" fmla="*/ 6 w 94"/>
                  <a:gd name="T3" fmla="*/ 32 h 146"/>
                  <a:gd name="T4" fmla="*/ 21 w 94"/>
                  <a:gd name="T5" fmla="*/ 8 h 146"/>
                  <a:gd name="T6" fmla="*/ 47 w 94"/>
                  <a:gd name="T7" fmla="*/ 0 h 146"/>
                  <a:gd name="T8" fmla="*/ 67 w 94"/>
                  <a:gd name="T9" fmla="*/ 4 h 146"/>
                  <a:gd name="T10" fmla="*/ 82 w 94"/>
                  <a:gd name="T11" fmla="*/ 18 h 146"/>
                  <a:gd name="T12" fmla="*/ 91 w 94"/>
                  <a:gd name="T13" fmla="*/ 39 h 146"/>
                  <a:gd name="T14" fmla="*/ 94 w 94"/>
                  <a:gd name="T15" fmla="*/ 73 h 146"/>
                  <a:gd name="T16" fmla="*/ 89 w 94"/>
                  <a:gd name="T17" fmla="*/ 114 h 146"/>
                  <a:gd name="T18" fmla="*/ 73 w 94"/>
                  <a:gd name="T19" fmla="*/ 137 h 146"/>
                  <a:gd name="T20" fmla="*/ 47 w 94"/>
                  <a:gd name="T21" fmla="*/ 146 h 146"/>
                  <a:gd name="T22" fmla="*/ 15 w 94"/>
                  <a:gd name="T23" fmla="*/ 131 h 146"/>
                  <a:gd name="T24" fmla="*/ 1 w 94"/>
                  <a:gd name="T25" fmla="*/ 73 h 146"/>
                  <a:gd name="T26" fmla="*/ 19 w 94"/>
                  <a:gd name="T27" fmla="*/ 73 h 146"/>
                  <a:gd name="T28" fmla="*/ 27 w 94"/>
                  <a:gd name="T29" fmla="*/ 120 h 146"/>
                  <a:gd name="T30" fmla="*/ 47 w 94"/>
                  <a:gd name="T31" fmla="*/ 131 h 146"/>
                  <a:gd name="T32" fmla="*/ 68 w 94"/>
                  <a:gd name="T33" fmla="*/ 120 h 146"/>
                  <a:gd name="T34" fmla="*/ 76 w 94"/>
                  <a:gd name="T35" fmla="*/ 73 h 146"/>
                  <a:gd name="T36" fmla="*/ 68 w 94"/>
                  <a:gd name="T37" fmla="*/ 26 h 146"/>
                  <a:gd name="T38" fmla="*/ 47 w 94"/>
                  <a:gd name="T39" fmla="*/ 14 h 146"/>
                  <a:gd name="T40" fmla="*/ 28 w 94"/>
                  <a:gd name="T41" fmla="*/ 25 h 146"/>
                  <a:gd name="T42" fmla="*/ 19 w 94"/>
                  <a:gd name="T43" fmla="*/ 73 h 146"/>
                  <a:gd name="T44" fmla="*/ 19 w 94"/>
                  <a:gd name="T45" fmla="*/ 73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4" h="146">
                    <a:moveTo>
                      <a:pt x="1" y="73"/>
                    </a:moveTo>
                    <a:cubicBezTo>
                      <a:pt x="0" y="56"/>
                      <a:pt x="2" y="42"/>
                      <a:pt x="6" y="32"/>
                    </a:cubicBezTo>
                    <a:cubicBezTo>
                      <a:pt x="9" y="22"/>
                      <a:pt x="14" y="14"/>
                      <a:pt x="21" y="8"/>
                    </a:cubicBezTo>
                    <a:cubicBezTo>
                      <a:pt x="28" y="3"/>
                      <a:pt x="37" y="0"/>
                      <a:pt x="47" y="0"/>
                    </a:cubicBezTo>
                    <a:cubicBezTo>
                      <a:pt x="55" y="0"/>
                      <a:pt x="62" y="1"/>
                      <a:pt x="67" y="4"/>
                    </a:cubicBezTo>
                    <a:cubicBezTo>
                      <a:pt x="73" y="7"/>
                      <a:pt x="78" y="12"/>
                      <a:pt x="82" y="18"/>
                    </a:cubicBezTo>
                    <a:cubicBezTo>
                      <a:pt x="85" y="24"/>
                      <a:pt x="88" y="31"/>
                      <a:pt x="91" y="39"/>
                    </a:cubicBezTo>
                    <a:cubicBezTo>
                      <a:pt x="93" y="47"/>
                      <a:pt x="94" y="59"/>
                      <a:pt x="94" y="73"/>
                    </a:cubicBezTo>
                    <a:cubicBezTo>
                      <a:pt x="94" y="90"/>
                      <a:pt x="92" y="103"/>
                      <a:pt x="89" y="114"/>
                    </a:cubicBezTo>
                    <a:cubicBezTo>
                      <a:pt x="85" y="124"/>
                      <a:pt x="80" y="132"/>
                      <a:pt x="73" y="137"/>
                    </a:cubicBezTo>
                    <a:cubicBezTo>
                      <a:pt x="66" y="143"/>
                      <a:pt x="58" y="146"/>
                      <a:pt x="47" y="146"/>
                    </a:cubicBezTo>
                    <a:cubicBezTo>
                      <a:pt x="33" y="146"/>
                      <a:pt x="22" y="141"/>
                      <a:pt x="15" y="131"/>
                    </a:cubicBezTo>
                    <a:cubicBezTo>
                      <a:pt x="5" y="119"/>
                      <a:pt x="0" y="100"/>
                      <a:pt x="1" y="73"/>
                    </a:cubicBezTo>
                    <a:close/>
                    <a:moveTo>
                      <a:pt x="19" y="73"/>
                    </a:moveTo>
                    <a:cubicBezTo>
                      <a:pt x="19" y="96"/>
                      <a:pt x="21" y="112"/>
                      <a:pt x="27" y="120"/>
                    </a:cubicBezTo>
                    <a:cubicBezTo>
                      <a:pt x="32" y="128"/>
                      <a:pt x="39" y="132"/>
                      <a:pt x="47" y="131"/>
                    </a:cubicBezTo>
                    <a:cubicBezTo>
                      <a:pt x="55" y="132"/>
                      <a:pt x="62" y="128"/>
                      <a:pt x="68" y="120"/>
                    </a:cubicBezTo>
                    <a:cubicBezTo>
                      <a:pt x="73" y="112"/>
                      <a:pt x="76" y="96"/>
                      <a:pt x="76" y="73"/>
                    </a:cubicBezTo>
                    <a:cubicBezTo>
                      <a:pt x="76" y="49"/>
                      <a:pt x="73" y="34"/>
                      <a:pt x="68" y="26"/>
                    </a:cubicBezTo>
                    <a:cubicBezTo>
                      <a:pt x="62" y="18"/>
                      <a:pt x="55" y="14"/>
                      <a:pt x="47" y="14"/>
                    </a:cubicBezTo>
                    <a:cubicBezTo>
                      <a:pt x="39" y="14"/>
                      <a:pt x="32" y="18"/>
                      <a:pt x="28" y="25"/>
                    </a:cubicBezTo>
                    <a:cubicBezTo>
                      <a:pt x="22" y="33"/>
                      <a:pt x="19" y="49"/>
                      <a:pt x="19" y="73"/>
                    </a:cubicBezTo>
                    <a:close/>
                    <a:moveTo>
                      <a:pt x="19" y="7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59" name="Freeform 458"/>
              <p:cNvSpPr>
                <a:spLocks noEditPoints="1"/>
              </p:cNvSpPr>
              <p:nvPr/>
            </p:nvSpPr>
            <p:spPr bwMode="auto">
              <a:xfrm>
                <a:off x="1944" y="5909"/>
                <a:ext cx="72" cy="110"/>
              </a:xfrm>
              <a:custGeom>
                <a:avLst/>
                <a:gdLst>
                  <a:gd name="T0" fmla="*/ 0 w 95"/>
                  <a:gd name="T1" fmla="*/ 104 h 144"/>
                  <a:gd name="T2" fmla="*/ 19 w 95"/>
                  <a:gd name="T3" fmla="*/ 102 h 144"/>
                  <a:gd name="T4" fmla="*/ 28 w 95"/>
                  <a:gd name="T5" fmla="*/ 123 h 144"/>
                  <a:gd name="T6" fmla="*/ 46 w 95"/>
                  <a:gd name="T7" fmla="*/ 129 h 144"/>
                  <a:gd name="T8" fmla="*/ 68 w 95"/>
                  <a:gd name="T9" fmla="*/ 120 h 144"/>
                  <a:gd name="T10" fmla="*/ 76 w 95"/>
                  <a:gd name="T11" fmla="*/ 94 h 144"/>
                  <a:gd name="T12" fmla="*/ 68 w 95"/>
                  <a:gd name="T13" fmla="*/ 71 h 144"/>
                  <a:gd name="T14" fmla="*/ 46 w 95"/>
                  <a:gd name="T15" fmla="*/ 62 h 144"/>
                  <a:gd name="T16" fmla="*/ 31 w 95"/>
                  <a:gd name="T17" fmla="*/ 66 h 144"/>
                  <a:gd name="T18" fmla="*/ 20 w 95"/>
                  <a:gd name="T19" fmla="*/ 76 h 144"/>
                  <a:gd name="T20" fmla="*/ 3 w 95"/>
                  <a:gd name="T21" fmla="*/ 74 h 144"/>
                  <a:gd name="T22" fmla="*/ 17 w 95"/>
                  <a:gd name="T23" fmla="*/ 0 h 144"/>
                  <a:gd name="T24" fmla="*/ 88 w 95"/>
                  <a:gd name="T25" fmla="*/ 0 h 144"/>
                  <a:gd name="T26" fmla="*/ 88 w 95"/>
                  <a:gd name="T27" fmla="*/ 17 h 144"/>
                  <a:gd name="T28" fmla="*/ 31 w 95"/>
                  <a:gd name="T29" fmla="*/ 17 h 144"/>
                  <a:gd name="T30" fmla="*/ 24 w 95"/>
                  <a:gd name="T31" fmla="*/ 56 h 144"/>
                  <a:gd name="T32" fmla="*/ 51 w 95"/>
                  <a:gd name="T33" fmla="*/ 47 h 144"/>
                  <a:gd name="T34" fmla="*/ 82 w 95"/>
                  <a:gd name="T35" fmla="*/ 60 h 144"/>
                  <a:gd name="T36" fmla="*/ 95 w 95"/>
                  <a:gd name="T37" fmla="*/ 93 h 144"/>
                  <a:gd name="T38" fmla="*/ 84 w 95"/>
                  <a:gd name="T39" fmla="*/ 126 h 144"/>
                  <a:gd name="T40" fmla="*/ 46 w 95"/>
                  <a:gd name="T41" fmla="*/ 144 h 144"/>
                  <a:gd name="T42" fmla="*/ 14 w 95"/>
                  <a:gd name="T43" fmla="*/ 133 h 144"/>
                  <a:gd name="T44" fmla="*/ 0 w 95"/>
                  <a:gd name="T45" fmla="*/ 104 h 144"/>
                  <a:gd name="T46" fmla="*/ 0 w 95"/>
                  <a:gd name="T47" fmla="*/ 10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5" h="144">
                    <a:moveTo>
                      <a:pt x="0" y="104"/>
                    </a:moveTo>
                    <a:lnTo>
                      <a:pt x="19" y="102"/>
                    </a:lnTo>
                    <a:cubicBezTo>
                      <a:pt x="20" y="111"/>
                      <a:pt x="23" y="118"/>
                      <a:pt x="28" y="123"/>
                    </a:cubicBezTo>
                    <a:cubicBezTo>
                      <a:pt x="33" y="127"/>
                      <a:pt x="39" y="130"/>
                      <a:pt x="46" y="129"/>
                    </a:cubicBezTo>
                    <a:cubicBezTo>
                      <a:pt x="55" y="130"/>
                      <a:pt x="62" y="126"/>
                      <a:pt x="68" y="120"/>
                    </a:cubicBezTo>
                    <a:cubicBezTo>
                      <a:pt x="74" y="114"/>
                      <a:pt x="76" y="105"/>
                      <a:pt x="76" y="94"/>
                    </a:cubicBezTo>
                    <a:cubicBezTo>
                      <a:pt x="76" y="85"/>
                      <a:pt x="74" y="77"/>
                      <a:pt x="68" y="71"/>
                    </a:cubicBezTo>
                    <a:cubicBezTo>
                      <a:pt x="62" y="65"/>
                      <a:pt x="55" y="62"/>
                      <a:pt x="46" y="62"/>
                    </a:cubicBezTo>
                    <a:cubicBezTo>
                      <a:pt x="40" y="62"/>
                      <a:pt x="35" y="63"/>
                      <a:pt x="31" y="66"/>
                    </a:cubicBezTo>
                    <a:cubicBezTo>
                      <a:pt x="26" y="69"/>
                      <a:pt x="22" y="72"/>
                      <a:pt x="20" y="76"/>
                    </a:cubicBezTo>
                    <a:lnTo>
                      <a:pt x="3" y="74"/>
                    </a:lnTo>
                    <a:lnTo>
                      <a:pt x="17" y="0"/>
                    </a:lnTo>
                    <a:lnTo>
                      <a:pt x="88" y="0"/>
                    </a:lnTo>
                    <a:lnTo>
                      <a:pt x="88" y="17"/>
                    </a:lnTo>
                    <a:lnTo>
                      <a:pt x="31" y="17"/>
                    </a:lnTo>
                    <a:lnTo>
                      <a:pt x="24" y="56"/>
                    </a:lnTo>
                    <a:cubicBezTo>
                      <a:pt x="32" y="50"/>
                      <a:pt x="41" y="47"/>
                      <a:pt x="51" y="47"/>
                    </a:cubicBezTo>
                    <a:cubicBezTo>
                      <a:pt x="63" y="47"/>
                      <a:pt x="74" y="51"/>
                      <a:pt x="82" y="60"/>
                    </a:cubicBezTo>
                    <a:cubicBezTo>
                      <a:pt x="91" y="68"/>
                      <a:pt x="95" y="79"/>
                      <a:pt x="95" y="93"/>
                    </a:cubicBezTo>
                    <a:cubicBezTo>
                      <a:pt x="95" y="106"/>
                      <a:pt x="91" y="117"/>
                      <a:pt x="84" y="126"/>
                    </a:cubicBezTo>
                    <a:cubicBezTo>
                      <a:pt x="75" y="138"/>
                      <a:pt x="62" y="144"/>
                      <a:pt x="46" y="144"/>
                    </a:cubicBezTo>
                    <a:cubicBezTo>
                      <a:pt x="33" y="144"/>
                      <a:pt x="23" y="140"/>
                      <a:pt x="14" y="133"/>
                    </a:cubicBezTo>
                    <a:cubicBezTo>
                      <a:pt x="6" y="126"/>
                      <a:pt x="1" y="116"/>
                      <a:pt x="0" y="104"/>
                    </a:cubicBezTo>
                    <a:close/>
                    <a:moveTo>
                      <a:pt x="0" y="104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0" name="Freeform 459"/>
              <p:cNvSpPr>
                <a:spLocks noEditPoints="1"/>
              </p:cNvSpPr>
              <p:nvPr/>
            </p:nvSpPr>
            <p:spPr bwMode="auto">
              <a:xfrm>
                <a:off x="2029" y="5908"/>
                <a:ext cx="71" cy="111"/>
              </a:xfrm>
              <a:custGeom>
                <a:avLst/>
                <a:gdLst>
                  <a:gd name="T0" fmla="*/ 0 w 94"/>
                  <a:gd name="T1" fmla="*/ 73 h 146"/>
                  <a:gd name="T2" fmla="*/ 6 w 94"/>
                  <a:gd name="T3" fmla="*/ 32 h 146"/>
                  <a:gd name="T4" fmla="*/ 21 w 94"/>
                  <a:gd name="T5" fmla="*/ 8 h 146"/>
                  <a:gd name="T6" fmla="*/ 47 w 94"/>
                  <a:gd name="T7" fmla="*/ 0 h 146"/>
                  <a:gd name="T8" fmla="*/ 67 w 94"/>
                  <a:gd name="T9" fmla="*/ 4 h 146"/>
                  <a:gd name="T10" fmla="*/ 82 w 94"/>
                  <a:gd name="T11" fmla="*/ 18 h 146"/>
                  <a:gd name="T12" fmla="*/ 91 w 94"/>
                  <a:gd name="T13" fmla="*/ 39 h 146"/>
                  <a:gd name="T14" fmla="*/ 94 w 94"/>
                  <a:gd name="T15" fmla="*/ 73 h 146"/>
                  <a:gd name="T16" fmla="*/ 89 w 94"/>
                  <a:gd name="T17" fmla="*/ 114 h 146"/>
                  <a:gd name="T18" fmla="*/ 73 w 94"/>
                  <a:gd name="T19" fmla="*/ 137 h 146"/>
                  <a:gd name="T20" fmla="*/ 47 w 94"/>
                  <a:gd name="T21" fmla="*/ 146 h 146"/>
                  <a:gd name="T22" fmla="*/ 15 w 94"/>
                  <a:gd name="T23" fmla="*/ 131 h 146"/>
                  <a:gd name="T24" fmla="*/ 0 w 94"/>
                  <a:gd name="T25" fmla="*/ 73 h 146"/>
                  <a:gd name="T26" fmla="*/ 19 w 94"/>
                  <a:gd name="T27" fmla="*/ 73 h 146"/>
                  <a:gd name="T28" fmla="*/ 27 w 94"/>
                  <a:gd name="T29" fmla="*/ 120 h 146"/>
                  <a:gd name="T30" fmla="*/ 47 w 94"/>
                  <a:gd name="T31" fmla="*/ 131 h 146"/>
                  <a:gd name="T32" fmla="*/ 67 w 94"/>
                  <a:gd name="T33" fmla="*/ 120 h 146"/>
                  <a:gd name="T34" fmla="*/ 76 w 94"/>
                  <a:gd name="T35" fmla="*/ 73 h 146"/>
                  <a:gd name="T36" fmla="*/ 67 w 94"/>
                  <a:gd name="T37" fmla="*/ 26 h 146"/>
                  <a:gd name="T38" fmla="*/ 47 w 94"/>
                  <a:gd name="T39" fmla="*/ 14 h 146"/>
                  <a:gd name="T40" fmla="*/ 28 w 94"/>
                  <a:gd name="T41" fmla="*/ 25 h 146"/>
                  <a:gd name="T42" fmla="*/ 19 w 94"/>
                  <a:gd name="T43" fmla="*/ 73 h 146"/>
                  <a:gd name="T44" fmla="*/ 19 w 94"/>
                  <a:gd name="T45" fmla="*/ 73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4" h="146">
                    <a:moveTo>
                      <a:pt x="0" y="73"/>
                    </a:moveTo>
                    <a:cubicBezTo>
                      <a:pt x="0" y="56"/>
                      <a:pt x="2" y="42"/>
                      <a:pt x="6" y="32"/>
                    </a:cubicBezTo>
                    <a:cubicBezTo>
                      <a:pt x="9" y="22"/>
                      <a:pt x="14" y="14"/>
                      <a:pt x="21" y="8"/>
                    </a:cubicBezTo>
                    <a:cubicBezTo>
                      <a:pt x="28" y="3"/>
                      <a:pt x="37" y="0"/>
                      <a:pt x="47" y="0"/>
                    </a:cubicBezTo>
                    <a:cubicBezTo>
                      <a:pt x="55" y="0"/>
                      <a:pt x="62" y="1"/>
                      <a:pt x="67" y="4"/>
                    </a:cubicBezTo>
                    <a:cubicBezTo>
                      <a:pt x="73" y="7"/>
                      <a:pt x="78" y="12"/>
                      <a:pt x="82" y="18"/>
                    </a:cubicBezTo>
                    <a:cubicBezTo>
                      <a:pt x="85" y="24"/>
                      <a:pt x="88" y="31"/>
                      <a:pt x="91" y="39"/>
                    </a:cubicBezTo>
                    <a:cubicBezTo>
                      <a:pt x="93" y="47"/>
                      <a:pt x="94" y="59"/>
                      <a:pt x="94" y="73"/>
                    </a:cubicBezTo>
                    <a:cubicBezTo>
                      <a:pt x="94" y="90"/>
                      <a:pt x="92" y="103"/>
                      <a:pt x="89" y="114"/>
                    </a:cubicBezTo>
                    <a:cubicBezTo>
                      <a:pt x="85" y="124"/>
                      <a:pt x="80" y="132"/>
                      <a:pt x="73" y="137"/>
                    </a:cubicBezTo>
                    <a:cubicBezTo>
                      <a:pt x="66" y="143"/>
                      <a:pt x="58" y="146"/>
                      <a:pt x="47" y="146"/>
                    </a:cubicBezTo>
                    <a:cubicBezTo>
                      <a:pt x="33" y="146"/>
                      <a:pt x="22" y="141"/>
                      <a:pt x="15" y="131"/>
                    </a:cubicBezTo>
                    <a:cubicBezTo>
                      <a:pt x="5" y="119"/>
                      <a:pt x="0" y="100"/>
                      <a:pt x="0" y="73"/>
                    </a:cubicBezTo>
                    <a:close/>
                    <a:moveTo>
                      <a:pt x="19" y="73"/>
                    </a:moveTo>
                    <a:cubicBezTo>
                      <a:pt x="19" y="96"/>
                      <a:pt x="21" y="112"/>
                      <a:pt x="27" y="120"/>
                    </a:cubicBezTo>
                    <a:cubicBezTo>
                      <a:pt x="32" y="128"/>
                      <a:pt x="39" y="132"/>
                      <a:pt x="47" y="131"/>
                    </a:cubicBezTo>
                    <a:cubicBezTo>
                      <a:pt x="55" y="132"/>
                      <a:pt x="62" y="128"/>
                      <a:pt x="67" y="120"/>
                    </a:cubicBezTo>
                    <a:cubicBezTo>
                      <a:pt x="73" y="112"/>
                      <a:pt x="76" y="96"/>
                      <a:pt x="76" y="73"/>
                    </a:cubicBezTo>
                    <a:cubicBezTo>
                      <a:pt x="76" y="49"/>
                      <a:pt x="73" y="34"/>
                      <a:pt x="67" y="26"/>
                    </a:cubicBezTo>
                    <a:cubicBezTo>
                      <a:pt x="62" y="18"/>
                      <a:pt x="55" y="14"/>
                      <a:pt x="47" y="14"/>
                    </a:cubicBezTo>
                    <a:cubicBezTo>
                      <a:pt x="39" y="14"/>
                      <a:pt x="32" y="18"/>
                      <a:pt x="28" y="25"/>
                    </a:cubicBezTo>
                    <a:cubicBezTo>
                      <a:pt x="21" y="33"/>
                      <a:pt x="19" y="49"/>
                      <a:pt x="19" y="73"/>
                    </a:cubicBezTo>
                    <a:close/>
                    <a:moveTo>
                      <a:pt x="19" y="7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1" name="Freeform 460"/>
              <p:cNvSpPr>
                <a:spLocks noEditPoints="1"/>
              </p:cNvSpPr>
              <p:nvPr/>
            </p:nvSpPr>
            <p:spPr bwMode="auto">
              <a:xfrm>
                <a:off x="2406" y="5908"/>
                <a:ext cx="40" cy="108"/>
              </a:xfrm>
              <a:custGeom>
                <a:avLst/>
                <a:gdLst>
                  <a:gd name="T0" fmla="*/ 53 w 53"/>
                  <a:gd name="T1" fmla="*/ 143 h 143"/>
                  <a:gd name="T2" fmla="*/ 35 w 53"/>
                  <a:gd name="T3" fmla="*/ 143 h 143"/>
                  <a:gd name="T4" fmla="*/ 35 w 53"/>
                  <a:gd name="T5" fmla="*/ 31 h 143"/>
                  <a:gd name="T6" fmla="*/ 19 w 53"/>
                  <a:gd name="T7" fmla="*/ 44 h 143"/>
                  <a:gd name="T8" fmla="*/ 0 w 53"/>
                  <a:gd name="T9" fmla="*/ 53 h 143"/>
                  <a:gd name="T10" fmla="*/ 0 w 53"/>
                  <a:gd name="T11" fmla="*/ 36 h 143"/>
                  <a:gd name="T12" fmla="*/ 26 w 53"/>
                  <a:gd name="T13" fmla="*/ 19 h 143"/>
                  <a:gd name="T14" fmla="*/ 42 w 53"/>
                  <a:gd name="T15" fmla="*/ 0 h 143"/>
                  <a:gd name="T16" fmla="*/ 53 w 53"/>
                  <a:gd name="T17" fmla="*/ 0 h 143"/>
                  <a:gd name="T18" fmla="*/ 53 w 53"/>
                  <a:gd name="T19" fmla="*/ 143 h 143"/>
                  <a:gd name="T20" fmla="*/ 53 w 53"/>
                  <a:gd name="T21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3" h="143">
                    <a:moveTo>
                      <a:pt x="53" y="143"/>
                    </a:moveTo>
                    <a:lnTo>
                      <a:pt x="35" y="143"/>
                    </a:lnTo>
                    <a:lnTo>
                      <a:pt x="35" y="31"/>
                    </a:lnTo>
                    <a:cubicBezTo>
                      <a:pt x="31" y="36"/>
                      <a:pt x="26" y="40"/>
                      <a:pt x="19" y="44"/>
                    </a:cubicBezTo>
                    <a:cubicBezTo>
                      <a:pt x="12" y="48"/>
                      <a:pt x="6" y="51"/>
                      <a:pt x="0" y="53"/>
                    </a:cubicBezTo>
                    <a:lnTo>
                      <a:pt x="0" y="36"/>
                    </a:lnTo>
                    <a:cubicBezTo>
                      <a:pt x="10" y="31"/>
                      <a:pt x="19" y="26"/>
                      <a:pt x="26" y="19"/>
                    </a:cubicBezTo>
                    <a:cubicBezTo>
                      <a:pt x="33" y="12"/>
                      <a:pt x="39" y="6"/>
                      <a:pt x="42" y="0"/>
                    </a:cubicBezTo>
                    <a:lnTo>
                      <a:pt x="53" y="0"/>
                    </a:lnTo>
                    <a:lnTo>
                      <a:pt x="53" y="143"/>
                    </a:lnTo>
                    <a:close/>
                    <a:moveTo>
                      <a:pt x="53" y="14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2" name="Freeform 461"/>
              <p:cNvSpPr>
                <a:spLocks noEditPoints="1"/>
              </p:cNvSpPr>
              <p:nvPr/>
            </p:nvSpPr>
            <p:spPr bwMode="auto">
              <a:xfrm>
                <a:off x="2480" y="5908"/>
                <a:ext cx="71" cy="111"/>
              </a:xfrm>
              <a:custGeom>
                <a:avLst/>
                <a:gdLst>
                  <a:gd name="T0" fmla="*/ 0 w 93"/>
                  <a:gd name="T1" fmla="*/ 73 h 146"/>
                  <a:gd name="T2" fmla="*/ 5 w 93"/>
                  <a:gd name="T3" fmla="*/ 32 h 146"/>
                  <a:gd name="T4" fmla="*/ 21 w 93"/>
                  <a:gd name="T5" fmla="*/ 8 h 146"/>
                  <a:gd name="T6" fmla="*/ 47 w 93"/>
                  <a:gd name="T7" fmla="*/ 0 h 146"/>
                  <a:gd name="T8" fmla="*/ 67 w 93"/>
                  <a:gd name="T9" fmla="*/ 4 h 146"/>
                  <a:gd name="T10" fmla="*/ 81 w 93"/>
                  <a:gd name="T11" fmla="*/ 18 h 146"/>
                  <a:gd name="T12" fmla="*/ 90 w 93"/>
                  <a:gd name="T13" fmla="*/ 39 h 146"/>
                  <a:gd name="T14" fmla="*/ 93 w 93"/>
                  <a:gd name="T15" fmla="*/ 73 h 146"/>
                  <a:gd name="T16" fmla="*/ 88 w 93"/>
                  <a:gd name="T17" fmla="*/ 114 h 146"/>
                  <a:gd name="T18" fmla="*/ 73 w 93"/>
                  <a:gd name="T19" fmla="*/ 137 h 146"/>
                  <a:gd name="T20" fmla="*/ 47 w 93"/>
                  <a:gd name="T21" fmla="*/ 146 h 146"/>
                  <a:gd name="T22" fmla="*/ 14 w 93"/>
                  <a:gd name="T23" fmla="*/ 131 h 146"/>
                  <a:gd name="T24" fmla="*/ 0 w 93"/>
                  <a:gd name="T25" fmla="*/ 73 h 146"/>
                  <a:gd name="T26" fmla="*/ 18 w 93"/>
                  <a:gd name="T27" fmla="*/ 73 h 146"/>
                  <a:gd name="T28" fmla="*/ 26 w 93"/>
                  <a:gd name="T29" fmla="*/ 120 h 146"/>
                  <a:gd name="T30" fmla="*/ 47 w 93"/>
                  <a:gd name="T31" fmla="*/ 131 h 146"/>
                  <a:gd name="T32" fmla="*/ 67 w 93"/>
                  <a:gd name="T33" fmla="*/ 120 h 146"/>
                  <a:gd name="T34" fmla="*/ 75 w 93"/>
                  <a:gd name="T35" fmla="*/ 73 h 146"/>
                  <a:gd name="T36" fmla="*/ 67 w 93"/>
                  <a:gd name="T37" fmla="*/ 26 h 146"/>
                  <a:gd name="T38" fmla="*/ 47 w 93"/>
                  <a:gd name="T39" fmla="*/ 14 h 146"/>
                  <a:gd name="T40" fmla="*/ 27 w 93"/>
                  <a:gd name="T41" fmla="*/ 25 h 146"/>
                  <a:gd name="T42" fmla="*/ 18 w 93"/>
                  <a:gd name="T43" fmla="*/ 73 h 146"/>
                  <a:gd name="T44" fmla="*/ 18 w 93"/>
                  <a:gd name="T45" fmla="*/ 73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3" h="146">
                    <a:moveTo>
                      <a:pt x="0" y="73"/>
                    </a:moveTo>
                    <a:cubicBezTo>
                      <a:pt x="0" y="56"/>
                      <a:pt x="2" y="42"/>
                      <a:pt x="5" y="32"/>
                    </a:cubicBezTo>
                    <a:cubicBezTo>
                      <a:pt x="9" y="22"/>
                      <a:pt x="14" y="14"/>
                      <a:pt x="21" y="8"/>
                    </a:cubicBezTo>
                    <a:cubicBezTo>
                      <a:pt x="28" y="3"/>
                      <a:pt x="36" y="0"/>
                      <a:pt x="47" y="0"/>
                    </a:cubicBezTo>
                    <a:cubicBezTo>
                      <a:pt x="54" y="0"/>
                      <a:pt x="61" y="1"/>
                      <a:pt x="67" y="4"/>
                    </a:cubicBezTo>
                    <a:cubicBezTo>
                      <a:pt x="73" y="7"/>
                      <a:pt x="77" y="12"/>
                      <a:pt x="81" y="18"/>
                    </a:cubicBezTo>
                    <a:cubicBezTo>
                      <a:pt x="85" y="24"/>
                      <a:pt x="88" y="31"/>
                      <a:pt x="90" y="39"/>
                    </a:cubicBezTo>
                    <a:cubicBezTo>
                      <a:pt x="92" y="47"/>
                      <a:pt x="93" y="59"/>
                      <a:pt x="93" y="73"/>
                    </a:cubicBezTo>
                    <a:cubicBezTo>
                      <a:pt x="93" y="90"/>
                      <a:pt x="92" y="103"/>
                      <a:pt x="88" y="114"/>
                    </a:cubicBezTo>
                    <a:cubicBezTo>
                      <a:pt x="85" y="124"/>
                      <a:pt x="80" y="132"/>
                      <a:pt x="73" y="137"/>
                    </a:cubicBezTo>
                    <a:cubicBezTo>
                      <a:pt x="66" y="143"/>
                      <a:pt x="57" y="146"/>
                      <a:pt x="47" y="146"/>
                    </a:cubicBezTo>
                    <a:cubicBezTo>
                      <a:pt x="33" y="146"/>
                      <a:pt x="22" y="141"/>
                      <a:pt x="14" y="131"/>
                    </a:cubicBezTo>
                    <a:cubicBezTo>
                      <a:pt x="5" y="119"/>
                      <a:pt x="0" y="100"/>
                      <a:pt x="0" y="73"/>
                    </a:cubicBezTo>
                    <a:close/>
                    <a:moveTo>
                      <a:pt x="18" y="73"/>
                    </a:moveTo>
                    <a:cubicBezTo>
                      <a:pt x="18" y="96"/>
                      <a:pt x="21" y="112"/>
                      <a:pt x="26" y="120"/>
                    </a:cubicBezTo>
                    <a:cubicBezTo>
                      <a:pt x="32" y="128"/>
                      <a:pt x="39" y="132"/>
                      <a:pt x="47" y="131"/>
                    </a:cubicBezTo>
                    <a:cubicBezTo>
                      <a:pt x="55" y="132"/>
                      <a:pt x="61" y="128"/>
                      <a:pt x="67" y="120"/>
                    </a:cubicBezTo>
                    <a:cubicBezTo>
                      <a:pt x="73" y="112"/>
                      <a:pt x="75" y="96"/>
                      <a:pt x="75" y="73"/>
                    </a:cubicBezTo>
                    <a:cubicBezTo>
                      <a:pt x="75" y="49"/>
                      <a:pt x="73" y="34"/>
                      <a:pt x="67" y="26"/>
                    </a:cubicBezTo>
                    <a:cubicBezTo>
                      <a:pt x="61" y="18"/>
                      <a:pt x="55" y="14"/>
                      <a:pt x="47" y="14"/>
                    </a:cubicBezTo>
                    <a:cubicBezTo>
                      <a:pt x="38" y="14"/>
                      <a:pt x="32" y="18"/>
                      <a:pt x="27" y="25"/>
                    </a:cubicBezTo>
                    <a:cubicBezTo>
                      <a:pt x="21" y="33"/>
                      <a:pt x="18" y="49"/>
                      <a:pt x="18" y="73"/>
                    </a:cubicBezTo>
                    <a:close/>
                    <a:moveTo>
                      <a:pt x="18" y="7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3" name="Freeform 462"/>
              <p:cNvSpPr>
                <a:spLocks noEditPoints="1"/>
              </p:cNvSpPr>
              <p:nvPr/>
            </p:nvSpPr>
            <p:spPr bwMode="auto">
              <a:xfrm>
                <a:off x="2564" y="5908"/>
                <a:ext cx="72" cy="111"/>
              </a:xfrm>
              <a:custGeom>
                <a:avLst/>
                <a:gdLst>
                  <a:gd name="T0" fmla="*/ 0 w 94"/>
                  <a:gd name="T1" fmla="*/ 73 h 146"/>
                  <a:gd name="T2" fmla="*/ 6 w 94"/>
                  <a:gd name="T3" fmla="*/ 32 h 146"/>
                  <a:gd name="T4" fmla="*/ 21 w 94"/>
                  <a:gd name="T5" fmla="*/ 8 h 146"/>
                  <a:gd name="T6" fmla="*/ 47 w 94"/>
                  <a:gd name="T7" fmla="*/ 0 h 146"/>
                  <a:gd name="T8" fmla="*/ 67 w 94"/>
                  <a:gd name="T9" fmla="*/ 4 h 146"/>
                  <a:gd name="T10" fmla="*/ 82 w 94"/>
                  <a:gd name="T11" fmla="*/ 18 h 146"/>
                  <a:gd name="T12" fmla="*/ 90 w 94"/>
                  <a:gd name="T13" fmla="*/ 39 h 146"/>
                  <a:gd name="T14" fmla="*/ 94 w 94"/>
                  <a:gd name="T15" fmla="*/ 73 h 146"/>
                  <a:gd name="T16" fmla="*/ 88 w 94"/>
                  <a:gd name="T17" fmla="*/ 114 h 146"/>
                  <a:gd name="T18" fmla="*/ 73 w 94"/>
                  <a:gd name="T19" fmla="*/ 137 h 146"/>
                  <a:gd name="T20" fmla="*/ 47 w 94"/>
                  <a:gd name="T21" fmla="*/ 146 h 146"/>
                  <a:gd name="T22" fmla="*/ 14 w 94"/>
                  <a:gd name="T23" fmla="*/ 131 h 146"/>
                  <a:gd name="T24" fmla="*/ 0 w 94"/>
                  <a:gd name="T25" fmla="*/ 73 h 146"/>
                  <a:gd name="T26" fmla="*/ 18 w 94"/>
                  <a:gd name="T27" fmla="*/ 73 h 146"/>
                  <a:gd name="T28" fmla="*/ 27 w 94"/>
                  <a:gd name="T29" fmla="*/ 120 h 146"/>
                  <a:gd name="T30" fmla="*/ 47 w 94"/>
                  <a:gd name="T31" fmla="*/ 131 h 146"/>
                  <a:gd name="T32" fmla="*/ 67 w 94"/>
                  <a:gd name="T33" fmla="*/ 120 h 146"/>
                  <a:gd name="T34" fmla="*/ 76 w 94"/>
                  <a:gd name="T35" fmla="*/ 73 h 146"/>
                  <a:gd name="T36" fmla="*/ 67 w 94"/>
                  <a:gd name="T37" fmla="*/ 26 h 146"/>
                  <a:gd name="T38" fmla="*/ 47 w 94"/>
                  <a:gd name="T39" fmla="*/ 14 h 146"/>
                  <a:gd name="T40" fmla="*/ 27 w 94"/>
                  <a:gd name="T41" fmla="*/ 25 h 146"/>
                  <a:gd name="T42" fmla="*/ 18 w 94"/>
                  <a:gd name="T43" fmla="*/ 73 h 146"/>
                  <a:gd name="T44" fmla="*/ 18 w 94"/>
                  <a:gd name="T45" fmla="*/ 73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4" h="146">
                    <a:moveTo>
                      <a:pt x="0" y="73"/>
                    </a:moveTo>
                    <a:cubicBezTo>
                      <a:pt x="0" y="56"/>
                      <a:pt x="2" y="42"/>
                      <a:pt x="6" y="32"/>
                    </a:cubicBezTo>
                    <a:cubicBezTo>
                      <a:pt x="9" y="22"/>
                      <a:pt x="14" y="14"/>
                      <a:pt x="21" y="8"/>
                    </a:cubicBezTo>
                    <a:cubicBezTo>
                      <a:pt x="28" y="3"/>
                      <a:pt x="36" y="0"/>
                      <a:pt x="47" y="0"/>
                    </a:cubicBezTo>
                    <a:cubicBezTo>
                      <a:pt x="55" y="0"/>
                      <a:pt x="61" y="1"/>
                      <a:pt x="67" y="4"/>
                    </a:cubicBezTo>
                    <a:cubicBezTo>
                      <a:pt x="73" y="7"/>
                      <a:pt x="78" y="12"/>
                      <a:pt x="82" y="18"/>
                    </a:cubicBezTo>
                    <a:cubicBezTo>
                      <a:pt x="85" y="24"/>
                      <a:pt x="88" y="31"/>
                      <a:pt x="90" y="39"/>
                    </a:cubicBezTo>
                    <a:cubicBezTo>
                      <a:pt x="93" y="47"/>
                      <a:pt x="94" y="59"/>
                      <a:pt x="94" y="73"/>
                    </a:cubicBezTo>
                    <a:cubicBezTo>
                      <a:pt x="94" y="90"/>
                      <a:pt x="92" y="103"/>
                      <a:pt x="88" y="114"/>
                    </a:cubicBezTo>
                    <a:cubicBezTo>
                      <a:pt x="85" y="124"/>
                      <a:pt x="80" y="132"/>
                      <a:pt x="73" y="137"/>
                    </a:cubicBezTo>
                    <a:cubicBezTo>
                      <a:pt x="66" y="143"/>
                      <a:pt x="57" y="146"/>
                      <a:pt x="47" y="146"/>
                    </a:cubicBezTo>
                    <a:cubicBezTo>
                      <a:pt x="33" y="146"/>
                      <a:pt x="22" y="141"/>
                      <a:pt x="14" y="131"/>
                    </a:cubicBezTo>
                    <a:cubicBezTo>
                      <a:pt x="5" y="119"/>
                      <a:pt x="0" y="100"/>
                      <a:pt x="0" y="73"/>
                    </a:cubicBezTo>
                    <a:close/>
                    <a:moveTo>
                      <a:pt x="18" y="73"/>
                    </a:moveTo>
                    <a:cubicBezTo>
                      <a:pt x="18" y="96"/>
                      <a:pt x="21" y="112"/>
                      <a:pt x="27" y="120"/>
                    </a:cubicBezTo>
                    <a:cubicBezTo>
                      <a:pt x="32" y="128"/>
                      <a:pt x="39" y="132"/>
                      <a:pt x="47" y="131"/>
                    </a:cubicBezTo>
                    <a:cubicBezTo>
                      <a:pt x="55" y="132"/>
                      <a:pt x="62" y="128"/>
                      <a:pt x="67" y="120"/>
                    </a:cubicBezTo>
                    <a:cubicBezTo>
                      <a:pt x="73" y="112"/>
                      <a:pt x="76" y="96"/>
                      <a:pt x="76" y="73"/>
                    </a:cubicBezTo>
                    <a:cubicBezTo>
                      <a:pt x="76" y="49"/>
                      <a:pt x="73" y="34"/>
                      <a:pt x="67" y="26"/>
                    </a:cubicBezTo>
                    <a:cubicBezTo>
                      <a:pt x="62" y="18"/>
                      <a:pt x="55" y="14"/>
                      <a:pt x="47" y="14"/>
                    </a:cubicBezTo>
                    <a:cubicBezTo>
                      <a:pt x="39" y="14"/>
                      <a:pt x="32" y="18"/>
                      <a:pt x="27" y="25"/>
                    </a:cubicBezTo>
                    <a:cubicBezTo>
                      <a:pt x="21" y="33"/>
                      <a:pt x="18" y="49"/>
                      <a:pt x="18" y="73"/>
                    </a:cubicBezTo>
                    <a:close/>
                    <a:moveTo>
                      <a:pt x="18" y="7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4" name="Freeform 463"/>
              <p:cNvSpPr>
                <a:spLocks noEditPoints="1"/>
              </p:cNvSpPr>
              <p:nvPr/>
            </p:nvSpPr>
            <p:spPr bwMode="auto">
              <a:xfrm>
                <a:off x="2920" y="5908"/>
                <a:ext cx="41" cy="108"/>
              </a:xfrm>
              <a:custGeom>
                <a:avLst/>
                <a:gdLst>
                  <a:gd name="T0" fmla="*/ 53 w 53"/>
                  <a:gd name="T1" fmla="*/ 143 h 143"/>
                  <a:gd name="T2" fmla="*/ 36 w 53"/>
                  <a:gd name="T3" fmla="*/ 143 h 143"/>
                  <a:gd name="T4" fmla="*/ 36 w 53"/>
                  <a:gd name="T5" fmla="*/ 31 h 143"/>
                  <a:gd name="T6" fmla="*/ 19 w 53"/>
                  <a:gd name="T7" fmla="*/ 44 h 143"/>
                  <a:gd name="T8" fmla="*/ 0 w 53"/>
                  <a:gd name="T9" fmla="*/ 53 h 143"/>
                  <a:gd name="T10" fmla="*/ 0 w 53"/>
                  <a:gd name="T11" fmla="*/ 36 h 143"/>
                  <a:gd name="T12" fmla="*/ 26 w 53"/>
                  <a:gd name="T13" fmla="*/ 19 h 143"/>
                  <a:gd name="T14" fmla="*/ 42 w 53"/>
                  <a:gd name="T15" fmla="*/ 0 h 143"/>
                  <a:gd name="T16" fmla="*/ 53 w 53"/>
                  <a:gd name="T17" fmla="*/ 0 h 143"/>
                  <a:gd name="T18" fmla="*/ 53 w 53"/>
                  <a:gd name="T19" fmla="*/ 143 h 143"/>
                  <a:gd name="T20" fmla="*/ 53 w 53"/>
                  <a:gd name="T21" fmla="*/ 14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3" h="143">
                    <a:moveTo>
                      <a:pt x="53" y="143"/>
                    </a:moveTo>
                    <a:lnTo>
                      <a:pt x="36" y="143"/>
                    </a:lnTo>
                    <a:lnTo>
                      <a:pt x="36" y="31"/>
                    </a:lnTo>
                    <a:cubicBezTo>
                      <a:pt x="31" y="36"/>
                      <a:pt x="26" y="40"/>
                      <a:pt x="19" y="44"/>
                    </a:cubicBezTo>
                    <a:cubicBezTo>
                      <a:pt x="12" y="48"/>
                      <a:pt x="6" y="51"/>
                      <a:pt x="0" y="53"/>
                    </a:cubicBezTo>
                    <a:lnTo>
                      <a:pt x="0" y="36"/>
                    </a:lnTo>
                    <a:cubicBezTo>
                      <a:pt x="10" y="31"/>
                      <a:pt x="19" y="26"/>
                      <a:pt x="26" y="19"/>
                    </a:cubicBezTo>
                    <a:cubicBezTo>
                      <a:pt x="34" y="12"/>
                      <a:pt x="39" y="6"/>
                      <a:pt x="42" y="0"/>
                    </a:cubicBezTo>
                    <a:lnTo>
                      <a:pt x="53" y="0"/>
                    </a:lnTo>
                    <a:lnTo>
                      <a:pt x="53" y="143"/>
                    </a:lnTo>
                    <a:close/>
                    <a:moveTo>
                      <a:pt x="53" y="14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5" name="Freeform 464"/>
              <p:cNvSpPr>
                <a:spLocks noEditPoints="1"/>
              </p:cNvSpPr>
              <p:nvPr/>
            </p:nvSpPr>
            <p:spPr bwMode="auto">
              <a:xfrm>
                <a:off x="2995" y="5909"/>
                <a:ext cx="72" cy="110"/>
              </a:xfrm>
              <a:custGeom>
                <a:avLst/>
                <a:gdLst>
                  <a:gd name="T0" fmla="*/ 0 w 95"/>
                  <a:gd name="T1" fmla="*/ 104 h 144"/>
                  <a:gd name="T2" fmla="*/ 19 w 95"/>
                  <a:gd name="T3" fmla="*/ 102 h 144"/>
                  <a:gd name="T4" fmla="*/ 28 w 95"/>
                  <a:gd name="T5" fmla="*/ 123 h 144"/>
                  <a:gd name="T6" fmla="*/ 46 w 95"/>
                  <a:gd name="T7" fmla="*/ 129 h 144"/>
                  <a:gd name="T8" fmla="*/ 68 w 95"/>
                  <a:gd name="T9" fmla="*/ 120 h 144"/>
                  <a:gd name="T10" fmla="*/ 76 w 95"/>
                  <a:gd name="T11" fmla="*/ 94 h 144"/>
                  <a:gd name="T12" fmla="*/ 68 w 95"/>
                  <a:gd name="T13" fmla="*/ 71 h 144"/>
                  <a:gd name="T14" fmla="*/ 46 w 95"/>
                  <a:gd name="T15" fmla="*/ 62 h 144"/>
                  <a:gd name="T16" fmla="*/ 31 w 95"/>
                  <a:gd name="T17" fmla="*/ 66 h 144"/>
                  <a:gd name="T18" fmla="*/ 20 w 95"/>
                  <a:gd name="T19" fmla="*/ 76 h 144"/>
                  <a:gd name="T20" fmla="*/ 3 w 95"/>
                  <a:gd name="T21" fmla="*/ 74 h 144"/>
                  <a:gd name="T22" fmla="*/ 17 w 95"/>
                  <a:gd name="T23" fmla="*/ 0 h 144"/>
                  <a:gd name="T24" fmla="*/ 88 w 95"/>
                  <a:gd name="T25" fmla="*/ 0 h 144"/>
                  <a:gd name="T26" fmla="*/ 88 w 95"/>
                  <a:gd name="T27" fmla="*/ 17 h 144"/>
                  <a:gd name="T28" fmla="*/ 31 w 95"/>
                  <a:gd name="T29" fmla="*/ 17 h 144"/>
                  <a:gd name="T30" fmla="*/ 24 w 95"/>
                  <a:gd name="T31" fmla="*/ 56 h 144"/>
                  <a:gd name="T32" fmla="*/ 51 w 95"/>
                  <a:gd name="T33" fmla="*/ 47 h 144"/>
                  <a:gd name="T34" fmla="*/ 82 w 95"/>
                  <a:gd name="T35" fmla="*/ 60 h 144"/>
                  <a:gd name="T36" fmla="*/ 95 w 95"/>
                  <a:gd name="T37" fmla="*/ 93 h 144"/>
                  <a:gd name="T38" fmla="*/ 84 w 95"/>
                  <a:gd name="T39" fmla="*/ 126 h 144"/>
                  <a:gd name="T40" fmla="*/ 46 w 95"/>
                  <a:gd name="T41" fmla="*/ 144 h 144"/>
                  <a:gd name="T42" fmla="*/ 14 w 95"/>
                  <a:gd name="T43" fmla="*/ 133 h 144"/>
                  <a:gd name="T44" fmla="*/ 0 w 95"/>
                  <a:gd name="T45" fmla="*/ 104 h 144"/>
                  <a:gd name="T46" fmla="*/ 0 w 95"/>
                  <a:gd name="T47" fmla="*/ 10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5" h="144">
                    <a:moveTo>
                      <a:pt x="0" y="104"/>
                    </a:moveTo>
                    <a:lnTo>
                      <a:pt x="19" y="102"/>
                    </a:lnTo>
                    <a:cubicBezTo>
                      <a:pt x="20" y="111"/>
                      <a:pt x="23" y="118"/>
                      <a:pt x="28" y="123"/>
                    </a:cubicBezTo>
                    <a:cubicBezTo>
                      <a:pt x="33" y="127"/>
                      <a:pt x="39" y="130"/>
                      <a:pt x="46" y="129"/>
                    </a:cubicBezTo>
                    <a:cubicBezTo>
                      <a:pt x="55" y="130"/>
                      <a:pt x="62" y="126"/>
                      <a:pt x="68" y="120"/>
                    </a:cubicBezTo>
                    <a:cubicBezTo>
                      <a:pt x="74" y="114"/>
                      <a:pt x="76" y="105"/>
                      <a:pt x="76" y="94"/>
                    </a:cubicBezTo>
                    <a:cubicBezTo>
                      <a:pt x="76" y="85"/>
                      <a:pt x="74" y="77"/>
                      <a:pt x="68" y="71"/>
                    </a:cubicBezTo>
                    <a:cubicBezTo>
                      <a:pt x="62" y="65"/>
                      <a:pt x="55" y="62"/>
                      <a:pt x="46" y="62"/>
                    </a:cubicBezTo>
                    <a:cubicBezTo>
                      <a:pt x="40" y="62"/>
                      <a:pt x="35" y="63"/>
                      <a:pt x="31" y="66"/>
                    </a:cubicBezTo>
                    <a:cubicBezTo>
                      <a:pt x="26" y="69"/>
                      <a:pt x="22" y="72"/>
                      <a:pt x="20" y="76"/>
                    </a:cubicBezTo>
                    <a:lnTo>
                      <a:pt x="3" y="74"/>
                    </a:lnTo>
                    <a:lnTo>
                      <a:pt x="17" y="0"/>
                    </a:lnTo>
                    <a:lnTo>
                      <a:pt x="88" y="0"/>
                    </a:lnTo>
                    <a:lnTo>
                      <a:pt x="88" y="17"/>
                    </a:lnTo>
                    <a:lnTo>
                      <a:pt x="31" y="17"/>
                    </a:lnTo>
                    <a:lnTo>
                      <a:pt x="24" y="56"/>
                    </a:lnTo>
                    <a:cubicBezTo>
                      <a:pt x="32" y="50"/>
                      <a:pt x="41" y="47"/>
                      <a:pt x="51" y="47"/>
                    </a:cubicBezTo>
                    <a:cubicBezTo>
                      <a:pt x="63" y="47"/>
                      <a:pt x="74" y="51"/>
                      <a:pt x="82" y="60"/>
                    </a:cubicBezTo>
                    <a:cubicBezTo>
                      <a:pt x="91" y="68"/>
                      <a:pt x="95" y="79"/>
                      <a:pt x="95" y="93"/>
                    </a:cubicBezTo>
                    <a:cubicBezTo>
                      <a:pt x="95" y="106"/>
                      <a:pt x="91" y="117"/>
                      <a:pt x="84" y="126"/>
                    </a:cubicBezTo>
                    <a:cubicBezTo>
                      <a:pt x="75" y="138"/>
                      <a:pt x="62" y="144"/>
                      <a:pt x="46" y="144"/>
                    </a:cubicBezTo>
                    <a:cubicBezTo>
                      <a:pt x="33" y="144"/>
                      <a:pt x="22" y="140"/>
                      <a:pt x="14" y="133"/>
                    </a:cubicBezTo>
                    <a:cubicBezTo>
                      <a:pt x="6" y="126"/>
                      <a:pt x="1" y="116"/>
                      <a:pt x="0" y="104"/>
                    </a:cubicBezTo>
                    <a:close/>
                    <a:moveTo>
                      <a:pt x="0" y="104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6" name="Freeform 465"/>
              <p:cNvSpPr>
                <a:spLocks noEditPoints="1"/>
              </p:cNvSpPr>
              <p:nvPr/>
            </p:nvSpPr>
            <p:spPr bwMode="auto">
              <a:xfrm>
                <a:off x="3079" y="5908"/>
                <a:ext cx="71" cy="111"/>
              </a:xfrm>
              <a:custGeom>
                <a:avLst/>
                <a:gdLst>
                  <a:gd name="T0" fmla="*/ 0 w 94"/>
                  <a:gd name="T1" fmla="*/ 73 h 146"/>
                  <a:gd name="T2" fmla="*/ 6 w 94"/>
                  <a:gd name="T3" fmla="*/ 32 h 146"/>
                  <a:gd name="T4" fmla="*/ 21 w 94"/>
                  <a:gd name="T5" fmla="*/ 8 h 146"/>
                  <a:gd name="T6" fmla="*/ 47 w 94"/>
                  <a:gd name="T7" fmla="*/ 0 h 146"/>
                  <a:gd name="T8" fmla="*/ 67 w 94"/>
                  <a:gd name="T9" fmla="*/ 4 h 146"/>
                  <a:gd name="T10" fmla="*/ 82 w 94"/>
                  <a:gd name="T11" fmla="*/ 18 h 146"/>
                  <a:gd name="T12" fmla="*/ 91 w 94"/>
                  <a:gd name="T13" fmla="*/ 39 h 146"/>
                  <a:gd name="T14" fmla="*/ 94 w 94"/>
                  <a:gd name="T15" fmla="*/ 73 h 146"/>
                  <a:gd name="T16" fmla="*/ 89 w 94"/>
                  <a:gd name="T17" fmla="*/ 114 h 146"/>
                  <a:gd name="T18" fmla="*/ 73 w 94"/>
                  <a:gd name="T19" fmla="*/ 137 h 146"/>
                  <a:gd name="T20" fmla="*/ 47 w 94"/>
                  <a:gd name="T21" fmla="*/ 146 h 146"/>
                  <a:gd name="T22" fmla="*/ 15 w 94"/>
                  <a:gd name="T23" fmla="*/ 131 h 146"/>
                  <a:gd name="T24" fmla="*/ 0 w 94"/>
                  <a:gd name="T25" fmla="*/ 73 h 146"/>
                  <a:gd name="T26" fmla="*/ 18 w 94"/>
                  <a:gd name="T27" fmla="*/ 73 h 146"/>
                  <a:gd name="T28" fmla="*/ 27 w 94"/>
                  <a:gd name="T29" fmla="*/ 120 h 146"/>
                  <a:gd name="T30" fmla="*/ 47 w 94"/>
                  <a:gd name="T31" fmla="*/ 131 h 146"/>
                  <a:gd name="T32" fmla="*/ 67 w 94"/>
                  <a:gd name="T33" fmla="*/ 120 h 146"/>
                  <a:gd name="T34" fmla="*/ 76 w 94"/>
                  <a:gd name="T35" fmla="*/ 73 h 146"/>
                  <a:gd name="T36" fmla="*/ 67 w 94"/>
                  <a:gd name="T37" fmla="*/ 26 h 146"/>
                  <a:gd name="T38" fmla="*/ 47 w 94"/>
                  <a:gd name="T39" fmla="*/ 14 h 146"/>
                  <a:gd name="T40" fmla="*/ 28 w 94"/>
                  <a:gd name="T41" fmla="*/ 25 h 146"/>
                  <a:gd name="T42" fmla="*/ 18 w 94"/>
                  <a:gd name="T43" fmla="*/ 73 h 146"/>
                  <a:gd name="T44" fmla="*/ 18 w 94"/>
                  <a:gd name="T45" fmla="*/ 73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4" h="146">
                    <a:moveTo>
                      <a:pt x="0" y="73"/>
                    </a:moveTo>
                    <a:cubicBezTo>
                      <a:pt x="0" y="56"/>
                      <a:pt x="2" y="42"/>
                      <a:pt x="6" y="32"/>
                    </a:cubicBezTo>
                    <a:cubicBezTo>
                      <a:pt x="9" y="22"/>
                      <a:pt x="14" y="14"/>
                      <a:pt x="21" y="8"/>
                    </a:cubicBezTo>
                    <a:cubicBezTo>
                      <a:pt x="28" y="3"/>
                      <a:pt x="37" y="0"/>
                      <a:pt x="47" y="0"/>
                    </a:cubicBezTo>
                    <a:cubicBezTo>
                      <a:pt x="55" y="0"/>
                      <a:pt x="62" y="1"/>
                      <a:pt x="67" y="4"/>
                    </a:cubicBezTo>
                    <a:cubicBezTo>
                      <a:pt x="73" y="7"/>
                      <a:pt x="78" y="12"/>
                      <a:pt x="82" y="18"/>
                    </a:cubicBezTo>
                    <a:cubicBezTo>
                      <a:pt x="85" y="24"/>
                      <a:pt x="88" y="31"/>
                      <a:pt x="91" y="39"/>
                    </a:cubicBezTo>
                    <a:cubicBezTo>
                      <a:pt x="93" y="47"/>
                      <a:pt x="94" y="59"/>
                      <a:pt x="94" y="73"/>
                    </a:cubicBezTo>
                    <a:cubicBezTo>
                      <a:pt x="94" y="90"/>
                      <a:pt x="92" y="103"/>
                      <a:pt x="89" y="114"/>
                    </a:cubicBezTo>
                    <a:cubicBezTo>
                      <a:pt x="85" y="124"/>
                      <a:pt x="80" y="132"/>
                      <a:pt x="73" y="137"/>
                    </a:cubicBezTo>
                    <a:cubicBezTo>
                      <a:pt x="66" y="143"/>
                      <a:pt x="58" y="146"/>
                      <a:pt x="47" y="146"/>
                    </a:cubicBezTo>
                    <a:cubicBezTo>
                      <a:pt x="33" y="146"/>
                      <a:pt x="22" y="141"/>
                      <a:pt x="15" y="131"/>
                    </a:cubicBezTo>
                    <a:cubicBezTo>
                      <a:pt x="5" y="119"/>
                      <a:pt x="0" y="100"/>
                      <a:pt x="0" y="73"/>
                    </a:cubicBezTo>
                    <a:close/>
                    <a:moveTo>
                      <a:pt x="18" y="73"/>
                    </a:moveTo>
                    <a:cubicBezTo>
                      <a:pt x="18" y="96"/>
                      <a:pt x="21" y="112"/>
                      <a:pt x="27" y="120"/>
                    </a:cubicBezTo>
                    <a:cubicBezTo>
                      <a:pt x="32" y="128"/>
                      <a:pt x="39" y="132"/>
                      <a:pt x="47" y="131"/>
                    </a:cubicBezTo>
                    <a:cubicBezTo>
                      <a:pt x="55" y="132"/>
                      <a:pt x="62" y="128"/>
                      <a:pt x="67" y="120"/>
                    </a:cubicBezTo>
                    <a:cubicBezTo>
                      <a:pt x="73" y="112"/>
                      <a:pt x="76" y="96"/>
                      <a:pt x="76" y="73"/>
                    </a:cubicBezTo>
                    <a:cubicBezTo>
                      <a:pt x="76" y="49"/>
                      <a:pt x="73" y="34"/>
                      <a:pt x="67" y="26"/>
                    </a:cubicBezTo>
                    <a:cubicBezTo>
                      <a:pt x="62" y="18"/>
                      <a:pt x="55" y="14"/>
                      <a:pt x="47" y="14"/>
                    </a:cubicBezTo>
                    <a:cubicBezTo>
                      <a:pt x="39" y="14"/>
                      <a:pt x="32" y="18"/>
                      <a:pt x="28" y="25"/>
                    </a:cubicBezTo>
                    <a:cubicBezTo>
                      <a:pt x="21" y="33"/>
                      <a:pt x="18" y="49"/>
                      <a:pt x="18" y="73"/>
                    </a:cubicBezTo>
                    <a:close/>
                    <a:moveTo>
                      <a:pt x="18" y="7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7" name="Freeform 466"/>
              <p:cNvSpPr>
                <a:spLocks noEditPoints="1"/>
              </p:cNvSpPr>
              <p:nvPr/>
            </p:nvSpPr>
            <p:spPr bwMode="auto">
              <a:xfrm>
                <a:off x="3424" y="5908"/>
                <a:ext cx="71" cy="108"/>
              </a:xfrm>
              <a:custGeom>
                <a:avLst/>
                <a:gdLst>
                  <a:gd name="T0" fmla="*/ 94 w 94"/>
                  <a:gd name="T1" fmla="*/ 127 h 143"/>
                  <a:gd name="T2" fmla="*/ 94 w 94"/>
                  <a:gd name="T3" fmla="*/ 143 h 143"/>
                  <a:gd name="T4" fmla="*/ 0 w 94"/>
                  <a:gd name="T5" fmla="*/ 143 h 143"/>
                  <a:gd name="T6" fmla="*/ 2 w 94"/>
                  <a:gd name="T7" fmla="*/ 131 h 143"/>
                  <a:gd name="T8" fmla="*/ 13 w 94"/>
                  <a:gd name="T9" fmla="*/ 112 h 143"/>
                  <a:gd name="T10" fmla="*/ 36 w 94"/>
                  <a:gd name="T11" fmla="*/ 91 h 143"/>
                  <a:gd name="T12" fmla="*/ 68 w 94"/>
                  <a:gd name="T13" fmla="*/ 60 h 143"/>
                  <a:gd name="T14" fmla="*/ 76 w 94"/>
                  <a:gd name="T15" fmla="*/ 39 h 143"/>
                  <a:gd name="T16" fmla="*/ 69 w 94"/>
                  <a:gd name="T17" fmla="*/ 21 h 143"/>
                  <a:gd name="T18" fmla="*/ 49 w 94"/>
                  <a:gd name="T19" fmla="*/ 14 h 143"/>
                  <a:gd name="T20" fmla="*/ 29 w 94"/>
                  <a:gd name="T21" fmla="*/ 22 h 143"/>
                  <a:gd name="T22" fmla="*/ 21 w 94"/>
                  <a:gd name="T23" fmla="*/ 43 h 143"/>
                  <a:gd name="T24" fmla="*/ 3 w 94"/>
                  <a:gd name="T25" fmla="*/ 41 h 143"/>
                  <a:gd name="T26" fmla="*/ 17 w 94"/>
                  <a:gd name="T27" fmla="*/ 10 h 143"/>
                  <a:gd name="T28" fmla="*/ 50 w 94"/>
                  <a:gd name="T29" fmla="*/ 0 h 143"/>
                  <a:gd name="T30" fmla="*/ 82 w 94"/>
                  <a:gd name="T31" fmla="*/ 11 h 143"/>
                  <a:gd name="T32" fmla="*/ 94 w 94"/>
                  <a:gd name="T33" fmla="*/ 39 h 143"/>
                  <a:gd name="T34" fmla="*/ 91 w 94"/>
                  <a:gd name="T35" fmla="*/ 56 h 143"/>
                  <a:gd name="T36" fmla="*/ 79 w 94"/>
                  <a:gd name="T37" fmla="*/ 74 h 143"/>
                  <a:gd name="T38" fmla="*/ 52 w 94"/>
                  <a:gd name="T39" fmla="*/ 99 h 143"/>
                  <a:gd name="T40" fmla="*/ 32 w 94"/>
                  <a:gd name="T41" fmla="*/ 117 h 143"/>
                  <a:gd name="T42" fmla="*/ 24 w 94"/>
                  <a:gd name="T43" fmla="*/ 127 h 143"/>
                  <a:gd name="T44" fmla="*/ 94 w 94"/>
                  <a:gd name="T45" fmla="*/ 127 h 143"/>
                  <a:gd name="T46" fmla="*/ 94 w 94"/>
                  <a:gd name="T47" fmla="*/ 127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4" h="143">
                    <a:moveTo>
                      <a:pt x="94" y="127"/>
                    </a:moveTo>
                    <a:lnTo>
                      <a:pt x="94" y="143"/>
                    </a:lnTo>
                    <a:lnTo>
                      <a:pt x="0" y="143"/>
                    </a:lnTo>
                    <a:cubicBezTo>
                      <a:pt x="0" y="139"/>
                      <a:pt x="0" y="135"/>
                      <a:pt x="2" y="131"/>
                    </a:cubicBezTo>
                    <a:cubicBezTo>
                      <a:pt x="4" y="125"/>
                      <a:pt x="8" y="118"/>
                      <a:pt x="13" y="112"/>
                    </a:cubicBezTo>
                    <a:cubicBezTo>
                      <a:pt x="19" y="106"/>
                      <a:pt x="26" y="99"/>
                      <a:pt x="36" y="91"/>
                    </a:cubicBezTo>
                    <a:cubicBezTo>
                      <a:pt x="52" y="78"/>
                      <a:pt x="62" y="68"/>
                      <a:pt x="68" y="60"/>
                    </a:cubicBezTo>
                    <a:cubicBezTo>
                      <a:pt x="73" y="53"/>
                      <a:pt x="76" y="46"/>
                      <a:pt x="76" y="39"/>
                    </a:cubicBezTo>
                    <a:cubicBezTo>
                      <a:pt x="76" y="32"/>
                      <a:pt x="74" y="26"/>
                      <a:pt x="69" y="21"/>
                    </a:cubicBezTo>
                    <a:cubicBezTo>
                      <a:pt x="64" y="17"/>
                      <a:pt x="57" y="14"/>
                      <a:pt x="49" y="14"/>
                    </a:cubicBezTo>
                    <a:cubicBezTo>
                      <a:pt x="41" y="14"/>
                      <a:pt x="34" y="17"/>
                      <a:pt x="29" y="22"/>
                    </a:cubicBezTo>
                    <a:cubicBezTo>
                      <a:pt x="24" y="27"/>
                      <a:pt x="21" y="34"/>
                      <a:pt x="21" y="43"/>
                    </a:cubicBezTo>
                    <a:lnTo>
                      <a:pt x="3" y="41"/>
                    </a:lnTo>
                    <a:cubicBezTo>
                      <a:pt x="4" y="28"/>
                      <a:pt x="9" y="17"/>
                      <a:pt x="17" y="10"/>
                    </a:cubicBezTo>
                    <a:cubicBezTo>
                      <a:pt x="25" y="3"/>
                      <a:pt x="36" y="0"/>
                      <a:pt x="50" y="0"/>
                    </a:cubicBezTo>
                    <a:cubicBezTo>
                      <a:pt x="63" y="0"/>
                      <a:pt x="74" y="4"/>
                      <a:pt x="82" y="11"/>
                    </a:cubicBezTo>
                    <a:cubicBezTo>
                      <a:pt x="90" y="19"/>
                      <a:pt x="94" y="28"/>
                      <a:pt x="94" y="39"/>
                    </a:cubicBezTo>
                    <a:cubicBezTo>
                      <a:pt x="94" y="45"/>
                      <a:pt x="93" y="51"/>
                      <a:pt x="91" y="56"/>
                    </a:cubicBezTo>
                    <a:cubicBezTo>
                      <a:pt x="88" y="62"/>
                      <a:pt x="84" y="68"/>
                      <a:pt x="79" y="74"/>
                    </a:cubicBezTo>
                    <a:cubicBezTo>
                      <a:pt x="74" y="80"/>
                      <a:pt x="65" y="88"/>
                      <a:pt x="52" y="99"/>
                    </a:cubicBezTo>
                    <a:cubicBezTo>
                      <a:pt x="41" y="108"/>
                      <a:pt x="35" y="114"/>
                      <a:pt x="32" y="117"/>
                    </a:cubicBezTo>
                    <a:cubicBezTo>
                      <a:pt x="29" y="120"/>
                      <a:pt x="26" y="123"/>
                      <a:pt x="24" y="127"/>
                    </a:cubicBezTo>
                    <a:lnTo>
                      <a:pt x="94" y="127"/>
                    </a:lnTo>
                    <a:close/>
                    <a:moveTo>
                      <a:pt x="94" y="12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8" name="Freeform 467"/>
              <p:cNvSpPr>
                <a:spLocks noEditPoints="1"/>
              </p:cNvSpPr>
              <p:nvPr/>
            </p:nvSpPr>
            <p:spPr bwMode="auto">
              <a:xfrm>
                <a:off x="3509" y="5908"/>
                <a:ext cx="72" cy="111"/>
              </a:xfrm>
              <a:custGeom>
                <a:avLst/>
                <a:gdLst>
                  <a:gd name="T0" fmla="*/ 0 w 94"/>
                  <a:gd name="T1" fmla="*/ 73 h 146"/>
                  <a:gd name="T2" fmla="*/ 5 w 94"/>
                  <a:gd name="T3" fmla="*/ 32 h 146"/>
                  <a:gd name="T4" fmla="*/ 21 w 94"/>
                  <a:gd name="T5" fmla="*/ 8 h 146"/>
                  <a:gd name="T6" fmla="*/ 47 w 94"/>
                  <a:gd name="T7" fmla="*/ 0 h 146"/>
                  <a:gd name="T8" fmla="*/ 67 w 94"/>
                  <a:gd name="T9" fmla="*/ 4 h 146"/>
                  <a:gd name="T10" fmla="*/ 81 w 94"/>
                  <a:gd name="T11" fmla="*/ 18 h 146"/>
                  <a:gd name="T12" fmla="*/ 90 w 94"/>
                  <a:gd name="T13" fmla="*/ 39 h 146"/>
                  <a:gd name="T14" fmla="*/ 94 w 94"/>
                  <a:gd name="T15" fmla="*/ 73 h 146"/>
                  <a:gd name="T16" fmla="*/ 88 w 94"/>
                  <a:gd name="T17" fmla="*/ 114 h 146"/>
                  <a:gd name="T18" fmla="*/ 73 w 94"/>
                  <a:gd name="T19" fmla="*/ 137 h 146"/>
                  <a:gd name="T20" fmla="*/ 47 w 94"/>
                  <a:gd name="T21" fmla="*/ 146 h 146"/>
                  <a:gd name="T22" fmla="*/ 14 w 94"/>
                  <a:gd name="T23" fmla="*/ 131 h 146"/>
                  <a:gd name="T24" fmla="*/ 0 w 94"/>
                  <a:gd name="T25" fmla="*/ 73 h 146"/>
                  <a:gd name="T26" fmla="*/ 18 w 94"/>
                  <a:gd name="T27" fmla="*/ 73 h 146"/>
                  <a:gd name="T28" fmla="*/ 27 w 94"/>
                  <a:gd name="T29" fmla="*/ 120 h 146"/>
                  <a:gd name="T30" fmla="*/ 47 w 94"/>
                  <a:gd name="T31" fmla="*/ 131 h 146"/>
                  <a:gd name="T32" fmla="*/ 67 w 94"/>
                  <a:gd name="T33" fmla="*/ 120 h 146"/>
                  <a:gd name="T34" fmla="*/ 76 w 94"/>
                  <a:gd name="T35" fmla="*/ 73 h 146"/>
                  <a:gd name="T36" fmla="*/ 67 w 94"/>
                  <a:gd name="T37" fmla="*/ 26 h 146"/>
                  <a:gd name="T38" fmla="*/ 47 w 94"/>
                  <a:gd name="T39" fmla="*/ 14 h 146"/>
                  <a:gd name="T40" fmla="*/ 27 w 94"/>
                  <a:gd name="T41" fmla="*/ 25 h 146"/>
                  <a:gd name="T42" fmla="*/ 18 w 94"/>
                  <a:gd name="T43" fmla="*/ 73 h 146"/>
                  <a:gd name="T44" fmla="*/ 18 w 94"/>
                  <a:gd name="T45" fmla="*/ 73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4" h="146">
                    <a:moveTo>
                      <a:pt x="0" y="73"/>
                    </a:moveTo>
                    <a:cubicBezTo>
                      <a:pt x="0" y="56"/>
                      <a:pt x="2" y="42"/>
                      <a:pt x="5" y="32"/>
                    </a:cubicBezTo>
                    <a:cubicBezTo>
                      <a:pt x="9" y="22"/>
                      <a:pt x="14" y="14"/>
                      <a:pt x="21" y="8"/>
                    </a:cubicBezTo>
                    <a:cubicBezTo>
                      <a:pt x="28" y="3"/>
                      <a:pt x="36" y="0"/>
                      <a:pt x="47" y="0"/>
                    </a:cubicBezTo>
                    <a:cubicBezTo>
                      <a:pt x="55" y="0"/>
                      <a:pt x="61" y="1"/>
                      <a:pt x="67" y="4"/>
                    </a:cubicBezTo>
                    <a:cubicBezTo>
                      <a:pt x="73" y="7"/>
                      <a:pt x="78" y="12"/>
                      <a:pt x="81" y="18"/>
                    </a:cubicBezTo>
                    <a:cubicBezTo>
                      <a:pt x="85" y="24"/>
                      <a:pt x="88" y="31"/>
                      <a:pt x="90" y="39"/>
                    </a:cubicBezTo>
                    <a:cubicBezTo>
                      <a:pt x="93" y="47"/>
                      <a:pt x="94" y="59"/>
                      <a:pt x="94" y="73"/>
                    </a:cubicBezTo>
                    <a:cubicBezTo>
                      <a:pt x="94" y="90"/>
                      <a:pt x="92" y="103"/>
                      <a:pt x="88" y="114"/>
                    </a:cubicBezTo>
                    <a:cubicBezTo>
                      <a:pt x="85" y="124"/>
                      <a:pt x="80" y="132"/>
                      <a:pt x="73" y="137"/>
                    </a:cubicBezTo>
                    <a:cubicBezTo>
                      <a:pt x="66" y="143"/>
                      <a:pt x="57" y="146"/>
                      <a:pt x="47" y="146"/>
                    </a:cubicBezTo>
                    <a:cubicBezTo>
                      <a:pt x="33" y="146"/>
                      <a:pt x="22" y="141"/>
                      <a:pt x="14" y="131"/>
                    </a:cubicBezTo>
                    <a:cubicBezTo>
                      <a:pt x="5" y="119"/>
                      <a:pt x="0" y="100"/>
                      <a:pt x="0" y="73"/>
                    </a:cubicBezTo>
                    <a:close/>
                    <a:moveTo>
                      <a:pt x="18" y="73"/>
                    </a:moveTo>
                    <a:cubicBezTo>
                      <a:pt x="18" y="96"/>
                      <a:pt x="21" y="112"/>
                      <a:pt x="27" y="120"/>
                    </a:cubicBezTo>
                    <a:cubicBezTo>
                      <a:pt x="32" y="128"/>
                      <a:pt x="39" y="132"/>
                      <a:pt x="47" y="131"/>
                    </a:cubicBezTo>
                    <a:cubicBezTo>
                      <a:pt x="55" y="132"/>
                      <a:pt x="62" y="128"/>
                      <a:pt x="67" y="120"/>
                    </a:cubicBezTo>
                    <a:cubicBezTo>
                      <a:pt x="73" y="112"/>
                      <a:pt x="76" y="96"/>
                      <a:pt x="76" y="73"/>
                    </a:cubicBezTo>
                    <a:cubicBezTo>
                      <a:pt x="76" y="49"/>
                      <a:pt x="73" y="34"/>
                      <a:pt x="67" y="26"/>
                    </a:cubicBezTo>
                    <a:cubicBezTo>
                      <a:pt x="62" y="18"/>
                      <a:pt x="55" y="14"/>
                      <a:pt x="47" y="14"/>
                    </a:cubicBezTo>
                    <a:cubicBezTo>
                      <a:pt x="39" y="14"/>
                      <a:pt x="32" y="18"/>
                      <a:pt x="27" y="25"/>
                    </a:cubicBezTo>
                    <a:cubicBezTo>
                      <a:pt x="21" y="33"/>
                      <a:pt x="18" y="49"/>
                      <a:pt x="18" y="73"/>
                    </a:cubicBezTo>
                    <a:close/>
                    <a:moveTo>
                      <a:pt x="18" y="7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69" name="Freeform 468"/>
              <p:cNvSpPr>
                <a:spLocks noEditPoints="1"/>
              </p:cNvSpPr>
              <p:nvPr/>
            </p:nvSpPr>
            <p:spPr bwMode="auto">
              <a:xfrm>
                <a:off x="3594" y="5908"/>
                <a:ext cx="71" cy="111"/>
              </a:xfrm>
              <a:custGeom>
                <a:avLst/>
                <a:gdLst>
                  <a:gd name="T0" fmla="*/ 1 w 94"/>
                  <a:gd name="T1" fmla="*/ 73 h 146"/>
                  <a:gd name="T2" fmla="*/ 6 w 94"/>
                  <a:gd name="T3" fmla="*/ 32 h 146"/>
                  <a:gd name="T4" fmla="*/ 21 w 94"/>
                  <a:gd name="T5" fmla="*/ 8 h 146"/>
                  <a:gd name="T6" fmla="*/ 47 w 94"/>
                  <a:gd name="T7" fmla="*/ 0 h 146"/>
                  <a:gd name="T8" fmla="*/ 67 w 94"/>
                  <a:gd name="T9" fmla="*/ 4 h 146"/>
                  <a:gd name="T10" fmla="*/ 82 w 94"/>
                  <a:gd name="T11" fmla="*/ 18 h 146"/>
                  <a:gd name="T12" fmla="*/ 91 w 94"/>
                  <a:gd name="T13" fmla="*/ 39 h 146"/>
                  <a:gd name="T14" fmla="*/ 94 w 94"/>
                  <a:gd name="T15" fmla="*/ 73 h 146"/>
                  <a:gd name="T16" fmla="*/ 89 w 94"/>
                  <a:gd name="T17" fmla="*/ 114 h 146"/>
                  <a:gd name="T18" fmla="*/ 73 w 94"/>
                  <a:gd name="T19" fmla="*/ 137 h 146"/>
                  <a:gd name="T20" fmla="*/ 47 w 94"/>
                  <a:gd name="T21" fmla="*/ 146 h 146"/>
                  <a:gd name="T22" fmla="*/ 15 w 94"/>
                  <a:gd name="T23" fmla="*/ 131 h 146"/>
                  <a:gd name="T24" fmla="*/ 1 w 94"/>
                  <a:gd name="T25" fmla="*/ 73 h 146"/>
                  <a:gd name="T26" fmla="*/ 19 w 94"/>
                  <a:gd name="T27" fmla="*/ 73 h 146"/>
                  <a:gd name="T28" fmla="*/ 27 w 94"/>
                  <a:gd name="T29" fmla="*/ 120 h 146"/>
                  <a:gd name="T30" fmla="*/ 47 w 94"/>
                  <a:gd name="T31" fmla="*/ 131 h 146"/>
                  <a:gd name="T32" fmla="*/ 68 w 94"/>
                  <a:gd name="T33" fmla="*/ 120 h 146"/>
                  <a:gd name="T34" fmla="*/ 76 w 94"/>
                  <a:gd name="T35" fmla="*/ 73 h 146"/>
                  <a:gd name="T36" fmla="*/ 68 w 94"/>
                  <a:gd name="T37" fmla="*/ 26 h 146"/>
                  <a:gd name="T38" fmla="*/ 47 w 94"/>
                  <a:gd name="T39" fmla="*/ 14 h 146"/>
                  <a:gd name="T40" fmla="*/ 28 w 94"/>
                  <a:gd name="T41" fmla="*/ 25 h 146"/>
                  <a:gd name="T42" fmla="*/ 19 w 94"/>
                  <a:gd name="T43" fmla="*/ 73 h 146"/>
                  <a:gd name="T44" fmla="*/ 19 w 94"/>
                  <a:gd name="T45" fmla="*/ 73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4" h="146">
                    <a:moveTo>
                      <a:pt x="1" y="73"/>
                    </a:moveTo>
                    <a:cubicBezTo>
                      <a:pt x="0" y="56"/>
                      <a:pt x="2" y="42"/>
                      <a:pt x="6" y="32"/>
                    </a:cubicBezTo>
                    <a:cubicBezTo>
                      <a:pt x="9" y="22"/>
                      <a:pt x="14" y="14"/>
                      <a:pt x="21" y="8"/>
                    </a:cubicBezTo>
                    <a:cubicBezTo>
                      <a:pt x="28" y="3"/>
                      <a:pt x="37" y="0"/>
                      <a:pt x="47" y="0"/>
                    </a:cubicBezTo>
                    <a:cubicBezTo>
                      <a:pt x="55" y="0"/>
                      <a:pt x="62" y="1"/>
                      <a:pt x="67" y="4"/>
                    </a:cubicBezTo>
                    <a:cubicBezTo>
                      <a:pt x="73" y="7"/>
                      <a:pt x="78" y="12"/>
                      <a:pt x="82" y="18"/>
                    </a:cubicBezTo>
                    <a:cubicBezTo>
                      <a:pt x="85" y="24"/>
                      <a:pt x="88" y="31"/>
                      <a:pt x="91" y="39"/>
                    </a:cubicBezTo>
                    <a:cubicBezTo>
                      <a:pt x="93" y="47"/>
                      <a:pt x="94" y="59"/>
                      <a:pt x="94" y="73"/>
                    </a:cubicBezTo>
                    <a:cubicBezTo>
                      <a:pt x="94" y="90"/>
                      <a:pt x="92" y="103"/>
                      <a:pt x="89" y="114"/>
                    </a:cubicBezTo>
                    <a:cubicBezTo>
                      <a:pt x="85" y="124"/>
                      <a:pt x="80" y="132"/>
                      <a:pt x="73" y="137"/>
                    </a:cubicBezTo>
                    <a:cubicBezTo>
                      <a:pt x="66" y="143"/>
                      <a:pt x="58" y="146"/>
                      <a:pt x="47" y="146"/>
                    </a:cubicBezTo>
                    <a:cubicBezTo>
                      <a:pt x="33" y="146"/>
                      <a:pt x="22" y="141"/>
                      <a:pt x="15" y="131"/>
                    </a:cubicBezTo>
                    <a:cubicBezTo>
                      <a:pt x="5" y="119"/>
                      <a:pt x="0" y="100"/>
                      <a:pt x="1" y="73"/>
                    </a:cubicBezTo>
                    <a:close/>
                    <a:moveTo>
                      <a:pt x="19" y="73"/>
                    </a:moveTo>
                    <a:cubicBezTo>
                      <a:pt x="19" y="96"/>
                      <a:pt x="21" y="112"/>
                      <a:pt x="27" y="120"/>
                    </a:cubicBezTo>
                    <a:cubicBezTo>
                      <a:pt x="32" y="128"/>
                      <a:pt x="39" y="132"/>
                      <a:pt x="47" y="131"/>
                    </a:cubicBezTo>
                    <a:cubicBezTo>
                      <a:pt x="55" y="132"/>
                      <a:pt x="62" y="128"/>
                      <a:pt x="68" y="120"/>
                    </a:cubicBezTo>
                    <a:cubicBezTo>
                      <a:pt x="73" y="112"/>
                      <a:pt x="76" y="96"/>
                      <a:pt x="76" y="73"/>
                    </a:cubicBezTo>
                    <a:cubicBezTo>
                      <a:pt x="76" y="49"/>
                      <a:pt x="73" y="34"/>
                      <a:pt x="68" y="26"/>
                    </a:cubicBezTo>
                    <a:cubicBezTo>
                      <a:pt x="62" y="18"/>
                      <a:pt x="55" y="14"/>
                      <a:pt x="47" y="14"/>
                    </a:cubicBezTo>
                    <a:cubicBezTo>
                      <a:pt x="39" y="14"/>
                      <a:pt x="32" y="18"/>
                      <a:pt x="28" y="25"/>
                    </a:cubicBezTo>
                    <a:cubicBezTo>
                      <a:pt x="22" y="33"/>
                      <a:pt x="19" y="49"/>
                      <a:pt x="19" y="73"/>
                    </a:cubicBezTo>
                    <a:close/>
                    <a:moveTo>
                      <a:pt x="19" y="7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70" name="Freeform 469"/>
              <p:cNvSpPr>
                <a:spLocks noEditPoints="1"/>
              </p:cNvSpPr>
              <p:nvPr/>
            </p:nvSpPr>
            <p:spPr bwMode="auto">
              <a:xfrm>
                <a:off x="3938" y="5908"/>
                <a:ext cx="71" cy="108"/>
              </a:xfrm>
              <a:custGeom>
                <a:avLst/>
                <a:gdLst>
                  <a:gd name="T0" fmla="*/ 94 w 94"/>
                  <a:gd name="T1" fmla="*/ 127 h 143"/>
                  <a:gd name="T2" fmla="*/ 94 w 94"/>
                  <a:gd name="T3" fmla="*/ 143 h 143"/>
                  <a:gd name="T4" fmla="*/ 0 w 94"/>
                  <a:gd name="T5" fmla="*/ 143 h 143"/>
                  <a:gd name="T6" fmla="*/ 2 w 94"/>
                  <a:gd name="T7" fmla="*/ 131 h 143"/>
                  <a:gd name="T8" fmla="*/ 14 w 94"/>
                  <a:gd name="T9" fmla="*/ 112 h 143"/>
                  <a:gd name="T10" fmla="*/ 37 w 94"/>
                  <a:gd name="T11" fmla="*/ 91 h 143"/>
                  <a:gd name="T12" fmla="*/ 68 w 94"/>
                  <a:gd name="T13" fmla="*/ 60 h 143"/>
                  <a:gd name="T14" fmla="*/ 76 w 94"/>
                  <a:gd name="T15" fmla="*/ 39 h 143"/>
                  <a:gd name="T16" fmla="*/ 69 w 94"/>
                  <a:gd name="T17" fmla="*/ 21 h 143"/>
                  <a:gd name="T18" fmla="*/ 49 w 94"/>
                  <a:gd name="T19" fmla="*/ 14 h 143"/>
                  <a:gd name="T20" fmla="*/ 29 w 94"/>
                  <a:gd name="T21" fmla="*/ 22 h 143"/>
                  <a:gd name="T22" fmla="*/ 21 w 94"/>
                  <a:gd name="T23" fmla="*/ 43 h 143"/>
                  <a:gd name="T24" fmla="*/ 3 w 94"/>
                  <a:gd name="T25" fmla="*/ 41 h 143"/>
                  <a:gd name="T26" fmla="*/ 17 w 94"/>
                  <a:gd name="T27" fmla="*/ 10 h 143"/>
                  <a:gd name="T28" fmla="*/ 50 w 94"/>
                  <a:gd name="T29" fmla="*/ 0 h 143"/>
                  <a:gd name="T30" fmla="*/ 82 w 94"/>
                  <a:gd name="T31" fmla="*/ 11 h 143"/>
                  <a:gd name="T32" fmla="*/ 94 w 94"/>
                  <a:gd name="T33" fmla="*/ 39 h 143"/>
                  <a:gd name="T34" fmla="*/ 91 w 94"/>
                  <a:gd name="T35" fmla="*/ 56 h 143"/>
                  <a:gd name="T36" fmla="*/ 79 w 94"/>
                  <a:gd name="T37" fmla="*/ 74 h 143"/>
                  <a:gd name="T38" fmla="*/ 52 w 94"/>
                  <a:gd name="T39" fmla="*/ 99 h 143"/>
                  <a:gd name="T40" fmla="*/ 32 w 94"/>
                  <a:gd name="T41" fmla="*/ 117 h 143"/>
                  <a:gd name="T42" fmla="*/ 24 w 94"/>
                  <a:gd name="T43" fmla="*/ 127 h 143"/>
                  <a:gd name="T44" fmla="*/ 94 w 94"/>
                  <a:gd name="T45" fmla="*/ 127 h 143"/>
                  <a:gd name="T46" fmla="*/ 94 w 94"/>
                  <a:gd name="T47" fmla="*/ 127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4" h="143">
                    <a:moveTo>
                      <a:pt x="94" y="127"/>
                    </a:moveTo>
                    <a:lnTo>
                      <a:pt x="94" y="143"/>
                    </a:lnTo>
                    <a:lnTo>
                      <a:pt x="0" y="143"/>
                    </a:lnTo>
                    <a:cubicBezTo>
                      <a:pt x="0" y="139"/>
                      <a:pt x="0" y="135"/>
                      <a:pt x="2" y="131"/>
                    </a:cubicBezTo>
                    <a:cubicBezTo>
                      <a:pt x="4" y="125"/>
                      <a:pt x="8" y="118"/>
                      <a:pt x="14" y="112"/>
                    </a:cubicBezTo>
                    <a:cubicBezTo>
                      <a:pt x="19" y="106"/>
                      <a:pt x="26" y="99"/>
                      <a:pt x="37" y="91"/>
                    </a:cubicBezTo>
                    <a:cubicBezTo>
                      <a:pt x="52" y="78"/>
                      <a:pt x="63" y="68"/>
                      <a:pt x="68" y="60"/>
                    </a:cubicBezTo>
                    <a:cubicBezTo>
                      <a:pt x="74" y="53"/>
                      <a:pt x="76" y="46"/>
                      <a:pt x="76" y="39"/>
                    </a:cubicBezTo>
                    <a:cubicBezTo>
                      <a:pt x="76" y="32"/>
                      <a:pt x="74" y="26"/>
                      <a:pt x="69" y="21"/>
                    </a:cubicBezTo>
                    <a:cubicBezTo>
                      <a:pt x="64" y="17"/>
                      <a:pt x="57" y="14"/>
                      <a:pt x="49" y="14"/>
                    </a:cubicBezTo>
                    <a:cubicBezTo>
                      <a:pt x="41" y="14"/>
                      <a:pt x="34" y="17"/>
                      <a:pt x="29" y="22"/>
                    </a:cubicBezTo>
                    <a:cubicBezTo>
                      <a:pt x="24" y="27"/>
                      <a:pt x="21" y="34"/>
                      <a:pt x="21" y="43"/>
                    </a:cubicBezTo>
                    <a:lnTo>
                      <a:pt x="3" y="41"/>
                    </a:lnTo>
                    <a:cubicBezTo>
                      <a:pt x="4" y="28"/>
                      <a:pt x="9" y="17"/>
                      <a:pt x="17" y="10"/>
                    </a:cubicBezTo>
                    <a:cubicBezTo>
                      <a:pt x="25" y="3"/>
                      <a:pt x="36" y="0"/>
                      <a:pt x="50" y="0"/>
                    </a:cubicBezTo>
                    <a:cubicBezTo>
                      <a:pt x="63" y="0"/>
                      <a:pt x="74" y="4"/>
                      <a:pt x="82" y="11"/>
                    </a:cubicBezTo>
                    <a:cubicBezTo>
                      <a:pt x="90" y="19"/>
                      <a:pt x="94" y="28"/>
                      <a:pt x="94" y="39"/>
                    </a:cubicBezTo>
                    <a:cubicBezTo>
                      <a:pt x="94" y="45"/>
                      <a:pt x="93" y="51"/>
                      <a:pt x="91" y="56"/>
                    </a:cubicBezTo>
                    <a:cubicBezTo>
                      <a:pt x="88" y="62"/>
                      <a:pt x="85" y="68"/>
                      <a:pt x="79" y="74"/>
                    </a:cubicBezTo>
                    <a:cubicBezTo>
                      <a:pt x="74" y="80"/>
                      <a:pt x="65" y="88"/>
                      <a:pt x="52" y="99"/>
                    </a:cubicBezTo>
                    <a:cubicBezTo>
                      <a:pt x="42" y="108"/>
                      <a:pt x="35" y="114"/>
                      <a:pt x="32" y="117"/>
                    </a:cubicBezTo>
                    <a:cubicBezTo>
                      <a:pt x="29" y="120"/>
                      <a:pt x="26" y="123"/>
                      <a:pt x="24" y="127"/>
                    </a:cubicBezTo>
                    <a:lnTo>
                      <a:pt x="94" y="127"/>
                    </a:lnTo>
                    <a:close/>
                    <a:moveTo>
                      <a:pt x="94" y="12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71" name="Freeform 470"/>
              <p:cNvSpPr>
                <a:spLocks noEditPoints="1"/>
              </p:cNvSpPr>
              <p:nvPr/>
            </p:nvSpPr>
            <p:spPr bwMode="auto">
              <a:xfrm>
                <a:off x="4024" y="5909"/>
                <a:ext cx="72" cy="110"/>
              </a:xfrm>
              <a:custGeom>
                <a:avLst/>
                <a:gdLst>
                  <a:gd name="T0" fmla="*/ 0 w 95"/>
                  <a:gd name="T1" fmla="*/ 104 h 144"/>
                  <a:gd name="T2" fmla="*/ 19 w 95"/>
                  <a:gd name="T3" fmla="*/ 102 h 144"/>
                  <a:gd name="T4" fmla="*/ 28 w 95"/>
                  <a:gd name="T5" fmla="*/ 123 h 144"/>
                  <a:gd name="T6" fmla="*/ 46 w 95"/>
                  <a:gd name="T7" fmla="*/ 129 h 144"/>
                  <a:gd name="T8" fmla="*/ 68 w 95"/>
                  <a:gd name="T9" fmla="*/ 120 h 144"/>
                  <a:gd name="T10" fmla="*/ 77 w 95"/>
                  <a:gd name="T11" fmla="*/ 94 h 144"/>
                  <a:gd name="T12" fmla="*/ 68 w 95"/>
                  <a:gd name="T13" fmla="*/ 71 h 144"/>
                  <a:gd name="T14" fmla="*/ 46 w 95"/>
                  <a:gd name="T15" fmla="*/ 62 h 144"/>
                  <a:gd name="T16" fmla="*/ 31 w 95"/>
                  <a:gd name="T17" fmla="*/ 66 h 144"/>
                  <a:gd name="T18" fmla="*/ 20 w 95"/>
                  <a:gd name="T19" fmla="*/ 76 h 144"/>
                  <a:gd name="T20" fmla="*/ 4 w 95"/>
                  <a:gd name="T21" fmla="*/ 74 h 144"/>
                  <a:gd name="T22" fmla="*/ 17 w 95"/>
                  <a:gd name="T23" fmla="*/ 0 h 144"/>
                  <a:gd name="T24" fmla="*/ 89 w 95"/>
                  <a:gd name="T25" fmla="*/ 0 h 144"/>
                  <a:gd name="T26" fmla="*/ 89 w 95"/>
                  <a:gd name="T27" fmla="*/ 17 h 144"/>
                  <a:gd name="T28" fmla="*/ 31 w 95"/>
                  <a:gd name="T29" fmla="*/ 17 h 144"/>
                  <a:gd name="T30" fmla="*/ 24 w 95"/>
                  <a:gd name="T31" fmla="*/ 56 h 144"/>
                  <a:gd name="T32" fmla="*/ 51 w 95"/>
                  <a:gd name="T33" fmla="*/ 47 h 144"/>
                  <a:gd name="T34" fmla="*/ 82 w 95"/>
                  <a:gd name="T35" fmla="*/ 60 h 144"/>
                  <a:gd name="T36" fmla="*/ 95 w 95"/>
                  <a:gd name="T37" fmla="*/ 93 h 144"/>
                  <a:gd name="T38" fmla="*/ 84 w 95"/>
                  <a:gd name="T39" fmla="*/ 126 h 144"/>
                  <a:gd name="T40" fmla="*/ 46 w 95"/>
                  <a:gd name="T41" fmla="*/ 144 h 144"/>
                  <a:gd name="T42" fmla="*/ 14 w 95"/>
                  <a:gd name="T43" fmla="*/ 133 h 144"/>
                  <a:gd name="T44" fmla="*/ 0 w 95"/>
                  <a:gd name="T45" fmla="*/ 104 h 144"/>
                  <a:gd name="T46" fmla="*/ 0 w 95"/>
                  <a:gd name="T47" fmla="*/ 10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5" h="144">
                    <a:moveTo>
                      <a:pt x="0" y="104"/>
                    </a:moveTo>
                    <a:lnTo>
                      <a:pt x="19" y="102"/>
                    </a:lnTo>
                    <a:cubicBezTo>
                      <a:pt x="20" y="111"/>
                      <a:pt x="23" y="118"/>
                      <a:pt x="28" y="123"/>
                    </a:cubicBezTo>
                    <a:cubicBezTo>
                      <a:pt x="33" y="127"/>
                      <a:pt x="39" y="130"/>
                      <a:pt x="46" y="129"/>
                    </a:cubicBezTo>
                    <a:cubicBezTo>
                      <a:pt x="55" y="130"/>
                      <a:pt x="62" y="126"/>
                      <a:pt x="68" y="120"/>
                    </a:cubicBezTo>
                    <a:cubicBezTo>
                      <a:pt x="74" y="114"/>
                      <a:pt x="77" y="105"/>
                      <a:pt x="77" y="94"/>
                    </a:cubicBezTo>
                    <a:cubicBezTo>
                      <a:pt x="77" y="85"/>
                      <a:pt x="74" y="77"/>
                      <a:pt x="68" y="71"/>
                    </a:cubicBezTo>
                    <a:cubicBezTo>
                      <a:pt x="63" y="65"/>
                      <a:pt x="55" y="62"/>
                      <a:pt x="46" y="62"/>
                    </a:cubicBezTo>
                    <a:cubicBezTo>
                      <a:pt x="40" y="62"/>
                      <a:pt x="35" y="63"/>
                      <a:pt x="31" y="66"/>
                    </a:cubicBezTo>
                    <a:cubicBezTo>
                      <a:pt x="26" y="69"/>
                      <a:pt x="23" y="72"/>
                      <a:pt x="20" y="76"/>
                    </a:cubicBezTo>
                    <a:lnTo>
                      <a:pt x="4" y="74"/>
                    </a:lnTo>
                    <a:lnTo>
                      <a:pt x="17" y="0"/>
                    </a:lnTo>
                    <a:lnTo>
                      <a:pt x="89" y="0"/>
                    </a:lnTo>
                    <a:lnTo>
                      <a:pt x="89" y="17"/>
                    </a:lnTo>
                    <a:lnTo>
                      <a:pt x="31" y="17"/>
                    </a:lnTo>
                    <a:lnTo>
                      <a:pt x="24" y="56"/>
                    </a:lnTo>
                    <a:cubicBezTo>
                      <a:pt x="32" y="50"/>
                      <a:pt x="41" y="47"/>
                      <a:pt x="51" y="47"/>
                    </a:cubicBezTo>
                    <a:cubicBezTo>
                      <a:pt x="63" y="47"/>
                      <a:pt x="74" y="51"/>
                      <a:pt x="82" y="60"/>
                    </a:cubicBezTo>
                    <a:cubicBezTo>
                      <a:pt x="91" y="68"/>
                      <a:pt x="95" y="79"/>
                      <a:pt x="95" y="93"/>
                    </a:cubicBezTo>
                    <a:cubicBezTo>
                      <a:pt x="95" y="106"/>
                      <a:pt x="91" y="117"/>
                      <a:pt x="84" y="126"/>
                    </a:cubicBezTo>
                    <a:cubicBezTo>
                      <a:pt x="75" y="138"/>
                      <a:pt x="62" y="144"/>
                      <a:pt x="46" y="144"/>
                    </a:cubicBezTo>
                    <a:cubicBezTo>
                      <a:pt x="33" y="144"/>
                      <a:pt x="23" y="140"/>
                      <a:pt x="14" y="133"/>
                    </a:cubicBezTo>
                    <a:cubicBezTo>
                      <a:pt x="6" y="126"/>
                      <a:pt x="1" y="116"/>
                      <a:pt x="0" y="104"/>
                    </a:cubicBezTo>
                    <a:close/>
                    <a:moveTo>
                      <a:pt x="0" y="104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72" name="Freeform 471"/>
              <p:cNvSpPr>
                <a:spLocks noEditPoints="1"/>
              </p:cNvSpPr>
              <p:nvPr/>
            </p:nvSpPr>
            <p:spPr bwMode="auto">
              <a:xfrm>
                <a:off x="4109" y="5908"/>
                <a:ext cx="70" cy="111"/>
              </a:xfrm>
              <a:custGeom>
                <a:avLst/>
                <a:gdLst>
                  <a:gd name="T0" fmla="*/ 0 w 93"/>
                  <a:gd name="T1" fmla="*/ 73 h 146"/>
                  <a:gd name="T2" fmla="*/ 5 w 93"/>
                  <a:gd name="T3" fmla="*/ 32 h 146"/>
                  <a:gd name="T4" fmla="*/ 20 w 93"/>
                  <a:gd name="T5" fmla="*/ 8 h 146"/>
                  <a:gd name="T6" fmla="*/ 46 w 93"/>
                  <a:gd name="T7" fmla="*/ 0 h 146"/>
                  <a:gd name="T8" fmla="*/ 67 w 93"/>
                  <a:gd name="T9" fmla="*/ 4 h 146"/>
                  <a:gd name="T10" fmla="*/ 81 w 93"/>
                  <a:gd name="T11" fmla="*/ 18 h 146"/>
                  <a:gd name="T12" fmla="*/ 90 w 93"/>
                  <a:gd name="T13" fmla="*/ 39 h 146"/>
                  <a:gd name="T14" fmla="*/ 93 w 93"/>
                  <a:gd name="T15" fmla="*/ 73 h 146"/>
                  <a:gd name="T16" fmla="*/ 88 w 93"/>
                  <a:gd name="T17" fmla="*/ 114 h 146"/>
                  <a:gd name="T18" fmla="*/ 72 w 93"/>
                  <a:gd name="T19" fmla="*/ 137 h 146"/>
                  <a:gd name="T20" fmla="*/ 46 w 93"/>
                  <a:gd name="T21" fmla="*/ 146 h 146"/>
                  <a:gd name="T22" fmla="*/ 14 w 93"/>
                  <a:gd name="T23" fmla="*/ 131 h 146"/>
                  <a:gd name="T24" fmla="*/ 0 w 93"/>
                  <a:gd name="T25" fmla="*/ 73 h 146"/>
                  <a:gd name="T26" fmla="*/ 18 w 93"/>
                  <a:gd name="T27" fmla="*/ 73 h 146"/>
                  <a:gd name="T28" fmla="*/ 26 w 93"/>
                  <a:gd name="T29" fmla="*/ 120 h 146"/>
                  <a:gd name="T30" fmla="*/ 46 w 93"/>
                  <a:gd name="T31" fmla="*/ 131 h 146"/>
                  <a:gd name="T32" fmla="*/ 67 w 93"/>
                  <a:gd name="T33" fmla="*/ 120 h 146"/>
                  <a:gd name="T34" fmla="*/ 75 w 93"/>
                  <a:gd name="T35" fmla="*/ 73 h 146"/>
                  <a:gd name="T36" fmla="*/ 67 w 93"/>
                  <a:gd name="T37" fmla="*/ 26 h 146"/>
                  <a:gd name="T38" fmla="*/ 46 w 93"/>
                  <a:gd name="T39" fmla="*/ 14 h 146"/>
                  <a:gd name="T40" fmla="*/ 27 w 93"/>
                  <a:gd name="T41" fmla="*/ 25 h 146"/>
                  <a:gd name="T42" fmla="*/ 18 w 93"/>
                  <a:gd name="T43" fmla="*/ 73 h 146"/>
                  <a:gd name="T44" fmla="*/ 18 w 93"/>
                  <a:gd name="T45" fmla="*/ 73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3" h="146">
                    <a:moveTo>
                      <a:pt x="0" y="73"/>
                    </a:moveTo>
                    <a:cubicBezTo>
                      <a:pt x="0" y="56"/>
                      <a:pt x="1" y="42"/>
                      <a:pt x="5" y="32"/>
                    </a:cubicBezTo>
                    <a:cubicBezTo>
                      <a:pt x="8" y="22"/>
                      <a:pt x="13" y="14"/>
                      <a:pt x="20" y="8"/>
                    </a:cubicBezTo>
                    <a:cubicBezTo>
                      <a:pt x="27" y="3"/>
                      <a:pt x="36" y="0"/>
                      <a:pt x="46" y="0"/>
                    </a:cubicBezTo>
                    <a:cubicBezTo>
                      <a:pt x="54" y="0"/>
                      <a:pt x="61" y="1"/>
                      <a:pt x="67" y="4"/>
                    </a:cubicBezTo>
                    <a:cubicBezTo>
                      <a:pt x="72" y="7"/>
                      <a:pt x="77" y="12"/>
                      <a:pt x="81" y="18"/>
                    </a:cubicBezTo>
                    <a:cubicBezTo>
                      <a:pt x="85" y="24"/>
                      <a:pt x="88" y="31"/>
                      <a:pt x="90" y="39"/>
                    </a:cubicBezTo>
                    <a:cubicBezTo>
                      <a:pt x="92" y="47"/>
                      <a:pt x="93" y="59"/>
                      <a:pt x="93" y="73"/>
                    </a:cubicBezTo>
                    <a:cubicBezTo>
                      <a:pt x="93" y="90"/>
                      <a:pt x="91" y="103"/>
                      <a:pt x="88" y="114"/>
                    </a:cubicBezTo>
                    <a:cubicBezTo>
                      <a:pt x="84" y="124"/>
                      <a:pt x="79" y="132"/>
                      <a:pt x="72" y="137"/>
                    </a:cubicBezTo>
                    <a:cubicBezTo>
                      <a:pt x="65" y="143"/>
                      <a:pt x="57" y="146"/>
                      <a:pt x="46" y="146"/>
                    </a:cubicBezTo>
                    <a:cubicBezTo>
                      <a:pt x="32" y="146"/>
                      <a:pt x="22" y="141"/>
                      <a:pt x="14" y="131"/>
                    </a:cubicBezTo>
                    <a:cubicBezTo>
                      <a:pt x="4" y="119"/>
                      <a:pt x="0" y="100"/>
                      <a:pt x="0" y="73"/>
                    </a:cubicBezTo>
                    <a:close/>
                    <a:moveTo>
                      <a:pt x="18" y="73"/>
                    </a:moveTo>
                    <a:cubicBezTo>
                      <a:pt x="18" y="96"/>
                      <a:pt x="20" y="112"/>
                      <a:pt x="26" y="120"/>
                    </a:cubicBezTo>
                    <a:cubicBezTo>
                      <a:pt x="31" y="128"/>
                      <a:pt x="38" y="132"/>
                      <a:pt x="46" y="131"/>
                    </a:cubicBezTo>
                    <a:cubicBezTo>
                      <a:pt x="54" y="132"/>
                      <a:pt x="61" y="128"/>
                      <a:pt x="67" y="120"/>
                    </a:cubicBezTo>
                    <a:cubicBezTo>
                      <a:pt x="72" y="112"/>
                      <a:pt x="75" y="96"/>
                      <a:pt x="75" y="73"/>
                    </a:cubicBezTo>
                    <a:cubicBezTo>
                      <a:pt x="75" y="49"/>
                      <a:pt x="72" y="34"/>
                      <a:pt x="67" y="26"/>
                    </a:cubicBezTo>
                    <a:cubicBezTo>
                      <a:pt x="61" y="18"/>
                      <a:pt x="54" y="14"/>
                      <a:pt x="46" y="14"/>
                    </a:cubicBezTo>
                    <a:cubicBezTo>
                      <a:pt x="38" y="14"/>
                      <a:pt x="32" y="18"/>
                      <a:pt x="27" y="25"/>
                    </a:cubicBezTo>
                    <a:cubicBezTo>
                      <a:pt x="21" y="33"/>
                      <a:pt x="18" y="49"/>
                      <a:pt x="18" y="73"/>
                    </a:cubicBezTo>
                    <a:close/>
                    <a:moveTo>
                      <a:pt x="18" y="7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73" name="Freeform 472"/>
              <p:cNvSpPr>
                <a:spLocks noEditPoints="1"/>
              </p:cNvSpPr>
              <p:nvPr/>
            </p:nvSpPr>
            <p:spPr bwMode="auto">
              <a:xfrm>
                <a:off x="4454" y="5908"/>
                <a:ext cx="72" cy="111"/>
              </a:xfrm>
              <a:custGeom>
                <a:avLst/>
                <a:gdLst>
                  <a:gd name="T0" fmla="*/ 0 w 94"/>
                  <a:gd name="T1" fmla="*/ 106 h 146"/>
                  <a:gd name="T2" fmla="*/ 18 w 94"/>
                  <a:gd name="T3" fmla="*/ 103 h 146"/>
                  <a:gd name="T4" fmla="*/ 28 w 94"/>
                  <a:gd name="T5" fmla="*/ 125 h 146"/>
                  <a:gd name="T6" fmla="*/ 46 w 94"/>
                  <a:gd name="T7" fmla="*/ 131 h 146"/>
                  <a:gd name="T8" fmla="*/ 67 w 94"/>
                  <a:gd name="T9" fmla="*/ 123 h 146"/>
                  <a:gd name="T10" fmla="*/ 75 w 94"/>
                  <a:gd name="T11" fmla="*/ 102 h 146"/>
                  <a:gd name="T12" fmla="*/ 67 w 94"/>
                  <a:gd name="T13" fmla="*/ 82 h 146"/>
                  <a:gd name="T14" fmla="*/ 47 w 94"/>
                  <a:gd name="T15" fmla="*/ 74 h 146"/>
                  <a:gd name="T16" fmla="*/ 35 w 94"/>
                  <a:gd name="T17" fmla="*/ 76 h 146"/>
                  <a:gd name="T18" fmla="*/ 37 w 94"/>
                  <a:gd name="T19" fmla="*/ 60 h 146"/>
                  <a:gd name="T20" fmla="*/ 40 w 94"/>
                  <a:gd name="T21" fmla="*/ 60 h 146"/>
                  <a:gd name="T22" fmla="*/ 60 w 94"/>
                  <a:gd name="T23" fmla="*/ 55 h 146"/>
                  <a:gd name="T24" fmla="*/ 69 w 94"/>
                  <a:gd name="T25" fmla="*/ 37 h 146"/>
                  <a:gd name="T26" fmla="*/ 62 w 94"/>
                  <a:gd name="T27" fmla="*/ 21 h 146"/>
                  <a:gd name="T28" fmla="*/ 46 w 94"/>
                  <a:gd name="T29" fmla="*/ 14 h 146"/>
                  <a:gd name="T30" fmla="*/ 28 w 94"/>
                  <a:gd name="T31" fmla="*/ 21 h 146"/>
                  <a:gd name="T32" fmla="*/ 20 w 94"/>
                  <a:gd name="T33" fmla="*/ 40 h 146"/>
                  <a:gd name="T34" fmla="*/ 2 w 94"/>
                  <a:gd name="T35" fmla="*/ 37 h 146"/>
                  <a:gd name="T36" fmla="*/ 17 w 94"/>
                  <a:gd name="T37" fmla="*/ 9 h 146"/>
                  <a:gd name="T38" fmla="*/ 45 w 94"/>
                  <a:gd name="T39" fmla="*/ 0 h 146"/>
                  <a:gd name="T40" fmla="*/ 67 w 94"/>
                  <a:gd name="T41" fmla="*/ 5 h 146"/>
                  <a:gd name="T42" fmla="*/ 82 w 94"/>
                  <a:gd name="T43" fmla="*/ 18 h 146"/>
                  <a:gd name="T44" fmla="*/ 87 w 94"/>
                  <a:gd name="T45" fmla="*/ 37 h 146"/>
                  <a:gd name="T46" fmla="*/ 82 w 94"/>
                  <a:gd name="T47" fmla="*/ 54 h 146"/>
                  <a:gd name="T48" fmla="*/ 67 w 94"/>
                  <a:gd name="T49" fmla="*/ 66 h 146"/>
                  <a:gd name="T50" fmla="*/ 87 w 94"/>
                  <a:gd name="T51" fmla="*/ 78 h 146"/>
                  <a:gd name="T52" fmla="*/ 94 w 94"/>
                  <a:gd name="T53" fmla="*/ 101 h 146"/>
                  <a:gd name="T54" fmla="*/ 80 w 94"/>
                  <a:gd name="T55" fmla="*/ 133 h 146"/>
                  <a:gd name="T56" fmla="*/ 46 w 94"/>
                  <a:gd name="T57" fmla="*/ 146 h 146"/>
                  <a:gd name="T58" fmla="*/ 14 w 94"/>
                  <a:gd name="T59" fmla="*/ 135 h 146"/>
                  <a:gd name="T60" fmla="*/ 0 w 94"/>
                  <a:gd name="T61" fmla="*/ 106 h 146"/>
                  <a:gd name="T62" fmla="*/ 0 w 94"/>
                  <a:gd name="T63" fmla="*/ 106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4" h="146">
                    <a:moveTo>
                      <a:pt x="0" y="106"/>
                    </a:moveTo>
                    <a:lnTo>
                      <a:pt x="18" y="103"/>
                    </a:lnTo>
                    <a:cubicBezTo>
                      <a:pt x="20" y="113"/>
                      <a:pt x="23" y="120"/>
                      <a:pt x="28" y="125"/>
                    </a:cubicBezTo>
                    <a:cubicBezTo>
                      <a:pt x="33" y="129"/>
                      <a:pt x="39" y="132"/>
                      <a:pt x="46" y="131"/>
                    </a:cubicBezTo>
                    <a:cubicBezTo>
                      <a:pt x="54" y="132"/>
                      <a:pt x="61" y="129"/>
                      <a:pt x="67" y="123"/>
                    </a:cubicBezTo>
                    <a:cubicBezTo>
                      <a:pt x="72" y="117"/>
                      <a:pt x="75" y="110"/>
                      <a:pt x="75" y="102"/>
                    </a:cubicBezTo>
                    <a:cubicBezTo>
                      <a:pt x="75" y="94"/>
                      <a:pt x="73" y="87"/>
                      <a:pt x="67" y="82"/>
                    </a:cubicBezTo>
                    <a:cubicBezTo>
                      <a:pt x="62" y="76"/>
                      <a:pt x="56" y="74"/>
                      <a:pt x="47" y="74"/>
                    </a:cubicBezTo>
                    <a:cubicBezTo>
                      <a:pt x="44" y="74"/>
                      <a:pt x="40" y="74"/>
                      <a:pt x="35" y="76"/>
                    </a:cubicBezTo>
                    <a:lnTo>
                      <a:pt x="37" y="60"/>
                    </a:lnTo>
                    <a:cubicBezTo>
                      <a:pt x="38" y="60"/>
                      <a:pt x="39" y="60"/>
                      <a:pt x="40" y="60"/>
                    </a:cubicBezTo>
                    <a:cubicBezTo>
                      <a:pt x="47" y="60"/>
                      <a:pt x="54" y="59"/>
                      <a:pt x="60" y="55"/>
                    </a:cubicBezTo>
                    <a:cubicBezTo>
                      <a:pt x="66" y="51"/>
                      <a:pt x="69" y="45"/>
                      <a:pt x="69" y="37"/>
                    </a:cubicBezTo>
                    <a:cubicBezTo>
                      <a:pt x="69" y="30"/>
                      <a:pt x="67" y="25"/>
                      <a:pt x="62" y="21"/>
                    </a:cubicBezTo>
                    <a:cubicBezTo>
                      <a:pt x="58" y="16"/>
                      <a:pt x="52" y="14"/>
                      <a:pt x="46" y="14"/>
                    </a:cubicBezTo>
                    <a:cubicBezTo>
                      <a:pt x="39" y="14"/>
                      <a:pt x="33" y="16"/>
                      <a:pt x="28" y="21"/>
                    </a:cubicBezTo>
                    <a:cubicBezTo>
                      <a:pt x="24" y="25"/>
                      <a:pt x="21" y="31"/>
                      <a:pt x="20" y="40"/>
                    </a:cubicBezTo>
                    <a:lnTo>
                      <a:pt x="2" y="37"/>
                    </a:lnTo>
                    <a:cubicBezTo>
                      <a:pt x="4" y="25"/>
                      <a:pt x="9" y="16"/>
                      <a:pt x="17" y="9"/>
                    </a:cubicBezTo>
                    <a:cubicBezTo>
                      <a:pt x="24" y="3"/>
                      <a:pt x="34" y="0"/>
                      <a:pt x="45" y="0"/>
                    </a:cubicBezTo>
                    <a:cubicBezTo>
                      <a:pt x="53" y="0"/>
                      <a:pt x="60" y="1"/>
                      <a:pt x="67" y="5"/>
                    </a:cubicBezTo>
                    <a:cubicBezTo>
                      <a:pt x="73" y="8"/>
                      <a:pt x="78" y="13"/>
                      <a:pt x="82" y="18"/>
                    </a:cubicBezTo>
                    <a:cubicBezTo>
                      <a:pt x="85" y="24"/>
                      <a:pt x="87" y="31"/>
                      <a:pt x="87" y="37"/>
                    </a:cubicBezTo>
                    <a:cubicBezTo>
                      <a:pt x="87" y="43"/>
                      <a:pt x="85" y="49"/>
                      <a:pt x="82" y="54"/>
                    </a:cubicBezTo>
                    <a:cubicBezTo>
                      <a:pt x="79" y="59"/>
                      <a:pt x="74" y="63"/>
                      <a:pt x="67" y="66"/>
                    </a:cubicBezTo>
                    <a:cubicBezTo>
                      <a:pt x="76" y="68"/>
                      <a:pt x="82" y="72"/>
                      <a:pt x="87" y="78"/>
                    </a:cubicBezTo>
                    <a:cubicBezTo>
                      <a:pt x="92" y="84"/>
                      <a:pt x="94" y="92"/>
                      <a:pt x="94" y="101"/>
                    </a:cubicBezTo>
                    <a:cubicBezTo>
                      <a:pt x="94" y="114"/>
                      <a:pt x="89" y="124"/>
                      <a:pt x="80" y="133"/>
                    </a:cubicBezTo>
                    <a:cubicBezTo>
                      <a:pt x="71" y="142"/>
                      <a:pt x="60" y="146"/>
                      <a:pt x="46" y="146"/>
                    </a:cubicBezTo>
                    <a:cubicBezTo>
                      <a:pt x="33" y="146"/>
                      <a:pt x="23" y="142"/>
                      <a:pt x="14" y="135"/>
                    </a:cubicBezTo>
                    <a:cubicBezTo>
                      <a:pt x="6" y="127"/>
                      <a:pt x="1" y="118"/>
                      <a:pt x="0" y="106"/>
                    </a:cubicBezTo>
                    <a:close/>
                    <a:moveTo>
                      <a:pt x="0" y="10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74" name="Freeform 473"/>
              <p:cNvSpPr>
                <a:spLocks noEditPoints="1"/>
              </p:cNvSpPr>
              <p:nvPr/>
            </p:nvSpPr>
            <p:spPr bwMode="auto">
              <a:xfrm>
                <a:off x="4538" y="5908"/>
                <a:ext cx="72" cy="111"/>
              </a:xfrm>
              <a:custGeom>
                <a:avLst/>
                <a:gdLst>
                  <a:gd name="T0" fmla="*/ 0 w 94"/>
                  <a:gd name="T1" fmla="*/ 73 h 146"/>
                  <a:gd name="T2" fmla="*/ 6 w 94"/>
                  <a:gd name="T3" fmla="*/ 32 h 146"/>
                  <a:gd name="T4" fmla="*/ 21 w 94"/>
                  <a:gd name="T5" fmla="*/ 8 h 146"/>
                  <a:gd name="T6" fmla="*/ 47 w 94"/>
                  <a:gd name="T7" fmla="*/ 0 h 146"/>
                  <a:gd name="T8" fmla="*/ 67 w 94"/>
                  <a:gd name="T9" fmla="*/ 4 h 146"/>
                  <a:gd name="T10" fmla="*/ 82 w 94"/>
                  <a:gd name="T11" fmla="*/ 18 h 146"/>
                  <a:gd name="T12" fmla="*/ 91 w 94"/>
                  <a:gd name="T13" fmla="*/ 39 h 146"/>
                  <a:gd name="T14" fmla="*/ 94 w 94"/>
                  <a:gd name="T15" fmla="*/ 73 h 146"/>
                  <a:gd name="T16" fmla="*/ 89 w 94"/>
                  <a:gd name="T17" fmla="*/ 114 h 146"/>
                  <a:gd name="T18" fmla="*/ 73 w 94"/>
                  <a:gd name="T19" fmla="*/ 137 h 146"/>
                  <a:gd name="T20" fmla="*/ 47 w 94"/>
                  <a:gd name="T21" fmla="*/ 146 h 146"/>
                  <a:gd name="T22" fmla="*/ 15 w 94"/>
                  <a:gd name="T23" fmla="*/ 131 h 146"/>
                  <a:gd name="T24" fmla="*/ 0 w 94"/>
                  <a:gd name="T25" fmla="*/ 73 h 146"/>
                  <a:gd name="T26" fmla="*/ 19 w 94"/>
                  <a:gd name="T27" fmla="*/ 73 h 146"/>
                  <a:gd name="T28" fmla="*/ 27 w 94"/>
                  <a:gd name="T29" fmla="*/ 120 h 146"/>
                  <a:gd name="T30" fmla="*/ 47 w 94"/>
                  <a:gd name="T31" fmla="*/ 131 h 146"/>
                  <a:gd name="T32" fmla="*/ 67 w 94"/>
                  <a:gd name="T33" fmla="*/ 120 h 146"/>
                  <a:gd name="T34" fmla="*/ 76 w 94"/>
                  <a:gd name="T35" fmla="*/ 73 h 146"/>
                  <a:gd name="T36" fmla="*/ 67 w 94"/>
                  <a:gd name="T37" fmla="*/ 26 h 146"/>
                  <a:gd name="T38" fmla="*/ 47 w 94"/>
                  <a:gd name="T39" fmla="*/ 14 h 146"/>
                  <a:gd name="T40" fmla="*/ 28 w 94"/>
                  <a:gd name="T41" fmla="*/ 25 h 146"/>
                  <a:gd name="T42" fmla="*/ 19 w 94"/>
                  <a:gd name="T43" fmla="*/ 73 h 146"/>
                  <a:gd name="T44" fmla="*/ 19 w 94"/>
                  <a:gd name="T45" fmla="*/ 73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4" h="146">
                    <a:moveTo>
                      <a:pt x="0" y="73"/>
                    </a:moveTo>
                    <a:cubicBezTo>
                      <a:pt x="0" y="56"/>
                      <a:pt x="2" y="42"/>
                      <a:pt x="6" y="32"/>
                    </a:cubicBezTo>
                    <a:cubicBezTo>
                      <a:pt x="9" y="22"/>
                      <a:pt x="14" y="14"/>
                      <a:pt x="21" y="8"/>
                    </a:cubicBezTo>
                    <a:cubicBezTo>
                      <a:pt x="28" y="3"/>
                      <a:pt x="37" y="0"/>
                      <a:pt x="47" y="0"/>
                    </a:cubicBezTo>
                    <a:cubicBezTo>
                      <a:pt x="55" y="0"/>
                      <a:pt x="62" y="1"/>
                      <a:pt x="67" y="4"/>
                    </a:cubicBezTo>
                    <a:cubicBezTo>
                      <a:pt x="73" y="7"/>
                      <a:pt x="78" y="12"/>
                      <a:pt x="82" y="18"/>
                    </a:cubicBezTo>
                    <a:cubicBezTo>
                      <a:pt x="85" y="24"/>
                      <a:pt x="88" y="31"/>
                      <a:pt x="91" y="39"/>
                    </a:cubicBezTo>
                    <a:cubicBezTo>
                      <a:pt x="93" y="47"/>
                      <a:pt x="94" y="59"/>
                      <a:pt x="94" y="73"/>
                    </a:cubicBezTo>
                    <a:cubicBezTo>
                      <a:pt x="94" y="90"/>
                      <a:pt x="92" y="103"/>
                      <a:pt x="89" y="114"/>
                    </a:cubicBezTo>
                    <a:cubicBezTo>
                      <a:pt x="85" y="124"/>
                      <a:pt x="80" y="132"/>
                      <a:pt x="73" y="137"/>
                    </a:cubicBezTo>
                    <a:cubicBezTo>
                      <a:pt x="66" y="143"/>
                      <a:pt x="58" y="146"/>
                      <a:pt x="47" y="146"/>
                    </a:cubicBezTo>
                    <a:cubicBezTo>
                      <a:pt x="33" y="146"/>
                      <a:pt x="22" y="141"/>
                      <a:pt x="15" y="131"/>
                    </a:cubicBezTo>
                    <a:cubicBezTo>
                      <a:pt x="5" y="119"/>
                      <a:pt x="0" y="100"/>
                      <a:pt x="0" y="73"/>
                    </a:cubicBezTo>
                    <a:close/>
                    <a:moveTo>
                      <a:pt x="19" y="73"/>
                    </a:moveTo>
                    <a:cubicBezTo>
                      <a:pt x="19" y="96"/>
                      <a:pt x="21" y="112"/>
                      <a:pt x="27" y="120"/>
                    </a:cubicBezTo>
                    <a:cubicBezTo>
                      <a:pt x="32" y="128"/>
                      <a:pt x="39" y="132"/>
                      <a:pt x="47" y="131"/>
                    </a:cubicBezTo>
                    <a:cubicBezTo>
                      <a:pt x="55" y="132"/>
                      <a:pt x="62" y="128"/>
                      <a:pt x="67" y="120"/>
                    </a:cubicBezTo>
                    <a:cubicBezTo>
                      <a:pt x="73" y="112"/>
                      <a:pt x="76" y="96"/>
                      <a:pt x="76" y="73"/>
                    </a:cubicBezTo>
                    <a:cubicBezTo>
                      <a:pt x="76" y="49"/>
                      <a:pt x="73" y="34"/>
                      <a:pt x="67" y="26"/>
                    </a:cubicBezTo>
                    <a:cubicBezTo>
                      <a:pt x="62" y="18"/>
                      <a:pt x="55" y="14"/>
                      <a:pt x="47" y="14"/>
                    </a:cubicBezTo>
                    <a:cubicBezTo>
                      <a:pt x="39" y="14"/>
                      <a:pt x="32" y="18"/>
                      <a:pt x="28" y="25"/>
                    </a:cubicBezTo>
                    <a:cubicBezTo>
                      <a:pt x="21" y="33"/>
                      <a:pt x="19" y="49"/>
                      <a:pt x="19" y="73"/>
                    </a:cubicBezTo>
                    <a:close/>
                    <a:moveTo>
                      <a:pt x="19" y="7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75" name="Freeform 474"/>
              <p:cNvSpPr>
                <a:spLocks noEditPoints="1"/>
              </p:cNvSpPr>
              <p:nvPr/>
            </p:nvSpPr>
            <p:spPr bwMode="auto">
              <a:xfrm>
                <a:off x="4623" y="5908"/>
                <a:ext cx="71" cy="111"/>
              </a:xfrm>
              <a:custGeom>
                <a:avLst/>
                <a:gdLst>
                  <a:gd name="T0" fmla="*/ 0 w 93"/>
                  <a:gd name="T1" fmla="*/ 73 h 146"/>
                  <a:gd name="T2" fmla="*/ 5 w 93"/>
                  <a:gd name="T3" fmla="*/ 32 h 146"/>
                  <a:gd name="T4" fmla="*/ 20 w 93"/>
                  <a:gd name="T5" fmla="*/ 8 h 146"/>
                  <a:gd name="T6" fmla="*/ 46 w 93"/>
                  <a:gd name="T7" fmla="*/ 0 h 146"/>
                  <a:gd name="T8" fmla="*/ 67 w 93"/>
                  <a:gd name="T9" fmla="*/ 4 h 146"/>
                  <a:gd name="T10" fmla="*/ 81 w 93"/>
                  <a:gd name="T11" fmla="*/ 18 h 146"/>
                  <a:gd name="T12" fmla="*/ 90 w 93"/>
                  <a:gd name="T13" fmla="*/ 39 h 146"/>
                  <a:gd name="T14" fmla="*/ 93 w 93"/>
                  <a:gd name="T15" fmla="*/ 73 h 146"/>
                  <a:gd name="T16" fmla="*/ 88 w 93"/>
                  <a:gd name="T17" fmla="*/ 114 h 146"/>
                  <a:gd name="T18" fmla="*/ 72 w 93"/>
                  <a:gd name="T19" fmla="*/ 137 h 146"/>
                  <a:gd name="T20" fmla="*/ 46 w 93"/>
                  <a:gd name="T21" fmla="*/ 146 h 146"/>
                  <a:gd name="T22" fmla="*/ 14 w 93"/>
                  <a:gd name="T23" fmla="*/ 131 h 146"/>
                  <a:gd name="T24" fmla="*/ 0 w 93"/>
                  <a:gd name="T25" fmla="*/ 73 h 146"/>
                  <a:gd name="T26" fmla="*/ 18 w 93"/>
                  <a:gd name="T27" fmla="*/ 73 h 146"/>
                  <a:gd name="T28" fmla="*/ 26 w 93"/>
                  <a:gd name="T29" fmla="*/ 120 h 146"/>
                  <a:gd name="T30" fmla="*/ 46 w 93"/>
                  <a:gd name="T31" fmla="*/ 131 h 146"/>
                  <a:gd name="T32" fmla="*/ 67 w 93"/>
                  <a:gd name="T33" fmla="*/ 120 h 146"/>
                  <a:gd name="T34" fmla="*/ 75 w 93"/>
                  <a:gd name="T35" fmla="*/ 73 h 146"/>
                  <a:gd name="T36" fmla="*/ 67 w 93"/>
                  <a:gd name="T37" fmla="*/ 26 h 146"/>
                  <a:gd name="T38" fmla="*/ 46 w 93"/>
                  <a:gd name="T39" fmla="*/ 14 h 146"/>
                  <a:gd name="T40" fmla="*/ 27 w 93"/>
                  <a:gd name="T41" fmla="*/ 25 h 146"/>
                  <a:gd name="T42" fmla="*/ 18 w 93"/>
                  <a:gd name="T43" fmla="*/ 73 h 146"/>
                  <a:gd name="T44" fmla="*/ 18 w 93"/>
                  <a:gd name="T45" fmla="*/ 73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3" h="146">
                    <a:moveTo>
                      <a:pt x="0" y="73"/>
                    </a:moveTo>
                    <a:cubicBezTo>
                      <a:pt x="0" y="56"/>
                      <a:pt x="1" y="42"/>
                      <a:pt x="5" y="32"/>
                    </a:cubicBezTo>
                    <a:cubicBezTo>
                      <a:pt x="8" y="22"/>
                      <a:pt x="14" y="14"/>
                      <a:pt x="20" y="8"/>
                    </a:cubicBezTo>
                    <a:cubicBezTo>
                      <a:pt x="27" y="3"/>
                      <a:pt x="36" y="0"/>
                      <a:pt x="46" y="0"/>
                    </a:cubicBezTo>
                    <a:cubicBezTo>
                      <a:pt x="54" y="0"/>
                      <a:pt x="61" y="1"/>
                      <a:pt x="67" y="4"/>
                    </a:cubicBezTo>
                    <a:cubicBezTo>
                      <a:pt x="72" y="7"/>
                      <a:pt x="77" y="12"/>
                      <a:pt x="81" y="18"/>
                    </a:cubicBezTo>
                    <a:cubicBezTo>
                      <a:pt x="85" y="24"/>
                      <a:pt x="88" y="31"/>
                      <a:pt x="90" y="39"/>
                    </a:cubicBezTo>
                    <a:cubicBezTo>
                      <a:pt x="92" y="47"/>
                      <a:pt x="93" y="59"/>
                      <a:pt x="93" y="73"/>
                    </a:cubicBezTo>
                    <a:cubicBezTo>
                      <a:pt x="93" y="90"/>
                      <a:pt x="91" y="103"/>
                      <a:pt x="88" y="114"/>
                    </a:cubicBezTo>
                    <a:cubicBezTo>
                      <a:pt x="84" y="124"/>
                      <a:pt x="79" y="132"/>
                      <a:pt x="72" y="137"/>
                    </a:cubicBezTo>
                    <a:cubicBezTo>
                      <a:pt x="65" y="143"/>
                      <a:pt x="57" y="146"/>
                      <a:pt x="46" y="146"/>
                    </a:cubicBezTo>
                    <a:cubicBezTo>
                      <a:pt x="32" y="146"/>
                      <a:pt x="22" y="141"/>
                      <a:pt x="14" y="131"/>
                    </a:cubicBezTo>
                    <a:cubicBezTo>
                      <a:pt x="4" y="119"/>
                      <a:pt x="0" y="100"/>
                      <a:pt x="0" y="73"/>
                    </a:cubicBezTo>
                    <a:close/>
                    <a:moveTo>
                      <a:pt x="18" y="73"/>
                    </a:moveTo>
                    <a:cubicBezTo>
                      <a:pt x="18" y="96"/>
                      <a:pt x="20" y="112"/>
                      <a:pt x="26" y="120"/>
                    </a:cubicBezTo>
                    <a:cubicBezTo>
                      <a:pt x="31" y="128"/>
                      <a:pt x="38" y="132"/>
                      <a:pt x="46" y="131"/>
                    </a:cubicBezTo>
                    <a:cubicBezTo>
                      <a:pt x="54" y="132"/>
                      <a:pt x="61" y="128"/>
                      <a:pt x="67" y="120"/>
                    </a:cubicBezTo>
                    <a:cubicBezTo>
                      <a:pt x="72" y="112"/>
                      <a:pt x="75" y="96"/>
                      <a:pt x="75" y="73"/>
                    </a:cubicBezTo>
                    <a:cubicBezTo>
                      <a:pt x="75" y="49"/>
                      <a:pt x="72" y="34"/>
                      <a:pt x="67" y="26"/>
                    </a:cubicBezTo>
                    <a:cubicBezTo>
                      <a:pt x="61" y="18"/>
                      <a:pt x="54" y="14"/>
                      <a:pt x="46" y="14"/>
                    </a:cubicBezTo>
                    <a:cubicBezTo>
                      <a:pt x="38" y="14"/>
                      <a:pt x="32" y="18"/>
                      <a:pt x="27" y="25"/>
                    </a:cubicBezTo>
                    <a:cubicBezTo>
                      <a:pt x="21" y="33"/>
                      <a:pt x="18" y="49"/>
                      <a:pt x="18" y="73"/>
                    </a:cubicBezTo>
                    <a:close/>
                    <a:moveTo>
                      <a:pt x="18" y="7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76" name="Freeform 475"/>
              <p:cNvSpPr>
                <a:spLocks noEditPoints="1"/>
              </p:cNvSpPr>
              <p:nvPr/>
            </p:nvSpPr>
            <p:spPr bwMode="auto">
              <a:xfrm>
                <a:off x="4969" y="5908"/>
                <a:ext cx="71" cy="111"/>
              </a:xfrm>
              <a:custGeom>
                <a:avLst/>
                <a:gdLst>
                  <a:gd name="T0" fmla="*/ 0 w 94"/>
                  <a:gd name="T1" fmla="*/ 106 h 146"/>
                  <a:gd name="T2" fmla="*/ 18 w 94"/>
                  <a:gd name="T3" fmla="*/ 103 h 146"/>
                  <a:gd name="T4" fmla="*/ 28 w 94"/>
                  <a:gd name="T5" fmla="*/ 125 h 146"/>
                  <a:gd name="T6" fmla="*/ 46 w 94"/>
                  <a:gd name="T7" fmla="*/ 131 h 146"/>
                  <a:gd name="T8" fmla="*/ 67 w 94"/>
                  <a:gd name="T9" fmla="*/ 123 h 146"/>
                  <a:gd name="T10" fmla="*/ 75 w 94"/>
                  <a:gd name="T11" fmla="*/ 102 h 146"/>
                  <a:gd name="T12" fmla="*/ 68 w 94"/>
                  <a:gd name="T13" fmla="*/ 82 h 146"/>
                  <a:gd name="T14" fmla="*/ 47 w 94"/>
                  <a:gd name="T15" fmla="*/ 74 h 146"/>
                  <a:gd name="T16" fmla="*/ 35 w 94"/>
                  <a:gd name="T17" fmla="*/ 76 h 146"/>
                  <a:gd name="T18" fmla="*/ 37 w 94"/>
                  <a:gd name="T19" fmla="*/ 60 h 146"/>
                  <a:gd name="T20" fmla="*/ 40 w 94"/>
                  <a:gd name="T21" fmla="*/ 60 h 146"/>
                  <a:gd name="T22" fmla="*/ 60 w 94"/>
                  <a:gd name="T23" fmla="*/ 55 h 146"/>
                  <a:gd name="T24" fmla="*/ 69 w 94"/>
                  <a:gd name="T25" fmla="*/ 37 h 146"/>
                  <a:gd name="T26" fmla="*/ 62 w 94"/>
                  <a:gd name="T27" fmla="*/ 21 h 146"/>
                  <a:gd name="T28" fmla="*/ 46 w 94"/>
                  <a:gd name="T29" fmla="*/ 14 h 146"/>
                  <a:gd name="T30" fmla="*/ 28 w 94"/>
                  <a:gd name="T31" fmla="*/ 21 h 146"/>
                  <a:gd name="T32" fmla="*/ 20 w 94"/>
                  <a:gd name="T33" fmla="*/ 40 h 146"/>
                  <a:gd name="T34" fmla="*/ 2 w 94"/>
                  <a:gd name="T35" fmla="*/ 37 h 146"/>
                  <a:gd name="T36" fmla="*/ 17 w 94"/>
                  <a:gd name="T37" fmla="*/ 9 h 146"/>
                  <a:gd name="T38" fmla="*/ 45 w 94"/>
                  <a:gd name="T39" fmla="*/ 0 h 146"/>
                  <a:gd name="T40" fmla="*/ 67 w 94"/>
                  <a:gd name="T41" fmla="*/ 5 h 146"/>
                  <a:gd name="T42" fmla="*/ 82 w 94"/>
                  <a:gd name="T43" fmla="*/ 18 h 146"/>
                  <a:gd name="T44" fmla="*/ 87 w 94"/>
                  <a:gd name="T45" fmla="*/ 37 h 146"/>
                  <a:gd name="T46" fmla="*/ 82 w 94"/>
                  <a:gd name="T47" fmla="*/ 54 h 146"/>
                  <a:gd name="T48" fmla="*/ 67 w 94"/>
                  <a:gd name="T49" fmla="*/ 66 h 146"/>
                  <a:gd name="T50" fmla="*/ 87 w 94"/>
                  <a:gd name="T51" fmla="*/ 78 h 146"/>
                  <a:gd name="T52" fmla="*/ 94 w 94"/>
                  <a:gd name="T53" fmla="*/ 101 h 146"/>
                  <a:gd name="T54" fmla="*/ 80 w 94"/>
                  <a:gd name="T55" fmla="*/ 133 h 146"/>
                  <a:gd name="T56" fmla="*/ 46 w 94"/>
                  <a:gd name="T57" fmla="*/ 146 h 146"/>
                  <a:gd name="T58" fmla="*/ 15 w 94"/>
                  <a:gd name="T59" fmla="*/ 135 h 146"/>
                  <a:gd name="T60" fmla="*/ 0 w 94"/>
                  <a:gd name="T61" fmla="*/ 106 h 146"/>
                  <a:gd name="T62" fmla="*/ 0 w 94"/>
                  <a:gd name="T63" fmla="*/ 106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4" h="146">
                    <a:moveTo>
                      <a:pt x="0" y="106"/>
                    </a:moveTo>
                    <a:lnTo>
                      <a:pt x="18" y="103"/>
                    </a:lnTo>
                    <a:cubicBezTo>
                      <a:pt x="20" y="113"/>
                      <a:pt x="23" y="120"/>
                      <a:pt x="28" y="125"/>
                    </a:cubicBezTo>
                    <a:cubicBezTo>
                      <a:pt x="33" y="129"/>
                      <a:pt x="39" y="132"/>
                      <a:pt x="46" y="131"/>
                    </a:cubicBezTo>
                    <a:cubicBezTo>
                      <a:pt x="54" y="132"/>
                      <a:pt x="61" y="129"/>
                      <a:pt x="67" y="123"/>
                    </a:cubicBezTo>
                    <a:cubicBezTo>
                      <a:pt x="72" y="117"/>
                      <a:pt x="75" y="110"/>
                      <a:pt x="75" y="102"/>
                    </a:cubicBezTo>
                    <a:cubicBezTo>
                      <a:pt x="75" y="94"/>
                      <a:pt x="73" y="87"/>
                      <a:pt x="68" y="82"/>
                    </a:cubicBezTo>
                    <a:cubicBezTo>
                      <a:pt x="62" y="76"/>
                      <a:pt x="56" y="74"/>
                      <a:pt x="47" y="74"/>
                    </a:cubicBezTo>
                    <a:cubicBezTo>
                      <a:pt x="44" y="74"/>
                      <a:pt x="40" y="74"/>
                      <a:pt x="35" y="76"/>
                    </a:cubicBezTo>
                    <a:lnTo>
                      <a:pt x="37" y="60"/>
                    </a:lnTo>
                    <a:cubicBezTo>
                      <a:pt x="38" y="60"/>
                      <a:pt x="39" y="60"/>
                      <a:pt x="40" y="60"/>
                    </a:cubicBezTo>
                    <a:cubicBezTo>
                      <a:pt x="47" y="60"/>
                      <a:pt x="54" y="59"/>
                      <a:pt x="60" y="55"/>
                    </a:cubicBezTo>
                    <a:cubicBezTo>
                      <a:pt x="66" y="51"/>
                      <a:pt x="69" y="45"/>
                      <a:pt x="69" y="37"/>
                    </a:cubicBezTo>
                    <a:cubicBezTo>
                      <a:pt x="69" y="30"/>
                      <a:pt x="67" y="25"/>
                      <a:pt x="62" y="21"/>
                    </a:cubicBezTo>
                    <a:cubicBezTo>
                      <a:pt x="58" y="16"/>
                      <a:pt x="52" y="14"/>
                      <a:pt x="46" y="14"/>
                    </a:cubicBezTo>
                    <a:cubicBezTo>
                      <a:pt x="39" y="14"/>
                      <a:pt x="33" y="16"/>
                      <a:pt x="28" y="21"/>
                    </a:cubicBezTo>
                    <a:cubicBezTo>
                      <a:pt x="24" y="25"/>
                      <a:pt x="21" y="31"/>
                      <a:pt x="20" y="40"/>
                    </a:cubicBezTo>
                    <a:lnTo>
                      <a:pt x="2" y="37"/>
                    </a:lnTo>
                    <a:cubicBezTo>
                      <a:pt x="4" y="25"/>
                      <a:pt x="9" y="16"/>
                      <a:pt x="17" y="9"/>
                    </a:cubicBezTo>
                    <a:cubicBezTo>
                      <a:pt x="24" y="3"/>
                      <a:pt x="34" y="0"/>
                      <a:pt x="45" y="0"/>
                    </a:cubicBezTo>
                    <a:cubicBezTo>
                      <a:pt x="53" y="0"/>
                      <a:pt x="60" y="1"/>
                      <a:pt x="67" y="5"/>
                    </a:cubicBezTo>
                    <a:cubicBezTo>
                      <a:pt x="73" y="8"/>
                      <a:pt x="78" y="13"/>
                      <a:pt x="82" y="18"/>
                    </a:cubicBezTo>
                    <a:cubicBezTo>
                      <a:pt x="85" y="24"/>
                      <a:pt x="87" y="31"/>
                      <a:pt x="87" y="37"/>
                    </a:cubicBezTo>
                    <a:cubicBezTo>
                      <a:pt x="87" y="43"/>
                      <a:pt x="85" y="49"/>
                      <a:pt x="82" y="54"/>
                    </a:cubicBezTo>
                    <a:cubicBezTo>
                      <a:pt x="79" y="59"/>
                      <a:pt x="74" y="63"/>
                      <a:pt x="67" y="66"/>
                    </a:cubicBezTo>
                    <a:cubicBezTo>
                      <a:pt x="76" y="68"/>
                      <a:pt x="82" y="72"/>
                      <a:pt x="87" y="78"/>
                    </a:cubicBezTo>
                    <a:cubicBezTo>
                      <a:pt x="92" y="84"/>
                      <a:pt x="94" y="92"/>
                      <a:pt x="94" y="101"/>
                    </a:cubicBezTo>
                    <a:cubicBezTo>
                      <a:pt x="94" y="114"/>
                      <a:pt x="90" y="124"/>
                      <a:pt x="80" y="133"/>
                    </a:cubicBezTo>
                    <a:cubicBezTo>
                      <a:pt x="71" y="142"/>
                      <a:pt x="60" y="146"/>
                      <a:pt x="46" y="146"/>
                    </a:cubicBezTo>
                    <a:cubicBezTo>
                      <a:pt x="33" y="146"/>
                      <a:pt x="23" y="142"/>
                      <a:pt x="15" y="135"/>
                    </a:cubicBezTo>
                    <a:cubicBezTo>
                      <a:pt x="6" y="127"/>
                      <a:pt x="2" y="118"/>
                      <a:pt x="0" y="106"/>
                    </a:cubicBezTo>
                    <a:close/>
                    <a:moveTo>
                      <a:pt x="0" y="10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77" name="Freeform 476"/>
              <p:cNvSpPr>
                <a:spLocks noEditPoints="1"/>
              </p:cNvSpPr>
              <p:nvPr/>
            </p:nvSpPr>
            <p:spPr bwMode="auto">
              <a:xfrm>
                <a:off x="5054" y="5909"/>
                <a:ext cx="71" cy="110"/>
              </a:xfrm>
              <a:custGeom>
                <a:avLst/>
                <a:gdLst>
                  <a:gd name="T0" fmla="*/ 0 w 94"/>
                  <a:gd name="T1" fmla="*/ 104 h 144"/>
                  <a:gd name="T2" fmla="*/ 18 w 94"/>
                  <a:gd name="T3" fmla="*/ 102 h 144"/>
                  <a:gd name="T4" fmla="*/ 27 w 94"/>
                  <a:gd name="T5" fmla="*/ 123 h 144"/>
                  <a:gd name="T6" fmla="*/ 45 w 94"/>
                  <a:gd name="T7" fmla="*/ 129 h 144"/>
                  <a:gd name="T8" fmla="*/ 67 w 94"/>
                  <a:gd name="T9" fmla="*/ 120 h 144"/>
                  <a:gd name="T10" fmla="*/ 76 w 94"/>
                  <a:gd name="T11" fmla="*/ 94 h 144"/>
                  <a:gd name="T12" fmla="*/ 67 w 94"/>
                  <a:gd name="T13" fmla="*/ 71 h 144"/>
                  <a:gd name="T14" fmla="*/ 45 w 94"/>
                  <a:gd name="T15" fmla="*/ 62 h 144"/>
                  <a:gd name="T16" fmla="*/ 30 w 94"/>
                  <a:gd name="T17" fmla="*/ 66 h 144"/>
                  <a:gd name="T18" fmla="*/ 19 w 94"/>
                  <a:gd name="T19" fmla="*/ 76 h 144"/>
                  <a:gd name="T20" fmla="*/ 3 w 94"/>
                  <a:gd name="T21" fmla="*/ 74 h 144"/>
                  <a:gd name="T22" fmla="*/ 16 w 94"/>
                  <a:gd name="T23" fmla="*/ 0 h 144"/>
                  <a:gd name="T24" fmla="*/ 88 w 94"/>
                  <a:gd name="T25" fmla="*/ 0 h 144"/>
                  <a:gd name="T26" fmla="*/ 88 w 94"/>
                  <a:gd name="T27" fmla="*/ 17 h 144"/>
                  <a:gd name="T28" fmla="*/ 31 w 94"/>
                  <a:gd name="T29" fmla="*/ 17 h 144"/>
                  <a:gd name="T30" fmla="*/ 23 w 94"/>
                  <a:gd name="T31" fmla="*/ 56 h 144"/>
                  <a:gd name="T32" fmla="*/ 50 w 94"/>
                  <a:gd name="T33" fmla="*/ 47 h 144"/>
                  <a:gd name="T34" fmla="*/ 82 w 94"/>
                  <a:gd name="T35" fmla="*/ 60 h 144"/>
                  <a:gd name="T36" fmla="*/ 94 w 94"/>
                  <a:gd name="T37" fmla="*/ 93 h 144"/>
                  <a:gd name="T38" fmla="*/ 83 w 94"/>
                  <a:gd name="T39" fmla="*/ 126 h 144"/>
                  <a:gd name="T40" fmla="*/ 45 w 94"/>
                  <a:gd name="T41" fmla="*/ 144 h 144"/>
                  <a:gd name="T42" fmla="*/ 14 w 94"/>
                  <a:gd name="T43" fmla="*/ 133 h 144"/>
                  <a:gd name="T44" fmla="*/ 0 w 94"/>
                  <a:gd name="T45" fmla="*/ 104 h 144"/>
                  <a:gd name="T46" fmla="*/ 0 w 94"/>
                  <a:gd name="T47" fmla="*/ 10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4" h="144">
                    <a:moveTo>
                      <a:pt x="0" y="104"/>
                    </a:moveTo>
                    <a:lnTo>
                      <a:pt x="18" y="102"/>
                    </a:lnTo>
                    <a:cubicBezTo>
                      <a:pt x="19" y="111"/>
                      <a:pt x="22" y="118"/>
                      <a:pt x="27" y="123"/>
                    </a:cubicBezTo>
                    <a:cubicBezTo>
                      <a:pt x="32" y="127"/>
                      <a:pt x="38" y="130"/>
                      <a:pt x="45" y="129"/>
                    </a:cubicBezTo>
                    <a:cubicBezTo>
                      <a:pt x="54" y="130"/>
                      <a:pt x="61" y="126"/>
                      <a:pt x="67" y="120"/>
                    </a:cubicBezTo>
                    <a:cubicBezTo>
                      <a:pt x="73" y="114"/>
                      <a:pt x="76" y="105"/>
                      <a:pt x="76" y="94"/>
                    </a:cubicBezTo>
                    <a:cubicBezTo>
                      <a:pt x="76" y="85"/>
                      <a:pt x="73" y="77"/>
                      <a:pt x="67" y="71"/>
                    </a:cubicBezTo>
                    <a:cubicBezTo>
                      <a:pt x="62" y="65"/>
                      <a:pt x="54" y="62"/>
                      <a:pt x="45" y="62"/>
                    </a:cubicBezTo>
                    <a:cubicBezTo>
                      <a:pt x="40" y="62"/>
                      <a:pt x="34" y="63"/>
                      <a:pt x="30" y="66"/>
                    </a:cubicBezTo>
                    <a:cubicBezTo>
                      <a:pt x="25" y="69"/>
                      <a:pt x="22" y="72"/>
                      <a:pt x="19" y="76"/>
                    </a:cubicBezTo>
                    <a:lnTo>
                      <a:pt x="3" y="74"/>
                    </a:lnTo>
                    <a:lnTo>
                      <a:pt x="16" y="0"/>
                    </a:lnTo>
                    <a:lnTo>
                      <a:pt x="88" y="0"/>
                    </a:lnTo>
                    <a:lnTo>
                      <a:pt x="88" y="17"/>
                    </a:lnTo>
                    <a:lnTo>
                      <a:pt x="31" y="17"/>
                    </a:lnTo>
                    <a:lnTo>
                      <a:pt x="23" y="56"/>
                    </a:lnTo>
                    <a:cubicBezTo>
                      <a:pt x="31" y="50"/>
                      <a:pt x="40" y="47"/>
                      <a:pt x="50" y="47"/>
                    </a:cubicBezTo>
                    <a:cubicBezTo>
                      <a:pt x="62" y="47"/>
                      <a:pt x="73" y="51"/>
                      <a:pt x="82" y="60"/>
                    </a:cubicBezTo>
                    <a:cubicBezTo>
                      <a:pt x="90" y="68"/>
                      <a:pt x="94" y="79"/>
                      <a:pt x="94" y="93"/>
                    </a:cubicBezTo>
                    <a:cubicBezTo>
                      <a:pt x="94" y="106"/>
                      <a:pt x="91" y="117"/>
                      <a:pt x="83" y="126"/>
                    </a:cubicBezTo>
                    <a:cubicBezTo>
                      <a:pt x="74" y="138"/>
                      <a:pt x="61" y="144"/>
                      <a:pt x="45" y="144"/>
                    </a:cubicBezTo>
                    <a:cubicBezTo>
                      <a:pt x="32" y="144"/>
                      <a:pt x="22" y="140"/>
                      <a:pt x="14" y="133"/>
                    </a:cubicBezTo>
                    <a:cubicBezTo>
                      <a:pt x="5" y="126"/>
                      <a:pt x="1" y="116"/>
                      <a:pt x="0" y="104"/>
                    </a:cubicBezTo>
                    <a:close/>
                    <a:moveTo>
                      <a:pt x="0" y="104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78" name="Freeform 477"/>
              <p:cNvSpPr>
                <a:spLocks noEditPoints="1"/>
              </p:cNvSpPr>
              <p:nvPr/>
            </p:nvSpPr>
            <p:spPr bwMode="auto">
              <a:xfrm>
                <a:off x="5138" y="5908"/>
                <a:ext cx="71" cy="111"/>
              </a:xfrm>
              <a:custGeom>
                <a:avLst/>
                <a:gdLst>
                  <a:gd name="T0" fmla="*/ 0 w 93"/>
                  <a:gd name="T1" fmla="*/ 73 h 146"/>
                  <a:gd name="T2" fmla="*/ 5 w 93"/>
                  <a:gd name="T3" fmla="*/ 32 h 146"/>
                  <a:gd name="T4" fmla="*/ 20 w 93"/>
                  <a:gd name="T5" fmla="*/ 8 h 146"/>
                  <a:gd name="T6" fmla="*/ 46 w 93"/>
                  <a:gd name="T7" fmla="*/ 0 h 146"/>
                  <a:gd name="T8" fmla="*/ 67 w 93"/>
                  <a:gd name="T9" fmla="*/ 4 h 146"/>
                  <a:gd name="T10" fmla="*/ 81 w 93"/>
                  <a:gd name="T11" fmla="*/ 18 h 146"/>
                  <a:gd name="T12" fmla="*/ 90 w 93"/>
                  <a:gd name="T13" fmla="*/ 39 h 146"/>
                  <a:gd name="T14" fmla="*/ 93 w 93"/>
                  <a:gd name="T15" fmla="*/ 73 h 146"/>
                  <a:gd name="T16" fmla="*/ 88 w 93"/>
                  <a:gd name="T17" fmla="*/ 114 h 146"/>
                  <a:gd name="T18" fmla="*/ 72 w 93"/>
                  <a:gd name="T19" fmla="*/ 137 h 146"/>
                  <a:gd name="T20" fmla="*/ 46 w 93"/>
                  <a:gd name="T21" fmla="*/ 146 h 146"/>
                  <a:gd name="T22" fmla="*/ 14 w 93"/>
                  <a:gd name="T23" fmla="*/ 131 h 146"/>
                  <a:gd name="T24" fmla="*/ 0 w 93"/>
                  <a:gd name="T25" fmla="*/ 73 h 146"/>
                  <a:gd name="T26" fmla="*/ 18 w 93"/>
                  <a:gd name="T27" fmla="*/ 73 h 146"/>
                  <a:gd name="T28" fmla="*/ 26 w 93"/>
                  <a:gd name="T29" fmla="*/ 120 h 146"/>
                  <a:gd name="T30" fmla="*/ 46 w 93"/>
                  <a:gd name="T31" fmla="*/ 131 h 146"/>
                  <a:gd name="T32" fmla="*/ 67 w 93"/>
                  <a:gd name="T33" fmla="*/ 120 h 146"/>
                  <a:gd name="T34" fmla="*/ 75 w 93"/>
                  <a:gd name="T35" fmla="*/ 73 h 146"/>
                  <a:gd name="T36" fmla="*/ 67 w 93"/>
                  <a:gd name="T37" fmla="*/ 26 h 146"/>
                  <a:gd name="T38" fmla="*/ 46 w 93"/>
                  <a:gd name="T39" fmla="*/ 14 h 146"/>
                  <a:gd name="T40" fmla="*/ 27 w 93"/>
                  <a:gd name="T41" fmla="*/ 25 h 146"/>
                  <a:gd name="T42" fmla="*/ 18 w 93"/>
                  <a:gd name="T43" fmla="*/ 73 h 146"/>
                  <a:gd name="T44" fmla="*/ 18 w 93"/>
                  <a:gd name="T45" fmla="*/ 73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3" h="146">
                    <a:moveTo>
                      <a:pt x="0" y="73"/>
                    </a:moveTo>
                    <a:cubicBezTo>
                      <a:pt x="0" y="56"/>
                      <a:pt x="1" y="42"/>
                      <a:pt x="5" y="32"/>
                    </a:cubicBezTo>
                    <a:cubicBezTo>
                      <a:pt x="8" y="22"/>
                      <a:pt x="14" y="14"/>
                      <a:pt x="20" y="8"/>
                    </a:cubicBezTo>
                    <a:cubicBezTo>
                      <a:pt x="27" y="3"/>
                      <a:pt x="36" y="0"/>
                      <a:pt x="46" y="0"/>
                    </a:cubicBezTo>
                    <a:cubicBezTo>
                      <a:pt x="54" y="0"/>
                      <a:pt x="61" y="1"/>
                      <a:pt x="67" y="4"/>
                    </a:cubicBezTo>
                    <a:cubicBezTo>
                      <a:pt x="72" y="7"/>
                      <a:pt x="77" y="12"/>
                      <a:pt x="81" y="18"/>
                    </a:cubicBezTo>
                    <a:cubicBezTo>
                      <a:pt x="85" y="24"/>
                      <a:pt x="88" y="31"/>
                      <a:pt x="90" y="39"/>
                    </a:cubicBezTo>
                    <a:cubicBezTo>
                      <a:pt x="92" y="47"/>
                      <a:pt x="93" y="59"/>
                      <a:pt x="93" y="73"/>
                    </a:cubicBezTo>
                    <a:cubicBezTo>
                      <a:pt x="93" y="90"/>
                      <a:pt x="91" y="103"/>
                      <a:pt x="88" y="114"/>
                    </a:cubicBezTo>
                    <a:cubicBezTo>
                      <a:pt x="84" y="124"/>
                      <a:pt x="79" y="132"/>
                      <a:pt x="72" y="137"/>
                    </a:cubicBezTo>
                    <a:cubicBezTo>
                      <a:pt x="66" y="143"/>
                      <a:pt x="57" y="146"/>
                      <a:pt x="46" y="146"/>
                    </a:cubicBezTo>
                    <a:cubicBezTo>
                      <a:pt x="33" y="146"/>
                      <a:pt x="22" y="141"/>
                      <a:pt x="14" y="131"/>
                    </a:cubicBezTo>
                    <a:cubicBezTo>
                      <a:pt x="4" y="119"/>
                      <a:pt x="0" y="100"/>
                      <a:pt x="0" y="73"/>
                    </a:cubicBezTo>
                    <a:close/>
                    <a:moveTo>
                      <a:pt x="18" y="73"/>
                    </a:moveTo>
                    <a:cubicBezTo>
                      <a:pt x="18" y="96"/>
                      <a:pt x="21" y="112"/>
                      <a:pt x="26" y="120"/>
                    </a:cubicBezTo>
                    <a:cubicBezTo>
                      <a:pt x="31" y="128"/>
                      <a:pt x="38" y="132"/>
                      <a:pt x="46" y="131"/>
                    </a:cubicBezTo>
                    <a:cubicBezTo>
                      <a:pt x="54" y="132"/>
                      <a:pt x="61" y="128"/>
                      <a:pt x="67" y="120"/>
                    </a:cubicBezTo>
                    <a:cubicBezTo>
                      <a:pt x="72" y="112"/>
                      <a:pt x="75" y="96"/>
                      <a:pt x="75" y="73"/>
                    </a:cubicBezTo>
                    <a:cubicBezTo>
                      <a:pt x="75" y="49"/>
                      <a:pt x="72" y="34"/>
                      <a:pt x="67" y="26"/>
                    </a:cubicBezTo>
                    <a:cubicBezTo>
                      <a:pt x="61" y="18"/>
                      <a:pt x="54" y="14"/>
                      <a:pt x="46" y="14"/>
                    </a:cubicBezTo>
                    <a:cubicBezTo>
                      <a:pt x="38" y="14"/>
                      <a:pt x="32" y="18"/>
                      <a:pt x="27" y="25"/>
                    </a:cubicBezTo>
                    <a:cubicBezTo>
                      <a:pt x="21" y="33"/>
                      <a:pt x="18" y="49"/>
                      <a:pt x="18" y="73"/>
                    </a:cubicBezTo>
                    <a:close/>
                    <a:moveTo>
                      <a:pt x="18" y="7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79" name="Freeform 478"/>
              <p:cNvSpPr>
                <a:spLocks noEditPoints="1"/>
              </p:cNvSpPr>
              <p:nvPr/>
            </p:nvSpPr>
            <p:spPr bwMode="auto">
              <a:xfrm>
                <a:off x="5479" y="5908"/>
                <a:ext cx="76" cy="108"/>
              </a:xfrm>
              <a:custGeom>
                <a:avLst/>
                <a:gdLst>
                  <a:gd name="T0" fmla="*/ 62 w 99"/>
                  <a:gd name="T1" fmla="*/ 143 h 143"/>
                  <a:gd name="T2" fmla="*/ 62 w 99"/>
                  <a:gd name="T3" fmla="*/ 109 h 143"/>
                  <a:gd name="T4" fmla="*/ 0 w 99"/>
                  <a:gd name="T5" fmla="*/ 109 h 143"/>
                  <a:gd name="T6" fmla="*/ 0 w 99"/>
                  <a:gd name="T7" fmla="*/ 93 h 143"/>
                  <a:gd name="T8" fmla="*/ 65 w 99"/>
                  <a:gd name="T9" fmla="*/ 0 h 143"/>
                  <a:gd name="T10" fmla="*/ 79 w 99"/>
                  <a:gd name="T11" fmla="*/ 0 h 143"/>
                  <a:gd name="T12" fmla="*/ 79 w 99"/>
                  <a:gd name="T13" fmla="*/ 93 h 143"/>
                  <a:gd name="T14" fmla="*/ 99 w 99"/>
                  <a:gd name="T15" fmla="*/ 93 h 143"/>
                  <a:gd name="T16" fmla="*/ 99 w 99"/>
                  <a:gd name="T17" fmla="*/ 109 h 143"/>
                  <a:gd name="T18" fmla="*/ 79 w 99"/>
                  <a:gd name="T19" fmla="*/ 109 h 143"/>
                  <a:gd name="T20" fmla="*/ 79 w 99"/>
                  <a:gd name="T21" fmla="*/ 143 h 143"/>
                  <a:gd name="T22" fmla="*/ 62 w 99"/>
                  <a:gd name="T23" fmla="*/ 143 h 143"/>
                  <a:gd name="T24" fmla="*/ 62 w 99"/>
                  <a:gd name="T25" fmla="*/ 93 h 143"/>
                  <a:gd name="T26" fmla="*/ 62 w 99"/>
                  <a:gd name="T27" fmla="*/ 28 h 143"/>
                  <a:gd name="T28" fmla="*/ 17 w 99"/>
                  <a:gd name="T29" fmla="*/ 93 h 143"/>
                  <a:gd name="T30" fmla="*/ 62 w 99"/>
                  <a:gd name="T31" fmla="*/ 93 h 143"/>
                  <a:gd name="T32" fmla="*/ 62 w 99"/>
                  <a:gd name="T33" fmla="*/ 9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9" h="143">
                    <a:moveTo>
                      <a:pt x="62" y="143"/>
                    </a:moveTo>
                    <a:lnTo>
                      <a:pt x="62" y="109"/>
                    </a:lnTo>
                    <a:lnTo>
                      <a:pt x="0" y="109"/>
                    </a:lnTo>
                    <a:lnTo>
                      <a:pt x="0" y="93"/>
                    </a:lnTo>
                    <a:lnTo>
                      <a:pt x="65" y="0"/>
                    </a:lnTo>
                    <a:lnTo>
                      <a:pt x="79" y="0"/>
                    </a:lnTo>
                    <a:lnTo>
                      <a:pt x="79" y="93"/>
                    </a:lnTo>
                    <a:lnTo>
                      <a:pt x="99" y="93"/>
                    </a:lnTo>
                    <a:lnTo>
                      <a:pt x="99" y="109"/>
                    </a:lnTo>
                    <a:lnTo>
                      <a:pt x="79" y="109"/>
                    </a:lnTo>
                    <a:lnTo>
                      <a:pt x="79" y="143"/>
                    </a:lnTo>
                    <a:lnTo>
                      <a:pt x="62" y="143"/>
                    </a:lnTo>
                    <a:close/>
                    <a:moveTo>
                      <a:pt x="62" y="93"/>
                    </a:moveTo>
                    <a:lnTo>
                      <a:pt x="62" y="28"/>
                    </a:lnTo>
                    <a:lnTo>
                      <a:pt x="17" y="93"/>
                    </a:lnTo>
                    <a:lnTo>
                      <a:pt x="62" y="93"/>
                    </a:lnTo>
                    <a:close/>
                    <a:moveTo>
                      <a:pt x="62" y="9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80" name="Freeform 479"/>
              <p:cNvSpPr>
                <a:spLocks noEditPoints="1"/>
              </p:cNvSpPr>
              <p:nvPr/>
            </p:nvSpPr>
            <p:spPr bwMode="auto">
              <a:xfrm>
                <a:off x="5568" y="5908"/>
                <a:ext cx="71" cy="111"/>
              </a:xfrm>
              <a:custGeom>
                <a:avLst/>
                <a:gdLst>
                  <a:gd name="T0" fmla="*/ 0 w 93"/>
                  <a:gd name="T1" fmla="*/ 73 h 146"/>
                  <a:gd name="T2" fmla="*/ 5 w 93"/>
                  <a:gd name="T3" fmla="*/ 32 h 146"/>
                  <a:gd name="T4" fmla="*/ 20 w 93"/>
                  <a:gd name="T5" fmla="*/ 8 h 146"/>
                  <a:gd name="T6" fmla="*/ 46 w 93"/>
                  <a:gd name="T7" fmla="*/ 0 h 146"/>
                  <a:gd name="T8" fmla="*/ 67 w 93"/>
                  <a:gd name="T9" fmla="*/ 4 h 146"/>
                  <a:gd name="T10" fmla="*/ 81 w 93"/>
                  <a:gd name="T11" fmla="*/ 18 h 146"/>
                  <a:gd name="T12" fmla="*/ 90 w 93"/>
                  <a:gd name="T13" fmla="*/ 39 h 146"/>
                  <a:gd name="T14" fmla="*/ 93 w 93"/>
                  <a:gd name="T15" fmla="*/ 73 h 146"/>
                  <a:gd name="T16" fmla="*/ 88 w 93"/>
                  <a:gd name="T17" fmla="*/ 114 h 146"/>
                  <a:gd name="T18" fmla="*/ 72 w 93"/>
                  <a:gd name="T19" fmla="*/ 137 h 146"/>
                  <a:gd name="T20" fmla="*/ 46 w 93"/>
                  <a:gd name="T21" fmla="*/ 146 h 146"/>
                  <a:gd name="T22" fmla="*/ 14 w 93"/>
                  <a:gd name="T23" fmla="*/ 131 h 146"/>
                  <a:gd name="T24" fmla="*/ 0 w 93"/>
                  <a:gd name="T25" fmla="*/ 73 h 146"/>
                  <a:gd name="T26" fmla="*/ 18 w 93"/>
                  <a:gd name="T27" fmla="*/ 73 h 146"/>
                  <a:gd name="T28" fmla="*/ 26 w 93"/>
                  <a:gd name="T29" fmla="*/ 120 h 146"/>
                  <a:gd name="T30" fmla="*/ 46 w 93"/>
                  <a:gd name="T31" fmla="*/ 131 h 146"/>
                  <a:gd name="T32" fmla="*/ 67 w 93"/>
                  <a:gd name="T33" fmla="*/ 120 h 146"/>
                  <a:gd name="T34" fmla="*/ 75 w 93"/>
                  <a:gd name="T35" fmla="*/ 73 h 146"/>
                  <a:gd name="T36" fmla="*/ 67 w 93"/>
                  <a:gd name="T37" fmla="*/ 26 h 146"/>
                  <a:gd name="T38" fmla="*/ 46 w 93"/>
                  <a:gd name="T39" fmla="*/ 14 h 146"/>
                  <a:gd name="T40" fmla="*/ 27 w 93"/>
                  <a:gd name="T41" fmla="*/ 25 h 146"/>
                  <a:gd name="T42" fmla="*/ 18 w 93"/>
                  <a:gd name="T43" fmla="*/ 73 h 146"/>
                  <a:gd name="T44" fmla="*/ 18 w 93"/>
                  <a:gd name="T45" fmla="*/ 73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3" h="146">
                    <a:moveTo>
                      <a:pt x="0" y="73"/>
                    </a:moveTo>
                    <a:cubicBezTo>
                      <a:pt x="0" y="56"/>
                      <a:pt x="1" y="42"/>
                      <a:pt x="5" y="32"/>
                    </a:cubicBezTo>
                    <a:cubicBezTo>
                      <a:pt x="8" y="22"/>
                      <a:pt x="13" y="14"/>
                      <a:pt x="20" y="8"/>
                    </a:cubicBezTo>
                    <a:cubicBezTo>
                      <a:pt x="27" y="3"/>
                      <a:pt x="36" y="0"/>
                      <a:pt x="46" y="0"/>
                    </a:cubicBezTo>
                    <a:cubicBezTo>
                      <a:pt x="54" y="0"/>
                      <a:pt x="61" y="1"/>
                      <a:pt x="67" y="4"/>
                    </a:cubicBezTo>
                    <a:cubicBezTo>
                      <a:pt x="72" y="7"/>
                      <a:pt x="77" y="12"/>
                      <a:pt x="81" y="18"/>
                    </a:cubicBezTo>
                    <a:cubicBezTo>
                      <a:pt x="85" y="24"/>
                      <a:pt x="88" y="31"/>
                      <a:pt x="90" y="39"/>
                    </a:cubicBezTo>
                    <a:cubicBezTo>
                      <a:pt x="92" y="47"/>
                      <a:pt x="93" y="59"/>
                      <a:pt x="93" y="73"/>
                    </a:cubicBezTo>
                    <a:cubicBezTo>
                      <a:pt x="93" y="90"/>
                      <a:pt x="91" y="103"/>
                      <a:pt x="88" y="114"/>
                    </a:cubicBezTo>
                    <a:cubicBezTo>
                      <a:pt x="84" y="124"/>
                      <a:pt x="79" y="132"/>
                      <a:pt x="72" y="137"/>
                    </a:cubicBezTo>
                    <a:cubicBezTo>
                      <a:pt x="65" y="143"/>
                      <a:pt x="57" y="146"/>
                      <a:pt x="46" y="146"/>
                    </a:cubicBezTo>
                    <a:cubicBezTo>
                      <a:pt x="32" y="146"/>
                      <a:pt x="22" y="141"/>
                      <a:pt x="14" y="131"/>
                    </a:cubicBezTo>
                    <a:cubicBezTo>
                      <a:pt x="4" y="119"/>
                      <a:pt x="0" y="100"/>
                      <a:pt x="0" y="73"/>
                    </a:cubicBezTo>
                    <a:close/>
                    <a:moveTo>
                      <a:pt x="18" y="73"/>
                    </a:moveTo>
                    <a:cubicBezTo>
                      <a:pt x="18" y="96"/>
                      <a:pt x="20" y="112"/>
                      <a:pt x="26" y="120"/>
                    </a:cubicBezTo>
                    <a:cubicBezTo>
                      <a:pt x="31" y="128"/>
                      <a:pt x="38" y="132"/>
                      <a:pt x="46" y="131"/>
                    </a:cubicBezTo>
                    <a:cubicBezTo>
                      <a:pt x="54" y="132"/>
                      <a:pt x="61" y="128"/>
                      <a:pt x="67" y="120"/>
                    </a:cubicBezTo>
                    <a:cubicBezTo>
                      <a:pt x="72" y="112"/>
                      <a:pt x="75" y="96"/>
                      <a:pt x="75" y="73"/>
                    </a:cubicBezTo>
                    <a:cubicBezTo>
                      <a:pt x="75" y="49"/>
                      <a:pt x="72" y="34"/>
                      <a:pt x="67" y="26"/>
                    </a:cubicBezTo>
                    <a:cubicBezTo>
                      <a:pt x="61" y="18"/>
                      <a:pt x="54" y="14"/>
                      <a:pt x="46" y="14"/>
                    </a:cubicBezTo>
                    <a:cubicBezTo>
                      <a:pt x="38" y="14"/>
                      <a:pt x="32" y="18"/>
                      <a:pt x="27" y="25"/>
                    </a:cubicBezTo>
                    <a:cubicBezTo>
                      <a:pt x="21" y="33"/>
                      <a:pt x="18" y="49"/>
                      <a:pt x="18" y="73"/>
                    </a:cubicBezTo>
                    <a:close/>
                    <a:moveTo>
                      <a:pt x="18" y="7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81" name="Freeform 480"/>
              <p:cNvSpPr>
                <a:spLocks noEditPoints="1"/>
              </p:cNvSpPr>
              <p:nvPr/>
            </p:nvSpPr>
            <p:spPr bwMode="auto">
              <a:xfrm>
                <a:off x="5653" y="5908"/>
                <a:ext cx="70" cy="111"/>
              </a:xfrm>
              <a:custGeom>
                <a:avLst/>
                <a:gdLst>
                  <a:gd name="T0" fmla="*/ 0 w 93"/>
                  <a:gd name="T1" fmla="*/ 73 h 146"/>
                  <a:gd name="T2" fmla="*/ 5 w 93"/>
                  <a:gd name="T3" fmla="*/ 32 h 146"/>
                  <a:gd name="T4" fmla="*/ 21 w 93"/>
                  <a:gd name="T5" fmla="*/ 8 h 146"/>
                  <a:gd name="T6" fmla="*/ 46 w 93"/>
                  <a:gd name="T7" fmla="*/ 0 h 146"/>
                  <a:gd name="T8" fmla="*/ 67 w 93"/>
                  <a:gd name="T9" fmla="*/ 4 h 146"/>
                  <a:gd name="T10" fmla="*/ 81 w 93"/>
                  <a:gd name="T11" fmla="*/ 18 h 146"/>
                  <a:gd name="T12" fmla="*/ 90 w 93"/>
                  <a:gd name="T13" fmla="*/ 39 h 146"/>
                  <a:gd name="T14" fmla="*/ 93 w 93"/>
                  <a:gd name="T15" fmla="*/ 73 h 146"/>
                  <a:gd name="T16" fmla="*/ 88 w 93"/>
                  <a:gd name="T17" fmla="*/ 114 h 146"/>
                  <a:gd name="T18" fmla="*/ 73 w 93"/>
                  <a:gd name="T19" fmla="*/ 137 h 146"/>
                  <a:gd name="T20" fmla="*/ 46 w 93"/>
                  <a:gd name="T21" fmla="*/ 146 h 146"/>
                  <a:gd name="T22" fmla="*/ 14 w 93"/>
                  <a:gd name="T23" fmla="*/ 131 h 146"/>
                  <a:gd name="T24" fmla="*/ 0 w 93"/>
                  <a:gd name="T25" fmla="*/ 73 h 146"/>
                  <a:gd name="T26" fmla="*/ 18 w 93"/>
                  <a:gd name="T27" fmla="*/ 73 h 146"/>
                  <a:gd name="T28" fmla="*/ 26 w 93"/>
                  <a:gd name="T29" fmla="*/ 120 h 146"/>
                  <a:gd name="T30" fmla="*/ 46 w 93"/>
                  <a:gd name="T31" fmla="*/ 131 h 146"/>
                  <a:gd name="T32" fmla="*/ 67 w 93"/>
                  <a:gd name="T33" fmla="*/ 120 h 146"/>
                  <a:gd name="T34" fmla="*/ 75 w 93"/>
                  <a:gd name="T35" fmla="*/ 73 h 146"/>
                  <a:gd name="T36" fmla="*/ 67 w 93"/>
                  <a:gd name="T37" fmla="*/ 26 h 146"/>
                  <a:gd name="T38" fmla="*/ 46 w 93"/>
                  <a:gd name="T39" fmla="*/ 14 h 146"/>
                  <a:gd name="T40" fmla="*/ 27 w 93"/>
                  <a:gd name="T41" fmla="*/ 25 h 146"/>
                  <a:gd name="T42" fmla="*/ 18 w 93"/>
                  <a:gd name="T43" fmla="*/ 73 h 146"/>
                  <a:gd name="T44" fmla="*/ 18 w 93"/>
                  <a:gd name="T45" fmla="*/ 73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3" h="146">
                    <a:moveTo>
                      <a:pt x="0" y="73"/>
                    </a:moveTo>
                    <a:cubicBezTo>
                      <a:pt x="0" y="56"/>
                      <a:pt x="2" y="42"/>
                      <a:pt x="5" y="32"/>
                    </a:cubicBezTo>
                    <a:cubicBezTo>
                      <a:pt x="9" y="22"/>
                      <a:pt x="14" y="14"/>
                      <a:pt x="21" y="8"/>
                    </a:cubicBezTo>
                    <a:cubicBezTo>
                      <a:pt x="27" y="3"/>
                      <a:pt x="36" y="0"/>
                      <a:pt x="46" y="0"/>
                    </a:cubicBezTo>
                    <a:cubicBezTo>
                      <a:pt x="54" y="0"/>
                      <a:pt x="61" y="1"/>
                      <a:pt x="67" y="4"/>
                    </a:cubicBezTo>
                    <a:cubicBezTo>
                      <a:pt x="72" y="7"/>
                      <a:pt x="77" y="12"/>
                      <a:pt x="81" y="18"/>
                    </a:cubicBezTo>
                    <a:cubicBezTo>
                      <a:pt x="85" y="24"/>
                      <a:pt x="88" y="31"/>
                      <a:pt x="90" y="39"/>
                    </a:cubicBezTo>
                    <a:cubicBezTo>
                      <a:pt x="92" y="47"/>
                      <a:pt x="93" y="59"/>
                      <a:pt x="93" y="73"/>
                    </a:cubicBezTo>
                    <a:cubicBezTo>
                      <a:pt x="93" y="90"/>
                      <a:pt x="91" y="103"/>
                      <a:pt x="88" y="114"/>
                    </a:cubicBezTo>
                    <a:cubicBezTo>
                      <a:pt x="85" y="124"/>
                      <a:pt x="79" y="132"/>
                      <a:pt x="73" y="137"/>
                    </a:cubicBezTo>
                    <a:cubicBezTo>
                      <a:pt x="66" y="143"/>
                      <a:pt x="57" y="146"/>
                      <a:pt x="46" y="146"/>
                    </a:cubicBezTo>
                    <a:cubicBezTo>
                      <a:pt x="33" y="146"/>
                      <a:pt x="22" y="141"/>
                      <a:pt x="14" y="131"/>
                    </a:cubicBezTo>
                    <a:cubicBezTo>
                      <a:pt x="5" y="119"/>
                      <a:pt x="0" y="100"/>
                      <a:pt x="0" y="73"/>
                    </a:cubicBezTo>
                    <a:close/>
                    <a:moveTo>
                      <a:pt x="18" y="73"/>
                    </a:moveTo>
                    <a:cubicBezTo>
                      <a:pt x="18" y="96"/>
                      <a:pt x="21" y="112"/>
                      <a:pt x="26" y="120"/>
                    </a:cubicBezTo>
                    <a:cubicBezTo>
                      <a:pt x="32" y="128"/>
                      <a:pt x="38" y="132"/>
                      <a:pt x="46" y="131"/>
                    </a:cubicBezTo>
                    <a:cubicBezTo>
                      <a:pt x="55" y="132"/>
                      <a:pt x="61" y="128"/>
                      <a:pt x="67" y="120"/>
                    </a:cubicBezTo>
                    <a:cubicBezTo>
                      <a:pt x="72" y="112"/>
                      <a:pt x="75" y="96"/>
                      <a:pt x="75" y="73"/>
                    </a:cubicBezTo>
                    <a:cubicBezTo>
                      <a:pt x="75" y="49"/>
                      <a:pt x="72" y="34"/>
                      <a:pt x="67" y="26"/>
                    </a:cubicBezTo>
                    <a:cubicBezTo>
                      <a:pt x="61" y="18"/>
                      <a:pt x="54" y="14"/>
                      <a:pt x="46" y="14"/>
                    </a:cubicBezTo>
                    <a:cubicBezTo>
                      <a:pt x="38" y="14"/>
                      <a:pt x="32" y="18"/>
                      <a:pt x="27" y="25"/>
                    </a:cubicBezTo>
                    <a:cubicBezTo>
                      <a:pt x="21" y="33"/>
                      <a:pt x="18" y="49"/>
                      <a:pt x="18" y="73"/>
                    </a:cubicBezTo>
                    <a:close/>
                    <a:moveTo>
                      <a:pt x="18" y="7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82" name="Freeform 481"/>
              <p:cNvSpPr>
                <a:spLocks noEditPoints="1"/>
              </p:cNvSpPr>
              <p:nvPr/>
            </p:nvSpPr>
            <p:spPr bwMode="auto">
              <a:xfrm>
                <a:off x="5994" y="5908"/>
                <a:ext cx="75" cy="108"/>
              </a:xfrm>
              <a:custGeom>
                <a:avLst/>
                <a:gdLst>
                  <a:gd name="T0" fmla="*/ 62 w 99"/>
                  <a:gd name="T1" fmla="*/ 143 h 143"/>
                  <a:gd name="T2" fmla="*/ 62 w 99"/>
                  <a:gd name="T3" fmla="*/ 109 h 143"/>
                  <a:gd name="T4" fmla="*/ 0 w 99"/>
                  <a:gd name="T5" fmla="*/ 109 h 143"/>
                  <a:gd name="T6" fmla="*/ 0 w 99"/>
                  <a:gd name="T7" fmla="*/ 93 h 143"/>
                  <a:gd name="T8" fmla="*/ 65 w 99"/>
                  <a:gd name="T9" fmla="*/ 0 h 143"/>
                  <a:gd name="T10" fmla="*/ 79 w 99"/>
                  <a:gd name="T11" fmla="*/ 0 h 143"/>
                  <a:gd name="T12" fmla="*/ 79 w 99"/>
                  <a:gd name="T13" fmla="*/ 93 h 143"/>
                  <a:gd name="T14" fmla="*/ 99 w 99"/>
                  <a:gd name="T15" fmla="*/ 93 h 143"/>
                  <a:gd name="T16" fmla="*/ 99 w 99"/>
                  <a:gd name="T17" fmla="*/ 109 h 143"/>
                  <a:gd name="T18" fmla="*/ 79 w 99"/>
                  <a:gd name="T19" fmla="*/ 109 h 143"/>
                  <a:gd name="T20" fmla="*/ 79 w 99"/>
                  <a:gd name="T21" fmla="*/ 143 h 143"/>
                  <a:gd name="T22" fmla="*/ 62 w 99"/>
                  <a:gd name="T23" fmla="*/ 143 h 143"/>
                  <a:gd name="T24" fmla="*/ 62 w 99"/>
                  <a:gd name="T25" fmla="*/ 93 h 143"/>
                  <a:gd name="T26" fmla="*/ 62 w 99"/>
                  <a:gd name="T27" fmla="*/ 28 h 143"/>
                  <a:gd name="T28" fmla="*/ 17 w 99"/>
                  <a:gd name="T29" fmla="*/ 93 h 143"/>
                  <a:gd name="T30" fmla="*/ 62 w 99"/>
                  <a:gd name="T31" fmla="*/ 93 h 143"/>
                  <a:gd name="T32" fmla="*/ 62 w 99"/>
                  <a:gd name="T33" fmla="*/ 93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9" h="143">
                    <a:moveTo>
                      <a:pt x="62" y="143"/>
                    </a:moveTo>
                    <a:lnTo>
                      <a:pt x="62" y="109"/>
                    </a:lnTo>
                    <a:lnTo>
                      <a:pt x="0" y="109"/>
                    </a:lnTo>
                    <a:lnTo>
                      <a:pt x="0" y="93"/>
                    </a:lnTo>
                    <a:lnTo>
                      <a:pt x="65" y="0"/>
                    </a:lnTo>
                    <a:lnTo>
                      <a:pt x="79" y="0"/>
                    </a:lnTo>
                    <a:lnTo>
                      <a:pt x="79" y="93"/>
                    </a:lnTo>
                    <a:lnTo>
                      <a:pt x="99" y="93"/>
                    </a:lnTo>
                    <a:lnTo>
                      <a:pt x="99" y="109"/>
                    </a:lnTo>
                    <a:lnTo>
                      <a:pt x="79" y="109"/>
                    </a:lnTo>
                    <a:lnTo>
                      <a:pt x="79" y="143"/>
                    </a:lnTo>
                    <a:lnTo>
                      <a:pt x="62" y="143"/>
                    </a:lnTo>
                    <a:close/>
                    <a:moveTo>
                      <a:pt x="62" y="93"/>
                    </a:moveTo>
                    <a:lnTo>
                      <a:pt x="62" y="28"/>
                    </a:lnTo>
                    <a:lnTo>
                      <a:pt x="17" y="93"/>
                    </a:lnTo>
                    <a:lnTo>
                      <a:pt x="62" y="93"/>
                    </a:lnTo>
                    <a:close/>
                    <a:moveTo>
                      <a:pt x="62" y="9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83" name="Freeform 482"/>
              <p:cNvSpPr>
                <a:spLocks noEditPoints="1"/>
              </p:cNvSpPr>
              <p:nvPr/>
            </p:nvSpPr>
            <p:spPr bwMode="auto">
              <a:xfrm>
                <a:off x="6083" y="5909"/>
                <a:ext cx="72" cy="110"/>
              </a:xfrm>
              <a:custGeom>
                <a:avLst/>
                <a:gdLst>
                  <a:gd name="T0" fmla="*/ 0 w 95"/>
                  <a:gd name="T1" fmla="*/ 104 h 144"/>
                  <a:gd name="T2" fmla="*/ 18 w 95"/>
                  <a:gd name="T3" fmla="*/ 102 h 144"/>
                  <a:gd name="T4" fmla="*/ 28 w 95"/>
                  <a:gd name="T5" fmla="*/ 123 h 144"/>
                  <a:gd name="T6" fmla="*/ 46 w 95"/>
                  <a:gd name="T7" fmla="*/ 129 h 144"/>
                  <a:gd name="T8" fmla="*/ 67 w 95"/>
                  <a:gd name="T9" fmla="*/ 120 h 144"/>
                  <a:gd name="T10" fmla="*/ 76 w 95"/>
                  <a:gd name="T11" fmla="*/ 94 h 144"/>
                  <a:gd name="T12" fmla="*/ 67 w 95"/>
                  <a:gd name="T13" fmla="*/ 71 h 144"/>
                  <a:gd name="T14" fmla="*/ 45 w 95"/>
                  <a:gd name="T15" fmla="*/ 62 h 144"/>
                  <a:gd name="T16" fmla="*/ 30 w 95"/>
                  <a:gd name="T17" fmla="*/ 66 h 144"/>
                  <a:gd name="T18" fmla="*/ 19 w 95"/>
                  <a:gd name="T19" fmla="*/ 76 h 144"/>
                  <a:gd name="T20" fmla="*/ 3 w 95"/>
                  <a:gd name="T21" fmla="*/ 74 h 144"/>
                  <a:gd name="T22" fmla="*/ 17 w 95"/>
                  <a:gd name="T23" fmla="*/ 0 h 144"/>
                  <a:gd name="T24" fmla="*/ 88 w 95"/>
                  <a:gd name="T25" fmla="*/ 0 h 144"/>
                  <a:gd name="T26" fmla="*/ 88 w 95"/>
                  <a:gd name="T27" fmla="*/ 17 h 144"/>
                  <a:gd name="T28" fmla="*/ 31 w 95"/>
                  <a:gd name="T29" fmla="*/ 17 h 144"/>
                  <a:gd name="T30" fmla="*/ 23 w 95"/>
                  <a:gd name="T31" fmla="*/ 56 h 144"/>
                  <a:gd name="T32" fmla="*/ 50 w 95"/>
                  <a:gd name="T33" fmla="*/ 47 h 144"/>
                  <a:gd name="T34" fmla="*/ 82 w 95"/>
                  <a:gd name="T35" fmla="*/ 60 h 144"/>
                  <a:gd name="T36" fmla="*/ 95 w 95"/>
                  <a:gd name="T37" fmla="*/ 93 h 144"/>
                  <a:gd name="T38" fmla="*/ 83 w 95"/>
                  <a:gd name="T39" fmla="*/ 126 h 144"/>
                  <a:gd name="T40" fmla="*/ 46 w 95"/>
                  <a:gd name="T41" fmla="*/ 144 h 144"/>
                  <a:gd name="T42" fmla="*/ 14 w 95"/>
                  <a:gd name="T43" fmla="*/ 133 h 144"/>
                  <a:gd name="T44" fmla="*/ 0 w 95"/>
                  <a:gd name="T45" fmla="*/ 104 h 144"/>
                  <a:gd name="T46" fmla="*/ 0 w 95"/>
                  <a:gd name="T47" fmla="*/ 10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5" h="144">
                    <a:moveTo>
                      <a:pt x="0" y="104"/>
                    </a:moveTo>
                    <a:lnTo>
                      <a:pt x="18" y="102"/>
                    </a:lnTo>
                    <a:cubicBezTo>
                      <a:pt x="19" y="111"/>
                      <a:pt x="23" y="118"/>
                      <a:pt x="28" y="123"/>
                    </a:cubicBezTo>
                    <a:cubicBezTo>
                      <a:pt x="33" y="127"/>
                      <a:pt x="39" y="130"/>
                      <a:pt x="46" y="129"/>
                    </a:cubicBezTo>
                    <a:cubicBezTo>
                      <a:pt x="54" y="130"/>
                      <a:pt x="61" y="126"/>
                      <a:pt x="67" y="120"/>
                    </a:cubicBezTo>
                    <a:cubicBezTo>
                      <a:pt x="73" y="114"/>
                      <a:pt x="76" y="105"/>
                      <a:pt x="76" y="94"/>
                    </a:cubicBezTo>
                    <a:cubicBezTo>
                      <a:pt x="76" y="85"/>
                      <a:pt x="73" y="77"/>
                      <a:pt x="67" y="71"/>
                    </a:cubicBezTo>
                    <a:cubicBezTo>
                      <a:pt x="62" y="65"/>
                      <a:pt x="54" y="62"/>
                      <a:pt x="45" y="62"/>
                    </a:cubicBezTo>
                    <a:cubicBezTo>
                      <a:pt x="40" y="62"/>
                      <a:pt x="35" y="63"/>
                      <a:pt x="30" y="66"/>
                    </a:cubicBezTo>
                    <a:cubicBezTo>
                      <a:pt x="25" y="69"/>
                      <a:pt x="22" y="72"/>
                      <a:pt x="19" y="76"/>
                    </a:cubicBezTo>
                    <a:lnTo>
                      <a:pt x="3" y="74"/>
                    </a:lnTo>
                    <a:lnTo>
                      <a:pt x="17" y="0"/>
                    </a:lnTo>
                    <a:lnTo>
                      <a:pt x="88" y="0"/>
                    </a:lnTo>
                    <a:lnTo>
                      <a:pt x="88" y="17"/>
                    </a:lnTo>
                    <a:lnTo>
                      <a:pt x="31" y="17"/>
                    </a:lnTo>
                    <a:lnTo>
                      <a:pt x="23" y="56"/>
                    </a:lnTo>
                    <a:cubicBezTo>
                      <a:pt x="32" y="50"/>
                      <a:pt x="41" y="47"/>
                      <a:pt x="50" y="47"/>
                    </a:cubicBezTo>
                    <a:cubicBezTo>
                      <a:pt x="63" y="47"/>
                      <a:pt x="73" y="51"/>
                      <a:pt x="82" y="60"/>
                    </a:cubicBezTo>
                    <a:cubicBezTo>
                      <a:pt x="90" y="68"/>
                      <a:pt x="95" y="79"/>
                      <a:pt x="95" y="93"/>
                    </a:cubicBezTo>
                    <a:cubicBezTo>
                      <a:pt x="95" y="106"/>
                      <a:pt x="91" y="117"/>
                      <a:pt x="83" y="126"/>
                    </a:cubicBezTo>
                    <a:cubicBezTo>
                      <a:pt x="74" y="138"/>
                      <a:pt x="62" y="144"/>
                      <a:pt x="46" y="144"/>
                    </a:cubicBezTo>
                    <a:cubicBezTo>
                      <a:pt x="33" y="144"/>
                      <a:pt x="22" y="140"/>
                      <a:pt x="14" y="133"/>
                    </a:cubicBezTo>
                    <a:cubicBezTo>
                      <a:pt x="5" y="126"/>
                      <a:pt x="1" y="116"/>
                      <a:pt x="0" y="104"/>
                    </a:cubicBezTo>
                    <a:close/>
                    <a:moveTo>
                      <a:pt x="0" y="104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84" name="Freeform 483"/>
              <p:cNvSpPr>
                <a:spLocks noEditPoints="1"/>
              </p:cNvSpPr>
              <p:nvPr/>
            </p:nvSpPr>
            <p:spPr bwMode="auto">
              <a:xfrm>
                <a:off x="6167" y="5908"/>
                <a:ext cx="71" cy="111"/>
              </a:xfrm>
              <a:custGeom>
                <a:avLst/>
                <a:gdLst>
                  <a:gd name="T0" fmla="*/ 0 w 93"/>
                  <a:gd name="T1" fmla="*/ 73 h 146"/>
                  <a:gd name="T2" fmla="*/ 5 w 93"/>
                  <a:gd name="T3" fmla="*/ 32 h 146"/>
                  <a:gd name="T4" fmla="*/ 21 w 93"/>
                  <a:gd name="T5" fmla="*/ 8 h 146"/>
                  <a:gd name="T6" fmla="*/ 47 w 93"/>
                  <a:gd name="T7" fmla="*/ 0 h 146"/>
                  <a:gd name="T8" fmla="*/ 67 w 93"/>
                  <a:gd name="T9" fmla="*/ 4 h 146"/>
                  <a:gd name="T10" fmla="*/ 81 w 93"/>
                  <a:gd name="T11" fmla="*/ 18 h 146"/>
                  <a:gd name="T12" fmla="*/ 90 w 93"/>
                  <a:gd name="T13" fmla="*/ 39 h 146"/>
                  <a:gd name="T14" fmla="*/ 93 w 93"/>
                  <a:gd name="T15" fmla="*/ 73 h 146"/>
                  <a:gd name="T16" fmla="*/ 88 w 93"/>
                  <a:gd name="T17" fmla="*/ 114 h 146"/>
                  <a:gd name="T18" fmla="*/ 73 w 93"/>
                  <a:gd name="T19" fmla="*/ 137 h 146"/>
                  <a:gd name="T20" fmla="*/ 47 w 93"/>
                  <a:gd name="T21" fmla="*/ 146 h 146"/>
                  <a:gd name="T22" fmla="*/ 14 w 93"/>
                  <a:gd name="T23" fmla="*/ 131 h 146"/>
                  <a:gd name="T24" fmla="*/ 0 w 93"/>
                  <a:gd name="T25" fmla="*/ 73 h 146"/>
                  <a:gd name="T26" fmla="*/ 18 w 93"/>
                  <a:gd name="T27" fmla="*/ 73 h 146"/>
                  <a:gd name="T28" fmla="*/ 26 w 93"/>
                  <a:gd name="T29" fmla="*/ 120 h 146"/>
                  <a:gd name="T30" fmla="*/ 47 w 93"/>
                  <a:gd name="T31" fmla="*/ 131 h 146"/>
                  <a:gd name="T32" fmla="*/ 67 w 93"/>
                  <a:gd name="T33" fmla="*/ 120 h 146"/>
                  <a:gd name="T34" fmla="*/ 75 w 93"/>
                  <a:gd name="T35" fmla="*/ 73 h 146"/>
                  <a:gd name="T36" fmla="*/ 67 w 93"/>
                  <a:gd name="T37" fmla="*/ 26 h 146"/>
                  <a:gd name="T38" fmla="*/ 46 w 93"/>
                  <a:gd name="T39" fmla="*/ 14 h 146"/>
                  <a:gd name="T40" fmla="*/ 27 w 93"/>
                  <a:gd name="T41" fmla="*/ 25 h 146"/>
                  <a:gd name="T42" fmla="*/ 18 w 93"/>
                  <a:gd name="T43" fmla="*/ 73 h 146"/>
                  <a:gd name="T44" fmla="*/ 18 w 93"/>
                  <a:gd name="T45" fmla="*/ 73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3" h="146">
                    <a:moveTo>
                      <a:pt x="0" y="73"/>
                    </a:moveTo>
                    <a:cubicBezTo>
                      <a:pt x="0" y="56"/>
                      <a:pt x="2" y="42"/>
                      <a:pt x="5" y="32"/>
                    </a:cubicBezTo>
                    <a:cubicBezTo>
                      <a:pt x="9" y="22"/>
                      <a:pt x="14" y="14"/>
                      <a:pt x="21" y="8"/>
                    </a:cubicBezTo>
                    <a:cubicBezTo>
                      <a:pt x="27" y="3"/>
                      <a:pt x="36" y="0"/>
                      <a:pt x="47" y="0"/>
                    </a:cubicBezTo>
                    <a:cubicBezTo>
                      <a:pt x="54" y="0"/>
                      <a:pt x="61" y="1"/>
                      <a:pt x="67" y="4"/>
                    </a:cubicBezTo>
                    <a:cubicBezTo>
                      <a:pt x="73" y="7"/>
                      <a:pt x="77" y="12"/>
                      <a:pt x="81" y="18"/>
                    </a:cubicBezTo>
                    <a:cubicBezTo>
                      <a:pt x="85" y="24"/>
                      <a:pt x="88" y="31"/>
                      <a:pt x="90" y="39"/>
                    </a:cubicBezTo>
                    <a:cubicBezTo>
                      <a:pt x="92" y="47"/>
                      <a:pt x="93" y="59"/>
                      <a:pt x="93" y="73"/>
                    </a:cubicBezTo>
                    <a:cubicBezTo>
                      <a:pt x="93" y="90"/>
                      <a:pt x="92" y="103"/>
                      <a:pt x="88" y="114"/>
                    </a:cubicBezTo>
                    <a:cubicBezTo>
                      <a:pt x="85" y="124"/>
                      <a:pt x="79" y="132"/>
                      <a:pt x="73" y="137"/>
                    </a:cubicBezTo>
                    <a:cubicBezTo>
                      <a:pt x="66" y="143"/>
                      <a:pt x="57" y="146"/>
                      <a:pt x="47" y="146"/>
                    </a:cubicBezTo>
                    <a:cubicBezTo>
                      <a:pt x="33" y="146"/>
                      <a:pt x="22" y="141"/>
                      <a:pt x="14" y="131"/>
                    </a:cubicBezTo>
                    <a:cubicBezTo>
                      <a:pt x="5" y="119"/>
                      <a:pt x="0" y="100"/>
                      <a:pt x="0" y="73"/>
                    </a:cubicBezTo>
                    <a:close/>
                    <a:moveTo>
                      <a:pt x="18" y="73"/>
                    </a:moveTo>
                    <a:cubicBezTo>
                      <a:pt x="18" y="96"/>
                      <a:pt x="21" y="112"/>
                      <a:pt x="26" y="120"/>
                    </a:cubicBezTo>
                    <a:cubicBezTo>
                      <a:pt x="32" y="128"/>
                      <a:pt x="38" y="132"/>
                      <a:pt x="47" y="131"/>
                    </a:cubicBezTo>
                    <a:cubicBezTo>
                      <a:pt x="55" y="132"/>
                      <a:pt x="61" y="128"/>
                      <a:pt x="67" y="120"/>
                    </a:cubicBezTo>
                    <a:cubicBezTo>
                      <a:pt x="72" y="112"/>
                      <a:pt x="75" y="96"/>
                      <a:pt x="75" y="73"/>
                    </a:cubicBezTo>
                    <a:cubicBezTo>
                      <a:pt x="75" y="49"/>
                      <a:pt x="72" y="34"/>
                      <a:pt x="67" y="26"/>
                    </a:cubicBezTo>
                    <a:cubicBezTo>
                      <a:pt x="61" y="18"/>
                      <a:pt x="55" y="14"/>
                      <a:pt x="46" y="14"/>
                    </a:cubicBezTo>
                    <a:cubicBezTo>
                      <a:pt x="38" y="14"/>
                      <a:pt x="32" y="18"/>
                      <a:pt x="27" y="25"/>
                    </a:cubicBezTo>
                    <a:cubicBezTo>
                      <a:pt x="21" y="33"/>
                      <a:pt x="18" y="49"/>
                      <a:pt x="18" y="73"/>
                    </a:cubicBezTo>
                    <a:close/>
                    <a:moveTo>
                      <a:pt x="18" y="7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85" name="Freeform 484"/>
              <p:cNvSpPr>
                <a:spLocks noEditPoints="1"/>
              </p:cNvSpPr>
              <p:nvPr/>
            </p:nvSpPr>
            <p:spPr bwMode="auto">
              <a:xfrm>
                <a:off x="6513" y="5909"/>
                <a:ext cx="72" cy="110"/>
              </a:xfrm>
              <a:custGeom>
                <a:avLst/>
                <a:gdLst>
                  <a:gd name="T0" fmla="*/ 0 w 95"/>
                  <a:gd name="T1" fmla="*/ 104 h 144"/>
                  <a:gd name="T2" fmla="*/ 18 w 95"/>
                  <a:gd name="T3" fmla="*/ 102 h 144"/>
                  <a:gd name="T4" fmla="*/ 28 w 95"/>
                  <a:gd name="T5" fmla="*/ 123 h 144"/>
                  <a:gd name="T6" fmla="*/ 46 w 95"/>
                  <a:gd name="T7" fmla="*/ 129 h 144"/>
                  <a:gd name="T8" fmla="*/ 67 w 95"/>
                  <a:gd name="T9" fmla="*/ 120 h 144"/>
                  <a:gd name="T10" fmla="*/ 76 w 95"/>
                  <a:gd name="T11" fmla="*/ 94 h 144"/>
                  <a:gd name="T12" fmla="*/ 67 w 95"/>
                  <a:gd name="T13" fmla="*/ 71 h 144"/>
                  <a:gd name="T14" fmla="*/ 45 w 95"/>
                  <a:gd name="T15" fmla="*/ 62 h 144"/>
                  <a:gd name="T16" fmla="*/ 30 w 95"/>
                  <a:gd name="T17" fmla="*/ 66 h 144"/>
                  <a:gd name="T18" fmla="*/ 19 w 95"/>
                  <a:gd name="T19" fmla="*/ 76 h 144"/>
                  <a:gd name="T20" fmla="*/ 3 w 95"/>
                  <a:gd name="T21" fmla="*/ 74 h 144"/>
                  <a:gd name="T22" fmla="*/ 17 w 95"/>
                  <a:gd name="T23" fmla="*/ 0 h 144"/>
                  <a:gd name="T24" fmla="*/ 88 w 95"/>
                  <a:gd name="T25" fmla="*/ 0 h 144"/>
                  <a:gd name="T26" fmla="*/ 88 w 95"/>
                  <a:gd name="T27" fmla="*/ 17 h 144"/>
                  <a:gd name="T28" fmla="*/ 31 w 95"/>
                  <a:gd name="T29" fmla="*/ 17 h 144"/>
                  <a:gd name="T30" fmla="*/ 23 w 95"/>
                  <a:gd name="T31" fmla="*/ 56 h 144"/>
                  <a:gd name="T32" fmla="*/ 50 w 95"/>
                  <a:gd name="T33" fmla="*/ 47 h 144"/>
                  <a:gd name="T34" fmla="*/ 82 w 95"/>
                  <a:gd name="T35" fmla="*/ 60 h 144"/>
                  <a:gd name="T36" fmla="*/ 95 w 95"/>
                  <a:gd name="T37" fmla="*/ 93 h 144"/>
                  <a:gd name="T38" fmla="*/ 83 w 95"/>
                  <a:gd name="T39" fmla="*/ 126 h 144"/>
                  <a:gd name="T40" fmla="*/ 46 w 95"/>
                  <a:gd name="T41" fmla="*/ 144 h 144"/>
                  <a:gd name="T42" fmla="*/ 14 w 95"/>
                  <a:gd name="T43" fmla="*/ 133 h 144"/>
                  <a:gd name="T44" fmla="*/ 0 w 95"/>
                  <a:gd name="T45" fmla="*/ 104 h 144"/>
                  <a:gd name="T46" fmla="*/ 0 w 95"/>
                  <a:gd name="T47" fmla="*/ 10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5" h="144">
                    <a:moveTo>
                      <a:pt x="0" y="104"/>
                    </a:moveTo>
                    <a:lnTo>
                      <a:pt x="18" y="102"/>
                    </a:lnTo>
                    <a:cubicBezTo>
                      <a:pt x="19" y="111"/>
                      <a:pt x="22" y="118"/>
                      <a:pt x="28" y="123"/>
                    </a:cubicBezTo>
                    <a:cubicBezTo>
                      <a:pt x="32" y="127"/>
                      <a:pt x="39" y="130"/>
                      <a:pt x="46" y="129"/>
                    </a:cubicBezTo>
                    <a:cubicBezTo>
                      <a:pt x="54" y="130"/>
                      <a:pt x="61" y="126"/>
                      <a:pt x="67" y="120"/>
                    </a:cubicBezTo>
                    <a:cubicBezTo>
                      <a:pt x="73" y="114"/>
                      <a:pt x="76" y="105"/>
                      <a:pt x="76" y="94"/>
                    </a:cubicBezTo>
                    <a:cubicBezTo>
                      <a:pt x="76" y="85"/>
                      <a:pt x="73" y="77"/>
                      <a:pt x="67" y="71"/>
                    </a:cubicBezTo>
                    <a:cubicBezTo>
                      <a:pt x="62" y="65"/>
                      <a:pt x="54" y="62"/>
                      <a:pt x="45" y="62"/>
                    </a:cubicBezTo>
                    <a:cubicBezTo>
                      <a:pt x="40" y="62"/>
                      <a:pt x="35" y="63"/>
                      <a:pt x="30" y="66"/>
                    </a:cubicBezTo>
                    <a:cubicBezTo>
                      <a:pt x="25" y="69"/>
                      <a:pt x="22" y="72"/>
                      <a:pt x="19" y="76"/>
                    </a:cubicBezTo>
                    <a:lnTo>
                      <a:pt x="3" y="74"/>
                    </a:lnTo>
                    <a:lnTo>
                      <a:pt x="17" y="0"/>
                    </a:lnTo>
                    <a:lnTo>
                      <a:pt x="88" y="0"/>
                    </a:lnTo>
                    <a:lnTo>
                      <a:pt x="88" y="17"/>
                    </a:lnTo>
                    <a:lnTo>
                      <a:pt x="31" y="17"/>
                    </a:lnTo>
                    <a:lnTo>
                      <a:pt x="23" y="56"/>
                    </a:lnTo>
                    <a:cubicBezTo>
                      <a:pt x="32" y="50"/>
                      <a:pt x="40" y="47"/>
                      <a:pt x="50" y="47"/>
                    </a:cubicBezTo>
                    <a:cubicBezTo>
                      <a:pt x="62" y="47"/>
                      <a:pt x="73" y="51"/>
                      <a:pt x="82" y="60"/>
                    </a:cubicBezTo>
                    <a:cubicBezTo>
                      <a:pt x="90" y="68"/>
                      <a:pt x="94" y="79"/>
                      <a:pt x="95" y="93"/>
                    </a:cubicBezTo>
                    <a:cubicBezTo>
                      <a:pt x="94" y="106"/>
                      <a:pt x="91" y="117"/>
                      <a:pt x="83" y="126"/>
                    </a:cubicBezTo>
                    <a:cubicBezTo>
                      <a:pt x="74" y="138"/>
                      <a:pt x="61" y="144"/>
                      <a:pt x="46" y="144"/>
                    </a:cubicBezTo>
                    <a:cubicBezTo>
                      <a:pt x="33" y="144"/>
                      <a:pt x="22" y="140"/>
                      <a:pt x="14" y="133"/>
                    </a:cubicBezTo>
                    <a:cubicBezTo>
                      <a:pt x="5" y="126"/>
                      <a:pt x="1" y="116"/>
                      <a:pt x="0" y="104"/>
                    </a:cubicBezTo>
                    <a:close/>
                    <a:moveTo>
                      <a:pt x="0" y="104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86" name="Freeform 485"/>
              <p:cNvSpPr>
                <a:spLocks noEditPoints="1"/>
              </p:cNvSpPr>
              <p:nvPr/>
            </p:nvSpPr>
            <p:spPr bwMode="auto">
              <a:xfrm>
                <a:off x="6597" y="5908"/>
                <a:ext cx="71" cy="111"/>
              </a:xfrm>
              <a:custGeom>
                <a:avLst/>
                <a:gdLst>
                  <a:gd name="T0" fmla="*/ 0 w 93"/>
                  <a:gd name="T1" fmla="*/ 73 h 146"/>
                  <a:gd name="T2" fmla="*/ 5 w 93"/>
                  <a:gd name="T3" fmla="*/ 32 h 146"/>
                  <a:gd name="T4" fmla="*/ 21 w 93"/>
                  <a:gd name="T5" fmla="*/ 8 h 146"/>
                  <a:gd name="T6" fmla="*/ 46 w 93"/>
                  <a:gd name="T7" fmla="*/ 0 h 146"/>
                  <a:gd name="T8" fmla="*/ 67 w 93"/>
                  <a:gd name="T9" fmla="*/ 4 h 146"/>
                  <a:gd name="T10" fmla="*/ 81 w 93"/>
                  <a:gd name="T11" fmla="*/ 18 h 146"/>
                  <a:gd name="T12" fmla="*/ 90 w 93"/>
                  <a:gd name="T13" fmla="*/ 39 h 146"/>
                  <a:gd name="T14" fmla="*/ 93 w 93"/>
                  <a:gd name="T15" fmla="*/ 73 h 146"/>
                  <a:gd name="T16" fmla="*/ 88 w 93"/>
                  <a:gd name="T17" fmla="*/ 114 h 146"/>
                  <a:gd name="T18" fmla="*/ 72 w 93"/>
                  <a:gd name="T19" fmla="*/ 137 h 146"/>
                  <a:gd name="T20" fmla="*/ 46 w 93"/>
                  <a:gd name="T21" fmla="*/ 146 h 146"/>
                  <a:gd name="T22" fmla="*/ 14 w 93"/>
                  <a:gd name="T23" fmla="*/ 131 h 146"/>
                  <a:gd name="T24" fmla="*/ 0 w 93"/>
                  <a:gd name="T25" fmla="*/ 73 h 146"/>
                  <a:gd name="T26" fmla="*/ 18 w 93"/>
                  <a:gd name="T27" fmla="*/ 73 h 146"/>
                  <a:gd name="T28" fmla="*/ 26 w 93"/>
                  <a:gd name="T29" fmla="*/ 120 h 146"/>
                  <a:gd name="T30" fmla="*/ 46 w 93"/>
                  <a:gd name="T31" fmla="*/ 131 h 146"/>
                  <a:gd name="T32" fmla="*/ 67 w 93"/>
                  <a:gd name="T33" fmla="*/ 120 h 146"/>
                  <a:gd name="T34" fmla="*/ 75 w 93"/>
                  <a:gd name="T35" fmla="*/ 73 h 146"/>
                  <a:gd name="T36" fmla="*/ 67 w 93"/>
                  <a:gd name="T37" fmla="*/ 26 h 146"/>
                  <a:gd name="T38" fmla="*/ 46 w 93"/>
                  <a:gd name="T39" fmla="*/ 14 h 146"/>
                  <a:gd name="T40" fmla="*/ 27 w 93"/>
                  <a:gd name="T41" fmla="*/ 25 h 146"/>
                  <a:gd name="T42" fmla="*/ 18 w 93"/>
                  <a:gd name="T43" fmla="*/ 73 h 146"/>
                  <a:gd name="T44" fmla="*/ 18 w 93"/>
                  <a:gd name="T45" fmla="*/ 73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3" h="146">
                    <a:moveTo>
                      <a:pt x="0" y="73"/>
                    </a:moveTo>
                    <a:cubicBezTo>
                      <a:pt x="0" y="56"/>
                      <a:pt x="2" y="42"/>
                      <a:pt x="5" y="32"/>
                    </a:cubicBezTo>
                    <a:cubicBezTo>
                      <a:pt x="8" y="22"/>
                      <a:pt x="14" y="14"/>
                      <a:pt x="21" y="8"/>
                    </a:cubicBezTo>
                    <a:cubicBezTo>
                      <a:pt x="27" y="3"/>
                      <a:pt x="36" y="0"/>
                      <a:pt x="46" y="0"/>
                    </a:cubicBezTo>
                    <a:cubicBezTo>
                      <a:pt x="54" y="0"/>
                      <a:pt x="61" y="1"/>
                      <a:pt x="67" y="4"/>
                    </a:cubicBezTo>
                    <a:cubicBezTo>
                      <a:pt x="72" y="7"/>
                      <a:pt x="77" y="12"/>
                      <a:pt x="81" y="18"/>
                    </a:cubicBezTo>
                    <a:cubicBezTo>
                      <a:pt x="85" y="24"/>
                      <a:pt x="88" y="31"/>
                      <a:pt x="90" y="39"/>
                    </a:cubicBezTo>
                    <a:cubicBezTo>
                      <a:pt x="92" y="47"/>
                      <a:pt x="93" y="59"/>
                      <a:pt x="93" y="73"/>
                    </a:cubicBezTo>
                    <a:cubicBezTo>
                      <a:pt x="93" y="90"/>
                      <a:pt x="91" y="103"/>
                      <a:pt x="88" y="114"/>
                    </a:cubicBezTo>
                    <a:cubicBezTo>
                      <a:pt x="84" y="124"/>
                      <a:pt x="79" y="132"/>
                      <a:pt x="72" y="137"/>
                    </a:cubicBezTo>
                    <a:cubicBezTo>
                      <a:pt x="66" y="143"/>
                      <a:pt x="57" y="146"/>
                      <a:pt x="46" y="146"/>
                    </a:cubicBezTo>
                    <a:cubicBezTo>
                      <a:pt x="33" y="146"/>
                      <a:pt x="22" y="141"/>
                      <a:pt x="14" y="131"/>
                    </a:cubicBezTo>
                    <a:cubicBezTo>
                      <a:pt x="5" y="119"/>
                      <a:pt x="0" y="100"/>
                      <a:pt x="0" y="73"/>
                    </a:cubicBezTo>
                    <a:close/>
                    <a:moveTo>
                      <a:pt x="18" y="73"/>
                    </a:moveTo>
                    <a:cubicBezTo>
                      <a:pt x="18" y="96"/>
                      <a:pt x="21" y="112"/>
                      <a:pt x="26" y="120"/>
                    </a:cubicBezTo>
                    <a:cubicBezTo>
                      <a:pt x="32" y="128"/>
                      <a:pt x="38" y="132"/>
                      <a:pt x="46" y="131"/>
                    </a:cubicBezTo>
                    <a:cubicBezTo>
                      <a:pt x="54" y="132"/>
                      <a:pt x="61" y="128"/>
                      <a:pt x="67" y="120"/>
                    </a:cubicBezTo>
                    <a:cubicBezTo>
                      <a:pt x="72" y="112"/>
                      <a:pt x="75" y="96"/>
                      <a:pt x="75" y="73"/>
                    </a:cubicBezTo>
                    <a:cubicBezTo>
                      <a:pt x="75" y="49"/>
                      <a:pt x="72" y="34"/>
                      <a:pt x="67" y="26"/>
                    </a:cubicBezTo>
                    <a:cubicBezTo>
                      <a:pt x="61" y="18"/>
                      <a:pt x="54" y="14"/>
                      <a:pt x="46" y="14"/>
                    </a:cubicBezTo>
                    <a:cubicBezTo>
                      <a:pt x="38" y="14"/>
                      <a:pt x="32" y="18"/>
                      <a:pt x="27" y="25"/>
                    </a:cubicBezTo>
                    <a:cubicBezTo>
                      <a:pt x="21" y="33"/>
                      <a:pt x="18" y="49"/>
                      <a:pt x="18" y="73"/>
                    </a:cubicBezTo>
                    <a:close/>
                    <a:moveTo>
                      <a:pt x="18" y="7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87" name="Freeform 486"/>
              <p:cNvSpPr>
                <a:spLocks noEditPoints="1"/>
              </p:cNvSpPr>
              <p:nvPr/>
            </p:nvSpPr>
            <p:spPr bwMode="auto">
              <a:xfrm>
                <a:off x="6682" y="5908"/>
                <a:ext cx="70" cy="111"/>
              </a:xfrm>
              <a:custGeom>
                <a:avLst/>
                <a:gdLst>
                  <a:gd name="T0" fmla="*/ 0 w 93"/>
                  <a:gd name="T1" fmla="*/ 73 h 146"/>
                  <a:gd name="T2" fmla="*/ 5 w 93"/>
                  <a:gd name="T3" fmla="*/ 32 h 146"/>
                  <a:gd name="T4" fmla="*/ 21 w 93"/>
                  <a:gd name="T5" fmla="*/ 8 h 146"/>
                  <a:gd name="T6" fmla="*/ 47 w 93"/>
                  <a:gd name="T7" fmla="*/ 0 h 146"/>
                  <a:gd name="T8" fmla="*/ 67 w 93"/>
                  <a:gd name="T9" fmla="*/ 4 h 146"/>
                  <a:gd name="T10" fmla="*/ 81 w 93"/>
                  <a:gd name="T11" fmla="*/ 18 h 146"/>
                  <a:gd name="T12" fmla="*/ 90 w 93"/>
                  <a:gd name="T13" fmla="*/ 39 h 146"/>
                  <a:gd name="T14" fmla="*/ 93 w 93"/>
                  <a:gd name="T15" fmla="*/ 73 h 146"/>
                  <a:gd name="T16" fmla="*/ 88 w 93"/>
                  <a:gd name="T17" fmla="*/ 114 h 146"/>
                  <a:gd name="T18" fmla="*/ 73 w 93"/>
                  <a:gd name="T19" fmla="*/ 137 h 146"/>
                  <a:gd name="T20" fmla="*/ 47 w 93"/>
                  <a:gd name="T21" fmla="*/ 146 h 146"/>
                  <a:gd name="T22" fmla="*/ 14 w 93"/>
                  <a:gd name="T23" fmla="*/ 131 h 146"/>
                  <a:gd name="T24" fmla="*/ 0 w 93"/>
                  <a:gd name="T25" fmla="*/ 73 h 146"/>
                  <a:gd name="T26" fmla="*/ 18 w 93"/>
                  <a:gd name="T27" fmla="*/ 73 h 146"/>
                  <a:gd name="T28" fmla="*/ 26 w 93"/>
                  <a:gd name="T29" fmla="*/ 120 h 146"/>
                  <a:gd name="T30" fmla="*/ 47 w 93"/>
                  <a:gd name="T31" fmla="*/ 131 h 146"/>
                  <a:gd name="T32" fmla="*/ 67 w 93"/>
                  <a:gd name="T33" fmla="*/ 120 h 146"/>
                  <a:gd name="T34" fmla="*/ 75 w 93"/>
                  <a:gd name="T35" fmla="*/ 73 h 146"/>
                  <a:gd name="T36" fmla="*/ 67 w 93"/>
                  <a:gd name="T37" fmla="*/ 26 h 146"/>
                  <a:gd name="T38" fmla="*/ 47 w 93"/>
                  <a:gd name="T39" fmla="*/ 14 h 146"/>
                  <a:gd name="T40" fmla="*/ 27 w 93"/>
                  <a:gd name="T41" fmla="*/ 25 h 146"/>
                  <a:gd name="T42" fmla="*/ 18 w 93"/>
                  <a:gd name="T43" fmla="*/ 73 h 146"/>
                  <a:gd name="T44" fmla="*/ 18 w 93"/>
                  <a:gd name="T45" fmla="*/ 73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3" h="146">
                    <a:moveTo>
                      <a:pt x="0" y="73"/>
                    </a:moveTo>
                    <a:cubicBezTo>
                      <a:pt x="0" y="56"/>
                      <a:pt x="2" y="42"/>
                      <a:pt x="5" y="32"/>
                    </a:cubicBezTo>
                    <a:cubicBezTo>
                      <a:pt x="9" y="22"/>
                      <a:pt x="14" y="14"/>
                      <a:pt x="21" y="8"/>
                    </a:cubicBezTo>
                    <a:cubicBezTo>
                      <a:pt x="28" y="3"/>
                      <a:pt x="36" y="0"/>
                      <a:pt x="47" y="0"/>
                    </a:cubicBezTo>
                    <a:cubicBezTo>
                      <a:pt x="54" y="0"/>
                      <a:pt x="61" y="1"/>
                      <a:pt x="67" y="4"/>
                    </a:cubicBezTo>
                    <a:cubicBezTo>
                      <a:pt x="73" y="7"/>
                      <a:pt x="77" y="12"/>
                      <a:pt x="81" y="18"/>
                    </a:cubicBezTo>
                    <a:cubicBezTo>
                      <a:pt x="85" y="24"/>
                      <a:pt x="88" y="31"/>
                      <a:pt x="90" y="39"/>
                    </a:cubicBezTo>
                    <a:cubicBezTo>
                      <a:pt x="92" y="47"/>
                      <a:pt x="93" y="59"/>
                      <a:pt x="93" y="73"/>
                    </a:cubicBezTo>
                    <a:cubicBezTo>
                      <a:pt x="93" y="90"/>
                      <a:pt x="92" y="103"/>
                      <a:pt x="88" y="114"/>
                    </a:cubicBezTo>
                    <a:cubicBezTo>
                      <a:pt x="85" y="124"/>
                      <a:pt x="79" y="132"/>
                      <a:pt x="73" y="137"/>
                    </a:cubicBezTo>
                    <a:cubicBezTo>
                      <a:pt x="66" y="143"/>
                      <a:pt x="57" y="146"/>
                      <a:pt x="47" y="146"/>
                    </a:cubicBezTo>
                    <a:cubicBezTo>
                      <a:pt x="33" y="146"/>
                      <a:pt x="22" y="141"/>
                      <a:pt x="14" y="131"/>
                    </a:cubicBezTo>
                    <a:cubicBezTo>
                      <a:pt x="5" y="119"/>
                      <a:pt x="0" y="100"/>
                      <a:pt x="0" y="73"/>
                    </a:cubicBezTo>
                    <a:close/>
                    <a:moveTo>
                      <a:pt x="18" y="73"/>
                    </a:moveTo>
                    <a:cubicBezTo>
                      <a:pt x="18" y="96"/>
                      <a:pt x="21" y="112"/>
                      <a:pt x="26" y="120"/>
                    </a:cubicBezTo>
                    <a:cubicBezTo>
                      <a:pt x="32" y="128"/>
                      <a:pt x="39" y="132"/>
                      <a:pt x="47" y="131"/>
                    </a:cubicBezTo>
                    <a:cubicBezTo>
                      <a:pt x="55" y="132"/>
                      <a:pt x="61" y="128"/>
                      <a:pt x="67" y="120"/>
                    </a:cubicBezTo>
                    <a:cubicBezTo>
                      <a:pt x="73" y="112"/>
                      <a:pt x="75" y="96"/>
                      <a:pt x="75" y="73"/>
                    </a:cubicBezTo>
                    <a:cubicBezTo>
                      <a:pt x="75" y="49"/>
                      <a:pt x="73" y="34"/>
                      <a:pt x="67" y="26"/>
                    </a:cubicBezTo>
                    <a:cubicBezTo>
                      <a:pt x="61" y="18"/>
                      <a:pt x="55" y="14"/>
                      <a:pt x="47" y="14"/>
                    </a:cubicBezTo>
                    <a:cubicBezTo>
                      <a:pt x="38" y="14"/>
                      <a:pt x="32" y="18"/>
                      <a:pt x="27" y="25"/>
                    </a:cubicBezTo>
                    <a:cubicBezTo>
                      <a:pt x="21" y="33"/>
                      <a:pt x="18" y="49"/>
                      <a:pt x="18" y="73"/>
                    </a:cubicBezTo>
                    <a:close/>
                    <a:moveTo>
                      <a:pt x="18" y="7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88" name="Freeform 487"/>
              <p:cNvSpPr>
                <a:spLocks noEditPoints="1"/>
              </p:cNvSpPr>
              <p:nvPr/>
            </p:nvSpPr>
            <p:spPr bwMode="auto">
              <a:xfrm>
                <a:off x="7028" y="5909"/>
                <a:ext cx="72" cy="110"/>
              </a:xfrm>
              <a:custGeom>
                <a:avLst/>
                <a:gdLst>
                  <a:gd name="T0" fmla="*/ 0 w 95"/>
                  <a:gd name="T1" fmla="*/ 104 h 144"/>
                  <a:gd name="T2" fmla="*/ 18 w 95"/>
                  <a:gd name="T3" fmla="*/ 102 h 144"/>
                  <a:gd name="T4" fmla="*/ 28 w 95"/>
                  <a:gd name="T5" fmla="*/ 123 h 144"/>
                  <a:gd name="T6" fmla="*/ 46 w 95"/>
                  <a:gd name="T7" fmla="*/ 129 h 144"/>
                  <a:gd name="T8" fmla="*/ 67 w 95"/>
                  <a:gd name="T9" fmla="*/ 120 h 144"/>
                  <a:gd name="T10" fmla="*/ 76 w 95"/>
                  <a:gd name="T11" fmla="*/ 94 h 144"/>
                  <a:gd name="T12" fmla="*/ 67 w 95"/>
                  <a:gd name="T13" fmla="*/ 71 h 144"/>
                  <a:gd name="T14" fmla="*/ 45 w 95"/>
                  <a:gd name="T15" fmla="*/ 62 h 144"/>
                  <a:gd name="T16" fmla="*/ 30 w 95"/>
                  <a:gd name="T17" fmla="*/ 66 h 144"/>
                  <a:gd name="T18" fmla="*/ 19 w 95"/>
                  <a:gd name="T19" fmla="*/ 76 h 144"/>
                  <a:gd name="T20" fmla="*/ 3 w 95"/>
                  <a:gd name="T21" fmla="*/ 74 h 144"/>
                  <a:gd name="T22" fmla="*/ 17 w 95"/>
                  <a:gd name="T23" fmla="*/ 0 h 144"/>
                  <a:gd name="T24" fmla="*/ 88 w 95"/>
                  <a:gd name="T25" fmla="*/ 0 h 144"/>
                  <a:gd name="T26" fmla="*/ 88 w 95"/>
                  <a:gd name="T27" fmla="*/ 17 h 144"/>
                  <a:gd name="T28" fmla="*/ 31 w 95"/>
                  <a:gd name="T29" fmla="*/ 17 h 144"/>
                  <a:gd name="T30" fmla="*/ 23 w 95"/>
                  <a:gd name="T31" fmla="*/ 56 h 144"/>
                  <a:gd name="T32" fmla="*/ 50 w 95"/>
                  <a:gd name="T33" fmla="*/ 47 h 144"/>
                  <a:gd name="T34" fmla="*/ 82 w 95"/>
                  <a:gd name="T35" fmla="*/ 60 h 144"/>
                  <a:gd name="T36" fmla="*/ 95 w 95"/>
                  <a:gd name="T37" fmla="*/ 93 h 144"/>
                  <a:gd name="T38" fmla="*/ 83 w 95"/>
                  <a:gd name="T39" fmla="*/ 126 h 144"/>
                  <a:gd name="T40" fmla="*/ 46 w 95"/>
                  <a:gd name="T41" fmla="*/ 144 h 144"/>
                  <a:gd name="T42" fmla="*/ 14 w 95"/>
                  <a:gd name="T43" fmla="*/ 133 h 144"/>
                  <a:gd name="T44" fmla="*/ 0 w 95"/>
                  <a:gd name="T45" fmla="*/ 104 h 144"/>
                  <a:gd name="T46" fmla="*/ 0 w 95"/>
                  <a:gd name="T47" fmla="*/ 10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5" h="144">
                    <a:moveTo>
                      <a:pt x="0" y="104"/>
                    </a:moveTo>
                    <a:lnTo>
                      <a:pt x="18" y="102"/>
                    </a:lnTo>
                    <a:cubicBezTo>
                      <a:pt x="19" y="111"/>
                      <a:pt x="23" y="118"/>
                      <a:pt x="28" y="123"/>
                    </a:cubicBezTo>
                    <a:cubicBezTo>
                      <a:pt x="33" y="127"/>
                      <a:pt x="39" y="130"/>
                      <a:pt x="46" y="129"/>
                    </a:cubicBezTo>
                    <a:cubicBezTo>
                      <a:pt x="54" y="130"/>
                      <a:pt x="61" y="126"/>
                      <a:pt x="67" y="120"/>
                    </a:cubicBezTo>
                    <a:cubicBezTo>
                      <a:pt x="73" y="114"/>
                      <a:pt x="76" y="105"/>
                      <a:pt x="76" y="94"/>
                    </a:cubicBezTo>
                    <a:cubicBezTo>
                      <a:pt x="76" y="85"/>
                      <a:pt x="73" y="77"/>
                      <a:pt x="67" y="71"/>
                    </a:cubicBezTo>
                    <a:cubicBezTo>
                      <a:pt x="62" y="65"/>
                      <a:pt x="54" y="62"/>
                      <a:pt x="45" y="62"/>
                    </a:cubicBezTo>
                    <a:cubicBezTo>
                      <a:pt x="40" y="62"/>
                      <a:pt x="35" y="63"/>
                      <a:pt x="30" y="66"/>
                    </a:cubicBezTo>
                    <a:cubicBezTo>
                      <a:pt x="25" y="69"/>
                      <a:pt x="22" y="72"/>
                      <a:pt x="19" y="76"/>
                    </a:cubicBezTo>
                    <a:lnTo>
                      <a:pt x="3" y="74"/>
                    </a:lnTo>
                    <a:lnTo>
                      <a:pt x="17" y="0"/>
                    </a:lnTo>
                    <a:lnTo>
                      <a:pt x="88" y="0"/>
                    </a:lnTo>
                    <a:lnTo>
                      <a:pt x="88" y="17"/>
                    </a:lnTo>
                    <a:lnTo>
                      <a:pt x="31" y="17"/>
                    </a:lnTo>
                    <a:lnTo>
                      <a:pt x="23" y="56"/>
                    </a:lnTo>
                    <a:cubicBezTo>
                      <a:pt x="32" y="50"/>
                      <a:pt x="41" y="47"/>
                      <a:pt x="50" y="47"/>
                    </a:cubicBezTo>
                    <a:cubicBezTo>
                      <a:pt x="62" y="47"/>
                      <a:pt x="73" y="51"/>
                      <a:pt x="82" y="60"/>
                    </a:cubicBezTo>
                    <a:cubicBezTo>
                      <a:pt x="90" y="68"/>
                      <a:pt x="95" y="79"/>
                      <a:pt x="95" y="93"/>
                    </a:cubicBezTo>
                    <a:cubicBezTo>
                      <a:pt x="95" y="106"/>
                      <a:pt x="91" y="117"/>
                      <a:pt x="83" y="126"/>
                    </a:cubicBezTo>
                    <a:cubicBezTo>
                      <a:pt x="74" y="138"/>
                      <a:pt x="62" y="144"/>
                      <a:pt x="46" y="144"/>
                    </a:cubicBezTo>
                    <a:cubicBezTo>
                      <a:pt x="33" y="144"/>
                      <a:pt x="22" y="140"/>
                      <a:pt x="14" y="133"/>
                    </a:cubicBezTo>
                    <a:cubicBezTo>
                      <a:pt x="5" y="126"/>
                      <a:pt x="1" y="116"/>
                      <a:pt x="0" y="104"/>
                    </a:cubicBezTo>
                    <a:close/>
                    <a:moveTo>
                      <a:pt x="0" y="104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89" name="Freeform 488"/>
              <p:cNvSpPr>
                <a:spLocks noEditPoints="1"/>
              </p:cNvSpPr>
              <p:nvPr/>
            </p:nvSpPr>
            <p:spPr bwMode="auto">
              <a:xfrm>
                <a:off x="7112" y="5909"/>
                <a:ext cx="72" cy="110"/>
              </a:xfrm>
              <a:custGeom>
                <a:avLst/>
                <a:gdLst>
                  <a:gd name="T0" fmla="*/ 0 w 95"/>
                  <a:gd name="T1" fmla="*/ 104 h 144"/>
                  <a:gd name="T2" fmla="*/ 18 w 95"/>
                  <a:gd name="T3" fmla="*/ 102 h 144"/>
                  <a:gd name="T4" fmla="*/ 28 w 95"/>
                  <a:gd name="T5" fmla="*/ 123 h 144"/>
                  <a:gd name="T6" fmla="*/ 46 w 95"/>
                  <a:gd name="T7" fmla="*/ 129 h 144"/>
                  <a:gd name="T8" fmla="*/ 67 w 95"/>
                  <a:gd name="T9" fmla="*/ 120 h 144"/>
                  <a:gd name="T10" fmla="*/ 76 w 95"/>
                  <a:gd name="T11" fmla="*/ 94 h 144"/>
                  <a:gd name="T12" fmla="*/ 68 w 95"/>
                  <a:gd name="T13" fmla="*/ 71 h 144"/>
                  <a:gd name="T14" fmla="*/ 46 w 95"/>
                  <a:gd name="T15" fmla="*/ 62 h 144"/>
                  <a:gd name="T16" fmla="*/ 30 w 95"/>
                  <a:gd name="T17" fmla="*/ 66 h 144"/>
                  <a:gd name="T18" fmla="*/ 19 w 95"/>
                  <a:gd name="T19" fmla="*/ 76 h 144"/>
                  <a:gd name="T20" fmla="*/ 3 w 95"/>
                  <a:gd name="T21" fmla="*/ 74 h 144"/>
                  <a:gd name="T22" fmla="*/ 17 w 95"/>
                  <a:gd name="T23" fmla="*/ 0 h 144"/>
                  <a:gd name="T24" fmla="*/ 88 w 95"/>
                  <a:gd name="T25" fmla="*/ 0 h 144"/>
                  <a:gd name="T26" fmla="*/ 88 w 95"/>
                  <a:gd name="T27" fmla="*/ 17 h 144"/>
                  <a:gd name="T28" fmla="*/ 31 w 95"/>
                  <a:gd name="T29" fmla="*/ 17 h 144"/>
                  <a:gd name="T30" fmla="*/ 23 w 95"/>
                  <a:gd name="T31" fmla="*/ 56 h 144"/>
                  <a:gd name="T32" fmla="*/ 50 w 95"/>
                  <a:gd name="T33" fmla="*/ 47 h 144"/>
                  <a:gd name="T34" fmla="*/ 82 w 95"/>
                  <a:gd name="T35" fmla="*/ 60 h 144"/>
                  <a:gd name="T36" fmla="*/ 95 w 95"/>
                  <a:gd name="T37" fmla="*/ 93 h 144"/>
                  <a:gd name="T38" fmla="*/ 83 w 95"/>
                  <a:gd name="T39" fmla="*/ 126 h 144"/>
                  <a:gd name="T40" fmla="*/ 46 w 95"/>
                  <a:gd name="T41" fmla="*/ 144 h 144"/>
                  <a:gd name="T42" fmla="*/ 14 w 95"/>
                  <a:gd name="T43" fmla="*/ 133 h 144"/>
                  <a:gd name="T44" fmla="*/ 0 w 95"/>
                  <a:gd name="T45" fmla="*/ 104 h 144"/>
                  <a:gd name="T46" fmla="*/ 0 w 95"/>
                  <a:gd name="T47" fmla="*/ 10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5" h="144">
                    <a:moveTo>
                      <a:pt x="0" y="104"/>
                    </a:moveTo>
                    <a:lnTo>
                      <a:pt x="18" y="102"/>
                    </a:lnTo>
                    <a:cubicBezTo>
                      <a:pt x="20" y="111"/>
                      <a:pt x="23" y="118"/>
                      <a:pt x="28" y="123"/>
                    </a:cubicBezTo>
                    <a:cubicBezTo>
                      <a:pt x="33" y="127"/>
                      <a:pt x="39" y="130"/>
                      <a:pt x="46" y="129"/>
                    </a:cubicBezTo>
                    <a:cubicBezTo>
                      <a:pt x="54" y="130"/>
                      <a:pt x="61" y="126"/>
                      <a:pt x="67" y="120"/>
                    </a:cubicBezTo>
                    <a:cubicBezTo>
                      <a:pt x="73" y="114"/>
                      <a:pt x="76" y="105"/>
                      <a:pt x="76" y="94"/>
                    </a:cubicBezTo>
                    <a:cubicBezTo>
                      <a:pt x="76" y="85"/>
                      <a:pt x="73" y="77"/>
                      <a:pt x="68" y="71"/>
                    </a:cubicBezTo>
                    <a:cubicBezTo>
                      <a:pt x="62" y="65"/>
                      <a:pt x="55" y="62"/>
                      <a:pt x="46" y="62"/>
                    </a:cubicBezTo>
                    <a:cubicBezTo>
                      <a:pt x="40" y="62"/>
                      <a:pt x="35" y="63"/>
                      <a:pt x="30" y="66"/>
                    </a:cubicBezTo>
                    <a:cubicBezTo>
                      <a:pt x="26" y="69"/>
                      <a:pt x="22" y="72"/>
                      <a:pt x="19" y="76"/>
                    </a:cubicBezTo>
                    <a:lnTo>
                      <a:pt x="3" y="74"/>
                    </a:lnTo>
                    <a:lnTo>
                      <a:pt x="17" y="0"/>
                    </a:lnTo>
                    <a:lnTo>
                      <a:pt x="88" y="0"/>
                    </a:lnTo>
                    <a:lnTo>
                      <a:pt x="88" y="17"/>
                    </a:lnTo>
                    <a:lnTo>
                      <a:pt x="31" y="17"/>
                    </a:lnTo>
                    <a:lnTo>
                      <a:pt x="23" y="56"/>
                    </a:lnTo>
                    <a:cubicBezTo>
                      <a:pt x="32" y="50"/>
                      <a:pt x="41" y="47"/>
                      <a:pt x="50" y="47"/>
                    </a:cubicBezTo>
                    <a:cubicBezTo>
                      <a:pt x="63" y="47"/>
                      <a:pt x="73" y="51"/>
                      <a:pt x="82" y="60"/>
                    </a:cubicBezTo>
                    <a:cubicBezTo>
                      <a:pt x="90" y="68"/>
                      <a:pt x="95" y="79"/>
                      <a:pt x="95" y="93"/>
                    </a:cubicBezTo>
                    <a:cubicBezTo>
                      <a:pt x="95" y="106"/>
                      <a:pt x="91" y="117"/>
                      <a:pt x="83" y="126"/>
                    </a:cubicBezTo>
                    <a:cubicBezTo>
                      <a:pt x="74" y="138"/>
                      <a:pt x="62" y="144"/>
                      <a:pt x="46" y="144"/>
                    </a:cubicBezTo>
                    <a:cubicBezTo>
                      <a:pt x="33" y="144"/>
                      <a:pt x="22" y="140"/>
                      <a:pt x="14" y="133"/>
                    </a:cubicBezTo>
                    <a:cubicBezTo>
                      <a:pt x="6" y="126"/>
                      <a:pt x="1" y="116"/>
                      <a:pt x="0" y="104"/>
                    </a:cubicBezTo>
                    <a:close/>
                    <a:moveTo>
                      <a:pt x="0" y="104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90" name="Freeform 489"/>
              <p:cNvSpPr>
                <a:spLocks noEditPoints="1"/>
              </p:cNvSpPr>
              <p:nvPr/>
            </p:nvSpPr>
            <p:spPr bwMode="auto">
              <a:xfrm>
                <a:off x="7196" y="5908"/>
                <a:ext cx="71" cy="111"/>
              </a:xfrm>
              <a:custGeom>
                <a:avLst/>
                <a:gdLst>
                  <a:gd name="T0" fmla="*/ 0 w 93"/>
                  <a:gd name="T1" fmla="*/ 73 h 146"/>
                  <a:gd name="T2" fmla="*/ 5 w 93"/>
                  <a:gd name="T3" fmla="*/ 32 h 146"/>
                  <a:gd name="T4" fmla="*/ 21 w 93"/>
                  <a:gd name="T5" fmla="*/ 8 h 146"/>
                  <a:gd name="T6" fmla="*/ 47 w 93"/>
                  <a:gd name="T7" fmla="*/ 0 h 146"/>
                  <a:gd name="T8" fmla="*/ 67 w 93"/>
                  <a:gd name="T9" fmla="*/ 4 h 146"/>
                  <a:gd name="T10" fmla="*/ 81 w 93"/>
                  <a:gd name="T11" fmla="*/ 18 h 146"/>
                  <a:gd name="T12" fmla="*/ 90 w 93"/>
                  <a:gd name="T13" fmla="*/ 39 h 146"/>
                  <a:gd name="T14" fmla="*/ 93 w 93"/>
                  <a:gd name="T15" fmla="*/ 73 h 146"/>
                  <a:gd name="T16" fmla="*/ 88 w 93"/>
                  <a:gd name="T17" fmla="*/ 114 h 146"/>
                  <a:gd name="T18" fmla="*/ 73 w 93"/>
                  <a:gd name="T19" fmla="*/ 137 h 146"/>
                  <a:gd name="T20" fmla="*/ 47 w 93"/>
                  <a:gd name="T21" fmla="*/ 146 h 146"/>
                  <a:gd name="T22" fmla="*/ 14 w 93"/>
                  <a:gd name="T23" fmla="*/ 131 h 146"/>
                  <a:gd name="T24" fmla="*/ 0 w 93"/>
                  <a:gd name="T25" fmla="*/ 73 h 146"/>
                  <a:gd name="T26" fmla="*/ 18 w 93"/>
                  <a:gd name="T27" fmla="*/ 73 h 146"/>
                  <a:gd name="T28" fmla="*/ 26 w 93"/>
                  <a:gd name="T29" fmla="*/ 120 h 146"/>
                  <a:gd name="T30" fmla="*/ 47 w 93"/>
                  <a:gd name="T31" fmla="*/ 131 h 146"/>
                  <a:gd name="T32" fmla="*/ 67 w 93"/>
                  <a:gd name="T33" fmla="*/ 120 h 146"/>
                  <a:gd name="T34" fmla="*/ 75 w 93"/>
                  <a:gd name="T35" fmla="*/ 73 h 146"/>
                  <a:gd name="T36" fmla="*/ 67 w 93"/>
                  <a:gd name="T37" fmla="*/ 26 h 146"/>
                  <a:gd name="T38" fmla="*/ 47 w 93"/>
                  <a:gd name="T39" fmla="*/ 14 h 146"/>
                  <a:gd name="T40" fmla="*/ 27 w 93"/>
                  <a:gd name="T41" fmla="*/ 25 h 146"/>
                  <a:gd name="T42" fmla="*/ 18 w 93"/>
                  <a:gd name="T43" fmla="*/ 73 h 146"/>
                  <a:gd name="T44" fmla="*/ 18 w 93"/>
                  <a:gd name="T45" fmla="*/ 73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3" h="146">
                    <a:moveTo>
                      <a:pt x="0" y="73"/>
                    </a:moveTo>
                    <a:cubicBezTo>
                      <a:pt x="0" y="56"/>
                      <a:pt x="2" y="42"/>
                      <a:pt x="5" y="32"/>
                    </a:cubicBezTo>
                    <a:cubicBezTo>
                      <a:pt x="9" y="22"/>
                      <a:pt x="14" y="14"/>
                      <a:pt x="21" y="8"/>
                    </a:cubicBezTo>
                    <a:cubicBezTo>
                      <a:pt x="28" y="3"/>
                      <a:pt x="36" y="0"/>
                      <a:pt x="47" y="0"/>
                    </a:cubicBezTo>
                    <a:cubicBezTo>
                      <a:pt x="54" y="0"/>
                      <a:pt x="61" y="1"/>
                      <a:pt x="67" y="4"/>
                    </a:cubicBezTo>
                    <a:cubicBezTo>
                      <a:pt x="73" y="7"/>
                      <a:pt x="77" y="12"/>
                      <a:pt x="81" y="18"/>
                    </a:cubicBezTo>
                    <a:cubicBezTo>
                      <a:pt x="85" y="24"/>
                      <a:pt x="88" y="31"/>
                      <a:pt x="90" y="39"/>
                    </a:cubicBezTo>
                    <a:cubicBezTo>
                      <a:pt x="92" y="47"/>
                      <a:pt x="93" y="59"/>
                      <a:pt x="93" y="73"/>
                    </a:cubicBezTo>
                    <a:cubicBezTo>
                      <a:pt x="93" y="90"/>
                      <a:pt x="92" y="103"/>
                      <a:pt x="88" y="114"/>
                    </a:cubicBezTo>
                    <a:cubicBezTo>
                      <a:pt x="85" y="124"/>
                      <a:pt x="80" y="132"/>
                      <a:pt x="73" y="137"/>
                    </a:cubicBezTo>
                    <a:cubicBezTo>
                      <a:pt x="66" y="143"/>
                      <a:pt x="57" y="146"/>
                      <a:pt x="47" y="146"/>
                    </a:cubicBezTo>
                    <a:cubicBezTo>
                      <a:pt x="33" y="146"/>
                      <a:pt x="22" y="141"/>
                      <a:pt x="14" y="131"/>
                    </a:cubicBezTo>
                    <a:cubicBezTo>
                      <a:pt x="5" y="119"/>
                      <a:pt x="0" y="100"/>
                      <a:pt x="0" y="73"/>
                    </a:cubicBezTo>
                    <a:close/>
                    <a:moveTo>
                      <a:pt x="18" y="73"/>
                    </a:moveTo>
                    <a:cubicBezTo>
                      <a:pt x="18" y="96"/>
                      <a:pt x="21" y="112"/>
                      <a:pt x="26" y="120"/>
                    </a:cubicBezTo>
                    <a:cubicBezTo>
                      <a:pt x="32" y="128"/>
                      <a:pt x="39" y="132"/>
                      <a:pt x="47" y="131"/>
                    </a:cubicBezTo>
                    <a:cubicBezTo>
                      <a:pt x="55" y="132"/>
                      <a:pt x="62" y="128"/>
                      <a:pt x="67" y="120"/>
                    </a:cubicBezTo>
                    <a:cubicBezTo>
                      <a:pt x="73" y="112"/>
                      <a:pt x="75" y="96"/>
                      <a:pt x="75" y="73"/>
                    </a:cubicBezTo>
                    <a:cubicBezTo>
                      <a:pt x="75" y="49"/>
                      <a:pt x="73" y="34"/>
                      <a:pt x="67" y="26"/>
                    </a:cubicBezTo>
                    <a:cubicBezTo>
                      <a:pt x="62" y="18"/>
                      <a:pt x="55" y="14"/>
                      <a:pt x="47" y="14"/>
                    </a:cubicBezTo>
                    <a:cubicBezTo>
                      <a:pt x="38" y="14"/>
                      <a:pt x="32" y="18"/>
                      <a:pt x="27" y="25"/>
                    </a:cubicBezTo>
                    <a:cubicBezTo>
                      <a:pt x="21" y="33"/>
                      <a:pt x="18" y="49"/>
                      <a:pt x="18" y="73"/>
                    </a:cubicBezTo>
                    <a:close/>
                    <a:moveTo>
                      <a:pt x="18" y="7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91" name="Freeform 490"/>
              <p:cNvSpPr>
                <a:spLocks noEditPoints="1"/>
              </p:cNvSpPr>
              <p:nvPr/>
            </p:nvSpPr>
            <p:spPr bwMode="auto">
              <a:xfrm>
                <a:off x="7541" y="5908"/>
                <a:ext cx="73" cy="111"/>
              </a:xfrm>
              <a:custGeom>
                <a:avLst/>
                <a:gdLst>
                  <a:gd name="T0" fmla="*/ 92 w 95"/>
                  <a:gd name="T1" fmla="*/ 35 h 146"/>
                  <a:gd name="T2" fmla="*/ 74 w 95"/>
                  <a:gd name="T3" fmla="*/ 37 h 146"/>
                  <a:gd name="T4" fmla="*/ 68 w 95"/>
                  <a:gd name="T5" fmla="*/ 22 h 146"/>
                  <a:gd name="T6" fmla="*/ 50 w 95"/>
                  <a:gd name="T7" fmla="*/ 14 h 146"/>
                  <a:gd name="T8" fmla="*/ 36 w 95"/>
                  <a:gd name="T9" fmla="*/ 19 h 146"/>
                  <a:gd name="T10" fmla="*/ 22 w 95"/>
                  <a:gd name="T11" fmla="*/ 37 h 146"/>
                  <a:gd name="T12" fmla="*/ 17 w 95"/>
                  <a:gd name="T13" fmla="*/ 70 h 146"/>
                  <a:gd name="T14" fmla="*/ 33 w 95"/>
                  <a:gd name="T15" fmla="*/ 55 h 146"/>
                  <a:gd name="T16" fmla="*/ 52 w 95"/>
                  <a:gd name="T17" fmla="*/ 51 h 146"/>
                  <a:gd name="T18" fmla="*/ 82 w 95"/>
                  <a:gd name="T19" fmla="*/ 64 h 146"/>
                  <a:gd name="T20" fmla="*/ 95 w 95"/>
                  <a:gd name="T21" fmla="*/ 97 h 146"/>
                  <a:gd name="T22" fmla="*/ 89 w 95"/>
                  <a:gd name="T23" fmla="*/ 122 h 146"/>
                  <a:gd name="T24" fmla="*/ 73 w 95"/>
                  <a:gd name="T25" fmla="*/ 140 h 146"/>
                  <a:gd name="T26" fmla="*/ 50 w 95"/>
                  <a:gd name="T27" fmla="*/ 146 h 146"/>
                  <a:gd name="T28" fmla="*/ 14 w 95"/>
                  <a:gd name="T29" fmla="*/ 130 h 146"/>
                  <a:gd name="T30" fmla="*/ 0 w 95"/>
                  <a:gd name="T31" fmla="*/ 76 h 146"/>
                  <a:gd name="T32" fmla="*/ 15 w 95"/>
                  <a:gd name="T33" fmla="*/ 16 h 146"/>
                  <a:gd name="T34" fmla="*/ 51 w 95"/>
                  <a:gd name="T35" fmla="*/ 0 h 146"/>
                  <a:gd name="T36" fmla="*/ 79 w 95"/>
                  <a:gd name="T37" fmla="*/ 9 h 146"/>
                  <a:gd name="T38" fmla="*/ 92 w 95"/>
                  <a:gd name="T39" fmla="*/ 35 h 146"/>
                  <a:gd name="T40" fmla="*/ 20 w 95"/>
                  <a:gd name="T41" fmla="*/ 97 h 146"/>
                  <a:gd name="T42" fmla="*/ 24 w 95"/>
                  <a:gd name="T43" fmla="*/ 115 h 146"/>
                  <a:gd name="T44" fmla="*/ 35 w 95"/>
                  <a:gd name="T45" fmla="*/ 127 h 146"/>
                  <a:gd name="T46" fmla="*/ 49 w 95"/>
                  <a:gd name="T47" fmla="*/ 131 h 146"/>
                  <a:gd name="T48" fmla="*/ 69 w 95"/>
                  <a:gd name="T49" fmla="*/ 123 h 146"/>
                  <a:gd name="T50" fmla="*/ 77 w 95"/>
                  <a:gd name="T51" fmla="*/ 98 h 146"/>
                  <a:gd name="T52" fmla="*/ 69 w 95"/>
                  <a:gd name="T53" fmla="*/ 75 h 146"/>
                  <a:gd name="T54" fmla="*/ 49 w 95"/>
                  <a:gd name="T55" fmla="*/ 66 h 146"/>
                  <a:gd name="T56" fmla="*/ 28 w 95"/>
                  <a:gd name="T57" fmla="*/ 75 h 146"/>
                  <a:gd name="T58" fmla="*/ 20 w 95"/>
                  <a:gd name="T59" fmla="*/ 97 h 146"/>
                  <a:gd name="T60" fmla="*/ 20 w 95"/>
                  <a:gd name="T61" fmla="*/ 97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95" h="146">
                    <a:moveTo>
                      <a:pt x="92" y="35"/>
                    </a:moveTo>
                    <a:lnTo>
                      <a:pt x="74" y="37"/>
                    </a:lnTo>
                    <a:cubicBezTo>
                      <a:pt x="73" y="30"/>
                      <a:pt x="71" y="25"/>
                      <a:pt x="68" y="22"/>
                    </a:cubicBezTo>
                    <a:cubicBezTo>
                      <a:pt x="63" y="17"/>
                      <a:pt x="57" y="14"/>
                      <a:pt x="50" y="14"/>
                    </a:cubicBezTo>
                    <a:cubicBezTo>
                      <a:pt x="45" y="14"/>
                      <a:pt x="40" y="16"/>
                      <a:pt x="36" y="19"/>
                    </a:cubicBezTo>
                    <a:cubicBezTo>
                      <a:pt x="30" y="23"/>
                      <a:pt x="26" y="29"/>
                      <a:pt x="22" y="37"/>
                    </a:cubicBezTo>
                    <a:cubicBezTo>
                      <a:pt x="19" y="44"/>
                      <a:pt x="18" y="55"/>
                      <a:pt x="17" y="70"/>
                    </a:cubicBezTo>
                    <a:cubicBezTo>
                      <a:pt x="22" y="63"/>
                      <a:pt x="27" y="59"/>
                      <a:pt x="33" y="55"/>
                    </a:cubicBezTo>
                    <a:cubicBezTo>
                      <a:pt x="39" y="52"/>
                      <a:pt x="46" y="51"/>
                      <a:pt x="52" y="51"/>
                    </a:cubicBezTo>
                    <a:cubicBezTo>
                      <a:pt x="64" y="51"/>
                      <a:pt x="74" y="55"/>
                      <a:pt x="82" y="64"/>
                    </a:cubicBezTo>
                    <a:cubicBezTo>
                      <a:pt x="90" y="72"/>
                      <a:pt x="94" y="83"/>
                      <a:pt x="95" y="97"/>
                    </a:cubicBezTo>
                    <a:cubicBezTo>
                      <a:pt x="94" y="106"/>
                      <a:pt x="93" y="114"/>
                      <a:pt x="89" y="122"/>
                    </a:cubicBezTo>
                    <a:cubicBezTo>
                      <a:pt x="85" y="130"/>
                      <a:pt x="80" y="136"/>
                      <a:pt x="73" y="140"/>
                    </a:cubicBezTo>
                    <a:cubicBezTo>
                      <a:pt x="66" y="144"/>
                      <a:pt x="58" y="146"/>
                      <a:pt x="50" y="146"/>
                    </a:cubicBezTo>
                    <a:cubicBezTo>
                      <a:pt x="35" y="146"/>
                      <a:pt x="23" y="141"/>
                      <a:pt x="14" y="130"/>
                    </a:cubicBezTo>
                    <a:cubicBezTo>
                      <a:pt x="5" y="119"/>
                      <a:pt x="0" y="101"/>
                      <a:pt x="0" y="76"/>
                    </a:cubicBezTo>
                    <a:cubicBezTo>
                      <a:pt x="0" y="49"/>
                      <a:pt x="5" y="29"/>
                      <a:pt x="15" y="16"/>
                    </a:cubicBezTo>
                    <a:cubicBezTo>
                      <a:pt x="24" y="5"/>
                      <a:pt x="36" y="0"/>
                      <a:pt x="51" y="0"/>
                    </a:cubicBezTo>
                    <a:cubicBezTo>
                      <a:pt x="63" y="0"/>
                      <a:pt x="72" y="3"/>
                      <a:pt x="79" y="9"/>
                    </a:cubicBezTo>
                    <a:cubicBezTo>
                      <a:pt x="86" y="16"/>
                      <a:pt x="91" y="24"/>
                      <a:pt x="92" y="35"/>
                    </a:cubicBezTo>
                    <a:close/>
                    <a:moveTo>
                      <a:pt x="20" y="97"/>
                    </a:moveTo>
                    <a:cubicBezTo>
                      <a:pt x="20" y="103"/>
                      <a:pt x="21" y="109"/>
                      <a:pt x="24" y="115"/>
                    </a:cubicBezTo>
                    <a:cubicBezTo>
                      <a:pt x="27" y="120"/>
                      <a:pt x="30" y="124"/>
                      <a:pt x="35" y="127"/>
                    </a:cubicBezTo>
                    <a:cubicBezTo>
                      <a:pt x="39" y="130"/>
                      <a:pt x="44" y="132"/>
                      <a:pt x="49" y="131"/>
                    </a:cubicBezTo>
                    <a:cubicBezTo>
                      <a:pt x="57" y="132"/>
                      <a:pt x="63" y="129"/>
                      <a:pt x="69" y="123"/>
                    </a:cubicBezTo>
                    <a:cubicBezTo>
                      <a:pt x="74" y="117"/>
                      <a:pt x="77" y="108"/>
                      <a:pt x="77" y="98"/>
                    </a:cubicBezTo>
                    <a:cubicBezTo>
                      <a:pt x="77" y="88"/>
                      <a:pt x="74" y="80"/>
                      <a:pt x="69" y="75"/>
                    </a:cubicBezTo>
                    <a:cubicBezTo>
                      <a:pt x="63" y="69"/>
                      <a:pt x="57" y="66"/>
                      <a:pt x="49" y="66"/>
                    </a:cubicBezTo>
                    <a:cubicBezTo>
                      <a:pt x="41" y="66"/>
                      <a:pt x="34" y="69"/>
                      <a:pt x="28" y="75"/>
                    </a:cubicBezTo>
                    <a:cubicBezTo>
                      <a:pt x="23" y="80"/>
                      <a:pt x="20" y="88"/>
                      <a:pt x="20" y="97"/>
                    </a:cubicBezTo>
                    <a:close/>
                    <a:moveTo>
                      <a:pt x="20" y="9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92" name="Freeform 491"/>
              <p:cNvSpPr>
                <a:spLocks noEditPoints="1"/>
              </p:cNvSpPr>
              <p:nvPr/>
            </p:nvSpPr>
            <p:spPr bwMode="auto">
              <a:xfrm>
                <a:off x="7626" y="5908"/>
                <a:ext cx="71" cy="111"/>
              </a:xfrm>
              <a:custGeom>
                <a:avLst/>
                <a:gdLst>
                  <a:gd name="T0" fmla="*/ 0 w 93"/>
                  <a:gd name="T1" fmla="*/ 73 h 146"/>
                  <a:gd name="T2" fmla="*/ 5 w 93"/>
                  <a:gd name="T3" fmla="*/ 32 h 146"/>
                  <a:gd name="T4" fmla="*/ 21 w 93"/>
                  <a:gd name="T5" fmla="*/ 8 h 146"/>
                  <a:gd name="T6" fmla="*/ 47 w 93"/>
                  <a:gd name="T7" fmla="*/ 0 h 146"/>
                  <a:gd name="T8" fmla="*/ 67 w 93"/>
                  <a:gd name="T9" fmla="*/ 4 h 146"/>
                  <a:gd name="T10" fmla="*/ 81 w 93"/>
                  <a:gd name="T11" fmla="*/ 18 h 146"/>
                  <a:gd name="T12" fmla="*/ 90 w 93"/>
                  <a:gd name="T13" fmla="*/ 39 h 146"/>
                  <a:gd name="T14" fmla="*/ 93 w 93"/>
                  <a:gd name="T15" fmla="*/ 73 h 146"/>
                  <a:gd name="T16" fmla="*/ 88 w 93"/>
                  <a:gd name="T17" fmla="*/ 114 h 146"/>
                  <a:gd name="T18" fmla="*/ 73 w 93"/>
                  <a:gd name="T19" fmla="*/ 137 h 146"/>
                  <a:gd name="T20" fmla="*/ 47 w 93"/>
                  <a:gd name="T21" fmla="*/ 146 h 146"/>
                  <a:gd name="T22" fmla="*/ 14 w 93"/>
                  <a:gd name="T23" fmla="*/ 131 h 146"/>
                  <a:gd name="T24" fmla="*/ 0 w 93"/>
                  <a:gd name="T25" fmla="*/ 73 h 146"/>
                  <a:gd name="T26" fmla="*/ 18 w 93"/>
                  <a:gd name="T27" fmla="*/ 73 h 146"/>
                  <a:gd name="T28" fmla="*/ 26 w 93"/>
                  <a:gd name="T29" fmla="*/ 120 h 146"/>
                  <a:gd name="T30" fmla="*/ 47 w 93"/>
                  <a:gd name="T31" fmla="*/ 131 h 146"/>
                  <a:gd name="T32" fmla="*/ 67 w 93"/>
                  <a:gd name="T33" fmla="*/ 120 h 146"/>
                  <a:gd name="T34" fmla="*/ 75 w 93"/>
                  <a:gd name="T35" fmla="*/ 73 h 146"/>
                  <a:gd name="T36" fmla="*/ 67 w 93"/>
                  <a:gd name="T37" fmla="*/ 26 h 146"/>
                  <a:gd name="T38" fmla="*/ 47 w 93"/>
                  <a:gd name="T39" fmla="*/ 14 h 146"/>
                  <a:gd name="T40" fmla="*/ 27 w 93"/>
                  <a:gd name="T41" fmla="*/ 25 h 146"/>
                  <a:gd name="T42" fmla="*/ 18 w 93"/>
                  <a:gd name="T43" fmla="*/ 73 h 146"/>
                  <a:gd name="T44" fmla="*/ 18 w 93"/>
                  <a:gd name="T45" fmla="*/ 73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3" h="146">
                    <a:moveTo>
                      <a:pt x="0" y="73"/>
                    </a:moveTo>
                    <a:cubicBezTo>
                      <a:pt x="0" y="56"/>
                      <a:pt x="2" y="42"/>
                      <a:pt x="5" y="32"/>
                    </a:cubicBezTo>
                    <a:cubicBezTo>
                      <a:pt x="9" y="22"/>
                      <a:pt x="14" y="14"/>
                      <a:pt x="21" y="8"/>
                    </a:cubicBezTo>
                    <a:cubicBezTo>
                      <a:pt x="27" y="3"/>
                      <a:pt x="36" y="0"/>
                      <a:pt x="47" y="0"/>
                    </a:cubicBezTo>
                    <a:cubicBezTo>
                      <a:pt x="54" y="0"/>
                      <a:pt x="61" y="1"/>
                      <a:pt x="67" y="4"/>
                    </a:cubicBezTo>
                    <a:cubicBezTo>
                      <a:pt x="73" y="7"/>
                      <a:pt x="77" y="12"/>
                      <a:pt x="81" y="18"/>
                    </a:cubicBezTo>
                    <a:cubicBezTo>
                      <a:pt x="85" y="24"/>
                      <a:pt x="88" y="31"/>
                      <a:pt x="90" y="39"/>
                    </a:cubicBezTo>
                    <a:cubicBezTo>
                      <a:pt x="92" y="47"/>
                      <a:pt x="93" y="59"/>
                      <a:pt x="93" y="73"/>
                    </a:cubicBezTo>
                    <a:cubicBezTo>
                      <a:pt x="93" y="90"/>
                      <a:pt x="92" y="103"/>
                      <a:pt x="88" y="114"/>
                    </a:cubicBezTo>
                    <a:cubicBezTo>
                      <a:pt x="85" y="124"/>
                      <a:pt x="79" y="132"/>
                      <a:pt x="73" y="137"/>
                    </a:cubicBezTo>
                    <a:cubicBezTo>
                      <a:pt x="66" y="143"/>
                      <a:pt x="57" y="146"/>
                      <a:pt x="47" y="146"/>
                    </a:cubicBezTo>
                    <a:cubicBezTo>
                      <a:pt x="33" y="146"/>
                      <a:pt x="22" y="141"/>
                      <a:pt x="14" y="131"/>
                    </a:cubicBezTo>
                    <a:cubicBezTo>
                      <a:pt x="5" y="119"/>
                      <a:pt x="0" y="100"/>
                      <a:pt x="0" y="73"/>
                    </a:cubicBezTo>
                    <a:close/>
                    <a:moveTo>
                      <a:pt x="18" y="73"/>
                    </a:moveTo>
                    <a:cubicBezTo>
                      <a:pt x="18" y="96"/>
                      <a:pt x="21" y="112"/>
                      <a:pt x="26" y="120"/>
                    </a:cubicBezTo>
                    <a:cubicBezTo>
                      <a:pt x="32" y="128"/>
                      <a:pt x="39" y="132"/>
                      <a:pt x="47" y="131"/>
                    </a:cubicBezTo>
                    <a:cubicBezTo>
                      <a:pt x="55" y="132"/>
                      <a:pt x="61" y="128"/>
                      <a:pt x="67" y="120"/>
                    </a:cubicBezTo>
                    <a:cubicBezTo>
                      <a:pt x="72" y="112"/>
                      <a:pt x="75" y="96"/>
                      <a:pt x="75" y="73"/>
                    </a:cubicBezTo>
                    <a:cubicBezTo>
                      <a:pt x="75" y="49"/>
                      <a:pt x="72" y="34"/>
                      <a:pt x="67" y="26"/>
                    </a:cubicBezTo>
                    <a:cubicBezTo>
                      <a:pt x="61" y="18"/>
                      <a:pt x="55" y="14"/>
                      <a:pt x="47" y="14"/>
                    </a:cubicBezTo>
                    <a:cubicBezTo>
                      <a:pt x="38" y="14"/>
                      <a:pt x="32" y="18"/>
                      <a:pt x="27" y="25"/>
                    </a:cubicBezTo>
                    <a:cubicBezTo>
                      <a:pt x="21" y="33"/>
                      <a:pt x="18" y="49"/>
                      <a:pt x="18" y="73"/>
                    </a:cubicBezTo>
                    <a:close/>
                    <a:moveTo>
                      <a:pt x="18" y="7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93" name="Freeform 492"/>
              <p:cNvSpPr>
                <a:spLocks noEditPoints="1"/>
              </p:cNvSpPr>
              <p:nvPr/>
            </p:nvSpPr>
            <p:spPr bwMode="auto">
              <a:xfrm>
                <a:off x="7711" y="5908"/>
                <a:ext cx="71" cy="111"/>
              </a:xfrm>
              <a:custGeom>
                <a:avLst/>
                <a:gdLst>
                  <a:gd name="T0" fmla="*/ 0 w 94"/>
                  <a:gd name="T1" fmla="*/ 73 h 146"/>
                  <a:gd name="T2" fmla="*/ 5 w 94"/>
                  <a:gd name="T3" fmla="*/ 32 h 146"/>
                  <a:gd name="T4" fmla="*/ 21 w 94"/>
                  <a:gd name="T5" fmla="*/ 8 h 146"/>
                  <a:gd name="T6" fmla="*/ 47 w 94"/>
                  <a:gd name="T7" fmla="*/ 0 h 146"/>
                  <a:gd name="T8" fmla="*/ 67 w 94"/>
                  <a:gd name="T9" fmla="*/ 4 h 146"/>
                  <a:gd name="T10" fmla="*/ 81 w 94"/>
                  <a:gd name="T11" fmla="*/ 18 h 146"/>
                  <a:gd name="T12" fmla="*/ 90 w 94"/>
                  <a:gd name="T13" fmla="*/ 39 h 146"/>
                  <a:gd name="T14" fmla="*/ 94 w 94"/>
                  <a:gd name="T15" fmla="*/ 73 h 146"/>
                  <a:gd name="T16" fmla="*/ 88 w 94"/>
                  <a:gd name="T17" fmla="*/ 114 h 146"/>
                  <a:gd name="T18" fmla="*/ 73 w 94"/>
                  <a:gd name="T19" fmla="*/ 137 h 146"/>
                  <a:gd name="T20" fmla="*/ 47 w 94"/>
                  <a:gd name="T21" fmla="*/ 146 h 146"/>
                  <a:gd name="T22" fmla="*/ 14 w 94"/>
                  <a:gd name="T23" fmla="*/ 131 h 146"/>
                  <a:gd name="T24" fmla="*/ 0 w 94"/>
                  <a:gd name="T25" fmla="*/ 73 h 146"/>
                  <a:gd name="T26" fmla="*/ 18 w 94"/>
                  <a:gd name="T27" fmla="*/ 73 h 146"/>
                  <a:gd name="T28" fmla="*/ 26 w 94"/>
                  <a:gd name="T29" fmla="*/ 120 h 146"/>
                  <a:gd name="T30" fmla="*/ 47 w 94"/>
                  <a:gd name="T31" fmla="*/ 131 h 146"/>
                  <a:gd name="T32" fmla="*/ 67 w 94"/>
                  <a:gd name="T33" fmla="*/ 120 h 146"/>
                  <a:gd name="T34" fmla="*/ 76 w 94"/>
                  <a:gd name="T35" fmla="*/ 73 h 146"/>
                  <a:gd name="T36" fmla="*/ 67 w 94"/>
                  <a:gd name="T37" fmla="*/ 26 h 146"/>
                  <a:gd name="T38" fmla="*/ 47 w 94"/>
                  <a:gd name="T39" fmla="*/ 14 h 146"/>
                  <a:gd name="T40" fmla="*/ 27 w 94"/>
                  <a:gd name="T41" fmla="*/ 25 h 146"/>
                  <a:gd name="T42" fmla="*/ 18 w 94"/>
                  <a:gd name="T43" fmla="*/ 73 h 146"/>
                  <a:gd name="T44" fmla="*/ 18 w 94"/>
                  <a:gd name="T45" fmla="*/ 73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4" h="146">
                    <a:moveTo>
                      <a:pt x="0" y="73"/>
                    </a:moveTo>
                    <a:cubicBezTo>
                      <a:pt x="0" y="56"/>
                      <a:pt x="2" y="42"/>
                      <a:pt x="5" y="32"/>
                    </a:cubicBezTo>
                    <a:cubicBezTo>
                      <a:pt x="9" y="22"/>
                      <a:pt x="14" y="14"/>
                      <a:pt x="21" y="8"/>
                    </a:cubicBezTo>
                    <a:cubicBezTo>
                      <a:pt x="28" y="3"/>
                      <a:pt x="36" y="0"/>
                      <a:pt x="47" y="0"/>
                    </a:cubicBezTo>
                    <a:cubicBezTo>
                      <a:pt x="55" y="0"/>
                      <a:pt x="61" y="1"/>
                      <a:pt x="67" y="4"/>
                    </a:cubicBezTo>
                    <a:cubicBezTo>
                      <a:pt x="73" y="7"/>
                      <a:pt x="78" y="12"/>
                      <a:pt x="81" y="18"/>
                    </a:cubicBezTo>
                    <a:cubicBezTo>
                      <a:pt x="85" y="24"/>
                      <a:pt x="88" y="31"/>
                      <a:pt x="90" y="39"/>
                    </a:cubicBezTo>
                    <a:cubicBezTo>
                      <a:pt x="93" y="47"/>
                      <a:pt x="94" y="59"/>
                      <a:pt x="94" y="73"/>
                    </a:cubicBezTo>
                    <a:cubicBezTo>
                      <a:pt x="94" y="90"/>
                      <a:pt x="92" y="103"/>
                      <a:pt x="88" y="114"/>
                    </a:cubicBezTo>
                    <a:cubicBezTo>
                      <a:pt x="85" y="124"/>
                      <a:pt x="80" y="132"/>
                      <a:pt x="73" y="137"/>
                    </a:cubicBezTo>
                    <a:cubicBezTo>
                      <a:pt x="66" y="143"/>
                      <a:pt x="57" y="146"/>
                      <a:pt x="47" y="146"/>
                    </a:cubicBezTo>
                    <a:cubicBezTo>
                      <a:pt x="33" y="146"/>
                      <a:pt x="22" y="141"/>
                      <a:pt x="14" y="131"/>
                    </a:cubicBezTo>
                    <a:cubicBezTo>
                      <a:pt x="5" y="119"/>
                      <a:pt x="0" y="100"/>
                      <a:pt x="0" y="73"/>
                    </a:cubicBezTo>
                    <a:close/>
                    <a:moveTo>
                      <a:pt x="18" y="73"/>
                    </a:moveTo>
                    <a:cubicBezTo>
                      <a:pt x="18" y="96"/>
                      <a:pt x="21" y="112"/>
                      <a:pt x="26" y="120"/>
                    </a:cubicBezTo>
                    <a:cubicBezTo>
                      <a:pt x="32" y="128"/>
                      <a:pt x="39" y="132"/>
                      <a:pt x="47" y="131"/>
                    </a:cubicBezTo>
                    <a:cubicBezTo>
                      <a:pt x="55" y="132"/>
                      <a:pt x="62" y="128"/>
                      <a:pt x="67" y="120"/>
                    </a:cubicBezTo>
                    <a:cubicBezTo>
                      <a:pt x="73" y="112"/>
                      <a:pt x="76" y="96"/>
                      <a:pt x="76" y="73"/>
                    </a:cubicBezTo>
                    <a:cubicBezTo>
                      <a:pt x="76" y="49"/>
                      <a:pt x="73" y="34"/>
                      <a:pt x="67" y="26"/>
                    </a:cubicBezTo>
                    <a:cubicBezTo>
                      <a:pt x="62" y="18"/>
                      <a:pt x="55" y="14"/>
                      <a:pt x="47" y="14"/>
                    </a:cubicBezTo>
                    <a:cubicBezTo>
                      <a:pt x="39" y="14"/>
                      <a:pt x="32" y="18"/>
                      <a:pt x="27" y="25"/>
                    </a:cubicBezTo>
                    <a:cubicBezTo>
                      <a:pt x="21" y="33"/>
                      <a:pt x="18" y="49"/>
                      <a:pt x="18" y="73"/>
                    </a:cubicBezTo>
                    <a:close/>
                    <a:moveTo>
                      <a:pt x="18" y="7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94" name="Freeform 493"/>
              <p:cNvSpPr>
                <a:spLocks noEditPoints="1"/>
              </p:cNvSpPr>
              <p:nvPr/>
            </p:nvSpPr>
            <p:spPr bwMode="auto">
              <a:xfrm>
                <a:off x="8056" y="5908"/>
                <a:ext cx="72" cy="111"/>
              </a:xfrm>
              <a:custGeom>
                <a:avLst/>
                <a:gdLst>
                  <a:gd name="T0" fmla="*/ 92 w 95"/>
                  <a:gd name="T1" fmla="*/ 35 h 146"/>
                  <a:gd name="T2" fmla="*/ 75 w 95"/>
                  <a:gd name="T3" fmla="*/ 37 h 146"/>
                  <a:gd name="T4" fmla="*/ 68 w 95"/>
                  <a:gd name="T5" fmla="*/ 22 h 146"/>
                  <a:gd name="T6" fmla="*/ 50 w 95"/>
                  <a:gd name="T7" fmla="*/ 14 h 146"/>
                  <a:gd name="T8" fmla="*/ 36 w 95"/>
                  <a:gd name="T9" fmla="*/ 19 h 146"/>
                  <a:gd name="T10" fmla="*/ 22 w 95"/>
                  <a:gd name="T11" fmla="*/ 37 h 146"/>
                  <a:gd name="T12" fmla="*/ 18 w 95"/>
                  <a:gd name="T13" fmla="*/ 70 h 146"/>
                  <a:gd name="T14" fmla="*/ 33 w 95"/>
                  <a:gd name="T15" fmla="*/ 55 h 146"/>
                  <a:gd name="T16" fmla="*/ 52 w 95"/>
                  <a:gd name="T17" fmla="*/ 51 h 146"/>
                  <a:gd name="T18" fmla="*/ 82 w 95"/>
                  <a:gd name="T19" fmla="*/ 64 h 146"/>
                  <a:gd name="T20" fmla="*/ 95 w 95"/>
                  <a:gd name="T21" fmla="*/ 97 h 146"/>
                  <a:gd name="T22" fmla="*/ 89 w 95"/>
                  <a:gd name="T23" fmla="*/ 122 h 146"/>
                  <a:gd name="T24" fmla="*/ 73 w 95"/>
                  <a:gd name="T25" fmla="*/ 140 h 146"/>
                  <a:gd name="T26" fmla="*/ 50 w 95"/>
                  <a:gd name="T27" fmla="*/ 146 h 146"/>
                  <a:gd name="T28" fmla="*/ 14 w 95"/>
                  <a:gd name="T29" fmla="*/ 130 h 146"/>
                  <a:gd name="T30" fmla="*/ 0 w 95"/>
                  <a:gd name="T31" fmla="*/ 76 h 146"/>
                  <a:gd name="T32" fmla="*/ 15 w 95"/>
                  <a:gd name="T33" fmla="*/ 16 h 146"/>
                  <a:gd name="T34" fmla="*/ 51 w 95"/>
                  <a:gd name="T35" fmla="*/ 0 h 146"/>
                  <a:gd name="T36" fmla="*/ 79 w 95"/>
                  <a:gd name="T37" fmla="*/ 9 h 146"/>
                  <a:gd name="T38" fmla="*/ 92 w 95"/>
                  <a:gd name="T39" fmla="*/ 35 h 146"/>
                  <a:gd name="T40" fmla="*/ 20 w 95"/>
                  <a:gd name="T41" fmla="*/ 97 h 146"/>
                  <a:gd name="T42" fmla="*/ 24 w 95"/>
                  <a:gd name="T43" fmla="*/ 115 h 146"/>
                  <a:gd name="T44" fmla="*/ 35 w 95"/>
                  <a:gd name="T45" fmla="*/ 127 h 146"/>
                  <a:gd name="T46" fmla="*/ 49 w 95"/>
                  <a:gd name="T47" fmla="*/ 131 h 146"/>
                  <a:gd name="T48" fmla="*/ 69 w 95"/>
                  <a:gd name="T49" fmla="*/ 123 h 146"/>
                  <a:gd name="T50" fmla="*/ 77 w 95"/>
                  <a:gd name="T51" fmla="*/ 98 h 146"/>
                  <a:gd name="T52" fmla="*/ 69 w 95"/>
                  <a:gd name="T53" fmla="*/ 75 h 146"/>
                  <a:gd name="T54" fmla="*/ 49 w 95"/>
                  <a:gd name="T55" fmla="*/ 66 h 146"/>
                  <a:gd name="T56" fmla="*/ 29 w 95"/>
                  <a:gd name="T57" fmla="*/ 75 h 146"/>
                  <a:gd name="T58" fmla="*/ 20 w 95"/>
                  <a:gd name="T59" fmla="*/ 97 h 146"/>
                  <a:gd name="T60" fmla="*/ 20 w 95"/>
                  <a:gd name="T61" fmla="*/ 97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95" h="146">
                    <a:moveTo>
                      <a:pt x="92" y="35"/>
                    </a:moveTo>
                    <a:lnTo>
                      <a:pt x="75" y="37"/>
                    </a:lnTo>
                    <a:cubicBezTo>
                      <a:pt x="73" y="30"/>
                      <a:pt x="71" y="25"/>
                      <a:pt x="68" y="22"/>
                    </a:cubicBezTo>
                    <a:cubicBezTo>
                      <a:pt x="63" y="17"/>
                      <a:pt x="57" y="14"/>
                      <a:pt x="50" y="14"/>
                    </a:cubicBezTo>
                    <a:cubicBezTo>
                      <a:pt x="45" y="14"/>
                      <a:pt x="40" y="16"/>
                      <a:pt x="36" y="19"/>
                    </a:cubicBezTo>
                    <a:cubicBezTo>
                      <a:pt x="30" y="23"/>
                      <a:pt x="26" y="29"/>
                      <a:pt x="22" y="37"/>
                    </a:cubicBezTo>
                    <a:cubicBezTo>
                      <a:pt x="19" y="44"/>
                      <a:pt x="18" y="55"/>
                      <a:pt x="18" y="70"/>
                    </a:cubicBezTo>
                    <a:cubicBezTo>
                      <a:pt x="22" y="63"/>
                      <a:pt x="27" y="59"/>
                      <a:pt x="33" y="55"/>
                    </a:cubicBezTo>
                    <a:cubicBezTo>
                      <a:pt x="39" y="52"/>
                      <a:pt x="46" y="51"/>
                      <a:pt x="52" y="51"/>
                    </a:cubicBezTo>
                    <a:cubicBezTo>
                      <a:pt x="64" y="51"/>
                      <a:pt x="74" y="55"/>
                      <a:pt x="82" y="64"/>
                    </a:cubicBezTo>
                    <a:cubicBezTo>
                      <a:pt x="90" y="72"/>
                      <a:pt x="95" y="83"/>
                      <a:pt x="95" y="97"/>
                    </a:cubicBezTo>
                    <a:cubicBezTo>
                      <a:pt x="95" y="106"/>
                      <a:pt x="93" y="114"/>
                      <a:pt x="89" y="122"/>
                    </a:cubicBezTo>
                    <a:cubicBezTo>
                      <a:pt x="85" y="130"/>
                      <a:pt x="80" y="136"/>
                      <a:pt x="73" y="140"/>
                    </a:cubicBezTo>
                    <a:cubicBezTo>
                      <a:pt x="66" y="144"/>
                      <a:pt x="58" y="146"/>
                      <a:pt x="50" y="146"/>
                    </a:cubicBezTo>
                    <a:cubicBezTo>
                      <a:pt x="35" y="146"/>
                      <a:pt x="23" y="141"/>
                      <a:pt x="14" y="130"/>
                    </a:cubicBezTo>
                    <a:cubicBezTo>
                      <a:pt x="5" y="119"/>
                      <a:pt x="0" y="101"/>
                      <a:pt x="0" y="76"/>
                    </a:cubicBezTo>
                    <a:cubicBezTo>
                      <a:pt x="0" y="49"/>
                      <a:pt x="5" y="29"/>
                      <a:pt x="15" y="16"/>
                    </a:cubicBezTo>
                    <a:cubicBezTo>
                      <a:pt x="24" y="5"/>
                      <a:pt x="36" y="0"/>
                      <a:pt x="51" y="0"/>
                    </a:cubicBezTo>
                    <a:cubicBezTo>
                      <a:pt x="63" y="0"/>
                      <a:pt x="72" y="3"/>
                      <a:pt x="79" y="9"/>
                    </a:cubicBezTo>
                    <a:cubicBezTo>
                      <a:pt x="86" y="16"/>
                      <a:pt x="91" y="24"/>
                      <a:pt x="92" y="35"/>
                    </a:cubicBezTo>
                    <a:close/>
                    <a:moveTo>
                      <a:pt x="20" y="97"/>
                    </a:moveTo>
                    <a:cubicBezTo>
                      <a:pt x="20" y="103"/>
                      <a:pt x="21" y="109"/>
                      <a:pt x="24" y="115"/>
                    </a:cubicBezTo>
                    <a:cubicBezTo>
                      <a:pt x="27" y="120"/>
                      <a:pt x="30" y="124"/>
                      <a:pt x="35" y="127"/>
                    </a:cubicBezTo>
                    <a:cubicBezTo>
                      <a:pt x="40" y="130"/>
                      <a:pt x="44" y="132"/>
                      <a:pt x="49" y="131"/>
                    </a:cubicBezTo>
                    <a:cubicBezTo>
                      <a:pt x="57" y="132"/>
                      <a:pt x="63" y="129"/>
                      <a:pt x="69" y="123"/>
                    </a:cubicBezTo>
                    <a:cubicBezTo>
                      <a:pt x="74" y="117"/>
                      <a:pt x="77" y="108"/>
                      <a:pt x="77" y="98"/>
                    </a:cubicBezTo>
                    <a:cubicBezTo>
                      <a:pt x="77" y="88"/>
                      <a:pt x="74" y="80"/>
                      <a:pt x="69" y="75"/>
                    </a:cubicBezTo>
                    <a:cubicBezTo>
                      <a:pt x="63" y="69"/>
                      <a:pt x="57" y="66"/>
                      <a:pt x="49" y="66"/>
                    </a:cubicBezTo>
                    <a:cubicBezTo>
                      <a:pt x="41" y="66"/>
                      <a:pt x="34" y="69"/>
                      <a:pt x="29" y="75"/>
                    </a:cubicBezTo>
                    <a:cubicBezTo>
                      <a:pt x="23" y="80"/>
                      <a:pt x="20" y="88"/>
                      <a:pt x="20" y="97"/>
                    </a:cubicBezTo>
                    <a:close/>
                    <a:moveTo>
                      <a:pt x="20" y="9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95" name="Freeform 494"/>
              <p:cNvSpPr>
                <a:spLocks noEditPoints="1"/>
              </p:cNvSpPr>
              <p:nvPr/>
            </p:nvSpPr>
            <p:spPr bwMode="auto">
              <a:xfrm>
                <a:off x="8141" y="5909"/>
                <a:ext cx="72" cy="110"/>
              </a:xfrm>
              <a:custGeom>
                <a:avLst/>
                <a:gdLst>
                  <a:gd name="T0" fmla="*/ 0 w 95"/>
                  <a:gd name="T1" fmla="*/ 104 h 144"/>
                  <a:gd name="T2" fmla="*/ 19 w 95"/>
                  <a:gd name="T3" fmla="*/ 102 h 144"/>
                  <a:gd name="T4" fmla="*/ 28 w 95"/>
                  <a:gd name="T5" fmla="*/ 123 h 144"/>
                  <a:gd name="T6" fmla="*/ 46 w 95"/>
                  <a:gd name="T7" fmla="*/ 129 h 144"/>
                  <a:gd name="T8" fmla="*/ 68 w 95"/>
                  <a:gd name="T9" fmla="*/ 120 h 144"/>
                  <a:gd name="T10" fmla="*/ 76 w 95"/>
                  <a:gd name="T11" fmla="*/ 94 h 144"/>
                  <a:gd name="T12" fmla="*/ 68 w 95"/>
                  <a:gd name="T13" fmla="*/ 71 h 144"/>
                  <a:gd name="T14" fmla="*/ 46 w 95"/>
                  <a:gd name="T15" fmla="*/ 62 h 144"/>
                  <a:gd name="T16" fmla="*/ 30 w 95"/>
                  <a:gd name="T17" fmla="*/ 66 h 144"/>
                  <a:gd name="T18" fmla="*/ 20 w 95"/>
                  <a:gd name="T19" fmla="*/ 76 h 144"/>
                  <a:gd name="T20" fmla="*/ 3 w 95"/>
                  <a:gd name="T21" fmla="*/ 74 h 144"/>
                  <a:gd name="T22" fmla="*/ 17 w 95"/>
                  <a:gd name="T23" fmla="*/ 0 h 144"/>
                  <a:gd name="T24" fmla="*/ 88 w 95"/>
                  <a:gd name="T25" fmla="*/ 0 h 144"/>
                  <a:gd name="T26" fmla="*/ 88 w 95"/>
                  <a:gd name="T27" fmla="*/ 17 h 144"/>
                  <a:gd name="T28" fmla="*/ 31 w 95"/>
                  <a:gd name="T29" fmla="*/ 17 h 144"/>
                  <a:gd name="T30" fmla="*/ 23 w 95"/>
                  <a:gd name="T31" fmla="*/ 56 h 144"/>
                  <a:gd name="T32" fmla="*/ 50 w 95"/>
                  <a:gd name="T33" fmla="*/ 47 h 144"/>
                  <a:gd name="T34" fmla="*/ 82 w 95"/>
                  <a:gd name="T35" fmla="*/ 60 h 144"/>
                  <a:gd name="T36" fmla="*/ 95 w 95"/>
                  <a:gd name="T37" fmla="*/ 93 h 144"/>
                  <a:gd name="T38" fmla="*/ 84 w 95"/>
                  <a:gd name="T39" fmla="*/ 126 h 144"/>
                  <a:gd name="T40" fmla="*/ 46 w 95"/>
                  <a:gd name="T41" fmla="*/ 144 h 144"/>
                  <a:gd name="T42" fmla="*/ 14 w 95"/>
                  <a:gd name="T43" fmla="*/ 133 h 144"/>
                  <a:gd name="T44" fmla="*/ 0 w 95"/>
                  <a:gd name="T45" fmla="*/ 104 h 144"/>
                  <a:gd name="T46" fmla="*/ 0 w 95"/>
                  <a:gd name="T47" fmla="*/ 10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95" h="144">
                    <a:moveTo>
                      <a:pt x="0" y="104"/>
                    </a:moveTo>
                    <a:lnTo>
                      <a:pt x="19" y="102"/>
                    </a:lnTo>
                    <a:cubicBezTo>
                      <a:pt x="20" y="111"/>
                      <a:pt x="23" y="118"/>
                      <a:pt x="28" y="123"/>
                    </a:cubicBezTo>
                    <a:cubicBezTo>
                      <a:pt x="33" y="127"/>
                      <a:pt x="39" y="130"/>
                      <a:pt x="46" y="129"/>
                    </a:cubicBezTo>
                    <a:cubicBezTo>
                      <a:pt x="55" y="130"/>
                      <a:pt x="62" y="126"/>
                      <a:pt x="68" y="120"/>
                    </a:cubicBezTo>
                    <a:cubicBezTo>
                      <a:pt x="73" y="114"/>
                      <a:pt x="76" y="105"/>
                      <a:pt x="76" y="94"/>
                    </a:cubicBezTo>
                    <a:cubicBezTo>
                      <a:pt x="76" y="85"/>
                      <a:pt x="73" y="77"/>
                      <a:pt x="68" y="71"/>
                    </a:cubicBezTo>
                    <a:cubicBezTo>
                      <a:pt x="62" y="65"/>
                      <a:pt x="55" y="62"/>
                      <a:pt x="46" y="62"/>
                    </a:cubicBezTo>
                    <a:cubicBezTo>
                      <a:pt x="40" y="62"/>
                      <a:pt x="35" y="63"/>
                      <a:pt x="30" y="66"/>
                    </a:cubicBezTo>
                    <a:cubicBezTo>
                      <a:pt x="26" y="69"/>
                      <a:pt x="22" y="72"/>
                      <a:pt x="20" y="76"/>
                    </a:cubicBezTo>
                    <a:lnTo>
                      <a:pt x="3" y="74"/>
                    </a:lnTo>
                    <a:lnTo>
                      <a:pt x="17" y="0"/>
                    </a:lnTo>
                    <a:lnTo>
                      <a:pt x="88" y="0"/>
                    </a:lnTo>
                    <a:lnTo>
                      <a:pt x="88" y="17"/>
                    </a:lnTo>
                    <a:lnTo>
                      <a:pt x="31" y="17"/>
                    </a:lnTo>
                    <a:lnTo>
                      <a:pt x="23" y="56"/>
                    </a:lnTo>
                    <a:cubicBezTo>
                      <a:pt x="32" y="50"/>
                      <a:pt x="41" y="47"/>
                      <a:pt x="50" y="47"/>
                    </a:cubicBezTo>
                    <a:cubicBezTo>
                      <a:pt x="63" y="47"/>
                      <a:pt x="73" y="51"/>
                      <a:pt x="82" y="60"/>
                    </a:cubicBezTo>
                    <a:cubicBezTo>
                      <a:pt x="91" y="68"/>
                      <a:pt x="95" y="79"/>
                      <a:pt x="95" y="93"/>
                    </a:cubicBezTo>
                    <a:cubicBezTo>
                      <a:pt x="95" y="106"/>
                      <a:pt x="91" y="117"/>
                      <a:pt x="84" y="126"/>
                    </a:cubicBezTo>
                    <a:cubicBezTo>
                      <a:pt x="74" y="138"/>
                      <a:pt x="62" y="144"/>
                      <a:pt x="46" y="144"/>
                    </a:cubicBezTo>
                    <a:cubicBezTo>
                      <a:pt x="33" y="144"/>
                      <a:pt x="22" y="140"/>
                      <a:pt x="14" y="133"/>
                    </a:cubicBezTo>
                    <a:cubicBezTo>
                      <a:pt x="6" y="126"/>
                      <a:pt x="1" y="116"/>
                      <a:pt x="0" y="104"/>
                    </a:cubicBezTo>
                    <a:close/>
                    <a:moveTo>
                      <a:pt x="0" y="104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96" name="Freeform 495"/>
              <p:cNvSpPr>
                <a:spLocks noEditPoints="1"/>
              </p:cNvSpPr>
              <p:nvPr/>
            </p:nvSpPr>
            <p:spPr bwMode="auto">
              <a:xfrm>
                <a:off x="8225" y="5908"/>
                <a:ext cx="72" cy="111"/>
              </a:xfrm>
              <a:custGeom>
                <a:avLst/>
                <a:gdLst>
                  <a:gd name="T0" fmla="*/ 0 w 94"/>
                  <a:gd name="T1" fmla="*/ 73 h 146"/>
                  <a:gd name="T2" fmla="*/ 6 w 94"/>
                  <a:gd name="T3" fmla="*/ 32 h 146"/>
                  <a:gd name="T4" fmla="*/ 21 w 94"/>
                  <a:gd name="T5" fmla="*/ 8 h 146"/>
                  <a:gd name="T6" fmla="*/ 47 w 94"/>
                  <a:gd name="T7" fmla="*/ 0 h 146"/>
                  <a:gd name="T8" fmla="*/ 67 w 94"/>
                  <a:gd name="T9" fmla="*/ 4 h 146"/>
                  <a:gd name="T10" fmla="*/ 81 w 94"/>
                  <a:gd name="T11" fmla="*/ 18 h 146"/>
                  <a:gd name="T12" fmla="*/ 90 w 94"/>
                  <a:gd name="T13" fmla="*/ 39 h 146"/>
                  <a:gd name="T14" fmla="*/ 94 w 94"/>
                  <a:gd name="T15" fmla="*/ 73 h 146"/>
                  <a:gd name="T16" fmla="*/ 88 w 94"/>
                  <a:gd name="T17" fmla="*/ 114 h 146"/>
                  <a:gd name="T18" fmla="*/ 73 w 94"/>
                  <a:gd name="T19" fmla="*/ 137 h 146"/>
                  <a:gd name="T20" fmla="*/ 47 w 94"/>
                  <a:gd name="T21" fmla="*/ 146 h 146"/>
                  <a:gd name="T22" fmla="*/ 14 w 94"/>
                  <a:gd name="T23" fmla="*/ 131 h 146"/>
                  <a:gd name="T24" fmla="*/ 0 w 94"/>
                  <a:gd name="T25" fmla="*/ 73 h 146"/>
                  <a:gd name="T26" fmla="*/ 18 w 94"/>
                  <a:gd name="T27" fmla="*/ 73 h 146"/>
                  <a:gd name="T28" fmla="*/ 27 w 94"/>
                  <a:gd name="T29" fmla="*/ 120 h 146"/>
                  <a:gd name="T30" fmla="*/ 47 w 94"/>
                  <a:gd name="T31" fmla="*/ 131 h 146"/>
                  <a:gd name="T32" fmla="*/ 67 w 94"/>
                  <a:gd name="T33" fmla="*/ 120 h 146"/>
                  <a:gd name="T34" fmla="*/ 76 w 94"/>
                  <a:gd name="T35" fmla="*/ 73 h 146"/>
                  <a:gd name="T36" fmla="*/ 67 w 94"/>
                  <a:gd name="T37" fmla="*/ 26 h 146"/>
                  <a:gd name="T38" fmla="*/ 47 w 94"/>
                  <a:gd name="T39" fmla="*/ 14 h 146"/>
                  <a:gd name="T40" fmla="*/ 27 w 94"/>
                  <a:gd name="T41" fmla="*/ 25 h 146"/>
                  <a:gd name="T42" fmla="*/ 18 w 94"/>
                  <a:gd name="T43" fmla="*/ 73 h 146"/>
                  <a:gd name="T44" fmla="*/ 18 w 94"/>
                  <a:gd name="T45" fmla="*/ 73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4" h="146">
                    <a:moveTo>
                      <a:pt x="0" y="73"/>
                    </a:moveTo>
                    <a:cubicBezTo>
                      <a:pt x="0" y="56"/>
                      <a:pt x="2" y="42"/>
                      <a:pt x="6" y="32"/>
                    </a:cubicBezTo>
                    <a:cubicBezTo>
                      <a:pt x="9" y="22"/>
                      <a:pt x="14" y="14"/>
                      <a:pt x="21" y="8"/>
                    </a:cubicBezTo>
                    <a:cubicBezTo>
                      <a:pt x="28" y="3"/>
                      <a:pt x="36" y="0"/>
                      <a:pt x="47" y="0"/>
                    </a:cubicBezTo>
                    <a:cubicBezTo>
                      <a:pt x="55" y="0"/>
                      <a:pt x="61" y="1"/>
                      <a:pt x="67" y="4"/>
                    </a:cubicBezTo>
                    <a:cubicBezTo>
                      <a:pt x="73" y="7"/>
                      <a:pt x="78" y="12"/>
                      <a:pt x="81" y="18"/>
                    </a:cubicBezTo>
                    <a:cubicBezTo>
                      <a:pt x="85" y="24"/>
                      <a:pt x="88" y="31"/>
                      <a:pt x="90" y="39"/>
                    </a:cubicBezTo>
                    <a:cubicBezTo>
                      <a:pt x="93" y="47"/>
                      <a:pt x="94" y="59"/>
                      <a:pt x="94" y="73"/>
                    </a:cubicBezTo>
                    <a:cubicBezTo>
                      <a:pt x="94" y="90"/>
                      <a:pt x="92" y="103"/>
                      <a:pt x="88" y="114"/>
                    </a:cubicBezTo>
                    <a:cubicBezTo>
                      <a:pt x="85" y="124"/>
                      <a:pt x="80" y="132"/>
                      <a:pt x="73" y="137"/>
                    </a:cubicBezTo>
                    <a:cubicBezTo>
                      <a:pt x="66" y="143"/>
                      <a:pt x="57" y="146"/>
                      <a:pt x="47" y="146"/>
                    </a:cubicBezTo>
                    <a:cubicBezTo>
                      <a:pt x="33" y="146"/>
                      <a:pt x="22" y="141"/>
                      <a:pt x="14" y="131"/>
                    </a:cubicBezTo>
                    <a:cubicBezTo>
                      <a:pt x="5" y="119"/>
                      <a:pt x="0" y="100"/>
                      <a:pt x="0" y="73"/>
                    </a:cubicBezTo>
                    <a:close/>
                    <a:moveTo>
                      <a:pt x="18" y="73"/>
                    </a:moveTo>
                    <a:cubicBezTo>
                      <a:pt x="18" y="96"/>
                      <a:pt x="21" y="112"/>
                      <a:pt x="27" y="120"/>
                    </a:cubicBezTo>
                    <a:cubicBezTo>
                      <a:pt x="32" y="128"/>
                      <a:pt x="39" y="132"/>
                      <a:pt x="47" y="131"/>
                    </a:cubicBezTo>
                    <a:cubicBezTo>
                      <a:pt x="55" y="132"/>
                      <a:pt x="62" y="128"/>
                      <a:pt x="67" y="120"/>
                    </a:cubicBezTo>
                    <a:cubicBezTo>
                      <a:pt x="73" y="112"/>
                      <a:pt x="76" y="96"/>
                      <a:pt x="76" y="73"/>
                    </a:cubicBezTo>
                    <a:cubicBezTo>
                      <a:pt x="76" y="49"/>
                      <a:pt x="73" y="34"/>
                      <a:pt x="67" y="26"/>
                    </a:cubicBezTo>
                    <a:cubicBezTo>
                      <a:pt x="62" y="18"/>
                      <a:pt x="55" y="14"/>
                      <a:pt x="47" y="14"/>
                    </a:cubicBezTo>
                    <a:cubicBezTo>
                      <a:pt x="39" y="14"/>
                      <a:pt x="32" y="18"/>
                      <a:pt x="27" y="25"/>
                    </a:cubicBezTo>
                    <a:cubicBezTo>
                      <a:pt x="21" y="33"/>
                      <a:pt x="18" y="49"/>
                      <a:pt x="18" y="73"/>
                    </a:cubicBezTo>
                    <a:close/>
                    <a:moveTo>
                      <a:pt x="18" y="7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97" name="Freeform 496"/>
              <p:cNvSpPr>
                <a:spLocks noEditPoints="1"/>
              </p:cNvSpPr>
              <p:nvPr/>
            </p:nvSpPr>
            <p:spPr bwMode="auto">
              <a:xfrm>
                <a:off x="8572" y="5909"/>
                <a:ext cx="71" cy="107"/>
              </a:xfrm>
              <a:custGeom>
                <a:avLst/>
                <a:gdLst>
                  <a:gd name="T0" fmla="*/ 0 w 93"/>
                  <a:gd name="T1" fmla="*/ 17 h 141"/>
                  <a:gd name="T2" fmla="*/ 0 w 93"/>
                  <a:gd name="T3" fmla="*/ 0 h 141"/>
                  <a:gd name="T4" fmla="*/ 93 w 93"/>
                  <a:gd name="T5" fmla="*/ 0 h 141"/>
                  <a:gd name="T6" fmla="*/ 93 w 93"/>
                  <a:gd name="T7" fmla="*/ 14 h 141"/>
                  <a:gd name="T8" fmla="*/ 66 w 93"/>
                  <a:gd name="T9" fmla="*/ 53 h 141"/>
                  <a:gd name="T10" fmla="*/ 45 w 93"/>
                  <a:gd name="T11" fmla="*/ 102 h 141"/>
                  <a:gd name="T12" fmla="*/ 38 w 93"/>
                  <a:gd name="T13" fmla="*/ 141 h 141"/>
                  <a:gd name="T14" fmla="*/ 20 w 93"/>
                  <a:gd name="T15" fmla="*/ 141 h 141"/>
                  <a:gd name="T16" fmla="*/ 27 w 93"/>
                  <a:gd name="T17" fmla="*/ 101 h 141"/>
                  <a:gd name="T18" fmla="*/ 45 w 93"/>
                  <a:gd name="T19" fmla="*/ 55 h 141"/>
                  <a:gd name="T20" fmla="*/ 70 w 93"/>
                  <a:gd name="T21" fmla="*/ 17 h 141"/>
                  <a:gd name="T22" fmla="*/ 0 w 93"/>
                  <a:gd name="T23" fmla="*/ 17 h 141"/>
                  <a:gd name="T24" fmla="*/ 0 w 93"/>
                  <a:gd name="T25" fmla="*/ 17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3" h="141">
                    <a:moveTo>
                      <a:pt x="0" y="17"/>
                    </a:moveTo>
                    <a:lnTo>
                      <a:pt x="0" y="0"/>
                    </a:lnTo>
                    <a:lnTo>
                      <a:pt x="93" y="0"/>
                    </a:lnTo>
                    <a:lnTo>
                      <a:pt x="93" y="14"/>
                    </a:lnTo>
                    <a:cubicBezTo>
                      <a:pt x="84" y="24"/>
                      <a:pt x="75" y="36"/>
                      <a:pt x="66" y="53"/>
                    </a:cubicBezTo>
                    <a:cubicBezTo>
                      <a:pt x="57" y="69"/>
                      <a:pt x="50" y="85"/>
                      <a:pt x="45" y="102"/>
                    </a:cubicBezTo>
                    <a:cubicBezTo>
                      <a:pt x="41" y="114"/>
                      <a:pt x="39" y="127"/>
                      <a:pt x="38" y="141"/>
                    </a:cubicBezTo>
                    <a:lnTo>
                      <a:pt x="20" y="141"/>
                    </a:lnTo>
                    <a:cubicBezTo>
                      <a:pt x="20" y="130"/>
                      <a:pt x="23" y="117"/>
                      <a:pt x="27" y="101"/>
                    </a:cubicBezTo>
                    <a:cubicBezTo>
                      <a:pt x="31" y="85"/>
                      <a:pt x="37" y="69"/>
                      <a:pt x="45" y="55"/>
                    </a:cubicBezTo>
                    <a:cubicBezTo>
                      <a:pt x="53" y="40"/>
                      <a:pt x="61" y="27"/>
                      <a:pt x="70" y="17"/>
                    </a:cubicBezTo>
                    <a:lnTo>
                      <a:pt x="0" y="17"/>
                    </a:lnTo>
                    <a:close/>
                    <a:moveTo>
                      <a:pt x="0" y="1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98" name="Freeform 497"/>
              <p:cNvSpPr>
                <a:spLocks noEditPoints="1"/>
              </p:cNvSpPr>
              <p:nvPr/>
            </p:nvSpPr>
            <p:spPr bwMode="auto">
              <a:xfrm>
                <a:off x="8656" y="5908"/>
                <a:ext cx="71" cy="111"/>
              </a:xfrm>
              <a:custGeom>
                <a:avLst/>
                <a:gdLst>
                  <a:gd name="T0" fmla="*/ 0 w 94"/>
                  <a:gd name="T1" fmla="*/ 73 h 146"/>
                  <a:gd name="T2" fmla="*/ 5 w 94"/>
                  <a:gd name="T3" fmla="*/ 32 h 146"/>
                  <a:gd name="T4" fmla="*/ 21 w 94"/>
                  <a:gd name="T5" fmla="*/ 8 h 146"/>
                  <a:gd name="T6" fmla="*/ 47 w 94"/>
                  <a:gd name="T7" fmla="*/ 0 h 146"/>
                  <a:gd name="T8" fmla="*/ 67 w 94"/>
                  <a:gd name="T9" fmla="*/ 4 h 146"/>
                  <a:gd name="T10" fmla="*/ 81 w 94"/>
                  <a:gd name="T11" fmla="*/ 18 h 146"/>
                  <a:gd name="T12" fmla="*/ 90 w 94"/>
                  <a:gd name="T13" fmla="*/ 39 h 146"/>
                  <a:gd name="T14" fmla="*/ 94 w 94"/>
                  <a:gd name="T15" fmla="*/ 73 h 146"/>
                  <a:gd name="T16" fmla="*/ 88 w 94"/>
                  <a:gd name="T17" fmla="*/ 114 h 146"/>
                  <a:gd name="T18" fmla="*/ 73 w 94"/>
                  <a:gd name="T19" fmla="*/ 137 h 146"/>
                  <a:gd name="T20" fmla="*/ 47 w 94"/>
                  <a:gd name="T21" fmla="*/ 146 h 146"/>
                  <a:gd name="T22" fmla="*/ 14 w 94"/>
                  <a:gd name="T23" fmla="*/ 131 h 146"/>
                  <a:gd name="T24" fmla="*/ 0 w 94"/>
                  <a:gd name="T25" fmla="*/ 73 h 146"/>
                  <a:gd name="T26" fmla="*/ 18 w 94"/>
                  <a:gd name="T27" fmla="*/ 73 h 146"/>
                  <a:gd name="T28" fmla="*/ 26 w 94"/>
                  <a:gd name="T29" fmla="*/ 120 h 146"/>
                  <a:gd name="T30" fmla="*/ 47 w 94"/>
                  <a:gd name="T31" fmla="*/ 131 h 146"/>
                  <a:gd name="T32" fmla="*/ 67 w 94"/>
                  <a:gd name="T33" fmla="*/ 120 h 146"/>
                  <a:gd name="T34" fmla="*/ 75 w 94"/>
                  <a:gd name="T35" fmla="*/ 73 h 146"/>
                  <a:gd name="T36" fmla="*/ 67 w 94"/>
                  <a:gd name="T37" fmla="*/ 26 h 146"/>
                  <a:gd name="T38" fmla="*/ 47 w 94"/>
                  <a:gd name="T39" fmla="*/ 14 h 146"/>
                  <a:gd name="T40" fmla="*/ 27 w 94"/>
                  <a:gd name="T41" fmla="*/ 25 h 146"/>
                  <a:gd name="T42" fmla="*/ 18 w 94"/>
                  <a:gd name="T43" fmla="*/ 73 h 146"/>
                  <a:gd name="T44" fmla="*/ 18 w 94"/>
                  <a:gd name="T45" fmla="*/ 73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4" h="146">
                    <a:moveTo>
                      <a:pt x="0" y="73"/>
                    </a:moveTo>
                    <a:cubicBezTo>
                      <a:pt x="0" y="56"/>
                      <a:pt x="2" y="42"/>
                      <a:pt x="5" y="32"/>
                    </a:cubicBezTo>
                    <a:cubicBezTo>
                      <a:pt x="9" y="22"/>
                      <a:pt x="14" y="14"/>
                      <a:pt x="21" y="8"/>
                    </a:cubicBezTo>
                    <a:cubicBezTo>
                      <a:pt x="28" y="3"/>
                      <a:pt x="36" y="0"/>
                      <a:pt x="47" y="0"/>
                    </a:cubicBezTo>
                    <a:cubicBezTo>
                      <a:pt x="55" y="0"/>
                      <a:pt x="61" y="1"/>
                      <a:pt x="67" y="4"/>
                    </a:cubicBezTo>
                    <a:cubicBezTo>
                      <a:pt x="73" y="7"/>
                      <a:pt x="78" y="12"/>
                      <a:pt x="81" y="18"/>
                    </a:cubicBezTo>
                    <a:cubicBezTo>
                      <a:pt x="85" y="24"/>
                      <a:pt x="88" y="31"/>
                      <a:pt x="90" y="39"/>
                    </a:cubicBezTo>
                    <a:cubicBezTo>
                      <a:pt x="92" y="47"/>
                      <a:pt x="94" y="59"/>
                      <a:pt x="94" y="73"/>
                    </a:cubicBezTo>
                    <a:cubicBezTo>
                      <a:pt x="94" y="90"/>
                      <a:pt x="92" y="103"/>
                      <a:pt x="88" y="114"/>
                    </a:cubicBezTo>
                    <a:cubicBezTo>
                      <a:pt x="85" y="124"/>
                      <a:pt x="80" y="132"/>
                      <a:pt x="73" y="137"/>
                    </a:cubicBezTo>
                    <a:cubicBezTo>
                      <a:pt x="66" y="143"/>
                      <a:pt x="57" y="146"/>
                      <a:pt x="47" y="146"/>
                    </a:cubicBezTo>
                    <a:cubicBezTo>
                      <a:pt x="33" y="146"/>
                      <a:pt x="22" y="141"/>
                      <a:pt x="14" y="131"/>
                    </a:cubicBezTo>
                    <a:cubicBezTo>
                      <a:pt x="5" y="119"/>
                      <a:pt x="0" y="100"/>
                      <a:pt x="0" y="73"/>
                    </a:cubicBezTo>
                    <a:close/>
                    <a:moveTo>
                      <a:pt x="18" y="73"/>
                    </a:moveTo>
                    <a:cubicBezTo>
                      <a:pt x="18" y="96"/>
                      <a:pt x="21" y="112"/>
                      <a:pt x="26" y="120"/>
                    </a:cubicBezTo>
                    <a:cubicBezTo>
                      <a:pt x="32" y="128"/>
                      <a:pt x="39" y="132"/>
                      <a:pt x="47" y="131"/>
                    </a:cubicBezTo>
                    <a:cubicBezTo>
                      <a:pt x="55" y="132"/>
                      <a:pt x="62" y="128"/>
                      <a:pt x="67" y="120"/>
                    </a:cubicBezTo>
                    <a:cubicBezTo>
                      <a:pt x="73" y="112"/>
                      <a:pt x="75" y="96"/>
                      <a:pt x="75" y="73"/>
                    </a:cubicBezTo>
                    <a:cubicBezTo>
                      <a:pt x="75" y="49"/>
                      <a:pt x="73" y="34"/>
                      <a:pt x="67" y="26"/>
                    </a:cubicBezTo>
                    <a:cubicBezTo>
                      <a:pt x="62" y="18"/>
                      <a:pt x="55" y="14"/>
                      <a:pt x="47" y="14"/>
                    </a:cubicBezTo>
                    <a:cubicBezTo>
                      <a:pt x="39" y="14"/>
                      <a:pt x="32" y="18"/>
                      <a:pt x="27" y="25"/>
                    </a:cubicBezTo>
                    <a:cubicBezTo>
                      <a:pt x="21" y="33"/>
                      <a:pt x="18" y="49"/>
                      <a:pt x="18" y="73"/>
                    </a:cubicBezTo>
                    <a:close/>
                    <a:moveTo>
                      <a:pt x="18" y="7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99" name="Freeform 498"/>
              <p:cNvSpPr>
                <a:spLocks noEditPoints="1"/>
              </p:cNvSpPr>
              <p:nvPr/>
            </p:nvSpPr>
            <p:spPr bwMode="auto">
              <a:xfrm>
                <a:off x="8740" y="5908"/>
                <a:ext cx="71" cy="111"/>
              </a:xfrm>
              <a:custGeom>
                <a:avLst/>
                <a:gdLst>
                  <a:gd name="T0" fmla="*/ 0 w 94"/>
                  <a:gd name="T1" fmla="*/ 73 h 146"/>
                  <a:gd name="T2" fmla="*/ 6 w 94"/>
                  <a:gd name="T3" fmla="*/ 32 h 146"/>
                  <a:gd name="T4" fmla="*/ 21 w 94"/>
                  <a:gd name="T5" fmla="*/ 8 h 146"/>
                  <a:gd name="T6" fmla="*/ 47 w 94"/>
                  <a:gd name="T7" fmla="*/ 0 h 146"/>
                  <a:gd name="T8" fmla="*/ 67 w 94"/>
                  <a:gd name="T9" fmla="*/ 4 h 146"/>
                  <a:gd name="T10" fmla="*/ 82 w 94"/>
                  <a:gd name="T11" fmla="*/ 18 h 146"/>
                  <a:gd name="T12" fmla="*/ 91 w 94"/>
                  <a:gd name="T13" fmla="*/ 39 h 146"/>
                  <a:gd name="T14" fmla="*/ 94 w 94"/>
                  <a:gd name="T15" fmla="*/ 73 h 146"/>
                  <a:gd name="T16" fmla="*/ 89 w 94"/>
                  <a:gd name="T17" fmla="*/ 114 h 146"/>
                  <a:gd name="T18" fmla="*/ 73 w 94"/>
                  <a:gd name="T19" fmla="*/ 137 h 146"/>
                  <a:gd name="T20" fmla="*/ 47 w 94"/>
                  <a:gd name="T21" fmla="*/ 146 h 146"/>
                  <a:gd name="T22" fmla="*/ 15 w 94"/>
                  <a:gd name="T23" fmla="*/ 131 h 146"/>
                  <a:gd name="T24" fmla="*/ 0 w 94"/>
                  <a:gd name="T25" fmla="*/ 73 h 146"/>
                  <a:gd name="T26" fmla="*/ 18 w 94"/>
                  <a:gd name="T27" fmla="*/ 73 h 146"/>
                  <a:gd name="T28" fmla="*/ 27 w 94"/>
                  <a:gd name="T29" fmla="*/ 120 h 146"/>
                  <a:gd name="T30" fmla="*/ 47 w 94"/>
                  <a:gd name="T31" fmla="*/ 131 h 146"/>
                  <a:gd name="T32" fmla="*/ 67 w 94"/>
                  <a:gd name="T33" fmla="*/ 120 h 146"/>
                  <a:gd name="T34" fmla="*/ 76 w 94"/>
                  <a:gd name="T35" fmla="*/ 73 h 146"/>
                  <a:gd name="T36" fmla="*/ 67 w 94"/>
                  <a:gd name="T37" fmla="*/ 26 h 146"/>
                  <a:gd name="T38" fmla="*/ 47 w 94"/>
                  <a:gd name="T39" fmla="*/ 14 h 146"/>
                  <a:gd name="T40" fmla="*/ 28 w 94"/>
                  <a:gd name="T41" fmla="*/ 25 h 146"/>
                  <a:gd name="T42" fmla="*/ 18 w 94"/>
                  <a:gd name="T43" fmla="*/ 73 h 146"/>
                  <a:gd name="T44" fmla="*/ 18 w 94"/>
                  <a:gd name="T45" fmla="*/ 73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4" h="146">
                    <a:moveTo>
                      <a:pt x="0" y="73"/>
                    </a:moveTo>
                    <a:cubicBezTo>
                      <a:pt x="0" y="56"/>
                      <a:pt x="2" y="42"/>
                      <a:pt x="6" y="32"/>
                    </a:cubicBezTo>
                    <a:cubicBezTo>
                      <a:pt x="9" y="22"/>
                      <a:pt x="14" y="14"/>
                      <a:pt x="21" y="8"/>
                    </a:cubicBezTo>
                    <a:cubicBezTo>
                      <a:pt x="28" y="3"/>
                      <a:pt x="37" y="0"/>
                      <a:pt x="47" y="0"/>
                    </a:cubicBezTo>
                    <a:cubicBezTo>
                      <a:pt x="55" y="0"/>
                      <a:pt x="62" y="1"/>
                      <a:pt x="67" y="4"/>
                    </a:cubicBezTo>
                    <a:cubicBezTo>
                      <a:pt x="73" y="7"/>
                      <a:pt x="78" y="12"/>
                      <a:pt x="82" y="18"/>
                    </a:cubicBezTo>
                    <a:cubicBezTo>
                      <a:pt x="85" y="24"/>
                      <a:pt x="88" y="31"/>
                      <a:pt x="91" y="39"/>
                    </a:cubicBezTo>
                    <a:cubicBezTo>
                      <a:pt x="93" y="47"/>
                      <a:pt x="94" y="59"/>
                      <a:pt x="94" y="73"/>
                    </a:cubicBezTo>
                    <a:cubicBezTo>
                      <a:pt x="94" y="90"/>
                      <a:pt x="92" y="103"/>
                      <a:pt x="89" y="114"/>
                    </a:cubicBezTo>
                    <a:cubicBezTo>
                      <a:pt x="85" y="124"/>
                      <a:pt x="80" y="132"/>
                      <a:pt x="73" y="137"/>
                    </a:cubicBezTo>
                    <a:cubicBezTo>
                      <a:pt x="66" y="143"/>
                      <a:pt x="58" y="146"/>
                      <a:pt x="47" y="146"/>
                    </a:cubicBezTo>
                    <a:cubicBezTo>
                      <a:pt x="33" y="146"/>
                      <a:pt x="22" y="141"/>
                      <a:pt x="15" y="131"/>
                    </a:cubicBezTo>
                    <a:cubicBezTo>
                      <a:pt x="5" y="119"/>
                      <a:pt x="0" y="100"/>
                      <a:pt x="0" y="73"/>
                    </a:cubicBezTo>
                    <a:close/>
                    <a:moveTo>
                      <a:pt x="18" y="73"/>
                    </a:moveTo>
                    <a:cubicBezTo>
                      <a:pt x="18" y="96"/>
                      <a:pt x="21" y="112"/>
                      <a:pt x="27" y="120"/>
                    </a:cubicBezTo>
                    <a:cubicBezTo>
                      <a:pt x="32" y="128"/>
                      <a:pt x="39" y="132"/>
                      <a:pt x="47" y="131"/>
                    </a:cubicBezTo>
                    <a:cubicBezTo>
                      <a:pt x="55" y="132"/>
                      <a:pt x="62" y="128"/>
                      <a:pt x="67" y="120"/>
                    </a:cubicBezTo>
                    <a:cubicBezTo>
                      <a:pt x="73" y="112"/>
                      <a:pt x="76" y="96"/>
                      <a:pt x="76" y="73"/>
                    </a:cubicBezTo>
                    <a:cubicBezTo>
                      <a:pt x="76" y="49"/>
                      <a:pt x="73" y="34"/>
                      <a:pt x="67" y="26"/>
                    </a:cubicBezTo>
                    <a:cubicBezTo>
                      <a:pt x="62" y="18"/>
                      <a:pt x="55" y="14"/>
                      <a:pt x="47" y="14"/>
                    </a:cubicBezTo>
                    <a:cubicBezTo>
                      <a:pt x="39" y="14"/>
                      <a:pt x="32" y="18"/>
                      <a:pt x="28" y="25"/>
                    </a:cubicBezTo>
                    <a:cubicBezTo>
                      <a:pt x="21" y="33"/>
                      <a:pt x="18" y="49"/>
                      <a:pt x="18" y="73"/>
                    </a:cubicBezTo>
                    <a:close/>
                    <a:moveTo>
                      <a:pt x="18" y="7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00" name="Freeform 499"/>
              <p:cNvSpPr>
                <a:spLocks noEditPoints="1"/>
              </p:cNvSpPr>
              <p:nvPr/>
            </p:nvSpPr>
            <p:spPr bwMode="auto">
              <a:xfrm>
                <a:off x="6354" y="408"/>
                <a:ext cx="353" cy="2583"/>
              </a:xfrm>
              <a:custGeom>
                <a:avLst/>
                <a:gdLst>
                  <a:gd name="T0" fmla="*/ 0 w 465"/>
                  <a:gd name="T1" fmla="*/ 3403 h 3403"/>
                  <a:gd name="T2" fmla="*/ 465 w 465"/>
                  <a:gd name="T3" fmla="*/ 3403 h 3403"/>
                  <a:gd name="T4" fmla="*/ 465 w 465"/>
                  <a:gd name="T5" fmla="*/ 0 h 3403"/>
                  <a:gd name="T6" fmla="*/ 0 w 465"/>
                  <a:gd name="T7" fmla="*/ 0 h 3403"/>
                  <a:gd name="T8" fmla="*/ 0 w 465"/>
                  <a:gd name="T9" fmla="*/ 3403 h 3403"/>
                  <a:gd name="T10" fmla="*/ 0 w 465"/>
                  <a:gd name="T11" fmla="*/ 3403 h 3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5" h="3403">
                    <a:moveTo>
                      <a:pt x="0" y="3403"/>
                    </a:moveTo>
                    <a:lnTo>
                      <a:pt x="465" y="3403"/>
                    </a:lnTo>
                    <a:lnTo>
                      <a:pt x="465" y="0"/>
                    </a:lnTo>
                    <a:lnTo>
                      <a:pt x="0" y="0"/>
                    </a:lnTo>
                    <a:lnTo>
                      <a:pt x="0" y="3403"/>
                    </a:lnTo>
                    <a:close/>
                    <a:moveTo>
                      <a:pt x="0" y="3403"/>
                    </a:moveTo>
                    <a:close/>
                  </a:path>
                </a:pathLst>
              </a:custGeom>
              <a:solidFill>
                <a:srgbClr val="FDF5AE"/>
              </a:solidFill>
              <a:ln w="63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01" name="Freeform 500"/>
              <p:cNvSpPr>
                <a:spLocks noEditPoints="1"/>
              </p:cNvSpPr>
              <p:nvPr/>
            </p:nvSpPr>
            <p:spPr bwMode="auto">
              <a:xfrm>
                <a:off x="3984" y="408"/>
                <a:ext cx="2370" cy="1749"/>
              </a:xfrm>
              <a:custGeom>
                <a:avLst/>
                <a:gdLst>
                  <a:gd name="T0" fmla="*/ 0 w 3123"/>
                  <a:gd name="T1" fmla="*/ 2304 h 2304"/>
                  <a:gd name="T2" fmla="*/ 3123 w 3123"/>
                  <a:gd name="T3" fmla="*/ 2304 h 2304"/>
                  <a:gd name="T4" fmla="*/ 3123 w 3123"/>
                  <a:gd name="T5" fmla="*/ 0 h 2304"/>
                  <a:gd name="T6" fmla="*/ 0 w 3123"/>
                  <a:gd name="T7" fmla="*/ 0 h 2304"/>
                  <a:gd name="T8" fmla="*/ 0 w 3123"/>
                  <a:gd name="T9" fmla="*/ 2304 h 2304"/>
                  <a:gd name="T10" fmla="*/ 0 w 3123"/>
                  <a:gd name="T11" fmla="*/ 2304 h 2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23" h="2304">
                    <a:moveTo>
                      <a:pt x="0" y="2304"/>
                    </a:moveTo>
                    <a:lnTo>
                      <a:pt x="3123" y="2304"/>
                    </a:lnTo>
                    <a:lnTo>
                      <a:pt x="3123" y="0"/>
                    </a:lnTo>
                    <a:lnTo>
                      <a:pt x="0" y="0"/>
                    </a:lnTo>
                    <a:lnTo>
                      <a:pt x="0" y="2304"/>
                    </a:lnTo>
                    <a:close/>
                    <a:moveTo>
                      <a:pt x="0" y="2304"/>
                    </a:moveTo>
                    <a:close/>
                  </a:path>
                </a:pathLst>
              </a:custGeom>
              <a:solidFill>
                <a:srgbClr val="FDF0A8"/>
              </a:solidFill>
              <a:ln w="63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02" name="Freeform 501"/>
              <p:cNvSpPr>
                <a:spLocks noEditPoints="1"/>
              </p:cNvSpPr>
              <p:nvPr/>
            </p:nvSpPr>
            <p:spPr bwMode="auto">
              <a:xfrm>
                <a:off x="3984" y="2157"/>
                <a:ext cx="2370" cy="834"/>
              </a:xfrm>
              <a:custGeom>
                <a:avLst/>
                <a:gdLst>
                  <a:gd name="T0" fmla="*/ 0 w 3123"/>
                  <a:gd name="T1" fmla="*/ 1099 h 1099"/>
                  <a:gd name="T2" fmla="*/ 3123 w 3123"/>
                  <a:gd name="T3" fmla="*/ 1099 h 1099"/>
                  <a:gd name="T4" fmla="*/ 3123 w 3123"/>
                  <a:gd name="T5" fmla="*/ 0 h 1099"/>
                  <a:gd name="T6" fmla="*/ 0 w 3123"/>
                  <a:gd name="T7" fmla="*/ 0 h 1099"/>
                  <a:gd name="T8" fmla="*/ 0 w 3123"/>
                  <a:gd name="T9" fmla="*/ 1099 h 1099"/>
                  <a:gd name="T10" fmla="*/ 0 w 3123"/>
                  <a:gd name="T11" fmla="*/ 1099 h 1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23" h="1099">
                    <a:moveTo>
                      <a:pt x="0" y="1099"/>
                    </a:moveTo>
                    <a:lnTo>
                      <a:pt x="3123" y="1099"/>
                    </a:lnTo>
                    <a:lnTo>
                      <a:pt x="3123" y="0"/>
                    </a:lnTo>
                    <a:lnTo>
                      <a:pt x="0" y="0"/>
                    </a:lnTo>
                    <a:lnTo>
                      <a:pt x="0" y="1099"/>
                    </a:lnTo>
                    <a:close/>
                    <a:moveTo>
                      <a:pt x="0" y="1099"/>
                    </a:moveTo>
                    <a:close/>
                  </a:path>
                </a:pathLst>
              </a:custGeom>
              <a:solidFill>
                <a:srgbClr val="E6F599"/>
              </a:solidFill>
              <a:ln w="63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03" name="Freeform 502"/>
              <p:cNvSpPr>
                <a:spLocks noEditPoints="1"/>
              </p:cNvSpPr>
              <p:nvPr/>
            </p:nvSpPr>
            <p:spPr bwMode="auto">
              <a:xfrm>
                <a:off x="6128" y="4396"/>
                <a:ext cx="2058" cy="1116"/>
              </a:xfrm>
              <a:custGeom>
                <a:avLst/>
                <a:gdLst>
                  <a:gd name="T0" fmla="*/ 0 w 2711"/>
                  <a:gd name="T1" fmla="*/ 1470 h 1470"/>
                  <a:gd name="T2" fmla="*/ 2711 w 2711"/>
                  <a:gd name="T3" fmla="*/ 1470 h 1470"/>
                  <a:gd name="T4" fmla="*/ 2711 w 2711"/>
                  <a:gd name="T5" fmla="*/ 0 h 1470"/>
                  <a:gd name="T6" fmla="*/ 0 w 2711"/>
                  <a:gd name="T7" fmla="*/ 0 h 1470"/>
                  <a:gd name="T8" fmla="*/ 0 w 2711"/>
                  <a:gd name="T9" fmla="*/ 1470 h 1470"/>
                  <a:gd name="T10" fmla="*/ 0 w 2711"/>
                  <a:gd name="T11" fmla="*/ 1470 h 1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1" h="1470">
                    <a:moveTo>
                      <a:pt x="0" y="1470"/>
                    </a:moveTo>
                    <a:lnTo>
                      <a:pt x="2711" y="1470"/>
                    </a:lnTo>
                    <a:lnTo>
                      <a:pt x="2711" y="0"/>
                    </a:lnTo>
                    <a:lnTo>
                      <a:pt x="0" y="0"/>
                    </a:lnTo>
                    <a:lnTo>
                      <a:pt x="0" y="1470"/>
                    </a:lnTo>
                    <a:close/>
                    <a:moveTo>
                      <a:pt x="0" y="1470"/>
                    </a:moveTo>
                    <a:close/>
                  </a:path>
                </a:pathLst>
              </a:custGeom>
              <a:solidFill>
                <a:srgbClr val="FDC773"/>
              </a:solidFill>
              <a:ln w="63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04" name="Freeform 503"/>
              <p:cNvSpPr>
                <a:spLocks noEditPoints="1"/>
              </p:cNvSpPr>
              <p:nvPr/>
            </p:nvSpPr>
            <p:spPr bwMode="auto">
              <a:xfrm>
                <a:off x="8186" y="5305"/>
                <a:ext cx="742" cy="207"/>
              </a:xfrm>
              <a:custGeom>
                <a:avLst/>
                <a:gdLst>
                  <a:gd name="T0" fmla="*/ 0 w 978"/>
                  <a:gd name="T1" fmla="*/ 272 h 272"/>
                  <a:gd name="T2" fmla="*/ 978 w 978"/>
                  <a:gd name="T3" fmla="*/ 272 h 272"/>
                  <a:gd name="T4" fmla="*/ 978 w 978"/>
                  <a:gd name="T5" fmla="*/ 0 h 272"/>
                  <a:gd name="T6" fmla="*/ 0 w 978"/>
                  <a:gd name="T7" fmla="*/ 0 h 272"/>
                  <a:gd name="T8" fmla="*/ 0 w 978"/>
                  <a:gd name="T9" fmla="*/ 272 h 272"/>
                  <a:gd name="T10" fmla="*/ 0 w 978"/>
                  <a:gd name="T11" fmla="*/ 272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8" h="272">
                    <a:moveTo>
                      <a:pt x="0" y="272"/>
                    </a:moveTo>
                    <a:lnTo>
                      <a:pt x="978" y="272"/>
                    </a:lnTo>
                    <a:lnTo>
                      <a:pt x="978" y="0"/>
                    </a:lnTo>
                    <a:lnTo>
                      <a:pt x="0" y="0"/>
                    </a:lnTo>
                    <a:lnTo>
                      <a:pt x="0" y="272"/>
                    </a:lnTo>
                    <a:close/>
                    <a:moveTo>
                      <a:pt x="0" y="272"/>
                    </a:moveTo>
                    <a:close/>
                  </a:path>
                </a:pathLst>
              </a:custGeom>
              <a:solidFill>
                <a:srgbClr val="FDF8B3"/>
              </a:solidFill>
              <a:ln w="63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05" name="Freeform 504"/>
              <p:cNvSpPr>
                <a:spLocks noEditPoints="1"/>
              </p:cNvSpPr>
              <p:nvPr/>
            </p:nvSpPr>
            <p:spPr bwMode="auto">
              <a:xfrm>
                <a:off x="8186" y="2991"/>
                <a:ext cx="742" cy="2314"/>
              </a:xfrm>
              <a:custGeom>
                <a:avLst/>
                <a:gdLst>
                  <a:gd name="T0" fmla="*/ 0 w 978"/>
                  <a:gd name="T1" fmla="*/ 3049 h 3049"/>
                  <a:gd name="T2" fmla="*/ 978 w 978"/>
                  <a:gd name="T3" fmla="*/ 3049 h 3049"/>
                  <a:gd name="T4" fmla="*/ 978 w 978"/>
                  <a:gd name="T5" fmla="*/ 0 h 3049"/>
                  <a:gd name="T6" fmla="*/ 0 w 978"/>
                  <a:gd name="T7" fmla="*/ 0 h 3049"/>
                  <a:gd name="T8" fmla="*/ 0 w 978"/>
                  <a:gd name="T9" fmla="*/ 3049 h 3049"/>
                  <a:gd name="T10" fmla="*/ 0 w 978"/>
                  <a:gd name="T11" fmla="*/ 3049 h 30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8" h="3049">
                    <a:moveTo>
                      <a:pt x="0" y="3049"/>
                    </a:moveTo>
                    <a:lnTo>
                      <a:pt x="978" y="3049"/>
                    </a:lnTo>
                    <a:lnTo>
                      <a:pt x="978" y="0"/>
                    </a:lnTo>
                    <a:lnTo>
                      <a:pt x="0" y="0"/>
                    </a:lnTo>
                    <a:lnTo>
                      <a:pt x="0" y="3049"/>
                    </a:lnTo>
                    <a:close/>
                    <a:moveTo>
                      <a:pt x="0" y="3049"/>
                    </a:moveTo>
                    <a:close/>
                  </a:path>
                </a:pathLst>
              </a:custGeom>
              <a:solidFill>
                <a:srgbClr val="F5FAB3"/>
              </a:solidFill>
              <a:ln w="63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06" name="Freeform 505"/>
              <p:cNvSpPr>
                <a:spLocks noEditPoints="1"/>
              </p:cNvSpPr>
              <p:nvPr/>
            </p:nvSpPr>
            <p:spPr bwMode="auto">
              <a:xfrm>
                <a:off x="6707" y="2038"/>
                <a:ext cx="556" cy="953"/>
              </a:xfrm>
              <a:custGeom>
                <a:avLst/>
                <a:gdLst>
                  <a:gd name="T0" fmla="*/ 0 w 733"/>
                  <a:gd name="T1" fmla="*/ 1256 h 1256"/>
                  <a:gd name="T2" fmla="*/ 733 w 733"/>
                  <a:gd name="T3" fmla="*/ 1256 h 1256"/>
                  <a:gd name="T4" fmla="*/ 733 w 733"/>
                  <a:gd name="T5" fmla="*/ 0 h 1256"/>
                  <a:gd name="T6" fmla="*/ 0 w 733"/>
                  <a:gd name="T7" fmla="*/ 0 h 1256"/>
                  <a:gd name="T8" fmla="*/ 0 w 733"/>
                  <a:gd name="T9" fmla="*/ 1256 h 1256"/>
                  <a:gd name="T10" fmla="*/ 0 w 733"/>
                  <a:gd name="T11" fmla="*/ 1256 h 1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33" h="1256">
                    <a:moveTo>
                      <a:pt x="0" y="1256"/>
                    </a:moveTo>
                    <a:lnTo>
                      <a:pt x="733" y="1256"/>
                    </a:lnTo>
                    <a:lnTo>
                      <a:pt x="733" y="0"/>
                    </a:lnTo>
                    <a:lnTo>
                      <a:pt x="0" y="0"/>
                    </a:lnTo>
                    <a:lnTo>
                      <a:pt x="0" y="1256"/>
                    </a:lnTo>
                    <a:close/>
                    <a:moveTo>
                      <a:pt x="0" y="1256"/>
                    </a:moveTo>
                    <a:close/>
                  </a:path>
                </a:pathLst>
              </a:custGeom>
              <a:solidFill>
                <a:srgbClr val="F88C4F"/>
              </a:solidFill>
              <a:ln w="63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07" name="Freeform 506"/>
              <p:cNvSpPr>
                <a:spLocks noEditPoints="1"/>
              </p:cNvSpPr>
              <p:nvPr/>
            </p:nvSpPr>
            <p:spPr bwMode="auto">
              <a:xfrm>
                <a:off x="7263" y="2038"/>
                <a:ext cx="516" cy="953"/>
              </a:xfrm>
              <a:custGeom>
                <a:avLst/>
                <a:gdLst>
                  <a:gd name="T0" fmla="*/ 0 w 680"/>
                  <a:gd name="T1" fmla="*/ 1256 h 1256"/>
                  <a:gd name="T2" fmla="*/ 680 w 680"/>
                  <a:gd name="T3" fmla="*/ 1256 h 1256"/>
                  <a:gd name="T4" fmla="*/ 680 w 680"/>
                  <a:gd name="T5" fmla="*/ 0 h 1256"/>
                  <a:gd name="T6" fmla="*/ 0 w 680"/>
                  <a:gd name="T7" fmla="*/ 0 h 1256"/>
                  <a:gd name="T8" fmla="*/ 0 w 680"/>
                  <a:gd name="T9" fmla="*/ 1256 h 1256"/>
                  <a:gd name="T10" fmla="*/ 0 w 680"/>
                  <a:gd name="T11" fmla="*/ 1256 h 1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80" h="1256">
                    <a:moveTo>
                      <a:pt x="0" y="1256"/>
                    </a:moveTo>
                    <a:lnTo>
                      <a:pt x="680" y="1256"/>
                    </a:lnTo>
                    <a:lnTo>
                      <a:pt x="680" y="0"/>
                    </a:lnTo>
                    <a:lnTo>
                      <a:pt x="0" y="0"/>
                    </a:lnTo>
                    <a:lnTo>
                      <a:pt x="0" y="1256"/>
                    </a:lnTo>
                    <a:close/>
                    <a:moveTo>
                      <a:pt x="0" y="1256"/>
                    </a:moveTo>
                    <a:close/>
                  </a:path>
                </a:pathLst>
              </a:custGeom>
              <a:solidFill>
                <a:srgbClr val="FDD985"/>
              </a:solidFill>
              <a:ln w="63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08" name="Freeform 507"/>
              <p:cNvSpPr>
                <a:spLocks noEditPoints="1"/>
              </p:cNvSpPr>
              <p:nvPr/>
            </p:nvSpPr>
            <p:spPr bwMode="auto">
              <a:xfrm>
                <a:off x="8261" y="408"/>
                <a:ext cx="667" cy="1630"/>
              </a:xfrm>
              <a:custGeom>
                <a:avLst/>
                <a:gdLst>
                  <a:gd name="T0" fmla="*/ 0 w 879"/>
                  <a:gd name="T1" fmla="*/ 2147 h 2147"/>
                  <a:gd name="T2" fmla="*/ 879 w 879"/>
                  <a:gd name="T3" fmla="*/ 2147 h 2147"/>
                  <a:gd name="T4" fmla="*/ 879 w 879"/>
                  <a:gd name="T5" fmla="*/ 0 h 2147"/>
                  <a:gd name="T6" fmla="*/ 0 w 879"/>
                  <a:gd name="T7" fmla="*/ 0 h 2147"/>
                  <a:gd name="T8" fmla="*/ 0 w 879"/>
                  <a:gd name="T9" fmla="*/ 2147 h 2147"/>
                  <a:gd name="T10" fmla="*/ 0 w 879"/>
                  <a:gd name="T11" fmla="*/ 2147 h 2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79" h="2147">
                    <a:moveTo>
                      <a:pt x="0" y="2147"/>
                    </a:moveTo>
                    <a:lnTo>
                      <a:pt x="879" y="2147"/>
                    </a:lnTo>
                    <a:lnTo>
                      <a:pt x="879" y="0"/>
                    </a:lnTo>
                    <a:lnTo>
                      <a:pt x="0" y="0"/>
                    </a:lnTo>
                    <a:lnTo>
                      <a:pt x="0" y="2147"/>
                    </a:lnTo>
                    <a:close/>
                    <a:moveTo>
                      <a:pt x="0" y="2147"/>
                    </a:moveTo>
                    <a:close/>
                  </a:path>
                </a:pathLst>
              </a:custGeom>
              <a:solidFill>
                <a:srgbClr val="FAFDBA"/>
              </a:solidFill>
              <a:ln w="63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09" name="Freeform 508"/>
              <p:cNvSpPr>
                <a:spLocks noEditPoints="1"/>
              </p:cNvSpPr>
              <p:nvPr/>
            </p:nvSpPr>
            <p:spPr bwMode="auto">
              <a:xfrm>
                <a:off x="8640" y="2038"/>
                <a:ext cx="288" cy="953"/>
              </a:xfrm>
              <a:custGeom>
                <a:avLst/>
                <a:gdLst>
                  <a:gd name="T0" fmla="*/ 0 w 379"/>
                  <a:gd name="T1" fmla="*/ 1256 h 1256"/>
                  <a:gd name="T2" fmla="*/ 379 w 379"/>
                  <a:gd name="T3" fmla="*/ 1256 h 1256"/>
                  <a:gd name="T4" fmla="*/ 379 w 379"/>
                  <a:gd name="T5" fmla="*/ 0 h 1256"/>
                  <a:gd name="T6" fmla="*/ 0 w 379"/>
                  <a:gd name="T7" fmla="*/ 0 h 1256"/>
                  <a:gd name="T8" fmla="*/ 0 w 379"/>
                  <a:gd name="T9" fmla="*/ 1256 h 1256"/>
                  <a:gd name="T10" fmla="*/ 0 w 379"/>
                  <a:gd name="T11" fmla="*/ 1256 h 1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9" h="1256">
                    <a:moveTo>
                      <a:pt x="0" y="1256"/>
                    </a:moveTo>
                    <a:lnTo>
                      <a:pt x="379" y="1256"/>
                    </a:lnTo>
                    <a:lnTo>
                      <a:pt x="379" y="0"/>
                    </a:lnTo>
                    <a:lnTo>
                      <a:pt x="0" y="0"/>
                    </a:lnTo>
                    <a:lnTo>
                      <a:pt x="0" y="1256"/>
                    </a:lnTo>
                    <a:close/>
                    <a:moveTo>
                      <a:pt x="0" y="1256"/>
                    </a:moveTo>
                    <a:close/>
                  </a:path>
                </a:pathLst>
              </a:custGeom>
              <a:solidFill>
                <a:srgbClr val="FDCF7D"/>
              </a:solidFill>
              <a:ln w="63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10" name="Freeform 509"/>
              <p:cNvSpPr>
                <a:spLocks noEditPoints="1"/>
              </p:cNvSpPr>
              <p:nvPr/>
            </p:nvSpPr>
            <p:spPr bwMode="auto">
              <a:xfrm>
                <a:off x="7779" y="2561"/>
                <a:ext cx="861" cy="430"/>
              </a:xfrm>
              <a:custGeom>
                <a:avLst/>
                <a:gdLst>
                  <a:gd name="T0" fmla="*/ 0 w 1135"/>
                  <a:gd name="T1" fmla="*/ 567 h 567"/>
                  <a:gd name="T2" fmla="*/ 1135 w 1135"/>
                  <a:gd name="T3" fmla="*/ 567 h 567"/>
                  <a:gd name="T4" fmla="*/ 1135 w 1135"/>
                  <a:gd name="T5" fmla="*/ 0 h 567"/>
                  <a:gd name="T6" fmla="*/ 0 w 1135"/>
                  <a:gd name="T7" fmla="*/ 0 h 567"/>
                  <a:gd name="T8" fmla="*/ 0 w 1135"/>
                  <a:gd name="T9" fmla="*/ 567 h 567"/>
                  <a:gd name="T10" fmla="*/ 0 w 1135"/>
                  <a:gd name="T11" fmla="*/ 567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35" h="567">
                    <a:moveTo>
                      <a:pt x="0" y="567"/>
                    </a:moveTo>
                    <a:lnTo>
                      <a:pt x="1135" y="567"/>
                    </a:lnTo>
                    <a:lnTo>
                      <a:pt x="1135" y="0"/>
                    </a:lnTo>
                    <a:lnTo>
                      <a:pt x="0" y="0"/>
                    </a:lnTo>
                    <a:lnTo>
                      <a:pt x="0" y="567"/>
                    </a:lnTo>
                    <a:close/>
                    <a:moveTo>
                      <a:pt x="0" y="567"/>
                    </a:moveTo>
                    <a:close/>
                  </a:path>
                </a:pathLst>
              </a:custGeom>
              <a:solidFill>
                <a:srgbClr val="FAA159"/>
              </a:solidFill>
              <a:ln w="63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11" name="Freeform 510"/>
              <p:cNvSpPr>
                <a:spLocks noEditPoints="1"/>
              </p:cNvSpPr>
              <p:nvPr/>
            </p:nvSpPr>
            <p:spPr bwMode="auto">
              <a:xfrm>
                <a:off x="6707" y="408"/>
                <a:ext cx="1554" cy="1630"/>
              </a:xfrm>
              <a:custGeom>
                <a:avLst/>
                <a:gdLst>
                  <a:gd name="T0" fmla="*/ 0 w 2048"/>
                  <a:gd name="T1" fmla="*/ 2147 h 2147"/>
                  <a:gd name="T2" fmla="*/ 2048 w 2048"/>
                  <a:gd name="T3" fmla="*/ 2147 h 2147"/>
                  <a:gd name="T4" fmla="*/ 2048 w 2048"/>
                  <a:gd name="T5" fmla="*/ 0 h 2147"/>
                  <a:gd name="T6" fmla="*/ 0 w 2048"/>
                  <a:gd name="T7" fmla="*/ 0 h 2147"/>
                  <a:gd name="T8" fmla="*/ 0 w 2048"/>
                  <a:gd name="T9" fmla="*/ 2147 h 2147"/>
                  <a:gd name="T10" fmla="*/ 0 w 2048"/>
                  <a:gd name="T11" fmla="*/ 2147 h 2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48" h="2147">
                    <a:moveTo>
                      <a:pt x="0" y="2147"/>
                    </a:moveTo>
                    <a:lnTo>
                      <a:pt x="2048" y="2147"/>
                    </a:lnTo>
                    <a:lnTo>
                      <a:pt x="2048" y="0"/>
                    </a:lnTo>
                    <a:lnTo>
                      <a:pt x="0" y="0"/>
                    </a:lnTo>
                    <a:lnTo>
                      <a:pt x="0" y="2147"/>
                    </a:lnTo>
                    <a:close/>
                    <a:moveTo>
                      <a:pt x="0" y="2147"/>
                    </a:moveTo>
                    <a:close/>
                  </a:path>
                </a:pathLst>
              </a:custGeom>
              <a:solidFill>
                <a:srgbClr val="F57F4A"/>
              </a:solidFill>
              <a:ln w="63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12" name="Freeform 511"/>
              <p:cNvSpPr>
                <a:spLocks noEditPoints="1"/>
              </p:cNvSpPr>
              <p:nvPr/>
            </p:nvSpPr>
            <p:spPr bwMode="auto">
              <a:xfrm>
                <a:off x="7779" y="2038"/>
                <a:ext cx="861" cy="523"/>
              </a:xfrm>
              <a:custGeom>
                <a:avLst/>
                <a:gdLst>
                  <a:gd name="T0" fmla="*/ 0 w 1135"/>
                  <a:gd name="T1" fmla="*/ 689 h 689"/>
                  <a:gd name="T2" fmla="*/ 1135 w 1135"/>
                  <a:gd name="T3" fmla="*/ 689 h 689"/>
                  <a:gd name="T4" fmla="*/ 1135 w 1135"/>
                  <a:gd name="T5" fmla="*/ 0 h 689"/>
                  <a:gd name="T6" fmla="*/ 0 w 1135"/>
                  <a:gd name="T7" fmla="*/ 0 h 689"/>
                  <a:gd name="T8" fmla="*/ 0 w 1135"/>
                  <a:gd name="T9" fmla="*/ 689 h 689"/>
                  <a:gd name="T10" fmla="*/ 0 w 1135"/>
                  <a:gd name="T11" fmla="*/ 689 h 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35" h="689">
                    <a:moveTo>
                      <a:pt x="0" y="689"/>
                    </a:moveTo>
                    <a:lnTo>
                      <a:pt x="1135" y="689"/>
                    </a:lnTo>
                    <a:lnTo>
                      <a:pt x="1135" y="0"/>
                    </a:lnTo>
                    <a:lnTo>
                      <a:pt x="0" y="0"/>
                    </a:lnTo>
                    <a:lnTo>
                      <a:pt x="0" y="689"/>
                    </a:lnTo>
                    <a:close/>
                    <a:moveTo>
                      <a:pt x="0" y="689"/>
                    </a:moveTo>
                    <a:close/>
                  </a:path>
                </a:pathLst>
              </a:custGeom>
              <a:solidFill>
                <a:srgbClr val="FAA65C"/>
              </a:solidFill>
              <a:ln w="63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13" name="Freeform 512"/>
              <p:cNvSpPr>
                <a:spLocks noEditPoints="1"/>
              </p:cNvSpPr>
              <p:nvPr/>
            </p:nvSpPr>
            <p:spPr bwMode="auto">
              <a:xfrm>
                <a:off x="3558" y="5298"/>
                <a:ext cx="426" cy="214"/>
              </a:xfrm>
              <a:custGeom>
                <a:avLst/>
                <a:gdLst>
                  <a:gd name="T0" fmla="*/ 0 w 561"/>
                  <a:gd name="T1" fmla="*/ 281 h 281"/>
                  <a:gd name="T2" fmla="*/ 561 w 561"/>
                  <a:gd name="T3" fmla="*/ 281 h 281"/>
                  <a:gd name="T4" fmla="*/ 561 w 561"/>
                  <a:gd name="T5" fmla="*/ 0 h 281"/>
                  <a:gd name="T6" fmla="*/ 0 w 561"/>
                  <a:gd name="T7" fmla="*/ 0 h 281"/>
                  <a:gd name="T8" fmla="*/ 0 w 561"/>
                  <a:gd name="T9" fmla="*/ 281 h 281"/>
                  <a:gd name="T10" fmla="*/ 0 w 561"/>
                  <a:gd name="T11" fmla="*/ 281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1" h="281">
                    <a:moveTo>
                      <a:pt x="0" y="281"/>
                    </a:moveTo>
                    <a:lnTo>
                      <a:pt x="561" y="281"/>
                    </a:lnTo>
                    <a:lnTo>
                      <a:pt x="561" y="0"/>
                    </a:lnTo>
                    <a:lnTo>
                      <a:pt x="0" y="0"/>
                    </a:lnTo>
                    <a:lnTo>
                      <a:pt x="0" y="281"/>
                    </a:lnTo>
                    <a:close/>
                    <a:moveTo>
                      <a:pt x="0" y="281"/>
                    </a:moveTo>
                    <a:close/>
                  </a:path>
                </a:pathLst>
              </a:custGeom>
              <a:solidFill>
                <a:srgbClr val="5EBAA6"/>
              </a:solidFill>
              <a:ln w="63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14" name="Freeform 513"/>
              <p:cNvSpPr>
                <a:spLocks noEditPoints="1"/>
              </p:cNvSpPr>
              <p:nvPr/>
            </p:nvSpPr>
            <p:spPr bwMode="auto">
              <a:xfrm>
                <a:off x="3558" y="3783"/>
                <a:ext cx="426" cy="1515"/>
              </a:xfrm>
              <a:custGeom>
                <a:avLst/>
                <a:gdLst>
                  <a:gd name="T0" fmla="*/ 0 w 561"/>
                  <a:gd name="T1" fmla="*/ 1997 h 1997"/>
                  <a:gd name="T2" fmla="*/ 561 w 561"/>
                  <a:gd name="T3" fmla="*/ 1997 h 1997"/>
                  <a:gd name="T4" fmla="*/ 561 w 561"/>
                  <a:gd name="T5" fmla="*/ 0 h 1997"/>
                  <a:gd name="T6" fmla="*/ 0 w 561"/>
                  <a:gd name="T7" fmla="*/ 0 h 1997"/>
                  <a:gd name="T8" fmla="*/ 0 w 561"/>
                  <a:gd name="T9" fmla="*/ 1997 h 1997"/>
                  <a:gd name="T10" fmla="*/ 0 w 561"/>
                  <a:gd name="T11" fmla="*/ 1997 h 1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1" h="1997">
                    <a:moveTo>
                      <a:pt x="0" y="1997"/>
                    </a:moveTo>
                    <a:lnTo>
                      <a:pt x="561" y="1997"/>
                    </a:lnTo>
                    <a:lnTo>
                      <a:pt x="561" y="0"/>
                    </a:lnTo>
                    <a:lnTo>
                      <a:pt x="0" y="0"/>
                    </a:lnTo>
                    <a:lnTo>
                      <a:pt x="0" y="1997"/>
                    </a:lnTo>
                    <a:close/>
                    <a:moveTo>
                      <a:pt x="0" y="1997"/>
                    </a:moveTo>
                    <a:close/>
                  </a:path>
                </a:pathLst>
              </a:custGeom>
              <a:solidFill>
                <a:srgbClr val="E6F597"/>
              </a:solidFill>
              <a:ln w="63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15" name="Freeform 514"/>
              <p:cNvSpPr>
                <a:spLocks noEditPoints="1"/>
              </p:cNvSpPr>
              <p:nvPr/>
            </p:nvSpPr>
            <p:spPr bwMode="auto">
              <a:xfrm>
                <a:off x="179" y="3783"/>
                <a:ext cx="3379" cy="1729"/>
              </a:xfrm>
              <a:custGeom>
                <a:avLst/>
                <a:gdLst>
                  <a:gd name="T0" fmla="*/ 0 w 4452"/>
                  <a:gd name="T1" fmla="*/ 2278 h 2278"/>
                  <a:gd name="T2" fmla="*/ 4452 w 4452"/>
                  <a:gd name="T3" fmla="*/ 2278 h 2278"/>
                  <a:gd name="T4" fmla="*/ 4452 w 4452"/>
                  <a:gd name="T5" fmla="*/ 0 h 2278"/>
                  <a:gd name="T6" fmla="*/ 0 w 4452"/>
                  <a:gd name="T7" fmla="*/ 0 h 2278"/>
                  <a:gd name="T8" fmla="*/ 0 w 4452"/>
                  <a:gd name="T9" fmla="*/ 2278 h 2278"/>
                  <a:gd name="T10" fmla="*/ 0 w 4452"/>
                  <a:gd name="T11" fmla="*/ 2278 h 2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52" h="2278">
                    <a:moveTo>
                      <a:pt x="0" y="2278"/>
                    </a:moveTo>
                    <a:lnTo>
                      <a:pt x="4452" y="2278"/>
                    </a:lnTo>
                    <a:lnTo>
                      <a:pt x="4452" y="0"/>
                    </a:lnTo>
                    <a:lnTo>
                      <a:pt x="0" y="0"/>
                    </a:lnTo>
                    <a:lnTo>
                      <a:pt x="0" y="2278"/>
                    </a:lnTo>
                    <a:close/>
                    <a:moveTo>
                      <a:pt x="0" y="2278"/>
                    </a:moveTo>
                    <a:close/>
                  </a:path>
                </a:pathLst>
              </a:custGeom>
              <a:solidFill>
                <a:srgbClr val="FAFDBA"/>
              </a:solidFill>
              <a:ln w="63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16" name="Freeform 515"/>
              <p:cNvSpPr>
                <a:spLocks noEditPoints="1"/>
              </p:cNvSpPr>
              <p:nvPr/>
            </p:nvSpPr>
            <p:spPr bwMode="auto">
              <a:xfrm>
                <a:off x="179" y="408"/>
                <a:ext cx="3805" cy="3375"/>
              </a:xfrm>
              <a:custGeom>
                <a:avLst/>
                <a:gdLst>
                  <a:gd name="T0" fmla="*/ 0 w 5013"/>
                  <a:gd name="T1" fmla="*/ 4446 h 4446"/>
                  <a:gd name="T2" fmla="*/ 5013 w 5013"/>
                  <a:gd name="T3" fmla="*/ 4446 h 4446"/>
                  <a:gd name="T4" fmla="*/ 5013 w 5013"/>
                  <a:gd name="T5" fmla="*/ 0 h 4446"/>
                  <a:gd name="T6" fmla="*/ 0 w 5013"/>
                  <a:gd name="T7" fmla="*/ 0 h 4446"/>
                  <a:gd name="T8" fmla="*/ 0 w 5013"/>
                  <a:gd name="T9" fmla="*/ 4446 h 4446"/>
                  <a:gd name="T10" fmla="*/ 0 w 5013"/>
                  <a:gd name="T11" fmla="*/ 4446 h 4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13" h="4446">
                    <a:moveTo>
                      <a:pt x="0" y="4446"/>
                    </a:moveTo>
                    <a:lnTo>
                      <a:pt x="5013" y="4446"/>
                    </a:lnTo>
                    <a:lnTo>
                      <a:pt x="5013" y="0"/>
                    </a:lnTo>
                    <a:lnTo>
                      <a:pt x="0" y="0"/>
                    </a:lnTo>
                    <a:lnTo>
                      <a:pt x="0" y="4446"/>
                    </a:lnTo>
                    <a:close/>
                    <a:moveTo>
                      <a:pt x="0" y="4446"/>
                    </a:moveTo>
                    <a:close/>
                  </a:path>
                </a:pathLst>
              </a:custGeom>
              <a:solidFill>
                <a:srgbClr val="FDDE8A"/>
              </a:solidFill>
              <a:ln w="63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17" name="Freeform 516"/>
              <p:cNvSpPr>
                <a:spLocks noEditPoints="1"/>
              </p:cNvSpPr>
              <p:nvPr/>
            </p:nvSpPr>
            <p:spPr bwMode="auto">
              <a:xfrm>
                <a:off x="7050" y="3601"/>
                <a:ext cx="822" cy="795"/>
              </a:xfrm>
              <a:custGeom>
                <a:avLst/>
                <a:gdLst>
                  <a:gd name="T0" fmla="*/ 0 w 1084"/>
                  <a:gd name="T1" fmla="*/ 1048 h 1048"/>
                  <a:gd name="T2" fmla="*/ 1084 w 1084"/>
                  <a:gd name="T3" fmla="*/ 1048 h 1048"/>
                  <a:gd name="T4" fmla="*/ 1084 w 1084"/>
                  <a:gd name="T5" fmla="*/ 0 h 1048"/>
                  <a:gd name="T6" fmla="*/ 0 w 1084"/>
                  <a:gd name="T7" fmla="*/ 0 h 1048"/>
                  <a:gd name="T8" fmla="*/ 0 w 1084"/>
                  <a:gd name="T9" fmla="*/ 1048 h 1048"/>
                  <a:gd name="T10" fmla="*/ 0 w 1084"/>
                  <a:gd name="T11" fmla="*/ 1048 h 10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84" h="1048">
                    <a:moveTo>
                      <a:pt x="0" y="1048"/>
                    </a:moveTo>
                    <a:lnTo>
                      <a:pt x="1084" y="1048"/>
                    </a:lnTo>
                    <a:lnTo>
                      <a:pt x="1084" y="0"/>
                    </a:lnTo>
                    <a:lnTo>
                      <a:pt x="0" y="0"/>
                    </a:lnTo>
                    <a:lnTo>
                      <a:pt x="0" y="1048"/>
                    </a:lnTo>
                    <a:close/>
                    <a:moveTo>
                      <a:pt x="0" y="1048"/>
                    </a:moveTo>
                    <a:close/>
                  </a:path>
                </a:pathLst>
              </a:custGeom>
              <a:solidFill>
                <a:srgbClr val="8FD1A3"/>
              </a:solidFill>
              <a:ln w="63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18" name="Freeform 517"/>
              <p:cNvSpPr>
                <a:spLocks noEditPoints="1"/>
              </p:cNvSpPr>
              <p:nvPr/>
            </p:nvSpPr>
            <p:spPr bwMode="auto">
              <a:xfrm>
                <a:off x="8134" y="4130"/>
                <a:ext cx="52" cy="266"/>
              </a:xfrm>
              <a:custGeom>
                <a:avLst/>
                <a:gdLst>
                  <a:gd name="T0" fmla="*/ 0 w 68"/>
                  <a:gd name="T1" fmla="*/ 350 h 350"/>
                  <a:gd name="T2" fmla="*/ 68 w 68"/>
                  <a:gd name="T3" fmla="*/ 350 h 350"/>
                  <a:gd name="T4" fmla="*/ 68 w 68"/>
                  <a:gd name="T5" fmla="*/ 0 h 350"/>
                  <a:gd name="T6" fmla="*/ 0 w 68"/>
                  <a:gd name="T7" fmla="*/ 0 h 350"/>
                  <a:gd name="T8" fmla="*/ 0 w 68"/>
                  <a:gd name="T9" fmla="*/ 350 h 350"/>
                  <a:gd name="T10" fmla="*/ 0 w 68"/>
                  <a:gd name="T11" fmla="*/ 350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8" h="350">
                    <a:moveTo>
                      <a:pt x="0" y="350"/>
                    </a:moveTo>
                    <a:lnTo>
                      <a:pt x="68" y="350"/>
                    </a:lnTo>
                    <a:lnTo>
                      <a:pt x="68" y="0"/>
                    </a:lnTo>
                    <a:lnTo>
                      <a:pt x="0" y="0"/>
                    </a:lnTo>
                    <a:lnTo>
                      <a:pt x="0" y="350"/>
                    </a:lnTo>
                    <a:close/>
                    <a:moveTo>
                      <a:pt x="0" y="350"/>
                    </a:moveTo>
                    <a:close/>
                  </a:path>
                </a:pathLst>
              </a:custGeom>
              <a:solidFill>
                <a:srgbClr val="A80C42"/>
              </a:solidFill>
              <a:ln w="63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19" name="Freeform 518"/>
              <p:cNvSpPr>
                <a:spLocks noEditPoints="1"/>
              </p:cNvSpPr>
              <p:nvPr/>
            </p:nvSpPr>
            <p:spPr bwMode="auto">
              <a:xfrm>
                <a:off x="7050" y="2991"/>
                <a:ext cx="1136" cy="610"/>
              </a:xfrm>
              <a:custGeom>
                <a:avLst/>
                <a:gdLst>
                  <a:gd name="T0" fmla="*/ 0 w 1497"/>
                  <a:gd name="T1" fmla="*/ 803 h 803"/>
                  <a:gd name="T2" fmla="*/ 1497 w 1497"/>
                  <a:gd name="T3" fmla="*/ 803 h 803"/>
                  <a:gd name="T4" fmla="*/ 1497 w 1497"/>
                  <a:gd name="T5" fmla="*/ 0 h 803"/>
                  <a:gd name="T6" fmla="*/ 0 w 1497"/>
                  <a:gd name="T7" fmla="*/ 0 h 803"/>
                  <a:gd name="T8" fmla="*/ 0 w 1497"/>
                  <a:gd name="T9" fmla="*/ 803 h 803"/>
                  <a:gd name="T10" fmla="*/ 0 w 1497"/>
                  <a:gd name="T11" fmla="*/ 803 h 8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97" h="803">
                    <a:moveTo>
                      <a:pt x="0" y="803"/>
                    </a:moveTo>
                    <a:lnTo>
                      <a:pt x="1497" y="803"/>
                    </a:lnTo>
                    <a:lnTo>
                      <a:pt x="1497" y="0"/>
                    </a:lnTo>
                    <a:lnTo>
                      <a:pt x="0" y="0"/>
                    </a:lnTo>
                    <a:lnTo>
                      <a:pt x="0" y="803"/>
                    </a:lnTo>
                    <a:close/>
                    <a:moveTo>
                      <a:pt x="0" y="803"/>
                    </a:moveTo>
                    <a:close/>
                  </a:path>
                </a:pathLst>
              </a:custGeom>
              <a:solidFill>
                <a:srgbClr val="FDD985"/>
              </a:solidFill>
              <a:ln w="63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20" name="Freeform 519"/>
              <p:cNvSpPr>
                <a:spLocks noEditPoints="1"/>
              </p:cNvSpPr>
              <p:nvPr/>
            </p:nvSpPr>
            <p:spPr bwMode="auto">
              <a:xfrm>
                <a:off x="7872" y="3601"/>
                <a:ext cx="314" cy="529"/>
              </a:xfrm>
              <a:custGeom>
                <a:avLst/>
                <a:gdLst>
                  <a:gd name="T0" fmla="*/ 0 w 413"/>
                  <a:gd name="T1" fmla="*/ 698 h 698"/>
                  <a:gd name="T2" fmla="*/ 413 w 413"/>
                  <a:gd name="T3" fmla="*/ 698 h 698"/>
                  <a:gd name="T4" fmla="*/ 413 w 413"/>
                  <a:gd name="T5" fmla="*/ 0 h 698"/>
                  <a:gd name="T6" fmla="*/ 0 w 413"/>
                  <a:gd name="T7" fmla="*/ 0 h 698"/>
                  <a:gd name="T8" fmla="*/ 0 w 413"/>
                  <a:gd name="T9" fmla="*/ 698 h 698"/>
                  <a:gd name="T10" fmla="*/ 0 w 413"/>
                  <a:gd name="T11" fmla="*/ 698 h 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3" h="698">
                    <a:moveTo>
                      <a:pt x="0" y="698"/>
                    </a:moveTo>
                    <a:lnTo>
                      <a:pt x="413" y="698"/>
                    </a:lnTo>
                    <a:lnTo>
                      <a:pt x="413" y="0"/>
                    </a:lnTo>
                    <a:lnTo>
                      <a:pt x="0" y="0"/>
                    </a:lnTo>
                    <a:lnTo>
                      <a:pt x="0" y="698"/>
                    </a:lnTo>
                    <a:close/>
                    <a:moveTo>
                      <a:pt x="0" y="698"/>
                    </a:moveTo>
                    <a:close/>
                  </a:path>
                </a:pathLst>
              </a:custGeom>
              <a:solidFill>
                <a:srgbClr val="5C4CA1"/>
              </a:solidFill>
              <a:ln w="63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21" name="Freeform 520"/>
              <p:cNvSpPr>
                <a:spLocks noEditPoints="1"/>
              </p:cNvSpPr>
              <p:nvPr/>
            </p:nvSpPr>
            <p:spPr bwMode="auto">
              <a:xfrm>
                <a:off x="6128" y="2991"/>
                <a:ext cx="922" cy="1405"/>
              </a:xfrm>
              <a:custGeom>
                <a:avLst/>
                <a:gdLst>
                  <a:gd name="T0" fmla="*/ 0 w 1214"/>
                  <a:gd name="T1" fmla="*/ 1851 h 1851"/>
                  <a:gd name="T2" fmla="*/ 1214 w 1214"/>
                  <a:gd name="T3" fmla="*/ 1851 h 1851"/>
                  <a:gd name="T4" fmla="*/ 1214 w 1214"/>
                  <a:gd name="T5" fmla="*/ 0 h 1851"/>
                  <a:gd name="T6" fmla="*/ 0 w 1214"/>
                  <a:gd name="T7" fmla="*/ 0 h 1851"/>
                  <a:gd name="T8" fmla="*/ 0 w 1214"/>
                  <a:gd name="T9" fmla="*/ 1851 h 1851"/>
                  <a:gd name="T10" fmla="*/ 0 w 1214"/>
                  <a:gd name="T11" fmla="*/ 1851 h 1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14" h="1851">
                    <a:moveTo>
                      <a:pt x="0" y="1851"/>
                    </a:moveTo>
                    <a:lnTo>
                      <a:pt x="1214" y="1851"/>
                    </a:lnTo>
                    <a:lnTo>
                      <a:pt x="1214" y="0"/>
                    </a:lnTo>
                    <a:lnTo>
                      <a:pt x="0" y="0"/>
                    </a:lnTo>
                    <a:lnTo>
                      <a:pt x="0" y="1851"/>
                    </a:lnTo>
                    <a:close/>
                    <a:moveTo>
                      <a:pt x="0" y="1851"/>
                    </a:moveTo>
                    <a:close/>
                  </a:path>
                </a:pathLst>
              </a:custGeom>
              <a:solidFill>
                <a:srgbClr val="FDC270"/>
              </a:solidFill>
              <a:ln w="63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22" name="Freeform 521"/>
              <p:cNvSpPr>
                <a:spLocks noEditPoints="1"/>
              </p:cNvSpPr>
              <p:nvPr/>
            </p:nvSpPr>
            <p:spPr bwMode="auto">
              <a:xfrm>
                <a:off x="7872" y="4130"/>
                <a:ext cx="262" cy="266"/>
              </a:xfrm>
              <a:custGeom>
                <a:avLst/>
                <a:gdLst>
                  <a:gd name="T0" fmla="*/ 0 w 345"/>
                  <a:gd name="T1" fmla="*/ 350 h 350"/>
                  <a:gd name="T2" fmla="*/ 345 w 345"/>
                  <a:gd name="T3" fmla="*/ 350 h 350"/>
                  <a:gd name="T4" fmla="*/ 345 w 345"/>
                  <a:gd name="T5" fmla="*/ 0 h 350"/>
                  <a:gd name="T6" fmla="*/ 0 w 345"/>
                  <a:gd name="T7" fmla="*/ 0 h 350"/>
                  <a:gd name="T8" fmla="*/ 0 w 345"/>
                  <a:gd name="T9" fmla="*/ 350 h 350"/>
                  <a:gd name="T10" fmla="*/ 0 w 345"/>
                  <a:gd name="T11" fmla="*/ 350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5" h="350">
                    <a:moveTo>
                      <a:pt x="0" y="350"/>
                    </a:moveTo>
                    <a:lnTo>
                      <a:pt x="345" y="350"/>
                    </a:lnTo>
                    <a:lnTo>
                      <a:pt x="345" y="0"/>
                    </a:lnTo>
                    <a:lnTo>
                      <a:pt x="0" y="0"/>
                    </a:lnTo>
                    <a:lnTo>
                      <a:pt x="0" y="350"/>
                    </a:lnTo>
                    <a:close/>
                    <a:moveTo>
                      <a:pt x="0" y="350"/>
                    </a:moveTo>
                    <a:close/>
                  </a:path>
                </a:pathLst>
              </a:custGeom>
              <a:solidFill>
                <a:srgbClr val="CF354C"/>
              </a:solidFill>
              <a:ln w="63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23" name="Freeform 522"/>
              <p:cNvSpPr>
                <a:spLocks noEditPoints="1"/>
              </p:cNvSpPr>
              <p:nvPr/>
            </p:nvSpPr>
            <p:spPr bwMode="auto">
              <a:xfrm>
                <a:off x="5225" y="2991"/>
                <a:ext cx="903" cy="1544"/>
              </a:xfrm>
              <a:custGeom>
                <a:avLst/>
                <a:gdLst>
                  <a:gd name="T0" fmla="*/ 0 w 1190"/>
                  <a:gd name="T1" fmla="*/ 2034 h 2034"/>
                  <a:gd name="T2" fmla="*/ 1190 w 1190"/>
                  <a:gd name="T3" fmla="*/ 2034 h 2034"/>
                  <a:gd name="T4" fmla="*/ 1190 w 1190"/>
                  <a:gd name="T5" fmla="*/ 0 h 2034"/>
                  <a:gd name="T6" fmla="*/ 0 w 1190"/>
                  <a:gd name="T7" fmla="*/ 0 h 2034"/>
                  <a:gd name="T8" fmla="*/ 0 w 1190"/>
                  <a:gd name="T9" fmla="*/ 2034 h 2034"/>
                  <a:gd name="T10" fmla="*/ 0 w 1190"/>
                  <a:gd name="T11" fmla="*/ 2034 h 20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2034">
                    <a:moveTo>
                      <a:pt x="0" y="2034"/>
                    </a:moveTo>
                    <a:lnTo>
                      <a:pt x="1190" y="2034"/>
                    </a:lnTo>
                    <a:lnTo>
                      <a:pt x="1190" y="0"/>
                    </a:lnTo>
                    <a:lnTo>
                      <a:pt x="0" y="0"/>
                    </a:lnTo>
                    <a:lnTo>
                      <a:pt x="0" y="2034"/>
                    </a:lnTo>
                    <a:close/>
                    <a:moveTo>
                      <a:pt x="0" y="2034"/>
                    </a:moveTo>
                    <a:close/>
                  </a:path>
                </a:pathLst>
              </a:custGeom>
              <a:solidFill>
                <a:srgbClr val="FDFAB8"/>
              </a:solidFill>
              <a:ln w="63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24" name="Freeform 523"/>
              <p:cNvSpPr>
                <a:spLocks noEditPoints="1"/>
              </p:cNvSpPr>
              <p:nvPr/>
            </p:nvSpPr>
            <p:spPr bwMode="auto">
              <a:xfrm>
                <a:off x="5914" y="5370"/>
                <a:ext cx="214" cy="142"/>
              </a:xfrm>
              <a:custGeom>
                <a:avLst/>
                <a:gdLst>
                  <a:gd name="T0" fmla="*/ 0 w 283"/>
                  <a:gd name="T1" fmla="*/ 186 h 186"/>
                  <a:gd name="T2" fmla="*/ 283 w 283"/>
                  <a:gd name="T3" fmla="*/ 186 h 186"/>
                  <a:gd name="T4" fmla="*/ 283 w 283"/>
                  <a:gd name="T5" fmla="*/ 0 h 186"/>
                  <a:gd name="T6" fmla="*/ 0 w 283"/>
                  <a:gd name="T7" fmla="*/ 0 h 186"/>
                  <a:gd name="T8" fmla="*/ 0 w 283"/>
                  <a:gd name="T9" fmla="*/ 186 h 186"/>
                  <a:gd name="T10" fmla="*/ 0 w 283"/>
                  <a:gd name="T11" fmla="*/ 18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3" h="186">
                    <a:moveTo>
                      <a:pt x="0" y="186"/>
                    </a:moveTo>
                    <a:lnTo>
                      <a:pt x="283" y="186"/>
                    </a:lnTo>
                    <a:lnTo>
                      <a:pt x="283" y="0"/>
                    </a:lnTo>
                    <a:lnTo>
                      <a:pt x="0" y="0"/>
                    </a:lnTo>
                    <a:lnTo>
                      <a:pt x="0" y="186"/>
                    </a:lnTo>
                    <a:close/>
                    <a:moveTo>
                      <a:pt x="0" y="186"/>
                    </a:moveTo>
                    <a:close/>
                  </a:path>
                </a:pathLst>
              </a:custGeom>
              <a:solidFill>
                <a:srgbClr val="EBF8A1"/>
              </a:solidFill>
              <a:ln w="63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25" name="Freeform 524"/>
              <p:cNvSpPr>
                <a:spLocks noEditPoints="1"/>
              </p:cNvSpPr>
              <p:nvPr/>
            </p:nvSpPr>
            <p:spPr bwMode="auto">
              <a:xfrm>
                <a:off x="3984" y="4535"/>
                <a:ext cx="1302" cy="977"/>
              </a:xfrm>
              <a:custGeom>
                <a:avLst/>
                <a:gdLst>
                  <a:gd name="T0" fmla="*/ 0 w 1716"/>
                  <a:gd name="T1" fmla="*/ 1287 h 1287"/>
                  <a:gd name="T2" fmla="*/ 1716 w 1716"/>
                  <a:gd name="T3" fmla="*/ 1287 h 1287"/>
                  <a:gd name="T4" fmla="*/ 1716 w 1716"/>
                  <a:gd name="T5" fmla="*/ 0 h 1287"/>
                  <a:gd name="T6" fmla="*/ 0 w 1716"/>
                  <a:gd name="T7" fmla="*/ 0 h 1287"/>
                  <a:gd name="T8" fmla="*/ 0 w 1716"/>
                  <a:gd name="T9" fmla="*/ 1287 h 1287"/>
                  <a:gd name="T10" fmla="*/ 0 w 1716"/>
                  <a:gd name="T11" fmla="*/ 1287 h 1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16" h="1287">
                    <a:moveTo>
                      <a:pt x="0" y="1287"/>
                    </a:moveTo>
                    <a:lnTo>
                      <a:pt x="1716" y="1287"/>
                    </a:lnTo>
                    <a:lnTo>
                      <a:pt x="1716" y="0"/>
                    </a:lnTo>
                    <a:lnTo>
                      <a:pt x="0" y="0"/>
                    </a:lnTo>
                    <a:lnTo>
                      <a:pt x="0" y="1287"/>
                    </a:lnTo>
                    <a:close/>
                    <a:moveTo>
                      <a:pt x="0" y="1287"/>
                    </a:moveTo>
                    <a:close/>
                  </a:path>
                </a:pathLst>
              </a:custGeom>
              <a:solidFill>
                <a:srgbClr val="F57F4A"/>
              </a:solidFill>
              <a:ln w="63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26" name="Freeform 525"/>
              <p:cNvSpPr>
                <a:spLocks noEditPoints="1"/>
              </p:cNvSpPr>
              <p:nvPr/>
            </p:nvSpPr>
            <p:spPr bwMode="auto">
              <a:xfrm>
                <a:off x="3984" y="2991"/>
                <a:ext cx="1241" cy="1544"/>
              </a:xfrm>
              <a:custGeom>
                <a:avLst/>
                <a:gdLst>
                  <a:gd name="T0" fmla="*/ 0 w 1636"/>
                  <a:gd name="T1" fmla="*/ 2034 h 2034"/>
                  <a:gd name="T2" fmla="*/ 1636 w 1636"/>
                  <a:gd name="T3" fmla="*/ 2034 h 2034"/>
                  <a:gd name="T4" fmla="*/ 1636 w 1636"/>
                  <a:gd name="T5" fmla="*/ 0 h 2034"/>
                  <a:gd name="T6" fmla="*/ 0 w 1636"/>
                  <a:gd name="T7" fmla="*/ 0 h 2034"/>
                  <a:gd name="T8" fmla="*/ 0 w 1636"/>
                  <a:gd name="T9" fmla="*/ 2034 h 2034"/>
                  <a:gd name="T10" fmla="*/ 0 w 1636"/>
                  <a:gd name="T11" fmla="*/ 2034 h 20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36" h="2034">
                    <a:moveTo>
                      <a:pt x="0" y="2034"/>
                    </a:moveTo>
                    <a:lnTo>
                      <a:pt x="1636" y="2034"/>
                    </a:lnTo>
                    <a:lnTo>
                      <a:pt x="1636" y="0"/>
                    </a:lnTo>
                    <a:lnTo>
                      <a:pt x="0" y="0"/>
                    </a:lnTo>
                    <a:lnTo>
                      <a:pt x="0" y="2034"/>
                    </a:lnTo>
                    <a:close/>
                    <a:moveTo>
                      <a:pt x="0" y="2034"/>
                    </a:moveTo>
                    <a:close/>
                  </a:path>
                </a:pathLst>
              </a:custGeom>
              <a:solidFill>
                <a:srgbClr val="F36B42"/>
              </a:solidFill>
              <a:ln w="63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27" name="Freeform 526"/>
              <p:cNvSpPr>
                <a:spLocks noEditPoints="1"/>
              </p:cNvSpPr>
              <p:nvPr/>
            </p:nvSpPr>
            <p:spPr bwMode="auto">
              <a:xfrm>
                <a:off x="5286" y="4535"/>
                <a:ext cx="842" cy="835"/>
              </a:xfrm>
              <a:custGeom>
                <a:avLst/>
                <a:gdLst>
                  <a:gd name="T0" fmla="*/ 0 w 1110"/>
                  <a:gd name="T1" fmla="*/ 1101 h 1101"/>
                  <a:gd name="T2" fmla="*/ 1110 w 1110"/>
                  <a:gd name="T3" fmla="*/ 1101 h 1101"/>
                  <a:gd name="T4" fmla="*/ 1110 w 1110"/>
                  <a:gd name="T5" fmla="*/ 0 h 1101"/>
                  <a:gd name="T6" fmla="*/ 0 w 1110"/>
                  <a:gd name="T7" fmla="*/ 0 h 1101"/>
                  <a:gd name="T8" fmla="*/ 0 w 1110"/>
                  <a:gd name="T9" fmla="*/ 1101 h 1101"/>
                  <a:gd name="T10" fmla="*/ 0 w 1110"/>
                  <a:gd name="T11" fmla="*/ 1101 h 1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0" h="1101">
                    <a:moveTo>
                      <a:pt x="0" y="1101"/>
                    </a:moveTo>
                    <a:lnTo>
                      <a:pt x="1110" y="1101"/>
                    </a:lnTo>
                    <a:lnTo>
                      <a:pt x="1110" y="0"/>
                    </a:lnTo>
                    <a:lnTo>
                      <a:pt x="0" y="0"/>
                    </a:lnTo>
                    <a:lnTo>
                      <a:pt x="0" y="1101"/>
                    </a:lnTo>
                    <a:close/>
                    <a:moveTo>
                      <a:pt x="0" y="1101"/>
                    </a:moveTo>
                    <a:close/>
                  </a:path>
                </a:pathLst>
              </a:custGeom>
              <a:solidFill>
                <a:srgbClr val="FDE899"/>
              </a:solidFill>
              <a:ln w="63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28" name="Freeform 527"/>
              <p:cNvSpPr>
                <a:spLocks noEditPoints="1"/>
              </p:cNvSpPr>
              <p:nvPr/>
            </p:nvSpPr>
            <p:spPr bwMode="auto">
              <a:xfrm>
                <a:off x="5286" y="5370"/>
                <a:ext cx="628" cy="142"/>
              </a:xfrm>
              <a:custGeom>
                <a:avLst/>
                <a:gdLst>
                  <a:gd name="T0" fmla="*/ 0 w 827"/>
                  <a:gd name="T1" fmla="*/ 186 h 186"/>
                  <a:gd name="T2" fmla="*/ 827 w 827"/>
                  <a:gd name="T3" fmla="*/ 186 h 186"/>
                  <a:gd name="T4" fmla="*/ 827 w 827"/>
                  <a:gd name="T5" fmla="*/ 0 h 186"/>
                  <a:gd name="T6" fmla="*/ 0 w 827"/>
                  <a:gd name="T7" fmla="*/ 0 h 186"/>
                  <a:gd name="T8" fmla="*/ 0 w 827"/>
                  <a:gd name="T9" fmla="*/ 186 h 186"/>
                  <a:gd name="T10" fmla="*/ 0 w 827"/>
                  <a:gd name="T11" fmla="*/ 18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27" h="186">
                    <a:moveTo>
                      <a:pt x="0" y="186"/>
                    </a:moveTo>
                    <a:lnTo>
                      <a:pt x="827" y="186"/>
                    </a:lnTo>
                    <a:lnTo>
                      <a:pt x="827" y="0"/>
                    </a:lnTo>
                    <a:lnTo>
                      <a:pt x="0" y="0"/>
                    </a:lnTo>
                    <a:lnTo>
                      <a:pt x="0" y="186"/>
                    </a:lnTo>
                    <a:close/>
                    <a:moveTo>
                      <a:pt x="0" y="186"/>
                    </a:moveTo>
                    <a:close/>
                  </a:path>
                </a:pathLst>
              </a:custGeom>
              <a:solidFill>
                <a:srgbClr val="D9F099"/>
              </a:solidFill>
              <a:ln w="63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29" name="Freeform 528"/>
              <p:cNvSpPr>
                <a:spLocks noEditPoints="1"/>
              </p:cNvSpPr>
              <p:nvPr/>
            </p:nvSpPr>
            <p:spPr bwMode="auto">
              <a:xfrm>
                <a:off x="6354" y="408"/>
                <a:ext cx="353" cy="2583"/>
              </a:xfrm>
              <a:custGeom>
                <a:avLst/>
                <a:gdLst>
                  <a:gd name="T0" fmla="*/ 0 w 465"/>
                  <a:gd name="T1" fmla="*/ 3403 h 3403"/>
                  <a:gd name="T2" fmla="*/ 465 w 465"/>
                  <a:gd name="T3" fmla="*/ 3403 h 3403"/>
                  <a:gd name="T4" fmla="*/ 465 w 465"/>
                  <a:gd name="T5" fmla="*/ 0 h 3403"/>
                  <a:gd name="T6" fmla="*/ 0 w 465"/>
                  <a:gd name="T7" fmla="*/ 0 h 3403"/>
                  <a:gd name="T8" fmla="*/ 0 w 465"/>
                  <a:gd name="T9" fmla="*/ 3403 h 3403"/>
                  <a:gd name="T10" fmla="*/ 0 w 465"/>
                  <a:gd name="T11" fmla="*/ 3403 h 3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65" h="3403">
                    <a:moveTo>
                      <a:pt x="0" y="3403"/>
                    </a:moveTo>
                    <a:lnTo>
                      <a:pt x="465" y="3403"/>
                    </a:lnTo>
                    <a:lnTo>
                      <a:pt x="465" y="0"/>
                    </a:lnTo>
                    <a:lnTo>
                      <a:pt x="0" y="0"/>
                    </a:lnTo>
                    <a:lnTo>
                      <a:pt x="0" y="3403"/>
                    </a:lnTo>
                    <a:close/>
                    <a:moveTo>
                      <a:pt x="0" y="3403"/>
                    </a:moveTo>
                    <a:close/>
                  </a:path>
                </a:pathLst>
              </a:custGeom>
              <a:noFill/>
              <a:ln w="635" cap="rnd">
                <a:solidFill>
                  <a:srgbClr val="78787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30" name="Freeform 529"/>
              <p:cNvSpPr>
                <a:spLocks noEditPoints="1"/>
              </p:cNvSpPr>
              <p:nvPr/>
            </p:nvSpPr>
            <p:spPr bwMode="auto">
              <a:xfrm>
                <a:off x="3984" y="408"/>
                <a:ext cx="2370" cy="1749"/>
              </a:xfrm>
              <a:custGeom>
                <a:avLst/>
                <a:gdLst>
                  <a:gd name="T0" fmla="*/ 0 w 3123"/>
                  <a:gd name="T1" fmla="*/ 2304 h 2304"/>
                  <a:gd name="T2" fmla="*/ 3123 w 3123"/>
                  <a:gd name="T3" fmla="*/ 2304 h 2304"/>
                  <a:gd name="T4" fmla="*/ 3123 w 3123"/>
                  <a:gd name="T5" fmla="*/ 0 h 2304"/>
                  <a:gd name="T6" fmla="*/ 0 w 3123"/>
                  <a:gd name="T7" fmla="*/ 0 h 2304"/>
                  <a:gd name="T8" fmla="*/ 0 w 3123"/>
                  <a:gd name="T9" fmla="*/ 2304 h 2304"/>
                  <a:gd name="T10" fmla="*/ 0 w 3123"/>
                  <a:gd name="T11" fmla="*/ 2304 h 23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23" h="2304">
                    <a:moveTo>
                      <a:pt x="0" y="2304"/>
                    </a:moveTo>
                    <a:lnTo>
                      <a:pt x="3123" y="2304"/>
                    </a:lnTo>
                    <a:lnTo>
                      <a:pt x="3123" y="0"/>
                    </a:lnTo>
                    <a:lnTo>
                      <a:pt x="0" y="0"/>
                    </a:lnTo>
                    <a:lnTo>
                      <a:pt x="0" y="2304"/>
                    </a:lnTo>
                    <a:close/>
                    <a:moveTo>
                      <a:pt x="0" y="2304"/>
                    </a:moveTo>
                    <a:close/>
                  </a:path>
                </a:pathLst>
              </a:custGeom>
              <a:noFill/>
              <a:ln w="635" cap="rnd">
                <a:solidFill>
                  <a:srgbClr val="78787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31" name="Freeform 530"/>
              <p:cNvSpPr>
                <a:spLocks noEditPoints="1"/>
              </p:cNvSpPr>
              <p:nvPr/>
            </p:nvSpPr>
            <p:spPr bwMode="auto">
              <a:xfrm>
                <a:off x="3984" y="2157"/>
                <a:ext cx="2370" cy="834"/>
              </a:xfrm>
              <a:custGeom>
                <a:avLst/>
                <a:gdLst>
                  <a:gd name="T0" fmla="*/ 0 w 3123"/>
                  <a:gd name="T1" fmla="*/ 1099 h 1099"/>
                  <a:gd name="T2" fmla="*/ 3123 w 3123"/>
                  <a:gd name="T3" fmla="*/ 1099 h 1099"/>
                  <a:gd name="T4" fmla="*/ 3123 w 3123"/>
                  <a:gd name="T5" fmla="*/ 0 h 1099"/>
                  <a:gd name="T6" fmla="*/ 0 w 3123"/>
                  <a:gd name="T7" fmla="*/ 0 h 1099"/>
                  <a:gd name="T8" fmla="*/ 0 w 3123"/>
                  <a:gd name="T9" fmla="*/ 1099 h 1099"/>
                  <a:gd name="T10" fmla="*/ 0 w 3123"/>
                  <a:gd name="T11" fmla="*/ 1099 h 1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123" h="1099">
                    <a:moveTo>
                      <a:pt x="0" y="1099"/>
                    </a:moveTo>
                    <a:lnTo>
                      <a:pt x="3123" y="1099"/>
                    </a:lnTo>
                    <a:lnTo>
                      <a:pt x="3123" y="0"/>
                    </a:lnTo>
                    <a:lnTo>
                      <a:pt x="0" y="0"/>
                    </a:lnTo>
                    <a:lnTo>
                      <a:pt x="0" y="1099"/>
                    </a:lnTo>
                    <a:close/>
                    <a:moveTo>
                      <a:pt x="0" y="1099"/>
                    </a:moveTo>
                    <a:close/>
                  </a:path>
                </a:pathLst>
              </a:custGeom>
              <a:noFill/>
              <a:ln w="635" cap="rnd">
                <a:solidFill>
                  <a:srgbClr val="78787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32" name="Freeform 531"/>
              <p:cNvSpPr>
                <a:spLocks noEditPoints="1"/>
              </p:cNvSpPr>
              <p:nvPr/>
            </p:nvSpPr>
            <p:spPr bwMode="auto">
              <a:xfrm>
                <a:off x="6128" y="4396"/>
                <a:ext cx="2058" cy="1116"/>
              </a:xfrm>
              <a:custGeom>
                <a:avLst/>
                <a:gdLst>
                  <a:gd name="T0" fmla="*/ 0 w 2711"/>
                  <a:gd name="T1" fmla="*/ 1470 h 1470"/>
                  <a:gd name="T2" fmla="*/ 2711 w 2711"/>
                  <a:gd name="T3" fmla="*/ 1470 h 1470"/>
                  <a:gd name="T4" fmla="*/ 2711 w 2711"/>
                  <a:gd name="T5" fmla="*/ 0 h 1470"/>
                  <a:gd name="T6" fmla="*/ 0 w 2711"/>
                  <a:gd name="T7" fmla="*/ 0 h 1470"/>
                  <a:gd name="T8" fmla="*/ 0 w 2711"/>
                  <a:gd name="T9" fmla="*/ 1470 h 1470"/>
                  <a:gd name="T10" fmla="*/ 0 w 2711"/>
                  <a:gd name="T11" fmla="*/ 1470 h 1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1" h="1470">
                    <a:moveTo>
                      <a:pt x="0" y="1470"/>
                    </a:moveTo>
                    <a:lnTo>
                      <a:pt x="2711" y="1470"/>
                    </a:lnTo>
                    <a:lnTo>
                      <a:pt x="2711" y="0"/>
                    </a:lnTo>
                    <a:lnTo>
                      <a:pt x="0" y="0"/>
                    </a:lnTo>
                    <a:lnTo>
                      <a:pt x="0" y="1470"/>
                    </a:lnTo>
                    <a:close/>
                    <a:moveTo>
                      <a:pt x="0" y="1470"/>
                    </a:moveTo>
                    <a:close/>
                  </a:path>
                </a:pathLst>
              </a:custGeom>
              <a:noFill/>
              <a:ln w="635" cap="rnd">
                <a:solidFill>
                  <a:srgbClr val="78787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33" name="Freeform 532"/>
              <p:cNvSpPr>
                <a:spLocks noEditPoints="1"/>
              </p:cNvSpPr>
              <p:nvPr/>
            </p:nvSpPr>
            <p:spPr bwMode="auto">
              <a:xfrm>
                <a:off x="8186" y="5305"/>
                <a:ext cx="742" cy="207"/>
              </a:xfrm>
              <a:custGeom>
                <a:avLst/>
                <a:gdLst>
                  <a:gd name="T0" fmla="*/ 0 w 978"/>
                  <a:gd name="T1" fmla="*/ 272 h 272"/>
                  <a:gd name="T2" fmla="*/ 978 w 978"/>
                  <a:gd name="T3" fmla="*/ 272 h 272"/>
                  <a:gd name="T4" fmla="*/ 978 w 978"/>
                  <a:gd name="T5" fmla="*/ 0 h 272"/>
                  <a:gd name="T6" fmla="*/ 0 w 978"/>
                  <a:gd name="T7" fmla="*/ 0 h 272"/>
                  <a:gd name="T8" fmla="*/ 0 w 978"/>
                  <a:gd name="T9" fmla="*/ 272 h 272"/>
                  <a:gd name="T10" fmla="*/ 0 w 978"/>
                  <a:gd name="T11" fmla="*/ 272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8" h="272">
                    <a:moveTo>
                      <a:pt x="0" y="272"/>
                    </a:moveTo>
                    <a:lnTo>
                      <a:pt x="978" y="272"/>
                    </a:lnTo>
                    <a:lnTo>
                      <a:pt x="978" y="0"/>
                    </a:lnTo>
                    <a:lnTo>
                      <a:pt x="0" y="0"/>
                    </a:lnTo>
                    <a:lnTo>
                      <a:pt x="0" y="272"/>
                    </a:lnTo>
                    <a:close/>
                    <a:moveTo>
                      <a:pt x="0" y="272"/>
                    </a:moveTo>
                    <a:close/>
                  </a:path>
                </a:pathLst>
              </a:custGeom>
              <a:noFill/>
              <a:ln w="635" cap="rnd">
                <a:solidFill>
                  <a:srgbClr val="78787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34" name="Freeform 533"/>
              <p:cNvSpPr>
                <a:spLocks noEditPoints="1"/>
              </p:cNvSpPr>
              <p:nvPr/>
            </p:nvSpPr>
            <p:spPr bwMode="auto">
              <a:xfrm>
                <a:off x="8186" y="2991"/>
                <a:ext cx="742" cy="2314"/>
              </a:xfrm>
              <a:custGeom>
                <a:avLst/>
                <a:gdLst>
                  <a:gd name="T0" fmla="*/ 0 w 978"/>
                  <a:gd name="T1" fmla="*/ 3049 h 3049"/>
                  <a:gd name="T2" fmla="*/ 978 w 978"/>
                  <a:gd name="T3" fmla="*/ 3049 h 3049"/>
                  <a:gd name="T4" fmla="*/ 978 w 978"/>
                  <a:gd name="T5" fmla="*/ 0 h 3049"/>
                  <a:gd name="T6" fmla="*/ 0 w 978"/>
                  <a:gd name="T7" fmla="*/ 0 h 3049"/>
                  <a:gd name="T8" fmla="*/ 0 w 978"/>
                  <a:gd name="T9" fmla="*/ 3049 h 3049"/>
                  <a:gd name="T10" fmla="*/ 0 w 978"/>
                  <a:gd name="T11" fmla="*/ 3049 h 30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8" h="3049">
                    <a:moveTo>
                      <a:pt x="0" y="3049"/>
                    </a:moveTo>
                    <a:lnTo>
                      <a:pt x="978" y="3049"/>
                    </a:lnTo>
                    <a:lnTo>
                      <a:pt x="978" y="0"/>
                    </a:lnTo>
                    <a:lnTo>
                      <a:pt x="0" y="0"/>
                    </a:lnTo>
                    <a:lnTo>
                      <a:pt x="0" y="3049"/>
                    </a:lnTo>
                    <a:close/>
                    <a:moveTo>
                      <a:pt x="0" y="3049"/>
                    </a:moveTo>
                    <a:close/>
                  </a:path>
                </a:pathLst>
              </a:custGeom>
              <a:noFill/>
              <a:ln w="635" cap="rnd">
                <a:solidFill>
                  <a:srgbClr val="78787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35" name="Freeform 534"/>
              <p:cNvSpPr>
                <a:spLocks noEditPoints="1"/>
              </p:cNvSpPr>
              <p:nvPr/>
            </p:nvSpPr>
            <p:spPr bwMode="auto">
              <a:xfrm>
                <a:off x="6707" y="2038"/>
                <a:ext cx="556" cy="953"/>
              </a:xfrm>
              <a:custGeom>
                <a:avLst/>
                <a:gdLst>
                  <a:gd name="T0" fmla="*/ 0 w 733"/>
                  <a:gd name="T1" fmla="*/ 1256 h 1256"/>
                  <a:gd name="T2" fmla="*/ 733 w 733"/>
                  <a:gd name="T3" fmla="*/ 1256 h 1256"/>
                  <a:gd name="T4" fmla="*/ 733 w 733"/>
                  <a:gd name="T5" fmla="*/ 0 h 1256"/>
                  <a:gd name="T6" fmla="*/ 0 w 733"/>
                  <a:gd name="T7" fmla="*/ 0 h 1256"/>
                  <a:gd name="T8" fmla="*/ 0 w 733"/>
                  <a:gd name="T9" fmla="*/ 1256 h 1256"/>
                  <a:gd name="T10" fmla="*/ 0 w 733"/>
                  <a:gd name="T11" fmla="*/ 1256 h 1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33" h="1256">
                    <a:moveTo>
                      <a:pt x="0" y="1256"/>
                    </a:moveTo>
                    <a:lnTo>
                      <a:pt x="733" y="1256"/>
                    </a:lnTo>
                    <a:lnTo>
                      <a:pt x="733" y="0"/>
                    </a:lnTo>
                    <a:lnTo>
                      <a:pt x="0" y="0"/>
                    </a:lnTo>
                    <a:lnTo>
                      <a:pt x="0" y="1256"/>
                    </a:lnTo>
                    <a:close/>
                    <a:moveTo>
                      <a:pt x="0" y="1256"/>
                    </a:moveTo>
                    <a:close/>
                  </a:path>
                </a:pathLst>
              </a:custGeom>
              <a:noFill/>
              <a:ln w="635" cap="rnd">
                <a:solidFill>
                  <a:srgbClr val="78787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36" name="Freeform 535"/>
              <p:cNvSpPr>
                <a:spLocks noEditPoints="1"/>
              </p:cNvSpPr>
              <p:nvPr/>
            </p:nvSpPr>
            <p:spPr bwMode="auto">
              <a:xfrm>
                <a:off x="7263" y="2038"/>
                <a:ext cx="516" cy="953"/>
              </a:xfrm>
              <a:custGeom>
                <a:avLst/>
                <a:gdLst>
                  <a:gd name="T0" fmla="*/ 0 w 680"/>
                  <a:gd name="T1" fmla="*/ 1256 h 1256"/>
                  <a:gd name="T2" fmla="*/ 680 w 680"/>
                  <a:gd name="T3" fmla="*/ 1256 h 1256"/>
                  <a:gd name="T4" fmla="*/ 680 w 680"/>
                  <a:gd name="T5" fmla="*/ 0 h 1256"/>
                  <a:gd name="T6" fmla="*/ 0 w 680"/>
                  <a:gd name="T7" fmla="*/ 0 h 1256"/>
                  <a:gd name="T8" fmla="*/ 0 w 680"/>
                  <a:gd name="T9" fmla="*/ 1256 h 1256"/>
                  <a:gd name="T10" fmla="*/ 0 w 680"/>
                  <a:gd name="T11" fmla="*/ 1256 h 1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80" h="1256">
                    <a:moveTo>
                      <a:pt x="0" y="1256"/>
                    </a:moveTo>
                    <a:lnTo>
                      <a:pt x="680" y="1256"/>
                    </a:lnTo>
                    <a:lnTo>
                      <a:pt x="680" y="0"/>
                    </a:lnTo>
                    <a:lnTo>
                      <a:pt x="0" y="0"/>
                    </a:lnTo>
                    <a:lnTo>
                      <a:pt x="0" y="1256"/>
                    </a:lnTo>
                    <a:close/>
                    <a:moveTo>
                      <a:pt x="0" y="1256"/>
                    </a:moveTo>
                    <a:close/>
                  </a:path>
                </a:pathLst>
              </a:custGeom>
              <a:noFill/>
              <a:ln w="635" cap="rnd">
                <a:solidFill>
                  <a:srgbClr val="78787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37" name="Freeform 536"/>
              <p:cNvSpPr>
                <a:spLocks noEditPoints="1"/>
              </p:cNvSpPr>
              <p:nvPr/>
            </p:nvSpPr>
            <p:spPr bwMode="auto">
              <a:xfrm>
                <a:off x="8261" y="408"/>
                <a:ext cx="667" cy="1630"/>
              </a:xfrm>
              <a:custGeom>
                <a:avLst/>
                <a:gdLst>
                  <a:gd name="T0" fmla="*/ 0 w 879"/>
                  <a:gd name="T1" fmla="*/ 2147 h 2147"/>
                  <a:gd name="T2" fmla="*/ 879 w 879"/>
                  <a:gd name="T3" fmla="*/ 2147 h 2147"/>
                  <a:gd name="T4" fmla="*/ 879 w 879"/>
                  <a:gd name="T5" fmla="*/ 0 h 2147"/>
                  <a:gd name="T6" fmla="*/ 0 w 879"/>
                  <a:gd name="T7" fmla="*/ 0 h 2147"/>
                  <a:gd name="T8" fmla="*/ 0 w 879"/>
                  <a:gd name="T9" fmla="*/ 2147 h 2147"/>
                  <a:gd name="T10" fmla="*/ 0 w 879"/>
                  <a:gd name="T11" fmla="*/ 2147 h 2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79" h="2147">
                    <a:moveTo>
                      <a:pt x="0" y="2147"/>
                    </a:moveTo>
                    <a:lnTo>
                      <a:pt x="879" y="2147"/>
                    </a:lnTo>
                    <a:lnTo>
                      <a:pt x="879" y="0"/>
                    </a:lnTo>
                    <a:lnTo>
                      <a:pt x="0" y="0"/>
                    </a:lnTo>
                    <a:lnTo>
                      <a:pt x="0" y="2147"/>
                    </a:lnTo>
                    <a:close/>
                    <a:moveTo>
                      <a:pt x="0" y="2147"/>
                    </a:moveTo>
                    <a:close/>
                  </a:path>
                </a:pathLst>
              </a:custGeom>
              <a:noFill/>
              <a:ln w="635" cap="rnd">
                <a:solidFill>
                  <a:srgbClr val="78787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38" name="Freeform 537"/>
              <p:cNvSpPr>
                <a:spLocks noEditPoints="1"/>
              </p:cNvSpPr>
              <p:nvPr/>
            </p:nvSpPr>
            <p:spPr bwMode="auto">
              <a:xfrm>
                <a:off x="8640" y="2038"/>
                <a:ext cx="288" cy="953"/>
              </a:xfrm>
              <a:custGeom>
                <a:avLst/>
                <a:gdLst>
                  <a:gd name="T0" fmla="*/ 0 w 379"/>
                  <a:gd name="T1" fmla="*/ 1256 h 1256"/>
                  <a:gd name="T2" fmla="*/ 379 w 379"/>
                  <a:gd name="T3" fmla="*/ 1256 h 1256"/>
                  <a:gd name="T4" fmla="*/ 379 w 379"/>
                  <a:gd name="T5" fmla="*/ 0 h 1256"/>
                  <a:gd name="T6" fmla="*/ 0 w 379"/>
                  <a:gd name="T7" fmla="*/ 0 h 1256"/>
                  <a:gd name="T8" fmla="*/ 0 w 379"/>
                  <a:gd name="T9" fmla="*/ 1256 h 1256"/>
                  <a:gd name="T10" fmla="*/ 0 w 379"/>
                  <a:gd name="T11" fmla="*/ 1256 h 12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9" h="1256">
                    <a:moveTo>
                      <a:pt x="0" y="1256"/>
                    </a:moveTo>
                    <a:lnTo>
                      <a:pt x="379" y="1256"/>
                    </a:lnTo>
                    <a:lnTo>
                      <a:pt x="379" y="0"/>
                    </a:lnTo>
                    <a:lnTo>
                      <a:pt x="0" y="0"/>
                    </a:lnTo>
                    <a:lnTo>
                      <a:pt x="0" y="1256"/>
                    </a:lnTo>
                    <a:close/>
                    <a:moveTo>
                      <a:pt x="0" y="1256"/>
                    </a:moveTo>
                    <a:close/>
                  </a:path>
                </a:pathLst>
              </a:custGeom>
              <a:noFill/>
              <a:ln w="635" cap="rnd">
                <a:solidFill>
                  <a:srgbClr val="78787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39" name="Freeform 538"/>
              <p:cNvSpPr>
                <a:spLocks noEditPoints="1"/>
              </p:cNvSpPr>
              <p:nvPr/>
            </p:nvSpPr>
            <p:spPr bwMode="auto">
              <a:xfrm>
                <a:off x="7779" y="2561"/>
                <a:ext cx="861" cy="430"/>
              </a:xfrm>
              <a:custGeom>
                <a:avLst/>
                <a:gdLst>
                  <a:gd name="T0" fmla="*/ 0 w 1135"/>
                  <a:gd name="T1" fmla="*/ 567 h 567"/>
                  <a:gd name="T2" fmla="*/ 1135 w 1135"/>
                  <a:gd name="T3" fmla="*/ 567 h 567"/>
                  <a:gd name="T4" fmla="*/ 1135 w 1135"/>
                  <a:gd name="T5" fmla="*/ 0 h 567"/>
                  <a:gd name="T6" fmla="*/ 0 w 1135"/>
                  <a:gd name="T7" fmla="*/ 0 h 567"/>
                  <a:gd name="T8" fmla="*/ 0 w 1135"/>
                  <a:gd name="T9" fmla="*/ 567 h 567"/>
                  <a:gd name="T10" fmla="*/ 0 w 1135"/>
                  <a:gd name="T11" fmla="*/ 567 h 5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35" h="567">
                    <a:moveTo>
                      <a:pt x="0" y="567"/>
                    </a:moveTo>
                    <a:lnTo>
                      <a:pt x="1135" y="567"/>
                    </a:lnTo>
                    <a:lnTo>
                      <a:pt x="1135" y="0"/>
                    </a:lnTo>
                    <a:lnTo>
                      <a:pt x="0" y="0"/>
                    </a:lnTo>
                    <a:lnTo>
                      <a:pt x="0" y="567"/>
                    </a:lnTo>
                    <a:close/>
                    <a:moveTo>
                      <a:pt x="0" y="567"/>
                    </a:moveTo>
                    <a:close/>
                  </a:path>
                </a:pathLst>
              </a:custGeom>
              <a:noFill/>
              <a:ln w="635" cap="rnd">
                <a:solidFill>
                  <a:srgbClr val="78787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40" name="Freeform 539"/>
              <p:cNvSpPr>
                <a:spLocks noEditPoints="1"/>
              </p:cNvSpPr>
              <p:nvPr/>
            </p:nvSpPr>
            <p:spPr bwMode="auto">
              <a:xfrm>
                <a:off x="6707" y="408"/>
                <a:ext cx="1554" cy="1630"/>
              </a:xfrm>
              <a:custGeom>
                <a:avLst/>
                <a:gdLst>
                  <a:gd name="T0" fmla="*/ 0 w 2048"/>
                  <a:gd name="T1" fmla="*/ 2147 h 2147"/>
                  <a:gd name="T2" fmla="*/ 2048 w 2048"/>
                  <a:gd name="T3" fmla="*/ 2147 h 2147"/>
                  <a:gd name="T4" fmla="*/ 2048 w 2048"/>
                  <a:gd name="T5" fmla="*/ 0 h 2147"/>
                  <a:gd name="T6" fmla="*/ 0 w 2048"/>
                  <a:gd name="T7" fmla="*/ 0 h 2147"/>
                  <a:gd name="T8" fmla="*/ 0 w 2048"/>
                  <a:gd name="T9" fmla="*/ 2147 h 2147"/>
                  <a:gd name="T10" fmla="*/ 0 w 2048"/>
                  <a:gd name="T11" fmla="*/ 2147 h 21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048" h="2147">
                    <a:moveTo>
                      <a:pt x="0" y="2147"/>
                    </a:moveTo>
                    <a:lnTo>
                      <a:pt x="2048" y="2147"/>
                    </a:lnTo>
                    <a:lnTo>
                      <a:pt x="2048" y="0"/>
                    </a:lnTo>
                    <a:lnTo>
                      <a:pt x="0" y="0"/>
                    </a:lnTo>
                    <a:lnTo>
                      <a:pt x="0" y="2147"/>
                    </a:lnTo>
                    <a:close/>
                    <a:moveTo>
                      <a:pt x="0" y="2147"/>
                    </a:moveTo>
                    <a:close/>
                  </a:path>
                </a:pathLst>
              </a:custGeom>
              <a:noFill/>
              <a:ln w="635" cap="rnd">
                <a:solidFill>
                  <a:srgbClr val="78787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41" name="Freeform 540"/>
              <p:cNvSpPr>
                <a:spLocks noEditPoints="1"/>
              </p:cNvSpPr>
              <p:nvPr/>
            </p:nvSpPr>
            <p:spPr bwMode="auto">
              <a:xfrm>
                <a:off x="7779" y="2038"/>
                <a:ext cx="861" cy="523"/>
              </a:xfrm>
              <a:custGeom>
                <a:avLst/>
                <a:gdLst>
                  <a:gd name="T0" fmla="*/ 0 w 1135"/>
                  <a:gd name="T1" fmla="*/ 689 h 689"/>
                  <a:gd name="T2" fmla="*/ 1135 w 1135"/>
                  <a:gd name="T3" fmla="*/ 689 h 689"/>
                  <a:gd name="T4" fmla="*/ 1135 w 1135"/>
                  <a:gd name="T5" fmla="*/ 0 h 689"/>
                  <a:gd name="T6" fmla="*/ 0 w 1135"/>
                  <a:gd name="T7" fmla="*/ 0 h 689"/>
                  <a:gd name="T8" fmla="*/ 0 w 1135"/>
                  <a:gd name="T9" fmla="*/ 689 h 689"/>
                  <a:gd name="T10" fmla="*/ 0 w 1135"/>
                  <a:gd name="T11" fmla="*/ 689 h 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35" h="689">
                    <a:moveTo>
                      <a:pt x="0" y="689"/>
                    </a:moveTo>
                    <a:lnTo>
                      <a:pt x="1135" y="689"/>
                    </a:lnTo>
                    <a:lnTo>
                      <a:pt x="1135" y="0"/>
                    </a:lnTo>
                    <a:lnTo>
                      <a:pt x="0" y="0"/>
                    </a:lnTo>
                    <a:lnTo>
                      <a:pt x="0" y="689"/>
                    </a:lnTo>
                    <a:close/>
                    <a:moveTo>
                      <a:pt x="0" y="689"/>
                    </a:moveTo>
                    <a:close/>
                  </a:path>
                </a:pathLst>
              </a:custGeom>
              <a:noFill/>
              <a:ln w="635" cap="rnd">
                <a:solidFill>
                  <a:srgbClr val="78787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42" name="Freeform 541"/>
              <p:cNvSpPr>
                <a:spLocks noEditPoints="1"/>
              </p:cNvSpPr>
              <p:nvPr/>
            </p:nvSpPr>
            <p:spPr bwMode="auto">
              <a:xfrm>
                <a:off x="3558" y="5298"/>
                <a:ext cx="426" cy="214"/>
              </a:xfrm>
              <a:custGeom>
                <a:avLst/>
                <a:gdLst>
                  <a:gd name="T0" fmla="*/ 0 w 561"/>
                  <a:gd name="T1" fmla="*/ 281 h 281"/>
                  <a:gd name="T2" fmla="*/ 561 w 561"/>
                  <a:gd name="T3" fmla="*/ 281 h 281"/>
                  <a:gd name="T4" fmla="*/ 561 w 561"/>
                  <a:gd name="T5" fmla="*/ 0 h 281"/>
                  <a:gd name="T6" fmla="*/ 0 w 561"/>
                  <a:gd name="T7" fmla="*/ 0 h 281"/>
                  <a:gd name="T8" fmla="*/ 0 w 561"/>
                  <a:gd name="T9" fmla="*/ 281 h 281"/>
                  <a:gd name="T10" fmla="*/ 0 w 561"/>
                  <a:gd name="T11" fmla="*/ 281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1" h="281">
                    <a:moveTo>
                      <a:pt x="0" y="281"/>
                    </a:moveTo>
                    <a:lnTo>
                      <a:pt x="561" y="281"/>
                    </a:lnTo>
                    <a:lnTo>
                      <a:pt x="561" y="0"/>
                    </a:lnTo>
                    <a:lnTo>
                      <a:pt x="0" y="0"/>
                    </a:lnTo>
                    <a:lnTo>
                      <a:pt x="0" y="281"/>
                    </a:lnTo>
                    <a:close/>
                    <a:moveTo>
                      <a:pt x="0" y="281"/>
                    </a:moveTo>
                    <a:close/>
                  </a:path>
                </a:pathLst>
              </a:custGeom>
              <a:noFill/>
              <a:ln w="635" cap="rnd">
                <a:solidFill>
                  <a:srgbClr val="78787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43" name="Freeform 542"/>
              <p:cNvSpPr>
                <a:spLocks noEditPoints="1"/>
              </p:cNvSpPr>
              <p:nvPr/>
            </p:nvSpPr>
            <p:spPr bwMode="auto">
              <a:xfrm>
                <a:off x="3558" y="3783"/>
                <a:ext cx="426" cy="1515"/>
              </a:xfrm>
              <a:custGeom>
                <a:avLst/>
                <a:gdLst>
                  <a:gd name="T0" fmla="*/ 0 w 561"/>
                  <a:gd name="T1" fmla="*/ 1997 h 1997"/>
                  <a:gd name="T2" fmla="*/ 561 w 561"/>
                  <a:gd name="T3" fmla="*/ 1997 h 1997"/>
                  <a:gd name="T4" fmla="*/ 561 w 561"/>
                  <a:gd name="T5" fmla="*/ 0 h 1997"/>
                  <a:gd name="T6" fmla="*/ 0 w 561"/>
                  <a:gd name="T7" fmla="*/ 0 h 1997"/>
                  <a:gd name="T8" fmla="*/ 0 w 561"/>
                  <a:gd name="T9" fmla="*/ 1997 h 1997"/>
                  <a:gd name="T10" fmla="*/ 0 w 561"/>
                  <a:gd name="T11" fmla="*/ 1997 h 1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1" h="1997">
                    <a:moveTo>
                      <a:pt x="0" y="1997"/>
                    </a:moveTo>
                    <a:lnTo>
                      <a:pt x="561" y="1997"/>
                    </a:lnTo>
                    <a:lnTo>
                      <a:pt x="561" y="0"/>
                    </a:lnTo>
                    <a:lnTo>
                      <a:pt x="0" y="0"/>
                    </a:lnTo>
                    <a:lnTo>
                      <a:pt x="0" y="1997"/>
                    </a:lnTo>
                    <a:close/>
                    <a:moveTo>
                      <a:pt x="0" y="1997"/>
                    </a:moveTo>
                    <a:close/>
                  </a:path>
                </a:pathLst>
              </a:custGeom>
              <a:noFill/>
              <a:ln w="635" cap="rnd">
                <a:solidFill>
                  <a:srgbClr val="78787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44" name="Freeform 543"/>
              <p:cNvSpPr>
                <a:spLocks noEditPoints="1"/>
              </p:cNvSpPr>
              <p:nvPr/>
            </p:nvSpPr>
            <p:spPr bwMode="auto">
              <a:xfrm>
                <a:off x="179" y="3783"/>
                <a:ext cx="3379" cy="1729"/>
              </a:xfrm>
              <a:custGeom>
                <a:avLst/>
                <a:gdLst>
                  <a:gd name="T0" fmla="*/ 0 w 4452"/>
                  <a:gd name="T1" fmla="*/ 2278 h 2278"/>
                  <a:gd name="T2" fmla="*/ 4452 w 4452"/>
                  <a:gd name="T3" fmla="*/ 2278 h 2278"/>
                  <a:gd name="T4" fmla="*/ 4452 w 4452"/>
                  <a:gd name="T5" fmla="*/ 0 h 2278"/>
                  <a:gd name="T6" fmla="*/ 0 w 4452"/>
                  <a:gd name="T7" fmla="*/ 0 h 2278"/>
                  <a:gd name="T8" fmla="*/ 0 w 4452"/>
                  <a:gd name="T9" fmla="*/ 2278 h 2278"/>
                  <a:gd name="T10" fmla="*/ 0 w 4452"/>
                  <a:gd name="T11" fmla="*/ 2278 h 2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452" h="2278">
                    <a:moveTo>
                      <a:pt x="0" y="2278"/>
                    </a:moveTo>
                    <a:lnTo>
                      <a:pt x="4452" y="2278"/>
                    </a:lnTo>
                    <a:lnTo>
                      <a:pt x="4452" y="0"/>
                    </a:lnTo>
                    <a:lnTo>
                      <a:pt x="0" y="0"/>
                    </a:lnTo>
                    <a:lnTo>
                      <a:pt x="0" y="2278"/>
                    </a:lnTo>
                    <a:close/>
                    <a:moveTo>
                      <a:pt x="0" y="2278"/>
                    </a:moveTo>
                    <a:close/>
                  </a:path>
                </a:pathLst>
              </a:custGeom>
              <a:noFill/>
              <a:ln w="635" cap="rnd">
                <a:solidFill>
                  <a:srgbClr val="78787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45" name="Freeform 544"/>
              <p:cNvSpPr>
                <a:spLocks noEditPoints="1"/>
              </p:cNvSpPr>
              <p:nvPr/>
            </p:nvSpPr>
            <p:spPr bwMode="auto">
              <a:xfrm>
                <a:off x="179" y="408"/>
                <a:ext cx="3805" cy="3375"/>
              </a:xfrm>
              <a:custGeom>
                <a:avLst/>
                <a:gdLst>
                  <a:gd name="T0" fmla="*/ 0 w 5013"/>
                  <a:gd name="T1" fmla="*/ 4446 h 4446"/>
                  <a:gd name="T2" fmla="*/ 5013 w 5013"/>
                  <a:gd name="T3" fmla="*/ 4446 h 4446"/>
                  <a:gd name="T4" fmla="*/ 5013 w 5013"/>
                  <a:gd name="T5" fmla="*/ 0 h 4446"/>
                  <a:gd name="T6" fmla="*/ 0 w 5013"/>
                  <a:gd name="T7" fmla="*/ 0 h 4446"/>
                  <a:gd name="T8" fmla="*/ 0 w 5013"/>
                  <a:gd name="T9" fmla="*/ 4446 h 4446"/>
                  <a:gd name="T10" fmla="*/ 0 w 5013"/>
                  <a:gd name="T11" fmla="*/ 4446 h 44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13" h="4446">
                    <a:moveTo>
                      <a:pt x="0" y="4446"/>
                    </a:moveTo>
                    <a:lnTo>
                      <a:pt x="5013" y="4446"/>
                    </a:lnTo>
                    <a:lnTo>
                      <a:pt x="5013" y="0"/>
                    </a:lnTo>
                    <a:lnTo>
                      <a:pt x="0" y="0"/>
                    </a:lnTo>
                    <a:lnTo>
                      <a:pt x="0" y="4446"/>
                    </a:lnTo>
                    <a:close/>
                    <a:moveTo>
                      <a:pt x="0" y="4446"/>
                    </a:moveTo>
                    <a:close/>
                  </a:path>
                </a:pathLst>
              </a:custGeom>
              <a:noFill/>
              <a:ln w="635" cap="rnd">
                <a:solidFill>
                  <a:srgbClr val="78787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46" name="Freeform 545"/>
              <p:cNvSpPr>
                <a:spLocks noEditPoints="1"/>
              </p:cNvSpPr>
              <p:nvPr/>
            </p:nvSpPr>
            <p:spPr bwMode="auto">
              <a:xfrm>
                <a:off x="7050" y="3601"/>
                <a:ext cx="822" cy="795"/>
              </a:xfrm>
              <a:custGeom>
                <a:avLst/>
                <a:gdLst>
                  <a:gd name="T0" fmla="*/ 0 w 1084"/>
                  <a:gd name="T1" fmla="*/ 1048 h 1048"/>
                  <a:gd name="T2" fmla="*/ 1084 w 1084"/>
                  <a:gd name="T3" fmla="*/ 1048 h 1048"/>
                  <a:gd name="T4" fmla="*/ 1084 w 1084"/>
                  <a:gd name="T5" fmla="*/ 0 h 1048"/>
                  <a:gd name="T6" fmla="*/ 0 w 1084"/>
                  <a:gd name="T7" fmla="*/ 0 h 1048"/>
                  <a:gd name="T8" fmla="*/ 0 w 1084"/>
                  <a:gd name="T9" fmla="*/ 1048 h 1048"/>
                  <a:gd name="T10" fmla="*/ 0 w 1084"/>
                  <a:gd name="T11" fmla="*/ 1048 h 10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84" h="1048">
                    <a:moveTo>
                      <a:pt x="0" y="1048"/>
                    </a:moveTo>
                    <a:lnTo>
                      <a:pt x="1084" y="1048"/>
                    </a:lnTo>
                    <a:lnTo>
                      <a:pt x="1084" y="0"/>
                    </a:lnTo>
                    <a:lnTo>
                      <a:pt x="0" y="0"/>
                    </a:lnTo>
                    <a:lnTo>
                      <a:pt x="0" y="1048"/>
                    </a:lnTo>
                    <a:close/>
                    <a:moveTo>
                      <a:pt x="0" y="1048"/>
                    </a:moveTo>
                    <a:close/>
                  </a:path>
                </a:pathLst>
              </a:custGeom>
              <a:noFill/>
              <a:ln w="635" cap="rnd">
                <a:solidFill>
                  <a:srgbClr val="78787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47" name="Freeform 546"/>
              <p:cNvSpPr>
                <a:spLocks noEditPoints="1"/>
              </p:cNvSpPr>
              <p:nvPr/>
            </p:nvSpPr>
            <p:spPr bwMode="auto">
              <a:xfrm>
                <a:off x="8134" y="4130"/>
                <a:ext cx="52" cy="266"/>
              </a:xfrm>
              <a:custGeom>
                <a:avLst/>
                <a:gdLst>
                  <a:gd name="T0" fmla="*/ 0 w 68"/>
                  <a:gd name="T1" fmla="*/ 350 h 350"/>
                  <a:gd name="T2" fmla="*/ 68 w 68"/>
                  <a:gd name="T3" fmla="*/ 350 h 350"/>
                  <a:gd name="T4" fmla="*/ 68 w 68"/>
                  <a:gd name="T5" fmla="*/ 0 h 350"/>
                  <a:gd name="T6" fmla="*/ 0 w 68"/>
                  <a:gd name="T7" fmla="*/ 0 h 350"/>
                  <a:gd name="T8" fmla="*/ 0 w 68"/>
                  <a:gd name="T9" fmla="*/ 350 h 350"/>
                  <a:gd name="T10" fmla="*/ 0 w 68"/>
                  <a:gd name="T11" fmla="*/ 350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8" h="350">
                    <a:moveTo>
                      <a:pt x="0" y="350"/>
                    </a:moveTo>
                    <a:lnTo>
                      <a:pt x="68" y="350"/>
                    </a:lnTo>
                    <a:lnTo>
                      <a:pt x="68" y="0"/>
                    </a:lnTo>
                    <a:lnTo>
                      <a:pt x="0" y="0"/>
                    </a:lnTo>
                    <a:lnTo>
                      <a:pt x="0" y="350"/>
                    </a:lnTo>
                    <a:close/>
                    <a:moveTo>
                      <a:pt x="0" y="350"/>
                    </a:moveTo>
                    <a:close/>
                  </a:path>
                </a:pathLst>
              </a:custGeom>
              <a:noFill/>
              <a:ln w="635" cap="rnd">
                <a:solidFill>
                  <a:srgbClr val="78787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48" name="Freeform 547"/>
              <p:cNvSpPr>
                <a:spLocks noEditPoints="1"/>
              </p:cNvSpPr>
              <p:nvPr/>
            </p:nvSpPr>
            <p:spPr bwMode="auto">
              <a:xfrm>
                <a:off x="7050" y="2991"/>
                <a:ext cx="1136" cy="610"/>
              </a:xfrm>
              <a:custGeom>
                <a:avLst/>
                <a:gdLst>
                  <a:gd name="T0" fmla="*/ 0 w 1497"/>
                  <a:gd name="T1" fmla="*/ 803 h 803"/>
                  <a:gd name="T2" fmla="*/ 1497 w 1497"/>
                  <a:gd name="T3" fmla="*/ 803 h 803"/>
                  <a:gd name="T4" fmla="*/ 1497 w 1497"/>
                  <a:gd name="T5" fmla="*/ 0 h 803"/>
                  <a:gd name="T6" fmla="*/ 0 w 1497"/>
                  <a:gd name="T7" fmla="*/ 0 h 803"/>
                  <a:gd name="T8" fmla="*/ 0 w 1497"/>
                  <a:gd name="T9" fmla="*/ 803 h 803"/>
                  <a:gd name="T10" fmla="*/ 0 w 1497"/>
                  <a:gd name="T11" fmla="*/ 803 h 8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97" h="803">
                    <a:moveTo>
                      <a:pt x="0" y="803"/>
                    </a:moveTo>
                    <a:lnTo>
                      <a:pt x="1497" y="803"/>
                    </a:lnTo>
                    <a:lnTo>
                      <a:pt x="1497" y="0"/>
                    </a:lnTo>
                    <a:lnTo>
                      <a:pt x="0" y="0"/>
                    </a:lnTo>
                    <a:lnTo>
                      <a:pt x="0" y="803"/>
                    </a:lnTo>
                    <a:close/>
                    <a:moveTo>
                      <a:pt x="0" y="803"/>
                    </a:moveTo>
                    <a:close/>
                  </a:path>
                </a:pathLst>
              </a:custGeom>
              <a:noFill/>
              <a:ln w="635" cap="rnd">
                <a:solidFill>
                  <a:srgbClr val="78787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49" name="Freeform 548"/>
              <p:cNvSpPr>
                <a:spLocks noEditPoints="1"/>
              </p:cNvSpPr>
              <p:nvPr/>
            </p:nvSpPr>
            <p:spPr bwMode="auto">
              <a:xfrm>
                <a:off x="7872" y="3601"/>
                <a:ext cx="314" cy="529"/>
              </a:xfrm>
              <a:custGeom>
                <a:avLst/>
                <a:gdLst>
                  <a:gd name="T0" fmla="*/ 0 w 413"/>
                  <a:gd name="T1" fmla="*/ 698 h 698"/>
                  <a:gd name="T2" fmla="*/ 413 w 413"/>
                  <a:gd name="T3" fmla="*/ 698 h 698"/>
                  <a:gd name="T4" fmla="*/ 413 w 413"/>
                  <a:gd name="T5" fmla="*/ 0 h 698"/>
                  <a:gd name="T6" fmla="*/ 0 w 413"/>
                  <a:gd name="T7" fmla="*/ 0 h 698"/>
                  <a:gd name="T8" fmla="*/ 0 w 413"/>
                  <a:gd name="T9" fmla="*/ 698 h 698"/>
                  <a:gd name="T10" fmla="*/ 0 w 413"/>
                  <a:gd name="T11" fmla="*/ 698 h 6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3" h="698">
                    <a:moveTo>
                      <a:pt x="0" y="698"/>
                    </a:moveTo>
                    <a:lnTo>
                      <a:pt x="413" y="698"/>
                    </a:lnTo>
                    <a:lnTo>
                      <a:pt x="413" y="0"/>
                    </a:lnTo>
                    <a:lnTo>
                      <a:pt x="0" y="0"/>
                    </a:lnTo>
                    <a:lnTo>
                      <a:pt x="0" y="698"/>
                    </a:lnTo>
                    <a:close/>
                    <a:moveTo>
                      <a:pt x="0" y="698"/>
                    </a:moveTo>
                    <a:close/>
                  </a:path>
                </a:pathLst>
              </a:custGeom>
              <a:noFill/>
              <a:ln w="635" cap="rnd">
                <a:solidFill>
                  <a:srgbClr val="78787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50" name="Freeform 549"/>
              <p:cNvSpPr>
                <a:spLocks noEditPoints="1"/>
              </p:cNvSpPr>
              <p:nvPr/>
            </p:nvSpPr>
            <p:spPr bwMode="auto">
              <a:xfrm>
                <a:off x="6128" y="2991"/>
                <a:ext cx="922" cy="1405"/>
              </a:xfrm>
              <a:custGeom>
                <a:avLst/>
                <a:gdLst>
                  <a:gd name="T0" fmla="*/ 0 w 1214"/>
                  <a:gd name="T1" fmla="*/ 1851 h 1851"/>
                  <a:gd name="T2" fmla="*/ 1214 w 1214"/>
                  <a:gd name="T3" fmla="*/ 1851 h 1851"/>
                  <a:gd name="T4" fmla="*/ 1214 w 1214"/>
                  <a:gd name="T5" fmla="*/ 0 h 1851"/>
                  <a:gd name="T6" fmla="*/ 0 w 1214"/>
                  <a:gd name="T7" fmla="*/ 0 h 1851"/>
                  <a:gd name="T8" fmla="*/ 0 w 1214"/>
                  <a:gd name="T9" fmla="*/ 1851 h 1851"/>
                  <a:gd name="T10" fmla="*/ 0 w 1214"/>
                  <a:gd name="T11" fmla="*/ 1851 h 1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14" h="1851">
                    <a:moveTo>
                      <a:pt x="0" y="1851"/>
                    </a:moveTo>
                    <a:lnTo>
                      <a:pt x="1214" y="1851"/>
                    </a:lnTo>
                    <a:lnTo>
                      <a:pt x="1214" y="0"/>
                    </a:lnTo>
                    <a:lnTo>
                      <a:pt x="0" y="0"/>
                    </a:lnTo>
                    <a:lnTo>
                      <a:pt x="0" y="1851"/>
                    </a:lnTo>
                    <a:close/>
                    <a:moveTo>
                      <a:pt x="0" y="1851"/>
                    </a:moveTo>
                    <a:close/>
                  </a:path>
                </a:pathLst>
              </a:custGeom>
              <a:noFill/>
              <a:ln w="635" cap="rnd">
                <a:solidFill>
                  <a:srgbClr val="78787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51" name="Freeform 550"/>
              <p:cNvSpPr>
                <a:spLocks noEditPoints="1"/>
              </p:cNvSpPr>
              <p:nvPr/>
            </p:nvSpPr>
            <p:spPr bwMode="auto">
              <a:xfrm>
                <a:off x="7872" y="4130"/>
                <a:ext cx="262" cy="266"/>
              </a:xfrm>
              <a:custGeom>
                <a:avLst/>
                <a:gdLst>
                  <a:gd name="T0" fmla="*/ 0 w 345"/>
                  <a:gd name="T1" fmla="*/ 350 h 350"/>
                  <a:gd name="T2" fmla="*/ 345 w 345"/>
                  <a:gd name="T3" fmla="*/ 350 h 350"/>
                  <a:gd name="T4" fmla="*/ 345 w 345"/>
                  <a:gd name="T5" fmla="*/ 0 h 350"/>
                  <a:gd name="T6" fmla="*/ 0 w 345"/>
                  <a:gd name="T7" fmla="*/ 0 h 350"/>
                  <a:gd name="T8" fmla="*/ 0 w 345"/>
                  <a:gd name="T9" fmla="*/ 350 h 350"/>
                  <a:gd name="T10" fmla="*/ 0 w 345"/>
                  <a:gd name="T11" fmla="*/ 350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5" h="350">
                    <a:moveTo>
                      <a:pt x="0" y="350"/>
                    </a:moveTo>
                    <a:lnTo>
                      <a:pt x="345" y="350"/>
                    </a:lnTo>
                    <a:lnTo>
                      <a:pt x="345" y="0"/>
                    </a:lnTo>
                    <a:lnTo>
                      <a:pt x="0" y="0"/>
                    </a:lnTo>
                    <a:lnTo>
                      <a:pt x="0" y="350"/>
                    </a:lnTo>
                    <a:close/>
                    <a:moveTo>
                      <a:pt x="0" y="350"/>
                    </a:moveTo>
                    <a:close/>
                  </a:path>
                </a:pathLst>
              </a:custGeom>
              <a:noFill/>
              <a:ln w="635" cap="rnd">
                <a:solidFill>
                  <a:srgbClr val="78787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52" name="Freeform 551"/>
              <p:cNvSpPr>
                <a:spLocks noEditPoints="1"/>
              </p:cNvSpPr>
              <p:nvPr/>
            </p:nvSpPr>
            <p:spPr bwMode="auto">
              <a:xfrm>
                <a:off x="5225" y="2991"/>
                <a:ext cx="903" cy="1544"/>
              </a:xfrm>
              <a:custGeom>
                <a:avLst/>
                <a:gdLst>
                  <a:gd name="T0" fmla="*/ 0 w 1190"/>
                  <a:gd name="T1" fmla="*/ 2034 h 2034"/>
                  <a:gd name="T2" fmla="*/ 1190 w 1190"/>
                  <a:gd name="T3" fmla="*/ 2034 h 2034"/>
                  <a:gd name="T4" fmla="*/ 1190 w 1190"/>
                  <a:gd name="T5" fmla="*/ 0 h 2034"/>
                  <a:gd name="T6" fmla="*/ 0 w 1190"/>
                  <a:gd name="T7" fmla="*/ 0 h 2034"/>
                  <a:gd name="T8" fmla="*/ 0 w 1190"/>
                  <a:gd name="T9" fmla="*/ 2034 h 2034"/>
                  <a:gd name="T10" fmla="*/ 0 w 1190"/>
                  <a:gd name="T11" fmla="*/ 2034 h 20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2034">
                    <a:moveTo>
                      <a:pt x="0" y="2034"/>
                    </a:moveTo>
                    <a:lnTo>
                      <a:pt x="1190" y="2034"/>
                    </a:lnTo>
                    <a:lnTo>
                      <a:pt x="1190" y="0"/>
                    </a:lnTo>
                    <a:lnTo>
                      <a:pt x="0" y="0"/>
                    </a:lnTo>
                    <a:lnTo>
                      <a:pt x="0" y="2034"/>
                    </a:lnTo>
                    <a:close/>
                    <a:moveTo>
                      <a:pt x="0" y="2034"/>
                    </a:moveTo>
                    <a:close/>
                  </a:path>
                </a:pathLst>
              </a:custGeom>
              <a:noFill/>
              <a:ln w="635" cap="rnd">
                <a:solidFill>
                  <a:srgbClr val="78787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53" name="Freeform 552"/>
              <p:cNvSpPr>
                <a:spLocks noEditPoints="1"/>
              </p:cNvSpPr>
              <p:nvPr/>
            </p:nvSpPr>
            <p:spPr bwMode="auto">
              <a:xfrm>
                <a:off x="5914" y="5370"/>
                <a:ext cx="214" cy="142"/>
              </a:xfrm>
              <a:custGeom>
                <a:avLst/>
                <a:gdLst>
                  <a:gd name="T0" fmla="*/ 0 w 283"/>
                  <a:gd name="T1" fmla="*/ 186 h 186"/>
                  <a:gd name="T2" fmla="*/ 283 w 283"/>
                  <a:gd name="T3" fmla="*/ 186 h 186"/>
                  <a:gd name="T4" fmla="*/ 283 w 283"/>
                  <a:gd name="T5" fmla="*/ 0 h 186"/>
                  <a:gd name="T6" fmla="*/ 0 w 283"/>
                  <a:gd name="T7" fmla="*/ 0 h 186"/>
                  <a:gd name="T8" fmla="*/ 0 w 283"/>
                  <a:gd name="T9" fmla="*/ 186 h 186"/>
                  <a:gd name="T10" fmla="*/ 0 w 283"/>
                  <a:gd name="T11" fmla="*/ 18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3" h="186">
                    <a:moveTo>
                      <a:pt x="0" y="186"/>
                    </a:moveTo>
                    <a:lnTo>
                      <a:pt x="283" y="186"/>
                    </a:lnTo>
                    <a:lnTo>
                      <a:pt x="283" y="0"/>
                    </a:lnTo>
                    <a:lnTo>
                      <a:pt x="0" y="0"/>
                    </a:lnTo>
                    <a:lnTo>
                      <a:pt x="0" y="186"/>
                    </a:lnTo>
                    <a:close/>
                    <a:moveTo>
                      <a:pt x="0" y="186"/>
                    </a:moveTo>
                    <a:close/>
                  </a:path>
                </a:pathLst>
              </a:custGeom>
              <a:noFill/>
              <a:ln w="635" cap="rnd">
                <a:solidFill>
                  <a:srgbClr val="78787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54" name="Freeform 553"/>
              <p:cNvSpPr>
                <a:spLocks noEditPoints="1"/>
              </p:cNvSpPr>
              <p:nvPr/>
            </p:nvSpPr>
            <p:spPr bwMode="auto">
              <a:xfrm>
                <a:off x="3984" y="4535"/>
                <a:ext cx="1302" cy="977"/>
              </a:xfrm>
              <a:custGeom>
                <a:avLst/>
                <a:gdLst>
                  <a:gd name="T0" fmla="*/ 0 w 1716"/>
                  <a:gd name="T1" fmla="*/ 1287 h 1287"/>
                  <a:gd name="T2" fmla="*/ 1716 w 1716"/>
                  <a:gd name="T3" fmla="*/ 1287 h 1287"/>
                  <a:gd name="T4" fmla="*/ 1716 w 1716"/>
                  <a:gd name="T5" fmla="*/ 0 h 1287"/>
                  <a:gd name="T6" fmla="*/ 0 w 1716"/>
                  <a:gd name="T7" fmla="*/ 0 h 1287"/>
                  <a:gd name="T8" fmla="*/ 0 w 1716"/>
                  <a:gd name="T9" fmla="*/ 1287 h 1287"/>
                  <a:gd name="T10" fmla="*/ 0 w 1716"/>
                  <a:gd name="T11" fmla="*/ 1287 h 12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16" h="1287">
                    <a:moveTo>
                      <a:pt x="0" y="1287"/>
                    </a:moveTo>
                    <a:lnTo>
                      <a:pt x="1716" y="1287"/>
                    </a:lnTo>
                    <a:lnTo>
                      <a:pt x="1716" y="0"/>
                    </a:lnTo>
                    <a:lnTo>
                      <a:pt x="0" y="0"/>
                    </a:lnTo>
                    <a:lnTo>
                      <a:pt x="0" y="1287"/>
                    </a:lnTo>
                    <a:close/>
                    <a:moveTo>
                      <a:pt x="0" y="1287"/>
                    </a:moveTo>
                    <a:close/>
                  </a:path>
                </a:pathLst>
              </a:custGeom>
              <a:noFill/>
              <a:ln w="635" cap="rnd">
                <a:solidFill>
                  <a:srgbClr val="78787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55" name="Freeform 554"/>
              <p:cNvSpPr>
                <a:spLocks noEditPoints="1"/>
              </p:cNvSpPr>
              <p:nvPr/>
            </p:nvSpPr>
            <p:spPr bwMode="auto">
              <a:xfrm>
                <a:off x="3984" y="2991"/>
                <a:ext cx="1241" cy="1544"/>
              </a:xfrm>
              <a:custGeom>
                <a:avLst/>
                <a:gdLst>
                  <a:gd name="T0" fmla="*/ 0 w 1636"/>
                  <a:gd name="T1" fmla="*/ 2034 h 2034"/>
                  <a:gd name="T2" fmla="*/ 1636 w 1636"/>
                  <a:gd name="T3" fmla="*/ 2034 h 2034"/>
                  <a:gd name="T4" fmla="*/ 1636 w 1636"/>
                  <a:gd name="T5" fmla="*/ 0 h 2034"/>
                  <a:gd name="T6" fmla="*/ 0 w 1636"/>
                  <a:gd name="T7" fmla="*/ 0 h 2034"/>
                  <a:gd name="T8" fmla="*/ 0 w 1636"/>
                  <a:gd name="T9" fmla="*/ 2034 h 2034"/>
                  <a:gd name="T10" fmla="*/ 0 w 1636"/>
                  <a:gd name="T11" fmla="*/ 2034 h 20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36" h="2034">
                    <a:moveTo>
                      <a:pt x="0" y="2034"/>
                    </a:moveTo>
                    <a:lnTo>
                      <a:pt x="1636" y="2034"/>
                    </a:lnTo>
                    <a:lnTo>
                      <a:pt x="1636" y="0"/>
                    </a:lnTo>
                    <a:lnTo>
                      <a:pt x="0" y="0"/>
                    </a:lnTo>
                    <a:lnTo>
                      <a:pt x="0" y="2034"/>
                    </a:lnTo>
                    <a:close/>
                    <a:moveTo>
                      <a:pt x="0" y="2034"/>
                    </a:moveTo>
                    <a:close/>
                  </a:path>
                </a:pathLst>
              </a:custGeom>
              <a:noFill/>
              <a:ln w="635" cap="rnd">
                <a:solidFill>
                  <a:srgbClr val="78787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56" name="Freeform 555"/>
              <p:cNvSpPr>
                <a:spLocks noEditPoints="1"/>
              </p:cNvSpPr>
              <p:nvPr/>
            </p:nvSpPr>
            <p:spPr bwMode="auto">
              <a:xfrm>
                <a:off x="5286" y="4535"/>
                <a:ext cx="842" cy="835"/>
              </a:xfrm>
              <a:custGeom>
                <a:avLst/>
                <a:gdLst>
                  <a:gd name="T0" fmla="*/ 0 w 1110"/>
                  <a:gd name="T1" fmla="*/ 1101 h 1101"/>
                  <a:gd name="T2" fmla="*/ 1110 w 1110"/>
                  <a:gd name="T3" fmla="*/ 1101 h 1101"/>
                  <a:gd name="T4" fmla="*/ 1110 w 1110"/>
                  <a:gd name="T5" fmla="*/ 0 h 1101"/>
                  <a:gd name="T6" fmla="*/ 0 w 1110"/>
                  <a:gd name="T7" fmla="*/ 0 h 1101"/>
                  <a:gd name="T8" fmla="*/ 0 w 1110"/>
                  <a:gd name="T9" fmla="*/ 1101 h 1101"/>
                  <a:gd name="T10" fmla="*/ 0 w 1110"/>
                  <a:gd name="T11" fmla="*/ 1101 h 1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0" h="1101">
                    <a:moveTo>
                      <a:pt x="0" y="1101"/>
                    </a:moveTo>
                    <a:lnTo>
                      <a:pt x="1110" y="1101"/>
                    </a:lnTo>
                    <a:lnTo>
                      <a:pt x="1110" y="0"/>
                    </a:lnTo>
                    <a:lnTo>
                      <a:pt x="0" y="0"/>
                    </a:lnTo>
                    <a:lnTo>
                      <a:pt x="0" y="1101"/>
                    </a:lnTo>
                    <a:close/>
                    <a:moveTo>
                      <a:pt x="0" y="1101"/>
                    </a:moveTo>
                    <a:close/>
                  </a:path>
                </a:pathLst>
              </a:custGeom>
              <a:noFill/>
              <a:ln w="635" cap="rnd">
                <a:solidFill>
                  <a:srgbClr val="78787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57" name="Freeform 556"/>
              <p:cNvSpPr>
                <a:spLocks noEditPoints="1"/>
              </p:cNvSpPr>
              <p:nvPr/>
            </p:nvSpPr>
            <p:spPr bwMode="auto">
              <a:xfrm>
                <a:off x="5286" y="5370"/>
                <a:ext cx="628" cy="142"/>
              </a:xfrm>
              <a:custGeom>
                <a:avLst/>
                <a:gdLst>
                  <a:gd name="T0" fmla="*/ 0 w 827"/>
                  <a:gd name="T1" fmla="*/ 186 h 186"/>
                  <a:gd name="T2" fmla="*/ 827 w 827"/>
                  <a:gd name="T3" fmla="*/ 186 h 186"/>
                  <a:gd name="T4" fmla="*/ 827 w 827"/>
                  <a:gd name="T5" fmla="*/ 0 h 186"/>
                  <a:gd name="T6" fmla="*/ 0 w 827"/>
                  <a:gd name="T7" fmla="*/ 0 h 186"/>
                  <a:gd name="T8" fmla="*/ 0 w 827"/>
                  <a:gd name="T9" fmla="*/ 186 h 186"/>
                  <a:gd name="T10" fmla="*/ 0 w 827"/>
                  <a:gd name="T11" fmla="*/ 18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827" h="186">
                    <a:moveTo>
                      <a:pt x="0" y="186"/>
                    </a:moveTo>
                    <a:lnTo>
                      <a:pt x="827" y="186"/>
                    </a:lnTo>
                    <a:lnTo>
                      <a:pt x="827" y="0"/>
                    </a:lnTo>
                    <a:lnTo>
                      <a:pt x="0" y="0"/>
                    </a:lnTo>
                    <a:lnTo>
                      <a:pt x="0" y="186"/>
                    </a:lnTo>
                    <a:close/>
                    <a:moveTo>
                      <a:pt x="0" y="186"/>
                    </a:moveTo>
                    <a:close/>
                  </a:path>
                </a:pathLst>
              </a:custGeom>
              <a:noFill/>
              <a:ln w="635" cap="rnd">
                <a:solidFill>
                  <a:srgbClr val="787878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58" name="Freeform 557"/>
              <p:cNvSpPr>
                <a:spLocks noEditPoints="1"/>
              </p:cNvSpPr>
              <p:nvPr/>
            </p:nvSpPr>
            <p:spPr bwMode="auto">
              <a:xfrm>
                <a:off x="5017" y="1239"/>
                <a:ext cx="58" cy="89"/>
              </a:xfrm>
              <a:custGeom>
                <a:avLst/>
                <a:gdLst>
                  <a:gd name="T0" fmla="*/ 0 w 77"/>
                  <a:gd name="T1" fmla="*/ 14 h 118"/>
                  <a:gd name="T2" fmla="*/ 0 w 77"/>
                  <a:gd name="T3" fmla="*/ 0 h 118"/>
                  <a:gd name="T4" fmla="*/ 77 w 77"/>
                  <a:gd name="T5" fmla="*/ 0 h 118"/>
                  <a:gd name="T6" fmla="*/ 77 w 77"/>
                  <a:gd name="T7" fmla="*/ 11 h 118"/>
                  <a:gd name="T8" fmla="*/ 55 w 77"/>
                  <a:gd name="T9" fmla="*/ 44 h 118"/>
                  <a:gd name="T10" fmla="*/ 37 w 77"/>
                  <a:gd name="T11" fmla="*/ 85 h 118"/>
                  <a:gd name="T12" fmla="*/ 32 w 77"/>
                  <a:gd name="T13" fmla="*/ 118 h 118"/>
                  <a:gd name="T14" fmla="*/ 17 w 77"/>
                  <a:gd name="T15" fmla="*/ 118 h 118"/>
                  <a:gd name="T16" fmla="*/ 22 w 77"/>
                  <a:gd name="T17" fmla="*/ 84 h 118"/>
                  <a:gd name="T18" fmla="*/ 37 w 77"/>
                  <a:gd name="T19" fmla="*/ 45 h 118"/>
                  <a:gd name="T20" fmla="*/ 58 w 77"/>
                  <a:gd name="T21" fmla="*/ 14 h 118"/>
                  <a:gd name="T22" fmla="*/ 0 w 77"/>
                  <a:gd name="T23" fmla="*/ 14 h 118"/>
                  <a:gd name="T24" fmla="*/ 0 w 77"/>
                  <a:gd name="T25" fmla="*/ 14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7" h="118">
                    <a:moveTo>
                      <a:pt x="0" y="14"/>
                    </a:moveTo>
                    <a:lnTo>
                      <a:pt x="0" y="0"/>
                    </a:lnTo>
                    <a:lnTo>
                      <a:pt x="77" y="0"/>
                    </a:lnTo>
                    <a:lnTo>
                      <a:pt x="77" y="11"/>
                    </a:lnTo>
                    <a:cubicBezTo>
                      <a:pt x="70" y="20"/>
                      <a:pt x="62" y="30"/>
                      <a:pt x="55" y="44"/>
                    </a:cubicBezTo>
                    <a:cubicBezTo>
                      <a:pt x="47" y="57"/>
                      <a:pt x="41" y="71"/>
                      <a:pt x="37" y="85"/>
                    </a:cubicBezTo>
                    <a:cubicBezTo>
                      <a:pt x="34" y="95"/>
                      <a:pt x="33" y="106"/>
                      <a:pt x="32" y="118"/>
                    </a:cubicBezTo>
                    <a:lnTo>
                      <a:pt x="17" y="118"/>
                    </a:lnTo>
                    <a:cubicBezTo>
                      <a:pt x="17" y="108"/>
                      <a:pt x="19" y="97"/>
                      <a:pt x="22" y="84"/>
                    </a:cubicBezTo>
                    <a:cubicBezTo>
                      <a:pt x="26" y="71"/>
                      <a:pt x="31" y="58"/>
                      <a:pt x="37" y="45"/>
                    </a:cubicBezTo>
                    <a:cubicBezTo>
                      <a:pt x="44" y="33"/>
                      <a:pt x="51" y="23"/>
                      <a:pt x="58" y="14"/>
                    </a:cubicBezTo>
                    <a:lnTo>
                      <a:pt x="0" y="14"/>
                    </a:lnTo>
                    <a:close/>
                    <a:moveTo>
                      <a:pt x="0" y="14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59" name="Freeform 558"/>
              <p:cNvSpPr>
                <a:spLocks noEditPoints="1"/>
              </p:cNvSpPr>
              <p:nvPr/>
            </p:nvSpPr>
            <p:spPr bwMode="auto">
              <a:xfrm>
                <a:off x="5086" y="1237"/>
                <a:ext cx="60" cy="93"/>
              </a:xfrm>
              <a:custGeom>
                <a:avLst/>
                <a:gdLst>
                  <a:gd name="T0" fmla="*/ 0 w 78"/>
                  <a:gd name="T1" fmla="*/ 88 h 122"/>
                  <a:gd name="T2" fmla="*/ 14 w 78"/>
                  <a:gd name="T3" fmla="*/ 86 h 122"/>
                  <a:gd name="T4" fmla="*/ 23 w 78"/>
                  <a:gd name="T5" fmla="*/ 104 h 122"/>
                  <a:gd name="T6" fmla="*/ 38 w 78"/>
                  <a:gd name="T7" fmla="*/ 110 h 122"/>
                  <a:gd name="T8" fmla="*/ 55 w 78"/>
                  <a:gd name="T9" fmla="*/ 103 h 122"/>
                  <a:gd name="T10" fmla="*/ 62 w 78"/>
                  <a:gd name="T11" fmla="*/ 85 h 122"/>
                  <a:gd name="T12" fmla="*/ 56 w 78"/>
                  <a:gd name="T13" fmla="*/ 68 h 122"/>
                  <a:gd name="T14" fmla="*/ 39 w 78"/>
                  <a:gd name="T15" fmla="*/ 62 h 122"/>
                  <a:gd name="T16" fmla="*/ 29 w 78"/>
                  <a:gd name="T17" fmla="*/ 63 h 122"/>
                  <a:gd name="T18" fmla="*/ 30 w 78"/>
                  <a:gd name="T19" fmla="*/ 50 h 122"/>
                  <a:gd name="T20" fmla="*/ 33 w 78"/>
                  <a:gd name="T21" fmla="*/ 51 h 122"/>
                  <a:gd name="T22" fmla="*/ 50 w 78"/>
                  <a:gd name="T23" fmla="*/ 46 h 122"/>
                  <a:gd name="T24" fmla="*/ 57 w 78"/>
                  <a:gd name="T25" fmla="*/ 31 h 122"/>
                  <a:gd name="T26" fmla="*/ 52 w 78"/>
                  <a:gd name="T27" fmla="*/ 17 h 122"/>
                  <a:gd name="T28" fmla="*/ 38 w 78"/>
                  <a:gd name="T29" fmla="*/ 12 h 122"/>
                  <a:gd name="T30" fmla="*/ 23 w 78"/>
                  <a:gd name="T31" fmla="*/ 17 h 122"/>
                  <a:gd name="T32" fmla="*/ 16 w 78"/>
                  <a:gd name="T33" fmla="*/ 34 h 122"/>
                  <a:gd name="T34" fmla="*/ 1 w 78"/>
                  <a:gd name="T35" fmla="*/ 31 h 122"/>
                  <a:gd name="T36" fmla="*/ 13 w 78"/>
                  <a:gd name="T37" fmla="*/ 8 h 122"/>
                  <a:gd name="T38" fmla="*/ 37 w 78"/>
                  <a:gd name="T39" fmla="*/ 0 h 122"/>
                  <a:gd name="T40" fmla="*/ 55 w 78"/>
                  <a:gd name="T41" fmla="*/ 4 h 122"/>
                  <a:gd name="T42" fmla="*/ 68 w 78"/>
                  <a:gd name="T43" fmla="*/ 16 h 122"/>
                  <a:gd name="T44" fmla="*/ 72 w 78"/>
                  <a:gd name="T45" fmla="*/ 31 h 122"/>
                  <a:gd name="T46" fmla="*/ 68 w 78"/>
                  <a:gd name="T47" fmla="*/ 45 h 122"/>
                  <a:gd name="T48" fmla="*/ 56 w 78"/>
                  <a:gd name="T49" fmla="*/ 55 h 122"/>
                  <a:gd name="T50" fmla="*/ 72 w 78"/>
                  <a:gd name="T51" fmla="*/ 65 h 122"/>
                  <a:gd name="T52" fmla="*/ 78 w 78"/>
                  <a:gd name="T53" fmla="*/ 85 h 122"/>
                  <a:gd name="T54" fmla="*/ 67 w 78"/>
                  <a:gd name="T55" fmla="*/ 111 h 122"/>
                  <a:gd name="T56" fmla="*/ 38 w 78"/>
                  <a:gd name="T57" fmla="*/ 122 h 122"/>
                  <a:gd name="T58" fmla="*/ 12 w 78"/>
                  <a:gd name="T59" fmla="*/ 113 h 122"/>
                  <a:gd name="T60" fmla="*/ 0 w 78"/>
                  <a:gd name="T61" fmla="*/ 88 h 122"/>
                  <a:gd name="T62" fmla="*/ 0 w 78"/>
                  <a:gd name="T63" fmla="*/ 88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8" h="122">
                    <a:moveTo>
                      <a:pt x="0" y="88"/>
                    </a:moveTo>
                    <a:lnTo>
                      <a:pt x="14" y="86"/>
                    </a:lnTo>
                    <a:cubicBezTo>
                      <a:pt x="16" y="95"/>
                      <a:pt x="19" y="101"/>
                      <a:pt x="23" y="104"/>
                    </a:cubicBezTo>
                    <a:cubicBezTo>
                      <a:pt x="27" y="108"/>
                      <a:pt x="32" y="110"/>
                      <a:pt x="38" y="110"/>
                    </a:cubicBezTo>
                    <a:cubicBezTo>
                      <a:pt x="45" y="110"/>
                      <a:pt x="50" y="107"/>
                      <a:pt x="55" y="103"/>
                    </a:cubicBezTo>
                    <a:cubicBezTo>
                      <a:pt x="60" y="98"/>
                      <a:pt x="62" y="92"/>
                      <a:pt x="62" y="85"/>
                    </a:cubicBezTo>
                    <a:cubicBezTo>
                      <a:pt x="62" y="78"/>
                      <a:pt x="60" y="73"/>
                      <a:pt x="56" y="68"/>
                    </a:cubicBezTo>
                    <a:cubicBezTo>
                      <a:pt x="51" y="64"/>
                      <a:pt x="46" y="62"/>
                      <a:pt x="39" y="62"/>
                    </a:cubicBezTo>
                    <a:cubicBezTo>
                      <a:pt x="36" y="62"/>
                      <a:pt x="33" y="62"/>
                      <a:pt x="29" y="63"/>
                    </a:cubicBezTo>
                    <a:lnTo>
                      <a:pt x="30" y="50"/>
                    </a:lnTo>
                    <a:cubicBezTo>
                      <a:pt x="31" y="51"/>
                      <a:pt x="32" y="51"/>
                      <a:pt x="33" y="51"/>
                    </a:cubicBezTo>
                    <a:cubicBezTo>
                      <a:pt x="39" y="51"/>
                      <a:pt x="45" y="49"/>
                      <a:pt x="50" y="46"/>
                    </a:cubicBezTo>
                    <a:cubicBezTo>
                      <a:pt x="54" y="43"/>
                      <a:pt x="57" y="38"/>
                      <a:pt x="57" y="31"/>
                    </a:cubicBezTo>
                    <a:cubicBezTo>
                      <a:pt x="57" y="25"/>
                      <a:pt x="55" y="21"/>
                      <a:pt x="52" y="17"/>
                    </a:cubicBezTo>
                    <a:cubicBezTo>
                      <a:pt x="48" y="14"/>
                      <a:pt x="43" y="12"/>
                      <a:pt x="38" y="12"/>
                    </a:cubicBezTo>
                    <a:cubicBezTo>
                      <a:pt x="32" y="12"/>
                      <a:pt x="27" y="14"/>
                      <a:pt x="23" y="17"/>
                    </a:cubicBezTo>
                    <a:cubicBezTo>
                      <a:pt x="19" y="21"/>
                      <a:pt x="17" y="26"/>
                      <a:pt x="16" y="34"/>
                    </a:cubicBezTo>
                    <a:lnTo>
                      <a:pt x="1" y="31"/>
                    </a:lnTo>
                    <a:cubicBezTo>
                      <a:pt x="3" y="21"/>
                      <a:pt x="7" y="14"/>
                      <a:pt x="13" y="8"/>
                    </a:cubicBezTo>
                    <a:cubicBezTo>
                      <a:pt x="20" y="3"/>
                      <a:pt x="28" y="0"/>
                      <a:pt x="37" y="0"/>
                    </a:cubicBezTo>
                    <a:cubicBezTo>
                      <a:pt x="44" y="0"/>
                      <a:pt x="50" y="2"/>
                      <a:pt x="55" y="4"/>
                    </a:cubicBezTo>
                    <a:cubicBezTo>
                      <a:pt x="61" y="7"/>
                      <a:pt x="65" y="11"/>
                      <a:pt x="68" y="16"/>
                    </a:cubicBezTo>
                    <a:cubicBezTo>
                      <a:pt x="71" y="21"/>
                      <a:pt x="72" y="26"/>
                      <a:pt x="72" y="31"/>
                    </a:cubicBezTo>
                    <a:cubicBezTo>
                      <a:pt x="72" y="36"/>
                      <a:pt x="71" y="41"/>
                      <a:pt x="68" y="45"/>
                    </a:cubicBezTo>
                    <a:cubicBezTo>
                      <a:pt x="65" y="49"/>
                      <a:pt x="61" y="53"/>
                      <a:pt x="56" y="55"/>
                    </a:cubicBezTo>
                    <a:cubicBezTo>
                      <a:pt x="63" y="57"/>
                      <a:pt x="68" y="60"/>
                      <a:pt x="72" y="65"/>
                    </a:cubicBezTo>
                    <a:cubicBezTo>
                      <a:pt x="76" y="70"/>
                      <a:pt x="78" y="77"/>
                      <a:pt x="78" y="85"/>
                    </a:cubicBezTo>
                    <a:cubicBezTo>
                      <a:pt x="78" y="95"/>
                      <a:pt x="74" y="104"/>
                      <a:pt x="67" y="111"/>
                    </a:cubicBezTo>
                    <a:cubicBezTo>
                      <a:pt x="59" y="118"/>
                      <a:pt x="49" y="122"/>
                      <a:pt x="38" y="122"/>
                    </a:cubicBezTo>
                    <a:cubicBezTo>
                      <a:pt x="27" y="122"/>
                      <a:pt x="19" y="119"/>
                      <a:pt x="12" y="113"/>
                    </a:cubicBezTo>
                    <a:cubicBezTo>
                      <a:pt x="5" y="106"/>
                      <a:pt x="1" y="98"/>
                      <a:pt x="0" y="88"/>
                    </a:cubicBezTo>
                    <a:close/>
                    <a:moveTo>
                      <a:pt x="0" y="88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60" name="Freeform 559"/>
              <p:cNvSpPr>
                <a:spLocks noEditPoints="1"/>
              </p:cNvSpPr>
              <p:nvPr/>
            </p:nvSpPr>
            <p:spPr bwMode="auto">
              <a:xfrm>
                <a:off x="5163" y="1315"/>
                <a:ext cx="12" cy="13"/>
              </a:xfrm>
              <a:custGeom>
                <a:avLst/>
                <a:gdLst>
                  <a:gd name="T0" fmla="*/ 0 w 16"/>
                  <a:gd name="T1" fmla="*/ 17 h 17"/>
                  <a:gd name="T2" fmla="*/ 0 w 16"/>
                  <a:gd name="T3" fmla="*/ 0 h 17"/>
                  <a:gd name="T4" fmla="*/ 16 w 16"/>
                  <a:gd name="T5" fmla="*/ 0 h 17"/>
                  <a:gd name="T6" fmla="*/ 16 w 16"/>
                  <a:gd name="T7" fmla="*/ 17 h 17"/>
                  <a:gd name="T8" fmla="*/ 0 w 16"/>
                  <a:gd name="T9" fmla="*/ 17 h 17"/>
                  <a:gd name="T10" fmla="*/ 0 w 16"/>
                  <a:gd name="T11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17">
                    <a:moveTo>
                      <a:pt x="0" y="17"/>
                    </a:moveTo>
                    <a:lnTo>
                      <a:pt x="0" y="0"/>
                    </a:lnTo>
                    <a:lnTo>
                      <a:pt x="16" y="0"/>
                    </a:lnTo>
                    <a:lnTo>
                      <a:pt x="16" y="17"/>
                    </a:lnTo>
                    <a:lnTo>
                      <a:pt x="0" y="17"/>
                    </a:lnTo>
                    <a:close/>
                    <a:moveTo>
                      <a:pt x="0" y="1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61" name="Freeform 560"/>
              <p:cNvSpPr>
                <a:spLocks noEditPoints="1"/>
              </p:cNvSpPr>
              <p:nvPr/>
            </p:nvSpPr>
            <p:spPr bwMode="auto">
              <a:xfrm>
                <a:off x="5200" y="1237"/>
                <a:ext cx="34" cy="91"/>
              </a:xfrm>
              <a:custGeom>
                <a:avLst/>
                <a:gdLst>
                  <a:gd name="T0" fmla="*/ 44 w 44"/>
                  <a:gd name="T1" fmla="*/ 120 h 120"/>
                  <a:gd name="T2" fmla="*/ 29 w 44"/>
                  <a:gd name="T3" fmla="*/ 120 h 120"/>
                  <a:gd name="T4" fmla="*/ 29 w 44"/>
                  <a:gd name="T5" fmla="*/ 26 h 120"/>
                  <a:gd name="T6" fmla="*/ 15 w 44"/>
                  <a:gd name="T7" fmla="*/ 37 h 120"/>
                  <a:gd name="T8" fmla="*/ 0 w 44"/>
                  <a:gd name="T9" fmla="*/ 44 h 120"/>
                  <a:gd name="T10" fmla="*/ 0 w 44"/>
                  <a:gd name="T11" fmla="*/ 30 h 120"/>
                  <a:gd name="T12" fmla="*/ 21 w 44"/>
                  <a:gd name="T13" fmla="*/ 16 h 120"/>
                  <a:gd name="T14" fmla="*/ 35 w 44"/>
                  <a:gd name="T15" fmla="*/ 0 h 120"/>
                  <a:gd name="T16" fmla="*/ 44 w 44"/>
                  <a:gd name="T17" fmla="*/ 0 h 120"/>
                  <a:gd name="T18" fmla="*/ 44 w 44"/>
                  <a:gd name="T19" fmla="*/ 120 h 120"/>
                  <a:gd name="T20" fmla="*/ 44 w 44"/>
                  <a:gd name="T21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120">
                    <a:moveTo>
                      <a:pt x="44" y="120"/>
                    </a:moveTo>
                    <a:lnTo>
                      <a:pt x="29" y="120"/>
                    </a:lnTo>
                    <a:lnTo>
                      <a:pt x="29" y="26"/>
                    </a:lnTo>
                    <a:cubicBezTo>
                      <a:pt x="26" y="30"/>
                      <a:pt x="21" y="33"/>
                      <a:pt x="15" y="37"/>
                    </a:cubicBezTo>
                    <a:cubicBezTo>
                      <a:pt x="10" y="40"/>
                      <a:pt x="5" y="43"/>
                      <a:pt x="0" y="44"/>
                    </a:cubicBezTo>
                    <a:lnTo>
                      <a:pt x="0" y="30"/>
                    </a:lnTo>
                    <a:cubicBezTo>
                      <a:pt x="8" y="26"/>
                      <a:pt x="15" y="21"/>
                      <a:pt x="21" y="16"/>
                    </a:cubicBezTo>
                    <a:cubicBezTo>
                      <a:pt x="28" y="11"/>
                      <a:pt x="32" y="5"/>
                      <a:pt x="35" y="0"/>
                    </a:cubicBezTo>
                    <a:lnTo>
                      <a:pt x="44" y="0"/>
                    </a:lnTo>
                    <a:lnTo>
                      <a:pt x="44" y="120"/>
                    </a:lnTo>
                    <a:close/>
                    <a:moveTo>
                      <a:pt x="44" y="12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62" name="Freeform 561"/>
              <p:cNvSpPr>
                <a:spLocks noEditPoints="1"/>
              </p:cNvSpPr>
              <p:nvPr/>
            </p:nvSpPr>
            <p:spPr bwMode="auto">
              <a:xfrm>
                <a:off x="5271" y="1237"/>
                <a:ext cx="33" cy="91"/>
              </a:xfrm>
              <a:custGeom>
                <a:avLst/>
                <a:gdLst>
                  <a:gd name="T0" fmla="*/ 44 w 44"/>
                  <a:gd name="T1" fmla="*/ 120 h 120"/>
                  <a:gd name="T2" fmla="*/ 29 w 44"/>
                  <a:gd name="T3" fmla="*/ 120 h 120"/>
                  <a:gd name="T4" fmla="*/ 29 w 44"/>
                  <a:gd name="T5" fmla="*/ 26 h 120"/>
                  <a:gd name="T6" fmla="*/ 15 w 44"/>
                  <a:gd name="T7" fmla="*/ 37 h 120"/>
                  <a:gd name="T8" fmla="*/ 0 w 44"/>
                  <a:gd name="T9" fmla="*/ 44 h 120"/>
                  <a:gd name="T10" fmla="*/ 0 w 44"/>
                  <a:gd name="T11" fmla="*/ 30 h 120"/>
                  <a:gd name="T12" fmla="*/ 21 w 44"/>
                  <a:gd name="T13" fmla="*/ 16 h 120"/>
                  <a:gd name="T14" fmla="*/ 34 w 44"/>
                  <a:gd name="T15" fmla="*/ 0 h 120"/>
                  <a:gd name="T16" fmla="*/ 44 w 44"/>
                  <a:gd name="T17" fmla="*/ 0 h 120"/>
                  <a:gd name="T18" fmla="*/ 44 w 44"/>
                  <a:gd name="T19" fmla="*/ 120 h 120"/>
                  <a:gd name="T20" fmla="*/ 44 w 44"/>
                  <a:gd name="T21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120">
                    <a:moveTo>
                      <a:pt x="44" y="120"/>
                    </a:moveTo>
                    <a:lnTo>
                      <a:pt x="29" y="120"/>
                    </a:lnTo>
                    <a:lnTo>
                      <a:pt x="29" y="26"/>
                    </a:lnTo>
                    <a:cubicBezTo>
                      <a:pt x="25" y="30"/>
                      <a:pt x="21" y="33"/>
                      <a:pt x="15" y="37"/>
                    </a:cubicBezTo>
                    <a:cubicBezTo>
                      <a:pt x="9" y="40"/>
                      <a:pt x="4" y="43"/>
                      <a:pt x="0" y="44"/>
                    </a:cubicBezTo>
                    <a:lnTo>
                      <a:pt x="0" y="30"/>
                    </a:lnTo>
                    <a:cubicBezTo>
                      <a:pt x="8" y="26"/>
                      <a:pt x="15" y="21"/>
                      <a:pt x="21" y="16"/>
                    </a:cubicBezTo>
                    <a:cubicBezTo>
                      <a:pt x="27" y="11"/>
                      <a:pt x="32" y="5"/>
                      <a:pt x="34" y="0"/>
                    </a:cubicBezTo>
                    <a:lnTo>
                      <a:pt x="44" y="0"/>
                    </a:lnTo>
                    <a:lnTo>
                      <a:pt x="44" y="120"/>
                    </a:lnTo>
                    <a:close/>
                    <a:moveTo>
                      <a:pt x="44" y="12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63" name="Freeform 562"/>
              <p:cNvSpPr>
                <a:spLocks noEditPoints="1"/>
              </p:cNvSpPr>
              <p:nvPr/>
            </p:nvSpPr>
            <p:spPr bwMode="auto">
              <a:xfrm>
                <a:off x="5017" y="2530"/>
                <a:ext cx="58" cy="89"/>
              </a:xfrm>
              <a:custGeom>
                <a:avLst/>
                <a:gdLst>
                  <a:gd name="T0" fmla="*/ 0 w 77"/>
                  <a:gd name="T1" fmla="*/ 14 h 117"/>
                  <a:gd name="T2" fmla="*/ 0 w 77"/>
                  <a:gd name="T3" fmla="*/ 0 h 117"/>
                  <a:gd name="T4" fmla="*/ 77 w 77"/>
                  <a:gd name="T5" fmla="*/ 0 h 117"/>
                  <a:gd name="T6" fmla="*/ 77 w 77"/>
                  <a:gd name="T7" fmla="*/ 11 h 117"/>
                  <a:gd name="T8" fmla="*/ 55 w 77"/>
                  <a:gd name="T9" fmla="*/ 43 h 117"/>
                  <a:gd name="T10" fmla="*/ 37 w 77"/>
                  <a:gd name="T11" fmla="*/ 85 h 117"/>
                  <a:gd name="T12" fmla="*/ 32 w 77"/>
                  <a:gd name="T13" fmla="*/ 117 h 117"/>
                  <a:gd name="T14" fmla="*/ 17 w 77"/>
                  <a:gd name="T15" fmla="*/ 117 h 117"/>
                  <a:gd name="T16" fmla="*/ 22 w 77"/>
                  <a:gd name="T17" fmla="*/ 83 h 117"/>
                  <a:gd name="T18" fmla="*/ 37 w 77"/>
                  <a:gd name="T19" fmla="*/ 45 h 117"/>
                  <a:gd name="T20" fmla="*/ 58 w 77"/>
                  <a:gd name="T21" fmla="*/ 14 h 117"/>
                  <a:gd name="T22" fmla="*/ 0 w 77"/>
                  <a:gd name="T23" fmla="*/ 14 h 117"/>
                  <a:gd name="T24" fmla="*/ 0 w 77"/>
                  <a:gd name="T25" fmla="*/ 14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7" h="117">
                    <a:moveTo>
                      <a:pt x="0" y="14"/>
                    </a:moveTo>
                    <a:lnTo>
                      <a:pt x="0" y="0"/>
                    </a:lnTo>
                    <a:lnTo>
                      <a:pt x="77" y="0"/>
                    </a:lnTo>
                    <a:lnTo>
                      <a:pt x="77" y="11"/>
                    </a:lnTo>
                    <a:cubicBezTo>
                      <a:pt x="70" y="19"/>
                      <a:pt x="62" y="30"/>
                      <a:pt x="55" y="43"/>
                    </a:cubicBezTo>
                    <a:cubicBezTo>
                      <a:pt x="47" y="57"/>
                      <a:pt x="41" y="70"/>
                      <a:pt x="37" y="85"/>
                    </a:cubicBezTo>
                    <a:cubicBezTo>
                      <a:pt x="34" y="95"/>
                      <a:pt x="33" y="106"/>
                      <a:pt x="32" y="117"/>
                    </a:cubicBezTo>
                    <a:lnTo>
                      <a:pt x="17" y="117"/>
                    </a:lnTo>
                    <a:cubicBezTo>
                      <a:pt x="17" y="108"/>
                      <a:pt x="19" y="97"/>
                      <a:pt x="22" y="83"/>
                    </a:cubicBezTo>
                    <a:cubicBezTo>
                      <a:pt x="26" y="70"/>
                      <a:pt x="31" y="57"/>
                      <a:pt x="37" y="45"/>
                    </a:cubicBezTo>
                    <a:cubicBezTo>
                      <a:pt x="44" y="33"/>
                      <a:pt x="51" y="22"/>
                      <a:pt x="58" y="14"/>
                    </a:cubicBezTo>
                    <a:lnTo>
                      <a:pt x="0" y="14"/>
                    </a:lnTo>
                    <a:close/>
                    <a:moveTo>
                      <a:pt x="0" y="14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64" name="Freeform 563"/>
              <p:cNvSpPr>
                <a:spLocks noEditPoints="1"/>
              </p:cNvSpPr>
              <p:nvPr/>
            </p:nvSpPr>
            <p:spPr bwMode="auto">
              <a:xfrm>
                <a:off x="5086" y="2529"/>
                <a:ext cx="60" cy="92"/>
              </a:xfrm>
              <a:custGeom>
                <a:avLst/>
                <a:gdLst>
                  <a:gd name="T0" fmla="*/ 0 w 78"/>
                  <a:gd name="T1" fmla="*/ 88 h 122"/>
                  <a:gd name="T2" fmla="*/ 14 w 78"/>
                  <a:gd name="T3" fmla="*/ 86 h 122"/>
                  <a:gd name="T4" fmla="*/ 23 w 78"/>
                  <a:gd name="T5" fmla="*/ 104 h 122"/>
                  <a:gd name="T6" fmla="*/ 38 w 78"/>
                  <a:gd name="T7" fmla="*/ 109 h 122"/>
                  <a:gd name="T8" fmla="*/ 55 w 78"/>
                  <a:gd name="T9" fmla="*/ 102 h 122"/>
                  <a:gd name="T10" fmla="*/ 62 w 78"/>
                  <a:gd name="T11" fmla="*/ 85 h 122"/>
                  <a:gd name="T12" fmla="*/ 56 w 78"/>
                  <a:gd name="T13" fmla="*/ 68 h 122"/>
                  <a:gd name="T14" fmla="*/ 39 w 78"/>
                  <a:gd name="T15" fmla="*/ 61 h 122"/>
                  <a:gd name="T16" fmla="*/ 29 w 78"/>
                  <a:gd name="T17" fmla="*/ 63 h 122"/>
                  <a:gd name="T18" fmla="*/ 30 w 78"/>
                  <a:gd name="T19" fmla="*/ 50 h 122"/>
                  <a:gd name="T20" fmla="*/ 33 w 78"/>
                  <a:gd name="T21" fmla="*/ 50 h 122"/>
                  <a:gd name="T22" fmla="*/ 50 w 78"/>
                  <a:gd name="T23" fmla="*/ 45 h 122"/>
                  <a:gd name="T24" fmla="*/ 57 w 78"/>
                  <a:gd name="T25" fmla="*/ 30 h 122"/>
                  <a:gd name="T26" fmla="*/ 52 w 78"/>
                  <a:gd name="T27" fmla="*/ 17 h 122"/>
                  <a:gd name="T28" fmla="*/ 38 w 78"/>
                  <a:gd name="T29" fmla="*/ 12 h 122"/>
                  <a:gd name="T30" fmla="*/ 23 w 78"/>
                  <a:gd name="T31" fmla="*/ 17 h 122"/>
                  <a:gd name="T32" fmla="*/ 16 w 78"/>
                  <a:gd name="T33" fmla="*/ 33 h 122"/>
                  <a:gd name="T34" fmla="*/ 1 w 78"/>
                  <a:gd name="T35" fmla="*/ 31 h 122"/>
                  <a:gd name="T36" fmla="*/ 13 w 78"/>
                  <a:gd name="T37" fmla="*/ 8 h 122"/>
                  <a:gd name="T38" fmla="*/ 37 w 78"/>
                  <a:gd name="T39" fmla="*/ 0 h 122"/>
                  <a:gd name="T40" fmla="*/ 55 w 78"/>
                  <a:gd name="T41" fmla="*/ 4 h 122"/>
                  <a:gd name="T42" fmla="*/ 68 w 78"/>
                  <a:gd name="T43" fmla="*/ 15 h 122"/>
                  <a:gd name="T44" fmla="*/ 72 w 78"/>
                  <a:gd name="T45" fmla="*/ 31 h 122"/>
                  <a:gd name="T46" fmla="*/ 68 w 78"/>
                  <a:gd name="T47" fmla="*/ 45 h 122"/>
                  <a:gd name="T48" fmla="*/ 56 w 78"/>
                  <a:gd name="T49" fmla="*/ 55 h 122"/>
                  <a:gd name="T50" fmla="*/ 72 w 78"/>
                  <a:gd name="T51" fmla="*/ 65 h 122"/>
                  <a:gd name="T52" fmla="*/ 78 w 78"/>
                  <a:gd name="T53" fmla="*/ 84 h 122"/>
                  <a:gd name="T54" fmla="*/ 67 w 78"/>
                  <a:gd name="T55" fmla="*/ 111 h 122"/>
                  <a:gd name="T56" fmla="*/ 38 w 78"/>
                  <a:gd name="T57" fmla="*/ 122 h 122"/>
                  <a:gd name="T58" fmla="*/ 12 w 78"/>
                  <a:gd name="T59" fmla="*/ 112 h 122"/>
                  <a:gd name="T60" fmla="*/ 0 w 78"/>
                  <a:gd name="T61" fmla="*/ 88 h 122"/>
                  <a:gd name="T62" fmla="*/ 0 w 78"/>
                  <a:gd name="T63" fmla="*/ 88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8" h="122">
                    <a:moveTo>
                      <a:pt x="0" y="88"/>
                    </a:moveTo>
                    <a:lnTo>
                      <a:pt x="14" y="86"/>
                    </a:lnTo>
                    <a:cubicBezTo>
                      <a:pt x="16" y="94"/>
                      <a:pt x="19" y="100"/>
                      <a:pt x="23" y="104"/>
                    </a:cubicBezTo>
                    <a:cubicBezTo>
                      <a:pt x="27" y="108"/>
                      <a:pt x="32" y="109"/>
                      <a:pt x="38" y="109"/>
                    </a:cubicBezTo>
                    <a:cubicBezTo>
                      <a:pt x="45" y="109"/>
                      <a:pt x="50" y="107"/>
                      <a:pt x="55" y="102"/>
                    </a:cubicBezTo>
                    <a:cubicBezTo>
                      <a:pt x="60" y="97"/>
                      <a:pt x="62" y="92"/>
                      <a:pt x="62" y="85"/>
                    </a:cubicBezTo>
                    <a:cubicBezTo>
                      <a:pt x="62" y="78"/>
                      <a:pt x="60" y="72"/>
                      <a:pt x="56" y="68"/>
                    </a:cubicBezTo>
                    <a:cubicBezTo>
                      <a:pt x="51" y="64"/>
                      <a:pt x="46" y="61"/>
                      <a:pt x="39" y="61"/>
                    </a:cubicBezTo>
                    <a:cubicBezTo>
                      <a:pt x="36" y="61"/>
                      <a:pt x="33" y="62"/>
                      <a:pt x="29" y="63"/>
                    </a:cubicBezTo>
                    <a:lnTo>
                      <a:pt x="30" y="50"/>
                    </a:lnTo>
                    <a:cubicBezTo>
                      <a:pt x="31" y="50"/>
                      <a:pt x="32" y="50"/>
                      <a:pt x="33" y="50"/>
                    </a:cubicBezTo>
                    <a:cubicBezTo>
                      <a:pt x="39" y="50"/>
                      <a:pt x="45" y="49"/>
                      <a:pt x="50" y="45"/>
                    </a:cubicBezTo>
                    <a:cubicBezTo>
                      <a:pt x="54" y="42"/>
                      <a:pt x="57" y="37"/>
                      <a:pt x="57" y="30"/>
                    </a:cubicBezTo>
                    <a:cubicBezTo>
                      <a:pt x="57" y="25"/>
                      <a:pt x="55" y="21"/>
                      <a:pt x="52" y="17"/>
                    </a:cubicBezTo>
                    <a:cubicBezTo>
                      <a:pt x="48" y="14"/>
                      <a:pt x="43" y="12"/>
                      <a:pt x="38" y="12"/>
                    </a:cubicBezTo>
                    <a:cubicBezTo>
                      <a:pt x="32" y="12"/>
                      <a:pt x="27" y="14"/>
                      <a:pt x="23" y="17"/>
                    </a:cubicBezTo>
                    <a:cubicBezTo>
                      <a:pt x="19" y="21"/>
                      <a:pt x="17" y="26"/>
                      <a:pt x="16" y="33"/>
                    </a:cubicBezTo>
                    <a:lnTo>
                      <a:pt x="1" y="31"/>
                    </a:lnTo>
                    <a:cubicBezTo>
                      <a:pt x="3" y="21"/>
                      <a:pt x="7" y="13"/>
                      <a:pt x="13" y="8"/>
                    </a:cubicBezTo>
                    <a:cubicBezTo>
                      <a:pt x="20" y="2"/>
                      <a:pt x="28" y="0"/>
                      <a:pt x="37" y="0"/>
                    </a:cubicBezTo>
                    <a:cubicBezTo>
                      <a:pt x="44" y="0"/>
                      <a:pt x="50" y="1"/>
                      <a:pt x="55" y="4"/>
                    </a:cubicBezTo>
                    <a:cubicBezTo>
                      <a:pt x="61" y="7"/>
                      <a:pt x="65" y="11"/>
                      <a:pt x="68" y="15"/>
                    </a:cubicBezTo>
                    <a:cubicBezTo>
                      <a:pt x="71" y="20"/>
                      <a:pt x="72" y="25"/>
                      <a:pt x="72" y="31"/>
                    </a:cubicBezTo>
                    <a:cubicBezTo>
                      <a:pt x="72" y="36"/>
                      <a:pt x="71" y="41"/>
                      <a:pt x="68" y="45"/>
                    </a:cubicBezTo>
                    <a:cubicBezTo>
                      <a:pt x="65" y="49"/>
                      <a:pt x="61" y="52"/>
                      <a:pt x="56" y="55"/>
                    </a:cubicBezTo>
                    <a:cubicBezTo>
                      <a:pt x="63" y="57"/>
                      <a:pt x="68" y="60"/>
                      <a:pt x="72" y="65"/>
                    </a:cubicBezTo>
                    <a:cubicBezTo>
                      <a:pt x="76" y="70"/>
                      <a:pt x="78" y="77"/>
                      <a:pt x="78" y="84"/>
                    </a:cubicBezTo>
                    <a:cubicBezTo>
                      <a:pt x="78" y="95"/>
                      <a:pt x="74" y="104"/>
                      <a:pt x="67" y="111"/>
                    </a:cubicBezTo>
                    <a:cubicBezTo>
                      <a:pt x="59" y="118"/>
                      <a:pt x="49" y="121"/>
                      <a:pt x="38" y="122"/>
                    </a:cubicBezTo>
                    <a:cubicBezTo>
                      <a:pt x="27" y="121"/>
                      <a:pt x="19" y="118"/>
                      <a:pt x="12" y="112"/>
                    </a:cubicBezTo>
                    <a:cubicBezTo>
                      <a:pt x="5" y="106"/>
                      <a:pt x="1" y="98"/>
                      <a:pt x="0" y="88"/>
                    </a:cubicBezTo>
                    <a:close/>
                    <a:moveTo>
                      <a:pt x="0" y="88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65" name="Freeform 564"/>
              <p:cNvSpPr>
                <a:spLocks noEditPoints="1"/>
              </p:cNvSpPr>
              <p:nvPr/>
            </p:nvSpPr>
            <p:spPr bwMode="auto">
              <a:xfrm>
                <a:off x="5163" y="2607"/>
                <a:ext cx="12" cy="12"/>
              </a:xfrm>
              <a:custGeom>
                <a:avLst/>
                <a:gdLst>
                  <a:gd name="T0" fmla="*/ 0 w 16"/>
                  <a:gd name="T1" fmla="*/ 16 h 16"/>
                  <a:gd name="T2" fmla="*/ 0 w 16"/>
                  <a:gd name="T3" fmla="*/ 0 h 16"/>
                  <a:gd name="T4" fmla="*/ 16 w 16"/>
                  <a:gd name="T5" fmla="*/ 0 h 16"/>
                  <a:gd name="T6" fmla="*/ 16 w 16"/>
                  <a:gd name="T7" fmla="*/ 16 h 16"/>
                  <a:gd name="T8" fmla="*/ 0 w 16"/>
                  <a:gd name="T9" fmla="*/ 16 h 16"/>
                  <a:gd name="T10" fmla="*/ 0 w 16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16">
                    <a:moveTo>
                      <a:pt x="0" y="16"/>
                    </a:moveTo>
                    <a:lnTo>
                      <a:pt x="0" y="0"/>
                    </a:lnTo>
                    <a:lnTo>
                      <a:pt x="16" y="0"/>
                    </a:lnTo>
                    <a:lnTo>
                      <a:pt x="16" y="16"/>
                    </a:lnTo>
                    <a:lnTo>
                      <a:pt x="0" y="16"/>
                    </a:lnTo>
                    <a:close/>
                    <a:moveTo>
                      <a:pt x="0" y="1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66" name="Freeform 565"/>
              <p:cNvSpPr>
                <a:spLocks noEditPoints="1"/>
              </p:cNvSpPr>
              <p:nvPr/>
            </p:nvSpPr>
            <p:spPr bwMode="auto">
              <a:xfrm>
                <a:off x="5200" y="2529"/>
                <a:ext cx="34" cy="90"/>
              </a:xfrm>
              <a:custGeom>
                <a:avLst/>
                <a:gdLst>
                  <a:gd name="T0" fmla="*/ 44 w 44"/>
                  <a:gd name="T1" fmla="*/ 119 h 119"/>
                  <a:gd name="T2" fmla="*/ 29 w 44"/>
                  <a:gd name="T3" fmla="*/ 119 h 119"/>
                  <a:gd name="T4" fmla="*/ 29 w 44"/>
                  <a:gd name="T5" fmla="*/ 26 h 119"/>
                  <a:gd name="T6" fmla="*/ 15 w 44"/>
                  <a:gd name="T7" fmla="*/ 36 h 119"/>
                  <a:gd name="T8" fmla="*/ 0 w 44"/>
                  <a:gd name="T9" fmla="*/ 44 h 119"/>
                  <a:gd name="T10" fmla="*/ 0 w 44"/>
                  <a:gd name="T11" fmla="*/ 30 h 119"/>
                  <a:gd name="T12" fmla="*/ 21 w 44"/>
                  <a:gd name="T13" fmla="*/ 16 h 119"/>
                  <a:gd name="T14" fmla="*/ 35 w 44"/>
                  <a:gd name="T15" fmla="*/ 0 h 119"/>
                  <a:gd name="T16" fmla="*/ 44 w 44"/>
                  <a:gd name="T17" fmla="*/ 0 h 119"/>
                  <a:gd name="T18" fmla="*/ 44 w 44"/>
                  <a:gd name="T19" fmla="*/ 119 h 119"/>
                  <a:gd name="T20" fmla="*/ 44 w 44"/>
                  <a:gd name="T21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119">
                    <a:moveTo>
                      <a:pt x="44" y="119"/>
                    </a:moveTo>
                    <a:lnTo>
                      <a:pt x="29" y="119"/>
                    </a:lnTo>
                    <a:lnTo>
                      <a:pt x="29" y="26"/>
                    </a:lnTo>
                    <a:cubicBezTo>
                      <a:pt x="26" y="29"/>
                      <a:pt x="21" y="33"/>
                      <a:pt x="15" y="36"/>
                    </a:cubicBezTo>
                    <a:cubicBezTo>
                      <a:pt x="10" y="40"/>
                      <a:pt x="5" y="42"/>
                      <a:pt x="0" y="44"/>
                    </a:cubicBezTo>
                    <a:lnTo>
                      <a:pt x="0" y="30"/>
                    </a:lnTo>
                    <a:cubicBezTo>
                      <a:pt x="8" y="26"/>
                      <a:pt x="15" y="21"/>
                      <a:pt x="21" y="16"/>
                    </a:cubicBezTo>
                    <a:cubicBezTo>
                      <a:pt x="28" y="10"/>
                      <a:pt x="32" y="5"/>
                      <a:pt x="35" y="0"/>
                    </a:cubicBezTo>
                    <a:lnTo>
                      <a:pt x="44" y="0"/>
                    </a:lnTo>
                    <a:lnTo>
                      <a:pt x="44" y="119"/>
                    </a:lnTo>
                    <a:close/>
                    <a:moveTo>
                      <a:pt x="44" y="119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67" name="Freeform 566"/>
              <p:cNvSpPr>
                <a:spLocks noEditPoints="1"/>
              </p:cNvSpPr>
              <p:nvPr/>
            </p:nvSpPr>
            <p:spPr bwMode="auto">
              <a:xfrm>
                <a:off x="5260" y="2529"/>
                <a:ext cx="60" cy="90"/>
              </a:xfrm>
              <a:custGeom>
                <a:avLst/>
                <a:gdLst>
                  <a:gd name="T0" fmla="*/ 79 w 79"/>
                  <a:gd name="T1" fmla="*/ 105 h 119"/>
                  <a:gd name="T2" fmla="*/ 79 w 79"/>
                  <a:gd name="T3" fmla="*/ 119 h 119"/>
                  <a:gd name="T4" fmla="*/ 1 w 79"/>
                  <a:gd name="T5" fmla="*/ 119 h 119"/>
                  <a:gd name="T6" fmla="*/ 2 w 79"/>
                  <a:gd name="T7" fmla="*/ 109 h 119"/>
                  <a:gd name="T8" fmla="*/ 12 w 79"/>
                  <a:gd name="T9" fmla="*/ 93 h 119"/>
                  <a:gd name="T10" fmla="*/ 31 w 79"/>
                  <a:gd name="T11" fmla="*/ 75 h 119"/>
                  <a:gd name="T12" fmla="*/ 57 w 79"/>
                  <a:gd name="T13" fmla="*/ 50 h 119"/>
                  <a:gd name="T14" fmla="*/ 64 w 79"/>
                  <a:gd name="T15" fmla="*/ 32 h 119"/>
                  <a:gd name="T16" fmla="*/ 58 w 79"/>
                  <a:gd name="T17" fmla="*/ 18 h 119"/>
                  <a:gd name="T18" fmla="*/ 42 w 79"/>
                  <a:gd name="T19" fmla="*/ 12 h 119"/>
                  <a:gd name="T20" fmla="*/ 25 w 79"/>
                  <a:gd name="T21" fmla="*/ 18 h 119"/>
                  <a:gd name="T22" fmla="*/ 18 w 79"/>
                  <a:gd name="T23" fmla="*/ 36 h 119"/>
                  <a:gd name="T24" fmla="*/ 3 w 79"/>
                  <a:gd name="T25" fmla="*/ 34 h 119"/>
                  <a:gd name="T26" fmla="*/ 15 w 79"/>
                  <a:gd name="T27" fmla="*/ 8 h 119"/>
                  <a:gd name="T28" fmla="*/ 42 w 79"/>
                  <a:gd name="T29" fmla="*/ 0 h 119"/>
                  <a:gd name="T30" fmla="*/ 69 w 79"/>
                  <a:gd name="T31" fmla="*/ 9 h 119"/>
                  <a:gd name="T32" fmla="*/ 79 w 79"/>
                  <a:gd name="T33" fmla="*/ 33 h 119"/>
                  <a:gd name="T34" fmla="*/ 76 w 79"/>
                  <a:gd name="T35" fmla="*/ 47 h 119"/>
                  <a:gd name="T36" fmla="*/ 67 w 79"/>
                  <a:gd name="T37" fmla="*/ 61 h 119"/>
                  <a:gd name="T38" fmla="*/ 44 w 79"/>
                  <a:gd name="T39" fmla="*/ 82 h 119"/>
                  <a:gd name="T40" fmla="*/ 27 w 79"/>
                  <a:gd name="T41" fmla="*/ 97 h 119"/>
                  <a:gd name="T42" fmla="*/ 21 w 79"/>
                  <a:gd name="T43" fmla="*/ 105 h 119"/>
                  <a:gd name="T44" fmla="*/ 79 w 79"/>
                  <a:gd name="T45" fmla="*/ 105 h 119"/>
                  <a:gd name="T46" fmla="*/ 79 w 79"/>
                  <a:gd name="T47" fmla="*/ 10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9" h="119">
                    <a:moveTo>
                      <a:pt x="79" y="105"/>
                    </a:moveTo>
                    <a:lnTo>
                      <a:pt x="79" y="119"/>
                    </a:lnTo>
                    <a:lnTo>
                      <a:pt x="1" y="119"/>
                    </a:lnTo>
                    <a:cubicBezTo>
                      <a:pt x="0" y="116"/>
                      <a:pt x="1" y="113"/>
                      <a:pt x="2" y="109"/>
                    </a:cubicBezTo>
                    <a:cubicBezTo>
                      <a:pt x="4" y="104"/>
                      <a:pt x="8" y="99"/>
                      <a:pt x="12" y="93"/>
                    </a:cubicBezTo>
                    <a:cubicBezTo>
                      <a:pt x="16" y="88"/>
                      <a:pt x="23" y="82"/>
                      <a:pt x="31" y="75"/>
                    </a:cubicBezTo>
                    <a:cubicBezTo>
                      <a:pt x="44" y="65"/>
                      <a:pt x="53" y="56"/>
                      <a:pt x="57" y="50"/>
                    </a:cubicBezTo>
                    <a:cubicBezTo>
                      <a:pt x="62" y="44"/>
                      <a:pt x="64" y="38"/>
                      <a:pt x="64" y="32"/>
                    </a:cubicBezTo>
                    <a:cubicBezTo>
                      <a:pt x="64" y="27"/>
                      <a:pt x="62" y="22"/>
                      <a:pt x="58" y="18"/>
                    </a:cubicBezTo>
                    <a:cubicBezTo>
                      <a:pt x="54" y="14"/>
                      <a:pt x="48" y="12"/>
                      <a:pt x="42" y="12"/>
                    </a:cubicBezTo>
                    <a:cubicBezTo>
                      <a:pt x="35" y="12"/>
                      <a:pt x="29" y="14"/>
                      <a:pt x="25" y="18"/>
                    </a:cubicBezTo>
                    <a:cubicBezTo>
                      <a:pt x="21" y="22"/>
                      <a:pt x="18" y="28"/>
                      <a:pt x="18" y="36"/>
                    </a:cubicBezTo>
                    <a:lnTo>
                      <a:pt x="3" y="34"/>
                    </a:lnTo>
                    <a:cubicBezTo>
                      <a:pt x="4" y="23"/>
                      <a:pt x="8" y="14"/>
                      <a:pt x="15" y="8"/>
                    </a:cubicBezTo>
                    <a:cubicBezTo>
                      <a:pt x="22" y="3"/>
                      <a:pt x="31" y="0"/>
                      <a:pt x="42" y="0"/>
                    </a:cubicBezTo>
                    <a:cubicBezTo>
                      <a:pt x="53" y="0"/>
                      <a:pt x="63" y="3"/>
                      <a:pt x="69" y="9"/>
                    </a:cubicBezTo>
                    <a:cubicBezTo>
                      <a:pt x="76" y="16"/>
                      <a:pt x="79" y="23"/>
                      <a:pt x="79" y="33"/>
                    </a:cubicBezTo>
                    <a:cubicBezTo>
                      <a:pt x="79" y="38"/>
                      <a:pt x="78" y="42"/>
                      <a:pt x="76" y="47"/>
                    </a:cubicBezTo>
                    <a:cubicBezTo>
                      <a:pt x="74" y="52"/>
                      <a:pt x="71" y="56"/>
                      <a:pt x="67" y="61"/>
                    </a:cubicBezTo>
                    <a:cubicBezTo>
                      <a:pt x="62" y="67"/>
                      <a:pt x="55" y="74"/>
                      <a:pt x="44" y="82"/>
                    </a:cubicBezTo>
                    <a:cubicBezTo>
                      <a:pt x="35" y="90"/>
                      <a:pt x="30" y="95"/>
                      <a:pt x="27" y="97"/>
                    </a:cubicBezTo>
                    <a:cubicBezTo>
                      <a:pt x="25" y="100"/>
                      <a:pt x="23" y="103"/>
                      <a:pt x="21" y="105"/>
                    </a:cubicBezTo>
                    <a:lnTo>
                      <a:pt x="79" y="105"/>
                    </a:lnTo>
                    <a:close/>
                    <a:moveTo>
                      <a:pt x="79" y="105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68" name="Freeform 567"/>
              <p:cNvSpPr>
                <a:spLocks noEditPoints="1"/>
              </p:cNvSpPr>
              <p:nvPr/>
            </p:nvSpPr>
            <p:spPr bwMode="auto">
              <a:xfrm>
                <a:off x="6832" y="2470"/>
                <a:ext cx="60" cy="92"/>
              </a:xfrm>
              <a:custGeom>
                <a:avLst/>
                <a:gdLst>
                  <a:gd name="T0" fmla="*/ 0 w 79"/>
                  <a:gd name="T1" fmla="*/ 87 h 120"/>
                  <a:gd name="T2" fmla="*/ 15 w 79"/>
                  <a:gd name="T3" fmla="*/ 85 h 120"/>
                  <a:gd name="T4" fmla="*/ 23 w 79"/>
                  <a:gd name="T5" fmla="*/ 102 h 120"/>
                  <a:gd name="T6" fmla="*/ 38 w 79"/>
                  <a:gd name="T7" fmla="*/ 108 h 120"/>
                  <a:gd name="T8" fmla="*/ 56 w 79"/>
                  <a:gd name="T9" fmla="*/ 100 h 120"/>
                  <a:gd name="T10" fmla="*/ 63 w 79"/>
                  <a:gd name="T11" fmla="*/ 79 h 120"/>
                  <a:gd name="T12" fmla="*/ 56 w 79"/>
                  <a:gd name="T13" fmla="*/ 59 h 120"/>
                  <a:gd name="T14" fmla="*/ 38 w 79"/>
                  <a:gd name="T15" fmla="*/ 52 h 120"/>
                  <a:gd name="T16" fmla="*/ 25 w 79"/>
                  <a:gd name="T17" fmla="*/ 55 h 120"/>
                  <a:gd name="T18" fmla="*/ 16 w 79"/>
                  <a:gd name="T19" fmla="*/ 63 h 120"/>
                  <a:gd name="T20" fmla="*/ 2 w 79"/>
                  <a:gd name="T21" fmla="*/ 61 h 120"/>
                  <a:gd name="T22" fmla="*/ 14 w 79"/>
                  <a:gd name="T23" fmla="*/ 0 h 120"/>
                  <a:gd name="T24" fmla="*/ 73 w 79"/>
                  <a:gd name="T25" fmla="*/ 0 h 120"/>
                  <a:gd name="T26" fmla="*/ 73 w 79"/>
                  <a:gd name="T27" fmla="*/ 14 h 120"/>
                  <a:gd name="T28" fmla="*/ 26 w 79"/>
                  <a:gd name="T29" fmla="*/ 14 h 120"/>
                  <a:gd name="T30" fmla="*/ 19 w 79"/>
                  <a:gd name="T31" fmla="*/ 46 h 120"/>
                  <a:gd name="T32" fmla="*/ 42 w 79"/>
                  <a:gd name="T33" fmla="*/ 39 h 120"/>
                  <a:gd name="T34" fmla="*/ 68 w 79"/>
                  <a:gd name="T35" fmla="*/ 50 h 120"/>
                  <a:gd name="T36" fmla="*/ 79 w 79"/>
                  <a:gd name="T37" fmla="*/ 77 h 120"/>
                  <a:gd name="T38" fmla="*/ 69 w 79"/>
                  <a:gd name="T39" fmla="*/ 105 h 120"/>
                  <a:gd name="T40" fmla="*/ 38 w 79"/>
                  <a:gd name="T41" fmla="*/ 120 h 120"/>
                  <a:gd name="T42" fmla="*/ 12 w 79"/>
                  <a:gd name="T43" fmla="*/ 111 h 120"/>
                  <a:gd name="T44" fmla="*/ 0 w 79"/>
                  <a:gd name="T45" fmla="*/ 87 h 120"/>
                  <a:gd name="T46" fmla="*/ 0 w 79"/>
                  <a:gd name="T47" fmla="*/ 87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9" h="120">
                    <a:moveTo>
                      <a:pt x="0" y="87"/>
                    </a:moveTo>
                    <a:lnTo>
                      <a:pt x="15" y="85"/>
                    </a:lnTo>
                    <a:cubicBezTo>
                      <a:pt x="16" y="93"/>
                      <a:pt x="19" y="98"/>
                      <a:pt x="23" y="102"/>
                    </a:cubicBezTo>
                    <a:cubicBezTo>
                      <a:pt x="27" y="106"/>
                      <a:pt x="32" y="108"/>
                      <a:pt x="38" y="108"/>
                    </a:cubicBezTo>
                    <a:cubicBezTo>
                      <a:pt x="45" y="108"/>
                      <a:pt x="51" y="105"/>
                      <a:pt x="56" y="100"/>
                    </a:cubicBezTo>
                    <a:cubicBezTo>
                      <a:pt x="61" y="95"/>
                      <a:pt x="63" y="88"/>
                      <a:pt x="63" y="79"/>
                    </a:cubicBezTo>
                    <a:cubicBezTo>
                      <a:pt x="63" y="70"/>
                      <a:pt x="61" y="64"/>
                      <a:pt x="56" y="59"/>
                    </a:cubicBezTo>
                    <a:cubicBezTo>
                      <a:pt x="52" y="54"/>
                      <a:pt x="45" y="52"/>
                      <a:pt x="38" y="52"/>
                    </a:cubicBezTo>
                    <a:cubicBezTo>
                      <a:pt x="33" y="52"/>
                      <a:pt x="29" y="53"/>
                      <a:pt x="25" y="55"/>
                    </a:cubicBezTo>
                    <a:cubicBezTo>
                      <a:pt x="21" y="57"/>
                      <a:pt x="18" y="60"/>
                      <a:pt x="16" y="63"/>
                    </a:cubicBezTo>
                    <a:lnTo>
                      <a:pt x="2" y="61"/>
                    </a:lnTo>
                    <a:lnTo>
                      <a:pt x="14" y="0"/>
                    </a:lnTo>
                    <a:lnTo>
                      <a:pt x="73" y="0"/>
                    </a:lnTo>
                    <a:lnTo>
                      <a:pt x="73" y="14"/>
                    </a:lnTo>
                    <a:lnTo>
                      <a:pt x="26" y="14"/>
                    </a:lnTo>
                    <a:lnTo>
                      <a:pt x="19" y="46"/>
                    </a:lnTo>
                    <a:cubicBezTo>
                      <a:pt x="26" y="41"/>
                      <a:pt x="34" y="39"/>
                      <a:pt x="42" y="39"/>
                    </a:cubicBezTo>
                    <a:cubicBezTo>
                      <a:pt x="52" y="39"/>
                      <a:pt x="61" y="42"/>
                      <a:pt x="68" y="50"/>
                    </a:cubicBezTo>
                    <a:cubicBezTo>
                      <a:pt x="75" y="57"/>
                      <a:pt x="79" y="66"/>
                      <a:pt x="79" y="77"/>
                    </a:cubicBezTo>
                    <a:cubicBezTo>
                      <a:pt x="79" y="88"/>
                      <a:pt x="76" y="98"/>
                      <a:pt x="69" y="105"/>
                    </a:cubicBezTo>
                    <a:cubicBezTo>
                      <a:pt x="62" y="115"/>
                      <a:pt x="51" y="120"/>
                      <a:pt x="38" y="120"/>
                    </a:cubicBezTo>
                    <a:cubicBezTo>
                      <a:pt x="27" y="120"/>
                      <a:pt x="18" y="117"/>
                      <a:pt x="12" y="111"/>
                    </a:cubicBezTo>
                    <a:cubicBezTo>
                      <a:pt x="5" y="105"/>
                      <a:pt x="1" y="97"/>
                      <a:pt x="0" y="87"/>
                    </a:cubicBezTo>
                    <a:close/>
                    <a:moveTo>
                      <a:pt x="0" y="8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69" name="Freeform 568"/>
              <p:cNvSpPr>
                <a:spLocks noEditPoints="1"/>
              </p:cNvSpPr>
              <p:nvPr/>
            </p:nvSpPr>
            <p:spPr bwMode="auto">
              <a:xfrm>
                <a:off x="6902" y="2469"/>
                <a:ext cx="60" cy="93"/>
              </a:xfrm>
              <a:custGeom>
                <a:avLst/>
                <a:gdLst>
                  <a:gd name="T0" fmla="*/ 3 w 79"/>
                  <a:gd name="T1" fmla="*/ 92 h 122"/>
                  <a:gd name="T2" fmla="*/ 17 w 79"/>
                  <a:gd name="T3" fmla="*/ 91 h 122"/>
                  <a:gd name="T4" fmla="*/ 24 w 79"/>
                  <a:gd name="T5" fmla="*/ 105 h 122"/>
                  <a:gd name="T6" fmla="*/ 37 w 79"/>
                  <a:gd name="T7" fmla="*/ 110 h 122"/>
                  <a:gd name="T8" fmla="*/ 48 w 79"/>
                  <a:gd name="T9" fmla="*/ 107 h 122"/>
                  <a:gd name="T10" fmla="*/ 57 w 79"/>
                  <a:gd name="T11" fmla="*/ 98 h 122"/>
                  <a:gd name="T12" fmla="*/ 62 w 79"/>
                  <a:gd name="T13" fmla="*/ 84 h 122"/>
                  <a:gd name="T14" fmla="*/ 64 w 79"/>
                  <a:gd name="T15" fmla="*/ 67 h 122"/>
                  <a:gd name="T16" fmla="*/ 64 w 79"/>
                  <a:gd name="T17" fmla="*/ 64 h 122"/>
                  <a:gd name="T18" fmla="*/ 52 w 79"/>
                  <a:gd name="T19" fmla="*/ 75 h 122"/>
                  <a:gd name="T20" fmla="*/ 36 w 79"/>
                  <a:gd name="T21" fmla="*/ 79 h 122"/>
                  <a:gd name="T22" fmla="*/ 11 w 79"/>
                  <a:gd name="T23" fmla="*/ 69 h 122"/>
                  <a:gd name="T24" fmla="*/ 1 w 79"/>
                  <a:gd name="T25" fmla="*/ 40 h 122"/>
                  <a:gd name="T26" fmla="*/ 11 w 79"/>
                  <a:gd name="T27" fmla="*/ 11 h 122"/>
                  <a:gd name="T28" fmla="*/ 38 w 79"/>
                  <a:gd name="T29" fmla="*/ 0 h 122"/>
                  <a:gd name="T30" fmla="*/ 59 w 79"/>
                  <a:gd name="T31" fmla="*/ 6 h 122"/>
                  <a:gd name="T32" fmla="*/ 74 w 79"/>
                  <a:gd name="T33" fmla="*/ 24 h 122"/>
                  <a:gd name="T34" fmla="*/ 79 w 79"/>
                  <a:gd name="T35" fmla="*/ 58 h 122"/>
                  <a:gd name="T36" fmla="*/ 74 w 79"/>
                  <a:gd name="T37" fmla="*/ 94 h 122"/>
                  <a:gd name="T38" fmla="*/ 59 w 79"/>
                  <a:gd name="T39" fmla="*/ 115 h 122"/>
                  <a:gd name="T40" fmla="*/ 36 w 79"/>
                  <a:gd name="T41" fmla="*/ 122 h 122"/>
                  <a:gd name="T42" fmla="*/ 13 w 79"/>
                  <a:gd name="T43" fmla="*/ 114 h 122"/>
                  <a:gd name="T44" fmla="*/ 3 w 79"/>
                  <a:gd name="T45" fmla="*/ 92 h 122"/>
                  <a:gd name="T46" fmla="*/ 63 w 79"/>
                  <a:gd name="T47" fmla="*/ 40 h 122"/>
                  <a:gd name="T48" fmla="*/ 56 w 79"/>
                  <a:gd name="T49" fmla="*/ 20 h 122"/>
                  <a:gd name="T50" fmla="*/ 40 w 79"/>
                  <a:gd name="T51" fmla="*/ 12 h 122"/>
                  <a:gd name="T52" fmla="*/ 23 w 79"/>
                  <a:gd name="T53" fmla="*/ 20 h 122"/>
                  <a:gd name="T54" fmla="*/ 16 w 79"/>
                  <a:gd name="T55" fmla="*/ 41 h 122"/>
                  <a:gd name="T56" fmla="*/ 22 w 79"/>
                  <a:gd name="T57" fmla="*/ 59 h 122"/>
                  <a:gd name="T58" fmla="*/ 39 w 79"/>
                  <a:gd name="T59" fmla="*/ 66 h 122"/>
                  <a:gd name="T60" fmla="*/ 56 w 79"/>
                  <a:gd name="T61" fmla="*/ 59 h 122"/>
                  <a:gd name="T62" fmla="*/ 63 w 79"/>
                  <a:gd name="T63" fmla="*/ 40 h 122"/>
                  <a:gd name="T64" fmla="*/ 63 w 79"/>
                  <a:gd name="T65" fmla="*/ 4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9" h="122">
                    <a:moveTo>
                      <a:pt x="3" y="92"/>
                    </a:moveTo>
                    <a:lnTo>
                      <a:pt x="17" y="91"/>
                    </a:lnTo>
                    <a:cubicBezTo>
                      <a:pt x="18" y="98"/>
                      <a:pt x="20" y="102"/>
                      <a:pt x="24" y="105"/>
                    </a:cubicBezTo>
                    <a:cubicBezTo>
                      <a:pt x="27" y="108"/>
                      <a:pt x="31" y="110"/>
                      <a:pt x="37" y="110"/>
                    </a:cubicBezTo>
                    <a:cubicBezTo>
                      <a:pt x="41" y="110"/>
                      <a:pt x="45" y="109"/>
                      <a:pt x="48" y="107"/>
                    </a:cubicBezTo>
                    <a:cubicBezTo>
                      <a:pt x="52" y="105"/>
                      <a:pt x="55" y="102"/>
                      <a:pt x="57" y="98"/>
                    </a:cubicBezTo>
                    <a:cubicBezTo>
                      <a:pt x="59" y="95"/>
                      <a:pt x="61" y="90"/>
                      <a:pt x="62" y="84"/>
                    </a:cubicBezTo>
                    <a:cubicBezTo>
                      <a:pt x="64" y="79"/>
                      <a:pt x="64" y="73"/>
                      <a:pt x="64" y="67"/>
                    </a:cubicBezTo>
                    <a:cubicBezTo>
                      <a:pt x="64" y="66"/>
                      <a:pt x="64" y="65"/>
                      <a:pt x="64" y="64"/>
                    </a:cubicBezTo>
                    <a:cubicBezTo>
                      <a:pt x="61" y="68"/>
                      <a:pt x="57" y="72"/>
                      <a:pt x="52" y="75"/>
                    </a:cubicBezTo>
                    <a:cubicBezTo>
                      <a:pt x="47" y="78"/>
                      <a:pt x="42" y="79"/>
                      <a:pt x="36" y="79"/>
                    </a:cubicBezTo>
                    <a:cubicBezTo>
                      <a:pt x="26" y="79"/>
                      <a:pt x="18" y="76"/>
                      <a:pt x="11" y="69"/>
                    </a:cubicBezTo>
                    <a:cubicBezTo>
                      <a:pt x="4" y="62"/>
                      <a:pt x="0" y="52"/>
                      <a:pt x="1" y="40"/>
                    </a:cubicBezTo>
                    <a:cubicBezTo>
                      <a:pt x="0" y="28"/>
                      <a:pt x="4" y="19"/>
                      <a:pt x="11" y="11"/>
                    </a:cubicBezTo>
                    <a:cubicBezTo>
                      <a:pt x="18" y="4"/>
                      <a:pt x="27" y="0"/>
                      <a:pt x="38" y="0"/>
                    </a:cubicBezTo>
                    <a:cubicBezTo>
                      <a:pt x="46" y="0"/>
                      <a:pt x="53" y="2"/>
                      <a:pt x="59" y="6"/>
                    </a:cubicBezTo>
                    <a:cubicBezTo>
                      <a:pt x="66" y="11"/>
                      <a:pt x="71" y="17"/>
                      <a:pt x="74" y="24"/>
                    </a:cubicBezTo>
                    <a:cubicBezTo>
                      <a:pt x="77" y="32"/>
                      <a:pt x="79" y="43"/>
                      <a:pt x="79" y="58"/>
                    </a:cubicBezTo>
                    <a:cubicBezTo>
                      <a:pt x="79" y="73"/>
                      <a:pt x="77" y="85"/>
                      <a:pt x="74" y="94"/>
                    </a:cubicBezTo>
                    <a:cubicBezTo>
                      <a:pt x="71" y="103"/>
                      <a:pt x="66" y="110"/>
                      <a:pt x="59" y="115"/>
                    </a:cubicBezTo>
                    <a:cubicBezTo>
                      <a:pt x="53" y="120"/>
                      <a:pt x="45" y="122"/>
                      <a:pt x="36" y="122"/>
                    </a:cubicBezTo>
                    <a:cubicBezTo>
                      <a:pt x="27" y="122"/>
                      <a:pt x="19" y="119"/>
                      <a:pt x="13" y="114"/>
                    </a:cubicBezTo>
                    <a:cubicBezTo>
                      <a:pt x="7" y="109"/>
                      <a:pt x="4" y="102"/>
                      <a:pt x="3" y="92"/>
                    </a:cubicBezTo>
                    <a:close/>
                    <a:moveTo>
                      <a:pt x="63" y="40"/>
                    </a:moveTo>
                    <a:cubicBezTo>
                      <a:pt x="63" y="31"/>
                      <a:pt x="60" y="25"/>
                      <a:pt x="56" y="20"/>
                    </a:cubicBezTo>
                    <a:cubicBezTo>
                      <a:pt x="51" y="15"/>
                      <a:pt x="46" y="12"/>
                      <a:pt x="40" y="12"/>
                    </a:cubicBezTo>
                    <a:cubicBezTo>
                      <a:pt x="33" y="12"/>
                      <a:pt x="28" y="15"/>
                      <a:pt x="23" y="20"/>
                    </a:cubicBezTo>
                    <a:cubicBezTo>
                      <a:pt x="18" y="26"/>
                      <a:pt x="16" y="32"/>
                      <a:pt x="16" y="41"/>
                    </a:cubicBezTo>
                    <a:cubicBezTo>
                      <a:pt x="16" y="48"/>
                      <a:pt x="18" y="55"/>
                      <a:pt x="22" y="59"/>
                    </a:cubicBezTo>
                    <a:cubicBezTo>
                      <a:pt x="27" y="64"/>
                      <a:pt x="33" y="67"/>
                      <a:pt x="39" y="66"/>
                    </a:cubicBezTo>
                    <a:cubicBezTo>
                      <a:pt x="46" y="67"/>
                      <a:pt x="52" y="64"/>
                      <a:pt x="56" y="59"/>
                    </a:cubicBezTo>
                    <a:cubicBezTo>
                      <a:pt x="60" y="55"/>
                      <a:pt x="63" y="48"/>
                      <a:pt x="63" y="40"/>
                    </a:cubicBezTo>
                    <a:close/>
                    <a:moveTo>
                      <a:pt x="63" y="4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70" name="Freeform 569"/>
              <p:cNvSpPr>
                <a:spLocks noEditPoints="1"/>
              </p:cNvSpPr>
              <p:nvPr/>
            </p:nvSpPr>
            <p:spPr bwMode="auto">
              <a:xfrm>
                <a:off x="6978" y="2547"/>
                <a:ext cx="13" cy="13"/>
              </a:xfrm>
              <a:custGeom>
                <a:avLst/>
                <a:gdLst>
                  <a:gd name="T0" fmla="*/ 0 w 17"/>
                  <a:gd name="T1" fmla="*/ 17 h 17"/>
                  <a:gd name="T2" fmla="*/ 0 w 17"/>
                  <a:gd name="T3" fmla="*/ 0 h 17"/>
                  <a:gd name="T4" fmla="*/ 17 w 17"/>
                  <a:gd name="T5" fmla="*/ 0 h 17"/>
                  <a:gd name="T6" fmla="*/ 17 w 17"/>
                  <a:gd name="T7" fmla="*/ 17 h 17"/>
                  <a:gd name="T8" fmla="*/ 0 w 17"/>
                  <a:gd name="T9" fmla="*/ 17 h 17"/>
                  <a:gd name="T10" fmla="*/ 0 w 17"/>
                  <a:gd name="T11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7">
                    <a:moveTo>
                      <a:pt x="0" y="17"/>
                    </a:moveTo>
                    <a:lnTo>
                      <a:pt x="0" y="0"/>
                    </a:lnTo>
                    <a:lnTo>
                      <a:pt x="17" y="0"/>
                    </a:lnTo>
                    <a:lnTo>
                      <a:pt x="17" y="17"/>
                    </a:lnTo>
                    <a:lnTo>
                      <a:pt x="0" y="17"/>
                    </a:lnTo>
                    <a:close/>
                    <a:moveTo>
                      <a:pt x="0" y="1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71" name="Freeform 570"/>
              <p:cNvSpPr>
                <a:spLocks noEditPoints="1"/>
              </p:cNvSpPr>
              <p:nvPr/>
            </p:nvSpPr>
            <p:spPr bwMode="auto">
              <a:xfrm>
                <a:off x="7016" y="2469"/>
                <a:ext cx="34" cy="91"/>
              </a:xfrm>
              <a:custGeom>
                <a:avLst/>
                <a:gdLst>
                  <a:gd name="T0" fmla="*/ 44 w 44"/>
                  <a:gd name="T1" fmla="*/ 120 h 120"/>
                  <a:gd name="T2" fmla="*/ 29 w 44"/>
                  <a:gd name="T3" fmla="*/ 120 h 120"/>
                  <a:gd name="T4" fmla="*/ 29 w 44"/>
                  <a:gd name="T5" fmla="*/ 26 h 120"/>
                  <a:gd name="T6" fmla="*/ 15 w 44"/>
                  <a:gd name="T7" fmla="*/ 37 h 120"/>
                  <a:gd name="T8" fmla="*/ 0 w 44"/>
                  <a:gd name="T9" fmla="*/ 44 h 120"/>
                  <a:gd name="T10" fmla="*/ 0 w 44"/>
                  <a:gd name="T11" fmla="*/ 30 h 120"/>
                  <a:gd name="T12" fmla="*/ 21 w 44"/>
                  <a:gd name="T13" fmla="*/ 16 h 120"/>
                  <a:gd name="T14" fmla="*/ 34 w 44"/>
                  <a:gd name="T15" fmla="*/ 0 h 120"/>
                  <a:gd name="T16" fmla="*/ 44 w 44"/>
                  <a:gd name="T17" fmla="*/ 0 h 120"/>
                  <a:gd name="T18" fmla="*/ 44 w 44"/>
                  <a:gd name="T19" fmla="*/ 120 h 120"/>
                  <a:gd name="T20" fmla="*/ 44 w 44"/>
                  <a:gd name="T21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120">
                    <a:moveTo>
                      <a:pt x="44" y="120"/>
                    </a:moveTo>
                    <a:lnTo>
                      <a:pt x="29" y="120"/>
                    </a:lnTo>
                    <a:lnTo>
                      <a:pt x="29" y="26"/>
                    </a:lnTo>
                    <a:cubicBezTo>
                      <a:pt x="26" y="30"/>
                      <a:pt x="21" y="33"/>
                      <a:pt x="15" y="37"/>
                    </a:cubicBezTo>
                    <a:cubicBezTo>
                      <a:pt x="9" y="40"/>
                      <a:pt x="4" y="43"/>
                      <a:pt x="0" y="44"/>
                    </a:cubicBezTo>
                    <a:lnTo>
                      <a:pt x="0" y="30"/>
                    </a:lnTo>
                    <a:cubicBezTo>
                      <a:pt x="8" y="26"/>
                      <a:pt x="15" y="22"/>
                      <a:pt x="21" y="16"/>
                    </a:cubicBezTo>
                    <a:cubicBezTo>
                      <a:pt x="27" y="11"/>
                      <a:pt x="32" y="5"/>
                      <a:pt x="34" y="0"/>
                    </a:cubicBezTo>
                    <a:lnTo>
                      <a:pt x="44" y="0"/>
                    </a:lnTo>
                    <a:lnTo>
                      <a:pt x="44" y="120"/>
                    </a:lnTo>
                    <a:close/>
                    <a:moveTo>
                      <a:pt x="44" y="12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72" name="Freeform 571"/>
              <p:cNvSpPr>
                <a:spLocks noEditPoints="1"/>
              </p:cNvSpPr>
              <p:nvPr/>
            </p:nvSpPr>
            <p:spPr bwMode="auto">
              <a:xfrm>
                <a:off x="7086" y="2469"/>
                <a:ext cx="34" cy="91"/>
              </a:xfrm>
              <a:custGeom>
                <a:avLst/>
                <a:gdLst>
                  <a:gd name="T0" fmla="*/ 44 w 44"/>
                  <a:gd name="T1" fmla="*/ 120 h 120"/>
                  <a:gd name="T2" fmla="*/ 30 w 44"/>
                  <a:gd name="T3" fmla="*/ 120 h 120"/>
                  <a:gd name="T4" fmla="*/ 30 w 44"/>
                  <a:gd name="T5" fmla="*/ 26 h 120"/>
                  <a:gd name="T6" fmla="*/ 16 w 44"/>
                  <a:gd name="T7" fmla="*/ 37 h 120"/>
                  <a:gd name="T8" fmla="*/ 0 w 44"/>
                  <a:gd name="T9" fmla="*/ 44 h 120"/>
                  <a:gd name="T10" fmla="*/ 0 w 44"/>
                  <a:gd name="T11" fmla="*/ 30 h 120"/>
                  <a:gd name="T12" fmla="*/ 22 w 44"/>
                  <a:gd name="T13" fmla="*/ 16 h 120"/>
                  <a:gd name="T14" fmla="*/ 35 w 44"/>
                  <a:gd name="T15" fmla="*/ 0 h 120"/>
                  <a:gd name="T16" fmla="*/ 44 w 44"/>
                  <a:gd name="T17" fmla="*/ 0 h 120"/>
                  <a:gd name="T18" fmla="*/ 44 w 44"/>
                  <a:gd name="T19" fmla="*/ 120 h 120"/>
                  <a:gd name="T20" fmla="*/ 44 w 44"/>
                  <a:gd name="T21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120">
                    <a:moveTo>
                      <a:pt x="44" y="120"/>
                    </a:moveTo>
                    <a:lnTo>
                      <a:pt x="30" y="120"/>
                    </a:lnTo>
                    <a:lnTo>
                      <a:pt x="30" y="26"/>
                    </a:lnTo>
                    <a:cubicBezTo>
                      <a:pt x="26" y="30"/>
                      <a:pt x="22" y="33"/>
                      <a:pt x="16" y="37"/>
                    </a:cubicBezTo>
                    <a:cubicBezTo>
                      <a:pt x="10" y="40"/>
                      <a:pt x="5" y="43"/>
                      <a:pt x="0" y="44"/>
                    </a:cubicBezTo>
                    <a:lnTo>
                      <a:pt x="0" y="30"/>
                    </a:lnTo>
                    <a:cubicBezTo>
                      <a:pt x="9" y="26"/>
                      <a:pt x="16" y="22"/>
                      <a:pt x="22" y="16"/>
                    </a:cubicBezTo>
                    <a:cubicBezTo>
                      <a:pt x="28" y="11"/>
                      <a:pt x="32" y="5"/>
                      <a:pt x="35" y="0"/>
                    </a:cubicBezTo>
                    <a:lnTo>
                      <a:pt x="44" y="0"/>
                    </a:lnTo>
                    <a:lnTo>
                      <a:pt x="44" y="120"/>
                    </a:lnTo>
                    <a:close/>
                    <a:moveTo>
                      <a:pt x="44" y="12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73" name="Freeform 572"/>
              <p:cNvSpPr>
                <a:spLocks noEditPoints="1"/>
              </p:cNvSpPr>
              <p:nvPr/>
            </p:nvSpPr>
            <p:spPr bwMode="auto">
              <a:xfrm>
                <a:off x="7368" y="2470"/>
                <a:ext cx="60" cy="92"/>
              </a:xfrm>
              <a:custGeom>
                <a:avLst/>
                <a:gdLst>
                  <a:gd name="T0" fmla="*/ 0 w 79"/>
                  <a:gd name="T1" fmla="*/ 87 h 120"/>
                  <a:gd name="T2" fmla="*/ 16 w 79"/>
                  <a:gd name="T3" fmla="*/ 85 h 120"/>
                  <a:gd name="T4" fmla="*/ 24 w 79"/>
                  <a:gd name="T5" fmla="*/ 102 h 120"/>
                  <a:gd name="T6" fmla="*/ 39 w 79"/>
                  <a:gd name="T7" fmla="*/ 108 h 120"/>
                  <a:gd name="T8" fmla="*/ 57 w 79"/>
                  <a:gd name="T9" fmla="*/ 100 h 120"/>
                  <a:gd name="T10" fmla="*/ 64 w 79"/>
                  <a:gd name="T11" fmla="*/ 79 h 120"/>
                  <a:gd name="T12" fmla="*/ 57 w 79"/>
                  <a:gd name="T13" fmla="*/ 59 h 120"/>
                  <a:gd name="T14" fmla="*/ 38 w 79"/>
                  <a:gd name="T15" fmla="*/ 52 h 120"/>
                  <a:gd name="T16" fmla="*/ 26 w 79"/>
                  <a:gd name="T17" fmla="*/ 55 h 120"/>
                  <a:gd name="T18" fmla="*/ 17 w 79"/>
                  <a:gd name="T19" fmla="*/ 63 h 120"/>
                  <a:gd name="T20" fmla="*/ 3 w 79"/>
                  <a:gd name="T21" fmla="*/ 61 h 120"/>
                  <a:gd name="T22" fmla="*/ 15 w 79"/>
                  <a:gd name="T23" fmla="*/ 0 h 120"/>
                  <a:gd name="T24" fmla="*/ 74 w 79"/>
                  <a:gd name="T25" fmla="*/ 0 h 120"/>
                  <a:gd name="T26" fmla="*/ 74 w 79"/>
                  <a:gd name="T27" fmla="*/ 14 h 120"/>
                  <a:gd name="T28" fmla="*/ 26 w 79"/>
                  <a:gd name="T29" fmla="*/ 14 h 120"/>
                  <a:gd name="T30" fmla="*/ 20 w 79"/>
                  <a:gd name="T31" fmla="*/ 46 h 120"/>
                  <a:gd name="T32" fmla="*/ 42 w 79"/>
                  <a:gd name="T33" fmla="*/ 39 h 120"/>
                  <a:gd name="T34" fmla="*/ 69 w 79"/>
                  <a:gd name="T35" fmla="*/ 50 h 120"/>
                  <a:gd name="T36" fmla="*/ 79 w 79"/>
                  <a:gd name="T37" fmla="*/ 77 h 120"/>
                  <a:gd name="T38" fmla="*/ 70 w 79"/>
                  <a:gd name="T39" fmla="*/ 105 h 120"/>
                  <a:gd name="T40" fmla="*/ 39 w 79"/>
                  <a:gd name="T41" fmla="*/ 120 h 120"/>
                  <a:gd name="T42" fmla="*/ 12 w 79"/>
                  <a:gd name="T43" fmla="*/ 111 h 120"/>
                  <a:gd name="T44" fmla="*/ 0 w 79"/>
                  <a:gd name="T45" fmla="*/ 87 h 120"/>
                  <a:gd name="T46" fmla="*/ 0 w 79"/>
                  <a:gd name="T47" fmla="*/ 87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9" h="120">
                    <a:moveTo>
                      <a:pt x="0" y="87"/>
                    </a:moveTo>
                    <a:lnTo>
                      <a:pt x="16" y="85"/>
                    </a:lnTo>
                    <a:cubicBezTo>
                      <a:pt x="17" y="93"/>
                      <a:pt x="19" y="98"/>
                      <a:pt x="24" y="102"/>
                    </a:cubicBezTo>
                    <a:cubicBezTo>
                      <a:pt x="28" y="106"/>
                      <a:pt x="33" y="108"/>
                      <a:pt x="39" y="108"/>
                    </a:cubicBezTo>
                    <a:cubicBezTo>
                      <a:pt x="46" y="108"/>
                      <a:pt x="52" y="105"/>
                      <a:pt x="57" y="100"/>
                    </a:cubicBezTo>
                    <a:cubicBezTo>
                      <a:pt x="61" y="95"/>
                      <a:pt x="64" y="88"/>
                      <a:pt x="64" y="79"/>
                    </a:cubicBezTo>
                    <a:cubicBezTo>
                      <a:pt x="64" y="70"/>
                      <a:pt x="61" y="64"/>
                      <a:pt x="57" y="59"/>
                    </a:cubicBezTo>
                    <a:cubicBezTo>
                      <a:pt x="52" y="54"/>
                      <a:pt x="46" y="52"/>
                      <a:pt x="38" y="52"/>
                    </a:cubicBezTo>
                    <a:cubicBezTo>
                      <a:pt x="34" y="52"/>
                      <a:pt x="29" y="53"/>
                      <a:pt x="26" y="55"/>
                    </a:cubicBezTo>
                    <a:cubicBezTo>
                      <a:pt x="22" y="57"/>
                      <a:pt x="19" y="60"/>
                      <a:pt x="17" y="63"/>
                    </a:cubicBezTo>
                    <a:lnTo>
                      <a:pt x="3" y="61"/>
                    </a:lnTo>
                    <a:lnTo>
                      <a:pt x="15" y="0"/>
                    </a:lnTo>
                    <a:lnTo>
                      <a:pt x="74" y="0"/>
                    </a:lnTo>
                    <a:lnTo>
                      <a:pt x="74" y="14"/>
                    </a:lnTo>
                    <a:lnTo>
                      <a:pt x="26" y="14"/>
                    </a:lnTo>
                    <a:lnTo>
                      <a:pt x="20" y="46"/>
                    </a:lnTo>
                    <a:cubicBezTo>
                      <a:pt x="27" y="41"/>
                      <a:pt x="34" y="39"/>
                      <a:pt x="42" y="39"/>
                    </a:cubicBezTo>
                    <a:cubicBezTo>
                      <a:pt x="53" y="39"/>
                      <a:pt x="61" y="42"/>
                      <a:pt x="69" y="50"/>
                    </a:cubicBezTo>
                    <a:cubicBezTo>
                      <a:pt x="76" y="57"/>
                      <a:pt x="79" y="66"/>
                      <a:pt x="79" y="77"/>
                    </a:cubicBezTo>
                    <a:cubicBezTo>
                      <a:pt x="79" y="88"/>
                      <a:pt x="76" y="98"/>
                      <a:pt x="70" y="105"/>
                    </a:cubicBezTo>
                    <a:cubicBezTo>
                      <a:pt x="62" y="115"/>
                      <a:pt x="52" y="120"/>
                      <a:pt x="39" y="120"/>
                    </a:cubicBezTo>
                    <a:cubicBezTo>
                      <a:pt x="28" y="120"/>
                      <a:pt x="19" y="117"/>
                      <a:pt x="12" y="111"/>
                    </a:cubicBezTo>
                    <a:cubicBezTo>
                      <a:pt x="5" y="105"/>
                      <a:pt x="1" y="97"/>
                      <a:pt x="0" y="87"/>
                    </a:cubicBezTo>
                    <a:close/>
                    <a:moveTo>
                      <a:pt x="0" y="8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74" name="Freeform 573"/>
              <p:cNvSpPr>
                <a:spLocks noEditPoints="1"/>
              </p:cNvSpPr>
              <p:nvPr/>
            </p:nvSpPr>
            <p:spPr bwMode="auto">
              <a:xfrm>
                <a:off x="7438" y="2469"/>
                <a:ext cx="59" cy="93"/>
              </a:xfrm>
              <a:custGeom>
                <a:avLst/>
                <a:gdLst>
                  <a:gd name="T0" fmla="*/ 2 w 78"/>
                  <a:gd name="T1" fmla="*/ 92 h 122"/>
                  <a:gd name="T2" fmla="*/ 16 w 78"/>
                  <a:gd name="T3" fmla="*/ 91 h 122"/>
                  <a:gd name="T4" fmla="*/ 23 w 78"/>
                  <a:gd name="T5" fmla="*/ 105 h 122"/>
                  <a:gd name="T6" fmla="*/ 36 w 78"/>
                  <a:gd name="T7" fmla="*/ 110 h 122"/>
                  <a:gd name="T8" fmla="*/ 48 w 78"/>
                  <a:gd name="T9" fmla="*/ 107 h 122"/>
                  <a:gd name="T10" fmla="*/ 56 w 78"/>
                  <a:gd name="T11" fmla="*/ 98 h 122"/>
                  <a:gd name="T12" fmla="*/ 62 w 78"/>
                  <a:gd name="T13" fmla="*/ 84 h 122"/>
                  <a:gd name="T14" fmla="*/ 64 w 78"/>
                  <a:gd name="T15" fmla="*/ 67 h 122"/>
                  <a:gd name="T16" fmla="*/ 64 w 78"/>
                  <a:gd name="T17" fmla="*/ 64 h 122"/>
                  <a:gd name="T18" fmla="*/ 52 w 78"/>
                  <a:gd name="T19" fmla="*/ 75 h 122"/>
                  <a:gd name="T20" fmla="*/ 35 w 78"/>
                  <a:gd name="T21" fmla="*/ 79 h 122"/>
                  <a:gd name="T22" fmla="*/ 10 w 78"/>
                  <a:gd name="T23" fmla="*/ 69 h 122"/>
                  <a:gd name="T24" fmla="*/ 0 w 78"/>
                  <a:gd name="T25" fmla="*/ 40 h 122"/>
                  <a:gd name="T26" fmla="*/ 11 w 78"/>
                  <a:gd name="T27" fmla="*/ 11 h 122"/>
                  <a:gd name="T28" fmla="*/ 38 w 78"/>
                  <a:gd name="T29" fmla="*/ 0 h 122"/>
                  <a:gd name="T30" fmla="*/ 59 w 78"/>
                  <a:gd name="T31" fmla="*/ 6 h 122"/>
                  <a:gd name="T32" fmla="*/ 73 w 78"/>
                  <a:gd name="T33" fmla="*/ 24 h 122"/>
                  <a:gd name="T34" fmla="*/ 78 w 78"/>
                  <a:gd name="T35" fmla="*/ 58 h 122"/>
                  <a:gd name="T36" fmla="*/ 74 w 78"/>
                  <a:gd name="T37" fmla="*/ 94 h 122"/>
                  <a:gd name="T38" fmla="*/ 59 w 78"/>
                  <a:gd name="T39" fmla="*/ 115 h 122"/>
                  <a:gd name="T40" fmla="*/ 36 w 78"/>
                  <a:gd name="T41" fmla="*/ 122 h 122"/>
                  <a:gd name="T42" fmla="*/ 13 w 78"/>
                  <a:gd name="T43" fmla="*/ 114 h 122"/>
                  <a:gd name="T44" fmla="*/ 2 w 78"/>
                  <a:gd name="T45" fmla="*/ 92 h 122"/>
                  <a:gd name="T46" fmla="*/ 62 w 78"/>
                  <a:gd name="T47" fmla="*/ 40 h 122"/>
                  <a:gd name="T48" fmla="*/ 55 w 78"/>
                  <a:gd name="T49" fmla="*/ 20 h 122"/>
                  <a:gd name="T50" fmla="*/ 39 w 78"/>
                  <a:gd name="T51" fmla="*/ 12 h 122"/>
                  <a:gd name="T52" fmla="*/ 22 w 78"/>
                  <a:gd name="T53" fmla="*/ 20 h 122"/>
                  <a:gd name="T54" fmla="*/ 15 w 78"/>
                  <a:gd name="T55" fmla="*/ 41 h 122"/>
                  <a:gd name="T56" fmla="*/ 22 w 78"/>
                  <a:gd name="T57" fmla="*/ 59 h 122"/>
                  <a:gd name="T58" fmla="*/ 39 w 78"/>
                  <a:gd name="T59" fmla="*/ 66 h 122"/>
                  <a:gd name="T60" fmla="*/ 56 w 78"/>
                  <a:gd name="T61" fmla="*/ 59 h 122"/>
                  <a:gd name="T62" fmla="*/ 62 w 78"/>
                  <a:gd name="T63" fmla="*/ 40 h 122"/>
                  <a:gd name="T64" fmla="*/ 62 w 78"/>
                  <a:gd name="T65" fmla="*/ 4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8" h="122">
                    <a:moveTo>
                      <a:pt x="2" y="92"/>
                    </a:moveTo>
                    <a:lnTo>
                      <a:pt x="16" y="91"/>
                    </a:lnTo>
                    <a:cubicBezTo>
                      <a:pt x="17" y="98"/>
                      <a:pt x="20" y="102"/>
                      <a:pt x="23" y="105"/>
                    </a:cubicBezTo>
                    <a:cubicBezTo>
                      <a:pt x="26" y="108"/>
                      <a:pt x="31" y="110"/>
                      <a:pt x="36" y="110"/>
                    </a:cubicBezTo>
                    <a:cubicBezTo>
                      <a:pt x="41" y="110"/>
                      <a:pt x="44" y="109"/>
                      <a:pt x="48" y="107"/>
                    </a:cubicBezTo>
                    <a:cubicBezTo>
                      <a:pt x="51" y="105"/>
                      <a:pt x="54" y="102"/>
                      <a:pt x="56" y="98"/>
                    </a:cubicBezTo>
                    <a:cubicBezTo>
                      <a:pt x="58" y="95"/>
                      <a:pt x="60" y="90"/>
                      <a:pt x="62" y="84"/>
                    </a:cubicBezTo>
                    <a:cubicBezTo>
                      <a:pt x="63" y="79"/>
                      <a:pt x="64" y="73"/>
                      <a:pt x="64" y="67"/>
                    </a:cubicBezTo>
                    <a:cubicBezTo>
                      <a:pt x="64" y="66"/>
                      <a:pt x="64" y="65"/>
                      <a:pt x="64" y="64"/>
                    </a:cubicBezTo>
                    <a:cubicBezTo>
                      <a:pt x="61" y="68"/>
                      <a:pt x="57" y="72"/>
                      <a:pt x="52" y="75"/>
                    </a:cubicBezTo>
                    <a:cubicBezTo>
                      <a:pt x="47" y="78"/>
                      <a:pt x="41" y="79"/>
                      <a:pt x="35" y="79"/>
                    </a:cubicBezTo>
                    <a:cubicBezTo>
                      <a:pt x="25" y="79"/>
                      <a:pt x="17" y="76"/>
                      <a:pt x="10" y="69"/>
                    </a:cubicBezTo>
                    <a:cubicBezTo>
                      <a:pt x="3" y="62"/>
                      <a:pt x="0" y="52"/>
                      <a:pt x="0" y="40"/>
                    </a:cubicBezTo>
                    <a:cubicBezTo>
                      <a:pt x="0" y="28"/>
                      <a:pt x="4" y="19"/>
                      <a:pt x="11" y="11"/>
                    </a:cubicBezTo>
                    <a:cubicBezTo>
                      <a:pt x="18" y="4"/>
                      <a:pt x="27" y="0"/>
                      <a:pt x="38" y="0"/>
                    </a:cubicBezTo>
                    <a:cubicBezTo>
                      <a:pt x="45" y="0"/>
                      <a:pt x="52" y="2"/>
                      <a:pt x="59" y="6"/>
                    </a:cubicBezTo>
                    <a:cubicBezTo>
                      <a:pt x="65" y="11"/>
                      <a:pt x="70" y="17"/>
                      <a:pt x="73" y="24"/>
                    </a:cubicBezTo>
                    <a:cubicBezTo>
                      <a:pt x="77" y="32"/>
                      <a:pt x="78" y="43"/>
                      <a:pt x="78" y="58"/>
                    </a:cubicBezTo>
                    <a:cubicBezTo>
                      <a:pt x="78" y="73"/>
                      <a:pt x="77" y="85"/>
                      <a:pt x="74" y="94"/>
                    </a:cubicBezTo>
                    <a:cubicBezTo>
                      <a:pt x="70" y="103"/>
                      <a:pt x="65" y="110"/>
                      <a:pt x="59" y="115"/>
                    </a:cubicBezTo>
                    <a:cubicBezTo>
                      <a:pt x="52" y="120"/>
                      <a:pt x="45" y="122"/>
                      <a:pt x="36" y="122"/>
                    </a:cubicBezTo>
                    <a:cubicBezTo>
                      <a:pt x="26" y="122"/>
                      <a:pt x="19" y="119"/>
                      <a:pt x="13" y="114"/>
                    </a:cubicBezTo>
                    <a:cubicBezTo>
                      <a:pt x="7" y="109"/>
                      <a:pt x="3" y="102"/>
                      <a:pt x="2" y="92"/>
                    </a:cubicBezTo>
                    <a:close/>
                    <a:moveTo>
                      <a:pt x="62" y="40"/>
                    </a:moveTo>
                    <a:cubicBezTo>
                      <a:pt x="62" y="31"/>
                      <a:pt x="60" y="25"/>
                      <a:pt x="55" y="20"/>
                    </a:cubicBezTo>
                    <a:cubicBezTo>
                      <a:pt x="51" y="15"/>
                      <a:pt x="46" y="12"/>
                      <a:pt x="39" y="12"/>
                    </a:cubicBezTo>
                    <a:cubicBezTo>
                      <a:pt x="33" y="12"/>
                      <a:pt x="27" y="15"/>
                      <a:pt x="22" y="20"/>
                    </a:cubicBezTo>
                    <a:cubicBezTo>
                      <a:pt x="17" y="26"/>
                      <a:pt x="15" y="32"/>
                      <a:pt x="15" y="41"/>
                    </a:cubicBezTo>
                    <a:cubicBezTo>
                      <a:pt x="15" y="48"/>
                      <a:pt x="17" y="55"/>
                      <a:pt x="22" y="59"/>
                    </a:cubicBezTo>
                    <a:cubicBezTo>
                      <a:pt x="27" y="64"/>
                      <a:pt x="32" y="67"/>
                      <a:pt x="39" y="66"/>
                    </a:cubicBezTo>
                    <a:cubicBezTo>
                      <a:pt x="46" y="67"/>
                      <a:pt x="51" y="64"/>
                      <a:pt x="56" y="59"/>
                    </a:cubicBezTo>
                    <a:cubicBezTo>
                      <a:pt x="60" y="55"/>
                      <a:pt x="62" y="48"/>
                      <a:pt x="62" y="40"/>
                    </a:cubicBezTo>
                    <a:close/>
                    <a:moveTo>
                      <a:pt x="62" y="4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75" name="Freeform 574"/>
              <p:cNvSpPr>
                <a:spLocks noEditPoints="1"/>
              </p:cNvSpPr>
              <p:nvPr/>
            </p:nvSpPr>
            <p:spPr bwMode="auto">
              <a:xfrm>
                <a:off x="7515" y="2547"/>
                <a:ext cx="13" cy="13"/>
              </a:xfrm>
              <a:custGeom>
                <a:avLst/>
                <a:gdLst>
                  <a:gd name="T0" fmla="*/ 0 w 17"/>
                  <a:gd name="T1" fmla="*/ 17 h 17"/>
                  <a:gd name="T2" fmla="*/ 0 w 17"/>
                  <a:gd name="T3" fmla="*/ 0 h 17"/>
                  <a:gd name="T4" fmla="*/ 17 w 17"/>
                  <a:gd name="T5" fmla="*/ 0 h 17"/>
                  <a:gd name="T6" fmla="*/ 17 w 17"/>
                  <a:gd name="T7" fmla="*/ 17 h 17"/>
                  <a:gd name="T8" fmla="*/ 0 w 17"/>
                  <a:gd name="T9" fmla="*/ 17 h 17"/>
                  <a:gd name="T10" fmla="*/ 0 w 17"/>
                  <a:gd name="T11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7">
                    <a:moveTo>
                      <a:pt x="0" y="17"/>
                    </a:moveTo>
                    <a:lnTo>
                      <a:pt x="0" y="0"/>
                    </a:lnTo>
                    <a:lnTo>
                      <a:pt x="17" y="0"/>
                    </a:lnTo>
                    <a:lnTo>
                      <a:pt x="17" y="17"/>
                    </a:lnTo>
                    <a:lnTo>
                      <a:pt x="0" y="17"/>
                    </a:lnTo>
                    <a:close/>
                    <a:moveTo>
                      <a:pt x="0" y="1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76" name="Freeform 575"/>
              <p:cNvSpPr>
                <a:spLocks noEditPoints="1"/>
              </p:cNvSpPr>
              <p:nvPr/>
            </p:nvSpPr>
            <p:spPr bwMode="auto">
              <a:xfrm>
                <a:off x="7552" y="2469"/>
                <a:ext cx="33" cy="91"/>
              </a:xfrm>
              <a:custGeom>
                <a:avLst/>
                <a:gdLst>
                  <a:gd name="T0" fmla="*/ 44 w 44"/>
                  <a:gd name="T1" fmla="*/ 120 h 120"/>
                  <a:gd name="T2" fmla="*/ 30 w 44"/>
                  <a:gd name="T3" fmla="*/ 120 h 120"/>
                  <a:gd name="T4" fmla="*/ 30 w 44"/>
                  <a:gd name="T5" fmla="*/ 26 h 120"/>
                  <a:gd name="T6" fmla="*/ 16 w 44"/>
                  <a:gd name="T7" fmla="*/ 37 h 120"/>
                  <a:gd name="T8" fmla="*/ 0 w 44"/>
                  <a:gd name="T9" fmla="*/ 44 h 120"/>
                  <a:gd name="T10" fmla="*/ 0 w 44"/>
                  <a:gd name="T11" fmla="*/ 30 h 120"/>
                  <a:gd name="T12" fmla="*/ 22 w 44"/>
                  <a:gd name="T13" fmla="*/ 16 h 120"/>
                  <a:gd name="T14" fmla="*/ 35 w 44"/>
                  <a:gd name="T15" fmla="*/ 0 h 120"/>
                  <a:gd name="T16" fmla="*/ 44 w 44"/>
                  <a:gd name="T17" fmla="*/ 0 h 120"/>
                  <a:gd name="T18" fmla="*/ 44 w 44"/>
                  <a:gd name="T19" fmla="*/ 120 h 120"/>
                  <a:gd name="T20" fmla="*/ 44 w 44"/>
                  <a:gd name="T21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120">
                    <a:moveTo>
                      <a:pt x="44" y="120"/>
                    </a:moveTo>
                    <a:lnTo>
                      <a:pt x="30" y="120"/>
                    </a:lnTo>
                    <a:lnTo>
                      <a:pt x="30" y="26"/>
                    </a:lnTo>
                    <a:cubicBezTo>
                      <a:pt x="26" y="30"/>
                      <a:pt x="21" y="33"/>
                      <a:pt x="16" y="37"/>
                    </a:cubicBezTo>
                    <a:cubicBezTo>
                      <a:pt x="10" y="40"/>
                      <a:pt x="5" y="43"/>
                      <a:pt x="0" y="44"/>
                    </a:cubicBezTo>
                    <a:lnTo>
                      <a:pt x="0" y="30"/>
                    </a:lnTo>
                    <a:cubicBezTo>
                      <a:pt x="8" y="26"/>
                      <a:pt x="16" y="22"/>
                      <a:pt x="22" y="16"/>
                    </a:cubicBezTo>
                    <a:cubicBezTo>
                      <a:pt x="28" y="11"/>
                      <a:pt x="32" y="5"/>
                      <a:pt x="35" y="0"/>
                    </a:cubicBezTo>
                    <a:lnTo>
                      <a:pt x="44" y="0"/>
                    </a:lnTo>
                    <a:lnTo>
                      <a:pt x="44" y="120"/>
                    </a:lnTo>
                    <a:close/>
                    <a:moveTo>
                      <a:pt x="44" y="12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77" name="Freeform 576"/>
              <p:cNvSpPr>
                <a:spLocks noEditPoints="1"/>
              </p:cNvSpPr>
              <p:nvPr/>
            </p:nvSpPr>
            <p:spPr bwMode="auto">
              <a:xfrm>
                <a:off x="7613" y="2469"/>
                <a:ext cx="60" cy="91"/>
              </a:xfrm>
              <a:custGeom>
                <a:avLst/>
                <a:gdLst>
                  <a:gd name="T0" fmla="*/ 79 w 79"/>
                  <a:gd name="T1" fmla="*/ 106 h 120"/>
                  <a:gd name="T2" fmla="*/ 79 w 79"/>
                  <a:gd name="T3" fmla="*/ 120 h 120"/>
                  <a:gd name="T4" fmla="*/ 0 w 79"/>
                  <a:gd name="T5" fmla="*/ 120 h 120"/>
                  <a:gd name="T6" fmla="*/ 2 w 79"/>
                  <a:gd name="T7" fmla="*/ 110 h 120"/>
                  <a:gd name="T8" fmla="*/ 11 w 79"/>
                  <a:gd name="T9" fmla="*/ 94 h 120"/>
                  <a:gd name="T10" fmla="*/ 30 w 79"/>
                  <a:gd name="T11" fmla="*/ 76 h 120"/>
                  <a:gd name="T12" fmla="*/ 57 w 79"/>
                  <a:gd name="T13" fmla="*/ 51 h 120"/>
                  <a:gd name="T14" fmla="*/ 63 w 79"/>
                  <a:gd name="T15" fmla="*/ 33 h 120"/>
                  <a:gd name="T16" fmla="*/ 57 w 79"/>
                  <a:gd name="T17" fmla="*/ 18 h 120"/>
                  <a:gd name="T18" fmla="*/ 41 w 79"/>
                  <a:gd name="T19" fmla="*/ 12 h 120"/>
                  <a:gd name="T20" fmla="*/ 24 w 79"/>
                  <a:gd name="T21" fmla="*/ 19 h 120"/>
                  <a:gd name="T22" fmla="*/ 18 w 79"/>
                  <a:gd name="T23" fmla="*/ 36 h 120"/>
                  <a:gd name="T24" fmla="*/ 3 w 79"/>
                  <a:gd name="T25" fmla="*/ 35 h 120"/>
                  <a:gd name="T26" fmla="*/ 14 w 79"/>
                  <a:gd name="T27" fmla="*/ 9 h 120"/>
                  <a:gd name="T28" fmla="*/ 41 w 79"/>
                  <a:gd name="T29" fmla="*/ 0 h 120"/>
                  <a:gd name="T30" fmla="*/ 69 w 79"/>
                  <a:gd name="T31" fmla="*/ 10 h 120"/>
                  <a:gd name="T32" fmla="*/ 79 w 79"/>
                  <a:gd name="T33" fmla="*/ 33 h 120"/>
                  <a:gd name="T34" fmla="*/ 76 w 79"/>
                  <a:gd name="T35" fmla="*/ 47 h 120"/>
                  <a:gd name="T36" fmla="*/ 66 w 79"/>
                  <a:gd name="T37" fmla="*/ 62 h 120"/>
                  <a:gd name="T38" fmla="*/ 43 w 79"/>
                  <a:gd name="T39" fmla="*/ 83 h 120"/>
                  <a:gd name="T40" fmla="*/ 26 w 79"/>
                  <a:gd name="T41" fmla="*/ 98 h 120"/>
                  <a:gd name="T42" fmla="*/ 20 w 79"/>
                  <a:gd name="T43" fmla="*/ 106 h 120"/>
                  <a:gd name="T44" fmla="*/ 79 w 79"/>
                  <a:gd name="T45" fmla="*/ 106 h 120"/>
                  <a:gd name="T46" fmla="*/ 79 w 79"/>
                  <a:gd name="T47" fmla="*/ 106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9" h="120">
                    <a:moveTo>
                      <a:pt x="79" y="106"/>
                    </a:moveTo>
                    <a:lnTo>
                      <a:pt x="79" y="120"/>
                    </a:lnTo>
                    <a:lnTo>
                      <a:pt x="0" y="120"/>
                    </a:lnTo>
                    <a:cubicBezTo>
                      <a:pt x="0" y="116"/>
                      <a:pt x="0" y="113"/>
                      <a:pt x="2" y="110"/>
                    </a:cubicBezTo>
                    <a:cubicBezTo>
                      <a:pt x="4" y="104"/>
                      <a:pt x="7" y="99"/>
                      <a:pt x="11" y="94"/>
                    </a:cubicBezTo>
                    <a:cubicBezTo>
                      <a:pt x="16" y="89"/>
                      <a:pt x="22" y="83"/>
                      <a:pt x="30" y="76"/>
                    </a:cubicBezTo>
                    <a:cubicBezTo>
                      <a:pt x="43" y="65"/>
                      <a:pt x="52" y="57"/>
                      <a:pt x="57" y="51"/>
                    </a:cubicBezTo>
                    <a:cubicBezTo>
                      <a:pt x="61" y="44"/>
                      <a:pt x="63" y="38"/>
                      <a:pt x="63" y="33"/>
                    </a:cubicBezTo>
                    <a:cubicBezTo>
                      <a:pt x="63" y="27"/>
                      <a:pt x="61" y="22"/>
                      <a:pt x="57" y="18"/>
                    </a:cubicBezTo>
                    <a:cubicBezTo>
                      <a:pt x="53" y="14"/>
                      <a:pt x="48" y="12"/>
                      <a:pt x="41" y="12"/>
                    </a:cubicBezTo>
                    <a:cubicBezTo>
                      <a:pt x="34" y="12"/>
                      <a:pt x="28" y="14"/>
                      <a:pt x="24" y="19"/>
                    </a:cubicBezTo>
                    <a:cubicBezTo>
                      <a:pt x="20" y="23"/>
                      <a:pt x="18" y="29"/>
                      <a:pt x="18" y="36"/>
                    </a:cubicBezTo>
                    <a:lnTo>
                      <a:pt x="3" y="35"/>
                    </a:lnTo>
                    <a:cubicBezTo>
                      <a:pt x="4" y="23"/>
                      <a:pt x="8" y="15"/>
                      <a:pt x="14" y="9"/>
                    </a:cubicBezTo>
                    <a:cubicBezTo>
                      <a:pt x="21" y="3"/>
                      <a:pt x="30" y="0"/>
                      <a:pt x="41" y="0"/>
                    </a:cubicBezTo>
                    <a:cubicBezTo>
                      <a:pt x="53" y="0"/>
                      <a:pt x="62" y="3"/>
                      <a:pt x="69" y="10"/>
                    </a:cubicBezTo>
                    <a:cubicBezTo>
                      <a:pt x="75" y="16"/>
                      <a:pt x="78" y="24"/>
                      <a:pt x="79" y="33"/>
                    </a:cubicBezTo>
                    <a:cubicBezTo>
                      <a:pt x="78" y="38"/>
                      <a:pt x="77" y="43"/>
                      <a:pt x="76" y="47"/>
                    </a:cubicBezTo>
                    <a:cubicBezTo>
                      <a:pt x="74" y="52"/>
                      <a:pt x="70" y="57"/>
                      <a:pt x="66" y="62"/>
                    </a:cubicBezTo>
                    <a:cubicBezTo>
                      <a:pt x="61" y="67"/>
                      <a:pt x="54" y="74"/>
                      <a:pt x="43" y="83"/>
                    </a:cubicBezTo>
                    <a:cubicBezTo>
                      <a:pt x="34" y="90"/>
                      <a:pt x="29" y="95"/>
                      <a:pt x="26" y="98"/>
                    </a:cubicBezTo>
                    <a:cubicBezTo>
                      <a:pt x="24" y="101"/>
                      <a:pt x="22" y="103"/>
                      <a:pt x="20" y="106"/>
                    </a:cubicBezTo>
                    <a:lnTo>
                      <a:pt x="79" y="106"/>
                    </a:lnTo>
                    <a:close/>
                    <a:moveTo>
                      <a:pt x="79" y="10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78" name="Freeform 577"/>
              <p:cNvSpPr>
                <a:spLocks noEditPoints="1"/>
              </p:cNvSpPr>
              <p:nvPr/>
            </p:nvSpPr>
            <p:spPr bwMode="auto">
              <a:xfrm>
                <a:off x="8442" y="1179"/>
                <a:ext cx="60" cy="91"/>
              </a:xfrm>
              <a:custGeom>
                <a:avLst/>
                <a:gdLst>
                  <a:gd name="T0" fmla="*/ 0 w 79"/>
                  <a:gd name="T1" fmla="*/ 86 h 119"/>
                  <a:gd name="T2" fmla="*/ 15 w 79"/>
                  <a:gd name="T3" fmla="*/ 85 h 119"/>
                  <a:gd name="T4" fmla="*/ 23 w 79"/>
                  <a:gd name="T5" fmla="*/ 102 h 119"/>
                  <a:gd name="T6" fmla="*/ 38 w 79"/>
                  <a:gd name="T7" fmla="*/ 107 h 119"/>
                  <a:gd name="T8" fmla="*/ 56 w 79"/>
                  <a:gd name="T9" fmla="*/ 99 h 119"/>
                  <a:gd name="T10" fmla="*/ 63 w 79"/>
                  <a:gd name="T11" fmla="*/ 78 h 119"/>
                  <a:gd name="T12" fmla="*/ 56 w 79"/>
                  <a:gd name="T13" fmla="*/ 58 h 119"/>
                  <a:gd name="T14" fmla="*/ 38 w 79"/>
                  <a:gd name="T15" fmla="*/ 51 h 119"/>
                  <a:gd name="T16" fmla="*/ 25 w 79"/>
                  <a:gd name="T17" fmla="*/ 54 h 119"/>
                  <a:gd name="T18" fmla="*/ 16 w 79"/>
                  <a:gd name="T19" fmla="*/ 63 h 119"/>
                  <a:gd name="T20" fmla="*/ 2 w 79"/>
                  <a:gd name="T21" fmla="*/ 61 h 119"/>
                  <a:gd name="T22" fmla="*/ 14 w 79"/>
                  <a:gd name="T23" fmla="*/ 0 h 119"/>
                  <a:gd name="T24" fmla="*/ 73 w 79"/>
                  <a:gd name="T25" fmla="*/ 0 h 119"/>
                  <a:gd name="T26" fmla="*/ 73 w 79"/>
                  <a:gd name="T27" fmla="*/ 14 h 119"/>
                  <a:gd name="T28" fmla="*/ 26 w 79"/>
                  <a:gd name="T29" fmla="*/ 14 h 119"/>
                  <a:gd name="T30" fmla="*/ 19 w 79"/>
                  <a:gd name="T31" fmla="*/ 46 h 119"/>
                  <a:gd name="T32" fmla="*/ 42 w 79"/>
                  <a:gd name="T33" fmla="*/ 38 h 119"/>
                  <a:gd name="T34" fmla="*/ 68 w 79"/>
                  <a:gd name="T35" fmla="*/ 49 h 119"/>
                  <a:gd name="T36" fmla="*/ 79 w 79"/>
                  <a:gd name="T37" fmla="*/ 77 h 119"/>
                  <a:gd name="T38" fmla="*/ 70 w 79"/>
                  <a:gd name="T39" fmla="*/ 105 h 119"/>
                  <a:gd name="T40" fmla="*/ 38 w 79"/>
                  <a:gd name="T41" fmla="*/ 119 h 119"/>
                  <a:gd name="T42" fmla="*/ 12 w 79"/>
                  <a:gd name="T43" fmla="*/ 110 h 119"/>
                  <a:gd name="T44" fmla="*/ 0 w 79"/>
                  <a:gd name="T45" fmla="*/ 86 h 119"/>
                  <a:gd name="T46" fmla="*/ 0 w 79"/>
                  <a:gd name="T47" fmla="*/ 86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9" h="119">
                    <a:moveTo>
                      <a:pt x="0" y="86"/>
                    </a:moveTo>
                    <a:lnTo>
                      <a:pt x="15" y="85"/>
                    </a:lnTo>
                    <a:cubicBezTo>
                      <a:pt x="16" y="92"/>
                      <a:pt x="19" y="98"/>
                      <a:pt x="23" y="102"/>
                    </a:cubicBezTo>
                    <a:cubicBezTo>
                      <a:pt x="27" y="105"/>
                      <a:pt x="32" y="107"/>
                      <a:pt x="38" y="107"/>
                    </a:cubicBezTo>
                    <a:cubicBezTo>
                      <a:pt x="45" y="107"/>
                      <a:pt x="51" y="105"/>
                      <a:pt x="56" y="99"/>
                    </a:cubicBezTo>
                    <a:cubicBezTo>
                      <a:pt x="61" y="94"/>
                      <a:pt x="63" y="87"/>
                      <a:pt x="63" y="78"/>
                    </a:cubicBezTo>
                    <a:cubicBezTo>
                      <a:pt x="63" y="70"/>
                      <a:pt x="61" y="63"/>
                      <a:pt x="56" y="58"/>
                    </a:cubicBezTo>
                    <a:cubicBezTo>
                      <a:pt x="52" y="54"/>
                      <a:pt x="45" y="51"/>
                      <a:pt x="38" y="51"/>
                    </a:cubicBezTo>
                    <a:cubicBezTo>
                      <a:pt x="33" y="51"/>
                      <a:pt x="29" y="52"/>
                      <a:pt x="25" y="54"/>
                    </a:cubicBezTo>
                    <a:cubicBezTo>
                      <a:pt x="21" y="56"/>
                      <a:pt x="18" y="59"/>
                      <a:pt x="16" y="63"/>
                    </a:cubicBezTo>
                    <a:lnTo>
                      <a:pt x="2" y="61"/>
                    </a:lnTo>
                    <a:lnTo>
                      <a:pt x="14" y="0"/>
                    </a:lnTo>
                    <a:lnTo>
                      <a:pt x="73" y="0"/>
                    </a:lnTo>
                    <a:lnTo>
                      <a:pt x="73" y="14"/>
                    </a:lnTo>
                    <a:lnTo>
                      <a:pt x="26" y="14"/>
                    </a:lnTo>
                    <a:lnTo>
                      <a:pt x="19" y="46"/>
                    </a:lnTo>
                    <a:cubicBezTo>
                      <a:pt x="26" y="41"/>
                      <a:pt x="34" y="38"/>
                      <a:pt x="42" y="38"/>
                    </a:cubicBezTo>
                    <a:cubicBezTo>
                      <a:pt x="52" y="38"/>
                      <a:pt x="61" y="42"/>
                      <a:pt x="68" y="49"/>
                    </a:cubicBezTo>
                    <a:cubicBezTo>
                      <a:pt x="75" y="56"/>
                      <a:pt x="79" y="66"/>
                      <a:pt x="79" y="77"/>
                    </a:cubicBezTo>
                    <a:cubicBezTo>
                      <a:pt x="79" y="88"/>
                      <a:pt x="76" y="97"/>
                      <a:pt x="70" y="105"/>
                    </a:cubicBezTo>
                    <a:cubicBezTo>
                      <a:pt x="62" y="114"/>
                      <a:pt x="51" y="119"/>
                      <a:pt x="38" y="119"/>
                    </a:cubicBezTo>
                    <a:cubicBezTo>
                      <a:pt x="27" y="119"/>
                      <a:pt x="18" y="116"/>
                      <a:pt x="12" y="110"/>
                    </a:cubicBezTo>
                    <a:cubicBezTo>
                      <a:pt x="5" y="104"/>
                      <a:pt x="1" y="96"/>
                      <a:pt x="0" y="86"/>
                    </a:cubicBezTo>
                    <a:close/>
                    <a:moveTo>
                      <a:pt x="0" y="8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79" name="Freeform 578"/>
              <p:cNvSpPr>
                <a:spLocks noEditPoints="1"/>
              </p:cNvSpPr>
              <p:nvPr/>
            </p:nvSpPr>
            <p:spPr bwMode="auto">
              <a:xfrm>
                <a:off x="8511" y="1177"/>
                <a:ext cx="60" cy="93"/>
              </a:xfrm>
              <a:custGeom>
                <a:avLst/>
                <a:gdLst>
                  <a:gd name="T0" fmla="*/ 3 w 79"/>
                  <a:gd name="T1" fmla="*/ 93 h 122"/>
                  <a:gd name="T2" fmla="*/ 17 w 79"/>
                  <a:gd name="T3" fmla="*/ 91 h 122"/>
                  <a:gd name="T4" fmla="*/ 24 w 79"/>
                  <a:gd name="T5" fmla="*/ 106 h 122"/>
                  <a:gd name="T6" fmla="*/ 37 w 79"/>
                  <a:gd name="T7" fmla="*/ 110 h 122"/>
                  <a:gd name="T8" fmla="*/ 48 w 79"/>
                  <a:gd name="T9" fmla="*/ 107 h 122"/>
                  <a:gd name="T10" fmla="*/ 57 w 79"/>
                  <a:gd name="T11" fmla="*/ 99 h 122"/>
                  <a:gd name="T12" fmla="*/ 62 w 79"/>
                  <a:gd name="T13" fmla="*/ 85 h 122"/>
                  <a:gd name="T14" fmla="*/ 64 w 79"/>
                  <a:gd name="T15" fmla="*/ 67 h 122"/>
                  <a:gd name="T16" fmla="*/ 64 w 79"/>
                  <a:gd name="T17" fmla="*/ 64 h 122"/>
                  <a:gd name="T18" fmla="*/ 52 w 79"/>
                  <a:gd name="T19" fmla="*/ 75 h 122"/>
                  <a:gd name="T20" fmla="*/ 36 w 79"/>
                  <a:gd name="T21" fmla="*/ 80 h 122"/>
                  <a:gd name="T22" fmla="*/ 11 w 79"/>
                  <a:gd name="T23" fmla="*/ 69 h 122"/>
                  <a:gd name="T24" fmla="*/ 1 w 79"/>
                  <a:gd name="T25" fmla="*/ 41 h 122"/>
                  <a:gd name="T26" fmla="*/ 11 w 79"/>
                  <a:gd name="T27" fmla="*/ 12 h 122"/>
                  <a:gd name="T28" fmla="*/ 38 w 79"/>
                  <a:gd name="T29" fmla="*/ 0 h 122"/>
                  <a:gd name="T30" fmla="*/ 59 w 79"/>
                  <a:gd name="T31" fmla="*/ 7 h 122"/>
                  <a:gd name="T32" fmla="*/ 74 w 79"/>
                  <a:gd name="T33" fmla="*/ 25 h 122"/>
                  <a:gd name="T34" fmla="*/ 79 w 79"/>
                  <a:gd name="T35" fmla="*/ 58 h 122"/>
                  <a:gd name="T36" fmla="*/ 74 w 79"/>
                  <a:gd name="T37" fmla="*/ 95 h 122"/>
                  <a:gd name="T38" fmla="*/ 59 w 79"/>
                  <a:gd name="T39" fmla="*/ 115 h 122"/>
                  <a:gd name="T40" fmla="*/ 36 w 79"/>
                  <a:gd name="T41" fmla="*/ 122 h 122"/>
                  <a:gd name="T42" fmla="*/ 13 w 79"/>
                  <a:gd name="T43" fmla="*/ 115 h 122"/>
                  <a:gd name="T44" fmla="*/ 3 w 79"/>
                  <a:gd name="T45" fmla="*/ 93 h 122"/>
                  <a:gd name="T46" fmla="*/ 63 w 79"/>
                  <a:gd name="T47" fmla="*/ 40 h 122"/>
                  <a:gd name="T48" fmla="*/ 56 w 79"/>
                  <a:gd name="T49" fmla="*/ 20 h 122"/>
                  <a:gd name="T50" fmla="*/ 40 w 79"/>
                  <a:gd name="T51" fmla="*/ 13 h 122"/>
                  <a:gd name="T52" fmla="*/ 23 w 79"/>
                  <a:gd name="T53" fmla="*/ 21 h 122"/>
                  <a:gd name="T54" fmla="*/ 16 w 79"/>
                  <a:gd name="T55" fmla="*/ 41 h 122"/>
                  <a:gd name="T56" fmla="*/ 22 w 79"/>
                  <a:gd name="T57" fmla="*/ 60 h 122"/>
                  <a:gd name="T58" fmla="*/ 39 w 79"/>
                  <a:gd name="T59" fmla="*/ 67 h 122"/>
                  <a:gd name="T60" fmla="*/ 56 w 79"/>
                  <a:gd name="T61" fmla="*/ 60 h 122"/>
                  <a:gd name="T62" fmla="*/ 63 w 79"/>
                  <a:gd name="T63" fmla="*/ 40 h 122"/>
                  <a:gd name="T64" fmla="*/ 63 w 79"/>
                  <a:gd name="T65" fmla="*/ 4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9" h="122">
                    <a:moveTo>
                      <a:pt x="3" y="93"/>
                    </a:moveTo>
                    <a:lnTo>
                      <a:pt x="17" y="91"/>
                    </a:lnTo>
                    <a:cubicBezTo>
                      <a:pt x="18" y="98"/>
                      <a:pt x="20" y="103"/>
                      <a:pt x="24" y="106"/>
                    </a:cubicBezTo>
                    <a:cubicBezTo>
                      <a:pt x="27" y="109"/>
                      <a:pt x="31" y="110"/>
                      <a:pt x="37" y="110"/>
                    </a:cubicBezTo>
                    <a:cubicBezTo>
                      <a:pt x="41" y="110"/>
                      <a:pt x="45" y="109"/>
                      <a:pt x="48" y="107"/>
                    </a:cubicBezTo>
                    <a:cubicBezTo>
                      <a:pt x="52" y="105"/>
                      <a:pt x="55" y="102"/>
                      <a:pt x="57" y="99"/>
                    </a:cubicBezTo>
                    <a:cubicBezTo>
                      <a:pt x="59" y="95"/>
                      <a:pt x="61" y="91"/>
                      <a:pt x="62" y="85"/>
                    </a:cubicBezTo>
                    <a:cubicBezTo>
                      <a:pt x="64" y="79"/>
                      <a:pt x="64" y="73"/>
                      <a:pt x="64" y="67"/>
                    </a:cubicBezTo>
                    <a:cubicBezTo>
                      <a:pt x="64" y="67"/>
                      <a:pt x="64" y="66"/>
                      <a:pt x="64" y="64"/>
                    </a:cubicBezTo>
                    <a:cubicBezTo>
                      <a:pt x="61" y="69"/>
                      <a:pt x="57" y="73"/>
                      <a:pt x="52" y="75"/>
                    </a:cubicBezTo>
                    <a:cubicBezTo>
                      <a:pt x="47" y="78"/>
                      <a:pt x="42" y="80"/>
                      <a:pt x="36" y="80"/>
                    </a:cubicBezTo>
                    <a:cubicBezTo>
                      <a:pt x="26" y="80"/>
                      <a:pt x="18" y="76"/>
                      <a:pt x="11" y="69"/>
                    </a:cubicBezTo>
                    <a:cubicBezTo>
                      <a:pt x="4" y="62"/>
                      <a:pt x="0" y="53"/>
                      <a:pt x="1" y="41"/>
                    </a:cubicBezTo>
                    <a:cubicBezTo>
                      <a:pt x="0" y="29"/>
                      <a:pt x="4" y="19"/>
                      <a:pt x="11" y="12"/>
                    </a:cubicBezTo>
                    <a:cubicBezTo>
                      <a:pt x="18" y="4"/>
                      <a:pt x="27" y="1"/>
                      <a:pt x="38" y="0"/>
                    </a:cubicBezTo>
                    <a:cubicBezTo>
                      <a:pt x="46" y="1"/>
                      <a:pt x="53" y="3"/>
                      <a:pt x="59" y="7"/>
                    </a:cubicBezTo>
                    <a:cubicBezTo>
                      <a:pt x="66" y="11"/>
                      <a:pt x="71" y="17"/>
                      <a:pt x="74" y="25"/>
                    </a:cubicBezTo>
                    <a:cubicBezTo>
                      <a:pt x="77" y="32"/>
                      <a:pt x="79" y="44"/>
                      <a:pt x="79" y="58"/>
                    </a:cubicBezTo>
                    <a:cubicBezTo>
                      <a:pt x="79" y="73"/>
                      <a:pt x="77" y="86"/>
                      <a:pt x="74" y="95"/>
                    </a:cubicBezTo>
                    <a:cubicBezTo>
                      <a:pt x="71" y="104"/>
                      <a:pt x="66" y="111"/>
                      <a:pt x="59" y="115"/>
                    </a:cubicBezTo>
                    <a:cubicBezTo>
                      <a:pt x="53" y="120"/>
                      <a:pt x="45" y="122"/>
                      <a:pt x="36" y="122"/>
                    </a:cubicBezTo>
                    <a:cubicBezTo>
                      <a:pt x="27" y="122"/>
                      <a:pt x="19" y="120"/>
                      <a:pt x="13" y="115"/>
                    </a:cubicBezTo>
                    <a:cubicBezTo>
                      <a:pt x="8" y="109"/>
                      <a:pt x="4" y="102"/>
                      <a:pt x="3" y="93"/>
                    </a:cubicBezTo>
                    <a:close/>
                    <a:moveTo>
                      <a:pt x="63" y="40"/>
                    </a:moveTo>
                    <a:cubicBezTo>
                      <a:pt x="63" y="32"/>
                      <a:pt x="60" y="25"/>
                      <a:pt x="56" y="20"/>
                    </a:cubicBezTo>
                    <a:cubicBezTo>
                      <a:pt x="52" y="15"/>
                      <a:pt x="46" y="13"/>
                      <a:pt x="40" y="13"/>
                    </a:cubicBezTo>
                    <a:cubicBezTo>
                      <a:pt x="33" y="13"/>
                      <a:pt x="28" y="15"/>
                      <a:pt x="23" y="21"/>
                    </a:cubicBezTo>
                    <a:cubicBezTo>
                      <a:pt x="18" y="26"/>
                      <a:pt x="16" y="33"/>
                      <a:pt x="16" y="41"/>
                    </a:cubicBezTo>
                    <a:cubicBezTo>
                      <a:pt x="16" y="49"/>
                      <a:pt x="18" y="55"/>
                      <a:pt x="22" y="60"/>
                    </a:cubicBezTo>
                    <a:cubicBezTo>
                      <a:pt x="27" y="65"/>
                      <a:pt x="33" y="67"/>
                      <a:pt x="39" y="67"/>
                    </a:cubicBezTo>
                    <a:cubicBezTo>
                      <a:pt x="46" y="67"/>
                      <a:pt x="52" y="65"/>
                      <a:pt x="56" y="60"/>
                    </a:cubicBezTo>
                    <a:cubicBezTo>
                      <a:pt x="61" y="55"/>
                      <a:pt x="63" y="49"/>
                      <a:pt x="63" y="40"/>
                    </a:cubicBezTo>
                    <a:close/>
                    <a:moveTo>
                      <a:pt x="63" y="4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80" name="Freeform 579"/>
              <p:cNvSpPr>
                <a:spLocks noEditPoints="1"/>
              </p:cNvSpPr>
              <p:nvPr/>
            </p:nvSpPr>
            <p:spPr bwMode="auto">
              <a:xfrm>
                <a:off x="8588" y="1256"/>
                <a:ext cx="13" cy="12"/>
              </a:xfrm>
              <a:custGeom>
                <a:avLst/>
                <a:gdLst>
                  <a:gd name="T0" fmla="*/ 0 w 17"/>
                  <a:gd name="T1" fmla="*/ 16 h 16"/>
                  <a:gd name="T2" fmla="*/ 0 w 17"/>
                  <a:gd name="T3" fmla="*/ 0 h 16"/>
                  <a:gd name="T4" fmla="*/ 17 w 17"/>
                  <a:gd name="T5" fmla="*/ 0 h 16"/>
                  <a:gd name="T6" fmla="*/ 17 w 17"/>
                  <a:gd name="T7" fmla="*/ 16 h 16"/>
                  <a:gd name="T8" fmla="*/ 0 w 17"/>
                  <a:gd name="T9" fmla="*/ 16 h 16"/>
                  <a:gd name="T10" fmla="*/ 0 w 17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6">
                    <a:moveTo>
                      <a:pt x="0" y="16"/>
                    </a:moveTo>
                    <a:lnTo>
                      <a:pt x="0" y="0"/>
                    </a:lnTo>
                    <a:lnTo>
                      <a:pt x="17" y="0"/>
                    </a:lnTo>
                    <a:lnTo>
                      <a:pt x="17" y="16"/>
                    </a:lnTo>
                    <a:lnTo>
                      <a:pt x="0" y="16"/>
                    </a:lnTo>
                    <a:close/>
                    <a:moveTo>
                      <a:pt x="0" y="1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81" name="Freeform 580"/>
              <p:cNvSpPr>
                <a:spLocks noEditPoints="1"/>
              </p:cNvSpPr>
              <p:nvPr/>
            </p:nvSpPr>
            <p:spPr bwMode="auto">
              <a:xfrm>
                <a:off x="8626" y="1177"/>
                <a:ext cx="33" cy="91"/>
              </a:xfrm>
              <a:custGeom>
                <a:avLst/>
                <a:gdLst>
                  <a:gd name="T0" fmla="*/ 44 w 44"/>
                  <a:gd name="T1" fmla="*/ 120 h 120"/>
                  <a:gd name="T2" fmla="*/ 29 w 44"/>
                  <a:gd name="T3" fmla="*/ 120 h 120"/>
                  <a:gd name="T4" fmla="*/ 29 w 44"/>
                  <a:gd name="T5" fmla="*/ 27 h 120"/>
                  <a:gd name="T6" fmla="*/ 15 w 44"/>
                  <a:gd name="T7" fmla="*/ 37 h 120"/>
                  <a:gd name="T8" fmla="*/ 0 w 44"/>
                  <a:gd name="T9" fmla="*/ 45 h 120"/>
                  <a:gd name="T10" fmla="*/ 0 w 44"/>
                  <a:gd name="T11" fmla="*/ 30 h 120"/>
                  <a:gd name="T12" fmla="*/ 21 w 44"/>
                  <a:gd name="T13" fmla="*/ 16 h 120"/>
                  <a:gd name="T14" fmla="*/ 34 w 44"/>
                  <a:gd name="T15" fmla="*/ 0 h 120"/>
                  <a:gd name="T16" fmla="*/ 44 w 44"/>
                  <a:gd name="T17" fmla="*/ 0 h 120"/>
                  <a:gd name="T18" fmla="*/ 44 w 44"/>
                  <a:gd name="T19" fmla="*/ 120 h 120"/>
                  <a:gd name="T20" fmla="*/ 44 w 44"/>
                  <a:gd name="T21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120">
                    <a:moveTo>
                      <a:pt x="44" y="120"/>
                    </a:moveTo>
                    <a:lnTo>
                      <a:pt x="29" y="120"/>
                    </a:lnTo>
                    <a:lnTo>
                      <a:pt x="29" y="27"/>
                    </a:lnTo>
                    <a:cubicBezTo>
                      <a:pt x="26" y="30"/>
                      <a:pt x="21" y="34"/>
                      <a:pt x="15" y="37"/>
                    </a:cubicBezTo>
                    <a:cubicBezTo>
                      <a:pt x="10" y="40"/>
                      <a:pt x="4" y="43"/>
                      <a:pt x="0" y="45"/>
                    </a:cubicBezTo>
                    <a:lnTo>
                      <a:pt x="0" y="30"/>
                    </a:lnTo>
                    <a:cubicBezTo>
                      <a:pt x="8" y="27"/>
                      <a:pt x="15" y="22"/>
                      <a:pt x="21" y="16"/>
                    </a:cubicBezTo>
                    <a:cubicBezTo>
                      <a:pt x="27" y="11"/>
                      <a:pt x="32" y="6"/>
                      <a:pt x="34" y="0"/>
                    </a:cubicBezTo>
                    <a:lnTo>
                      <a:pt x="44" y="0"/>
                    </a:lnTo>
                    <a:lnTo>
                      <a:pt x="44" y="120"/>
                    </a:lnTo>
                    <a:close/>
                    <a:moveTo>
                      <a:pt x="44" y="12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82" name="Freeform 581"/>
              <p:cNvSpPr>
                <a:spLocks noEditPoints="1"/>
              </p:cNvSpPr>
              <p:nvPr/>
            </p:nvSpPr>
            <p:spPr bwMode="auto">
              <a:xfrm>
                <a:off x="8687" y="1177"/>
                <a:ext cx="60" cy="93"/>
              </a:xfrm>
              <a:custGeom>
                <a:avLst/>
                <a:gdLst>
                  <a:gd name="T0" fmla="*/ 0 w 78"/>
                  <a:gd name="T1" fmla="*/ 89 h 122"/>
                  <a:gd name="T2" fmla="*/ 15 w 78"/>
                  <a:gd name="T3" fmla="*/ 87 h 122"/>
                  <a:gd name="T4" fmla="*/ 24 w 78"/>
                  <a:gd name="T5" fmla="*/ 105 h 122"/>
                  <a:gd name="T6" fmla="*/ 38 w 78"/>
                  <a:gd name="T7" fmla="*/ 110 h 122"/>
                  <a:gd name="T8" fmla="*/ 56 w 78"/>
                  <a:gd name="T9" fmla="*/ 103 h 122"/>
                  <a:gd name="T10" fmla="*/ 63 w 78"/>
                  <a:gd name="T11" fmla="*/ 85 h 122"/>
                  <a:gd name="T12" fmla="*/ 56 w 78"/>
                  <a:gd name="T13" fmla="*/ 69 h 122"/>
                  <a:gd name="T14" fmla="*/ 40 w 78"/>
                  <a:gd name="T15" fmla="*/ 62 h 122"/>
                  <a:gd name="T16" fmla="*/ 29 w 78"/>
                  <a:gd name="T17" fmla="*/ 64 h 122"/>
                  <a:gd name="T18" fmla="*/ 31 w 78"/>
                  <a:gd name="T19" fmla="*/ 51 h 122"/>
                  <a:gd name="T20" fmla="*/ 33 w 78"/>
                  <a:gd name="T21" fmla="*/ 51 h 122"/>
                  <a:gd name="T22" fmla="*/ 50 w 78"/>
                  <a:gd name="T23" fmla="*/ 46 h 122"/>
                  <a:gd name="T24" fmla="*/ 58 w 78"/>
                  <a:gd name="T25" fmla="*/ 31 h 122"/>
                  <a:gd name="T26" fmla="*/ 52 w 78"/>
                  <a:gd name="T27" fmla="*/ 18 h 122"/>
                  <a:gd name="T28" fmla="*/ 38 w 78"/>
                  <a:gd name="T29" fmla="*/ 13 h 122"/>
                  <a:gd name="T30" fmla="*/ 24 w 78"/>
                  <a:gd name="T31" fmla="*/ 18 h 122"/>
                  <a:gd name="T32" fmla="*/ 16 w 78"/>
                  <a:gd name="T33" fmla="*/ 34 h 122"/>
                  <a:gd name="T34" fmla="*/ 2 w 78"/>
                  <a:gd name="T35" fmla="*/ 31 h 122"/>
                  <a:gd name="T36" fmla="*/ 14 w 78"/>
                  <a:gd name="T37" fmla="*/ 9 h 122"/>
                  <a:gd name="T38" fmla="*/ 38 w 78"/>
                  <a:gd name="T39" fmla="*/ 0 h 122"/>
                  <a:gd name="T40" fmla="*/ 56 w 78"/>
                  <a:gd name="T41" fmla="*/ 5 h 122"/>
                  <a:gd name="T42" fmla="*/ 68 w 78"/>
                  <a:gd name="T43" fmla="*/ 16 h 122"/>
                  <a:gd name="T44" fmla="*/ 73 w 78"/>
                  <a:gd name="T45" fmla="*/ 31 h 122"/>
                  <a:gd name="T46" fmla="*/ 68 w 78"/>
                  <a:gd name="T47" fmla="*/ 46 h 122"/>
                  <a:gd name="T48" fmla="*/ 56 w 78"/>
                  <a:gd name="T49" fmla="*/ 56 h 122"/>
                  <a:gd name="T50" fmla="*/ 73 w 78"/>
                  <a:gd name="T51" fmla="*/ 66 h 122"/>
                  <a:gd name="T52" fmla="*/ 78 w 78"/>
                  <a:gd name="T53" fmla="*/ 85 h 122"/>
                  <a:gd name="T54" fmla="*/ 67 w 78"/>
                  <a:gd name="T55" fmla="*/ 112 h 122"/>
                  <a:gd name="T56" fmla="*/ 38 w 78"/>
                  <a:gd name="T57" fmla="*/ 122 h 122"/>
                  <a:gd name="T58" fmla="*/ 12 w 78"/>
                  <a:gd name="T59" fmla="*/ 113 h 122"/>
                  <a:gd name="T60" fmla="*/ 0 w 78"/>
                  <a:gd name="T61" fmla="*/ 89 h 122"/>
                  <a:gd name="T62" fmla="*/ 0 w 78"/>
                  <a:gd name="T63" fmla="*/ 89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8" h="122">
                    <a:moveTo>
                      <a:pt x="0" y="89"/>
                    </a:moveTo>
                    <a:lnTo>
                      <a:pt x="15" y="87"/>
                    </a:lnTo>
                    <a:cubicBezTo>
                      <a:pt x="17" y="95"/>
                      <a:pt x="19" y="101"/>
                      <a:pt x="24" y="105"/>
                    </a:cubicBezTo>
                    <a:cubicBezTo>
                      <a:pt x="28" y="109"/>
                      <a:pt x="33" y="110"/>
                      <a:pt x="38" y="110"/>
                    </a:cubicBezTo>
                    <a:cubicBezTo>
                      <a:pt x="45" y="110"/>
                      <a:pt x="51" y="108"/>
                      <a:pt x="56" y="103"/>
                    </a:cubicBezTo>
                    <a:cubicBezTo>
                      <a:pt x="60" y="98"/>
                      <a:pt x="63" y="92"/>
                      <a:pt x="63" y="85"/>
                    </a:cubicBezTo>
                    <a:cubicBezTo>
                      <a:pt x="63" y="79"/>
                      <a:pt x="61" y="73"/>
                      <a:pt x="56" y="69"/>
                    </a:cubicBezTo>
                    <a:cubicBezTo>
                      <a:pt x="52" y="64"/>
                      <a:pt x="46" y="62"/>
                      <a:pt x="40" y="62"/>
                    </a:cubicBezTo>
                    <a:cubicBezTo>
                      <a:pt x="37" y="62"/>
                      <a:pt x="33" y="63"/>
                      <a:pt x="29" y="64"/>
                    </a:cubicBezTo>
                    <a:lnTo>
                      <a:pt x="31" y="51"/>
                    </a:lnTo>
                    <a:cubicBezTo>
                      <a:pt x="32" y="51"/>
                      <a:pt x="33" y="51"/>
                      <a:pt x="33" y="51"/>
                    </a:cubicBezTo>
                    <a:cubicBezTo>
                      <a:pt x="39" y="51"/>
                      <a:pt x="45" y="50"/>
                      <a:pt x="50" y="46"/>
                    </a:cubicBezTo>
                    <a:cubicBezTo>
                      <a:pt x="55" y="43"/>
                      <a:pt x="57" y="38"/>
                      <a:pt x="58" y="31"/>
                    </a:cubicBezTo>
                    <a:cubicBezTo>
                      <a:pt x="57" y="26"/>
                      <a:pt x="56" y="21"/>
                      <a:pt x="52" y="18"/>
                    </a:cubicBezTo>
                    <a:cubicBezTo>
                      <a:pt x="48" y="14"/>
                      <a:pt x="44" y="13"/>
                      <a:pt x="38" y="13"/>
                    </a:cubicBezTo>
                    <a:cubicBezTo>
                      <a:pt x="32" y="13"/>
                      <a:pt x="28" y="14"/>
                      <a:pt x="24" y="18"/>
                    </a:cubicBezTo>
                    <a:cubicBezTo>
                      <a:pt x="20" y="22"/>
                      <a:pt x="17" y="27"/>
                      <a:pt x="16" y="34"/>
                    </a:cubicBezTo>
                    <a:lnTo>
                      <a:pt x="2" y="31"/>
                    </a:lnTo>
                    <a:cubicBezTo>
                      <a:pt x="4" y="22"/>
                      <a:pt x="8" y="14"/>
                      <a:pt x="14" y="9"/>
                    </a:cubicBezTo>
                    <a:cubicBezTo>
                      <a:pt x="20" y="3"/>
                      <a:pt x="28" y="1"/>
                      <a:pt x="38" y="0"/>
                    </a:cubicBezTo>
                    <a:cubicBezTo>
                      <a:pt x="44" y="1"/>
                      <a:pt x="50" y="2"/>
                      <a:pt x="56" y="5"/>
                    </a:cubicBezTo>
                    <a:cubicBezTo>
                      <a:pt x="61" y="8"/>
                      <a:pt x="65" y="11"/>
                      <a:pt x="68" y="16"/>
                    </a:cubicBezTo>
                    <a:cubicBezTo>
                      <a:pt x="71" y="21"/>
                      <a:pt x="73" y="26"/>
                      <a:pt x="73" y="31"/>
                    </a:cubicBezTo>
                    <a:cubicBezTo>
                      <a:pt x="73" y="37"/>
                      <a:pt x="71" y="41"/>
                      <a:pt x="68" y="46"/>
                    </a:cubicBezTo>
                    <a:cubicBezTo>
                      <a:pt x="66" y="50"/>
                      <a:pt x="61" y="53"/>
                      <a:pt x="56" y="56"/>
                    </a:cubicBezTo>
                    <a:cubicBezTo>
                      <a:pt x="63" y="57"/>
                      <a:pt x="69" y="61"/>
                      <a:pt x="73" y="66"/>
                    </a:cubicBezTo>
                    <a:cubicBezTo>
                      <a:pt x="77" y="71"/>
                      <a:pt x="78" y="77"/>
                      <a:pt x="78" y="85"/>
                    </a:cubicBezTo>
                    <a:cubicBezTo>
                      <a:pt x="78" y="96"/>
                      <a:pt x="75" y="104"/>
                      <a:pt x="67" y="112"/>
                    </a:cubicBezTo>
                    <a:cubicBezTo>
                      <a:pt x="59" y="119"/>
                      <a:pt x="50" y="122"/>
                      <a:pt x="38" y="122"/>
                    </a:cubicBezTo>
                    <a:cubicBezTo>
                      <a:pt x="28" y="122"/>
                      <a:pt x="19" y="119"/>
                      <a:pt x="12" y="113"/>
                    </a:cubicBezTo>
                    <a:cubicBezTo>
                      <a:pt x="5" y="107"/>
                      <a:pt x="1" y="99"/>
                      <a:pt x="0" y="89"/>
                    </a:cubicBezTo>
                    <a:close/>
                    <a:moveTo>
                      <a:pt x="0" y="89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83" name="Freeform 582"/>
              <p:cNvSpPr>
                <a:spLocks noEditPoints="1"/>
              </p:cNvSpPr>
              <p:nvPr/>
            </p:nvSpPr>
            <p:spPr bwMode="auto">
              <a:xfrm>
                <a:off x="8659" y="2479"/>
                <a:ext cx="49" cy="74"/>
              </a:xfrm>
              <a:custGeom>
                <a:avLst/>
                <a:gdLst>
                  <a:gd name="T0" fmla="*/ 0 w 65"/>
                  <a:gd name="T1" fmla="*/ 70 h 98"/>
                  <a:gd name="T2" fmla="*/ 13 w 65"/>
                  <a:gd name="T3" fmla="*/ 69 h 98"/>
                  <a:gd name="T4" fmla="*/ 19 w 65"/>
                  <a:gd name="T5" fmla="*/ 83 h 98"/>
                  <a:gd name="T6" fmla="*/ 31 w 65"/>
                  <a:gd name="T7" fmla="*/ 88 h 98"/>
                  <a:gd name="T8" fmla="*/ 46 w 65"/>
                  <a:gd name="T9" fmla="*/ 81 h 98"/>
                  <a:gd name="T10" fmla="*/ 52 w 65"/>
                  <a:gd name="T11" fmla="*/ 64 h 98"/>
                  <a:gd name="T12" fmla="*/ 46 w 65"/>
                  <a:gd name="T13" fmla="*/ 48 h 98"/>
                  <a:gd name="T14" fmla="*/ 31 w 65"/>
                  <a:gd name="T15" fmla="*/ 42 h 98"/>
                  <a:gd name="T16" fmla="*/ 21 w 65"/>
                  <a:gd name="T17" fmla="*/ 45 h 98"/>
                  <a:gd name="T18" fmla="*/ 14 w 65"/>
                  <a:gd name="T19" fmla="*/ 51 h 98"/>
                  <a:gd name="T20" fmla="*/ 2 w 65"/>
                  <a:gd name="T21" fmla="*/ 50 h 98"/>
                  <a:gd name="T22" fmla="*/ 12 w 65"/>
                  <a:gd name="T23" fmla="*/ 0 h 98"/>
                  <a:gd name="T24" fmla="*/ 60 w 65"/>
                  <a:gd name="T25" fmla="*/ 0 h 98"/>
                  <a:gd name="T26" fmla="*/ 60 w 65"/>
                  <a:gd name="T27" fmla="*/ 11 h 98"/>
                  <a:gd name="T28" fmla="*/ 21 w 65"/>
                  <a:gd name="T29" fmla="*/ 11 h 98"/>
                  <a:gd name="T30" fmla="*/ 16 w 65"/>
                  <a:gd name="T31" fmla="*/ 37 h 98"/>
                  <a:gd name="T32" fmla="*/ 34 w 65"/>
                  <a:gd name="T33" fmla="*/ 31 h 98"/>
                  <a:gd name="T34" fmla="*/ 56 w 65"/>
                  <a:gd name="T35" fmla="*/ 40 h 98"/>
                  <a:gd name="T36" fmla="*/ 65 w 65"/>
                  <a:gd name="T37" fmla="*/ 63 h 98"/>
                  <a:gd name="T38" fmla="*/ 57 w 65"/>
                  <a:gd name="T39" fmla="*/ 86 h 98"/>
                  <a:gd name="T40" fmla="*/ 31 w 65"/>
                  <a:gd name="T41" fmla="*/ 98 h 98"/>
                  <a:gd name="T42" fmla="*/ 10 w 65"/>
                  <a:gd name="T43" fmla="*/ 90 h 98"/>
                  <a:gd name="T44" fmla="*/ 0 w 65"/>
                  <a:gd name="T45" fmla="*/ 70 h 98"/>
                  <a:gd name="T46" fmla="*/ 0 w 65"/>
                  <a:gd name="T47" fmla="*/ 70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5" h="98">
                    <a:moveTo>
                      <a:pt x="0" y="70"/>
                    </a:moveTo>
                    <a:lnTo>
                      <a:pt x="13" y="69"/>
                    </a:lnTo>
                    <a:cubicBezTo>
                      <a:pt x="14" y="76"/>
                      <a:pt x="16" y="80"/>
                      <a:pt x="19" y="83"/>
                    </a:cubicBezTo>
                    <a:cubicBezTo>
                      <a:pt x="23" y="86"/>
                      <a:pt x="27" y="88"/>
                      <a:pt x="31" y="88"/>
                    </a:cubicBezTo>
                    <a:cubicBezTo>
                      <a:pt x="37" y="88"/>
                      <a:pt x="42" y="86"/>
                      <a:pt x="46" y="81"/>
                    </a:cubicBezTo>
                    <a:cubicBezTo>
                      <a:pt x="50" y="77"/>
                      <a:pt x="52" y="71"/>
                      <a:pt x="52" y="64"/>
                    </a:cubicBezTo>
                    <a:cubicBezTo>
                      <a:pt x="52" y="57"/>
                      <a:pt x="50" y="52"/>
                      <a:pt x="46" y="48"/>
                    </a:cubicBezTo>
                    <a:cubicBezTo>
                      <a:pt x="42" y="44"/>
                      <a:pt x="37" y="42"/>
                      <a:pt x="31" y="42"/>
                    </a:cubicBezTo>
                    <a:cubicBezTo>
                      <a:pt x="27" y="42"/>
                      <a:pt x="24" y="43"/>
                      <a:pt x="21" y="45"/>
                    </a:cubicBezTo>
                    <a:cubicBezTo>
                      <a:pt x="18" y="46"/>
                      <a:pt x="15" y="49"/>
                      <a:pt x="14" y="51"/>
                    </a:cubicBezTo>
                    <a:lnTo>
                      <a:pt x="2" y="50"/>
                    </a:lnTo>
                    <a:lnTo>
                      <a:pt x="12" y="0"/>
                    </a:lnTo>
                    <a:lnTo>
                      <a:pt x="60" y="0"/>
                    </a:lnTo>
                    <a:lnTo>
                      <a:pt x="60" y="11"/>
                    </a:lnTo>
                    <a:lnTo>
                      <a:pt x="21" y="11"/>
                    </a:lnTo>
                    <a:lnTo>
                      <a:pt x="16" y="37"/>
                    </a:lnTo>
                    <a:cubicBezTo>
                      <a:pt x="22" y="33"/>
                      <a:pt x="28" y="31"/>
                      <a:pt x="34" y="31"/>
                    </a:cubicBezTo>
                    <a:cubicBezTo>
                      <a:pt x="43" y="31"/>
                      <a:pt x="50" y="34"/>
                      <a:pt x="56" y="40"/>
                    </a:cubicBezTo>
                    <a:cubicBezTo>
                      <a:pt x="62" y="46"/>
                      <a:pt x="65" y="54"/>
                      <a:pt x="65" y="63"/>
                    </a:cubicBezTo>
                    <a:cubicBezTo>
                      <a:pt x="65" y="72"/>
                      <a:pt x="62" y="79"/>
                      <a:pt x="57" y="86"/>
                    </a:cubicBezTo>
                    <a:cubicBezTo>
                      <a:pt x="51" y="94"/>
                      <a:pt x="42" y="98"/>
                      <a:pt x="31" y="98"/>
                    </a:cubicBezTo>
                    <a:cubicBezTo>
                      <a:pt x="23" y="98"/>
                      <a:pt x="15" y="95"/>
                      <a:pt x="10" y="90"/>
                    </a:cubicBezTo>
                    <a:cubicBezTo>
                      <a:pt x="4" y="85"/>
                      <a:pt x="1" y="79"/>
                      <a:pt x="0" y="70"/>
                    </a:cubicBezTo>
                    <a:close/>
                    <a:moveTo>
                      <a:pt x="0" y="7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84" name="Freeform 583"/>
              <p:cNvSpPr>
                <a:spLocks noEditPoints="1"/>
              </p:cNvSpPr>
              <p:nvPr/>
            </p:nvSpPr>
            <p:spPr bwMode="auto">
              <a:xfrm>
                <a:off x="8716" y="2477"/>
                <a:ext cx="49" cy="76"/>
              </a:xfrm>
              <a:custGeom>
                <a:avLst/>
                <a:gdLst>
                  <a:gd name="T0" fmla="*/ 2 w 64"/>
                  <a:gd name="T1" fmla="*/ 75 h 100"/>
                  <a:gd name="T2" fmla="*/ 13 w 64"/>
                  <a:gd name="T3" fmla="*/ 74 h 100"/>
                  <a:gd name="T4" fmla="*/ 19 w 64"/>
                  <a:gd name="T5" fmla="*/ 86 h 100"/>
                  <a:gd name="T6" fmla="*/ 29 w 64"/>
                  <a:gd name="T7" fmla="*/ 90 h 100"/>
                  <a:gd name="T8" fmla="*/ 39 w 64"/>
                  <a:gd name="T9" fmla="*/ 87 h 100"/>
                  <a:gd name="T10" fmla="*/ 46 w 64"/>
                  <a:gd name="T11" fmla="*/ 81 h 100"/>
                  <a:gd name="T12" fmla="*/ 50 w 64"/>
                  <a:gd name="T13" fmla="*/ 69 h 100"/>
                  <a:gd name="T14" fmla="*/ 52 w 64"/>
                  <a:gd name="T15" fmla="*/ 54 h 100"/>
                  <a:gd name="T16" fmla="*/ 52 w 64"/>
                  <a:gd name="T17" fmla="*/ 52 h 100"/>
                  <a:gd name="T18" fmla="*/ 42 w 64"/>
                  <a:gd name="T19" fmla="*/ 61 h 100"/>
                  <a:gd name="T20" fmla="*/ 29 w 64"/>
                  <a:gd name="T21" fmla="*/ 65 h 100"/>
                  <a:gd name="T22" fmla="*/ 8 w 64"/>
                  <a:gd name="T23" fmla="*/ 56 h 100"/>
                  <a:gd name="T24" fmla="*/ 0 w 64"/>
                  <a:gd name="T25" fmla="*/ 33 h 100"/>
                  <a:gd name="T26" fmla="*/ 9 w 64"/>
                  <a:gd name="T27" fmla="*/ 9 h 100"/>
                  <a:gd name="T28" fmla="*/ 31 w 64"/>
                  <a:gd name="T29" fmla="*/ 0 h 100"/>
                  <a:gd name="T30" fmla="*/ 48 w 64"/>
                  <a:gd name="T31" fmla="*/ 5 h 100"/>
                  <a:gd name="T32" fmla="*/ 60 w 64"/>
                  <a:gd name="T33" fmla="*/ 20 h 100"/>
                  <a:gd name="T34" fmla="*/ 64 w 64"/>
                  <a:gd name="T35" fmla="*/ 47 h 100"/>
                  <a:gd name="T36" fmla="*/ 60 w 64"/>
                  <a:gd name="T37" fmla="*/ 77 h 100"/>
                  <a:gd name="T38" fmla="*/ 48 w 64"/>
                  <a:gd name="T39" fmla="*/ 94 h 100"/>
                  <a:gd name="T40" fmla="*/ 29 w 64"/>
                  <a:gd name="T41" fmla="*/ 100 h 100"/>
                  <a:gd name="T42" fmla="*/ 10 w 64"/>
                  <a:gd name="T43" fmla="*/ 93 h 100"/>
                  <a:gd name="T44" fmla="*/ 2 w 64"/>
                  <a:gd name="T45" fmla="*/ 75 h 100"/>
                  <a:gd name="T46" fmla="*/ 51 w 64"/>
                  <a:gd name="T47" fmla="*/ 32 h 100"/>
                  <a:gd name="T48" fmla="*/ 45 w 64"/>
                  <a:gd name="T49" fmla="*/ 16 h 100"/>
                  <a:gd name="T50" fmla="*/ 32 w 64"/>
                  <a:gd name="T51" fmla="*/ 10 h 100"/>
                  <a:gd name="T52" fmla="*/ 18 w 64"/>
                  <a:gd name="T53" fmla="*/ 16 h 100"/>
                  <a:gd name="T54" fmla="*/ 12 w 64"/>
                  <a:gd name="T55" fmla="*/ 33 h 100"/>
                  <a:gd name="T56" fmla="*/ 18 w 64"/>
                  <a:gd name="T57" fmla="*/ 49 h 100"/>
                  <a:gd name="T58" fmla="*/ 32 w 64"/>
                  <a:gd name="T59" fmla="*/ 54 h 100"/>
                  <a:gd name="T60" fmla="*/ 45 w 64"/>
                  <a:gd name="T61" fmla="*/ 49 h 100"/>
                  <a:gd name="T62" fmla="*/ 51 w 64"/>
                  <a:gd name="T63" fmla="*/ 32 h 100"/>
                  <a:gd name="T64" fmla="*/ 51 w 64"/>
                  <a:gd name="T65" fmla="*/ 32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64" h="100">
                    <a:moveTo>
                      <a:pt x="2" y="75"/>
                    </a:moveTo>
                    <a:lnTo>
                      <a:pt x="13" y="74"/>
                    </a:lnTo>
                    <a:cubicBezTo>
                      <a:pt x="14" y="80"/>
                      <a:pt x="16" y="84"/>
                      <a:pt x="19" y="86"/>
                    </a:cubicBezTo>
                    <a:cubicBezTo>
                      <a:pt x="22" y="89"/>
                      <a:pt x="25" y="90"/>
                      <a:pt x="29" y="90"/>
                    </a:cubicBezTo>
                    <a:cubicBezTo>
                      <a:pt x="33" y="90"/>
                      <a:pt x="36" y="89"/>
                      <a:pt x="39" y="87"/>
                    </a:cubicBezTo>
                    <a:cubicBezTo>
                      <a:pt x="42" y="86"/>
                      <a:pt x="44" y="83"/>
                      <a:pt x="46" y="81"/>
                    </a:cubicBezTo>
                    <a:cubicBezTo>
                      <a:pt x="48" y="78"/>
                      <a:pt x="49" y="74"/>
                      <a:pt x="50" y="69"/>
                    </a:cubicBezTo>
                    <a:cubicBezTo>
                      <a:pt x="52" y="64"/>
                      <a:pt x="52" y="60"/>
                      <a:pt x="52" y="54"/>
                    </a:cubicBezTo>
                    <a:cubicBezTo>
                      <a:pt x="52" y="54"/>
                      <a:pt x="52" y="53"/>
                      <a:pt x="52" y="52"/>
                    </a:cubicBezTo>
                    <a:cubicBezTo>
                      <a:pt x="50" y="56"/>
                      <a:pt x="47" y="59"/>
                      <a:pt x="42" y="61"/>
                    </a:cubicBezTo>
                    <a:cubicBezTo>
                      <a:pt x="38" y="64"/>
                      <a:pt x="34" y="65"/>
                      <a:pt x="29" y="65"/>
                    </a:cubicBezTo>
                    <a:cubicBezTo>
                      <a:pt x="21" y="65"/>
                      <a:pt x="14" y="62"/>
                      <a:pt x="8" y="56"/>
                    </a:cubicBezTo>
                    <a:cubicBezTo>
                      <a:pt x="3" y="50"/>
                      <a:pt x="0" y="43"/>
                      <a:pt x="0" y="33"/>
                    </a:cubicBezTo>
                    <a:cubicBezTo>
                      <a:pt x="0" y="23"/>
                      <a:pt x="3" y="15"/>
                      <a:pt x="9" y="9"/>
                    </a:cubicBezTo>
                    <a:cubicBezTo>
                      <a:pt x="14" y="3"/>
                      <a:pt x="22" y="0"/>
                      <a:pt x="31" y="0"/>
                    </a:cubicBezTo>
                    <a:cubicBezTo>
                      <a:pt x="37" y="0"/>
                      <a:pt x="43" y="2"/>
                      <a:pt x="48" y="5"/>
                    </a:cubicBezTo>
                    <a:cubicBezTo>
                      <a:pt x="53" y="9"/>
                      <a:pt x="57" y="14"/>
                      <a:pt x="60" y="20"/>
                    </a:cubicBezTo>
                    <a:cubicBezTo>
                      <a:pt x="63" y="26"/>
                      <a:pt x="64" y="35"/>
                      <a:pt x="64" y="47"/>
                    </a:cubicBezTo>
                    <a:cubicBezTo>
                      <a:pt x="64" y="60"/>
                      <a:pt x="63" y="70"/>
                      <a:pt x="60" y="77"/>
                    </a:cubicBezTo>
                    <a:cubicBezTo>
                      <a:pt x="57" y="85"/>
                      <a:pt x="53" y="90"/>
                      <a:pt x="48" y="94"/>
                    </a:cubicBezTo>
                    <a:cubicBezTo>
                      <a:pt x="43" y="98"/>
                      <a:pt x="36" y="100"/>
                      <a:pt x="29" y="100"/>
                    </a:cubicBezTo>
                    <a:cubicBezTo>
                      <a:pt x="22" y="100"/>
                      <a:pt x="15" y="98"/>
                      <a:pt x="10" y="93"/>
                    </a:cubicBezTo>
                    <a:cubicBezTo>
                      <a:pt x="6" y="89"/>
                      <a:pt x="3" y="83"/>
                      <a:pt x="2" y="75"/>
                    </a:cubicBezTo>
                    <a:close/>
                    <a:moveTo>
                      <a:pt x="51" y="32"/>
                    </a:moveTo>
                    <a:cubicBezTo>
                      <a:pt x="51" y="26"/>
                      <a:pt x="49" y="20"/>
                      <a:pt x="45" y="16"/>
                    </a:cubicBezTo>
                    <a:cubicBezTo>
                      <a:pt x="42" y="12"/>
                      <a:pt x="37" y="10"/>
                      <a:pt x="32" y="10"/>
                    </a:cubicBezTo>
                    <a:cubicBezTo>
                      <a:pt x="27" y="10"/>
                      <a:pt x="22" y="12"/>
                      <a:pt x="18" y="16"/>
                    </a:cubicBezTo>
                    <a:cubicBezTo>
                      <a:pt x="14" y="21"/>
                      <a:pt x="12" y="26"/>
                      <a:pt x="12" y="33"/>
                    </a:cubicBezTo>
                    <a:cubicBezTo>
                      <a:pt x="12" y="40"/>
                      <a:pt x="14" y="45"/>
                      <a:pt x="18" y="49"/>
                    </a:cubicBezTo>
                    <a:cubicBezTo>
                      <a:pt x="22" y="52"/>
                      <a:pt x="26" y="54"/>
                      <a:pt x="32" y="54"/>
                    </a:cubicBezTo>
                    <a:cubicBezTo>
                      <a:pt x="37" y="54"/>
                      <a:pt x="42" y="52"/>
                      <a:pt x="45" y="49"/>
                    </a:cubicBezTo>
                    <a:cubicBezTo>
                      <a:pt x="49" y="45"/>
                      <a:pt x="51" y="39"/>
                      <a:pt x="51" y="32"/>
                    </a:cubicBezTo>
                    <a:close/>
                    <a:moveTo>
                      <a:pt x="51" y="32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85" name="Freeform 584"/>
              <p:cNvSpPr>
                <a:spLocks noEditPoints="1"/>
              </p:cNvSpPr>
              <p:nvPr/>
            </p:nvSpPr>
            <p:spPr bwMode="auto">
              <a:xfrm>
                <a:off x="8779" y="2541"/>
                <a:ext cx="10" cy="11"/>
              </a:xfrm>
              <a:custGeom>
                <a:avLst/>
                <a:gdLst>
                  <a:gd name="T0" fmla="*/ 0 w 13"/>
                  <a:gd name="T1" fmla="*/ 14 h 14"/>
                  <a:gd name="T2" fmla="*/ 0 w 13"/>
                  <a:gd name="T3" fmla="*/ 0 h 14"/>
                  <a:gd name="T4" fmla="*/ 13 w 13"/>
                  <a:gd name="T5" fmla="*/ 0 h 14"/>
                  <a:gd name="T6" fmla="*/ 13 w 13"/>
                  <a:gd name="T7" fmla="*/ 14 h 14"/>
                  <a:gd name="T8" fmla="*/ 0 w 13"/>
                  <a:gd name="T9" fmla="*/ 14 h 14"/>
                  <a:gd name="T10" fmla="*/ 0 w 13"/>
                  <a:gd name="T11" fmla="*/ 14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14">
                    <a:moveTo>
                      <a:pt x="0" y="14"/>
                    </a:moveTo>
                    <a:lnTo>
                      <a:pt x="0" y="0"/>
                    </a:lnTo>
                    <a:lnTo>
                      <a:pt x="13" y="0"/>
                    </a:lnTo>
                    <a:lnTo>
                      <a:pt x="13" y="14"/>
                    </a:lnTo>
                    <a:lnTo>
                      <a:pt x="0" y="14"/>
                    </a:lnTo>
                    <a:close/>
                    <a:moveTo>
                      <a:pt x="0" y="14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86" name="Freeform 585"/>
              <p:cNvSpPr>
                <a:spLocks noEditPoints="1"/>
              </p:cNvSpPr>
              <p:nvPr/>
            </p:nvSpPr>
            <p:spPr bwMode="auto">
              <a:xfrm>
                <a:off x="8810" y="2477"/>
                <a:ext cx="27" cy="75"/>
              </a:xfrm>
              <a:custGeom>
                <a:avLst/>
                <a:gdLst>
                  <a:gd name="T0" fmla="*/ 36 w 36"/>
                  <a:gd name="T1" fmla="*/ 98 h 98"/>
                  <a:gd name="T2" fmla="*/ 24 w 36"/>
                  <a:gd name="T3" fmla="*/ 98 h 98"/>
                  <a:gd name="T4" fmla="*/ 24 w 36"/>
                  <a:gd name="T5" fmla="*/ 22 h 98"/>
                  <a:gd name="T6" fmla="*/ 13 w 36"/>
                  <a:gd name="T7" fmla="*/ 30 h 98"/>
                  <a:gd name="T8" fmla="*/ 0 w 36"/>
                  <a:gd name="T9" fmla="*/ 36 h 98"/>
                  <a:gd name="T10" fmla="*/ 0 w 36"/>
                  <a:gd name="T11" fmla="*/ 25 h 98"/>
                  <a:gd name="T12" fmla="*/ 17 w 36"/>
                  <a:gd name="T13" fmla="*/ 13 h 98"/>
                  <a:gd name="T14" fmla="*/ 28 w 36"/>
                  <a:gd name="T15" fmla="*/ 0 h 98"/>
                  <a:gd name="T16" fmla="*/ 36 w 36"/>
                  <a:gd name="T17" fmla="*/ 0 h 98"/>
                  <a:gd name="T18" fmla="*/ 36 w 36"/>
                  <a:gd name="T19" fmla="*/ 98 h 98"/>
                  <a:gd name="T20" fmla="*/ 36 w 36"/>
                  <a:gd name="T21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6" h="98">
                    <a:moveTo>
                      <a:pt x="36" y="98"/>
                    </a:moveTo>
                    <a:lnTo>
                      <a:pt x="24" y="98"/>
                    </a:lnTo>
                    <a:lnTo>
                      <a:pt x="24" y="22"/>
                    </a:lnTo>
                    <a:cubicBezTo>
                      <a:pt x="21" y="24"/>
                      <a:pt x="17" y="27"/>
                      <a:pt x="13" y="30"/>
                    </a:cubicBezTo>
                    <a:cubicBezTo>
                      <a:pt x="8" y="33"/>
                      <a:pt x="4" y="35"/>
                      <a:pt x="0" y="36"/>
                    </a:cubicBezTo>
                    <a:lnTo>
                      <a:pt x="0" y="25"/>
                    </a:lnTo>
                    <a:cubicBezTo>
                      <a:pt x="7" y="21"/>
                      <a:pt x="12" y="18"/>
                      <a:pt x="17" y="13"/>
                    </a:cubicBezTo>
                    <a:cubicBezTo>
                      <a:pt x="23" y="9"/>
                      <a:pt x="26" y="4"/>
                      <a:pt x="28" y="0"/>
                    </a:cubicBezTo>
                    <a:lnTo>
                      <a:pt x="36" y="0"/>
                    </a:lnTo>
                    <a:lnTo>
                      <a:pt x="36" y="98"/>
                    </a:lnTo>
                    <a:close/>
                    <a:moveTo>
                      <a:pt x="36" y="98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87" name="Freeform 586"/>
              <p:cNvSpPr>
                <a:spLocks noEditPoints="1"/>
              </p:cNvSpPr>
              <p:nvPr/>
            </p:nvSpPr>
            <p:spPr bwMode="auto">
              <a:xfrm>
                <a:off x="8857" y="2477"/>
                <a:ext cx="51" cy="75"/>
              </a:xfrm>
              <a:custGeom>
                <a:avLst/>
                <a:gdLst>
                  <a:gd name="T0" fmla="*/ 42 w 67"/>
                  <a:gd name="T1" fmla="*/ 98 h 98"/>
                  <a:gd name="T2" fmla="*/ 42 w 67"/>
                  <a:gd name="T3" fmla="*/ 75 h 98"/>
                  <a:gd name="T4" fmla="*/ 0 w 67"/>
                  <a:gd name="T5" fmla="*/ 75 h 98"/>
                  <a:gd name="T6" fmla="*/ 0 w 67"/>
                  <a:gd name="T7" fmla="*/ 64 h 98"/>
                  <a:gd name="T8" fmla="*/ 44 w 67"/>
                  <a:gd name="T9" fmla="*/ 0 h 98"/>
                  <a:gd name="T10" fmla="*/ 54 w 67"/>
                  <a:gd name="T11" fmla="*/ 0 h 98"/>
                  <a:gd name="T12" fmla="*/ 54 w 67"/>
                  <a:gd name="T13" fmla="*/ 64 h 98"/>
                  <a:gd name="T14" fmla="*/ 67 w 67"/>
                  <a:gd name="T15" fmla="*/ 64 h 98"/>
                  <a:gd name="T16" fmla="*/ 67 w 67"/>
                  <a:gd name="T17" fmla="*/ 75 h 98"/>
                  <a:gd name="T18" fmla="*/ 54 w 67"/>
                  <a:gd name="T19" fmla="*/ 75 h 98"/>
                  <a:gd name="T20" fmla="*/ 54 w 67"/>
                  <a:gd name="T21" fmla="*/ 98 h 98"/>
                  <a:gd name="T22" fmla="*/ 42 w 67"/>
                  <a:gd name="T23" fmla="*/ 98 h 98"/>
                  <a:gd name="T24" fmla="*/ 42 w 67"/>
                  <a:gd name="T25" fmla="*/ 64 h 98"/>
                  <a:gd name="T26" fmla="*/ 42 w 67"/>
                  <a:gd name="T27" fmla="*/ 20 h 98"/>
                  <a:gd name="T28" fmla="*/ 11 w 67"/>
                  <a:gd name="T29" fmla="*/ 64 h 98"/>
                  <a:gd name="T30" fmla="*/ 42 w 67"/>
                  <a:gd name="T31" fmla="*/ 64 h 98"/>
                  <a:gd name="T32" fmla="*/ 42 w 67"/>
                  <a:gd name="T33" fmla="*/ 64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7" h="98">
                    <a:moveTo>
                      <a:pt x="42" y="98"/>
                    </a:moveTo>
                    <a:lnTo>
                      <a:pt x="42" y="75"/>
                    </a:lnTo>
                    <a:lnTo>
                      <a:pt x="0" y="75"/>
                    </a:lnTo>
                    <a:lnTo>
                      <a:pt x="0" y="64"/>
                    </a:lnTo>
                    <a:lnTo>
                      <a:pt x="44" y="0"/>
                    </a:lnTo>
                    <a:lnTo>
                      <a:pt x="54" y="0"/>
                    </a:lnTo>
                    <a:lnTo>
                      <a:pt x="54" y="64"/>
                    </a:lnTo>
                    <a:lnTo>
                      <a:pt x="67" y="64"/>
                    </a:lnTo>
                    <a:lnTo>
                      <a:pt x="67" y="75"/>
                    </a:lnTo>
                    <a:lnTo>
                      <a:pt x="54" y="75"/>
                    </a:lnTo>
                    <a:lnTo>
                      <a:pt x="54" y="98"/>
                    </a:lnTo>
                    <a:lnTo>
                      <a:pt x="42" y="98"/>
                    </a:lnTo>
                    <a:close/>
                    <a:moveTo>
                      <a:pt x="42" y="64"/>
                    </a:moveTo>
                    <a:lnTo>
                      <a:pt x="42" y="20"/>
                    </a:lnTo>
                    <a:lnTo>
                      <a:pt x="11" y="64"/>
                    </a:lnTo>
                    <a:lnTo>
                      <a:pt x="42" y="64"/>
                    </a:lnTo>
                    <a:close/>
                    <a:moveTo>
                      <a:pt x="42" y="64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88" name="Freeform 587"/>
              <p:cNvSpPr>
                <a:spLocks noEditPoints="1"/>
              </p:cNvSpPr>
              <p:nvPr/>
            </p:nvSpPr>
            <p:spPr bwMode="auto">
              <a:xfrm>
                <a:off x="8092" y="2731"/>
                <a:ext cx="59" cy="92"/>
              </a:xfrm>
              <a:custGeom>
                <a:avLst/>
                <a:gdLst>
                  <a:gd name="T0" fmla="*/ 76 w 78"/>
                  <a:gd name="T1" fmla="*/ 29 h 121"/>
                  <a:gd name="T2" fmla="*/ 62 w 78"/>
                  <a:gd name="T3" fmla="*/ 30 h 121"/>
                  <a:gd name="T4" fmla="*/ 56 w 78"/>
                  <a:gd name="T5" fmla="*/ 18 h 121"/>
                  <a:gd name="T6" fmla="*/ 41 w 78"/>
                  <a:gd name="T7" fmla="*/ 12 h 121"/>
                  <a:gd name="T8" fmla="*/ 29 w 78"/>
                  <a:gd name="T9" fmla="*/ 16 h 121"/>
                  <a:gd name="T10" fmla="*/ 18 w 78"/>
                  <a:gd name="T11" fmla="*/ 30 h 121"/>
                  <a:gd name="T12" fmla="*/ 14 w 78"/>
                  <a:gd name="T13" fmla="*/ 58 h 121"/>
                  <a:gd name="T14" fmla="*/ 27 w 78"/>
                  <a:gd name="T15" fmla="*/ 46 h 121"/>
                  <a:gd name="T16" fmla="*/ 43 w 78"/>
                  <a:gd name="T17" fmla="*/ 42 h 121"/>
                  <a:gd name="T18" fmla="*/ 68 w 78"/>
                  <a:gd name="T19" fmla="*/ 53 h 121"/>
                  <a:gd name="T20" fmla="*/ 78 w 78"/>
                  <a:gd name="T21" fmla="*/ 81 h 121"/>
                  <a:gd name="T22" fmla="*/ 73 w 78"/>
                  <a:gd name="T23" fmla="*/ 102 h 121"/>
                  <a:gd name="T24" fmla="*/ 60 w 78"/>
                  <a:gd name="T25" fmla="*/ 116 h 121"/>
                  <a:gd name="T26" fmla="*/ 41 w 78"/>
                  <a:gd name="T27" fmla="*/ 121 h 121"/>
                  <a:gd name="T28" fmla="*/ 11 w 78"/>
                  <a:gd name="T29" fmla="*/ 108 h 121"/>
                  <a:gd name="T30" fmla="*/ 0 w 78"/>
                  <a:gd name="T31" fmla="*/ 64 h 121"/>
                  <a:gd name="T32" fmla="*/ 12 w 78"/>
                  <a:gd name="T33" fmla="*/ 13 h 121"/>
                  <a:gd name="T34" fmla="*/ 42 w 78"/>
                  <a:gd name="T35" fmla="*/ 0 h 121"/>
                  <a:gd name="T36" fmla="*/ 65 w 78"/>
                  <a:gd name="T37" fmla="*/ 7 h 121"/>
                  <a:gd name="T38" fmla="*/ 76 w 78"/>
                  <a:gd name="T39" fmla="*/ 29 h 121"/>
                  <a:gd name="T40" fmla="*/ 16 w 78"/>
                  <a:gd name="T41" fmla="*/ 81 h 121"/>
                  <a:gd name="T42" fmla="*/ 20 w 78"/>
                  <a:gd name="T43" fmla="*/ 95 h 121"/>
                  <a:gd name="T44" fmla="*/ 29 w 78"/>
                  <a:gd name="T45" fmla="*/ 106 h 121"/>
                  <a:gd name="T46" fmla="*/ 41 w 78"/>
                  <a:gd name="T47" fmla="*/ 109 h 121"/>
                  <a:gd name="T48" fmla="*/ 57 w 78"/>
                  <a:gd name="T49" fmla="*/ 102 h 121"/>
                  <a:gd name="T50" fmla="*/ 63 w 78"/>
                  <a:gd name="T51" fmla="*/ 82 h 121"/>
                  <a:gd name="T52" fmla="*/ 57 w 78"/>
                  <a:gd name="T53" fmla="*/ 62 h 121"/>
                  <a:gd name="T54" fmla="*/ 40 w 78"/>
                  <a:gd name="T55" fmla="*/ 55 h 121"/>
                  <a:gd name="T56" fmla="*/ 23 w 78"/>
                  <a:gd name="T57" fmla="*/ 62 h 121"/>
                  <a:gd name="T58" fmla="*/ 16 w 78"/>
                  <a:gd name="T59" fmla="*/ 81 h 121"/>
                  <a:gd name="T60" fmla="*/ 16 w 78"/>
                  <a:gd name="T61" fmla="*/ 8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8" h="121">
                    <a:moveTo>
                      <a:pt x="76" y="29"/>
                    </a:moveTo>
                    <a:lnTo>
                      <a:pt x="62" y="30"/>
                    </a:lnTo>
                    <a:cubicBezTo>
                      <a:pt x="60" y="25"/>
                      <a:pt x="58" y="21"/>
                      <a:pt x="56" y="18"/>
                    </a:cubicBezTo>
                    <a:cubicBezTo>
                      <a:pt x="52" y="14"/>
                      <a:pt x="47" y="12"/>
                      <a:pt x="41" y="12"/>
                    </a:cubicBezTo>
                    <a:cubicBezTo>
                      <a:pt x="37" y="12"/>
                      <a:pt x="33" y="13"/>
                      <a:pt x="29" y="16"/>
                    </a:cubicBezTo>
                    <a:cubicBezTo>
                      <a:pt x="24" y="19"/>
                      <a:pt x="21" y="24"/>
                      <a:pt x="18" y="30"/>
                    </a:cubicBezTo>
                    <a:cubicBezTo>
                      <a:pt x="15" y="37"/>
                      <a:pt x="14" y="46"/>
                      <a:pt x="14" y="58"/>
                    </a:cubicBezTo>
                    <a:cubicBezTo>
                      <a:pt x="18" y="53"/>
                      <a:pt x="22" y="49"/>
                      <a:pt x="27" y="46"/>
                    </a:cubicBezTo>
                    <a:cubicBezTo>
                      <a:pt x="32" y="43"/>
                      <a:pt x="37" y="42"/>
                      <a:pt x="43" y="42"/>
                    </a:cubicBezTo>
                    <a:cubicBezTo>
                      <a:pt x="53" y="42"/>
                      <a:pt x="61" y="46"/>
                      <a:pt x="68" y="53"/>
                    </a:cubicBezTo>
                    <a:cubicBezTo>
                      <a:pt x="75" y="60"/>
                      <a:pt x="78" y="69"/>
                      <a:pt x="78" y="81"/>
                    </a:cubicBezTo>
                    <a:cubicBezTo>
                      <a:pt x="78" y="88"/>
                      <a:pt x="77" y="95"/>
                      <a:pt x="73" y="102"/>
                    </a:cubicBezTo>
                    <a:cubicBezTo>
                      <a:pt x="70" y="108"/>
                      <a:pt x="66" y="113"/>
                      <a:pt x="60" y="116"/>
                    </a:cubicBezTo>
                    <a:cubicBezTo>
                      <a:pt x="54" y="120"/>
                      <a:pt x="48" y="121"/>
                      <a:pt x="41" y="121"/>
                    </a:cubicBezTo>
                    <a:cubicBezTo>
                      <a:pt x="29" y="121"/>
                      <a:pt x="19" y="117"/>
                      <a:pt x="11" y="108"/>
                    </a:cubicBezTo>
                    <a:cubicBezTo>
                      <a:pt x="3" y="99"/>
                      <a:pt x="0" y="84"/>
                      <a:pt x="0" y="64"/>
                    </a:cubicBezTo>
                    <a:cubicBezTo>
                      <a:pt x="0" y="40"/>
                      <a:pt x="4" y="24"/>
                      <a:pt x="12" y="13"/>
                    </a:cubicBezTo>
                    <a:cubicBezTo>
                      <a:pt x="20" y="4"/>
                      <a:pt x="30" y="0"/>
                      <a:pt x="42" y="0"/>
                    </a:cubicBezTo>
                    <a:cubicBezTo>
                      <a:pt x="52" y="0"/>
                      <a:pt x="59" y="2"/>
                      <a:pt x="65" y="7"/>
                    </a:cubicBezTo>
                    <a:cubicBezTo>
                      <a:pt x="71" y="13"/>
                      <a:pt x="75" y="20"/>
                      <a:pt x="76" y="29"/>
                    </a:cubicBezTo>
                    <a:close/>
                    <a:moveTo>
                      <a:pt x="16" y="81"/>
                    </a:moveTo>
                    <a:cubicBezTo>
                      <a:pt x="16" y="86"/>
                      <a:pt x="17" y="91"/>
                      <a:pt x="20" y="95"/>
                    </a:cubicBezTo>
                    <a:cubicBezTo>
                      <a:pt x="22" y="100"/>
                      <a:pt x="25" y="103"/>
                      <a:pt x="29" y="106"/>
                    </a:cubicBezTo>
                    <a:cubicBezTo>
                      <a:pt x="32" y="108"/>
                      <a:pt x="36" y="109"/>
                      <a:pt x="41" y="109"/>
                    </a:cubicBezTo>
                    <a:cubicBezTo>
                      <a:pt x="47" y="109"/>
                      <a:pt x="52" y="107"/>
                      <a:pt x="57" y="102"/>
                    </a:cubicBezTo>
                    <a:cubicBezTo>
                      <a:pt x="61" y="97"/>
                      <a:pt x="63" y="90"/>
                      <a:pt x="63" y="82"/>
                    </a:cubicBezTo>
                    <a:cubicBezTo>
                      <a:pt x="63" y="73"/>
                      <a:pt x="61" y="67"/>
                      <a:pt x="57" y="62"/>
                    </a:cubicBezTo>
                    <a:cubicBezTo>
                      <a:pt x="52" y="57"/>
                      <a:pt x="47" y="55"/>
                      <a:pt x="40" y="55"/>
                    </a:cubicBezTo>
                    <a:cubicBezTo>
                      <a:pt x="34" y="55"/>
                      <a:pt x="28" y="57"/>
                      <a:pt x="23" y="62"/>
                    </a:cubicBezTo>
                    <a:cubicBezTo>
                      <a:pt x="19" y="67"/>
                      <a:pt x="16" y="73"/>
                      <a:pt x="16" y="81"/>
                    </a:cubicBezTo>
                    <a:close/>
                    <a:moveTo>
                      <a:pt x="16" y="81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89" name="Freeform 588"/>
              <p:cNvSpPr>
                <a:spLocks noEditPoints="1"/>
              </p:cNvSpPr>
              <p:nvPr/>
            </p:nvSpPr>
            <p:spPr bwMode="auto">
              <a:xfrm>
                <a:off x="8162" y="2731"/>
                <a:ext cx="59" cy="92"/>
              </a:xfrm>
              <a:custGeom>
                <a:avLst/>
                <a:gdLst>
                  <a:gd name="T0" fmla="*/ 0 w 78"/>
                  <a:gd name="T1" fmla="*/ 61 h 121"/>
                  <a:gd name="T2" fmla="*/ 4 w 78"/>
                  <a:gd name="T3" fmla="*/ 26 h 121"/>
                  <a:gd name="T4" fmla="*/ 17 w 78"/>
                  <a:gd name="T5" fmla="*/ 7 h 121"/>
                  <a:gd name="T6" fmla="*/ 39 w 78"/>
                  <a:gd name="T7" fmla="*/ 0 h 121"/>
                  <a:gd name="T8" fmla="*/ 56 w 78"/>
                  <a:gd name="T9" fmla="*/ 3 h 121"/>
                  <a:gd name="T10" fmla="*/ 68 w 78"/>
                  <a:gd name="T11" fmla="*/ 15 h 121"/>
                  <a:gd name="T12" fmla="*/ 75 w 78"/>
                  <a:gd name="T13" fmla="*/ 32 h 121"/>
                  <a:gd name="T14" fmla="*/ 78 w 78"/>
                  <a:gd name="T15" fmla="*/ 61 h 121"/>
                  <a:gd name="T16" fmla="*/ 73 w 78"/>
                  <a:gd name="T17" fmla="*/ 94 h 121"/>
                  <a:gd name="T18" fmla="*/ 60 w 78"/>
                  <a:gd name="T19" fmla="*/ 114 h 121"/>
                  <a:gd name="T20" fmla="*/ 39 w 78"/>
                  <a:gd name="T21" fmla="*/ 121 h 121"/>
                  <a:gd name="T22" fmla="*/ 12 w 78"/>
                  <a:gd name="T23" fmla="*/ 109 h 121"/>
                  <a:gd name="T24" fmla="*/ 0 w 78"/>
                  <a:gd name="T25" fmla="*/ 61 h 121"/>
                  <a:gd name="T26" fmla="*/ 15 w 78"/>
                  <a:gd name="T27" fmla="*/ 61 h 121"/>
                  <a:gd name="T28" fmla="*/ 22 w 78"/>
                  <a:gd name="T29" fmla="*/ 100 h 121"/>
                  <a:gd name="T30" fmla="*/ 39 w 78"/>
                  <a:gd name="T31" fmla="*/ 109 h 121"/>
                  <a:gd name="T32" fmla="*/ 56 w 78"/>
                  <a:gd name="T33" fmla="*/ 100 h 121"/>
                  <a:gd name="T34" fmla="*/ 63 w 78"/>
                  <a:gd name="T35" fmla="*/ 61 h 121"/>
                  <a:gd name="T36" fmla="*/ 56 w 78"/>
                  <a:gd name="T37" fmla="*/ 21 h 121"/>
                  <a:gd name="T38" fmla="*/ 39 w 78"/>
                  <a:gd name="T39" fmla="*/ 12 h 121"/>
                  <a:gd name="T40" fmla="*/ 23 w 78"/>
                  <a:gd name="T41" fmla="*/ 20 h 121"/>
                  <a:gd name="T42" fmla="*/ 15 w 78"/>
                  <a:gd name="T43" fmla="*/ 61 h 121"/>
                  <a:gd name="T44" fmla="*/ 15 w 78"/>
                  <a:gd name="T45" fmla="*/ 61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8" h="121">
                    <a:moveTo>
                      <a:pt x="0" y="61"/>
                    </a:moveTo>
                    <a:cubicBezTo>
                      <a:pt x="0" y="46"/>
                      <a:pt x="1" y="35"/>
                      <a:pt x="4" y="26"/>
                    </a:cubicBezTo>
                    <a:cubicBezTo>
                      <a:pt x="7" y="18"/>
                      <a:pt x="11" y="11"/>
                      <a:pt x="17" y="7"/>
                    </a:cubicBezTo>
                    <a:cubicBezTo>
                      <a:pt x="23" y="2"/>
                      <a:pt x="30" y="0"/>
                      <a:pt x="39" y="0"/>
                    </a:cubicBezTo>
                    <a:cubicBezTo>
                      <a:pt x="45" y="0"/>
                      <a:pt x="51" y="1"/>
                      <a:pt x="56" y="3"/>
                    </a:cubicBezTo>
                    <a:cubicBezTo>
                      <a:pt x="60" y="6"/>
                      <a:pt x="64" y="10"/>
                      <a:pt x="68" y="15"/>
                    </a:cubicBezTo>
                    <a:cubicBezTo>
                      <a:pt x="71" y="20"/>
                      <a:pt x="73" y="25"/>
                      <a:pt x="75" y="32"/>
                    </a:cubicBezTo>
                    <a:cubicBezTo>
                      <a:pt x="77" y="39"/>
                      <a:pt x="78" y="49"/>
                      <a:pt x="78" y="61"/>
                    </a:cubicBezTo>
                    <a:cubicBezTo>
                      <a:pt x="78" y="75"/>
                      <a:pt x="76" y="86"/>
                      <a:pt x="73" y="94"/>
                    </a:cubicBezTo>
                    <a:cubicBezTo>
                      <a:pt x="70" y="103"/>
                      <a:pt x="66" y="110"/>
                      <a:pt x="60" y="114"/>
                    </a:cubicBezTo>
                    <a:cubicBezTo>
                      <a:pt x="55" y="119"/>
                      <a:pt x="47" y="121"/>
                      <a:pt x="39" y="121"/>
                    </a:cubicBezTo>
                    <a:cubicBezTo>
                      <a:pt x="27" y="121"/>
                      <a:pt x="18" y="117"/>
                      <a:pt x="12" y="109"/>
                    </a:cubicBezTo>
                    <a:cubicBezTo>
                      <a:pt x="4" y="99"/>
                      <a:pt x="0" y="83"/>
                      <a:pt x="0" y="61"/>
                    </a:cubicBezTo>
                    <a:close/>
                    <a:moveTo>
                      <a:pt x="15" y="61"/>
                    </a:moveTo>
                    <a:cubicBezTo>
                      <a:pt x="15" y="80"/>
                      <a:pt x="17" y="93"/>
                      <a:pt x="22" y="100"/>
                    </a:cubicBezTo>
                    <a:cubicBezTo>
                      <a:pt x="26" y="106"/>
                      <a:pt x="32" y="109"/>
                      <a:pt x="39" y="109"/>
                    </a:cubicBezTo>
                    <a:cubicBezTo>
                      <a:pt x="45" y="109"/>
                      <a:pt x="51" y="106"/>
                      <a:pt x="56" y="100"/>
                    </a:cubicBezTo>
                    <a:cubicBezTo>
                      <a:pt x="60" y="93"/>
                      <a:pt x="63" y="80"/>
                      <a:pt x="63" y="61"/>
                    </a:cubicBezTo>
                    <a:cubicBezTo>
                      <a:pt x="63" y="41"/>
                      <a:pt x="60" y="28"/>
                      <a:pt x="56" y="21"/>
                    </a:cubicBezTo>
                    <a:cubicBezTo>
                      <a:pt x="51" y="15"/>
                      <a:pt x="45" y="12"/>
                      <a:pt x="39" y="12"/>
                    </a:cubicBezTo>
                    <a:cubicBezTo>
                      <a:pt x="32" y="12"/>
                      <a:pt x="26" y="15"/>
                      <a:pt x="23" y="20"/>
                    </a:cubicBezTo>
                    <a:cubicBezTo>
                      <a:pt x="17" y="28"/>
                      <a:pt x="15" y="41"/>
                      <a:pt x="15" y="61"/>
                    </a:cubicBezTo>
                    <a:close/>
                    <a:moveTo>
                      <a:pt x="15" y="61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90" name="Freeform 589"/>
              <p:cNvSpPr>
                <a:spLocks noEditPoints="1"/>
              </p:cNvSpPr>
              <p:nvPr/>
            </p:nvSpPr>
            <p:spPr bwMode="auto">
              <a:xfrm>
                <a:off x="8239" y="2809"/>
                <a:ext cx="12" cy="12"/>
              </a:xfrm>
              <a:custGeom>
                <a:avLst/>
                <a:gdLst>
                  <a:gd name="T0" fmla="*/ 0 w 16"/>
                  <a:gd name="T1" fmla="*/ 16 h 16"/>
                  <a:gd name="T2" fmla="*/ 0 w 16"/>
                  <a:gd name="T3" fmla="*/ 0 h 16"/>
                  <a:gd name="T4" fmla="*/ 16 w 16"/>
                  <a:gd name="T5" fmla="*/ 0 h 16"/>
                  <a:gd name="T6" fmla="*/ 16 w 16"/>
                  <a:gd name="T7" fmla="*/ 16 h 16"/>
                  <a:gd name="T8" fmla="*/ 0 w 16"/>
                  <a:gd name="T9" fmla="*/ 16 h 16"/>
                  <a:gd name="T10" fmla="*/ 0 w 16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16">
                    <a:moveTo>
                      <a:pt x="0" y="16"/>
                    </a:moveTo>
                    <a:lnTo>
                      <a:pt x="0" y="0"/>
                    </a:lnTo>
                    <a:lnTo>
                      <a:pt x="16" y="0"/>
                    </a:lnTo>
                    <a:lnTo>
                      <a:pt x="16" y="16"/>
                    </a:lnTo>
                    <a:lnTo>
                      <a:pt x="0" y="16"/>
                    </a:lnTo>
                    <a:close/>
                    <a:moveTo>
                      <a:pt x="0" y="1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91" name="Freeform 590"/>
              <p:cNvSpPr>
                <a:spLocks noEditPoints="1"/>
              </p:cNvSpPr>
              <p:nvPr/>
            </p:nvSpPr>
            <p:spPr bwMode="auto">
              <a:xfrm>
                <a:off x="8276" y="2731"/>
                <a:ext cx="34" cy="90"/>
              </a:xfrm>
              <a:custGeom>
                <a:avLst/>
                <a:gdLst>
                  <a:gd name="T0" fmla="*/ 44 w 44"/>
                  <a:gd name="T1" fmla="*/ 119 h 119"/>
                  <a:gd name="T2" fmla="*/ 29 w 44"/>
                  <a:gd name="T3" fmla="*/ 119 h 119"/>
                  <a:gd name="T4" fmla="*/ 29 w 44"/>
                  <a:gd name="T5" fmla="*/ 26 h 119"/>
                  <a:gd name="T6" fmla="*/ 16 w 44"/>
                  <a:gd name="T7" fmla="*/ 36 h 119"/>
                  <a:gd name="T8" fmla="*/ 0 w 44"/>
                  <a:gd name="T9" fmla="*/ 44 h 119"/>
                  <a:gd name="T10" fmla="*/ 0 w 44"/>
                  <a:gd name="T11" fmla="*/ 30 h 119"/>
                  <a:gd name="T12" fmla="*/ 22 w 44"/>
                  <a:gd name="T13" fmla="*/ 16 h 119"/>
                  <a:gd name="T14" fmla="*/ 35 w 44"/>
                  <a:gd name="T15" fmla="*/ 0 h 119"/>
                  <a:gd name="T16" fmla="*/ 44 w 44"/>
                  <a:gd name="T17" fmla="*/ 0 h 119"/>
                  <a:gd name="T18" fmla="*/ 44 w 44"/>
                  <a:gd name="T19" fmla="*/ 119 h 119"/>
                  <a:gd name="T20" fmla="*/ 44 w 44"/>
                  <a:gd name="T21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119">
                    <a:moveTo>
                      <a:pt x="44" y="119"/>
                    </a:moveTo>
                    <a:lnTo>
                      <a:pt x="29" y="119"/>
                    </a:lnTo>
                    <a:lnTo>
                      <a:pt x="29" y="26"/>
                    </a:lnTo>
                    <a:cubicBezTo>
                      <a:pt x="26" y="29"/>
                      <a:pt x="21" y="33"/>
                      <a:pt x="16" y="36"/>
                    </a:cubicBezTo>
                    <a:cubicBezTo>
                      <a:pt x="10" y="40"/>
                      <a:pt x="5" y="42"/>
                      <a:pt x="0" y="44"/>
                    </a:cubicBezTo>
                    <a:lnTo>
                      <a:pt x="0" y="30"/>
                    </a:lnTo>
                    <a:cubicBezTo>
                      <a:pt x="8" y="26"/>
                      <a:pt x="15" y="21"/>
                      <a:pt x="22" y="16"/>
                    </a:cubicBezTo>
                    <a:cubicBezTo>
                      <a:pt x="28" y="10"/>
                      <a:pt x="32" y="5"/>
                      <a:pt x="35" y="0"/>
                    </a:cubicBezTo>
                    <a:lnTo>
                      <a:pt x="44" y="0"/>
                    </a:lnTo>
                    <a:lnTo>
                      <a:pt x="44" y="119"/>
                    </a:lnTo>
                    <a:close/>
                    <a:moveTo>
                      <a:pt x="44" y="119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92" name="Freeform 591"/>
              <p:cNvSpPr>
                <a:spLocks noEditPoints="1"/>
              </p:cNvSpPr>
              <p:nvPr/>
            </p:nvSpPr>
            <p:spPr bwMode="auto">
              <a:xfrm>
                <a:off x="7365" y="1177"/>
                <a:ext cx="60" cy="93"/>
              </a:xfrm>
              <a:custGeom>
                <a:avLst/>
                <a:gdLst>
                  <a:gd name="T0" fmla="*/ 77 w 79"/>
                  <a:gd name="T1" fmla="*/ 30 h 122"/>
                  <a:gd name="T2" fmla="*/ 62 w 79"/>
                  <a:gd name="T3" fmla="*/ 31 h 122"/>
                  <a:gd name="T4" fmla="*/ 57 w 79"/>
                  <a:gd name="T5" fmla="*/ 19 h 122"/>
                  <a:gd name="T6" fmla="*/ 42 w 79"/>
                  <a:gd name="T7" fmla="*/ 13 h 122"/>
                  <a:gd name="T8" fmla="*/ 30 w 79"/>
                  <a:gd name="T9" fmla="*/ 16 h 122"/>
                  <a:gd name="T10" fmla="*/ 19 w 79"/>
                  <a:gd name="T11" fmla="*/ 31 h 122"/>
                  <a:gd name="T12" fmla="*/ 15 w 79"/>
                  <a:gd name="T13" fmla="*/ 59 h 122"/>
                  <a:gd name="T14" fmla="*/ 28 w 79"/>
                  <a:gd name="T15" fmla="*/ 47 h 122"/>
                  <a:gd name="T16" fmla="*/ 44 w 79"/>
                  <a:gd name="T17" fmla="*/ 43 h 122"/>
                  <a:gd name="T18" fmla="*/ 69 w 79"/>
                  <a:gd name="T19" fmla="*/ 54 h 122"/>
                  <a:gd name="T20" fmla="*/ 79 w 79"/>
                  <a:gd name="T21" fmla="*/ 82 h 122"/>
                  <a:gd name="T22" fmla="*/ 74 w 79"/>
                  <a:gd name="T23" fmla="*/ 102 h 122"/>
                  <a:gd name="T24" fmla="*/ 61 w 79"/>
                  <a:gd name="T25" fmla="*/ 117 h 122"/>
                  <a:gd name="T26" fmla="*/ 42 w 79"/>
                  <a:gd name="T27" fmla="*/ 122 h 122"/>
                  <a:gd name="T28" fmla="*/ 12 w 79"/>
                  <a:gd name="T29" fmla="*/ 109 h 122"/>
                  <a:gd name="T30" fmla="*/ 0 w 79"/>
                  <a:gd name="T31" fmla="*/ 64 h 122"/>
                  <a:gd name="T32" fmla="*/ 13 w 79"/>
                  <a:gd name="T33" fmla="*/ 14 h 122"/>
                  <a:gd name="T34" fmla="*/ 43 w 79"/>
                  <a:gd name="T35" fmla="*/ 0 h 122"/>
                  <a:gd name="T36" fmla="*/ 66 w 79"/>
                  <a:gd name="T37" fmla="*/ 8 h 122"/>
                  <a:gd name="T38" fmla="*/ 77 w 79"/>
                  <a:gd name="T39" fmla="*/ 30 h 122"/>
                  <a:gd name="T40" fmla="*/ 17 w 79"/>
                  <a:gd name="T41" fmla="*/ 82 h 122"/>
                  <a:gd name="T42" fmla="*/ 20 w 79"/>
                  <a:gd name="T43" fmla="*/ 96 h 122"/>
                  <a:gd name="T44" fmla="*/ 29 w 79"/>
                  <a:gd name="T45" fmla="*/ 107 h 122"/>
                  <a:gd name="T46" fmla="*/ 42 w 79"/>
                  <a:gd name="T47" fmla="*/ 110 h 122"/>
                  <a:gd name="T48" fmla="*/ 57 w 79"/>
                  <a:gd name="T49" fmla="*/ 103 h 122"/>
                  <a:gd name="T50" fmla="*/ 64 w 79"/>
                  <a:gd name="T51" fmla="*/ 82 h 122"/>
                  <a:gd name="T52" fmla="*/ 58 w 79"/>
                  <a:gd name="T53" fmla="*/ 63 h 122"/>
                  <a:gd name="T54" fmla="*/ 41 w 79"/>
                  <a:gd name="T55" fmla="*/ 56 h 122"/>
                  <a:gd name="T56" fmla="*/ 24 w 79"/>
                  <a:gd name="T57" fmla="*/ 63 h 122"/>
                  <a:gd name="T58" fmla="*/ 17 w 79"/>
                  <a:gd name="T59" fmla="*/ 82 h 122"/>
                  <a:gd name="T60" fmla="*/ 17 w 79"/>
                  <a:gd name="T61" fmla="*/ 82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9" h="122">
                    <a:moveTo>
                      <a:pt x="77" y="30"/>
                    </a:moveTo>
                    <a:lnTo>
                      <a:pt x="62" y="31"/>
                    </a:lnTo>
                    <a:cubicBezTo>
                      <a:pt x="61" y="26"/>
                      <a:pt x="59" y="21"/>
                      <a:pt x="57" y="19"/>
                    </a:cubicBezTo>
                    <a:cubicBezTo>
                      <a:pt x="53" y="15"/>
                      <a:pt x="48" y="13"/>
                      <a:pt x="42" y="13"/>
                    </a:cubicBezTo>
                    <a:cubicBezTo>
                      <a:pt x="38" y="13"/>
                      <a:pt x="33" y="14"/>
                      <a:pt x="30" y="16"/>
                    </a:cubicBezTo>
                    <a:cubicBezTo>
                      <a:pt x="25" y="20"/>
                      <a:pt x="22" y="25"/>
                      <a:pt x="19" y="31"/>
                    </a:cubicBezTo>
                    <a:cubicBezTo>
                      <a:pt x="16" y="38"/>
                      <a:pt x="15" y="47"/>
                      <a:pt x="15" y="59"/>
                    </a:cubicBezTo>
                    <a:cubicBezTo>
                      <a:pt x="18" y="53"/>
                      <a:pt x="23" y="49"/>
                      <a:pt x="28" y="47"/>
                    </a:cubicBezTo>
                    <a:cubicBezTo>
                      <a:pt x="33" y="44"/>
                      <a:pt x="38" y="43"/>
                      <a:pt x="44" y="43"/>
                    </a:cubicBezTo>
                    <a:cubicBezTo>
                      <a:pt x="54" y="43"/>
                      <a:pt x="62" y="47"/>
                      <a:pt x="69" y="54"/>
                    </a:cubicBezTo>
                    <a:cubicBezTo>
                      <a:pt x="76" y="61"/>
                      <a:pt x="79" y="70"/>
                      <a:pt x="79" y="82"/>
                    </a:cubicBezTo>
                    <a:cubicBezTo>
                      <a:pt x="79" y="89"/>
                      <a:pt x="77" y="96"/>
                      <a:pt x="74" y="102"/>
                    </a:cubicBezTo>
                    <a:cubicBezTo>
                      <a:pt x="71" y="109"/>
                      <a:pt x="67" y="114"/>
                      <a:pt x="61" y="117"/>
                    </a:cubicBezTo>
                    <a:cubicBezTo>
                      <a:pt x="55" y="121"/>
                      <a:pt x="49" y="122"/>
                      <a:pt x="42" y="122"/>
                    </a:cubicBezTo>
                    <a:cubicBezTo>
                      <a:pt x="30" y="122"/>
                      <a:pt x="20" y="118"/>
                      <a:pt x="12" y="109"/>
                    </a:cubicBezTo>
                    <a:cubicBezTo>
                      <a:pt x="4" y="100"/>
                      <a:pt x="0" y="85"/>
                      <a:pt x="0" y="64"/>
                    </a:cubicBezTo>
                    <a:cubicBezTo>
                      <a:pt x="0" y="41"/>
                      <a:pt x="5" y="25"/>
                      <a:pt x="13" y="14"/>
                    </a:cubicBezTo>
                    <a:cubicBezTo>
                      <a:pt x="21" y="5"/>
                      <a:pt x="31" y="1"/>
                      <a:pt x="43" y="0"/>
                    </a:cubicBezTo>
                    <a:cubicBezTo>
                      <a:pt x="52" y="1"/>
                      <a:pt x="60" y="3"/>
                      <a:pt x="66" y="8"/>
                    </a:cubicBezTo>
                    <a:cubicBezTo>
                      <a:pt x="72" y="14"/>
                      <a:pt x="76" y="21"/>
                      <a:pt x="77" y="30"/>
                    </a:cubicBezTo>
                    <a:close/>
                    <a:moveTo>
                      <a:pt x="17" y="82"/>
                    </a:moveTo>
                    <a:cubicBezTo>
                      <a:pt x="17" y="87"/>
                      <a:pt x="18" y="92"/>
                      <a:pt x="20" y="96"/>
                    </a:cubicBezTo>
                    <a:cubicBezTo>
                      <a:pt x="22" y="101"/>
                      <a:pt x="25" y="104"/>
                      <a:pt x="29" y="107"/>
                    </a:cubicBezTo>
                    <a:cubicBezTo>
                      <a:pt x="33" y="109"/>
                      <a:pt x="37" y="110"/>
                      <a:pt x="42" y="110"/>
                    </a:cubicBezTo>
                    <a:cubicBezTo>
                      <a:pt x="48" y="110"/>
                      <a:pt x="53" y="108"/>
                      <a:pt x="57" y="103"/>
                    </a:cubicBezTo>
                    <a:cubicBezTo>
                      <a:pt x="62" y="98"/>
                      <a:pt x="64" y="91"/>
                      <a:pt x="64" y="82"/>
                    </a:cubicBezTo>
                    <a:cubicBezTo>
                      <a:pt x="64" y="74"/>
                      <a:pt x="62" y="68"/>
                      <a:pt x="58" y="63"/>
                    </a:cubicBezTo>
                    <a:cubicBezTo>
                      <a:pt x="53" y="58"/>
                      <a:pt x="48" y="56"/>
                      <a:pt x="41" y="56"/>
                    </a:cubicBezTo>
                    <a:cubicBezTo>
                      <a:pt x="34" y="56"/>
                      <a:pt x="29" y="58"/>
                      <a:pt x="24" y="63"/>
                    </a:cubicBezTo>
                    <a:cubicBezTo>
                      <a:pt x="19" y="68"/>
                      <a:pt x="17" y="74"/>
                      <a:pt x="17" y="82"/>
                    </a:cubicBezTo>
                    <a:close/>
                    <a:moveTo>
                      <a:pt x="17" y="82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93" name="Freeform 592"/>
              <p:cNvSpPr>
                <a:spLocks noEditPoints="1"/>
              </p:cNvSpPr>
              <p:nvPr/>
            </p:nvSpPr>
            <p:spPr bwMode="auto">
              <a:xfrm>
                <a:off x="7437" y="1177"/>
                <a:ext cx="58" cy="93"/>
              </a:xfrm>
              <a:custGeom>
                <a:avLst/>
                <a:gdLst>
                  <a:gd name="T0" fmla="*/ 0 w 77"/>
                  <a:gd name="T1" fmla="*/ 61 h 122"/>
                  <a:gd name="T2" fmla="*/ 4 w 77"/>
                  <a:gd name="T3" fmla="*/ 27 h 122"/>
                  <a:gd name="T4" fmla="*/ 17 w 77"/>
                  <a:gd name="T5" fmla="*/ 8 h 122"/>
                  <a:gd name="T6" fmla="*/ 39 w 77"/>
                  <a:gd name="T7" fmla="*/ 0 h 122"/>
                  <a:gd name="T8" fmla="*/ 55 w 77"/>
                  <a:gd name="T9" fmla="*/ 4 h 122"/>
                  <a:gd name="T10" fmla="*/ 67 w 77"/>
                  <a:gd name="T11" fmla="*/ 16 h 122"/>
                  <a:gd name="T12" fmla="*/ 75 w 77"/>
                  <a:gd name="T13" fmla="*/ 33 h 122"/>
                  <a:gd name="T14" fmla="*/ 77 w 77"/>
                  <a:gd name="T15" fmla="*/ 61 h 122"/>
                  <a:gd name="T16" fmla="*/ 73 w 77"/>
                  <a:gd name="T17" fmla="*/ 95 h 122"/>
                  <a:gd name="T18" fmla="*/ 60 w 77"/>
                  <a:gd name="T19" fmla="*/ 115 h 122"/>
                  <a:gd name="T20" fmla="*/ 39 w 77"/>
                  <a:gd name="T21" fmla="*/ 122 h 122"/>
                  <a:gd name="T22" fmla="*/ 12 w 77"/>
                  <a:gd name="T23" fmla="*/ 110 h 122"/>
                  <a:gd name="T24" fmla="*/ 0 w 77"/>
                  <a:gd name="T25" fmla="*/ 61 h 122"/>
                  <a:gd name="T26" fmla="*/ 15 w 77"/>
                  <a:gd name="T27" fmla="*/ 61 h 122"/>
                  <a:gd name="T28" fmla="*/ 22 w 77"/>
                  <a:gd name="T29" fmla="*/ 101 h 122"/>
                  <a:gd name="T30" fmla="*/ 39 w 77"/>
                  <a:gd name="T31" fmla="*/ 110 h 122"/>
                  <a:gd name="T32" fmla="*/ 56 w 77"/>
                  <a:gd name="T33" fmla="*/ 100 h 122"/>
                  <a:gd name="T34" fmla="*/ 62 w 77"/>
                  <a:gd name="T35" fmla="*/ 61 h 122"/>
                  <a:gd name="T36" fmla="*/ 56 w 77"/>
                  <a:gd name="T37" fmla="*/ 22 h 122"/>
                  <a:gd name="T38" fmla="*/ 38 w 77"/>
                  <a:gd name="T39" fmla="*/ 13 h 122"/>
                  <a:gd name="T40" fmla="*/ 22 w 77"/>
                  <a:gd name="T41" fmla="*/ 21 h 122"/>
                  <a:gd name="T42" fmla="*/ 15 w 77"/>
                  <a:gd name="T43" fmla="*/ 61 h 122"/>
                  <a:gd name="T44" fmla="*/ 15 w 77"/>
                  <a:gd name="T45" fmla="*/ 6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7" h="122">
                    <a:moveTo>
                      <a:pt x="0" y="61"/>
                    </a:moveTo>
                    <a:cubicBezTo>
                      <a:pt x="0" y="47"/>
                      <a:pt x="1" y="36"/>
                      <a:pt x="4" y="27"/>
                    </a:cubicBezTo>
                    <a:cubicBezTo>
                      <a:pt x="7" y="19"/>
                      <a:pt x="11" y="12"/>
                      <a:pt x="17" y="8"/>
                    </a:cubicBezTo>
                    <a:cubicBezTo>
                      <a:pt x="23" y="3"/>
                      <a:pt x="30" y="1"/>
                      <a:pt x="39" y="0"/>
                    </a:cubicBezTo>
                    <a:cubicBezTo>
                      <a:pt x="45" y="1"/>
                      <a:pt x="51" y="2"/>
                      <a:pt x="55" y="4"/>
                    </a:cubicBezTo>
                    <a:cubicBezTo>
                      <a:pt x="60" y="7"/>
                      <a:pt x="64" y="11"/>
                      <a:pt x="67" y="16"/>
                    </a:cubicBezTo>
                    <a:cubicBezTo>
                      <a:pt x="71" y="20"/>
                      <a:pt x="73" y="26"/>
                      <a:pt x="75" y="33"/>
                    </a:cubicBezTo>
                    <a:cubicBezTo>
                      <a:pt x="77" y="40"/>
                      <a:pt x="77" y="50"/>
                      <a:pt x="77" y="61"/>
                    </a:cubicBezTo>
                    <a:cubicBezTo>
                      <a:pt x="77" y="75"/>
                      <a:pt x="76" y="87"/>
                      <a:pt x="73" y="95"/>
                    </a:cubicBezTo>
                    <a:cubicBezTo>
                      <a:pt x="70" y="104"/>
                      <a:pt x="66" y="111"/>
                      <a:pt x="60" y="115"/>
                    </a:cubicBezTo>
                    <a:cubicBezTo>
                      <a:pt x="54" y="120"/>
                      <a:pt x="47" y="122"/>
                      <a:pt x="39" y="122"/>
                    </a:cubicBezTo>
                    <a:cubicBezTo>
                      <a:pt x="27" y="122"/>
                      <a:pt x="18" y="118"/>
                      <a:pt x="12" y="110"/>
                    </a:cubicBezTo>
                    <a:cubicBezTo>
                      <a:pt x="4" y="100"/>
                      <a:pt x="0" y="84"/>
                      <a:pt x="0" y="61"/>
                    </a:cubicBezTo>
                    <a:close/>
                    <a:moveTo>
                      <a:pt x="15" y="61"/>
                    </a:moveTo>
                    <a:cubicBezTo>
                      <a:pt x="15" y="81"/>
                      <a:pt x="17" y="94"/>
                      <a:pt x="22" y="101"/>
                    </a:cubicBezTo>
                    <a:cubicBezTo>
                      <a:pt x="26" y="107"/>
                      <a:pt x="32" y="110"/>
                      <a:pt x="39" y="110"/>
                    </a:cubicBezTo>
                    <a:cubicBezTo>
                      <a:pt x="45" y="110"/>
                      <a:pt x="51" y="107"/>
                      <a:pt x="56" y="100"/>
                    </a:cubicBezTo>
                    <a:cubicBezTo>
                      <a:pt x="60" y="94"/>
                      <a:pt x="62" y="81"/>
                      <a:pt x="62" y="61"/>
                    </a:cubicBezTo>
                    <a:cubicBezTo>
                      <a:pt x="62" y="42"/>
                      <a:pt x="60" y="29"/>
                      <a:pt x="56" y="22"/>
                    </a:cubicBezTo>
                    <a:cubicBezTo>
                      <a:pt x="51" y="16"/>
                      <a:pt x="45" y="13"/>
                      <a:pt x="38" y="13"/>
                    </a:cubicBezTo>
                    <a:cubicBezTo>
                      <a:pt x="32" y="13"/>
                      <a:pt x="26" y="16"/>
                      <a:pt x="22" y="21"/>
                    </a:cubicBezTo>
                    <a:cubicBezTo>
                      <a:pt x="17" y="28"/>
                      <a:pt x="15" y="42"/>
                      <a:pt x="15" y="61"/>
                    </a:cubicBezTo>
                    <a:close/>
                    <a:moveTo>
                      <a:pt x="15" y="61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94" name="Freeform 593"/>
              <p:cNvSpPr>
                <a:spLocks noEditPoints="1"/>
              </p:cNvSpPr>
              <p:nvPr/>
            </p:nvSpPr>
            <p:spPr bwMode="auto">
              <a:xfrm>
                <a:off x="7513" y="1256"/>
                <a:ext cx="13" cy="12"/>
              </a:xfrm>
              <a:custGeom>
                <a:avLst/>
                <a:gdLst>
                  <a:gd name="T0" fmla="*/ 0 w 16"/>
                  <a:gd name="T1" fmla="*/ 16 h 16"/>
                  <a:gd name="T2" fmla="*/ 0 w 16"/>
                  <a:gd name="T3" fmla="*/ 0 h 16"/>
                  <a:gd name="T4" fmla="*/ 16 w 16"/>
                  <a:gd name="T5" fmla="*/ 0 h 16"/>
                  <a:gd name="T6" fmla="*/ 16 w 16"/>
                  <a:gd name="T7" fmla="*/ 16 h 16"/>
                  <a:gd name="T8" fmla="*/ 0 w 16"/>
                  <a:gd name="T9" fmla="*/ 16 h 16"/>
                  <a:gd name="T10" fmla="*/ 0 w 16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16">
                    <a:moveTo>
                      <a:pt x="0" y="16"/>
                    </a:moveTo>
                    <a:lnTo>
                      <a:pt x="0" y="0"/>
                    </a:lnTo>
                    <a:lnTo>
                      <a:pt x="16" y="0"/>
                    </a:lnTo>
                    <a:lnTo>
                      <a:pt x="16" y="16"/>
                    </a:lnTo>
                    <a:lnTo>
                      <a:pt x="0" y="16"/>
                    </a:lnTo>
                    <a:close/>
                    <a:moveTo>
                      <a:pt x="0" y="1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95" name="Freeform 594"/>
              <p:cNvSpPr>
                <a:spLocks noEditPoints="1"/>
              </p:cNvSpPr>
              <p:nvPr/>
            </p:nvSpPr>
            <p:spPr bwMode="auto">
              <a:xfrm>
                <a:off x="7541" y="1177"/>
                <a:ext cx="60" cy="91"/>
              </a:xfrm>
              <a:custGeom>
                <a:avLst/>
                <a:gdLst>
                  <a:gd name="T0" fmla="*/ 79 w 79"/>
                  <a:gd name="T1" fmla="*/ 106 h 120"/>
                  <a:gd name="T2" fmla="*/ 79 w 79"/>
                  <a:gd name="T3" fmla="*/ 120 h 120"/>
                  <a:gd name="T4" fmla="*/ 0 w 79"/>
                  <a:gd name="T5" fmla="*/ 120 h 120"/>
                  <a:gd name="T6" fmla="*/ 2 w 79"/>
                  <a:gd name="T7" fmla="*/ 110 h 120"/>
                  <a:gd name="T8" fmla="*/ 11 w 79"/>
                  <a:gd name="T9" fmla="*/ 94 h 120"/>
                  <a:gd name="T10" fmla="*/ 30 w 79"/>
                  <a:gd name="T11" fmla="*/ 76 h 120"/>
                  <a:gd name="T12" fmla="*/ 57 w 79"/>
                  <a:gd name="T13" fmla="*/ 51 h 120"/>
                  <a:gd name="T14" fmla="*/ 63 w 79"/>
                  <a:gd name="T15" fmla="*/ 33 h 120"/>
                  <a:gd name="T16" fmla="*/ 57 w 79"/>
                  <a:gd name="T17" fmla="*/ 19 h 120"/>
                  <a:gd name="T18" fmla="*/ 41 w 79"/>
                  <a:gd name="T19" fmla="*/ 13 h 120"/>
                  <a:gd name="T20" fmla="*/ 24 w 79"/>
                  <a:gd name="T21" fmla="*/ 19 h 120"/>
                  <a:gd name="T22" fmla="*/ 18 w 79"/>
                  <a:gd name="T23" fmla="*/ 37 h 120"/>
                  <a:gd name="T24" fmla="*/ 3 w 79"/>
                  <a:gd name="T25" fmla="*/ 35 h 120"/>
                  <a:gd name="T26" fmla="*/ 14 w 79"/>
                  <a:gd name="T27" fmla="*/ 9 h 120"/>
                  <a:gd name="T28" fmla="*/ 41 w 79"/>
                  <a:gd name="T29" fmla="*/ 0 h 120"/>
                  <a:gd name="T30" fmla="*/ 68 w 79"/>
                  <a:gd name="T31" fmla="*/ 10 h 120"/>
                  <a:gd name="T32" fmla="*/ 79 w 79"/>
                  <a:gd name="T33" fmla="*/ 34 h 120"/>
                  <a:gd name="T34" fmla="*/ 76 w 79"/>
                  <a:gd name="T35" fmla="*/ 48 h 120"/>
                  <a:gd name="T36" fmla="*/ 66 w 79"/>
                  <a:gd name="T37" fmla="*/ 62 h 120"/>
                  <a:gd name="T38" fmla="*/ 43 w 79"/>
                  <a:gd name="T39" fmla="*/ 83 h 120"/>
                  <a:gd name="T40" fmla="*/ 26 w 79"/>
                  <a:gd name="T41" fmla="*/ 98 h 120"/>
                  <a:gd name="T42" fmla="*/ 20 w 79"/>
                  <a:gd name="T43" fmla="*/ 106 h 120"/>
                  <a:gd name="T44" fmla="*/ 79 w 79"/>
                  <a:gd name="T45" fmla="*/ 106 h 120"/>
                  <a:gd name="T46" fmla="*/ 79 w 79"/>
                  <a:gd name="T47" fmla="*/ 106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9" h="120">
                    <a:moveTo>
                      <a:pt x="79" y="106"/>
                    </a:moveTo>
                    <a:lnTo>
                      <a:pt x="79" y="120"/>
                    </a:lnTo>
                    <a:lnTo>
                      <a:pt x="0" y="120"/>
                    </a:lnTo>
                    <a:cubicBezTo>
                      <a:pt x="0" y="117"/>
                      <a:pt x="0" y="113"/>
                      <a:pt x="2" y="110"/>
                    </a:cubicBezTo>
                    <a:cubicBezTo>
                      <a:pt x="4" y="105"/>
                      <a:pt x="7" y="100"/>
                      <a:pt x="11" y="94"/>
                    </a:cubicBezTo>
                    <a:cubicBezTo>
                      <a:pt x="16" y="89"/>
                      <a:pt x="22" y="83"/>
                      <a:pt x="30" y="76"/>
                    </a:cubicBezTo>
                    <a:cubicBezTo>
                      <a:pt x="43" y="66"/>
                      <a:pt x="52" y="57"/>
                      <a:pt x="57" y="51"/>
                    </a:cubicBezTo>
                    <a:cubicBezTo>
                      <a:pt x="61" y="45"/>
                      <a:pt x="63" y="39"/>
                      <a:pt x="63" y="33"/>
                    </a:cubicBezTo>
                    <a:cubicBezTo>
                      <a:pt x="63" y="28"/>
                      <a:pt x="61" y="23"/>
                      <a:pt x="57" y="19"/>
                    </a:cubicBezTo>
                    <a:cubicBezTo>
                      <a:pt x="53" y="15"/>
                      <a:pt x="48" y="13"/>
                      <a:pt x="41" y="13"/>
                    </a:cubicBezTo>
                    <a:cubicBezTo>
                      <a:pt x="34" y="13"/>
                      <a:pt x="28" y="15"/>
                      <a:pt x="24" y="19"/>
                    </a:cubicBezTo>
                    <a:cubicBezTo>
                      <a:pt x="20" y="23"/>
                      <a:pt x="18" y="29"/>
                      <a:pt x="18" y="37"/>
                    </a:cubicBezTo>
                    <a:lnTo>
                      <a:pt x="3" y="35"/>
                    </a:lnTo>
                    <a:cubicBezTo>
                      <a:pt x="4" y="24"/>
                      <a:pt x="7" y="15"/>
                      <a:pt x="14" y="9"/>
                    </a:cubicBezTo>
                    <a:cubicBezTo>
                      <a:pt x="21" y="3"/>
                      <a:pt x="30" y="1"/>
                      <a:pt x="41" y="0"/>
                    </a:cubicBezTo>
                    <a:cubicBezTo>
                      <a:pt x="53" y="1"/>
                      <a:pt x="62" y="4"/>
                      <a:pt x="68" y="10"/>
                    </a:cubicBezTo>
                    <a:cubicBezTo>
                      <a:pt x="75" y="16"/>
                      <a:pt x="78" y="24"/>
                      <a:pt x="79" y="34"/>
                    </a:cubicBezTo>
                    <a:cubicBezTo>
                      <a:pt x="78" y="38"/>
                      <a:pt x="77" y="43"/>
                      <a:pt x="76" y="48"/>
                    </a:cubicBezTo>
                    <a:cubicBezTo>
                      <a:pt x="74" y="52"/>
                      <a:pt x="70" y="57"/>
                      <a:pt x="66" y="62"/>
                    </a:cubicBezTo>
                    <a:cubicBezTo>
                      <a:pt x="61" y="67"/>
                      <a:pt x="54" y="74"/>
                      <a:pt x="43" y="83"/>
                    </a:cubicBezTo>
                    <a:cubicBezTo>
                      <a:pt x="34" y="91"/>
                      <a:pt x="29" y="96"/>
                      <a:pt x="26" y="98"/>
                    </a:cubicBezTo>
                    <a:cubicBezTo>
                      <a:pt x="24" y="101"/>
                      <a:pt x="22" y="104"/>
                      <a:pt x="20" y="106"/>
                    </a:cubicBezTo>
                    <a:lnTo>
                      <a:pt x="79" y="106"/>
                    </a:lnTo>
                    <a:close/>
                    <a:moveTo>
                      <a:pt x="79" y="10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96" name="Freeform 595"/>
              <p:cNvSpPr>
                <a:spLocks noEditPoints="1"/>
              </p:cNvSpPr>
              <p:nvPr/>
            </p:nvSpPr>
            <p:spPr bwMode="auto">
              <a:xfrm>
                <a:off x="8092" y="2256"/>
                <a:ext cx="59" cy="88"/>
              </a:xfrm>
              <a:custGeom>
                <a:avLst/>
                <a:gdLst>
                  <a:gd name="T0" fmla="*/ 0 w 77"/>
                  <a:gd name="T1" fmla="*/ 14 h 117"/>
                  <a:gd name="T2" fmla="*/ 0 w 77"/>
                  <a:gd name="T3" fmla="*/ 0 h 117"/>
                  <a:gd name="T4" fmla="*/ 77 w 77"/>
                  <a:gd name="T5" fmla="*/ 0 h 117"/>
                  <a:gd name="T6" fmla="*/ 77 w 77"/>
                  <a:gd name="T7" fmla="*/ 11 h 117"/>
                  <a:gd name="T8" fmla="*/ 55 w 77"/>
                  <a:gd name="T9" fmla="*/ 43 h 117"/>
                  <a:gd name="T10" fmla="*/ 38 w 77"/>
                  <a:gd name="T11" fmla="*/ 85 h 117"/>
                  <a:gd name="T12" fmla="*/ 32 w 77"/>
                  <a:gd name="T13" fmla="*/ 117 h 117"/>
                  <a:gd name="T14" fmla="*/ 17 w 77"/>
                  <a:gd name="T15" fmla="*/ 117 h 117"/>
                  <a:gd name="T16" fmla="*/ 22 w 77"/>
                  <a:gd name="T17" fmla="*/ 83 h 117"/>
                  <a:gd name="T18" fmla="*/ 38 w 77"/>
                  <a:gd name="T19" fmla="*/ 45 h 117"/>
                  <a:gd name="T20" fmla="*/ 59 w 77"/>
                  <a:gd name="T21" fmla="*/ 14 h 117"/>
                  <a:gd name="T22" fmla="*/ 0 w 77"/>
                  <a:gd name="T23" fmla="*/ 14 h 117"/>
                  <a:gd name="T24" fmla="*/ 0 w 77"/>
                  <a:gd name="T25" fmla="*/ 14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7" h="117">
                    <a:moveTo>
                      <a:pt x="0" y="14"/>
                    </a:moveTo>
                    <a:lnTo>
                      <a:pt x="0" y="0"/>
                    </a:lnTo>
                    <a:lnTo>
                      <a:pt x="77" y="0"/>
                    </a:lnTo>
                    <a:lnTo>
                      <a:pt x="77" y="11"/>
                    </a:lnTo>
                    <a:cubicBezTo>
                      <a:pt x="70" y="19"/>
                      <a:pt x="62" y="30"/>
                      <a:pt x="55" y="43"/>
                    </a:cubicBezTo>
                    <a:cubicBezTo>
                      <a:pt x="47" y="57"/>
                      <a:pt x="42" y="70"/>
                      <a:pt x="38" y="85"/>
                    </a:cubicBezTo>
                    <a:cubicBezTo>
                      <a:pt x="35" y="95"/>
                      <a:pt x="33" y="105"/>
                      <a:pt x="32" y="117"/>
                    </a:cubicBezTo>
                    <a:lnTo>
                      <a:pt x="17" y="117"/>
                    </a:lnTo>
                    <a:cubicBezTo>
                      <a:pt x="17" y="108"/>
                      <a:pt x="19" y="97"/>
                      <a:pt x="22" y="83"/>
                    </a:cubicBezTo>
                    <a:cubicBezTo>
                      <a:pt x="26" y="70"/>
                      <a:pt x="31" y="57"/>
                      <a:pt x="38" y="45"/>
                    </a:cubicBezTo>
                    <a:cubicBezTo>
                      <a:pt x="44" y="32"/>
                      <a:pt x="51" y="22"/>
                      <a:pt x="59" y="14"/>
                    </a:cubicBezTo>
                    <a:lnTo>
                      <a:pt x="0" y="14"/>
                    </a:lnTo>
                    <a:close/>
                    <a:moveTo>
                      <a:pt x="0" y="14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97" name="Freeform 596"/>
              <p:cNvSpPr>
                <a:spLocks noEditPoints="1"/>
              </p:cNvSpPr>
              <p:nvPr/>
            </p:nvSpPr>
            <p:spPr bwMode="auto">
              <a:xfrm>
                <a:off x="8158" y="2254"/>
                <a:ext cx="63" cy="90"/>
              </a:xfrm>
              <a:custGeom>
                <a:avLst/>
                <a:gdLst>
                  <a:gd name="T0" fmla="*/ 52 w 83"/>
                  <a:gd name="T1" fmla="*/ 119 h 119"/>
                  <a:gd name="T2" fmla="*/ 52 w 83"/>
                  <a:gd name="T3" fmla="*/ 91 h 119"/>
                  <a:gd name="T4" fmla="*/ 0 w 83"/>
                  <a:gd name="T5" fmla="*/ 91 h 119"/>
                  <a:gd name="T6" fmla="*/ 0 w 83"/>
                  <a:gd name="T7" fmla="*/ 77 h 119"/>
                  <a:gd name="T8" fmla="*/ 55 w 83"/>
                  <a:gd name="T9" fmla="*/ 0 h 119"/>
                  <a:gd name="T10" fmla="*/ 66 w 83"/>
                  <a:gd name="T11" fmla="*/ 0 h 119"/>
                  <a:gd name="T12" fmla="*/ 66 w 83"/>
                  <a:gd name="T13" fmla="*/ 77 h 119"/>
                  <a:gd name="T14" fmla="*/ 83 w 83"/>
                  <a:gd name="T15" fmla="*/ 77 h 119"/>
                  <a:gd name="T16" fmla="*/ 83 w 83"/>
                  <a:gd name="T17" fmla="*/ 91 h 119"/>
                  <a:gd name="T18" fmla="*/ 66 w 83"/>
                  <a:gd name="T19" fmla="*/ 91 h 119"/>
                  <a:gd name="T20" fmla="*/ 66 w 83"/>
                  <a:gd name="T21" fmla="*/ 119 h 119"/>
                  <a:gd name="T22" fmla="*/ 52 w 83"/>
                  <a:gd name="T23" fmla="*/ 119 h 119"/>
                  <a:gd name="T24" fmla="*/ 52 w 83"/>
                  <a:gd name="T25" fmla="*/ 77 h 119"/>
                  <a:gd name="T26" fmla="*/ 52 w 83"/>
                  <a:gd name="T27" fmla="*/ 24 h 119"/>
                  <a:gd name="T28" fmla="*/ 15 w 83"/>
                  <a:gd name="T29" fmla="*/ 77 h 119"/>
                  <a:gd name="T30" fmla="*/ 52 w 83"/>
                  <a:gd name="T31" fmla="*/ 77 h 119"/>
                  <a:gd name="T32" fmla="*/ 52 w 83"/>
                  <a:gd name="T33" fmla="*/ 77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3" h="119">
                    <a:moveTo>
                      <a:pt x="52" y="119"/>
                    </a:moveTo>
                    <a:lnTo>
                      <a:pt x="52" y="91"/>
                    </a:lnTo>
                    <a:lnTo>
                      <a:pt x="0" y="91"/>
                    </a:lnTo>
                    <a:lnTo>
                      <a:pt x="0" y="77"/>
                    </a:lnTo>
                    <a:lnTo>
                      <a:pt x="55" y="0"/>
                    </a:lnTo>
                    <a:lnTo>
                      <a:pt x="66" y="0"/>
                    </a:lnTo>
                    <a:lnTo>
                      <a:pt x="66" y="77"/>
                    </a:lnTo>
                    <a:lnTo>
                      <a:pt x="83" y="77"/>
                    </a:lnTo>
                    <a:lnTo>
                      <a:pt x="83" y="91"/>
                    </a:lnTo>
                    <a:lnTo>
                      <a:pt x="66" y="91"/>
                    </a:lnTo>
                    <a:lnTo>
                      <a:pt x="66" y="119"/>
                    </a:lnTo>
                    <a:lnTo>
                      <a:pt x="52" y="119"/>
                    </a:lnTo>
                    <a:close/>
                    <a:moveTo>
                      <a:pt x="52" y="77"/>
                    </a:moveTo>
                    <a:lnTo>
                      <a:pt x="52" y="24"/>
                    </a:lnTo>
                    <a:lnTo>
                      <a:pt x="15" y="77"/>
                    </a:lnTo>
                    <a:lnTo>
                      <a:pt x="52" y="77"/>
                    </a:lnTo>
                    <a:close/>
                    <a:moveTo>
                      <a:pt x="52" y="7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98" name="Freeform 597"/>
              <p:cNvSpPr>
                <a:spLocks noEditPoints="1"/>
              </p:cNvSpPr>
              <p:nvPr/>
            </p:nvSpPr>
            <p:spPr bwMode="auto">
              <a:xfrm>
                <a:off x="8239" y="2332"/>
                <a:ext cx="12" cy="12"/>
              </a:xfrm>
              <a:custGeom>
                <a:avLst/>
                <a:gdLst>
                  <a:gd name="T0" fmla="*/ 0 w 16"/>
                  <a:gd name="T1" fmla="*/ 16 h 16"/>
                  <a:gd name="T2" fmla="*/ 0 w 16"/>
                  <a:gd name="T3" fmla="*/ 0 h 16"/>
                  <a:gd name="T4" fmla="*/ 16 w 16"/>
                  <a:gd name="T5" fmla="*/ 0 h 16"/>
                  <a:gd name="T6" fmla="*/ 16 w 16"/>
                  <a:gd name="T7" fmla="*/ 16 h 16"/>
                  <a:gd name="T8" fmla="*/ 0 w 16"/>
                  <a:gd name="T9" fmla="*/ 16 h 16"/>
                  <a:gd name="T10" fmla="*/ 0 w 16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16">
                    <a:moveTo>
                      <a:pt x="0" y="16"/>
                    </a:moveTo>
                    <a:lnTo>
                      <a:pt x="0" y="0"/>
                    </a:lnTo>
                    <a:lnTo>
                      <a:pt x="16" y="0"/>
                    </a:lnTo>
                    <a:lnTo>
                      <a:pt x="16" y="16"/>
                    </a:lnTo>
                    <a:lnTo>
                      <a:pt x="0" y="16"/>
                    </a:lnTo>
                    <a:close/>
                    <a:moveTo>
                      <a:pt x="0" y="1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599" name="Freeform 598"/>
              <p:cNvSpPr>
                <a:spLocks noEditPoints="1"/>
              </p:cNvSpPr>
              <p:nvPr/>
            </p:nvSpPr>
            <p:spPr bwMode="auto">
              <a:xfrm>
                <a:off x="8266" y="2254"/>
                <a:ext cx="60" cy="90"/>
              </a:xfrm>
              <a:custGeom>
                <a:avLst/>
                <a:gdLst>
                  <a:gd name="T0" fmla="*/ 79 w 79"/>
                  <a:gd name="T1" fmla="*/ 105 h 119"/>
                  <a:gd name="T2" fmla="*/ 79 w 79"/>
                  <a:gd name="T3" fmla="*/ 119 h 119"/>
                  <a:gd name="T4" fmla="*/ 0 w 79"/>
                  <a:gd name="T5" fmla="*/ 119 h 119"/>
                  <a:gd name="T6" fmla="*/ 2 w 79"/>
                  <a:gd name="T7" fmla="*/ 109 h 119"/>
                  <a:gd name="T8" fmla="*/ 11 w 79"/>
                  <a:gd name="T9" fmla="*/ 93 h 119"/>
                  <a:gd name="T10" fmla="*/ 31 w 79"/>
                  <a:gd name="T11" fmla="*/ 75 h 119"/>
                  <a:gd name="T12" fmla="*/ 57 w 79"/>
                  <a:gd name="T13" fmla="*/ 50 h 119"/>
                  <a:gd name="T14" fmla="*/ 64 w 79"/>
                  <a:gd name="T15" fmla="*/ 32 h 119"/>
                  <a:gd name="T16" fmla="*/ 57 w 79"/>
                  <a:gd name="T17" fmla="*/ 18 h 119"/>
                  <a:gd name="T18" fmla="*/ 41 w 79"/>
                  <a:gd name="T19" fmla="*/ 12 h 119"/>
                  <a:gd name="T20" fmla="*/ 24 w 79"/>
                  <a:gd name="T21" fmla="*/ 18 h 119"/>
                  <a:gd name="T22" fmla="*/ 18 w 79"/>
                  <a:gd name="T23" fmla="*/ 36 h 119"/>
                  <a:gd name="T24" fmla="*/ 3 w 79"/>
                  <a:gd name="T25" fmla="*/ 34 h 119"/>
                  <a:gd name="T26" fmla="*/ 14 w 79"/>
                  <a:gd name="T27" fmla="*/ 8 h 119"/>
                  <a:gd name="T28" fmla="*/ 42 w 79"/>
                  <a:gd name="T29" fmla="*/ 0 h 119"/>
                  <a:gd name="T30" fmla="*/ 69 w 79"/>
                  <a:gd name="T31" fmla="*/ 9 h 119"/>
                  <a:gd name="T32" fmla="*/ 79 w 79"/>
                  <a:gd name="T33" fmla="*/ 33 h 119"/>
                  <a:gd name="T34" fmla="*/ 76 w 79"/>
                  <a:gd name="T35" fmla="*/ 47 h 119"/>
                  <a:gd name="T36" fmla="*/ 66 w 79"/>
                  <a:gd name="T37" fmla="*/ 61 h 119"/>
                  <a:gd name="T38" fmla="*/ 43 w 79"/>
                  <a:gd name="T39" fmla="*/ 82 h 119"/>
                  <a:gd name="T40" fmla="*/ 27 w 79"/>
                  <a:gd name="T41" fmla="*/ 97 h 119"/>
                  <a:gd name="T42" fmla="*/ 20 w 79"/>
                  <a:gd name="T43" fmla="*/ 105 h 119"/>
                  <a:gd name="T44" fmla="*/ 79 w 79"/>
                  <a:gd name="T45" fmla="*/ 105 h 119"/>
                  <a:gd name="T46" fmla="*/ 79 w 79"/>
                  <a:gd name="T47" fmla="*/ 10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9" h="119">
                    <a:moveTo>
                      <a:pt x="79" y="105"/>
                    </a:moveTo>
                    <a:lnTo>
                      <a:pt x="79" y="119"/>
                    </a:lnTo>
                    <a:lnTo>
                      <a:pt x="0" y="119"/>
                    </a:lnTo>
                    <a:cubicBezTo>
                      <a:pt x="0" y="116"/>
                      <a:pt x="0" y="112"/>
                      <a:pt x="2" y="109"/>
                    </a:cubicBezTo>
                    <a:cubicBezTo>
                      <a:pt x="4" y="104"/>
                      <a:pt x="7" y="99"/>
                      <a:pt x="11" y="93"/>
                    </a:cubicBezTo>
                    <a:cubicBezTo>
                      <a:pt x="16" y="88"/>
                      <a:pt x="22" y="82"/>
                      <a:pt x="31" y="75"/>
                    </a:cubicBezTo>
                    <a:cubicBezTo>
                      <a:pt x="43" y="65"/>
                      <a:pt x="52" y="56"/>
                      <a:pt x="57" y="50"/>
                    </a:cubicBezTo>
                    <a:cubicBezTo>
                      <a:pt x="61" y="44"/>
                      <a:pt x="64" y="38"/>
                      <a:pt x="64" y="32"/>
                    </a:cubicBezTo>
                    <a:cubicBezTo>
                      <a:pt x="64" y="27"/>
                      <a:pt x="61" y="22"/>
                      <a:pt x="57" y="18"/>
                    </a:cubicBezTo>
                    <a:cubicBezTo>
                      <a:pt x="53" y="14"/>
                      <a:pt x="48" y="12"/>
                      <a:pt x="41" y="12"/>
                    </a:cubicBezTo>
                    <a:cubicBezTo>
                      <a:pt x="34" y="12"/>
                      <a:pt x="28" y="14"/>
                      <a:pt x="24" y="18"/>
                    </a:cubicBezTo>
                    <a:cubicBezTo>
                      <a:pt x="20" y="22"/>
                      <a:pt x="18" y="28"/>
                      <a:pt x="18" y="36"/>
                    </a:cubicBezTo>
                    <a:lnTo>
                      <a:pt x="3" y="34"/>
                    </a:lnTo>
                    <a:cubicBezTo>
                      <a:pt x="4" y="23"/>
                      <a:pt x="8" y="14"/>
                      <a:pt x="14" y="8"/>
                    </a:cubicBezTo>
                    <a:cubicBezTo>
                      <a:pt x="21" y="3"/>
                      <a:pt x="30" y="0"/>
                      <a:pt x="42" y="0"/>
                    </a:cubicBezTo>
                    <a:cubicBezTo>
                      <a:pt x="53" y="0"/>
                      <a:pt x="62" y="3"/>
                      <a:pt x="69" y="9"/>
                    </a:cubicBezTo>
                    <a:cubicBezTo>
                      <a:pt x="75" y="15"/>
                      <a:pt x="79" y="23"/>
                      <a:pt x="79" y="33"/>
                    </a:cubicBezTo>
                    <a:cubicBezTo>
                      <a:pt x="79" y="37"/>
                      <a:pt x="78" y="42"/>
                      <a:pt x="76" y="47"/>
                    </a:cubicBezTo>
                    <a:cubicBezTo>
                      <a:pt x="74" y="51"/>
                      <a:pt x="71" y="56"/>
                      <a:pt x="66" y="61"/>
                    </a:cubicBezTo>
                    <a:cubicBezTo>
                      <a:pt x="61" y="66"/>
                      <a:pt x="54" y="73"/>
                      <a:pt x="43" y="82"/>
                    </a:cubicBezTo>
                    <a:cubicBezTo>
                      <a:pt x="35" y="90"/>
                      <a:pt x="29" y="95"/>
                      <a:pt x="27" y="97"/>
                    </a:cubicBezTo>
                    <a:cubicBezTo>
                      <a:pt x="24" y="100"/>
                      <a:pt x="22" y="103"/>
                      <a:pt x="20" y="105"/>
                    </a:cubicBezTo>
                    <a:lnTo>
                      <a:pt x="79" y="105"/>
                    </a:lnTo>
                    <a:close/>
                    <a:moveTo>
                      <a:pt x="79" y="105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00" name="Freeform 599"/>
              <p:cNvSpPr>
                <a:spLocks noEditPoints="1"/>
              </p:cNvSpPr>
              <p:nvPr/>
            </p:nvSpPr>
            <p:spPr bwMode="auto">
              <a:xfrm>
                <a:off x="3618" y="5361"/>
                <a:ext cx="60" cy="91"/>
              </a:xfrm>
              <a:custGeom>
                <a:avLst/>
                <a:gdLst>
                  <a:gd name="T0" fmla="*/ 0 w 79"/>
                  <a:gd name="T1" fmla="*/ 87 h 120"/>
                  <a:gd name="T2" fmla="*/ 15 w 79"/>
                  <a:gd name="T3" fmla="*/ 86 h 120"/>
                  <a:gd name="T4" fmla="*/ 23 w 79"/>
                  <a:gd name="T5" fmla="*/ 102 h 120"/>
                  <a:gd name="T6" fmla="*/ 38 w 79"/>
                  <a:gd name="T7" fmla="*/ 108 h 120"/>
                  <a:gd name="T8" fmla="*/ 56 w 79"/>
                  <a:gd name="T9" fmla="*/ 100 h 120"/>
                  <a:gd name="T10" fmla="*/ 64 w 79"/>
                  <a:gd name="T11" fmla="*/ 79 h 120"/>
                  <a:gd name="T12" fmla="*/ 57 w 79"/>
                  <a:gd name="T13" fmla="*/ 59 h 120"/>
                  <a:gd name="T14" fmla="*/ 38 w 79"/>
                  <a:gd name="T15" fmla="*/ 52 h 120"/>
                  <a:gd name="T16" fmla="*/ 25 w 79"/>
                  <a:gd name="T17" fmla="*/ 55 h 120"/>
                  <a:gd name="T18" fmla="*/ 17 w 79"/>
                  <a:gd name="T19" fmla="*/ 64 h 120"/>
                  <a:gd name="T20" fmla="*/ 3 w 79"/>
                  <a:gd name="T21" fmla="*/ 62 h 120"/>
                  <a:gd name="T22" fmla="*/ 14 w 79"/>
                  <a:gd name="T23" fmla="*/ 0 h 120"/>
                  <a:gd name="T24" fmla="*/ 74 w 79"/>
                  <a:gd name="T25" fmla="*/ 0 h 120"/>
                  <a:gd name="T26" fmla="*/ 74 w 79"/>
                  <a:gd name="T27" fmla="*/ 15 h 120"/>
                  <a:gd name="T28" fmla="*/ 26 w 79"/>
                  <a:gd name="T29" fmla="*/ 15 h 120"/>
                  <a:gd name="T30" fmla="*/ 20 w 79"/>
                  <a:gd name="T31" fmla="*/ 47 h 120"/>
                  <a:gd name="T32" fmla="*/ 42 w 79"/>
                  <a:gd name="T33" fmla="*/ 39 h 120"/>
                  <a:gd name="T34" fmla="*/ 68 w 79"/>
                  <a:gd name="T35" fmla="*/ 50 h 120"/>
                  <a:gd name="T36" fmla="*/ 79 w 79"/>
                  <a:gd name="T37" fmla="*/ 78 h 120"/>
                  <a:gd name="T38" fmla="*/ 70 w 79"/>
                  <a:gd name="T39" fmla="*/ 106 h 120"/>
                  <a:gd name="T40" fmla="*/ 38 w 79"/>
                  <a:gd name="T41" fmla="*/ 120 h 120"/>
                  <a:gd name="T42" fmla="*/ 12 w 79"/>
                  <a:gd name="T43" fmla="*/ 111 h 120"/>
                  <a:gd name="T44" fmla="*/ 0 w 79"/>
                  <a:gd name="T45" fmla="*/ 87 h 120"/>
                  <a:gd name="T46" fmla="*/ 0 w 79"/>
                  <a:gd name="T47" fmla="*/ 87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9" h="120">
                    <a:moveTo>
                      <a:pt x="0" y="87"/>
                    </a:moveTo>
                    <a:lnTo>
                      <a:pt x="15" y="86"/>
                    </a:lnTo>
                    <a:cubicBezTo>
                      <a:pt x="17" y="93"/>
                      <a:pt x="19" y="99"/>
                      <a:pt x="23" y="102"/>
                    </a:cubicBezTo>
                    <a:cubicBezTo>
                      <a:pt x="28" y="106"/>
                      <a:pt x="33" y="108"/>
                      <a:pt x="38" y="108"/>
                    </a:cubicBezTo>
                    <a:cubicBezTo>
                      <a:pt x="46" y="108"/>
                      <a:pt x="51" y="106"/>
                      <a:pt x="56" y="100"/>
                    </a:cubicBezTo>
                    <a:cubicBezTo>
                      <a:pt x="61" y="95"/>
                      <a:pt x="64" y="88"/>
                      <a:pt x="64" y="79"/>
                    </a:cubicBezTo>
                    <a:cubicBezTo>
                      <a:pt x="64" y="71"/>
                      <a:pt x="61" y="64"/>
                      <a:pt x="57" y="59"/>
                    </a:cubicBezTo>
                    <a:cubicBezTo>
                      <a:pt x="52" y="55"/>
                      <a:pt x="46" y="52"/>
                      <a:pt x="38" y="52"/>
                    </a:cubicBezTo>
                    <a:cubicBezTo>
                      <a:pt x="33" y="52"/>
                      <a:pt x="29" y="53"/>
                      <a:pt x="25" y="55"/>
                    </a:cubicBezTo>
                    <a:cubicBezTo>
                      <a:pt x="22" y="57"/>
                      <a:pt x="19" y="60"/>
                      <a:pt x="17" y="64"/>
                    </a:cubicBezTo>
                    <a:lnTo>
                      <a:pt x="3" y="62"/>
                    </a:lnTo>
                    <a:lnTo>
                      <a:pt x="14" y="0"/>
                    </a:lnTo>
                    <a:lnTo>
                      <a:pt x="74" y="0"/>
                    </a:lnTo>
                    <a:lnTo>
                      <a:pt x="74" y="15"/>
                    </a:lnTo>
                    <a:lnTo>
                      <a:pt x="26" y="15"/>
                    </a:lnTo>
                    <a:lnTo>
                      <a:pt x="20" y="47"/>
                    </a:lnTo>
                    <a:cubicBezTo>
                      <a:pt x="27" y="42"/>
                      <a:pt x="34" y="39"/>
                      <a:pt x="42" y="39"/>
                    </a:cubicBezTo>
                    <a:cubicBezTo>
                      <a:pt x="52" y="39"/>
                      <a:pt x="61" y="43"/>
                      <a:pt x="68" y="50"/>
                    </a:cubicBezTo>
                    <a:cubicBezTo>
                      <a:pt x="76" y="57"/>
                      <a:pt x="79" y="66"/>
                      <a:pt x="79" y="78"/>
                    </a:cubicBezTo>
                    <a:cubicBezTo>
                      <a:pt x="79" y="89"/>
                      <a:pt x="76" y="98"/>
                      <a:pt x="70" y="106"/>
                    </a:cubicBezTo>
                    <a:cubicBezTo>
                      <a:pt x="62" y="115"/>
                      <a:pt x="52" y="120"/>
                      <a:pt x="38" y="120"/>
                    </a:cubicBezTo>
                    <a:cubicBezTo>
                      <a:pt x="28" y="120"/>
                      <a:pt x="19" y="117"/>
                      <a:pt x="12" y="111"/>
                    </a:cubicBezTo>
                    <a:cubicBezTo>
                      <a:pt x="5" y="105"/>
                      <a:pt x="1" y="97"/>
                      <a:pt x="0" y="87"/>
                    </a:cubicBezTo>
                    <a:close/>
                    <a:moveTo>
                      <a:pt x="0" y="8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01" name="Freeform 600"/>
              <p:cNvSpPr>
                <a:spLocks noEditPoints="1"/>
              </p:cNvSpPr>
              <p:nvPr/>
            </p:nvSpPr>
            <p:spPr bwMode="auto">
              <a:xfrm>
                <a:off x="3688" y="5359"/>
                <a:ext cx="60" cy="93"/>
              </a:xfrm>
              <a:custGeom>
                <a:avLst/>
                <a:gdLst>
                  <a:gd name="T0" fmla="*/ 22 w 78"/>
                  <a:gd name="T1" fmla="*/ 55 h 122"/>
                  <a:gd name="T2" fmla="*/ 9 w 78"/>
                  <a:gd name="T3" fmla="*/ 46 h 122"/>
                  <a:gd name="T4" fmla="*/ 5 w 78"/>
                  <a:gd name="T5" fmla="*/ 31 h 122"/>
                  <a:gd name="T6" fmla="*/ 14 w 78"/>
                  <a:gd name="T7" fmla="*/ 9 h 122"/>
                  <a:gd name="T8" fmla="*/ 39 w 78"/>
                  <a:gd name="T9" fmla="*/ 0 h 122"/>
                  <a:gd name="T10" fmla="*/ 64 w 78"/>
                  <a:gd name="T11" fmla="*/ 10 h 122"/>
                  <a:gd name="T12" fmla="*/ 73 w 78"/>
                  <a:gd name="T13" fmla="*/ 32 h 122"/>
                  <a:gd name="T14" fmla="*/ 69 w 78"/>
                  <a:gd name="T15" fmla="*/ 46 h 122"/>
                  <a:gd name="T16" fmla="*/ 56 w 78"/>
                  <a:gd name="T17" fmla="*/ 55 h 122"/>
                  <a:gd name="T18" fmla="*/ 73 w 78"/>
                  <a:gd name="T19" fmla="*/ 67 h 122"/>
                  <a:gd name="T20" fmla="*/ 78 w 78"/>
                  <a:gd name="T21" fmla="*/ 86 h 122"/>
                  <a:gd name="T22" fmla="*/ 67 w 78"/>
                  <a:gd name="T23" fmla="*/ 112 h 122"/>
                  <a:gd name="T24" fmla="*/ 39 w 78"/>
                  <a:gd name="T25" fmla="*/ 122 h 122"/>
                  <a:gd name="T26" fmla="*/ 10 w 78"/>
                  <a:gd name="T27" fmla="*/ 112 h 122"/>
                  <a:gd name="T28" fmla="*/ 0 w 78"/>
                  <a:gd name="T29" fmla="*/ 86 h 122"/>
                  <a:gd name="T30" fmla="*/ 6 w 78"/>
                  <a:gd name="T31" fmla="*/ 66 h 122"/>
                  <a:gd name="T32" fmla="*/ 22 w 78"/>
                  <a:gd name="T33" fmla="*/ 55 h 122"/>
                  <a:gd name="T34" fmla="*/ 19 w 78"/>
                  <a:gd name="T35" fmla="*/ 31 h 122"/>
                  <a:gd name="T36" fmla="*/ 25 w 78"/>
                  <a:gd name="T37" fmla="*/ 45 h 122"/>
                  <a:gd name="T38" fmla="*/ 39 w 78"/>
                  <a:gd name="T39" fmla="*/ 50 h 122"/>
                  <a:gd name="T40" fmla="*/ 53 w 78"/>
                  <a:gd name="T41" fmla="*/ 45 h 122"/>
                  <a:gd name="T42" fmla="*/ 58 w 78"/>
                  <a:gd name="T43" fmla="*/ 32 h 122"/>
                  <a:gd name="T44" fmla="*/ 53 w 78"/>
                  <a:gd name="T45" fmla="*/ 18 h 122"/>
                  <a:gd name="T46" fmla="*/ 39 w 78"/>
                  <a:gd name="T47" fmla="*/ 12 h 122"/>
                  <a:gd name="T48" fmla="*/ 25 w 78"/>
                  <a:gd name="T49" fmla="*/ 18 h 122"/>
                  <a:gd name="T50" fmla="*/ 19 w 78"/>
                  <a:gd name="T51" fmla="*/ 31 h 122"/>
                  <a:gd name="T52" fmla="*/ 15 w 78"/>
                  <a:gd name="T53" fmla="*/ 86 h 122"/>
                  <a:gd name="T54" fmla="*/ 18 w 78"/>
                  <a:gd name="T55" fmla="*/ 98 h 122"/>
                  <a:gd name="T56" fmla="*/ 27 w 78"/>
                  <a:gd name="T57" fmla="*/ 107 h 122"/>
                  <a:gd name="T58" fmla="*/ 39 w 78"/>
                  <a:gd name="T59" fmla="*/ 110 h 122"/>
                  <a:gd name="T60" fmla="*/ 56 w 78"/>
                  <a:gd name="T61" fmla="*/ 103 h 122"/>
                  <a:gd name="T62" fmla="*/ 63 w 78"/>
                  <a:gd name="T63" fmla="*/ 86 h 122"/>
                  <a:gd name="T64" fmla="*/ 56 w 78"/>
                  <a:gd name="T65" fmla="*/ 69 h 122"/>
                  <a:gd name="T66" fmla="*/ 39 w 78"/>
                  <a:gd name="T67" fmla="*/ 62 h 122"/>
                  <a:gd name="T68" fmla="*/ 21 w 78"/>
                  <a:gd name="T69" fmla="*/ 69 h 122"/>
                  <a:gd name="T70" fmla="*/ 15 w 78"/>
                  <a:gd name="T71" fmla="*/ 86 h 122"/>
                  <a:gd name="T72" fmla="*/ 15 w 78"/>
                  <a:gd name="T73" fmla="*/ 8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8" h="122">
                    <a:moveTo>
                      <a:pt x="22" y="55"/>
                    </a:moveTo>
                    <a:cubicBezTo>
                      <a:pt x="16" y="53"/>
                      <a:pt x="12" y="50"/>
                      <a:pt x="9" y="46"/>
                    </a:cubicBezTo>
                    <a:cubicBezTo>
                      <a:pt x="6" y="42"/>
                      <a:pt x="4" y="37"/>
                      <a:pt x="5" y="31"/>
                    </a:cubicBezTo>
                    <a:cubicBezTo>
                      <a:pt x="4" y="22"/>
                      <a:pt x="8" y="15"/>
                      <a:pt x="14" y="9"/>
                    </a:cubicBezTo>
                    <a:cubicBezTo>
                      <a:pt x="20" y="3"/>
                      <a:pt x="28" y="0"/>
                      <a:pt x="39" y="0"/>
                    </a:cubicBezTo>
                    <a:cubicBezTo>
                      <a:pt x="49" y="0"/>
                      <a:pt x="57" y="4"/>
                      <a:pt x="64" y="10"/>
                    </a:cubicBezTo>
                    <a:cubicBezTo>
                      <a:pt x="70" y="16"/>
                      <a:pt x="73" y="23"/>
                      <a:pt x="73" y="32"/>
                    </a:cubicBezTo>
                    <a:cubicBezTo>
                      <a:pt x="73" y="37"/>
                      <a:pt x="72" y="42"/>
                      <a:pt x="69" y="46"/>
                    </a:cubicBezTo>
                    <a:cubicBezTo>
                      <a:pt x="66" y="50"/>
                      <a:pt x="62" y="53"/>
                      <a:pt x="56" y="55"/>
                    </a:cubicBezTo>
                    <a:cubicBezTo>
                      <a:pt x="63" y="58"/>
                      <a:pt x="69" y="62"/>
                      <a:pt x="73" y="67"/>
                    </a:cubicBezTo>
                    <a:cubicBezTo>
                      <a:pt x="76" y="72"/>
                      <a:pt x="78" y="79"/>
                      <a:pt x="78" y="86"/>
                    </a:cubicBezTo>
                    <a:cubicBezTo>
                      <a:pt x="78" y="96"/>
                      <a:pt x="75" y="105"/>
                      <a:pt x="67" y="112"/>
                    </a:cubicBezTo>
                    <a:cubicBezTo>
                      <a:pt x="60" y="119"/>
                      <a:pt x="51" y="122"/>
                      <a:pt x="39" y="122"/>
                    </a:cubicBezTo>
                    <a:cubicBezTo>
                      <a:pt x="27" y="122"/>
                      <a:pt x="18" y="119"/>
                      <a:pt x="10" y="112"/>
                    </a:cubicBezTo>
                    <a:cubicBezTo>
                      <a:pt x="3" y="105"/>
                      <a:pt x="0" y="96"/>
                      <a:pt x="0" y="86"/>
                    </a:cubicBezTo>
                    <a:cubicBezTo>
                      <a:pt x="0" y="78"/>
                      <a:pt x="2" y="71"/>
                      <a:pt x="6" y="66"/>
                    </a:cubicBezTo>
                    <a:cubicBezTo>
                      <a:pt x="9" y="61"/>
                      <a:pt x="15" y="57"/>
                      <a:pt x="22" y="55"/>
                    </a:cubicBezTo>
                    <a:close/>
                    <a:moveTo>
                      <a:pt x="19" y="31"/>
                    </a:moveTo>
                    <a:cubicBezTo>
                      <a:pt x="19" y="36"/>
                      <a:pt x="21" y="41"/>
                      <a:pt x="25" y="45"/>
                    </a:cubicBezTo>
                    <a:cubicBezTo>
                      <a:pt x="28" y="48"/>
                      <a:pt x="33" y="50"/>
                      <a:pt x="39" y="50"/>
                    </a:cubicBezTo>
                    <a:cubicBezTo>
                      <a:pt x="45" y="50"/>
                      <a:pt x="49" y="48"/>
                      <a:pt x="53" y="45"/>
                    </a:cubicBezTo>
                    <a:cubicBezTo>
                      <a:pt x="57" y="41"/>
                      <a:pt x="58" y="37"/>
                      <a:pt x="58" y="32"/>
                    </a:cubicBezTo>
                    <a:cubicBezTo>
                      <a:pt x="58" y="26"/>
                      <a:pt x="56" y="22"/>
                      <a:pt x="53" y="18"/>
                    </a:cubicBezTo>
                    <a:cubicBezTo>
                      <a:pt x="49" y="14"/>
                      <a:pt x="44" y="13"/>
                      <a:pt x="39" y="12"/>
                    </a:cubicBezTo>
                    <a:cubicBezTo>
                      <a:pt x="33" y="13"/>
                      <a:pt x="29" y="14"/>
                      <a:pt x="25" y="18"/>
                    </a:cubicBezTo>
                    <a:cubicBezTo>
                      <a:pt x="21" y="21"/>
                      <a:pt x="19" y="26"/>
                      <a:pt x="19" y="31"/>
                    </a:cubicBezTo>
                    <a:close/>
                    <a:moveTo>
                      <a:pt x="15" y="86"/>
                    </a:moveTo>
                    <a:cubicBezTo>
                      <a:pt x="15" y="90"/>
                      <a:pt x="16" y="94"/>
                      <a:pt x="18" y="98"/>
                    </a:cubicBezTo>
                    <a:cubicBezTo>
                      <a:pt x="20" y="102"/>
                      <a:pt x="23" y="105"/>
                      <a:pt x="27" y="107"/>
                    </a:cubicBezTo>
                    <a:cubicBezTo>
                      <a:pt x="30" y="109"/>
                      <a:pt x="35" y="110"/>
                      <a:pt x="39" y="110"/>
                    </a:cubicBezTo>
                    <a:cubicBezTo>
                      <a:pt x="46" y="110"/>
                      <a:pt x="52" y="108"/>
                      <a:pt x="56" y="103"/>
                    </a:cubicBezTo>
                    <a:cubicBezTo>
                      <a:pt x="61" y="99"/>
                      <a:pt x="63" y="93"/>
                      <a:pt x="63" y="86"/>
                    </a:cubicBezTo>
                    <a:cubicBezTo>
                      <a:pt x="63" y="79"/>
                      <a:pt x="61" y="73"/>
                      <a:pt x="56" y="69"/>
                    </a:cubicBezTo>
                    <a:cubicBezTo>
                      <a:pt x="52" y="64"/>
                      <a:pt x="46" y="62"/>
                      <a:pt x="39" y="62"/>
                    </a:cubicBezTo>
                    <a:cubicBezTo>
                      <a:pt x="32" y="62"/>
                      <a:pt x="26" y="64"/>
                      <a:pt x="21" y="69"/>
                    </a:cubicBezTo>
                    <a:cubicBezTo>
                      <a:pt x="17" y="73"/>
                      <a:pt x="15" y="79"/>
                      <a:pt x="15" y="86"/>
                    </a:cubicBezTo>
                    <a:close/>
                    <a:moveTo>
                      <a:pt x="15" y="8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02" name="Freeform 601"/>
              <p:cNvSpPr>
                <a:spLocks noEditPoints="1"/>
              </p:cNvSpPr>
              <p:nvPr/>
            </p:nvSpPr>
            <p:spPr bwMode="auto">
              <a:xfrm>
                <a:off x="3765" y="5438"/>
                <a:ext cx="12" cy="12"/>
              </a:xfrm>
              <a:custGeom>
                <a:avLst/>
                <a:gdLst>
                  <a:gd name="T0" fmla="*/ 0 w 16"/>
                  <a:gd name="T1" fmla="*/ 16 h 16"/>
                  <a:gd name="T2" fmla="*/ 0 w 16"/>
                  <a:gd name="T3" fmla="*/ 0 h 16"/>
                  <a:gd name="T4" fmla="*/ 16 w 16"/>
                  <a:gd name="T5" fmla="*/ 0 h 16"/>
                  <a:gd name="T6" fmla="*/ 16 w 16"/>
                  <a:gd name="T7" fmla="*/ 16 h 16"/>
                  <a:gd name="T8" fmla="*/ 0 w 16"/>
                  <a:gd name="T9" fmla="*/ 16 h 16"/>
                  <a:gd name="T10" fmla="*/ 0 w 16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16">
                    <a:moveTo>
                      <a:pt x="0" y="16"/>
                    </a:moveTo>
                    <a:lnTo>
                      <a:pt x="0" y="0"/>
                    </a:lnTo>
                    <a:lnTo>
                      <a:pt x="16" y="0"/>
                    </a:lnTo>
                    <a:lnTo>
                      <a:pt x="16" y="16"/>
                    </a:lnTo>
                    <a:lnTo>
                      <a:pt x="0" y="16"/>
                    </a:lnTo>
                    <a:close/>
                    <a:moveTo>
                      <a:pt x="0" y="1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03" name="Freeform 602"/>
              <p:cNvSpPr>
                <a:spLocks noEditPoints="1"/>
              </p:cNvSpPr>
              <p:nvPr/>
            </p:nvSpPr>
            <p:spPr bwMode="auto">
              <a:xfrm>
                <a:off x="3792" y="5359"/>
                <a:ext cx="60" cy="91"/>
              </a:xfrm>
              <a:custGeom>
                <a:avLst/>
                <a:gdLst>
                  <a:gd name="T0" fmla="*/ 79 w 79"/>
                  <a:gd name="T1" fmla="*/ 106 h 120"/>
                  <a:gd name="T2" fmla="*/ 79 w 79"/>
                  <a:gd name="T3" fmla="*/ 120 h 120"/>
                  <a:gd name="T4" fmla="*/ 0 w 79"/>
                  <a:gd name="T5" fmla="*/ 120 h 120"/>
                  <a:gd name="T6" fmla="*/ 2 w 79"/>
                  <a:gd name="T7" fmla="*/ 110 h 120"/>
                  <a:gd name="T8" fmla="*/ 11 w 79"/>
                  <a:gd name="T9" fmla="*/ 94 h 120"/>
                  <a:gd name="T10" fmla="*/ 30 w 79"/>
                  <a:gd name="T11" fmla="*/ 76 h 120"/>
                  <a:gd name="T12" fmla="*/ 57 w 79"/>
                  <a:gd name="T13" fmla="*/ 51 h 120"/>
                  <a:gd name="T14" fmla="*/ 64 w 79"/>
                  <a:gd name="T15" fmla="*/ 33 h 120"/>
                  <a:gd name="T16" fmla="*/ 57 w 79"/>
                  <a:gd name="T17" fmla="*/ 18 h 120"/>
                  <a:gd name="T18" fmla="*/ 41 w 79"/>
                  <a:gd name="T19" fmla="*/ 13 h 120"/>
                  <a:gd name="T20" fmla="*/ 24 w 79"/>
                  <a:gd name="T21" fmla="*/ 19 h 120"/>
                  <a:gd name="T22" fmla="*/ 18 w 79"/>
                  <a:gd name="T23" fmla="*/ 36 h 120"/>
                  <a:gd name="T24" fmla="*/ 3 w 79"/>
                  <a:gd name="T25" fmla="*/ 35 h 120"/>
                  <a:gd name="T26" fmla="*/ 14 w 79"/>
                  <a:gd name="T27" fmla="*/ 9 h 120"/>
                  <a:gd name="T28" fmla="*/ 41 w 79"/>
                  <a:gd name="T29" fmla="*/ 0 h 120"/>
                  <a:gd name="T30" fmla="*/ 69 w 79"/>
                  <a:gd name="T31" fmla="*/ 10 h 120"/>
                  <a:gd name="T32" fmla="*/ 79 w 79"/>
                  <a:gd name="T33" fmla="*/ 34 h 120"/>
                  <a:gd name="T34" fmla="*/ 76 w 79"/>
                  <a:gd name="T35" fmla="*/ 48 h 120"/>
                  <a:gd name="T36" fmla="*/ 66 w 79"/>
                  <a:gd name="T37" fmla="*/ 62 h 120"/>
                  <a:gd name="T38" fmla="*/ 43 w 79"/>
                  <a:gd name="T39" fmla="*/ 83 h 120"/>
                  <a:gd name="T40" fmla="*/ 26 w 79"/>
                  <a:gd name="T41" fmla="*/ 98 h 120"/>
                  <a:gd name="T42" fmla="*/ 20 w 79"/>
                  <a:gd name="T43" fmla="*/ 106 h 120"/>
                  <a:gd name="T44" fmla="*/ 79 w 79"/>
                  <a:gd name="T45" fmla="*/ 106 h 120"/>
                  <a:gd name="T46" fmla="*/ 79 w 79"/>
                  <a:gd name="T47" fmla="*/ 106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9" h="120">
                    <a:moveTo>
                      <a:pt x="79" y="106"/>
                    </a:moveTo>
                    <a:lnTo>
                      <a:pt x="79" y="120"/>
                    </a:lnTo>
                    <a:lnTo>
                      <a:pt x="0" y="120"/>
                    </a:lnTo>
                    <a:cubicBezTo>
                      <a:pt x="0" y="117"/>
                      <a:pt x="0" y="113"/>
                      <a:pt x="2" y="110"/>
                    </a:cubicBezTo>
                    <a:cubicBezTo>
                      <a:pt x="4" y="105"/>
                      <a:pt x="7" y="99"/>
                      <a:pt x="11" y="94"/>
                    </a:cubicBezTo>
                    <a:cubicBezTo>
                      <a:pt x="16" y="89"/>
                      <a:pt x="22" y="83"/>
                      <a:pt x="30" y="76"/>
                    </a:cubicBezTo>
                    <a:cubicBezTo>
                      <a:pt x="43" y="65"/>
                      <a:pt x="52" y="57"/>
                      <a:pt x="57" y="51"/>
                    </a:cubicBezTo>
                    <a:cubicBezTo>
                      <a:pt x="61" y="45"/>
                      <a:pt x="64" y="39"/>
                      <a:pt x="64" y="33"/>
                    </a:cubicBezTo>
                    <a:cubicBezTo>
                      <a:pt x="64" y="27"/>
                      <a:pt x="61" y="23"/>
                      <a:pt x="57" y="18"/>
                    </a:cubicBezTo>
                    <a:cubicBezTo>
                      <a:pt x="53" y="15"/>
                      <a:pt x="48" y="13"/>
                      <a:pt x="41" y="13"/>
                    </a:cubicBezTo>
                    <a:cubicBezTo>
                      <a:pt x="34" y="13"/>
                      <a:pt x="28" y="15"/>
                      <a:pt x="24" y="19"/>
                    </a:cubicBezTo>
                    <a:cubicBezTo>
                      <a:pt x="20" y="23"/>
                      <a:pt x="18" y="29"/>
                      <a:pt x="18" y="36"/>
                    </a:cubicBezTo>
                    <a:lnTo>
                      <a:pt x="3" y="35"/>
                    </a:lnTo>
                    <a:cubicBezTo>
                      <a:pt x="4" y="24"/>
                      <a:pt x="8" y="15"/>
                      <a:pt x="14" y="9"/>
                    </a:cubicBezTo>
                    <a:cubicBezTo>
                      <a:pt x="21" y="3"/>
                      <a:pt x="30" y="0"/>
                      <a:pt x="41" y="0"/>
                    </a:cubicBezTo>
                    <a:cubicBezTo>
                      <a:pt x="53" y="0"/>
                      <a:pt x="62" y="4"/>
                      <a:pt x="69" y="10"/>
                    </a:cubicBezTo>
                    <a:cubicBezTo>
                      <a:pt x="75" y="16"/>
                      <a:pt x="79" y="24"/>
                      <a:pt x="79" y="34"/>
                    </a:cubicBezTo>
                    <a:cubicBezTo>
                      <a:pt x="79" y="38"/>
                      <a:pt x="78" y="43"/>
                      <a:pt x="76" y="48"/>
                    </a:cubicBezTo>
                    <a:cubicBezTo>
                      <a:pt x="74" y="52"/>
                      <a:pt x="70" y="57"/>
                      <a:pt x="66" y="62"/>
                    </a:cubicBezTo>
                    <a:cubicBezTo>
                      <a:pt x="61" y="67"/>
                      <a:pt x="54" y="74"/>
                      <a:pt x="43" y="83"/>
                    </a:cubicBezTo>
                    <a:cubicBezTo>
                      <a:pt x="35" y="91"/>
                      <a:pt x="29" y="96"/>
                      <a:pt x="26" y="98"/>
                    </a:cubicBezTo>
                    <a:cubicBezTo>
                      <a:pt x="24" y="101"/>
                      <a:pt x="22" y="103"/>
                      <a:pt x="20" y="106"/>
                    </a:cubicBezTo>
                    <a:lnTo>
                      <a:pt x="79" y="106"/>
                    </a:lnTo>
                    <a:close/>
                    <a:moveTo>
                      <a:pt x="79" y="10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04" name="Freeform 603"/>
              <p:cNvSpPr>
                <a:spLocks noEditPoints="1"/>
              </p:cNvSpPr>
              <p:nvPr/>
            </p:nvSpPr>
            <p:spPr bwMode="auto">
              <a:xfrm>
                <a:off x="3873" y="5359"/>
                <a:ext cx="33" cy="91"/>
              </a:xfrm>
              <a:custGeom>
                <a:avLst/>
                <a:gdLst>
                  <a:gd name="T0" fmla="*/ 44 w 44"/>
                  <a:gd name="T1" fmla="*/ 120 h 120"/>
                  <a:gd name="T2" fmla="*/ 29 w 44"/>
                  <a:gd name="T3" fmla="*/ 120 h 120"/>
                  <a:gd name="T4" fmla="*/ 29 w 44"/>
                  <a:gd name="T5" fmla="*/ 27 h 120"/>
                  <a:gd name="T6" fmla="*/ 15 w 44"/>
                  <a:gd name="T7" fmla="*/ 37 h 120"/>
                  <a:gd name="T8" fmla="*/ 0 w 44"/>
                  <a:gd name="T9" fmla="*/ 45 h 120"/>
                  <a:gd name="T10" fmla="*/ 0 w 44"/>
                  <a:gd name="T11" fmla="*/ 30 h 120"/>
                  <a:gd name="T12" fmla="*/ 21 w 44"/>
                  <a:gd name="T13" fmla="*/ 16 h 120"/>
                  <a:gd name="T14" fmla="*/ 34 w 44"/>
                  <a:gd name="T15" fmla="*/ 0 h 120"/>
                  <a:gd name="T16" fmla="*/ 44 w 44"/>
                  <a:gd name="T17" fmla="*/ 0 h 120"/>
                  <a:gd name="T18" fmla="*/ 44 w 44"/>
                  <a:gd name="T19" fmla="*/ 120 h 120"/>
                  <a:gd name="T20" fmla="*/ 44 w 44"/>
                  <a:gd name="T21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120">
                    <a:moveTo>
                      <a:pt x="44" y="120"/>
                    </a:moveTo>
                    <a:lnTo>
                      <a:pt x="29" y="120"/>
                    </a:lnTo>
                    <a:lnTo>
                      <a:pt x="29" y="27"/>
                    </a:lnTo>
                    <a:cubicBezTo>
                      <a:pt x="26" y="30"/>
                      <a:pt x="21" y="34"/>
                      <a:pt x="15" y="37"/>
                    </a:cubicBezTo>
                    <a:cubicBezTo>
                      <a:pt x="9" y="40"/>
                      <a:pt x="4" y="43"/>
                      <a:pt x="0" y="45"/>
                    </a:cubicBezTo>
                    <a:lnTo>
                      <a:pt x="0" y="30"/>
                    </a:lnTo>
                    <a:cubicBezTo>
                      <a:pt x="8" y="26"/>
                      <a:pt x="15" y="22"/>
                      <a:pt x="21" y="16"/>
                    </a:cubicBezTo>
                    <a:cubicBezTo>
                      <a:pt x="27" y="11"/>
                      <a:pt x="32" y="6"/>
                      <a:pt x="34" y="0"/>
                    </a:cubicBezTo>
                    <a:lnTo>
                      <a:pt x="44" y="0"/>
                    </a:lnTo>
                    <a:lnTo>
                      <a:pt x="44" y="120"/>
                    </a:lnTo>
                    <a:close/>
                    <a:moveTo>
                      <a:pt x="44" y="12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05" name="Freeform 604"/>
              <p:cNvSpPr>
                <a:spLocks noEditPoints="1"/>
              </p:cNvSpPr>
              <p:nvPr/>
            </p:nvSpPr>
            <p:spPr bwMode="auto">
              <a:xfrm>
                <a:off x="3618" y="4496"/>
                <a:ext cx="60" cy="91"/>
              </a:xfrm>
              <a:custGeom>
                <a:avLst/>
                <a:gdLst>
                  <a:gd name="T0" fmla="*/ 0 w 79"/>
                  <a:gd name="T1" fmla="*/ 87 h 120"/>
                  <a:gd name="T2" fmla="*/ 15 w 79"/>
                  <a:gd name="T3" fmla="*/ 86 h 120"/>
                  <a:gd name="T4" fmla="*/ 23 w 79"/>
                  <a:gd name="T5" fmla="*/ 102 h 120"/>
                  <a:gd name="T6" fmla="*/ 38 w 79"/>
                  <a:gd name="T7" fmla="*/ 108 h 120"/>
                  <a:gd name="T8" fmla="*/ 56 w 79"/>
                  <a:gd name="T9" fmla="*/ 100 h 120"/>
                  <a:gd name="T10" fmla="*/ 64 w 79"/>
                  <a:gd name="T11" fmla="*/ 79 h 120"/>
                  <a:gd name="T12" fmla="*/ 57 w 79"/>
                  <a:gd name="T13" fmla="*/ 59 h 120"/>
                  <a:gd name="T14" fmla="*/ 38 w 79"/>
                  <a:gd name="T15" fmla="*/ 52 h 120"/>
                  <a:gd name="T16" fmla="*/ 25 w 79"/>
                  <a:gd name="T17" fmla="*/ 55 h 120"/>
                  <a:gd name="T18" fmla="*/ 17 w 79"/>
                  <a:gd name="T19" fmla="*/ 64 h 120"/>
                  <a:gd name="T20" fmla="*/ 3 w 79"/>
                  <a:gd name="T21" fmla="*/ 62 h 120"/>
                  <a:gd name="T22" fmla="*/ 14 w 79"/>
                  <a:gd name="T23" fmla="*/ 0 h 120"/>
                  <a:gd name="T24" fmla="*/ 74 w 79"/>
                  <a:gd name="T25" fmla="*/ 0 h 120"/>
                  <a:gd name="T26" fmla="*/ 74 w 79"/>
                  <a:gd name="T27" fmla="*/ 15 h 120"/>
                  <a:gd name="T28" fmla="*/ 26 w 79"/>
                  <a:gd name="T29" fmla="*/ 15 h 120"/>
                  <a:gd name="T30" fmla="*/ 20 w 79"/>
                  <a:gd name="T31" fmla="*/ 47 h 120"/>
                  <a:gd name="T32" fmla="*/ 42 w 79"/>
                  <a:gd name="T33" fmla="*/ 39 h 120"/>
                  <a:gd name="T34" fmla="*/ 68 w 79"/>
                  <a:gd name="T35" fmla="*/ 50 h 120"/>
                  <a:gd name="T36" fmla="*/ 79 w 79"/>
                  <a:gd name="T37" fmla="*/ 78 h 120"/>
                  <a:gd name="T38" fmla="*/ 70 w 79"/>
                  <a:gd name="T39" fmla="*/ 106 h 120"/>
                  <a:gd name="T40" fmla="*/ 38 w 79"/>
                  <a:gd name="T41" fmla="*/ 120 h 120"/>
                  <a:gd name="T42" fmla="*/ 12 w 79"/>
                  <a:gd name="T43" fmla="*/ 111 h 120"/>
                  <a:gd name="T44" fmla="*/ 0 w 79"/>
                  <a:gd name="T45" fmla="*/ 87 h 120"/>
                  <a:gd name="T46" fmla="*/ 0 w 79"/>
                  <a:gd name="T47" fmla="*/ 87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9" h="120">
                    <a:moveTo>
                      <a:pt x="0" y="87"/>
                    </a:moveTo>
                    <a:lnTo>
                      <a:pt x="15" y="86"/>
                    </a:lnTo>
                    <a:cubicBezTo>
                      <a:pt x="17" y="93"/>
                      <a:pt x="19" y="99"/>
                      <a:pt x="23" y="102"/>
                    </a:cubicBezTo>
                    <a:cubicBezTo>
                      <a:pt x="28" y="106"/>
                      <a:pt x="33" y="108"/>
                      <a:pt x="38" y="108"/>
                    </a:cubicBezTo>
                    <a:cubicBezTo>
                      <a:pt x="46" y="108"/>
                      <a:pt x="51" y="106"/>
                      <a:pt x="56" y="100"/>
                    </a:cubicBezTo>
                    <a:cubicBezTo>
                      <a:pt x="61" y="95"/>
                      <a:pt x="64" y="88"/>
                      <a:pt x="64" y="79"/>
                    </a:cubicBezTo>
                    <a:cubicBezTo>
                      <a:pt x="64" y="71"/>
                      <a:pt x="61" y="64"/>
                      <a:pt x="57" y="59"/>
                    </a:cubicBezTo>
                    <a:cubicBezTo>
                      <a:pt x="52" y="55"/>
                      <a:pt x="46" y="52"/>
                      <a:pt x="38" y="52"/>
                    </a:cubicBezTo>
                    <a:cubicBezTo>
                      <a:pt x="33" y="52"/>
                      <a:pt x="29" y="53"/>
                      <a:pt x="25" y="55"/>
                    </a:cubicBezTo>
                    <a:cubicBezTo>
                      <a:pt x="22" y="57"/>
                      <a:pt x="19" y="60"/>
                      <a:pt x="17" y="64"/>
                    </a:cubicBezTo>
                    <a:lnTo>
                      <a:pt x="3" y="62"/>
                    </a:lnTo>
                    <a:lnTo>
                      <a:pt x="14" y="0"/>
                    </a:lnTo>
                    <a:lnTo>
                      <a:pt x="74" y="0"/>
                    </a:lnTo>
                    <a:lnTo>
                      <a:pt x="74" y="15"/>
                    </a:lnTo>
                    <a:lnTo>
                      <a:pt x="26" y="15"/>
                    </a:lnTo>
                    <a:lnTo>
                      <a:pt x="20" y="47"/>
                    </a:lnTo>
                    <a:cubicBezTo>
                      <a:pt x="27" y="42"/>
                      <a:pt x="34" y="39"/>
                      <a:pt x="42" y="39"/>
                    </a:cubicBezTo>
                    <a:cubicBezTo>
                      <a:pt x="52" y="39"/>
                      <a:pt x="61" y="43"/>
                      <a:pt x="68" y="50"/>
                    </a:cubicBezTo>
                    <a:cubicBezTo>
                      <a:pt x="76" y="57"/>
                      <a:pt x="79" y="66"/>
                      <a:pt x="79" y="78"/>
                    </a:cubicBezTo>
                    <a:cubicBezTo>
                      <a:pt x="79" y="89"/>
                      <a:pt x="76" y="98"/>
                      <a:pt x="70" y="106"/>
                    </a:cubicBezTo>
                    <a:cubicBezTo>
                      <a:pt x="62" y="115"/>
                      <a:pt x="52" y="120"/>
                      <a:pt x="38" y="120"/>
                    </a:cubicBezTo>
                    <a:cubicBezTo>
                      <a:pt x="28" y="120"/>
                      <a:pt x="19" y="117"/>
                      <a:pt x="12" y="111"/>
                    </a:cubicBezTo>
                    <a:cubicBezTo>
                      <a:pt x="5" y="105"/>
                      <a:pt x="1" y="97"/>
                      <a:pt x="0" y="87"/>
                    </a:cubicBezTo>
                    <a:close/>
                    <a:moveTo>
                      <a:pt x="0" y="8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06" name="Freeform 605"/>
              <p:cNvSpPr>
                <a:spLocks noEditPoints="1"/>
              </p:cNvSpPr>
              <p:nvPr/>
            </p:nvSpPr>
            <p:spPr bwMode="auto">
              <a:xfrm>
                <a:off x="3688" y="4495"/>
                <a:ext cx="60" cy="92"/>
              </a:xfrm>
              <a:custGeom>
                <a:avLst/>
                <a:gdLst>
                  <a:gd name="T0" fmla="*/ 22 w 78"/>
                  <a:gd name="T1" fmla="*/ 55 h 122"/>
                  <a:gd name="T2" fmla="*/ 9 w 78"/>
                  <a:gd name="T3" fmla="*/ 46 h 122"/>
                  <a:gd name="T4" fmla="*/ 5 w 78"/>
                  <a:gd name="T5" fmla="*/ 31 h 122"/>
                  <a:gd name="T6" fmla="*/ 14 w 78"/>
                  <a:gd name="T7" fmla="*/ 9 h 122"/>
                  <a:gd name="T8" fmla="*/ 39 w 78"/>
                  <a:gd name="T9" fmla="*/ 0 h 122"/>
                  <a:gd name="T10" fmla="*/ 64 w 78"/>
                  <a:gd name="T11" fmla="*/ 10 h 122"/>
                  <a:gd name="T12" fmla="*/ 73 w 78"/>
                  <a:gd name="T13" fmla="*/ 32 h 122"/>
                  <a:gd name="T14" fmla="*/ 69 w 78"/>
                  <a:gd name="T15" fmla="*/ 46 h 122"/>
                  <a:gd name="T16" fmla="*/ 56 w 78"/>
                  <a:gd name="T17" fmla="*/ 55 h 122"/>
                  <a:gd name="T18" fmla="*/ 73 w 78"/>
                  <a:gd name="T19" fmla="*/ 67 h 122"/>
                  <a:gd name="T20" fmla="*/ 78 w 78"/>
                  <a:gd name="T21" fmla="*/ 86 h 122"/>
                  <a:gd name="T22" fmla="*/ 67 w 78"/>
                  <a:gd name="T23" fmla="*/ 112 h 122"/>
                  <a:gd name="T24" fmla="*/ 39 w 78"/>
                  <a:gd name="T25" fmla="*/ 122 h 122"/>
                  <a:gd name="T26" fmla="*/ 10 w 78"/>
                  <a:gd name="T27" fmla="*/ 112 h 122"/>
                  <a:gd name="T28" fmla="*/ 0 w 78"/>
                  <a:gd name="T29" fmla="*/ 86 h 122"/>
                  <a:gd name="T30" fmla="*/ 6 w 78"/>
                  <a:gd name="T31" fmla="*/ 66 h 122"/>
                  <a:gd name="T32" fmla="*/ 22 w 78"/>
                  <a:gd name="T33" fmla="*/ 55 h 122"/>
                  <a:gd name="T34" fmla="*/ 19 w 78"/>
                  <a:gd name="T35" fmla="*/ 31 h 122"/>
                  <a:gd name="T36" fmla="*/ 25 w 78"/>
                  <a:gd name="T37" fmla="*/ 45 h 122"/>
                  <a:gd name="T38" fmla="*/ 39 w 78"/>
                  <a:gd name="T39" fmla="*/ 50 h 122"/>
                  <a:gd name="T40" fmla="*/ 53 w 78"/>
                  <a:gd name="T41" fmla="*/ 45 h 122"/>
                  <a:gd name="T42" fmla="*/ 58 w 78"/>
                  <a:gd name="T43" fmla="*/ 32 h 122"/>
                  <a:gd name="T44" fmla="*/ 53 w 78"/>
                  <a:gd name="T45" fmla="*/ 18 h 122"/>
                  <a:gd name="T46" fmla="*/ 39 w 78"/>
                  <a:gd name="T47" fmla="*/ 12 h 122"/>
                  <a:gd name="T48" fmla="*/ 25 w 78"/>
                  <a:gd name="T49" fmla="*/ 18 h 122"/>
                  <a:gd name="T50" fmla="*/ 19 w 78"/>
                  <a:gd name="T51" fmla="*/ 31 h 122"/>
                  <a:gd name="T52" fmla="*/ 15 w 78"/>
                  <a:gd name="T53" fmla="*/ 86 h 122"/>
                  <a:gd name="T54" fmla="*/ 18 w 78"/>
                  <a:gd name="T55" fmla="*/ 98 h 122"/>
                  <a:gd name="T56" fmla="*/ 27 w 78"/>
                  <a:gd name="T57" fmla="*/ 107 h 122"/>
                  <a:gd name="T58" fmla="*/ 39 w 78"/>
                  <a:gd name="T59" fmla="*/ 110 h 122"/>
                  <a:gd name="T60" fmla="*/ 56 w 78"/>
                  <a:gd name="T61" fmla="*/ 103 h 122"/>
                  <a:gd name="T62" fmla="*/ 63 w 78"/>
                  <a:gd name="T63" fmla="*/ 86 h 122"/>
                  <a:gd name="T64" fmla="*/ 56 w 78"/>
                  <a:gd name="T65" fmla="*/ 69 h 122"/>
                  <a:gd name="T66" fmla="*/ 39 w 78"/>
                  <a:gd name="T67" fmla="*/ 62 h 122"/>
                  <a:gd name="T68" fmla="*/ 21 w 78"/>
                  <a:gd name="T69" fmla="*/ 69 h 122"/>
                  <a:gd name="T70" fmla="*/ 15 w 78"/>
                  <a:gd name="T71" fmla="*/ 86 h 122"/>
                  <a:gd name="T72" fmla="*/ 15 w 78"/>
                  <a:gd name="T73" fmla="*/ 8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8" h="122">
                    <a:moveTo>
                      <a:pt x="22" y="55"/>
                    </a:moveTo>
                    <a:cubicBezTo>
                      <a:pt x="16" y="53"/>
                      <a:pt x="12" y="50"/>
                      <a:pt x="9" y="46"/>
                    </a:cubicBezTo>
                    <a:cubicBezTo>
                      <a:pt x="6" y="42"/>
                      <a:pt x="4" y="37"/>
                      <a:pt x="5" y="31"/>
                    </a:cubicBezTo>
                    <a:cubicBezTo>
                      <a:pt x="4" y="22"/>
                      <a:pt x="8" y="15"/>
                      <a:pt x="14" y="9"/>
                    </a:cubicBezTo>
                    <a:cubicBezTo>
                      <a:pt x="20" y="3"/>
                      <a:pt x="28" y="0"/>
                      <a:pt x="39" y="0"/>
                    </a:cubicBezTo>
                    <a:cubicBezTo>
                      <a:pt x="49" y="0"/>
                      <a:pt x="57" y="4"/>
                      <a:pt x="64" y="10"/>
                    </a:cubicBezTo>
                    <a:cubicBezTo>
                      <a:pt x="70" y="16"/>
                      <a:pt x="73" y="23"/>
                      <a:pt x="73" y="32"/>
                    </a:cubicBezTo>
                    <a:cubicBezTo>
                      <a:pt x="73" y="37"/>
                      <a:pt x="72" y="42"/>
                      <a:pt x="69" y="46"/>
                    </a:cubicBezTo>
                    <a:cubicBezTo>
                      <a:pt x="66" y="50"/>
                      <a:pt x="62" y="53"/>
                      <a:pt x="56" y="55"/>
                    </a:cubicBezTo>
                    <a:cubicBezTo>
                      <a:pt x="63" y="58"/>
                      <a:pt x="69" y="62"/>
                      <a:pt x="73" y="67"/>
                    </a:cubicBezTo>
                    <a:cubicBezTo>
                      <a:pt x="76" y="72"/>
                      <a:pt x="78" y="79"/>
                      <a:pt x="78" y="86"/>
                    </a:cubicBezTo>
                    <a:cubicBezTo>
                      <a:pt x="78" y="96"/>
                      <a:pt x="75" y="105"/>
                      <a:pt x="67" y="112"/>
                    </a:cubicBezTo>
                    <a:cubicBezTo>
                      <a:pt x="60" y="119"/>
                      <a:pt x="51" y="122"/>
                      <a:pt x="39" y="122"/>
                    </a:cubicBezTo>
                    <a:cubicBezTo>
                      <a:pt x="27" y="122"/>
                      <a:pt x="18" y="119"/>
                      <a:pt x="10" y="112"/>
                    </a:cubicBezTo>
                    <a:cubicBezTo>
                      <a:pt x="3" y="105"/>
                      <a:pt x="0" y="96"/>
                      <a:pt x="0" y="86"/>
                    </a:cubicBezTo>
                    <a:cubicBezTo>
                      <a:pt x="0" y="78"/>
                      <a:pt x="2" y="71"/>
                      <a:pt x="6" y="66"/>
                    </a:cubicBezTo>
                    <a:cubicBezTo>
                      <a:pt x="9" y="61"/>
                      <a:pt x="15" y="57"/>
                      <a:pt x="22" y="55"/>
                    </a:cubicBezTo>
                    <a:close/>
                    <a:moveTo>
                      <a:pt x="19" y="31"/>
                    </a:moveTo>
                    <a:cubicBezTo>
                      <a:pt x="19" y="36"/>
                      <a:pt x="21" y="41"/>
                      <a:pt x="25" y="45"/>
                    </a:cubicBezTo>
                    <a:cubicBezTo>
                      <a:pt x="28" y="48"/>
                      <a:pt x="33" y="50"/>
                      <a:pt x="39" y="50"/>
                    </a:cubicBezTo>
                    <a:cubicBezTo>
                      <a:pt x="45" y="50"/>
                      <a:pt x="49" y="48"/>
                      <a:pt x="53" y="45"/>
                    </a:cubicBezTo>
                    <a:cubicBezTo>
                      <a:pt x="57" y="41"/>
                      <a:pt x="58" y="37"/>
                      <a:pt x="58" y="32"/>
                    </a:cubicBezTo>
                    <a:cubicBezTo>
                      <a:pt x="58" y="26"/>
                      <a:pt x="56" y="22"/>
                      <a:pt x="53" y="18"/>
                    </a:cubicBezTo>
                    <a:cubicBezTo>
                      <a:pt x="49" y="14"/>
                      <a:pt x="44" y="13"/>
                      <a:pt x="39" y="12"/>
                    </a:cubicBezTo>
                    <a:cubicBezTo>
                      <a:pt x="33" y="13"/>
                      <a:pt x="29" y="14"/>
                      <a:pt x="25" y="18"/>
                    </a:cubicBezTo>
                    <a:cubicBezTo>
                      <a:pt x="21" y="21"/>
                      <a:pt x="19" y="26"/>
                      <a:pt x="19" y="31"/>
                    </a:cubicBezTo>
                    <a:close/>
                    <a:moveTo>
                      <a:pt x="15" y="86"/>
                    </a:moveTo>
                    <a:cubicBezTo>
                      <a:pt x="15" y="90"/>
                      <a:pt x="16" y="94"/>
                      <a:pt x="18" y="98"/>
                    </a:cubicBezTo>
                    <a:cubicBezTo>
                      <a:pt x="20" y="102"/>
                      <a:pt x="23" y="105"/>
                      <a:pt x="27" y="107"/>
                    </a:cubicBezTo>
                    <a:cubicBezTo>
                      <a:pt x="30" y="109"/>
                      <a:pt x="35" y="110"/>
                      <a:pt x="39" y="110"/>
                    </a:cubicBezTo>
                    <a:cubicBezTo>
                      <a:pt x="46" y="110"/>
                      <a:pt x="52" y="108"/>
                      <a:pt x="56" y="103"/>
                    </a:cubicBezTo>
                    <a:cubicBezTo>
                      <a:pt x="61" y="99"/>
                      <a:pt x="63" y="93"/>
                      <a:pt x="63" y="86"/>
                    </a:cubicBezTo>
                    <a:cubicBezTo>
                      <a:pt x="63" y="79"/>
                      <a:pt x="61" y="73"/>
                      <a:pt x="56" y="69"/>
                    </a:cubicBezTo>
                    <a:cubicBezTo>
                      <a:pt x="52" y="64"/>
                      <a:pt x="46" y="62"/>
                      <a:pt x="39" y="62"/>
                    </a:cubicBezTo>
                    <a:cubicBezTo>
                      <a:pt x="32" y="62"/>
                      <a:pt x="26" y="64"/>
                      <a:pt x="21" y="69"/>
                    </a:cubicBezTo>
                    <a:cubicBezTo>
                      <a:pt x="17" y="73"/>
                      <a:pt x="15" y="79"/>
                      <a:pt x="15" y="86"/>
                    </a:cubicBezTo>
                    <a:close/>
                    <a:moveTo>
                      <a:pt x="15" y="8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07" name="Freeform 606"/>
              <p:cNvSpPr>
                <a:spLocks noEditPoints="1"/>
              </p:cNvSpPr>
              <p:nvPr/>
            </p:nvSpPr>
            <p:spPr bwMode="auto">
              <a:xfrm>
                <a:off x="3765" y="4574"/>
                <a:ext cx="12" cy="12"/>
              </a:xfrm>
              <a:custGeom>
                <a:avLst/>
                <a:gdLst>
                  <a:gd name="T0" fmla="*/ 0 w 16"/>
                  <a:gd name="T1" fmla="*/ 16 h 16"/>
                  <a:gd name="T2" fmla="*/ 0 w 16"/>
                  <a:gd name="T3" fmla="*/ 0 h 16"/>
                  <a:gd name="T4" fmla="*/ 16 w 16"/>
                  <a:gd name="T5" fmla="*/ 0 h 16"/>
                  <a:gd name="T6" fmla="*/ 16 w 16"/>
                  <a:gd name="T7" fmla="*/ 16 h 16"/>
                  <a:gd name="T8" fmla="*/ 0 w 16"/>
                  <a:gd name="T9" fmla="*/ 16 h 16"/>
                  <a:gd name="T10" fmla="*/ 0 w 16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16">
                    <a:moveTo>
                      <a:pt x="0" y="16"/>
                    </a:moveTo>
                    <a:lnTo>
                      <a:pt x="0" y="0"/>
                    </a:lnTo>
                    <a:lnTo>
                      <a:pt x="16" y="0"/>
                    </a:lnTo>
                    <a:lnTo>
                      <a:pt x="16" y="16"/>
                    </a:lnTo>
                    <a:lnTo>
                      <a:pt x="0" y="16"/>
                    </a:lnTo>
                    <a:close/>
                    <a:moveTo>
                      <a:pt x="0" y="1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08" name="Freeform 607"/>
              <p:cNvSpPr>
                <a:spLocks noEditPoints="1"/>
              </p:cNvSpPr>
              <p:nvPr/>
            </p:nvSpPr>
            <p:spPr bwMode="auto">
              <a:xfrm>
                <a:off x="3792" y="4495"/>
                <a:ext cx="60" cy="91"/>
              </a:xfrm>
              <a:custGeom>
                <a:avLst/>
                <a:gdLst>
                  <a:gd name="T0" fmla="*/ 79 w 79"/>
                  <a:gd name="T1" fmla="*/ 106 h 120"/>
                  <a:gd name="T2" fmla="*/ 79 w 79"/>
                  <a:gd name="T3" fmla="*/ 120 h 120"/>
                  <a:gd name="T4" fmla="*/ 0 w 79"/>
                  <a:gd name="T5" fmla="*/ 120 h 120"/>
                  <a:gd name="T6" fmla="*/ 2 w 79"/>
                  <a:gd name="T7" fmla="*/ 110 h 120"/>
                  <a:gd name="T8" fmla="*/ 11 w 79"/>
                  <a:gd name="T9" fmla="*/ 94 h 120"/>
                  <a:gd name="T10" fmla="*/ 30 w 79"/>
                  <a:gd name="T11" fmla="*/ 76 h 120"/>
                  <a:gd name="T12" fmla="*/ 57 w 79"/>
                  <a:gd name="T13" fmla="*/ 51 h 120"/>
                  <a:gd name="T14" fmla="*/ 64 w 79"/>
                  <a:gd name="T15" fmla="*/ 33 h 120"/>
                  <a:gd name="T16" fmla="*/ 57 w 79"/>
                  <a:gd name="T17" fmla="*/ 18 h 120"/>
                  <a:gd name="T18" fmla="*/ 41 w 79"/>
                  <a:gd name="T19" fmla="*/ 13 h 120"/>
                  <a:gd name="T20" fmla="*/ 24 w 79"/>
                  <a:gd name="T21" fmla="*/ 19 h 120"/>
                  <a:gd name="T22" fmla="*/ 18 w 79"/>
                  <a:gd name="T23" fmla="*/ 36 h 120"/>
                  <a:gd name="T24" fmla="*/ 3 w 79"/>
                  <a:gd name="T25" fmla="*/ 35 h 120"/>
                  <a:gd name="T26" fmla="*/ 14 w 79"/>
                  <a:gd name="T27" fmla="*/ 9 h 120"/>
                  <a:gd name="T28" fmla="*/ 41 w 79"/>
                  <a:gd name="T29" fmla="*/ 0 h 120"/>
                  <a:gd name="T30" fmla="*/ 69 w 79"/>
                  <a:gd name="T31" fmla="*/ 10 h 120"/>
                  <a:gd name="T32" fmla="*/ 79 w 79"/>
                  <a:gd name="T33" fmla="*/ 34 h 120"/>
                  <a:gd name="T34" fmla="*/ 76 w 79"/>
                  <a:gd name="T35" fmla="*/ 48 h 120"/>
                  <a:gd name="T36" fmla="*/ 66 w 79"/>
                  <a:gd name="T37" fmla="*/ 62 h 120"/>
                  <a:gd name="T38" fmla="*/ 43 w 79"/>
                  <a:gd name="T39" fmla="*/ 83 h 120"/>
                  <a:gd name="T40" fmla="*/ 26 w 79"/>
                  <a:gd name="T41" fmla="*/ 98 h 120"/>
                  <a:gd name="T42" fmla="*/ 20 w 79"/>
                  <a:gd name="T43" fmla="*/ 106 h 120"/>
                  <a:gd name="T44" fmla="*/ 79 w 79"/>
                  <a:gd name="T45" fmla="*/ 106 h 120"/>
                  <a:gd name="T46" fmla="*/ 79 w 79"/>
                  <a:gd name="T47" fmla="*/ 106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9" h="120">
                    <a:moveTo>
                      <a:pt x="79" y="106"/>
                    </a:moveTo>
                    <a:lnTo>
                      <a:pt x="79" y="120"/>
                    </a:lnTo>
                    <a:lnTo>
                      <a:pt x="0" y="120"/>
                    </a:lnTo>
                    <a:cubicBezTo>
                      <a:pt x="0" y="117"/>
                      <a:pt x="0" y="113"/>
                      <a:pt x="2" y="110"/>
                    </a:cubicBezTo>
                    <a:cubicBezTo>
                      <a:pt x="4" y="105"/>
                      <a:pt x="7" y="99"/>
                      <a:pt x="11" y="94"/>
                    </a:cubicBezTo>
                    <a:cubicBezTo>
                      <a:pt x="16" y="89"/>
                      <a:pt x="22" y="83"/>
                      <a:pt x="30" y="76"/>
                    </a:cubicBezTo>
                    <a:cubicBezTo>
                      <a:pt x="43" y="66"/>
                      <a:pt x="52" y="57"/>
                      <a:pt x="57" y="51"/>
                    </a:cubicBezTo>
                    <a:cubicBezTo>
                      <a:pt x="61" y="45"/>
                      <a:pt x="64" y="39"/>
                      <a:pt x="64" y="33"/>
                    </a:cubicBezTo>
                    <a:cubicBezTo>
                      <a:pt x="64" y="27"/>
                      <a:pt x="61" y="23"/>
                      <a:pt x="57" y="18"/>
                    </a:cubicBezTo>
                    <a:cubicBezTo>
                      <a:pt x="53" y="15"/>
                      <a:pt x="48" y="13"/>
                      <a:pt x="41" y="13"/>
                    </a:cubicBezTo>
                    <a:cubicBezTo>
                      <a:pt x="34" y="13"/>
                      <a:pt x="28" y="15"/>
                      <a:pt x="24" y="19"/>
                    </a:cubicBezTo>
                    <a:cubicBezTo>
                      <a:pt x="20" y="23"/>
                      <a:pt x="18" y="29"/>
                      <a:pt x="18" y="36"/>
                    </a:cubicBezTo>
                    <a:lnTo>
                      <a:pt x="3" y="35"/>
                    </a:lnTo>
                    <a:cubicBezTo>
                      <a:pt x="4" y="24"/>
                      <a:pt x="8" y="15"/>
                      <a:pt x="14" y="9"/>
                    </a:cubicBezTo>
                    <a:cubicBezTo>
                      <a:pt x="21" y="3"/>
                      <a:pt x="30" y="0"/>
                      <a:pt x="41" y="0"/>
                    </a:cubicBezTo>
                    <a:cubicBezTo>
                      <a:pt x="53" y="0"/>
                      <a:pt x="62" y="4"/>
                      <a:pt x="69" y="10"/>
                    </a:cubicBezTo>
                    <a:cubicBezTo>
                      <a:pt x="75" y="16"/>
                      <a:pt x="79" y="24"/>
                      <a:pt x="79" y="34"/>
                    </a:cubicBezTo>
                    <a:cubicBezTo>
                      <a:pt x="79" y="38"/>
                      <a:pt x="78" y="43"/>
                      <a:pt x="76" y="48"/>
                    </a:cubicBezTo>
                    <a:cubicBezTo>
                      <a:pt x="74" y="52"/>
                      <a:pt x="70" y="57"/>
                      <a:pt x="66" y="62"/>
                    </a:cubicBezTo>
                    <a:cubicBezTo>
                      <a:pt x="61" y="67"/>
                      <a:pt x="54" y="74"/>
                      <a:pt x="43" y="83"/>
                    </a:cubicBezTo>
                    <a:cubicBezTo>
                      <a:pt x="35" y="91"/>
                      <a:pt x="29" y="96"/>
                      <a:pt x="26" y="98"/>
                    </a:cubicBezTo>
                    <a:cubicBezTo>
                      <a:pt x="24" y="101"/>
                      <a:pt x="22" y="103"/>
                      <a:pt x="20" y="106"/>
                    </a:cubicBezTo>
                    <a:lnTo>
                      <a:pt x="79" y="106"/>
                    </a:lnTo>
                    <a:close/>
                    <a:moveTo>
                      <a:pt x="79" y="10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09" name="Freeform 608"/>
              <p:cNvSpPr>
                <a:spLocks noEditPoints="1"/>
              </p:cNvSpPr>
              <p:nvPr/>
            </p:nvSpPr>
            <p:spPr bwMode="auto">
              <a:xfrm>
                <a:off x="3864" y="4495"/>
                <a:ext cx="60" cy="92"/>
              </a:xfrm>
              <a:custGeom>
                <a:avLst/>
                <a:gdLst>
                  <a:gd name="T0" fmla="*/ 3 w 79"/>
                  <a:gd name="T1" fmla="*/ 93 h 122"/>
                  <a:gd name="T2" fmla="*/ 17 w 79"/>
                  <a:gd name="T3" fmla="*/ 91 h 122"/>
                  <a:gd name="T4" fmla="*/ 24 w 79"/>
                  <a:gd name="T5" fmla="*/ 106 h 122"/>
                  <a:gd name="T6" fmla="*/ 37 w 79"/>
                  <a:gd name="T7" fmla="*/ 110 h 122"/>
                  <a:gd name="T8" fmla="*/ 48 w 79"/>
                  <a:gd name="T9" fmla="*/ 107 h 122"/>
                  <a:gd name="T10" fmla="*/ 57 w 79"/>
                  <a:gd name="T11" fmla="*/ 99 h 122"/>
                  <a:gd name="T12" fmla="*/ 62 w 79"/>
                  <a:gd name="T13" fmla="*/ 85 h 122"/>
                  <a:gd name="T14" fmla="*/ 64 w 79"/>
                  <a:gd name="T15" fmla="*/ 67 h 122"/>
                  <a:gd name="T16" fmla="*/ 64 w 79"/>
                  <a:gd name="T17" fmla="*/ 64 h 122"/>
                  <a:gd name="T18" fmla="*/ 52 w 79"/>
                  <a:gd name="T19" fmla="*/ 75 h 122"/>
                  <a:gd name="T20" fmla="*/ 36 w 79"/>
                  <a:gd name="T21" fmla="*/ 80 h 122"/>
                  <a:gd name="T22" fmla="*/ 11 w 79"/>
                  <a:gd name="T23" fmla="*/ 69 h 122"/>
                  <a:gd name="T24" fmla="*/ 1 w 79"/>
                  <a:gd name="T25" fmla="*/ 41 h 122"/>
                  <a:gd name="T26" fmla="*/ 11 w 79"/>
                  <a:gd name="T27" fmla="*/ 11 h 122"/>
                  <a:gd name="T28" fmla="*/ 38 w 79"/>
                  <a:gd name="T29" fmla="*/ 0 h 122"/>
                  <a:gd name="T30" fmla="*/ 59 w 79"/>
                  <a:gd name="T31" fmla="*/ 7 h 122"/>
                  <a:gd name="T32" fmla="*/ 74 w 79"/>
                  <a:gd name="T33" fmla="*/ 25 h 122"/>
                  <a:gd name="T34" fmla="*/ 79 w 79"/>
                  <a:gd name="T35" fmla="*/ 58 h 122"/>
                  <a:gd name="T36" fmla="*/ 74 w 79"/>
                  <a:gd name="T37" fmla="*/ 95 h 122"/>
                  <a:gd name="T38" fmla="*/ 59 w 79"/>
                  <a:gd name="T39" fmla="*/ 115 h 122"/>
                  <a:gd name="T40" fmla="*/ 36 w 79"/>
                  <a:gd name="T41" fmla="*/ 122 h 122"/>
                  <a:gd name="T42" fmla="*/ 13 w 79"/>
                  <a:gd name="T43" fmla="*/ 114 h 122"/>
                  <a:gd name="T44" fmla="*/ 3 w 79"/>
                  <a:gd name="T45" fmla="*/ 93 h 122"/>
                  <a:gd name="T46" fmla="*/ 63 w 79"/>
                  <a:gd name="T47" fmla="*/ 40 h 122"/>
                  <a:gd name="T48" fmla="*/ 56 w 79"/>
                  <a:gd name="T49" fmla="*/ 20 h 122"/>
                  <a:gd name="T50" fmla="*/ 40 w 79"/>
                  <a:gd name="T51" fmla="*/ 13 h 122"/>
                  <a:gd name="T52" fmla="*/ 23 w 79"/>
                  <a:gd name="T53" fmla="*/ 21 h 122"/>
                  <a:gd name="T54" fmla="*/ 16 w 79"/>
                  <a:gd name="T55" fmla="*/ 41 h 122"/>
                  <a:gd name="T56" fmla="*/ 22 w 79"/>
                  <a:gd name="T57" fmla="*/ 60 h 122"/>
                  <a:gd name="T58" fmla="*/ 39 w 79"/>
                  <a:gd name="T59" fmla="*/ 67 h 122"/>
                  <a:gd name="T60" fmla="*/ 56 w 79"/>
                  <a:gd name="T61" fmla="*/ 60 h 122"/>
                  <a:gd name="T62" fmla="*/ 63 w 79"/>
                  <a:gd name="T63" fmla="*/ 40 h 122"/>
                  <a:gd name="T64" fmla="*/ 63 w 79"/>
                  <a:gd name="T65" fmla="*/ 4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9" h="122">
                    <a:moveTo>
                      <a:pt x="3" y="93"/>
                    </a:moveTo>
                    <a:lnTo>
                      <a:pt x="17" y="91"/>
                    </a:lnTo>
                    <a:cubicBezTo>
                      <a:pt x="18" y="98"/>
                      <a:pt x="20" y="103"/>
                      <a:pt x="24" y="106"/>
                    </a:cubicBezTo>
                    <a:cubicBezTo>
                      <a:pt x="27" y="109"/>
                      <a:pt x="31" y="110"/>
                      <a:pt x="37" y="110"/>
                    </a:cubicBezTo>
                    <a:cubicBezTo>
                      <a:pt x="41" y="110"/>
                      <a:pt x="45" y="109"/>
                      <a:pt x="48" y="107"/>
                    </a:cubicBezTo>
                    <a:cubicBezTo>
                      <a:pt x="52" y="105"/>
                      <a:pt x="55" y="102"/>
                      <a:pt x="57" y="99"/>
                    </a:cubicBezTo>
                    <a:cubicBezTo>
                      <a:pt x="59" y="95"/>
                      <a:pt x="61" y="91"/>
                      <a:pt x="62" y="85"/>
                    </a:cubicBezTo>
                    <a:cubicBezTo>
                      <a:pt x="64" y="79"/>
                      <a:pt x="64" y="73"/>
                      <a:pt x="64" y="67"/>
                    </a:cubicBezTo>
                    <a:cubicBezTo>
                      <a:pt x="64" y="66"/>
                      <a:pt x="64" y="65"/>
                      <a:pt x="64" y="64"/>
                    </a:cubicBezTo>
                    <a:cubicBezTo>
                      <a:pt x="61" y="69"/>
                      <a:pt x="57" y="73"/>
                      <a:pt x="52" y="75"/>
                    </a:cubicBezTo>
                    <a:cubicBezTo>
                      <a:pt x="47" y="78"/>
                      <a:pt x="42" y="80"/>
                      <a:pt x="36" y="80"/>
                    </a:cubicBezTo>
                    <a:cubicBezTo>
                      <a:pt x="26" y="80"/>
                      <a:pt x="17" y="76"/>
                      <a:pt x="11" y="69"/>
                    </a:cubicBezTo>
                    <a:cubicBezTo>
                      <a:pt x="4" y="62"/>
                      <a:pt x="0" y="52"/>
                      <a:pt x="1" y="41"/>
                    </a:cubicBezTo>
                    <a:cubicBezTo>
                      <a:pt x="0" y="29"/>
                      <a:pt x="4" y="19"/>
                      <a:pt x="11" y="11"/>
                    </a:cubicBezTo>
                    <a:cubicBezTo>
                      <a:pt x="18" y="4"/>
                      <a:pt x="27" y="0"/>
                      <a:pt x="38" y="0"/>
                    </a:cubicBezTo>
                    <a:cubicBezTo>
                      <a:pt x="46" y="0"/>
                      <a:pt x="53" y="3"/>
                      <a:pt x="59" y="7"/>
                    </a:cubicBezTo>
                    <a:cubicBezTo>
                      <a:pt x="66" y="11"/>
                      <a:pt x="71" y="17"/>
                      <a:pt x="74" y="25"/>
                    </a:cubicBezTo>
                    <a:cubicBezTo>
                      <a:pt x="77" y="32"/>
                      <a:pt x="79" y="43"/>
                      <a:pt x="79" y="58"/>
                    </a:cubicBezTo>
                    <a:cubicBezTo>
                      <a:pt x="79" y="73"/>
                      <a:pt x="77" y="86"/>
                      <a:pt x="74" y="95"/>
                    </a:cubicBezTo>
                    <a:cubicBezTo>
                      <a:pt x="71" y="104"/>
                      <a:pt x="66" y="110"/>
                      <a:pt x="59" y="115"/>
                    </a:cubicBezTo>
                    <a:cubicBezTo>
                      <a:pt x="53" y="120"/>
                      <a:pt x="45" y="122"/>
                      <a:pt x="36" y="122"/>
                    </a:cubicBezTo>
                    <a:cubicBezTo>
                      <a:pt x="27" y="122"/>
                      <a:pt x="19" y="120"/>
                      <a:pt x="13" y="114"/>
                    </a:cubicBezTo>
                    <a:cubicBezTo>
                      <a:pt x="7" y="109"/>
                      <a:pt x="4" y="102"/>
                      <a:pt x="3" y="93"/>
                    </a:cubicBezTo>
                    <a:close/>
                    <a:moveTo>
                      <a:pt x="63" y="40"/>
                    </a:moveTo>
                    <a:cubicBezTo>
                      <a:pt x="63" y="32"/>
                      <a:pt x="60" y="25"/>
                      <a:pt x="56" y="20"/>
                    </a:cubicBezTo>
                    <a:cubicBezTo>
                      <a:pt x="51" y="15"/>
                      <a:pt x="46" y="13"/>
                      <a:pt x="40" y="13"/>
                    </a:cubicBezTo>
                    <a:cubicBezTo>
                      <a:pt x="33" y="13"/>
                      <a:pt x="28" y="15"/>
                      <a:pt x="23" y="21"/>
                    </a:cubicBezTo>
                    <a:cubicBezTo>
                      <a:pt x="18" y="26"/>
                      <a:pt x="16" y="33"/>
                      <a:pt x="16" y="41"/>
                    </a:cubicBezTo>
                    <a:cubicBezTo>
                      <a:pt x="16" y="49"/>
                      <a:pt x="18" y="55"/>
                      <a:pt x="22" y="60"/>
                    </a:cubicBezTo>
                    <a:cubicBezTo>
                      <a:pt x="27" y="65"/>
                      <a:pt x="33" y="67"/>
                      <a:pt x="39" y="67"/>
                    </a:cubicBezTo>
                    <a:cubicBezTo>
                      <a:pt x="46" y="67"/>
                      <a:pt x="52" y="65"/>
                      <a:pt x="56" y="60"/>
                    </a:cubicBezTo>
                    <a:cubicBezTo>
                      <a:pt x="60" y="55"/>
                      <a:pt x="63" y="48"/>
                      <a:pt x="63" y="40"/>
                    </a:cubicBezTo>
                    <a:close/>
                    <a:moveTo>
                      <a:pt x="63" y="4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10" name="Freeform 609"/>
              <p:cNvSpPr>
                <a:spLocks noEditPoints="1"/>
              </p:cNvSpPr>
              <p:nvPr/>
            </p:nvSpPr>
            <p:spPr bwMode="auto">
              <a:xfrm>
                <a:off x="1715" y="4602"/>
                <a:ext cx="60" cy="92"/>
              </a:xfrm>
              <a:custGeom>
                <a:avLst/>
                <a:gdLst>
                  <a:gd name="T0" fmla="*/ 77 w 79"/>
                  <a:gd name="T1" fmla="*/ 29 h 122"/>
                  <a:gd name="T2" fmla="*/ 62 w 79"/>
                  <a:gd name="T3" fmla="*/ 31 h 122"/>
                  <a:gd name="T4" fmla="*/ 56 w 79"/>
                  <a:gd name="T5" fmla="*/ 18 h 122"/>
                  <a:gd name="T6" fmla="*/ 42 w 79"/>
                  <a:gd name="T7" fmla="*/ 12 h 122"/>
                  <a:gd name="T8" fmla="*/ 29 w 79"/>
                  <a:gd name="T9" fmla="*/ 16 h 122"/>
                  <a:gd name="T10" fmla="*/ 19 w 79"/>
                  <a:gd name="T11" fmla="*/ 30 h 122"/>
                  <a:gd name="T12" fmla="*/ 14 w 79"/>
                  <a:gd name="T13" fmla="*/ 58 h 122"/>
                  <a:gd name="T14" fmla="*/ 27 w 79"/>
                  <a:gd name="T15" fmla="*/ 46 h 122"/>
                  <a:gd name="T16" fmla="*/ 43 w 79"/>
                  <a:gd name="T17" fmla="*/ 42 h 122"/>
                  <a:gd name="T18" fmla="*/ 68 w 79"/>
                  <a:gd name="T19" fmla="*/ 53 h 122"/>
                  <a:gd name="T20" fmla="*/ 79 w 79"/>
                  <a:gd name="T21" fmla="*/ 81 h 122"/>
                  <a:gd name="T22" fmla="*/ 74 w 79"/>
                  <a:gd name="T23" fmla="*/ 102 h 122"/>
                  <a:gd name="T24" fmla="*/ 61 w 79"/>
                  <a:gd name="T25" fmla="*/ 116 h 122"/>
                  <a:gd name="T26" fmla="*/ 41 w 79"/>
                  <a:gd name="T27" fmla="*/ 122 h 122"/>
                  <a:gd name="T28" fmla="*/ 11 w 79"/>
                  <a:gd name="T29" fmla="*/ 108 h 122"/>
                  <a:gd name="T30" fmla="*/ 0 w 79"/>
                  <a:gd name="T31" fmla="*/ 64 h 122"/>
                  <a:gd name="T32" fmla="*/ 13 w 79"/>
                  <a:gd name="T33" fmla="*/ 13 h 122"/>
                  <a:gd name="T34" fmla="*/ 43 w 79"/>
                  <a:gd name="T35" fmla="*/ 0 h 122"/>
                  <a:gd name="T36" fmla="*/ 66 w 79"/>
                  <a:gd name="T37" fmla="*/ 8 h 122"/>
                  <a:gd name="T38" fmla="*/ 77 w 79"/>
                  <a:gd name="T39" fmla="*/ 29 h 122"/>
                  <a:gd name="T40" fmla="*/ 17 w 79"/>
                  <a:gd name="T41" fmla="*/ 81 h 122"/>
                  <a:gd name="T42" fmla="*/ 20 w 79"/>
                  <a:gd name="T43" fmla="*/ 95 h 122"/>
                  <a:gd name="T44" fmla="*/ 29 w 79"/>
                  <a:gd name="T45" fmla="*/ 106 h 122"/>
                  <a:gd name="T46" fmla="*/ 41 w 79"/>
                  <a:gd name="T47" fmla="*/ 109 h 122"/>
                  <a:gd name="T48" fmla="*/ 57 w 79"/>
                  <a:gd name="T49" fmla="*/ 102 h 122"/>
                  <a:gd name="T50" fmla="*/ 64 w 79"/>
                  <a:gd name="T51" fmla="*/ 82 h 122"/>
                  <a:gd name="T52" fmla="*/ 57 w 79"/>
                  <a:gd name="T53" fmla="*/ 62 h 122"/>
                  <a:gd name="T54" fmla="*/ 40 w 79"/>
                  <a:gd name="T55" fmla="*/ 55 h 122"/>
                  <a:gd name="T56" fmla="*/ 24 w 79"/>
                  <a:gd name="T57" fmla="*/ 62 h 122"/>
                  <a:gd name="T58" fmla="*/ 17 w 79"/>
                  <a:gd name="T59" fmla="*/ 81 h 122"/>
                  <a:gd name="T60" fmla="*/ 17 w 79"/>
                  <a:gd name="T61" fmla="*/ 8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9" h="122">
                    <a:moveTo>
                      <a:pt x="77" y="29"/>
                    </a:moveTo>
                    <a:lnTo>
                      <a:pt x="62" y="31"/>
                    </a:lnTo>
                    <a:cubicBezTo>
                      <a:pt x="61" y="25"/>
                      <a:pt x="59" y="21"/>
                      <a:pt x="56" y="18"/>
                    </a:cubicBezTo>
                    <a:cubicBezTo>
                      <a:pt x="52" y="14"/>
                      <a:pt x="47" y="12"/>
                      <a:pt x="42" y="12"/>
                    </a:cubicBezTo>
                    <a:cubicBezTo>
                      <a:pt x="37" y="12"/>
                      <a:pt x="33" y="13"/>
                      <a:pt x="29" y="16"/>
                    </a:cubicBezTo>
                    <a:cubicBezTo>
                      <a:pt x="25" y="19"/>
                      <a:pt x="21" y="24"/>
                      <a:pt x="19" y="30"/>
                    </a:cubicBezTo>
                    <a:cubicBezTo>
                      <a:pt x="16" y="37"/>
                      <a:pt x="14" y="46"/>
                      <a:pt x="14" y="58"/>
                    </a:cubicBezTo>
                    <a:cubicBezTo>
                      <a:pt x="18" y="53"/>
                      <a:pt x="22" y="49"/>
                      <a:pt x="27" y="46"/>
                    </a:cubicBezTo>
                    <a:cubicBezTo>
                      <a:pt x="32" y="43"/>
                      <a:pt x="38" y="42"/>
                      <a:pt x="43" y="42"/>
                    </a:cubicBezTo>
                    <a:cubicBezTo>
                      <a:pt x="53" y="42"/>
                      <a:pt x="61" y="46"/>
                      <a:pt x="68" y="53"/>
                    </a:cubicBezTo>
                    <a:cubicBezTo>
                      <a:pt x="75" y="60"/>
                      <a:pt x="79" y="69"/>
                      <a:pt x="79" y="81"/>
                    </a:cubicBezTo>
                    <a:cubicBezTo>
                      <a:pt x="79" y="88"/>
                      <a:pt x="77" y="95"/>
                      <a:pt x="74" y="102"/>
                    </a:cubicBezTo>
                    <a:cubicBezTo>
                      <a:pt x="71" y="108"/>
                      <a:pt x="66" y="113"/>
                      <a:pt x="61" y="116"/>
                    </a:cubicBezTo>
                    <a:cubicBezTo>
                      <a:pt x="55" y="120"/>
                      <a:pt x="48" y="121"/>
                      <a:pt x="41" y="122"/>
                    </a:cubicBezTo>
                    <a:cubicBezTo>
                      <a:pt x="29" y="121"/>
                      <a:pt x="19" y="117"/>
                      <a:pt x="11" y="108"/>
                    </a:cubicBezTo>
                    <a:cubicBezTo>
                      <a:pt x="4" y="99"/>
                      <a:pt x="0" y="84"/>
                      <a:pt x="0" y="64"/>
                    </a:cubicBezTo>
                    <a:cubicBezTo>
                      <a:pt x="0" y="41"/>
                      <a:pt x="4" y="24"/>
                      <a:pt x="13" y="13"/>
                    </a:cubicBezTo>
                    <a:cubicBezTo>
                      <a:pt x="20" y="4"/>
                      <a:pt x="30" y="0"/>
                      <a:pt x="43" y="0"/>
                    </a:cubicBezTo>
                    <a:cubicBezTo>
                      <a:pt x="52" y="0"/>
                      <a:pt x="60" y="2"/>
                      <a:pt x="66" y="8"/>
                    </a:cubicBezTo>
                    <a:cubicBezTo>
                      <a:pt x="72" y="13"/>
                      <a:pt x="75" y="20"/>
                      <a:pt x="77" y="29"/>
                    </a:cubicBezTo>
                    <a:close/>
                    <a:moveTo>
                      <a:pt x="17" y="81"/>
                    </a:moveTo>
                    <a:cubicBezTo>
                      <a:pt x="17" y="86"/>
                      <a:pt x="18" y="91"/>
                      <a:pt x="20" y="95"/>
                    </a:cubicBezTo>
                    <a:cubicBezTo>
                      <a:pt x="22" y="100"/>
                      <a:pt x="25" y="104"/>
                      <a:pt x="29" y="106"/>
                    </a:cubicBezTo>
                    <a:cubicBezTo>
                      <a:pt x="33" y="108"/>
                      <a:pt x="37" y="110"/>
                      <a:pt x="41" y="109"/>
                    </a:cubicBezTo>
                    <a:cubicBezTo>
                      <a:pt x="47" y="110"/>
                      <a:pt x="52" y="107"/>
                      <a:pt x="57" y="102"/>
                    </a:cubicBezTo>
                    <a:cubicBezTo>
                      <a:pt x="61" y="97"/>
                      <a:pt x="64" y="90"/>
                      <a:pt x="64" y="82"/>
                    </a:cubicBezTo>
                    <a:cubicBezTo>
                      <a:pt x="64" y="73"/>
                      <a:pt x="61" y="67"/>
                      <a:pt x="57" y="62"/>
                    </a:cubicBezTo>
                    <a:cubicBezTo>
                      <a:pt x="53" y="57"/>
                      <a:pt x="47" y="55"/>
                      <a:pt x="40" y="55"/>
                    </a:cubicBezTo>
                    <a:cubicBezTo>
                      <a:pt x="34" y="55"/>
                      <a:pt x="28" y="57"/>
                      <a:pt x="24" y="62"/>
                    </a:cubicBezTo>
                    <a:cubicBezTo>
                      <a:pt x="19" y="67"/>
                      <a:pt x="17" y="73"/>
                      <a:pt x="17" y="81"/>
                    </a:cubicBezTo>
                    <a:close/>
                    <a:moveTo>
                      <a:pt x="17" y="81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11" name="Freeform 610"/>
              <p:cNvSpPr>
                <a:spLocks noEditPoints="1"/>
              </p:cNvSpPr>
              <p:nvPr/>
            </p:nvSpPr>
            <p:spPr bwMode="auto">
              <a:xfrm>
                <a:off x="1784" y="4602"/>
                <a:ext cx="60" cy="90"/>
              </a:xfrm>
              <a:custGeom>
                <a:avLst/>
                <a:gdLst>
                  <a:gd name="T0" fmla="*/ 79 w 79"/>
                  <a:gd name="T1" fmla="*/ 105 h 119"/>
                  <a:gd name="T2" fmla="*/ 79 w 79"/>
                  <a:gd name="T3" fmla="*/ 119 h 119"/>
                  <a:gd name="T4" fmla="*/ 0 w 79"/>
                  <a:gd name="T5" fmla="*/ 119 h 119"/>
                  <a:gd name="T6" fmla="*/ 2 w 79"/>
                  <a:gd name="T7" fmla="*/ 109 h 119"/>
                  <a:gd name="T8" fmla="*/ 12 w 79"/>
                  <a:gd name="T9" fmla="*/ 93 h 119"/>
                  <a:gd name="T10" fmla="*/ 31 w 79"/>
                  <a:gd name="T11" fmla="*/ 75 h 119"/>
                  <a:gd name="T12" fmla="*/ 57 w 79"/>
                  <a:gd name="T13" fmla="*/ 50 h 119"/>
                  <a:gd name="T14" fmla="*/ 64 w 79"/>
                  <a:gd name="T15" fmla="*/ 33 h 119"/>
                  <a:gd name="T16" fmla="*/ 58 w 79"/>
                  <a:gd name="T17" fmla="*/ 18 h 119"/>
                  <a:gd name="T18" fmla="*/ 41 w 79"/>
                  <a:gd name="T19" fmla="*/ 12 h 119"/>
                  <a:gd name="T20" fmla="*/ 25 w 79"/>
                  <a:gd name="T21" fmla="*/ 18 h 119"/>
                  <a:gd name="T22" fmla="*/ 18 w 79"/>
                  <a:gd name="T23" fmla="*/ 36 h 119"/>
                  <a:gd name="T24" fmla="*/ 3 w 79"/>
                  <a:gd name="T25" fmla="*/ 34 h 119"/>
                  <a:gd name="T26" fmla="*/ 15 w 79"/>
                  <a:gd name="T27" fmla="*/ 9 h 119"/>
                  <a:gd name="T28" fmla="*/ 42 w 79"/>
                  <a:gd name="T29" fmla="*/ 0 h 119"/>
                  <a:gd name="T30" fmla="*/ 69 w 79"/>
                  <a:gd name="T31" fmla="*/ 9 h 119"/>
                  <a:gd name="T32" fmla="*/ 79 w 79"/>
                  <a:gd name="T33" fmla="*/ 33 h 119"/>
                  <a:gd name="T34" fmla="*/ 76 w 79"/>
                  <a:gd name="T35" fmla="*/ 47 h 119"/>
                  <a:gd name="T36" fmla="*/ 66 w 79"/>
                  <a:gd name="T37" fmla="*/ 61 h 119"/>
                  <a:gd name="T38" fmla="*/ 44 w 79"/>
                  <a:gd name="T39" fmla="*/ 82 h 119"/>
                  <a:gd name="T40" fmla="*/ 27 w 79"/>
                  <a:gd name="T41" fmla="*/ 97 h 119"/>
                  <a:gd name="T42" fmla="*/ 21 w 79"/>
                  <a:gd name="T43" fmla="*/ 105 h 119"/>
                  <a:gd name="T44" fmla="*/ 79 w 79"/>
                  <a:gd name="T45" fmla="*/ 105 h 119"/>
                  <a:gd name="T46" fmla="*/ 79 w 79"/>
                  <a:gd name="T47" fmla="*/ 10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9" h="119">
                    <a:moveTo>
                      <a:pt x="79" y="105"/>
                    </a:moveTo>
                    <a:lnTo>
                      <a:pt x="79" y="119"/>
                    </a:lnTo>
                    <a:lnTo>
                      <a:pt x="0" y="119"/>
                    </a:lnTo>
                    <a:cubicBezTo>
                      <a:pt x="0" y="116"/>
                      <a:pt x="1" y="113"/>
                      <a:pt x="2" y="109"/>
                    </a:cubicBezTo>
                    <a:cubicBezTo>
                      <a:pt x="4" y="104"/>
                      <a:pt x="7" y="99"/>
                      <a:pt x="12" y="93"/>
                    </a:cubicBezTo>
                    <a:cubicBezTo>
                      <a:pt x="16" y="88"/>
                      <a:pt x="22" y="82"/>
                      <a:pt x="31" y="75"/>
                    </a:cubicBezTo>
                    <a:cubicBezTo>
                      <a:pt x="44" y="65"/>
                      <a:pt x="52" y="56"/>
                      <a:pt x="57" y="50"/>
                    </a:cubicBezTo>
                    <a:cubicBezTo>
                      <a:pt x="62" y="44"/>
                      <a:pt x="64" y="38"/>
                      <a:pt x="64" y="33"/>
                    </a:cubicBezTo>
                    <a:cubicBezTo>
                      <a:pt x="64" y="27"/>
                      <a:pt x="62" y="22"/>
                      <a:pt x="58" y="18"/>
                    </a:cubicBezTo>
                    <a:cubicBezTo>
                      <a:pt x="54" y="14"/>
                      <a:pt x="48" y="12"/>
                      <a:pt x="41" y="12"/>
                    </a:cubicBezTo>
                    <a:cubicBezTo>
                      <a:pt x="34" y="12"/>
                      <a:pt x="29" y="14"/>
                      <a:pt x="25" y="18"/>
                    </a:cubicBezTo>
                    <a:cubicBezTo>
                      <a:pt x="20" y="22"/>
                      <a:pt x="18" y="28"/>
                      <a:pt x="18" y="36"/>
                    </a:cubicBezTo>
                    <a:lnTo>
                      <a:pt x="3" y="34"/>
                    </a:lnTo>
                    <a:cubicBezTo>
                      <a:pt x="4" y="23"/>
                      <a:pt x="8" y="14"/>
                      <a:pt x="15" y="9"/>
                    </a:cubicBezTo>
                    <a:cubicBezTo>
                      <a:pt x="21" y="3"/>
                      <a:pt x="30" y="0"/>
                      <a:pt x="42" y="0"/>
                    </a:cubicBezTo>
                    <a:cubicBezTo>
                      <a:pt x="53" y="0"/>
                      <a:pt x="62" y="3"/>
                      <a:pt x="69" y="9"/>
                    </a:cubicBezTo>
                    <a:cubicBezTo>
                      <a:pt x="76" y="16"/>
                      <a:pt x="79" y="23"/>
                      <a:pt x="79" y="33"/>
                    </a:cubicBezTo>
                    <a:cubicBezTo>
                      <a:pt x="79" y="38"/>
                      <a:pt x="78" y="42"/>
                      <a:pt x="76" y="47"/>
                    </a:cubicBezTo>
                    <a:cubicBezTo>
                      <a:pt x="74" y="52"/>
                      <a:pt x="71" y="56"/>
                      <a:pt x="66" y="61"/>
                    </a:cubicBezTo>
                    <a:cubicBezTo>
                      <a:pt x="62" y="67"/>
                      <a:pt x="54" y="74"/>
                      <a:pt x="44" y="82"/>
                    </a:cubicBezTo>
                    <a:cubicBezTo>
                      <a:pt x="35" y="90"/>
                      <a:pt x="29" y="95"/>
                      <a:pt x="27" y="97"/>
                    </a:cubicBezTo>
                    <a:cubicBezTo>
                      <a:pt x="24" y="100"/>
                      <a:pt x="22" y="103"/>
                      <a:pt x="21" y="105"/>
                    </a:cubicBezTo>
                    <a:lnTo>
                      <a:pt x="79" y="105"/>
                    </a:lnTo>
                    <a:close/>
                    <a:moveTo>
                      <a:pt x="79" y="105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12" name="Freeform 611"/>
              <p:cNvSpPr>
                <a:spLocks noEditPoints="1"/>
              </p:cNvSpPr>
              <p:nvPr/>
            </p:nvSpPr>
            <p:spPr bwMode="auto">
              <a:xfrm>
                <a:off x="1862" y="4680"/>
                <a:ext cx="13" cy="12"/>
              </a:xfrm>
              <a:custGeom>
                <a:avLst/>
                <a:gdLst>
                  <a:gd name="T0" fmla="*/ 0 w 17"/>
                  <a:gd name="T1" fmla="*/ 16 h 16"/>
                  <a:gd name="T2" fmla="*/ 0 w 17"/>
                  <a:gd name="T3" fmla="*/ 0 h 16"/>
                  <a:gd name="T4" fmla="*/ 17 w 17"/>
                  <a:gd name="T5" fmla="*/ 0 h 16"/>
                  <a:gd name="T6" fmla="*/ 17 w 17"/>
                  <a:gd name="T7" fmla="*/ 16 h 16"/>
                  <a:gd name="T8" fmla="*/ 0 w 17"/>
                  <a:gd name="T9" fmla="*/ 16 h 16"/>
                  <a:gd name="T10" fmla="*/ 0 w 17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6">
                    <a:moveTo>
                      <a:pt x="0" y="16"/>
                    </a:moveTo>
                    <a:lnTo>
                      <a:pt x="0" y="0"/>
                    </a:lnTo>
                    <a:lnTo>
                      <a:pt x="17" y="0"/>
                    </a:lnTo>
                    <a:lnTo>
                      <a:pt x="17" y="16"/>
                    </a:lnTo>
                    <a:lnTo>
                      <a:pt x="0" y="16"/>
                    </a:lnTo>
                    <a:close/>
                    <a:moveTo>
                      <a:pt x="0" y="1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13" name="Freeform 612"/>
              <p:cNvSpPr>
                <a:spLocks noEditPoints="1"/>
              </p:cNvSpPr>
              <p:nvPr/>
            </p:nvSpPr>
            <p:spPr bwMode="auto">
              <a:xfrm>
                <a:off x="1891" y="4602"/>
                <a:ext cx="59" cy="92"/>
              </a:xfrm>
              <a:custGeom>
                <a:avLst/>
                <a:gdLst>
                  <a:gd name="T0" fmla="*/ 0 w 78"/>
                  <a:gd name="T1" fmla="*/ 61 h 122"/>
                  <a:gd name="T2" fmla="*/ 5 w 78"/>
                  <a:gd name="T3" fmla="*/ 27 h 122"/>
                  <a:gd name="T4" fmla="*/ 17 w 78"/>
                  <a:gd name="T5" fmla="*/ 7 h 122"/>
                  <a:gd name="T6" fmla="*/ 39 w 78"/>
                  <a:gd name="T7" fmla="*/ 0 h 122"/>
                  <a:gd name="T8" fmla="*/ 56 w 78"/>
                  <a:gd name="T9" fmla="*/ 4 h 122"/>
                  <a:gd name="T10" fmla="*/ 68 w 78"/>
                  <a:gd name="T11" fmla="*/ 15 h 122"/>
                  <a:gd name="T12" fmla="*/ 75 w 78"/>
                  <a:gd name="T13" fmla="*/ 32 h 122"/>
                  <a:gd name="T14" fmla="*/ 78 w 78"/>
                  <a:gd name="T15" fmla="*/ 61 h 122"/>
                  <a:gd name="T16" fmla="*/ 74 w 78"/>
                  <a:gd name="T17" fmla="*/ 95 h 122"/>
                  <a:gd name="T18" fmla="*/ 61 w 78"/>
                  <a:gd name="T19" fmla="*/ 114 h 122"/>
                  <a:gd name="T20" fmla="*/ 39 w 78"/>
                  <a:gd name="T21" fmla="*/ 122 h 122"/>
                  <a:gd name="T22" fmla="*/ 12 w 78"/>
                  <a:gd name="T23" fmla="*/ 109 h 122"/>
                  <a:gd name="T24" fmla="*/ 0 w 78"/>
                  <a:gd name="T25" fmla="*/ 61 h 122"/>
                  <a:gd name="T26" fmla="*/ 15 w 78"/>
                  <a:gd name="T27" fmla="*/ 61 h 122"/>
                  <a:gd name="T28" fmla="*/ 22 w 78"/>
                  <a:gd name="T29" fmla="*/ 100 h 122"/>
                  <a:gd name="T30" fmla="*/ 39 w 78"/>
                  <a:gd name="T31" fmla="*/ 109 h 122"/>
                  <a:gd name="T32" fmla="*/ 56 w 78"/>
                  <a:gd name="T33" fmla="*/ 100 h 122"/>
                  <a:gd name="T34" fmla="*/ 63 w 78"/>
                  <a:gd name="T35" fmla="*/ 61 h 122"/>
                  <a:gd name="T36" fmla="*/ 56 w 78"/>
                  <a:gd name="T37" fmla="*/ 22 h 122"/>
                  <a:gd name="T38" fmla="*/ 39 w 78"/>
                  <a:gd name="T39" fmla="*/ 12 h 122"/>
                  <a:gd name="T40" fmla="*/ 23 w 78"/>
                  <a:gd name="T41" fmla="*/ 20 h 122"/>
                  <a:gd name="T42" fmla="*/ 15 w 78"/>
                  <a:gd name="T43" fmla="*/ 61 h 122"/>
                  <a:gd name="T44" fmla="*/ 15 w 78"/>
                  <a:gd name="T45" fmla="*/ 6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8" h="122">
                    <a:moveTo>
                      <a:pt x="0" y="61"/>
                    </a:moveTo>
                    <a:cubicBezTo>
                      <a:pt x="0" y="47"/>
                      <a:pt x="2" y="35"/>
                      <a:pt x="5" y="27"/>
                    </a:cubicBezTo>
                    <a:cubicBezTo>
                      <a:pt x="7" y="18"/>
                      <a:pt x="12" y="11"/>
                      <a:pt x="17" y="7"/>
                    </a:cubicBezTo>
                    <a:cubicBezTo>
                      <a:pt x="23" y="2"/>
                      <a:pt x="30" y="0"/>
                      <a:pt x="39" y="0"/>
                    </a:cubicBezTo>
                    <a:cubicBezTo>
                      <a:pt x="45" y="0"/>
                      <a:pt x="51" y="1"/>
                      <a:pt x="56" y="4"/>
                    </a:cubicBezTo>
                    <a:cubicBezTo>
                      <a:pt x="61" y="6"/>
                      <a:pt x="65" y="10"/>
                      <a:pt x="68" y="15"/>
                    </a:cubicBezTo>
                    <a:cubicBezTo>
                      <a:pt x="71" y="20"/>
                      <a:pt x="73" y="26"/>
                      <a:pt x="75" y="32"/>
                    </a:cubicBezTo>
                    <a:cubicBezTo>
                      <a:pt x="77" y="39"/>
                      <a:pt x="78" y="49"/>
                      <a:pt x="78" y="61"/>
                    </a:cubicBezTo>
                    <a:cubicBezTo>
                      <a:pt x="78" y="75"/>
                      <a:pt x="76" y="86"/>
                      <a:pt x="74" y="95"/>
                    </a:cubicBezTo>
                    <a:cubicBezTo>
                      <a:pt x="71" y="103"/>
                      <a:pt x="66" y="110"/>
                      <a:pt x="61" y="114"/>
                    </a:cubicBezTo>
                    <a:cubicBezTo>
                      <a:pt x="55" y="119"/>
                      <a:pt x="48" y="121"/>
                      <a:pt x="39" y="122"/>
                    </a:cubicBezTo>
                    <a:cubicBezTo>
                      <a:pt x="28" y="121"/>
                      <a:pt x="19" y="117"/>
                      <a:pt x="12" y="109"/>
                    </a:cubicBezTo>
                    <a:cubicBezTo>
                      <a:pt x="4" y="99"/>
                      <a:pt x="0" y="83"/>
                      <a:pt x="0" y="61"/>
                    </a:cubicBezTo>
                    <a:close/>
                    <a:moveTo>
                      <a:pt x="15" y="61"/>
                    </a:moveTo>
                    <a:cubicBezTo>
                      <a:pt x="15" y="80"/>
                      <a:pt x="17" y="93"/>
                      <a:pt x="22" y="100"/>
                    </a:cubicBezTo>
                    <a:cubicBezTo>
                      <a:pt x="27" y="106"/>
                      <a:pt x="32" y="110"/>
                      <a:pt x="39" y="109"/>
                    </a:cubicBezTo>
                    <a:cubicBezTo>
                      <a:pt x="46" y="110"/>
                      <a:pt x="51" y="106"/>
                      <a:pt x="56" y="100"/>
                    </a:cubicBezTo>
                    <a:cubicBezTo>
                      <a:pt x="61" y="93"/>
                      <a:pt x="63" y="80"/>
                      <a:pt x="63" y="61"/>
                    </a:cubicBezTo>
                    <a:cubicBezTo>
                      <a:pt x="63" y="41"/>
                      <a:pt x="61" y="28"/>
                      <a:pt x="56" y="22"/>
                    </a:cubicBezTo>
                    <a:cubicBezTo>
                      <a:pt x="51" y="15"/>
                      <a:pt x="46" y="12"/>
                      <a:pt x="39" y="12"/>
                    </a:cubicBezTo>
                    <a:cubicBezTo>
                      <a:pt x="32" y="12"/>
                      <a:pt x="27" y="15"/>
                      <a:pt x="23" y="20"/>
                    </a:cubicBezTo>
                    <a:cubicBezTo>
                      <a:pt x="18" y="28"/>
                      <a:pt x="15" y="41"/>
                      <a:pt x="15" y="61"/>
                    </a:cubicBezTo>
                    <a:close/>
                    <a:moveTo>
                      <a:pt x="15" y="61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614" name="Freeform 613"/>
              <p:cNvSpPr>
                <a:spLocks noEditPoints="1"/>
              </p:cNvSpPr>
              <p:nvPr/>
            </p:nvSpPr>
            <p:spPr bwMode="auto">
              <a:xfrm>
                <a:off x="1970" y="4602"/>
                <a:ext cx="34" cy="90"/>
              </a:xfrm>
              <a:custGeom>
                <a:avLst/>
                <a:gdLst>
                  <a:gd name="T0" fmla="*/ 44 w 44"/>
                  <a:gd name="T1" fmla="*/ 119 h 119"/>
                  <a:gd name="T2" fmla="*/ 29 w 44"/>
                  <a:gd name="T3" fmla="*/ 119 h 119"/>
                  <a:gd name="T4" fmla="*/ 29 w 44"/>
                  <a:gd name="T5" fmla="*/ 26 h 119"/>
                  <a:gd name="T6" fmla="*/ 16 w 44"/>
                  <a:gd name="T7" fmla="*/ 36 h 119"/>
                  <a:gd name="T8" fmla="*/ 0 w 44"/>
                  <a:gd name="T9" fmla="*/ 44 h 119"/>
                  <a:gd name="T10" fmla="*/ 0 w 44"/>
                  <a:gd name="T11" fmla="*/ 30 h 119"/>
                  <a:gd name="T12" fmla="*/ 22 w 44"/>
                  <a:gd name="T13" fmla="*/ 16 h 119"/>
                  <a:gd name="T14" fmla="*/ 35 w 44"/>
                  <a:gd name="T15" fmla="*/ 0 h 119"/>
                  <a:gd name="T16" fmla="*/ 44 w 44"/>
                  <a:gd name="T17" fmla="*/ 0 h 119"/>
                  <a:gd name="T18" fmla="*/ 44 w 44"/>
                  <a:gd name="T19" fmla="*/ 119 h 119"/>
                  <a:gd name="T20" fmla="*/ 44 w 44"/>
                  <a:gd name="T21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119">
                    <a:moveTo>
                      <a:pt x="44" y="119"/>
                    </a:moveTo>
                    <a:lnTo>
                      <a:pt x="29" y="119"/>
                    </a:lnTo>
                    <a:lnTo>
                      <a:pt x="29" y="26"/>
                    </a:lnTo>
                    <a:cubicBezTo>
                      <a:pt x="26" y="30"/>
                      <a:pt x="21" y="33"/>
                      <a:pt x="16" y="36"/>
                    </a:cubicBezTo>
                    <a:cubicBezTo>
                      <a:pt x="10" y="40"/>
                      <a:pt x="5" y="42"/>
                      <a:pt x="0" y="44"/>
                    </a:cubicBezTo>
                    <a:lnTo>
                      <a:pt x="0" y="30"/>
                    </a:lnTo>
                    <a:cubicBezTo>
                      <a:pt x="8" y="26"/>
                      <a:pt x="15" y="21"/>
                      <a:pt x="22" y="16"/>
                    </a:cubicBezTo>
                    <a:cubicBezTo>
                      <a:pt x="28" y="10"/>
                      <a:pt x="32" y="5"/>
                      <a:pt x="35" y="0"/>
                    </a:cubicBezTo>
                    <a:lnTo>
                      <a:pt x="44" y="0"/>
                    </a:lnTo>
                    <a:lnTo>
                      <a:pt x="44" y="119"/>
                    </a:lnTo>
                    <a:close/>
                    <a:moveTo>
                      <a:pt x="44" y="119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grpSp>
          <p:nvGrpSpPr>
            <p:cNvPr id="212" name="Group 211"/>
            <p:cNvGrpSpPr>
              <a:grpSpLocks/>
            </p:cNvGrpSpPr>
            <p:nvPr/>
          </p:nvGrpSpPr>
          <p:grpSpPr bwMode="auto">
            <a:xfrm>
              <a:off x="113665" y="290634"/>
              <a:ext cx="5555615" cy="3241040"/>
              <a:chOff x="179" y="408"/>
              <a:chExt cx="8749" cy="5104"/>
            </a:xfrm>
          </p:grpSpPr>
          <p:sp>
            <p:nvSpPr>
              <p:cNvPr id="215" name="Freeform 214"/>
              <p:cNvSpPr>
                <a:spLocks noEditPoints="1"/>
              </p:cNvSpPr>
              <p:nvPr/>
            </p:nvSpPr>
            <p:spPr bwMode="auto">
              <a:xfrm>
                <a:off x="1928" y="2050"/>
                <a:ext cx="60" cy="93"/>
              </a:xfrm>
              <a:custGeom>
                <a:avLst/>
                <a:gdLst>
                  <a:gd name="T0" fmla="*/ 76 w 78"/>
                  <a:gd name="T1" fmla="*/ 30 h 122"/>
                  <a:gd name="T2" fmla="*/ 62 w 78"/>
                  <a:gd name="T3" fmla="*/ 31 h 122"/>
                  <a:gd name="T4" fmla="*/ 56 w 78"/>
                  <a:gd name="T5" fmla="*/ 18 h 122"/>
                  <a:gd name="T6" fmla="*/ 41 w 78"/>
                  <a:gd name="T7" fmla="*/ 12 h 122"/>
                  <a:gd name="T8" fmla="*/ 29 w 78"/>
                  <a:gd name="T9" fmla="*/ 16 h 122"/>
                  <a:gd name="T10" fmla="*/ 18 w 78"/>
                  <a:gd name="T11" fmla="*/ 31 h 122"/>
                  <a:gd name="T12" fmla="*/ 14 w 78"/>
                  <a:gd name="T13" fmla="*/ 58 h 122"/>
                  <a:gd name="T14" fmla="*/ 27 w 78"/>
                  <a:gd name="T15" fmla="*/ 46 h 122"/>
                  <a:gd name="T16" fmla="*/ 43 w 78"/>
                  <a:gd name="T17" fmla="*/ 42 h 122"/>
                  <a:gd name="T18" fmla="*/ 68 w 78"/>
                  <a:gd name="T19" fmla="*/ 53 h 122"/>
                  <a:gd name="T20" fmla="*/ 78 w 78"/>
                  <a:gd name="T21" fmla="*/ 81 h 122"/>
                  <a:gd name="T22" fmla="*/ 74 w 78"/>
                  <a:gd name="T23" fmla="*/ 102 h 122"/>
                  <a:gd name="T24" fmla="*/ 60 w 78"/>
                  <a:gd name="T25" fmla="*/ 117 h 122"/>
                  <a:gd name="T26" fmla="*/ 41 w 78"/>
                  <a:gd name="T27" fmla="*/ 122 h 122"/>
                  <a:gd name="T28" fmla="*/ 11 w 78"/>
                  <a:gd name="T29" fmla="*/ 108 h 122"/>
                  <a:gd name="T30" fmla="*/ 0 w 78"/>
                  <a:gd name="T31" fmla="*/ 64 h 122"/>
                  <a:gd name="T32" fmla="*/ 12 w 78"/>
                  <a:gd name="T33" fmla="*/ 14 h 122"/>
                  <a:gd name="T34" fmla="*/ 42 w 78"/>
                  <a:gd name="T35" fmla="*/ 0 h 122"/>
                  <a:gd name="T36" fmla="*/ 65 w 78"/>
                  <a:gd name="T37" fmla="*/ 8 h 122"/>
                  <a:gd name="T38" fmla="*/ 76 w 78"/>
                  <a:gd name="T39" fmla="*/ 30 h 122"/>
                  <a:gd name="T40" fmla="*/ 16 w 78"/>
                  <a:gd name="T41" fmla="*/ 81 h 122"/>
                  <a:gd name="T42" fmla="*/ 20 w 78"/>
                  <a:gd name="T43" fmla="*/ 95 h 122"/>
                  <a:gd name="T44" fmla="*/ 29 w 78"/>
                  <a:gd name="T45" fmla="*/ 106 h 122"/>
                  <a:gd name="T46" fmla="*/ 41 w 78"/>
                  <a:gd name="T47" fmla="*/ 110 h 122"/>
                  <a:gd name="T48" fmla="*/ 57 w 78"/>
                  <a:gd name="T49" fmla="*/ 102 h 122"/>
                  <a:gd name="T50" fmla="*/ 63 w 78"/>
                  <a:gd name="T51" fmla="*/ 82 h 122"/>
                  <a:gd name="T52" fmla="*/ 57 w 78"/>
                  <a:gd name="T53" fmla="*/ 62 h 122"/>
                  <a:gd name="T54" fmla="*/ 40 w 78"/>
                  <a:gd name="T55" fmla="*/ 55 h 122"/>
                  <a:gd name="T56" fmla="*/ 23 w 78"/>
                  <a:gd name="T57" fmla="*/ 62 h 122"/>
                  <a:gd name="T58" fmla="*/ 16 w 78"/>
                  <a:gd name="T59" fmla="*/ 81 h 122"/>
                  <a:gd name="T60" fmla="*/ 16 w 78"/>
                  <a:gd name="T61" fmla="*/ 8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8" h="122">
                    <a:moveTo>
                      <a:pt x="76" y="30"/>
                    </a:moveTo>
                    <a:lnTo>
                      <a:pt x="62" y="31"/>
                    </a:lnTo>
                    <a:cubicBezTo>
                      <a:pt x="60" y="25"/>
                      <a:pt x="58" y="21"/>
                      <a:pt x="56" y="18"/>
                    </a:cubicBezTo>
                    <a:cubicBezTo>
                      <a:pt x="52" y="14"/>
                      <a:pt x="47" y="12"/>
                      <a:pt x="41" y="12"/>
                    </a:cubicBezTo>
                    <a:cubicBezTo>
                      <a:pt x="37" y="12"/>
                      <a:pt x="33" y="13"/>
                      <a:pt x="29" y="16"/>
                    </a:cubicBezTo>
                    <a:cubicBezTo>
                      <a:pt x="24" y="19"/>
                      <a:pt x="21" y="24"/>
                      <a:pt x="18" y="31"/>
                    </a:cubicBezTo>
                    <a:cubicBezTo>
                      <a:pt x="16" y="37"/>
                      <a:pt x="14" y="46"/>
                      <a:pt x="14" y="58"/>
                    </a:cubicBezTo>
                    <a:cubicBezTo>
                      <a:pt x="18" y="53"/>
                      <a:pt x="22" y="49"/>
                      <a:pt x="27" y="46"/>
                    </a:cubicBezTo>
                    <a:cubicBezTo>
                      <a:pt x="32" y="44"/>
                      <a:pt x="38" y="42"/>
                      <a:pt x="43" y="42"/>
                    </a:cubicBezTo>
                    <a:cubicBezTo>
                      <a:pt x="53" y="42"/>
                      <a:pt x="61" y="46"/>
                      <a:pt x="68" y="53"/>
                    </a:cubicBezTo>
                    <a:cubicBezTo>
                      <a:pt x="75" y="60"/>
                      <a:pt x="78" y="70"/>
                      <a:pt x="78" y="81"/>
                    </a:cubicBezTo>
                    <a:cubicBezTo>
                      <a:pt x="78" y="88"/>
                      <a:pt x="77" y="95"/>
                      <a:pt x="74" y="102"/>
                    </a:cubicBezTo>
                    <a:cubicBezTo>
                      <a:pt x="70" y="108"/>
                      <a:pt x="66" y="113"/>
                      <a:pt x="60" y="117"/>
                    </a:cubicBezTo>
                    <a:cubicBezTo>
                      <a:pt x="55" y="120"/>
                      <a:pt x="48" y="122"/>
                      <a:pt x="41" y="122"/>
                    </a:cubicBezTo>
                    <a:cubicBezTo>
                      <a:pt x="29" y="122"/>
                      <a:pt x="19" y="117"/>
                      <a:pt x="11" y="108"/>
                    </a:cubicBezTo>
                    <a:cubicBezTo>
                      <a:pt x="3" y="99"/>
                      <a:pt x="0" y="84"/>
                      <a:pt x="0" y="64"/>
                    </a:cubicBezTo>
                    <a:cubicBezTo>
                      <a:pt x="0" y="41"/>
                      <a:pt x="4" y="24"/>
                      <a:pt x="12" y="14"/>
                    </a:cubicBezTo>
                    <a:cubicBezTo>
                      <a:pt x="20" y="4"/>
                      <a:pt x="30" y="0"/>
                      <a:pt x="42" y="0"/>
                    </a:cubicBezTo>
                    <a:cubicBezTo>
                      <a:pt x="52" y="0"/>
                      <a:pt x="59" y="3"/>
                      <a:pt x="65" y="8"/>
                    </a:cubicBezTo>
                    <a:cubicBezTo>
                      <a:pt x="71" y="13"/>
                      <a:pt x="75" y="20"/>
                      <a:pt x="76" y="30"/>
                    </a:cubicBezTo>
                    <a:close/>
                    <a:moveTo>
                      <a:pt x="16" y="81"/>
                    </a:moveTo>
                    <a:cubicBezTo>
                      <a:pt x="16" y="86"/>
                      <a:pt x="17" y="91"/>
                      <a:pt x="20" y="95"/>
                    </a:cubicBezTo>
                    <a:cubicBezTo>
                      <a:pt x="22" y="100"/>
                      <a:pt x="25" y="104"/>
                      <a:pt x="29" y="106"/>
                    </a:cubicBezTo>
                    <a:cubicBezTo>
                      <a:pt x="32" y="109"/>
                      <a:pt x="36" y="110"/>
                      <a:pt x="41" y="110"/>
                    </a:cubicBezTo>
                    <a:cubicBezTo>
                      <a:pt x="47" y="110"/>
                      <a:pt x="52" y="107"/>
                      <a:pt x="57" y="102"/>
                    </a:cubicBezTo>
                    <a:cubicBezTo>
                      <a:pt x="61" y="97"/>
                      <a:pt x="63" y="90"/>
                      <a:pt x="63" y="82"/>
                    </a:cubicBezTo>
                    <a:cubicBezTo>
                      <a:pt x="63" y="74"/>
                      <a:pt x="61" y="67"/>
                      <a:pt x="57" y="62"/>
                    </a:cubicBezTo>
                    <a:cubicBezTo>
                      <a:pt x="52" y="58"/>
                      <a:pt x="47" y="55"/>
                      <a:pt x="40" y="55"/>
                    </a:cubicBezTo>
                    <a:cubicBezTo>
                      <a:pt x="34" y="55"/>
                      <a:pt x="28" y="58"/>
                      <a:pt x="23" y="62"/>
                    </a:cubicBezTo>
                    <a:cubicBezTo>
                      <a:pt x="19" y="67"/>
                      <a:pt x="16" y="73"/>
                      <a:pt x="16" y="81"/>
                    </a:cubicBezTo>
                    <a:close/>
                    <a:moveTo>
                      <a:pt x="16" y="81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16" name="Freeform 215"/>
              <p:cNvSpPr>
                <a:spLocks noEditPoints="1"/>
              </p:cNvSpPr>
              <p:nvPr/>
            </p:nvSpPr>
            <p:spPr bwMode="auto">
              <a:xfrm>
                <a:off x="1998" y="2050"/>
                <a:ext cx="59" cy="91"/>
              </a:xfrm>
              <a:custGeom>
                <a:avLst/>
                <a:gdLst>
                  <a:gd name="T0" fmla="*/ 79 w 79"/>
                  <a:gd name="T1" fmla="*/ 106 h 120"/>
                  <a:gd name="T2" fmla="*/ 79 w 79"/>
                  <a:gd name="T3" fmla="*/ 120 h 120"/>
                  <a:gd name="T4" fmla="*/ 0 w 79"/>
                  <a:gd name="T5" fmla="*/ 120 h 120"/>
                  <a:gd name="T6" fmla="*/ 2 w 79"/>
                  <a:gd name="T7" fmla="*/ 109 h 120"/>
                  <a:gd name="T8" fmla="*/ 11 w 79"/>
                  <a:gd name="T9" fmla="*/ 94 h 120"/>
                  <a:gd name="T10" fmla="*/ 31 w 79"/>
                  <a:gd name="T11" fmla="*/ 75 h 120"/>
                  <a:gd name="T12" fmla="*/ 57 w 79"/>
                  <a:gd name="T13" fmla="*/ 50 h 120"/>
                  <a:gd name="T14" fmla="*/ 64 w 79"/>
                  <a:gd name="T15" fmla="*/ 33 h 120"/>
                  <a:gd name="T16" fmla="*/ 57 w 79"/>
                  <a:gd name="T17" fmla="*/ 18 h 120"/>
                  <a:gd name="T18" fmla="*/ 41 w 79"/>
                  <a:gd name="T19" fmla="*/ 12 h 120"/>
                  <a:gd name="T20" fmla="*/ 24 w 79"/>
                  <a:gd name="T21" fmla="*/ 18 h 120"/>
                  <a:gd name="T22" fmla="*/ 18 w 79"/>
                  <a:gd name="T23" fmla="*/ 36 h 120"/>
                  <a:gd name="T24" fmla="*/ 3 w 79"/>
                  <a:gd name="T25" fmla="*/ 34 h 120"/>
                  <a:gd name="T26" fmla="*/ 14 w 79"/>
                  <a:gd name="T27" fmla="*/ 9 h 120"/>
                  <a:gd name="T28" fmla="*/ 42 w 79"/>
                  <a:gd name="T29" fmla="*/ 0 h 120"/>
                  <a:gd name="T30" fmla="*/ 69 w 79"/>
                  <a:gd name="T31" fmla="*/ 9 h 120"/>
                  <a:gd name="T32" fmla="*/ 79 w 79"/>
                  <a:gd name="T33" fmla="*/ 33 h 120"/>
                  <a:gd name="T34" fmla="*/ 76 w 79"/>
                  <a:gd name="T35" fmla="*/ 47 h 120"/>
                  <a:gd name="T36" fmla="*/ 66 w 79"/>
                  <a:gd name="T37" fmla="*/ 62 h 120"/>
                  <a:gd name="T38" fmla="*/ 44 w 79"/>
                  <a:gd name="T39" fmla="*/ 83 h 120"/>
                  <a:gd name="T40" fmla="*/ 27 w 79"/>
                  <a:gd name="T41" fmla="*/ 98 h 120"/>
                  <a:gd name="T42" fmla="*/ 20 w 79"/>
                  <a:gd name="T43" fmla="*/ 106 h 120"/>
                  <a:gd name="T44" fmla="*/ 79 w 79"/>
                  <a:gd name="T45" fmla="*/ 106 h 120"/>
                  <a:gd name="T46" fmla="*/ 79 w 79"/>
                  <a:gd name="T47" fmla="*/ 106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9" h="120">
                    <a:moveTo>
                      <a:pt x="79" y="106"/>
                    </a:moveTo>
                    <a:lnTo>
                      <a:pt x="79" y="120"/>
                    </a:lnTo>
                    <a:lnTo>
                      <a:pt x="0" y="120"/>
                    </a:lnTo>
                    <a:cubicBezTo>
                      <a:pt x="0" y="116"/>
                      <a:pt x="0" y="113"/>
                      <a:pt x="2" y="109"/>
                    </a:cubicBezTo>
                    <a:cubicBezTo>
                      <a:pt x="4" y="104"/>
                      <a:pt x="7" y="99"/>
                      <a:pt x="11" y="94"/>
                    </a:cubicBezTo>
                    <a:cubicBezTo>
                      <a:pt x="16" y="88"/>
                      <a:pt x="22" y="82"/>
                      <a:pt x="31" y="75"/>
                    </a:cubicBezTo>
                    <a:cubicBezTo>
                      <a:pt x="44" y="65"/>
                      <a:pt x="52" y="57"/>
                      <a:pt x="57" y="50"/>
                    </a:cubicBezTo>
                    <a:cubicBezTo>
                      <a:pt x="61" y="44"/>
                      <a:pt x="64" y="38"/>
                      <a:pt x="64" y="33"/>
                    </a:cubicBezTo>
                    <a:cubicBezTo>
                      <a:pt x="64" y="27"/>
                      <a:pt x="62" y="22"/>
                      <a:pt x="57" y="18"/>
                    </a:cubicBezTo>
                    <a:cubicBezTo>
                      <a:pt x="53" y="14"/>
                      <a:pt x="48" y="12"/>
                      <a:pt x="41" y="12"/>
                    </a:cubicBezTo>
                    <a:cubicBezTo>
                      <a:pt x="34" y="12"/>
                      <a:pt x="29" y="14"/>
                      <a:pt x="24" y="18"/>
                    </a:cubicBezTo>
                    <a:cubicBezTo>
                      <a:pt x="20" y="23"/>
                      <a:pt x="18" y="28"/>
                      <a:pt x="18" y="36"/>
                    </a:cubicBezTo>
                    <a:lnTo>
                      <a:pt x="3" y="34"/>
                    </a:lnTo>
                    <a:cubicBezTo>
                      <a:pt x="4" y="23"/>
                      <a:pt x="8" y="15"/>
                      <a:pt x="14" y="9"/>
                    </a:cubicBezTo>
                    <a:cubicBezTo>
                      <a:pt x="21" y="3"/>
                      <a:pt x="30" y="0"/>
                      <a:pt x="42" y="0"/>
                    </a:cubicBezTo>
                    <a:cubicBezTo>
                      <a:pt x="53" y="0"/>
                      <a:pt x="62" y="3"/>
                      <a:pt x="69" y="9"/>
                    </a:cubicBezTo>
                    <a:cubicBezTo>
                      <a:pt x="75" y="16"/>
                      <a:pt x="79" y="24"/>
                      <a:pt x="79" y="33"/>
                    </a:cubicBezTo>
                    <a:cubicBezTo>
                      <a:pt x="79" y="38"/>
                      <a:pt x="78" y="42"/>
                      <a:pt x="76" y="47"/>
                    </a:cubicBezTo>
                    <a:cubicBezTo>
                      <a:pt x="74" y="52"/>
                      <a:pt x="71" y="57"/>
                      <a:pt x="66" y="62"/>
                    </a:cubicBezTo>
                    <a:cubicBezTo>
                      <a:pt x="62" y="67"/>
                      <a:pt x="54" y="74"/>
                      <a:pt x="44" y="83"/>
                    </a:cubicBezTo>
                    <a:cubicBezTo>
                      <a:pt x="35" y="90"/>
                      <a:pt x="29" y="95"/>
                      <a:pt x="27" y="98"/>
                    </a:cubicBezTo>
                    <a:cubicBezTo>
                      <a:pt x="24" y="100"/>
                      <a:pt x="22" y="103"/>
                      <a:pt x="20" y="106"/>
                    </a:cubicBezTo>
                    <a:lnTo>
                      <a:pt x="79" y="106"/>
                    </a:lnTo>
                    <a:close/>
                    <a:moveTo>
                      <a:pt x="79" y="10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17" name="Freeform 216"/>
              <p:cNvSpPr>
                <a:spLocks noEditPoints="1"/>
              </p:cNvSpPr>
              <p:nvPr/>
            </p:nvSpPr>
            <p:spPr bwMode="auto">
              <a:xfrm>
                <a:off x="2076" y="2128"/>
                <a:ext cx="13" cy="13"/>
              </a:xfrm>
              <a:custGeom>
                <a:avLst/>
                <a:gdLst>
                  <a:gd name="T0" fmla="*/ 0 w 17"/>
                  <a:gd name="T1" fmla="*/ 17 h 17"/>
                  <a:gd name="T2" fmla="*/ 0 w 17"/>
                  <a:gd name="T3" fmla="*/ 0 h 17"/>
                  <a:gd name="T4" fmla="*/ 17 w 17"/>
                  <a:gd name="T5" fmla="*/ 0 h 17"/>
                  <a:gd name="T6" fmla="*/ 17 w 17"/>
                  <a:gd name="T7" fmla="*/ 17 h 17"/>
                  <a:gd name="T8" fmla="*/ 0 w 17"/>
                  <a:gd name="T9" fmla="*/ 17 h 17"/>
                  <a:gd name="T10" fmla="*/ 0 w 17"/>
                  <a:gd name="T11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7">
                    <a:moveTo>
                      <a:pt x="0" y="17"/>
                    </a:moveTo>
                    <a:lnTo>
                      <a:pt x="0" y="0"/>
                    </a:lnTo>
                    <a:lnTo>
                      <a:pt x="17" y="0"/>
                    </a:lnTo>
                    <a:lnTo>
                      <a:pt x="17" y="17"/>
                    </a:lnTo>
                    <a:lnTo>
                      <a:pt x="0" y="17"/>
                    </a:lnTo>
                    <a:close/>
                    <a:moveTo>
                      <a:pt x="0" y="1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18" name="Freeform 217"/>
              <p:cNvSpPr>
                <a:spLocks noEditPoints="1"/>
              </p:cNvSpPr>
              <p:nvPr/>
            </p:nvSpPr>
            <p:spPr bwMode="auto">
              <a:xfrm>
                <a:off x="2105" y="2050"/>
                <a:ext cx="59" cy="93"/>
              </a:xfrm>
              <a:custGeom>
                <a:avLst/>
                <a:gdLst>
                  <a:gd name="T0" fmla="*/ 0 w 78"/>
                  <a:gd name="T1" fmla="*/ 61 h 122"/>
                  <a:gd name="T2" fmla="*/ 4 w 78"/>
                  <a:gd name="T3" fmla="*/ 27 h 122"/>
                  <a:gd name="T4" fmla="*/ 17 w 78"/>
                  <a:gd name="T5" fmla="*/ 7 h 122"/>
                  <a:gd name="T6" fmla="*/ 39 w 78"/>
                  <a:gd name="T7" fmla="*/ 0 h 122"/>
                  <a:gd name="T8" fmla="*/ 56 w 78"/>
                  <a:gd name="T9" fmla="*/ 4 h 122"/>
                  <a:gd name="T10" fmla="*/ 68 w 78"/>
                  <a:gd name="T11" fmla="*/ 15 h 122"/>
                  <a:gd name="T12" fmla="*/ 75 w 78"/>
                  <a:gd name="T13" fmla="*/ 33 h 122"/>
                  <a:gd name="T14" fmla="*/ 78 w 78"/>
                  <a:gd name="T15" fmla="*/ 61 h 122"/>
                  <a:gd name="T16" fmla="*/ 73 w 78"/>
                  <a:gd name="T17" fmla="*/ 95 h 122"/>
                  <a:gd name="T18" fmla="*/ 61 w 78"/>
                  <a:gd name="T19" fmla="*/ 115 h 122"/>
                  <a:gd name="T20" fmla="*/ 39 w 78"/>
                  <a:gd name="T21" fmla="*/ 122 h 122"/>
                  <a:gd name="T22" fmla="*/ 12 w 78"/>
                  <a:gd name="T23" fmla="*/ 109 h 122"/>
                  <a:gd name="T24" fmla="*/ 0 w 78"/>
                  <a:gd name="T25" fmla="*/ 61 h 122"/>
                  <a:gd name="T26" fmla="*/ 15 w 78"/>
                  <a:gd name="T27" fmla="*/ 61 h 122"/>
                  <a:gd name="T28" fmla="*/ 22 w 78"/>
                  <a:gd name="T29" fmla="*/ 100 h 122"/>
                  <a:gd name="T30" fmla="*/ 39 w 78"/>
                  <a:gd name="T31" fmla="*/ 110 h 122"/>
                  <a:gd name="T32" fmla="*/ 56 w 78"/>
                  <a:gd name="T33" fmla="*/ 100 h 122"/>
                  <a:gd name="T34" fmla="*/ 63 w 78"/>
                  <a:gd name="T35" fmla="*/ 61 h 122"/>
                  <a:gd name="T36" fmla="*/ 56 w 78"/>
                  <a:gd name="T37" fmla="*/ 22 h 122"/>
                  <a:gd name="T38" fmla="*/ 39 w 78"/>
                  <a:gd name="T39" fmla="*/ 12 h 122"/>
                  <a:gd name="T40" fmla="*/ 23 w 78"/>
                  <a:gd name="T41" fmla="*/ 21 h 122"/>
                  <a:gd name="T42" fmla="*/ 15 w 78"/>
                  <a:gd name="T43" fmla="*/ 61 h 122"/>
                  <a:gd name="T44" fmla="*/ 15 w 78"/>
                  <a:gd name="T45" fmla="*/ 6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8" h="122">
                    <a:moveTo>
                      <a:pt x="0" y="61"/>
                    </a:moveTo>
                    <a:cubicBezTo>
                      <a:pt x="0" y="47"/>
                      <a:pt x="1" y="35"/>
                      <a:pt x="4" y="27"/>
                    </a:cubicBezTo>
                    <a:cubicBezTo>
                      <a:pt x="7" y="18"/>
                      <a:pt x="11" y="12"/>
                      <a:pt x="17" y="7"/>
                    </a:cubicBezTo>
                    <a:cubicBezTo>
                      <a:pt x="23" y="2"/>
                      <a:pt x="30" y="0"/>
                      <a:pt x="39" y="0"/>
                    </a:cubicBezTo>
                    <a:cubicBezTo>
                      <a:pt x="45" y="0"/>
                      <a:pt x="51" y="1"/>
                      <a:pt x="56" y="4"/>
                    </a:cubicBezTo>
                    <a:cubicBezTo>
                      <a:pt x="60" y="6"/>
                      <a:pt x="64" y="10"/>
                      <a:pt x="68" y="15"/>
                    </a:cubicBezTo>
                    <a:cubicBezTo>
                      <a:pt x="71" y="20"/>
                      <a:pt x="73" y="26"/>
                      <a:pt x="75" y="33"/>
                    </a:cubicBezTo>
                    <a:cubicBezTo>
                      <a:pt x="77" y="40"/>
                      <a:pt x="78" y="49"/>
                      <a:pt x="78" y="61"/>
                    </a:cubicBezTo>
                    <a:cubicBezTo>
                      <a:pt x="78" y="75"/>
                      <a:pt x="76" y="86"/>
                      <a:pt x="73" y="95"/>
                    </a:cubicBezTo>
                    <a:cubicBezTo>
                      <a:pt x="70" y="103"/>
                      <a:pt x="66" y="110"/>
                      <a:pt x="61" y="115"/>
                    </a:cubicBezTo>
                    <a:cubicBezTo>
                      <a:pt x="55" y="119"/>
                      <a:pt x="47" y="122"/>
                      <a:pt x="39" y="122"/>
                    </a:cubicBezTo>
                    <a:cubicBezTo>
                      <a:pt x="27" y="122"/>
                      <a:pt x="18" y="117"/>
                      <a:pt x="12" y="109"/>
                    </a:cubicBezTo>
                    <a:cubicBezTo>
                      <a:pt x="4" y="99"/>
                      <a:pt x="0" y="83"/>
                      <a:pt x="0" y="61"/>
                    </a:cubicBezTo>
                    <a:close/>
                    <a:moveTo>
                      <a:pt x="15" y="61"/>
                    </a:moveTo>
                    <a:cubicBezTo>
                      <a:pt x="15" y="80"/>
                      <a:pt x="17" y="93"/>
                      <a:pt x="22" y="100"/>
                    </a:cubicBezTo>
                    <a:cubicBezTo>
                      <a:pt x="26" y="106"/>
                      <a:pt x="32" y="110"/>
                      <a:pt x="39" y="110"/>
                    </a:cubicBezTo>
                    <a:cubicBezTo>
                      <a:pt x="45" y="110"/>
                      <a:pt x="51" y="106"/>
                      <a:pt x="56" y="100"/>
                    </a:cubicBezTo>
                    <a:cubicBezTo>
                      <a:pt x="60" y="93"/>
                      <a:pt x="63" y="80"/>
                      <a:pt x="63" y="61"/>
                    </a:cubicBezTo>
                    <a:cubicBezTo>
                      <a:pt x="63" y="41"/>
                      <a:pt x="60" y="28"/>
                      <a:pt x="56" y="22"/>
                    </a:cubicBezTo>
                    <a:cubicBezTo>
                      <a:pt x="51" y="15"/>
                      <a:pt x="45" y="12"/>
                      <a:pt x="39" y="12"/>
                    </a:cubicBezTo>
                    <a:cubicBezTo>
                      <a:pt x="32" y="12"/>
                      <a:pt x="27" y="15"/>
                      <a:pt x="23" y="21"/>
                    </a:cubicBezTo>
                    <a:cubicBezTo>
                      <a:pt x="17" y="28"/>
                      <a:pt x="15" y="41"/>
                      <a:pt x="15" y="61"/>
                    </a:cubicBezTo>
                    <a:close/>
                    <a:moveTo>
                      <a:pt x="15" y="61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19" name="Freeform 218"/>
              <p:cNvSpPr>
                <a:spLocks noEditPoints="1"/>
              </p:cNvSpPr>
              <p:nvPr/>
            </p:nvSpPr>
            <p:spPr bwMode="auto">
              <a:xfrm>
                <a:off x="2174" y="2050"/>
                <a:ext cx="60" cy="91"/>
              </a:xfrm>
              <a:custGeom>
                <a:avLst/>
                <a:gdLst>
                  <a:gd name="T0" fmla="*/ 79 w 79"/>
                  <a:gd name="T1" fmla="*/ 106 h 120"/>
                  <a:gd name="T2" fmla="*/ 79 w 79"/>
                  <a:gd name="T3" fmla="*/ 120 h 120"/>
                  <a:gd name="T4" fmla="*/ 0 w 79"/>
                  <a:gd name="T5" fmla="*/ 120 h 120"/>
                  <a:gd name="T6" fmla="*/ 1 w 79"/>
                  <a:gd name="T7" fmla="*/ 109 h 120"/>
                  <a:gd name="T8" fmla="*/ 11 w 79"/>
                  <a:gd name="T9" fmla="*/ 94 h 120"/>
                  <a:gd name="T10" fmla="*/ 30 w 79"/>
                  <a:gd name="T11" fmla="*/ 75 h 120"/>
                  <a:gd name="T12" fmla="*/ 57 w 79"/>
                  <a:gd name="T13" fmla="*/ 50 h 120"/>
                  <a:gd name="T14" fmla="*/ 63 w 79"/>
                  <a:gd name="T15" fmla="*/ 33 h 120"/>
                  <a:gd name="T16" fmla="*/ 57 w 79"/>
                  <a:gd name="T17" fmla="*/ 18 h 120"/>
                  <a:gd name="T18" fmla="*/ 41 w 79"/>
                  <a:gd name="T19" fmla="*/ 12 h 120"/>
                  <a:gd name="T20" fmla="*/ 24 w 79"/>
                  <a:gd name="T21" fmla="*/ 18 h 120"/>
                  <a:gd name="T22" fmla="*/ 18 w 79"/>
                  <a:gd name="T23" fmla="*/ 36 h 120"/>
                  <a:gd name="T24" fmla="*/ 3 w 79"/>
                  <a:gd name="T25" fmla="*/ 34 h 120"/>
                  <a:gd name="T26" fmla="*/ 14 w 79"/>
                  <a:gd name="T27" fmla="*/ 9 h 120"/>
                  <a:gd name="T28" fmla="*/ 41 w 79"/>
                  <a:gd name="T29" fmla="*/ 0 h 120"/>
                  <a:gd name="T30" fmla="*/ 68 w 79"/>
                  <a:gd name="T31" fmla="*/ 9 h 120"/>
                  <a:gd name="T32" fmla="*/ 78 w 79"/>
                  <a:gd name="T33" fmla="*/ 33 h 120"/>
                  <a:gd name="T34" fmla="*/ 75 w 79"/>
                  <a:gd name="T35" fmla="*/ 47 h 120"/>
                  <a:gd name="T36" fmla="*/ 66 w 79"/>
                  <a:gd name="T37" fmla="*/ 62 h 120"/>
                  <a:gd name="T38" fmla="*/ 43 w 79"/>
                  <a:gd name="T39" fmla="*/ 83 h 120"/>
                  <a:gd name="T40" fmla="*/ 26 w 79"/>
                  <a:gd name="T41" fmla="*/ 98 h 120"/>
                  <a:gd name="T42" fmla="*/ 20 w 79"/>
                  <a:gd name="T43" fmla="*/ 106 h 120"/>
                  <a:gd name="T44" fmla="*/ 79 w 79"/>
                  <a:gd name="T45" fmla="*/ 106 h 120"/>
                  <a:gd name="T46" fmla="*/ 79 w 79"/>
                  <a:gd name="T47" fmla="*/ 106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9" h="120">
                    <a:moveTo>
                      <a:pt x="79" y="106"/>
                    </a:moveTo>
                    <a:lnTo>
                      <a:pt x="79" y="120"/>
                    </a:lnTo>
                    <a:lnTo>
                      <a:pt x="0" y="120"/>
                    </a:lnTo>
                    <a:cubicBezTo>
                      <a:pt x="0" y="116"/>
                      <a:pt x="0" y="113"/>
                      <a:pt x="1" y="109"/>
                    </a:cubicBezTo>
                    <a:cubicBezTo>
                      <a:pt x="3" y="104"/>
                      <a:pt x="7" y="99"/>
                      <a:pt x="11" y="94"/>
                    </a:cubicBezTo>
                    <a:cubicBezTo>
                      <a:pt x="16" y="88"/>
                      <a:pt x="22" y="82"/>
                      <a:pt x="30" y="75"/>
                    </a:cubicBezTo>
                    <a:cubicBezTo>
                      <a:pt x="43" y="65"/>
                      <a:pt x="52" y="57"/>
                      <a:pt x="57" y="50"/>
                    </a:cubicBezTo>
                    <a:cubicBezTo>
                      <a:pt x="61" y="44"/>
                      <a:pt x="63" y="38"/>
                      <a:pt x="63" y="33"/>
                    </a:cubicBezTo>
                    <a:cubicBezTo>
                      <a:pt x="63" y="27"/>
                      <a:pt x="61" y="22"/>
                      <a:pt x="57" y="18"/>
                    </a:cubicBezTo>
                    <a:cubicBezTo>
                      <a:pt x="53" y="14"/>
                      <a:pt x="48" y="12"/>
                      <a:pt x="41" y="12"/>
                    </a:cubicBezTo>
                    <a:cubicBezTo>
                      <a:pt x="34" y="12"/>
                      <a:pt x="28" y="14"/>
                      <a:pt x="24" y="18"/>
                    </a:cubicBezTo>
                    <a:cubicBezTo>
                      <a:pt x="20" y="23"/>
                      <a:pt x="18" y="28"/>
                      <a:pt x="18" y="36"/>
                    </a:cubicBezTo>
                    <a:lnTo>
                      <a:pt x="3" y="34"/>
                    </a:lnTo>
                    <a:cubicBezTo>
                      <a:pt x="4" y="23"/>
                      <a:pt x="7" y="15"/>
                      <a:pt x="14" y="9"/>
                    </a:cubicBezTo>
                    <a:cubicBezTo>
                      <a:pt x="21" y="3"/>
                      <a:pt x="30" y="0"/>
                      <a:pt x="41" y="0"/>
                    </a:cubicBezTo>
                    <a:cubicBezTo>
                      <a:pt x="53" y="0"/>
                      <a:pt x="62" y="3"/>
                      <a:pt x="68" y="9"/>
                    </a:cubicBezTo>
                    <a:cubicBezTo>
                      <a:pt x="75" y="16"/>
                      <a:pt x="78" y="24"/>
                      <a:pt x="78" y="33"/>
                    </a:cubicBezTo>
                    <a:cubicBezTo>
                      <a:pt x="78" y="38"/>
                      <a:pt x="77" y="42"/>
                      <a:pt x="75" y="47"/>
                    </a:cubicBezTo>
                    <a:cubicBezTo>
                      <a:pt x="73" y="52"/>
                      <a:pt x="70" y="57"/>
                      <a:pt x="66" y="62"/>
                    </a:cubicBezTo>
                    <a:cubicBezTo>
                      <a:pt x="61" y="67"/>
                      <a:pt x="54" y="74"/>
                      <a:pt x="43" y="83"/>
                    </a:cubicBezTo>
                    <a:cubicBezTo>
                      <a:pt x="34" y="90"/>
                      <a:pt x="29" y="95"/>
                      <a:pt x="26" y="98"/>
                    </a:cubicBezTo>
                    <a:cubicBezTo>
                      <a:pt x="24" y="100"/>
                      <a:pt x="22" y="103"/>
                      <a:pt x="20" y="106"/>
                    </a:cubicBezTo>
                    <a:lnTo>
                      <a:pt x="79" y="106"/>
                    </a:lnTo>
                    <a:close/>
                    <a:moveTo>
                      <a:pt x="79" y="10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20" name="Freeform 219"/>
              <p:cNvSpPr>
                <a:spLocks noEditPoints="1"/>
              </p:cNvSpPr>
              <p:nvPr/>
            </p:nvSpPr>
            <p:spPr bwMode="auto">
              <a:xfrm>
                <a:off x="7343" y="3954"/>
                <a:ext cx="60" cy="91"/>
              </a:xfrm>
              <a:custGeom>
                <a:avLst/>
                <a:gdLst>
                  <a:gd name="T0" fmla="*/ 0 w 79"/>
                  <a:gd name="T1" fmla="*/ 86 h 119"/>
                  <a:gd name="T2" fmla="*/ 15 w 79"/>
                  <a:gd name="T3" fmla="*/ 85 h 119"/>
                  <a:gd name="T4" fmla="*/ 23 w 79"/>
                  <a:gd name="T5" fmla="*/ 102 h 119"/>
                  <a:gd name="T6" fmla="*/ 38 w 79"/>
                  <a:gd name="T7" fmla="*/ 107 h 119"/>
                  <a:gd name="T8" fmla="*/ 56 w 79"/>
                  <a:gd name="T9" fmla="*/ 99 h 119"/>
                  <a:gd name="T10" fmla="*/ 63 w 79"/>
                  <a:gd name="T11" fmla="*/ 78 h 119"/>
                  <a:gd name="T12" fmla="*/ 56 w 79"/>
                  <a:gd name="T13" fmla="*/ 58 h 119"/>
                  <a:gd name="T14" fmla="*/ 38 w 79"/>
                  <a:gd name="T15" fmla="*/ 51 h 119"/>
                  <a:gd name="T16" fmla="*/ 25 w 79"/>
                  <a:gd name="T17" fmla="*/ 54 h 119"/>
                  <a:gd name="T18" fmla="*/ 16 w 79"/>
                  <a:gd name="T19" fmla="*/ 63 h 119"/>
                  <a:gd name="T20" fmla="*/ 2 w 79"/>
                  <a:gd name="T21" fmla="*/ 61 h 119"/>
                  <a:gd name="T22" fmla="*/ 14 w 79"/>
                  <a:gd name="T23" fmla="*/ 0 h 119"/>
                  <a:gd name="T24" fmla="*/ 73 w 79"/>
                  <a:gd name="T25" fmla="*/ 0 h 119"/>
                  <a:gd name="T26" fmla="*/ 73 w 79"/>
                  <a:gd name="T27" fmla="*/ 14 h 119"/>
                  <a:gd name="T28" fmla="*/ 26 w 79"/>
                  <a:gd name="T29" fmla="*/ 14 h 119"/>
                  <a:gd name="T30" fmla="*/ 19 w 79"/>
                  <a:gd name="T31" fmla="*/ 46 h 119"/>
                  <a:gd name="T32" fmla="*/ 42 w 79"/>
                  <a:gd name="T33" fmla="*/ 38 h 119"/>
                  <a:gd name="T34" fmla="*/ 68 w 79"/>
                  <a:gd name="T35" fmla="*/ 49 h 119"/>
                  <a:gd name="T36" fmla="*/ 79 w 79"/>
                  <a:gd name="T37" fmla="*/ 77 h 119"/>
                  <a:gd name="T38" fmla="*/ 70 w 79"/>
                  <a:gd name="T39" fmla="*/ 105 h 119"/>
                  <a:gd name="T40" fmla="*/ 38 w 79"/>
                  <a:gd name="T41" fmla="*/ 119 h 119"/>
                  <a:gd name="T42" fmla="*/ 12 w 79"/>
                  <a:gd name="T43" fmla="*/ 110 h 119"/>
                  <a:gd name="T44" fmla="*/ 0 w 79"/>
                  <a:gd name="T45" fmla="*/ 86 h 119"/>
                  <a:gd name="T46" fmla="*/ 0 w 79"/>
                  <a:gd name="T47" fmla="*/ 86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9" h="119">
                    <a:moveTo>
                      <a:pt x="0" y="86"/>
                    </a:moveTo>
                    <a:lnTo>
                      <a:pt x="15" y="85"/>
                    </a:lnTo>
                    <a:cubicBezTo>
                      <a:pt x="16" y="92"/>
                      <a:pt x="19" y="98"/>
                      <a:pt x="23" y="102"/>
                    </a:cubicBezTo>
                    <a:cubicBezTo>
                      <a:pt x="27" y="105"/>
                      <a:pt x="32" y="107"/>
                      <a:pt x="38" y="107"/>
                    </a:cubicBezTo>
                    <a:cubicBezTo>
                      <a:pt x="45" y="107"/>
                      <a:pt x="51" y="105"/>
                      <a:pt x="56" y="99"/>
                    </a:cubicBezTo>
                    <a:cubicBezTo>
                      <a:pt x="61" y="94"/>
                      <a:pt x="63" y="87"/>
                      <a:pt x="63" y="78"/>
                    </a:cubicBezTo>
                    <a:cubicBezTo>
                      <a:pt x="63" y="70"/>
                      <a:pt x="61" y="63"/>
                      <a:pt x="56" y="58"/>
                    </a:cubicBezTo>
                    <a:cubicBezTo>
                      <a:pt x="52" y="54"/>
                      <a:pt x="45" y="51"/>
                      <a:pt x="38" y="51"/>
                    </a:cubicBezTo>
                    <a:cubicBezTo>
                      <a:pt x="33" y="51"/>
                      <a:pt x="29" y="52"/>
                      <a:pt x="25" y="54"/>
                    </a:cubicBezTo>
                    <a:cubicBezTo>
                      <a:pt x="21" y="56"/>
                      <a:pt x="18" y="59"/>
                      <a:pt x="16" y="63"/>
                    </a:cubicBezTo>
                    <a:lnTo>
                      <a:pt x="2" y="61"/>
                    </a:lnTo>
                    <a:lnTo>
                      <a:pt x="14" y="0"/>
                    </a:lnTo>
                    <a:lnTo>
                      <a:pt x="73" y="0"/>
                    </a:lnTo>
                    <a:lnTo>
                      <a:pt x="73" y="14"/>
                    </a:lnTo>
                    <a:lnTo>
                      <a:pt x="26" y="14"/>
                    </a:lnTo>
                    <a:lnTo>
                      <a:pt x="19" y="46"/>
                    </a:lnTo>
                    <a:cubicBezTo>
                      <a:pt x="26" y="41"/>
                      <a:pt x="34" y="38"/>
                      <a:pt x="42" y="38"/>
                    </a:cubicBezTo>
                    <a:cubicBezTo>
                      <a:pt x="52" y="38"/>
                      <a:pt x="61" y="42"/>
                      <a:pt x="68" y="49"/>
                    </a:cubicBezTo>
                    <a:cubicBezTo>
                      <a:pt x="75" y="56"/>
                      <a:pt x="79" y="66"/>
                      <a:pt x="79" y="77"/>
                    </a:cubicBezTo>
                    <a:cubicBezTo>
                      <a:pt x="79" y="88"/>
                      <a:pt x="76" y="97"/>
                      <a:pt x="70" y="105"/>
                    </a:cubicBezTo>
                    <a:cubicBezTo>
                      <a:pt x="62" y="114"/>
                      <a:pt x="51" y="119"/>
                      <a:pt x="38" y="119"/>
                    </a:cubicBezTo>
                    <a:cubicBezTo>
                      <a:pt x="27" y="119"/>
                      <a:pt x="18" y="116"/>
                      <a:pt x="12" y="110"/>
                    </a:cubicBezTo>
                    <a:cubicBezTo>
                      <a:pt x="5" y="104"/>
                      <a:pt x="1" y="96"/>
                      <a:pt x="0" y="86"/>
                    </a:cubicBezTo>
                    <a:close/>
                    <a:moveTo>
                      <a:pt x="0" y="8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21" name="Freeform 220"/>
              <p:cNvSpPr>
                <a:spLocks noEditPoints="1"/>
              </p:cNvSpPr>
              <p:nvPr/>
            </p:nvSpPr>
            <p:spPr bwMode="auto">
              <a:xfrm>
                <a:off x="7413" y="3952"/>
                <a:ext cx="60" cy="93"/>
              </a:xfrm>
              <a:custGeom>
                <a:avLst/>
                <a:gdLst>
                  <a:gd name="T0" fmla="*/ 3 w 79"/>
                  <a:gd name="T1" fmla="*/ 93 h 122"/>
                  <a:gd name="T2" fmla="*/ 17 w 79"/>
                  <a:gd name="T3" fmla="*/ 91 h 122"/>
                  <a:gd name="T4" fmla="*/ 24 w 79"/>
                  <a:gd name="T5" fmla="*/ 106 h 122"/>
                  <a:gd name="T6" fmla="*/ 37 w 79"/>
                  <a:gd name="T7" fmla="*/ 110 h 122"/>
                  <a:gd name="T8" fmla="*/ 48 w 79"/>
                  <a:gd name="T9" fmla="*/ 107 h 122"/>
                  <a:gd name="T10" fmla="*/ 57 w 79"/>
                  <a:gd name="T11" fmla="*/ 99 h 122"/>
                  <a:gd name="T12" fmla="*/ 62 w 79"/>
                  <a:gd name="T13" fmla="*/ 85 h 122"/>
                  <a:gd name="T14" fmla="*/ 64 w 79"/>
                  <a:gd name="T15" fmla="*/ 67 h 122"/>
                  <a:gd name="T16" fmla="*/ 64 w 79"/>
                  <a:gd name="T17" fmla="*/ 64 h 122"/>
                  <a:gd name="T18" fmla="*/ 52 w 79"/>
                  <a:gd name="T19" fmla="*/ 75 h 122"/>
                  <a:gd name="T20" fmla="*/ 36 w 79"/>
                  <a:gd name="T21" fmla="*/ 80 h 122"/>
                  <a:gd name="T22" fmla="*/ 11 w 79"/>
                  <a:gd name="T23" fmla="*/ 69 h 122"/>
                  <a:gd name="T24" fmla="*/ 1 w 79"/>
                  <a:gd name="T25" fmla="*/ 41 h 122"/>
                  <a:gd name="T26" fmla="*/ 11 w 79"/>
                  <a:gd name="T27" fmla="*/ 12 h 122"/>
                  <a:gd name="T28" fmla="*/ 38 w 79"/>
                  <a:gd name="T29" fmla="*/ 0 h 122"/>
                  <a:gd name="T30" fmla="*/ 59 w 79"/>
                  <a:gd name="T31" fmla="*/ 7 h 122"/>
                  <a:gd name="T32" fmla="*/ 74 w 79"/>
                  <a:gd name="T33" fmla="*/ 25 h 122"/>
                  <a:gd name="T34" fmla="*/ 79 w 79"/>
                  <a:gd name="T35" fmla="*/ 58 h 122"/>
                  <a:gd name="T36" fmla="*/ 74 w 79"/>
                  <a:gd name="T37" fmla="*/ 95 h 122"/>
                  <a:gd name="T38" fmla="*/ 59 w 79"/>
                  <a:gd name="T39" fmla="*/ 115 h 122"/>
                  <a:gd name="T40" fmla="*/ 36 w 79"/>
                  <a:gd name="T41" fmla="*/ 122 h 122"/>
                  <a:gd name="T42" fmla="*/ 13 w 79"/>
                  <a:gd name="T43" fmla="*/ 115 h 122"/>
                  <a:gd name="T44" fmla="*/ 3 w 79"/>
                  <a:gd name="T45" fmla="*/ 93 h 122"/>
                  <a:gd name="T46" fmla="*/ 63 w 79"/>
                  <a:gd name="T47" fmla="*/ 40 h 122"/>
                  <a:gd name="T48" fmla="*/ 56 w 79"/>
                  <a:gd name="T49" fmla="*/ 20 h 122"/>
                  <a:gd name="T50" fmla="*/ 40 w 79"/>
                  <a:gd name="T51" fmla="*/ 13 h 122"/>
                  <a:gd name="T52" fmla="*/ 23 w 79"/>
                  <a:gd name="T53" fmla="*/ 21 h 122"/>
                  <a:gd name="T54" fmla="*/ 16 w 79"/>
                  <a:gd name="T55" fmla="*/ 41 h 122"/>
                  <a:gd name="T56" fmla="*/ 22 w 79"/>
                  <a:gd name="T57" fmla="*/ 60 h 122"/>
                  <a:gd name="T58" fmla="*/ 39 w 79"/>
                  <a:gd name="T59" fmla="*/ 67 h 122"/>
                  <a:gd name="T60" fmla="*/ 56 w 79"/>
                  <a:gd name="T61" fmla="*/ 60 h 122"/>
                  <a:gd name="T62" fmla="*/ 63 w 79"/>
                  <a:gd name="T63" fmla="*/ 40 h 122"/>
                  <a:gd name="T64" fmla="*/ 63 w 79"/>
                  <a:gd name="T65" fmla="*/ 4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9" h="122">
                    <a:moveTo>
                      <a:pt x="3" y="93"/>
                    </a:moveTo>
                    <a:lnTo>
                      <a:pt x="17" y="91"/>
                    </a:lnTo>
                    <a:cubicBezTo>
                      <a:pt x="18" y="98"/>
                      <a:pt x="20" y="103"/>
                      <a:pt x="24" y="106"/>
                    </a:cubicBezTo>
                    <a:cubicBezTo>
                      <a:pt x="27" y="109"/>
                      <a:pt x="31" y="110"/>
                      <a:pt x="37" y="110"/>
                    </a:cubicBezTo>
                    <a:cubicBezTo>
                      <a:pt x="41" y="110"/>
                      <a:pt x="45" y="109"/>
                      <a:pt x="48" y="107"/>
                    </a:cubicBezTo>
                    <a:cubicBezTo>
                      <a:pt x="52" y="105"/>
                      <a:pt x="55" y="102"/>
                      <a:pt x="57" y="99"/>
                    </a:cubicBezTo>
                    <a:cubicBezTo>
                      <a:pt x="59" y="95"/>
                      <a:pt x="61" y="91"/>
                      <a:pt x="62" y="85"/>
                    </a:cubicBezTo>
                    <a:cubicBezTo>
                      <a:pt x="64" y="79"/>
                      <a:pt x="64" y="73"/>
                      <a:pt x="64" y="67"/>
                    </a:cubicBezTo>
                    <a:cubicBezTo>
                      <a:pt x="64" y="67"/>
                      <a:pt x="64" y="66"/>
                      <a:pt x="64" y="64"/>
                    </a:cubicBezTo>
                    <a:cubicBezTo>
                      <a:pt x="61" y="69"/>
                      <a:pt x="57" y="73"/>
                      <a:pt x="52" y="75"/>
                    </a:cubicBezTo>
                    <a:cubicBezTo>
                      <a:pt x="47" y="78"/>
                      <a:pt x="42" y="80"/>
                      <a:pt x="36" y="80"/>
                    </a:cubicBezTo>
                    <a:cubicBezTo>
                      <a:pt x="26" y="80"/>
                      <a:pt x="18" y="76"/>
                      <a:pt x="11" y="69"/>
                    </a:cubicBezTo>
                    <a:cubicBezTo>
                      <a:pt x="4" y="62"/>
                      <a:pt x="0" y="53"/>
                      <a:pt x="1" y="41"/>
                    </a:cubicBezTo>
                    <a:cubicBezTo>
                      <a:pt x="0" y="29"/>
                      <a:pt x="4" y="19"/>
                      <a:pt x="11" y="12"/>
                    </a:cubicBezTo>
                    <a:cubicBezTo>
                      <a:pt x="18" y="4"/>
                      <a:pt x="27" y="1"/>
                      <a:pt x="38" y="0"/>
                    </a:cubicBezTo>
                    <a:cubicBezTo>
                      <a:pt x="46" y="1"/>
                      <a:pt x="53" y="3"/>
                      <a:pt x="59" y="7"/>
                    </a:cubicBezTo>
                    <a:cubicBezTo>
                      <a:pt x="66" y="11"/>
                      <a:pt x="71" y="17"/>
                      <a:pt x="74" y="25"/>
                    </a:cubicBezTo>
                    <a:cubicBezTo>
                      <a:pt x="77" y="32"/>
                      <a:pt x="79" y="44"/>
                      <a:pt x="79" y="58"/>
                    </a:cubicBezTo>
                    <a:cubicBezTo>
                      <a:pt x="79" y="73"/>
                      <a:pt x="77" y="86"/>
                      <a:pt x="74" y="95"/>
                    </a:cubicBezTo>
                    <a:cubicBezTo>
                      <a:pt x="71" y="104"/>
                      <a:pt x="66" y="111"/>
                      <a:pt x="59" y="115"/>
                    </a:cubicBezTo>
                    <a:cubicBezTo>
                      <a:pt x="53" y="120"/>
                      <a:pt x="45" y="122"/>
                      <a:pt x="36" y="122"/>
                    </a:cubicBezTo>
                    <a:cubicBezTo>
                      <a:pt x="27" y="122"/>
                      <a:pt x="19" y="120"/>
                      <a:pt x="13" y="115"/>
                    </a:cubicBezTo>
                    <a:cubicBezTo>
                      <a:pt x="8" y="109"/>
                      <a:pt x="4" y="102"/>
                      <a:pt x="3" y="93"/>
                    </a:cubicBezTo>
                    <a:close/>
                    <a:moveTo>
                      <a:pt x="63" y="40"/>
                    </a:moveTo>
                    <a:cubicBezTo>
                      <a:pt x="63" y="32"/>
                      <a:pt x="60" y="25"/>
                      <a:pt x="56" y="20"/>
                    </a:cubicBezTo>
                    <a:cubicBezTo>
                      <a:pt x="52" y="15"/>
                      <a:pt x="46" y="13"/>
                      <a:pt x="40" y="13"/>
                    </a:cubicBezTo>
                    <a:cubicBezTo>
                      <a:pt x="33" y="13"/>
                      <a:pt x="28" y="15"/>
                      <a:pt x="23" y="21"/>
                    </a:cubicBezTo>
                    <a:cubicBezTo>
                      <a:pt x="18" y="26"/>
                      <a:pt x="16" y="33"/>
                      <a:pt x="16" y="41"/>
                    </a:cubicBezTo>
                    <a:cubicBezTo>
                      <a:pt x="16" y="49"/>
                      <a:pt x="18" y="55"/>
                      <a:pt x="22" y="60"/>
                    </a:cubicBezTo>
                    <a:cubicBezTo>
                      <a:pt x="27" y="65"/>
                      <a:pt x="33" y="67"/>
                      <a:pt x="39" y="67"/>
                    </a:cubicBezTo>
                    <a:cubicBezTo>
                      <a:pt x="46" y="67"/>
                      <a:pt x="52" y="65"/>
                      <a:pt x="56" y="60"/>
                    </a:cubicBezTo>
                    <a:cubicBezTo>
                      <a:pt x="60" y="55"/>
                      <a:pt x="63" y="49"/>
                      <a:pt x="63" y="40"/>
                    </a:cubicBezTo>
                    <a:close/>
                    <a:moveTo>
                      <a:pt x="63" y="4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22" name="Freeform 221"/>
              <p:cNvSpPr>
                <a:spLocks noEditPoints="1"/>
              </p:cNvSpPr>
              <p:nvPr/>
            </p:nvSpPr>
            <p:spPr bwMode="auto">
              <a:xfrm>
                <a:off x="7490" y="4031"/>
                <a:ext cx="13" cy="12"/>
              </a:xfrm>
              <a:custGeom>
                <a:avLst/>
                <a:gdLst>
                  <a:gd name="T0" fmla="*/ 0 w 17"/>
                  <a:gd name="T1" fmla="*/ 16 h 16"/>
                  <a:gd name="T2" fmla="*/ 0 w 17"/>
                  <a:gd name="T3" fmla="*/ 0 h 16"/>
                  <a:gd name="T4" fmla="*/ 17 w 17"/>
                  <a:gd name="T5" fmla="*/ 0 h 16"/>
                  <a:gd name="T6" fmla="*/ 17 w 17"/>
                  <a:gd name="T7" fmla="*/ 16 h 16"/>
                  <a:gd name="T8" fmla="*/ 0 w 17"/>
                  <a:gd name="T9" fmla="*/ 16 h 16"/>
                  <a:gd name="T10" fmla="*/ 0 w 17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6">
                    <a:moveTo>
                      <a:pt x="0" y="16"/>
                    </a:moveTo>
                    <a:lnTo>
                      <a:pt x="0" y="0"/>
                    </a:lnTo>
                    <a:lnTo>
                      <a:pt x="17" y="0"/>
                    </a:lnTo>
                    <a:lnTo>
                      <a:pt x="17" y="16"/>
                    </a:lnTo>
                    <a:lnTo>
                      <a:pt x="0" y="16"/>
                    </a:lnTo>
                    <a:close/>
                    <a:moveTo>
                      <a:pt x="0" y="1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23" name="Freeform 222"/>
              <p:cNvSpPr>
                <a:spLocks noEditPoints="1"/>
              </p:cNvSpPr>
              <p:nvPr/>
            </p:nvSpPr>
            <p:spPr bwMode="auto">
              <a:xfrm>
                <a:off x="7518" y="3952"/>
                <a:ext cx="60" cy="91"/>
              </a:xfrm>
              <a:custGeom>
                <a:avLst/>
                <a:gdLst>
                  <a:gd name="T0" fmla="*/ 79 w 79"/>
                  <a:gd name="T1" fmla="*/ 106 h 120"/>
                  <a:gd name="T2" fmla="*/ 79 w 79"/>
                  <a:gd name="T3" fmla="*/ 120 h 120"/>
                  <a:gd name="T4" fmla="*/ 0 w 79"/>
                  <a:gd name="T5" fmla="*/ 120 h 120"/>
                  <a:gd name="T6" fmla="*/ 1 w 79"/>
                  <a:gd name="T7" fmla="*/ 110 h 120"/>
                  <a:gd name="T8" fmla="*/ 11 w 79"/>
                  <a:gd name="T9" fmla="*/ 94 h 120"/>
                  <a:gd name="T10" fmla="*/ 30 w 79"/>
                  <a:gd name="T11" fmla="*/ 76 h 120"/>
                  <a:gd name="T12" fmla="*/ 56 w 79"/>
                  <a:gd name="T13" fmla="*/ 51 h 120"/>
                  <a:gd name="T14" fmla="*/ 63 w 79"/>
                  <a:gd name="T15" fmla="*/ 33 h 120"/>
                  <a:gd name="T16" fmla="*/ 57 w 79"/>
                  <a:gd name="T17" fmla="*/ 19 h 120"/>
                  <a:gd name="T18" fmla="*/ 41 w 79"/>
                  <a:gd name="T19" fmla="*/ 13 h 120"/>
                  <a:gd name="T20" fmla="*/ 24 w 79"/>
                  <a:gd name="T21" fmla="*/ 19 h 120"/>
                  <a:gd name="T22" fmla="*/ 17 w 79"/>
                  <a:gd name="T23" fmla="*/ 37 h 120"/>
                  <a:gd name="T24" fmla="*/ 2 w 79"/>
                  <a:gd name="T25" fmla="*/ 35 h 120"/>
                  <a:gd name="T26" fmla="*/ 14 w 79"/>
                  <a:gd name="T27" fmla="*/ 9 h 120"/>
                  <a:gd name="T28" fmla="*/ 41 w 79"/>
                  <a:gd name="T29" fmla="*/ 0 h 120"/>
                  <a:gd name="T30" fmla="*/ 68 w 79"/>
                  <a:gd name="T31" fmla="*/ 10 h 120"/>
                  <a:gd name="T32" fmla="*/ 78 w 79"/>
                  <a:gd name="T33" fmla="*/ 34 h 120"/>
                  <a:gd name="T34" fmla="*/ 75 w 79"/>
                  <a:gd name="T35" fmla="*/ 48 h 120"/>
                  <a:gd name="T36" fmla="*/ 66 w 79"/>
                  <a:gd name="T37" fmla="*/ 62 h 120"/>
                  <a:gd name="T38" fmla="*/ 43 w 79"/>
                  <a:gd name="T39" fmla="*/ 83 h 120"/>
                  <a:gd name="T40" fmla="*/ 26 w 79"/>
                  <a:gd name="T41" fmla="*/ 98 h 120"/>
                  <a:gd name="T42" fmla="*/ 20 w 79"/>
                  <a:gd name="T43" fmla="*/ 106 h 120"/>
                  <a:gd name="T44" fmla="*/ 79 w 79"/>
                  <a:gd name="T45" fmla="*/ 106 h 120"/>
                  <a:gd name="T46" fmla="*/ 79 w 79"/>
                  <a:gd name="T47" fmla="*/ 106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9" h="120">
                    <a:moveTo>
                      <a:pt x="79" y="106"/>
                    </a:moveTo>
                    <a:lnTo>
                      <a:pt x="79" y="120"/>
                    </a:lnTo>
                    <a:lnTo>
                      <a:pt x="0" y="120"/>
                    </a:lnTo>
                    <a:cubicBezTo>
                      <a:pt x="0" y="117"/>
                      <a:pt x="0" y="113"/>
                      <a:pt x="1" y="110"/>
                    </a:cubicBezTo>
                    <a:cubicBezTo>
                      <a:pt x="3" y="105"/>
                      <a:pt x="7" y="100"/>
                      <a:pt x="11" y="94"/>
                    </a:cubicBezTo>
                    <a:cubicBezTo>
                      <a:pt x="15" y="89"/>
                      <a:pt x="22" y="83"/>
                      <a:pt x="30" y="76"/>
                    </a:cubicBezTo>
                    <a:cubicBezTo>
                      <a:pt x="43" y="66"/>
                      <a:pt x="52" y="57"/>
                      <a:pt x="56" y="51"/>
                    </a:cubicBezTo>
                    <a:cubicBezTo>
                      <a:pt x="61" y="45"/>
                      <a:pt x="63" y="39"/>
                      <a:pt x="63" y="33"/>
                    </a:cubicBezTo>
                    <a:cubicBezTo>
                      <a:pt x="63" y="28"/>
                      <a:pt x="61" y="23"/>
                      <a:pt x="57" y="19"/>
                    </a:cubicBezTo>
                    <a:cubicBezTo>
                      <a:pt x="53" y="15"/>
                      <a:pt x="47" y="13"/>
                      <a:pt x="41" y="13"/>
                    </a:cubicBezTo>
                    <a:cubicBezTo>
                      <a:pt x="34" y="13"/>
                      <a:pt x="28" y="15"/>
                      <a:pt x="24" y="19"/>
                    </a:cubicBezTo>
                    <a:cubicBezTo>
                      <a:pt x="20" y="23"/>
                      <a:pt x="17" y="29"/>
                      <a:pt x="17" y="37"/>
                    </a:cubicBezTo>
                    <a:lnTo>
                      <a:pt x="2" y="35"/>
                    </a:lnTo>
                    <a:cubicBezTo>
                      <a:pt x="3" y="24"/>
                      <a:pt x="7" y="15"/>
                      <a:pt x="14" y="9"/>
                    </a:cubicBezTo>
                    <a:cubicBezTo>
                      <a:pt x="21" y="3"/>
                      <a:pt x="30" y="1"/>
                      <a:pt x="41" y="0"/>
                    </a:cubicBezTo>
                    <a:cubicBezTo>
                      <a:pt x="53" y="1"/>
                      <a:pt x="62" y="4"/>
                      <a:pt x="68" y="10"/>
                    </a:cubicBezTo>
                    <a:cubicBezTo>
                      <a:pt x="75" y="16"/>
                      <a:pt x="78" y="24"/>
                      <a:pt x="78" y="34"/>
                    </a:cubicBezTo>
                    <a:cubicBezTo>
                      <a:pt x="78" y="38"/>
                      <a:pt x="77" y="43"/>
                      <a:pt x="75" y="48"/>
                    </a:cubicBezTo>
                    <a:cubicBezTo>
                      <a:pt x="73" y="52"/>
                      <a:pt x="70" y="57"/>
                      <a:pt x="66" y="62"/>
                    </a:cubicBezTo>
                    <a:cubicBezTo>
                      <a:pt x="61" y="67"/>
                      <a:pt x="54" y="74"/>
                      <a:pt x="43" y="83"/>
                    </a:cubicBezTo>
                    <a:cubicBezTo>
                      <a:pt x="34" y="91"/>
                      <a:pt x="29" y="96"/>
                      <a:pt x="26" y="98"/>
                    </a:cubicBezTo>
                    <a:cubicBezTo>
                      <a:pt x="24" y="101"/>
                      <a:pt x="22" y="104"/>
                      <a:pt x="20" y="106"/>
                    </a:cubicBezTo>
                    <a:lnTo>
                      <a:pt x="79" y="106"/>
                    </a:lnTo>
                    <a:close/>
                    <a:moveTo>
                      <a:pt x="79" y="10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24" name="Freeform 223"/>
              <p:cNvSpPr>
                <a:spLocks noEditPoints="1"/>
              </p:cNvSpPr>
              <p:nvPr/>
            </p:nvSpPr>
            <p:spPr bwMode="auto">
              <a:xfrm>
                <a:off x="7465" y="3250"/>
                <a:ext cx="60" cy="92"/>
              </a:xfrm>
              <a:custGeom>
                <a:avLst/>
                <a:gdLst>
                  <a:gd name="T0" fmla="*/ 2 w 79"/>
                  <a:gd name="T1" fmla="*/ 92 h 122"/>
                  <a:gd name="T2" fmla="*/ 16 w 79"/>
                  <a:gd name="T3" fmla="*/ 91 h 122"/>
                  <a:gd name="T4" fmla="*/ 23 w 79"/>
                  <a:gd name="T5" fmla="*/ 106 h 122"/>
                  <a:gd name="T6" fmla="*/ 36 w 79"/>
                  <a:gd name="T7" fmla="*/ 110 h 122"/>
                  <a:gd name="T8" fmla="*/ 48 w 79"/>
                  <a:gd name="T9" fmla="*/ 107 h 122"/>
                  <a:gd name="T10" fmla="*/ 56 w 79"/>
                  <a:gd name="T11" fmla="*/ 99 h 122"/>
                  <a:gd name="T12" fmla="*/ 62 w 79"/>
                  <a:gd name="T13" fmla="*/ 85 h 122"/>
                  <a:gd name="T14" fmla="*/ 64 w 79"/>
                  <a:gd name="T15" fmla="*/ 67 h 122"/>
                  <a:gd name="T16" fmla="*/ 64 w 79"/>
                  <a:gd name="T17" fmla="*/ 64 h 122"/>
                  <a:gd name="T18" fmla="*/ 52 w 79"/>
                  <a:gd name="T19" fmla="*/ 75 h 122"/>
                  <a:gd name="T20" fmla="*/ 35 w 79"/>
                  <a:gd name="T21" fmla="*/ 80 h 122"/>
                  <a:gd name="T22" fmla="*/ 10 w 79"/>
                  <a:gd name="T23" fmla="*/ 69 h 122"/>
                  <a:gd name="T24" fmla="*/ 0 w 79"/>
                  <a:gd name="T25" fmla="*/ 41 h 122"/>
                  <a:gd name="T26" fmla="*/ 11 w 79"/>
                  <a:gd name="T27" fmla="*/ 11 h 122"/>
                  <a:gd name="T28" fmla="*/ 38 w 79"/>
                  <a:gd name="T29" fmla="*/ 0 h 122"/>
                  <a:gd name="T30" fmla="*/ 59 w 79"/>
                  <a:gd name="T31" fmla="*/ 7 h 122"/>
                  <a:gd name="T32" fmla="*/ 74 w 79"/>
                  <a:gd name="T33" fmla="*/ 24 h 122"/>
                  <a:gd name="T34" fmla="*/ 79 w 79"/>
                  <a:gd name="T35" fmla="*/ 58 h 122"/>
                  <a:gd name="T36" fmla="*/ 74 w 79"/>
                  <a:gd name="T37" fmla="*/ 94 h 122"/>
                  <a:gd name="T38" fmla="*/ 59 w 79"/>
                  <a:gd name="T39" fmla="*/ 115 h 122"/>
                  <a:gd name="T40" fmla="*/ 36 w 79"/>
                  <a:gd name="T41" fmla="*/ 122 h 122"/>
                  <a:gd name="T42" fmla="*/ 13 w 79"/>
                  <a:gd name="T43" fmla="*/ 114 h 122"/>
                  <a:gd name="T44" fmla="*/ 2 w 79"/>
                  <a:gd name="T45" fmla="*/ 92 h 122"/>
                  <a:gd name="T46" fmla="*/ 62 w 79"/>
                  <a:gd name="T47" fmla="*/ 40 h 122"/>
                  <a:gd name="T48" fmla="*/ 56 w 79"/>
                  <a:gd name="T49" fmla="*/ 20 h 122"/>
                  <a:gd name="T50" fmla="*/ 39 w 79"/>
                  <a:gd name="T51" fmla="*/ 12 h 122"/>
                  <a:gd name="T52" fmla="*/ 22 w 79"/>
                  <a:gd name="T53" fmla="*/ 20 h 122"/>
                  <a:gd name="T54" fmla="*/ 15 w 79"/>
                  <a:gd name="T55" fmla="*/ 41 h 122"/>
                  <a:gd name="T56" fmla="*/ 22 w 79"/>
                  <a:gd name="T57" fmla="*/ 60 h 122"/>
                  <a:gd name="T58" fmla="*/ 39 w 79"/>
                  <a:gd name="T59" fmla="*/ 67 h 122"/>
                  <a:gd name="T60" fmla="*/ 56 w 79"/>
                  <a:gd name="T61" fmla="*/ 60 h 122"/>
                  <a:gd name="T62" fmla="*/ 62 w 79"/>
                  <a:gd name="T63" fmla="*/ 40 h 122"/>
                  <a:gd name="T64" fmla="*/ 62 w 79"/>
                  <a:gd name="T65" fmla="*/ 4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9" h="122">
                    <a:moveTo>
                      <a:pt x="2" y="92"/>
                    </a:moveTo>
                    <a:lnTo>
                      <a:pt x="16" y="91"/>
                    </a:lnTo>
                    <a:cubicBezTo>
                      <a:pt x="18" y="98"/>
                      <a:pt x="20" y="103"/>
                      <a:pt x="23" y="106"/>
                    </a:cubicBezTo>
                    <a:cubicBezTo>
                      <a:pt x="27" y="109"/>
                      <a:pt x="31" y="110"/>
                      <a:pt x="36" y="110"/>
                    </a:cubicBezTo>
                    <a:cubicBezTo>
                      <a:pt x="41" y="110"/>
                      <a:pt x="45" y="109"/>
                      <a:pt x="48" y="107"/>
                    </a:cubicBezTo>
                    <a:cubicBezTo>
                      <a:pt x="51" y="105"/>
                      <a:pt x="54" y="102"/>
                      <a:pt x="56" y="99"/>
                    </a:cubicBezTo>
                    <a:cubicBezTo>
                      <a:pt x="59" y="95"/>
                      <a:pt x="60" y="91"/>
                      <a:pt x="62" y="85"/>
                    </a:cubicBezTo>
                    <a:cubicBezTo>
                      <a:pt x="63" y="79"/>
                      <a:pt x="64" y="73"/>
                      <a:pt x="64" y="67"/>
                    </a:cubicBezTo>
                    <a:cubicBezTo>
                      <a:pt x="64" y="66"/>
                      <a:pt x="64" y="65"/>
                      <a:pt x="64" y="64"/>
                    </a:cubicBezTo>
                    <a:cubicBezTo>
                      <a:pt x="61" y="69"/>
                      <a:pt x="57" y="72"/>
                      <a:pt x="52" y="75"/>
                    </a:cubicBezTo>
                    <a:cubicBezTo>
                      <a:pt x="47" y="78"/>
                      <a:pt x="41" y="80"/>
                      <a:pt x="35" y="80"/>
                    </a:cubicBezTo>
                    <a:cubicBezTo>
                      <a:pt x="26" y="80"/>
                      <a:pt x="17" y="76"/>
                      <a:pt x="10" y="69"/>
                    </a:cubicBezTo>
                    <a:cubicBezTo>
                      <a:pt x="3" y="62"/>
                      <a:pt x="0" y="52"/>
                      <a:pt x="0" y="41"/>
                    </a:cubicBezTo>
                    <a:cubicBezTo>
                      <a:pt x="0" y="28"/>
                      <a:pt x="4" y="19"/>
                      <a:pt x="11" y="11"/>
                    </a:cubicBezTo>
                    <a:cubicBezTo>
                      <a:pt x="18" y="4"/>
                      <a:pt x="27" y="0"/>
                      <a:pt x="38" y="0"/>
                    </a:cubicBezTo>
                    <a:cubicBezTo>
                      <a:pt x="45" y="0"/>
                      <a:pt x="52" y="2"/>
                      <a:pt x="59" y="7"/>
                    </a:cubicBezTo>
                    <a:cubicBezTo>
                      <a:pt x="65" y="11"/>
                      <a:pt x="70" y="17"/>
                      <a:pt x="74" y="24"/>
                    </a:cubicBezTo>
                    <a:cubicBezTo>
                      <a:pt x="77" y="32"/>
                      <a:pt x="79" y="43"/>
                      <a:pt x="79" y="58"/>
                    </a:cubicBezTo>
                    <a:cubicBezTo>
                      <a:pt x="79" y="73"/>
                      <a:pt x="77" y="85"/>
                      <a:pt x="74" y="94"/>
                    </a:cubicBezTo>
                    <a:cubicBezTo>
                      <a:pt x="70" y="103"/>
                      <a:pt x="65" y="110"/>
                      <a:pt x="59" y="115"/>
                    </a:cubicBezTo>
                    <a:cubicBezTo>
                      <a:pt x="52" y="120"/>
                      <a:pt x="45" y="122"/>
                      <a:pt x="36" y="122"/>
                    </a:cubicBezTo>
                    <a:cubicBezTo>
                      <a:pt x="27" y="122"/>
                      <a:pt x="19" y="119"/>
                      <a:pt x="13" y="114"/>
                    </a:cubicBezTo>
                    <a:cubicBezTo>
                      <a:pt x="7" y="109"/>
                      <a:pt x="4" y="102"/>
                      <a:pt x="2" y="92"/>
                    </a:cubicBezTo>
                    <a:close/>
                    <a:moveTo>
                      <a:pt x="62" y="40"/>
                    </a:moveTo>
                    <a:cubicBezTo>
                      <a:pt x="62" y="32"/>
                      <a:pt x="60" y="25"/>
                      <a:pt x="56" y="20"/>
                    </a:cubicBezTo>
                    <a:cubicBezTo>
                      <a:pt x="51" y="15"/>
                      <a:pt x="46" y="12"/>
                      <a:pt x="39" y="12"/>
                    </a:cubicBezTo>
                    <a:cubicBezTo>
                      <a:pt x="33" y="12"/>
                      <a:pt x="27" y="15"/>
                      <a:pt x="22" y="20"/>
                    </a:cubicBezTo>
                    <a:cubicBezTo>
                      <a:pt x="18" y="26"/>
                      <a:pt x="15" y="33"/>
                      <a:pt x="15" y="41"/>
                    </a:cubicBezTo>
                    <a:cubicBezTo>
                      <a:pt x="15" y="49"/>
                      <a:pt x="17" y="55"/>
                      <a:pt x="22" y="60"/>
                    </a:cubicBezTo>
                    <a:cubicBezTo>
                      <a:pt x="27" y="64"/>
                      <a:pt x="32" y="67"/>
                      <a:pt x="39" y="67"/>
                    </a:cubicBezTo>
                    <a:cubicBezTo>
                      <a:pt x="46" y="67"/>
                      <a:pt x="51" y="64"/>
                      <a:pt x="56" y="60"/>
                    </a:cubicBezTo>
                    <a:cubicBezTo>
                      <a:pt x="60" y="55"/>
                      <a:pt x="62" y="48"/>
                      <a:pt x="62" y="40"/>
                    </a:cubicBezTo>
                    <a:close/>
                    <a:moveTo>
                      <a:pt x="62" y="4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25" name="Freeform 224"/>
              <p:cNvSpPr>
                <a:spLocks noEditPoints="1"/>
              </p:cNvSpPr>
              <p:nvPr/>
            </p:nvSpPr>
            <p:spPr bwMode="auto">
              <a:xfrm>
                <a:off x="7535" y="3250"/>
                <a:ext cx="60" cy="92"/>
              </a:xfrm>
              <a:custGeom>
                <a:avLst/>
                <a:gdLst>
                  <a:gd name="T0" fmla="*/ 0 w 78"/>
                  <a:gd name="T1" fmla="*/ 61 h 122"/>
                  <a:gd name="T2" fmla="*/ 4 w 78"/>
                  <a:gd name="T3" fmla="*/ 27 h 122"/>
                  <a:gd name="T4" fmla="*/ 17 w 78"/>
                  <a:gd name="T5" fmla="*/ 7 h 122"/>
                  <a:gd name="T6" fmla="*/ 39 w 78"/>
                  <a:gd name="T7" fmla="*/ 0 h 122"/>
                  <a:gd name="T8" fmla="*/ 56 w 78"/>
                  <a:gd name="T9" fmla="*/ 4 h 122"/>
                  <a:gd name="T10" fmla="*/ 68 w 78"/>
                  <a:gd name="T11" fmla="*/ 15 h 122"/>
                  <a:gd name="T12" fmla="*/ 75 w 78"/>
                  <a:gd name="T13" fmla="*/ 33 h 122"/>
                  <a:gd name="T14" fmla="*/ 78 w 78"/>
                  <a:gd name="T15" fmla="*/ 61 h 122"/>
                  <a:gd name="T16" fmla="*/ 73 w 78"/>
                  <a:gd name="T17" fmla="*/ 95 h 122"/>
                  <a:gd name="T18" fmla="*/ 60 w 78"/>
                  <a:gd name="T19" fmla="*/ 115 h 122"/>
                  <a:gd name="T20" fmla="*/ 39 w 78"/>
                  <a:gd name="T21" fmla="*/ 122 h 122"/>
                  <a:gd name="T22" fmla="*/ 12 w 78"/>
                  <a:gd name="T23" fmla="*/ 110 h 122"/>
                  <a:gd name="T24" fmla="*/ 0 w 78"/>
                  <a:gd name="T25" fmla="*/ 61 h 122"/>
                  <a:gd name="T26" fmla="*/ 15 w 78"/>
                  <a:gd name="T27" fmla="*/ 61 h 122"/>
                  <a:gd name="T28" fmla="*/ 22 w 78"/>
                  <a:gd name="T29" fmla="*/ 100 h 122"/>
                  <a:gd name="T30" fmla="*/ 39 w 78"/>
                  <a:gd name="T31" fmla="*/ 110 h 122"/>
                  <a:gd name="T32" fmla="*/ 56 w 78"/>
                  <a:gd name="T33" fmla="*/ 100 h 122"/>
                  <a:gd name="T34" fmla="*/ 63 w 78"/>
                  <a:gd name="T35" fmla="*/ 61 h 122"/>
                  <a:gd name="T36" fmla="*/ 56 w 78"/>
                  <a:gd name="T37" fmla="*/ 22 h 122"/>
                  <a:gd name="T38" fmla="*/ 39 w 78"/>
                  <a:gd name="T39" fmla="*/ 12 h 122"/>
                  <a:gd name="T40" fmla="*/ 22 w 78"/>
                  <a:gd name="T41" fmla="*/ 21 h 122"/>
                  <a:gd name="T42" fmla="*/ 15 w 78"/>
                  <a:gd name="T43" fmla="*/ 61 h 122"/>
                  <a:gd name="T44" fmla="*/ 15 w 78"/>
                  <a:gd name="T45" fmla="*/ 6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8" h="122">
                    <a:moveTo>
                      <a:pt x="0" y="61"/>
                    </a:moveTo>
                    <a:cubicBezTo>
                      <a:pt x="0" y="47"/>
                      <a:pt x="1" y="36"/>
                      <a:pt x="4" y="27"/>
                    </a:cubicBezTo>
                    <a:cubicBezTo>
                      <a:pt x="7" y="19"/>
                      <a:pt x="11" y="12"/>
                      <a:pt x="17" y="7"/>
                    </a:cubicBezTo>
                    <a:cubicBezTo>
                      <a:pt x="23" y="3"/>
                      <a:pt x="30" y="0"/>
                      <a:pt x="39" y="0"/>
                    </a:cubicBezTo>
                    <a:cubicBezTo>
                      <a:pt x="45" y="0"/>
                      <a:pt x="51" y="2"/>
                      <a:pt x="56" y="4"/>
                    </a:cubicBezTo>
                    <a:cubicBezTo>
                      <a:pt x="60" y="7"/>
                      <a:pt x="64" y="11"/>
                      <a:pt x="68" y="15"/>
                    </a:cubicBezTo>
                    <a:cubicBezTo>
                      <a:pt x="71" y="20"/>
                      <a:pt x="73" y="26"/>
                      <a:pt x="75" y="33"/>
                    </a:cubicBezTo>
                    <a:cubicBezTo>
                      <a:pt x="77" y="40"/>
                      <a:pt x="78" y="49"/>
                      <a:pt x="78" y="61"/>
                    </a:cubicBezTo>
                    <a:cubicBezTo>
                      <a:pt x="78" y="75"/>
                      <a:pt x="76" y="87"/>
                      <a:pt x="73" y="95"/>
                    </a:cubicBezTo>
                    <a:cubicBezTo>
                      <a:pt x="70" y="104"/>
                      <a:pt x="66" y="110"/>
                      <a:pt x="60" y="115"/>
                    </a:cubicBezTo>
                    <a:cubicBezTo>
                      <a:pt x="55" y="120"/>
                      <a:pt x="47" y="122"/>
                      <a:pt x="39" y="122"/>
                    </a:cubicBezTo>
                    <a:cubicBezTo>
                      <a:pt x="27" y="122"/>
                      <a:pt x="18" y="118"/>
                      <a:pt x="12" y="110"/>
                    </a:cubicBezTo>
                    <a:cubicBezTo>
                      <a:pt x="4" y="100"/>
                      <a:pt x="0" y="84"/>
                      <a:pt x="0" y="61"/>
                    </a:cubicBezTo>
                    <a:close/>
                    <a:moveTo>
                      <a:pt x="15" y="61"/>
                    </a:moveTo>
                    <a:cubicBezTo>
                      <a:pt x="15" y="81"/>
                      <a:pt x="17" y="94"/>
                      <a:pt x="22" y="100"/>
                    </a:cubicBezTo>
                    <a:cubicBezTo>
                      <a:pt x="26" y="107"/>
                      <a:pt x="32" y="110"/>
                      <a:pt x="39" y="110"/>
                    </a:cubicBezTo>
                    <a:cubicBezTo>
                      <a:pt x="45" y="110"/>
                      <a:pt x="51" y="107"/>
                      <a:pt x="56" y="100"/>
                    </a:cubicBezTo>
                    <a:cubicBezTo>
                      <a:pt x="60" y="94"/>
                      <a:pt x="63" y="81"/>
                      <a:pt x="63" y="61"/>
                    </a:cubicBezTo>
                    <a:cubicBezTo>
                      <a:pt x="63" y="42"/>
                      <a:pt x="60" y="29"/>
                      <a:pt x="56" y="22"/>
                    </a:cubicBezTo>
                    <a:cubicBezTo>
                      <a:pt x="51" y="16"/>
                      <a:pt x="45" y="12"/>
                      <a:pt x="39" y="12"/>
                    </a:cubicBezTo>
                    <a:cubicBezTo>
                      <a:pt x="32" y="12"/>
                      <a:pt x="26" y="15"/>
                      <a:pt x="22" y="21"/>
                    </a:cubicBezTo>
                    <a:cubicBezTo>
                      <a:pt x="17" y="28"/>
                      <a:pt x="15" y="42"/>
                      <a:pt x="15" y="61"/>
                    </a:cubicBezTo>
                    <a:close/>
                    <a:moveTo>
                      <a:pt x="15" y="61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26" name="Freeform 225"/>
              <p:cNvSpPr>
                <a:spLocks noEditPoints="1"/>
              </p:cNvSpPr>
              <p:nvPr/>
            </p:nvSpPr>
            <p:spPr bwMode="auto">
              <a:xfrm>
                <a:off x="7612" y="3328"/>
                <a:ext cx="12" cy="13"/>
              </a:xfrm>
              <a:custGeom>
                <a:avLst/>
                <a:gdLst>
                  <a:gd name="T0" fmla="*/ 0 w 16"/>
                  <a:gd name="T1" fmla="*/ 17 h 17"/>
                  <a:gd name="T2" fmla="*/ 0 w 16"/>
                  <a:gd name="T3" fmla="*/ 0 h 17"/>
                  <a:gd name="T4" fmla="*/ 16 w 16"/>
                  <a:gd name="T5" fmla="*/ 0 h 17"/>
                  <a:gd name="T6" fmla="*/ 16 w 16"/>
                  <a:gd name="T7" fmla="*/ 17 h 17"/>
                  <a:gd name="T8" fmla="*/ 0 w 16"/>
                  <a:gd name="T9" fmla="*/ 17 h 17"/>
                  <a:gd name="T10" fmla="*/ 0 w 16"/>
                  <a:gd name="T11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" h="17">
                    <a:moveTo>
                      <a:pt x="0" y="17"/>
                    </a:moveTo>
                    <a:lnTo>
                      <a:pt x="0" y="0"/>
                    </a:lnTo>
                    <a:lnTo>
                      <a:pt x="16" y="0"/>
                    </a:lnTo>
                    <a:lnTo>
                      <a:pt x="16" y="17"/>
                    </a:lnTo>
                    <a:lnTo>
                      <a:pt x="0" y="17"/>
                    </a:lnTo>
                    <a:close/>
                    <a:moveTo>
                      <a:pt x="0" y="1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27" name="Freeform 226"/>
              <p:cNvSpPr>
                <a:spLocks noEditPoints="1"/>
              </p:cNvSpPr>
              <p:nvPr/>
            </p:nvSpPr>
            <p:spPr bwMode="auto">
              <a:xfrm>
                <a:off x="7641" y="3250"/>
                <a:ext cx="59" cy="92"/>
              </a:xfrm>
              <a:custGeom>
                <a:avLst/>
                <a:gdLst>
                  <a:gd name="T0" fmla="*/ 0 w 78"/>
                  <a:gd name="T1" fmla="*/ 61 h 122"/>
                  <a:gd name="T2" fmla="*/ 4 w 78"/>
                  <a:gd name="T3" fmla="*/ 27 h 122"/>
                  <a:gd name="T4" fmla="*/ 17 w 78"/>
                  <a:gd name="T5" fmla="*/ 7 h 122"/>
                  <a:gd name="T6" fmla="*/ 39 w 78"/>
                  <a:gd name="T7" fmla="*/ 0 h 122"/>
                  <a:gd name="T8" fmla="*/ 56 w 78"/>
                  <a:gd name="T9" fmla="*/ 4 h 122"/>
                  <a:gd name="T10" fmla="*/ 68 w 78"/>
                  <a:gd name="T11" fmla="*/ 15 h 122"/>
                  <a:gd name="T12" fmla="*/ 75 w 78"/>
                  <a:gd name="T13" fmla="*/ 33 h 122"/>
                  <a:gd name="T14" fmla="*/ 78 w 78"/>
                  <a:gd name="T15" fmla="*/ 61 h 122"/>
                  <a:gd name="T16" fmla="*/ 73 w 78"/>
                  <a:gd name="T17" fmla="*/ 95 h 122"/>
                  <a:gd name="T18" fmla="*/ 60 w 78"/>
                  <a:gd name="T19" fmla="*/ 115 h 122"/>
                  <a:gd name="T20" fmla="*/ 39 w 78"/>
                  <a:gd name="T21" fmla="*/ 122 h 122"/>
                  <a:gd name="T22" fmla="*/ 12 w 78"/>
                  <a:gd name="T23" fmla="*/ 110 h 122"/>
                  <a:gd name="T24" fmla="*/ 0 w 78"/>
                  <a:gd name="T25" fmla="*/ 61 h 122"/>
                  <a:gd name="T26" fmla="*/ 15 w 78"/>
                  <a:gd name="T27" fmla="*/ 61 h 122"/>
                  <a:gd name="T28" fmla="*/ 22 w 78"/>
                  <a:gd name="T29" fmla="*/ 100 h 122"/>
                  <a:gd name="T30" fmla="*/ 39 w 78"/>
                  <a:gd name="T31" fmla="*/ 110 h 122"/>
                  <a:gd name="T32" fmla="*/ 56 w 78"/>
                  <a:gd name="T33" fmla="*/ 100 h 122"/>
                  <a:gd name="T34" fmla="*/ 63 w 78"/>
                  <a:gd name="T35" fmla="*/ 61 h 122"/>
                  <a:gd name="T36" fmla="*/ 56 w 78"/>
                  <a:gd name="T37" fmla="*/ 22 h 122"/>
                  <a:gd name="T38" fmla="*/ 39 w 78"/>
                  <a:gd name="T39" fmla="*/ 12 h 122"/>
                  <a:gd name="T40" fmla="*/ 22 w 78"/>
                  <a:gd name="T41" fmla="*/ 21 h 122"/>
                  <a:gd name="T42" fmla="*/ 15 w 78"/>
                  <a:gd name="T43" fmla="*/ 61 h 122"/>
                  <a:gd name="T44" fmla="*/ 15 w 78"/>
                  <a:gd name="T45" fmla="*/ 61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8" h="122">
                    <a:moveTo>
                      <a:pt x="0" y="61"/>
                    </a:moveTo>
                    <a:cubicBezTo>
                      <a:pt x="0" y="47"/>
                      <a:pt x="1" y="36"/>
                      <a:pt x="4" y="27"/>
                    </a:cubicBezTo>
                    <a:cubicBezTo>
                      <a:pt x="7" y="19"/>
                      <a:pt x="11" y="12"/>
                      <a:pt x="17" y="7"/>
                    </a:cubicBezTo>
                    <a:cubicBezTo>
                      <a:pt x="23" y="3"/>
                      <a:pt x="30" y="0"/>
                      <a:pt x="39" y="0"/>
                    </a:cubicBezTo>
                    <a:cubicBezTo>
                      <a:pt x="45" y="0"/>
                      <a:pt x="51" y="2"/>
                      <a:pt x="56" y="4"/>
                    </a:cubicBezTo>
                    <a:cubicBezTo>
                      <a:pt x="60" y="7"/>
                      <a:pt x="64" y="11"/>
                      <a:pt x="68" y="15"/>
                    </a:cubicBezTo>
                    <a:cubicBezTo>
                      <a:pt x="71" y="20"/>
                      <a:pt x="73" y="26"/>
                      <a:pt x="75" y="33"/>
                    </a:cubicBezTo>
                    <a:cubicBezTo>
                      <a:pt x="77" y="40"/>
                      <a:pt x="78" y="49"/>
                      <a:pt x="78" y="61"/>
                    </a:cubicBezTo>
                    <a:cubicBezTo>
                      <a:pt x="78" y="75"/>
                      <a:pt x="76" y="87"/>
                      <a:pt x="73" y="95"/>
                    </a:cubicBezTo>
                    <a:cubicBezTo>
                      <a:pt x="70" y="104"/>
                      <a:pt x="66" y="110"/>
                      <a:pt x="60" y="115"/>
                    </a:cubicBezTo>
                    <a:cubicBezTo>
                      <a:pt x="55" y="120"/>
                      <a:pt x="47" y="122"/>
                      <a:pt x="39" y="122"/>
                    </a:cubicBezTo>
                    <a:cubicBezTo>
                      <a:pt x="27" y="122"/>
                      <a:pt x="18" y="118"/>
                      <a:pt x="12" y="110"/>
                    </a:cubicBezTo>
                    <a:cubicBezTo>
                      <a:pt x="4" y="100"/>
                      <a:pt x="0" y="84"/>
                      <a:pt x="0" y="61"/>
                    </a:cubicBezTo>
                    <a:close/>
                    <a:moveTo>
                      <a:pt x="15" y="61"/>
                    </a:moveTo>
                    <a:cubicBezTo>
                      <a:pt x="15" y="81"/>
                      <a:pt x="17" y="94"/>
                      <a:pt x="22" y="100"/>
                    </a:cubicBezTo>
                    <a:cubicBezTo>
                      <a:pt x="26" y="107"/>
                      <a:pt x="32" y="110"/>
                      <a:pt x="39" y="110"/>
                    </a:cubicBezTo>
                    <a:cubicBezTo>
                      <a:pt x="45" y="110"/>
                      <a:pt x="51" y="107"/>
                      <a:pt x="56" y="100"/>
                    </a:cubicBezTo>
                    <a:cubicBezTo>
                      <a:pt x="60" y="94"/>
                      <a:pt x="63" y="81"/>
                      <a:pt x="63" y="61"/>
                    </a:cubicBezTo>
                    <a:cubicBezTo>
                      <a:pt x="63" y="42"/>
                      <a:pt x="60" y="29"/>
                      <a:pt x="56" y="22"/>
                    </a:cubicBezTo>
                    <a:cubicBezTo>
                      <a:pt x="51" y="16"/>
                      <a:pt x="45" y="12"/>
                      <a:pt x="39" y="12"/>
                    </a:cubicBezTo>
                    <a:cubicBezTo>
                      <a:pt x="32" y="12"/>
                      <a:pt x="26" y="15"/>
                      <a:pt x="22" y="21"/>
                    </a:cubicBezTo>
                    <a:cubicBezTo>
                      <a:pt x="17" y="28"/>
                      <a:pt x="15" y="42"/>
                      <a:pt x="15" y="61"/>
                    </a:cubicBezTo>
                    <a:close/>
                    <a:moveTo>
                      <a:pt x="15" y="61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28" name="Freeform 227"/>
              <p:cNvSpPr>
                <a:spLocks noEditPoints="1"/>
              </p:cNvSpPr>
              <p:nvPr/>
            </p:nvSpPr>
            <p:spPr bwMode="auto">
              <a:xfrm>
                <a:off x="7720" y="3250"/>
                <a:ext cx="33" cy="91"/>
              </a:xfrm>
              <a:custGeom>
                <a:avLst/>
                <a:gdLst>
                  <a:gd name="T0" fmla="*/ 44 w 44"/>
                  <a:gd name="T1" fmla="*/ 120 h 120"/>
                  <a:gd name="T2" fmla="*/ 29 w 44"/>
                  <a:gd name="T3" fmla="*/ 120 h 120"/>
                  <a:gd name="T4" fmla="*/ 29 w 44"/>
                  <a:gd name="T5" fmla="*/ 27 h 120"/>
                  <a:gd name="T6" fmla="*/ 15 w 44"/>
                  <a:gd name="T7" fmla="*/ 37 h 120"/>
                  <a:gd name="T8" fmla="*/ 0 w 44"/>
                  <a:gd name="T9" fmla="*/ 44 h 120"/>
                  <a:gd name="T10" fmla="*/ 0 w 44"/>
                  <a:gd name="T11" fmla="*/ 30 h 120"/>
                  <a:gd name="T12" fmla="*/ 21 w 44"/>
                  <a:gd name="T13" fmla="*/ 16 h 120"/>
                  <a:gd name="T14" fmla="*/ 34 w 44"/>
                  <a:gd name="T15" fmla="*/ 0 h 120"/>
                  <a:gd name="T16" fmla="*/ 44 w 44"/>
                  <a:gd name="T17" fmla="*/ 0 h 120"/>
                  <a:gd name="T18" fmla="*/ 44 w 44"/>
                  <a:gd name="T19" fmla="*/ 120 h 120"/>
                  <a:gd name="T20" fmla="*/ 44 w 44"/>
                  <a:gd name="T21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120">
                    <a:moveTo>
                      <a:pt x="44" y="120"/>
                    </a:moveTo>
                    <a:lnTo>
                      <a:pt x="29" y="120"/>
                    </a:lnTo>
                    <a:lnTo>
                      <a:pt x="29" y="27"/>
                    </a:lnTo>
                    <a:cubicBezTo>
                      <a:pt x="26" y="30"/>
                      <a:pt x="21" y="33"/>
                      <a:pt x="15" y="37"/>
                    </a:cubicBezTo>
                    <a:cubicBezTo>
                      <a:pt x="9" y="40"/>
                      <a:pt x="4" y="43"/>
                      <a:pt x="0" y="44"/>
                    </a:cubicBezTo>
                    <a:lnTo>
                      <a:pt x="0" y="30"/>
                    </a:lnTo>
                    <a:cubicBezTo>
                      <a:pt x="8" y="26"/>
                      <a:pt x="15" y="22"/>
                      <a:pt x="21" y="16"/>
                    </a:cubicBezTo>
                    <a:cubicBezTo>
                      <a:pt x="27" y="11"/>
                      <a:pt x="32" y="5"/>
                      <a:pt x="34" y="0"/>
                    </a:cubicBezTo>
                    <a:lnTo>
                      <a:pt x="44" y="0"/>
                    </a:lnTo>
                    <a:lnTo>
                      <a:pt x="44" y="120"/>
                    </a:lnTo>
                    <a:close/>
                    <a:moveTo>
                      <a:pt x="44" y="12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29" name="Freeform 228"/>
              <p:cNvSpPr>
                <a:spLocks noEditPoints="1"/>
              </p:cNvSpPr>
              <p:nvPr/>
            </p:nvSpPr>
            <p:spPr bwMode="auto">
              <a:xfrm>
                <a:off x="7893" y="3824"/>
                <a:ext cx="53" cy="83"/>
              </a:xfrm>
              <a:custGeom>
                <a:avLst/>
                <a:gdLst>
                  <a:gd name="T0" fmla="*/ 2 w 70"/>
                  <a:gd name="T1" fmla="*/ 82 h 109"/>
                  <a:gd name="T2" fmla="*/ 14 w 70"/>
                  <a:gd name="T3" fmla="*/ 81 h 109"/>
                  <a:gd name="T4" fmla="*/ 20 w 70"/>
                  <a:gd name="T5" fmla="*/ 94 h 109"/>
                  <a:gd name="T6" fmla="*/ 32 w 70"/>
                  <a:gd name="T7" fmla="*/ 98 h 109"/>
                  <a:gd name="T8" fmla="*/ 42 w 70"/>
                  <a:gd name="T9" fmla="*/ 95 h 109"/>
                  <a:gd name="T10" fmla="*/ 50 w 70"/>
                  <a:gd name="T11" fmla="*/ 88 h 109"/>
                  <a:gd name="T12" fmla="*/ 55 w 70"/>
                  <a:gd name="T13" fmla="*/ 75 h 109"/>
                  <a:gd name="T14" fmla="*/ 57 w 70"/>
                  <a:gd name="T15" fmla="*/ 59 h 109"/>
                  <a:gd name="T16" fmla="*/ 57 w 70"/>
                  <a:gd name="T17" fmla="*/ 57 h 109"/>
                  <a:gd name="T18" fmla="*/ 46 w 70"/>
                  <a:gd name="T19" fmla="*/ 67 h 109"/>
                  <a:gd name="T20" fmla="*/ 31 w 70"/>
                  <a:gd name="T21" fmla="*/ 71 h 109"/>
                  <a:gd name="T22" fmla="*/ 9 w 70"/>
                  <a:gd name="T23" fmla="*/ 61 h 109"/>
                  <a:gd name="T24" fmla="*/ 0 w 70"/>
                  <a:gd name="T25" fmla="*/ 36 h 109"/>
                  <a:gd name="T26" fmla="*/ 9 w 70"/>
                  <a:gd name="T27" fmla="*/ 10 h 109"/>
                  <a:gd name="T28" fmla="*/ 33 w 70"/>
                  <a:gd name="T29" fmla="*/ 0 h 109"/>
                  <a:gd name="T30" fmla="*/ 52 w 70"/>
                  <a:gd name="T31" fmla="*/ 6 h 109"/>
                  <a:gd name="T32" fmla="*/ 65 w 70"/>
                  <a:gd name="T33" fmla="*/ 21 h 109"/>
                  <a:gd name="T34" fmla="*/ 70 w 70"/>
                  <a:gd name="T35" fmla="*/ 51 h 109"/>
                  <a:gd name="T36" fmla="*/ 65 w 70"/>
                  <a:gd name="T37" fmla="*/ 84 h 109"/>
                  <a:gd name="T38" fmla="*/ 52 w 70"/>
                  <a:gd name="T39" fmla="*/ 102 h 109"/>
                  <a:gd name="T40" fmla="*/ 31 w 70"/>
                  <a:gd name="T41" fmla="*/ 109 h 109"/>
                  <a:gd name="T42" fmla="*/ 11 w 70"/>
                  <a:gd name="T43" fmla="*/ 102 h 109"/>
                  <a:gd name="T44" fmla="*/ 2 w 70"/>
                  <a:gd name="T45" fmla="*/ 82 h 109"/>
                  <a:gd name="T46" fmla="*/ 55 w 70"/>
                  <a:gd name="T47" fmla="*/ 35 h 109"/>
                  <a:gd name="T48" fmla="*/ 49 w 70"/>
                  <a:gd name="T49" fmla="*/ 17 h 109"/>
                  <a:gd name="T50" fmla="*/ 35 w 70"/>
                  <a:gd name="T51" fmla="*/ 11 h 109"/>
                  <a:gd name="T52" fmla="*/ 19 w 70"/>
                  <a:gd name="T53" fmla="*/ 18 h 109"/>
                  <a:gd name="T54" fmla="*/ 13 w 70"/>
                  <a:gd name="T55" fmla="*/ 36 h 109"/>
                  <a:gd name="T56" fmla="*/ 19 w 70"/>
                  <a:gd name="T57" fmla="*/ 53 h 109"/>
                  <a:gd name="T58" fmla="*/ 34 w 70"/>
                  <a:gd name="T59" fmla="*/ 59 h 109"/>
                  <a:gd name="T60" fmla="*/ 49 w 70"/>
                  <a:gd name="T61" fmla="*/ 53 h 109"/>
                  <a:gd name="T62" fmla="*/ 55 w 70"/>
                  <a:gd name="T63" fmla="*/ 35 h 109"/>
                  <a:gd name="T64" fmla="*/ 55 w 70"/>
                  <a:gd name="T65" fmla="*/ 35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0" h="109">
                    <a:moveTo>
                      <a:pt x="2" y="82"/>
                    </a:moveTo>
                    <a:lnTo>
                      <a:pt x="14" y="81"/>
                    </a:lnTo>
                    <a:cubicBezTo>
                      <a:pt x="15" y="87"/>
                      <a:pt x="17" y="91"/>
                      <a:pt x="20" y="94"/>
                    </a:cubicBezTo>
                    <a:cubicBezTo>
                      <a:pt x="23" y="97"/>
                      <a:pt x="27" y="98"/>
                      <a:pt x="32" y="98"/>
                    </a:cubicBezTo>
                    <a:cubicBezTo>
                      <a:pt x="36" y="98"/>
                      <a:pt x="39" y="97"/>
                      <a:pt x="42" y="95"/>
                    </a:cubicBezTo>
                    <a:cubicBezTo>
                      <a:pt x="45" y="93"/>
                      <a:pt x="48" y="91"/>
                      <a:pt x="50" y="88"/>
                    </a:cubicBezTo>
                    <a:cubicBezTo>
                      <a:pt x="52" y="85"/>
                      <a:pt x="53" y="81"/>
                      <a:pt x="55" y="75"/>
                    </a:cubicBezTo>
                    <a:cubicBezTo>
                      <a:pt x="56" y="70"/>
                      <a:pt x="57" y="65"/>
                      <a:pt x="57" y="59"/>
                    </a:cubicBezTo>
                    <a:cubicBezTo>
                      <a:pt x="57" y="59"/>
                      <a:pt x="57" y="58"/>
                      <a:pt x="57" y="57"/>
                    </a:cubicBezTo>
                    <a:cubicBezTo>
                      <a:pt x="54" y="61"/>
                      <a:pt x="50" y="64"/>
                      <a:pt x="46" y="67"/>
                    </a:cubicBezTo>
                    <a:cubicBezTo>
                      <a:pt x="41" y="69"/>
                      <a:pt x="36" y="71"/>
                      <a:pt x="31" y="71"/>
                    </a:cubicBezTo>
                    <a:cubicBezTo>
                      <a:pt x="22" y="71"/>
                      <a:pt x="15" y="68"/>
                      <a:pt x="9" y="61"/>
                    </a:cubicBezTo>
                    <a:cubicBezTo>
                      <a:pt x="3" y="55"/>
                      <a:pt x="0" y="46"/>
                      <a:pt x="0" y="36"/>
                    </a:cubicBezTo>
                    <a:cubicBezTo>
                      <a:pt x="0" y="25"/>
                      <a:pt x="3" y="16"/>
                      <a:pt x="9" y="10"/>
                    </a:cubicBezTo>
                    <a:cubicBezTo>
                      <a:pt x="15" y="3"/>
                      <a:pt x="23" y="0"/>
                      <a:pt x="33" y="0"/>
                    </a:cubicBezTo>
                    <a:cubicBezTo>
                      <a:pt x="40" y="0"/>
                      <a:pt x="46" y="2"/>
                      <a:pt x="52" y="6"/>
                    </a:cubicBezTo>
                    <a:cubicBezTo>
                      <a:pt x="58" y="9"/>
                      <a:pt x="62" y="15"/>
                      <a:pt x="65" y="21"/>
                    </a:cubicBezTo>
                    <a:cubicBezTo>
                      <a:pt x="68" y="28"/>
                      <a:pt x="69" y="38"/>
                      <a:pt x="70" y="51"/>
                    </a:cubicBezTo>
                    <a:cubicBezTo>
                      <a:pt x="69" y="65"/>
                      <a:pt x="68" y="76"/>
                      <a:pt x="65" y="84"/>
                    </a:cubicBezTo>
                    <a:cubicBezTo>
                      <a:pt x="62" y="92"/>
                      <a:pt x="58" y="98"/>
                      <a:pt x="52" y="102"/>
                    </a:cubicBezTo>
                    <a:cubicBezTo>
                      <a:pt x="46" y="106"/>
                      <a:pt x="39" y="109"/>
                      <a:pt x="31" y="109"/>
                    </a:cubicBezTo>
                    <a:cubicBezTo>
                      <a:pt x="23" y="109"/>
                      <a:pt x="16" y="106"/>
                      <a:pt x="11" y="102"/>
                    </a:cubicBezTo>
                    <a:cubicBezTo>
                      <a:pt x="6" y="97"/>
                      <a:pt x="3" y="91"/>
                      <a:pt x="2" y="82"/>
                    </a:cubicBezTo>
                    <a:close/>
                    <a:moveTo>
                      <a:pt x="55" y="35"/>
                    </a:moveTo>
                    <a:cubicBezTo>
                      <a:pt x="55" y="28"/>
                      <a:pt x="53" y="22"/>
                      <a:pt x="49" y="17"/>
                    </a:cubicBezTo>
                    <a:cubicBezTo>
                      <a:pt x="45" y="13"/>
                      <a:pt x="40" y="11"/>
                      <a:pt x="35" y="11"/>
                    </a:cubicBezTo>
                    <a:cubicBezTo>
                      <a:pt x="29" y="11"/>
                      <a:pt x="24" y="13"/>
                      <a:pt x="19" y="18"/>
                    </a:cubicBezTo>
                    <a:cubicBezTo>
                      <a:pt x="15" y="23"/>
                      <a:pt x="13" y="29"/>
                      <a:pt x="13" y="36"/>
                    </a:cubicBezTo>
                    <a:cubicBezTo>
                      <a:pt x="13" y="43"/>
                      <a:pt x="15" y="49"/>
                      <a:pt x="19" y="53"/>
                    </a:cubicBezTo>
                    <a:cubicBezTo>
                      <a:pt x="23" y="57"/>
                      <a:pt x="28" y="59"/>
                      <a:pt x="34" y="59"/>
                    </a:cubicBezTo>
                    <a:cubicBezTo>
                      <a:pt x="40" y="59"/>
                      <a:pt x="45" y="57"/>
                      <a:pt x="49" y="53"/>
                    </a:cubicBezTo>
                    <a:cubicBezTo>
                      <a:pt x="53" y="49"/>
                      <a:pt x="55" y="43"/>
                      <a:pt x="55" y="35"/>
                    </a:cubicBezTo>
                    <a:close/>
                    <a:moveTo>
                      <a:pt x="55" y="35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30" name="Freeform 229"/>
              <p:cNvSpPr>
                <a:spLocks noEditPoints="1"/>
              </p:cNvSpPr>
              <p:nvPr/>
            </p:nvSpPr>
            <p:spPr bwMode="auto">
              <a:xfrm>
                <a:off x="7955" y="3824"/>
                <a:ext cx="53" cy="83"/>
              </a:xfrm>
              <a:custGeom>
                <a:avLst/>
                <a:gdLst>
                  <a:gd name="T0" fmla="*/ 0 w 70"/>
                  <a:gd name="T1" fmla="*/ 54 h 109"/>
                  <a:gd name="T2" fmla="*/ 4 w 70"/>
                  <a:gd name="T3" fmla="*/ 24 h 109"/>
                  <a:gd name="T4" fmla="*/ 16 w 70"/>
                  <a:gd name="T5" fmla="*/ 6 h 109"/>
                  <a:gd name="T6" fmla="*/ 35 w 70"/>
                  <a:gd name="T7" fmla="*/ 0 h 109"/>
                  <a:gd name="T8" fmla="*/ 50 w 70"/>
                  <a:gd name="T9" fmla="*/ 3 h 109"/>
                  <a:gd name="T10" fmla="*/ 61 w 70"/>
                  <a:gd name="T11" fmla="*/ 13 h 109"/>
                  <a:gd name="T12" fmla="*/ 67 w 70"/>
                  <a:gd name="T13" fmla="*/ 29 h 109"/>
                  <a:gd name="T14" fmla="*/ 70 w 70"/>
                  <a:gd name="T15" fmla="*/ 54 h 109"/>
                  <a:gd name="T16" fmla="*/ 66 w 70"/>
                  <a:gd name="T17" fmla="*/ 85 h 109"/>
                  <a:gd name="T18" fmla="*/ 54 w 70"/>
                  <a:gd name="T19" fmla="*/ 102 h 109"/>
                  <a:gd name="T20" fmla="*/ 35 w 70"/>
                  <a:gd name="T21" fmla="*/ 109 h 109"/>
                  <a:gd name="T22" fmla="*/ 11 w 70"/>
                  <a:gd name="T23" fmla="*/ 98 h 109"/>
                  <a:gd name="T24" fmla="*/ 0 w 70"/>
                  <a:gd name="T25" fmla="*/ 54 h 109"/>
                  <a:gd name="T26" fmla="*/ 14 w 70"/>
                  <a:gd name="T27" fmla="*/ 54 h 109"/>
                  <a:gd name="T28" fmla="*/ 20 w 70"/>
                  <a:gd name="T29" fmla="*/ 89 h 109"/>
                  <a:gd name="T30" fmla="*/ 35 w 70"/>
                  <a:gd name="T31" fmla="*/ 98 h 109"/>
                  <a:gd name="T32" fmla="*/ 50 w 70"/>
                  <a:gd name="T33" fmla="*/ 89 h 109"/>
                  <a:gd name="T34" fmla="*/ 56 w 70"/>
                  <a:gd name="T35" fmla="*/ 54 h 109"/>
                  <a:gd name="T36" fmla="*/ 50 w 70"/>
                  <a:gd name="T37" fmla="*/ 19 h 109"/>
                  <a:gd name="T38" fmla="*/ 35 w 70"/>
                  <a:gd name="T39" fmla="*/ 11 h 109"/>
                  <a:gd name="T40" fmla="*/ 20 w 70"/>
                  <a:gd name="T41" fmla="*/ 18 h 109"/>
                  <a:gd name="T42" fmla="*/ 14 w 70"/>
                  <a:gd name="T43" fmla="*/ 54 h 109"/>
                  <a:gd name="T44" fmla="*/ 14 w 70"/>
                  <a:gd name="T45" fmla="*/ 54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0" h="109">
                    <a:moveTo>
                      <a:pt x="0" y="54"/>
                    </a:moveTo>
                    <a:cubicBezTo>
                      <a:pt x="0" y="42"/>
                      <a:pt x="2" y="32"/>
                      <a:pt x="4" y="24"/>
                    </a:cubicBezTo>
                    <a:cubicBezTo>
                      <a:pt x="7" y="16"/>
                      <a:pt x="10" y="10"/>
                      <a:pt x="16" y="6"/>
                    </a:cubicBezTo>
                    <a:cubicBezTo>
                      <a:pt x="21" y="2"/>
                      <a:pt x="27" y="0"/>
                      <a:pt x="35" y="0"/>
                    </a:cubicBezTo>
                    <a:cubicBezTo>
                      <a:pt x="41" y="0"/>
                      <a:pt x="46" y="1"/>
                      <a:pt x="50" y="3"/>
                    </a:cubicBezTo>
                    <a:cubicBezTo>
                      <a:pt x="54" y="6"/>
                      <a:pt x="58" y="9"/>
                      <a:pt x="61" y="13"/>
                    </a:cubicBezTo>
                    <a:cubicBezTo>
                      <a:pt x="63" y="18"/>
                      <a:pt x="66" y="23"/>
                      <a:pt x="67" y="29"/>
                    </a:cubicBezTo>
                    <a:cubicBezTo>
                      <a:pt x="69" y="35"/>
                      <a:pt x="70" y="44"/>
                      <a:pt x="70" y="54"/>
                    </a:cubicBezTo>
                    <a:cubicBezTo>
                      <a:pt x="70" y="67"/>
                      <a:pt x="68" y="77"/>
                      <a:pt x="66" y="85"/>
                    </a:cubicBezTo>
                    <a:cubicBezTo>
                      <a:pt x="63" y="92"/>
                      <a:pt x="59" y="98"/>
                      <a:pt x="54" y="102"/>
                    </a:cubicBezTo>
                    <a:cubicBezTo>
                      <a:pt x="49" y="107"/>
                      <a:pt x="43" y="109"/>
                      <a:pt x="35" y="109"/>
                    </a:cubicBezTo>
                    <a:cubicBezTo>
                      <a:pt x="25" y="109"/>
                      <a:pt x="17" y="105"/>
                      <a:pt x="11" y="98"/>
                    </a:cubicBezTo>
                    <a:cubicBezTo>
                      <a:pt x="4" y="89"/>
                      <a:pt x="0" y="74"/>
                      <a:pt x="0" y="54"/>
                    </a:cubicBezTo>
                    <a:close/>
                    <a:moveTo>
                      <a:pt x="14" y="54"/>
                    </a:moveTo>
                    <a:cubicBezTo>
                      <a:pt x="14" y="72"/>
                      <a:pt x="16" y="83"/>
                      <a:pt x="20" y="89"/>
                    </a:cubicBezTo>
                    <a:cubicBezTo>
                      <a:pt x="24" y="95"/>
                      <a:pt x="29" y="98"/>
                      <a:pt x="35" y="98"/>
                    </a:cubicBezTo>
                    <a:cubicBezTo>
                      <a:pt x="41" y="98"/>
                      <a:pt x="46" y="95"/>
                      <a:pt x="50" y="89"/>
                    </a:cubicBezTo>
                    <a:cubicBezTo>
                      <a:pt x="54" y="83"/>
                      <a:pt x="56" y="72"/>
                      <a:pt x="56" y="54"/>
                    </a:cubicBezTo>
                    <a:cubicBezTo>
                      <a:pt x="56" y="37"/>
                      <a:pt x="54" y="25"/>
                      <a:pt x="50" y="19"/>
                    </a:cubicBezTo>
                    <a:cubicBezTo>
                      <a:pt x="46" y="14"/>
                      <a:pt x="41" y="11"/>
                      <a:pt x="35" y="11"/>
                    </a:cubicBezTo>
                    <a:cubicBezTo>
                      <a:pt x="29" y="11"/>
                      <a:pt x="24" y="13"/>
                      <a:pt x="20" y="18"/>
                    </a:cubicBezTo>
                    <a:cubicBezTo>
                      <a:pt x="16" y="25"/>
                      <a:pt x="14" y="37"/>
                      <a:pt x="14" y="54"/>
                    </a:cubicBezTo>
                    <a:close/>
                    <a:moveTo>
                      <a:pt x="14" y="54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31" name="Freeform 230"/>
              <p:cNvSpPr>
                <a:spLocks noEditPoints="1"/>
              </p:cNvSpPr>
              <p:nvPr/>
            </p:nvSpPr>
            <p:spPr bwMode="auto">
              <a:xfrm>
                <a:off x="8023" y="3894"/>
                <a:ext cx="12" cy="12"/>
              </a:xfrm>
              <a:custGeom>
                <a:avLst/>
                <a:gdLst>
                  <a:gd name="T0" fmla="*/ 0 w 15"/>
                  <a:gd name="T1" fmla="*/ 15 h 15"/>
                  <a:gd name="T2" fmla="*/ 0 w 15"/>
                  <a:gd name="T3" fmla="*/ 0 h 15"/>
                  <a:gd name="T4" fmla="*/ 15 w 15"/>
                  <a:gd name="T5" fmla="*/ 0 h 15"/>
                  <a:gd name="T6" fmla="*/ 15 w 15"/>
                  <a:gd name="T7" fmla="*/ 15 h 15"/>
                  <a:gd name="T8" fmla="*/ 0 w 15"/>
                  <a:gd name="T9" fmla="*/ 15 h 15"/>
                  <a:gd name="T10" fmla="*/ 0 w 15"/>
                  <a:gd name="T11" fmla="*/ 1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" h="15">
                    <a:moveTo>
                      <a:pt x="0" y="15"/>
                    </a:moveTo>
                    <a:lnTo>
                      <a:pt x="0" y="0"/>
                    </a:lnTo>
                    <a:lnTo>
                      <a:pt x="15" y="0"/>
                    </a:lnTo>
                    <a:lnTo>
                      <a:pt x="15" y="15"/>
                    </a:lnTo>
                    <a:lnTo>
                      <a:pt x="0" y="15"/>
                    </a:lnTo>
                    <a:close/>
                    <a:moveTo>
                      <a:pt x="0" y="15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32" name="Freeform 231"/>
              <p:cNvSpPr>
                <a:spLocks noEditPoints="1"/>
              </p:cNvSpPr>
              <p:nvPr/>
            </p:nvSpPr>
            <p:spPr bwMode="auto">
              <a:xfrm>
                <a:off x="8049" y="3824"/>
                <a:ext cx="53" cy="83"/>
              </a:xfrm>
              <a:custGeom>
                <a:avLst/>
                <a:gdLst>
                  <a:gd name="T0" fmla="*/ 0 w 70"/>
                  <a:gd name="T1" fmla="*/ 54 h 109"/>
                  <a:gd name="T2" fmla="*/ 4 w 70"/>
                  <a:gd name="T3" fmla="*/ 24 h 109"/>
                  <a:gd name="T4" fmla="*/ 16 w 70"/>
                  <a:gd name="T5" fmla="*/ 6 h 109"/>
                  <a:gd name="T6" fmla="*/ 35 w 70"/>
                  <a:gd name="T7" fmla="*/ 0 h 109"/>
                  <a:gd name="T8" fmla="*/ 50 w 70"/>
                  <a:gd name="T9" fmla="*/ 3 h 109"/>
                  <a:gd name="T10" fmla="*/ 61 w 70"/>
                  <a:gd name="T11" fmla="*/ 13 h 109"/>
                  <a:gd name="T12" fmla="*/ 67 w 70"/>
                  <a:gd name="T13" fmla="*/ 29 h 109"/>
                  <a:gd name="T14" fmla="*/ 70 w 70"/>
                  <a:gd name="T15" fmla="*/ 54 h 109"/>
                  <a:gd name="T16" fmla="*/ 66 w 70"/>
                  <a:gd name="T17" fmla="*/ 85 h 109"/>
                  <a:gd name="T18" fmla="*/ 54 w 70"/>
                  <a:gd name="T19" fmla="*/ 102 h 109"/>
                  <a:gd name="T20" fmla="*/ 35 w 70"/>
                  <a:gd name="T21" fmla="*/ 109 h 109"/>
                  <a:gd name="T22" fmla="*/ 11 w 70"/>
                  <a:gd name="T23" fmla="*/ 98 h 109"/>
                  <a:gd name="T24" fmla="*/ 0 w 70"/>
                  <a:gd name="T25" fmla="*/ 54 h 109"/>
                  <a:gd name="T26" fmla="*/ 14 w 70"/>
                  <a:gd name="T27" fmla="*/ 54 h 109"/>
                  <a:gd name="T28" fmla="*/ 20 w 70"/>
                  <a:gd name="T29" fmla="*/ 89 h 109"/>
                  <a:gd name="T30" fmla="*/ 35 w 70"/>
                  <a:gd name="T31" fmla="*/ 98 h 109"/>
                  <a:gd name="T32" fmla="*/ 50 w 70"/>
                  <a:gd name="T33" fmla="*/ 89 h 109"/>
                  <a:gd name="T34" fmla="*/ 56 w 70"/>
                  <a:gd name="T35" fmla="*/ 54 h 109"/>
                  <a:gd name="T36" fmla="*/ 50 w 70"/>
                  <a:gd name="T37" fmla="*/ 19 h 109"/>
                  <a:gd name="T38" fmla="*/ 35 w 70"/>
                  <a:gd name="T39" fmla="*/ 11 h 109"/>
                  <a:gd name="T40" fmla="*/ 20 w 70"/>
                  <a:gd name="T41" fmla="*/ 18 h 109"/>
                  <a:gd name="T42" fmla="*/ 14 w 70"/>
                  <a:gd name="T43" fmla="*/ 54 h 109"/>
                  <a:gd name="T44" fmla="*/ 14 w 70"/>
                  <a:gd name="T45" fmla="*/ 54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0" h="109">
                    <a:moveTo>
                      <a:pt x="0" y="54"/>
                    </a:moveTo>
                    <a:cubicBezTo>
                      <a:pt x="0" y="42"/>
                      <a:pt x="1" y="32"/>
                      <a:pt x="4" y="24"/>
                    </a:cubicBezTo>
                    <a:cubicBezTo>
                      <a:pt x="7" y="16"/>
                      <a:pt x="10" y="10"/>
                      <a:pt x="16" y="6"/>
                    </a:cubicBezTo>
                    <a:cubicBezTo>
                      <a:pt x="21" y="2"/>
                      <a:pt x="27" y="0"/>
                      <a:pt x="35" y="0"/>
                    </a:cubicBezTo>
                    <a:cubicBezTo>
                      <a:pt x="41" y="0"/>
                      <a:pt x="46" y="1"/>
                      <a:pt x="50" y="3"/>
                    </a:cubicBezTo>
                    <a:cubicBezTo>
                      <a:pt x="54" y="6"/>
                      <a:pt x="58" y="9"/>
                      <a:pt x="61" y="13"/>
                    </a:cubicBezTo>
                    <a:cubicBezTo>
                      <a:pt x="63" y="18"/>
                      <a:pt x="66" y="23"/>
                      <a:pt x="67" y="29"/>
                    </a:cubicBezTo>
                    <a:cubicBezTo>
                      <a:pt x="69" y="35"/>
                      <a:pt x="70" y="44"/>
                      <a:pt x="70" y="54"/>
                    </a:cubicBezTo>
                    <a:cubicBezTo>
                      <a:pt x="70" y="67"/>
                      <a:pt x="68" y="77"/>
                      <a:pt x="66" y="85"/>
                    </a:cubicBezTo>
                    <a:cubicBezTo>
                      <a:pt x="63" y="92"/>
                      <a:pt x="59" y="98"/>
                      <a:pt x="54" y="102"/>
                    </a:cubicBezTo>
                    <a:cubicBezTo>
                      <a:pt x="49" y="107"/>
                      <a:pt x="43" y="109"/>
                      <a:pt x="35" y="109"/>
                    </a:cubicBezTo>
                    <a:cubicBezTo>
                      <a:pt x="25" y="109"/>
                      <a:pt x="17" y="105"/>
                      <a:pt x="11" y="98"/>
                    </a:cubicBezTo>
                    <a:cubicBezTo>
                      <a:pt x="4" y="89"/>
                      <a:pt x="0" y="74"/>
                      <a:pt x="0" y="54"/>
                    </a:cubicBezTo>
                    <a:close/>
                    <a:moveTo>
                      <a:pt x="14" y="54"/>
                    </a:moveTo>
                    <a:cubicBezTo>
                      <a:pt x="14" y="72"/>
                      <a:pt x="16" y="83"/>
                      <a:pt x="20" y="89"/>
                    </a:cubicBezTo>
                    <a:cubicBezTo>
                      <a:pt x="24" y="95"/>
                      <a:pt x="29" y="98"/>
                      <a:pt x="35" y="98"/>
                    </a:cubicBezTo>
                    <a:cubicBezTo>
                      <a:pt x="41" y="98"/>
                      <a:pt x="46" y="95"/>
                      <a:pt x="50" y="89"/>
                    </a:cubicBezTo>
                    <a:cubicBezTo>
                      <a:pt x="54" y="83"/>
                      <a:pt x="56" y="72"/>
                      <a:pt x="56" y="54"/>
                    </a:cubicBezTo>
                    <a:cubicBezTo>
                      <a:pt x="56" y="37"/>
                      <a:pt x="54" y="25"/>
                      <a:pt x="50" y="19"/>
                    </a:cubicBezTo>
                    <a:cubicBezTo>
                      <a:pt x="46" y="14"/>
                      <a:pt x="41" y="11"/>
                      <a:pt x="35" y="11"/>
                    </a:cubicBezTo>
                    <a:cubicBezTo>
                      <a:pt x="29" y="11"/>
                      <a:pt x="24" y="13"/>
                      <a:pt x="20" y="18"/>
                    </a:cubicBezTo>
                    <a:cubicBezTo>
                      <a:pt x="16" y="25"/>
                      <a:pt x="14" y="37"/>
                      <a:pt x="14" y="54"/>
                    </a:cubicBezTo>
                    <a:close/>
                    <a:moveTo>
                      <a:pt x="14" y="54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33" name="Freeform 232"/>
              <p:cNvSpPr>
                <a:spLocks noEditPoints="1"/>
              </p:cNvSpPr>
              <p:nvPr/>
            </p:nvSpPr>
            <p:spPr bwMode="auto">
              <a:xfrm>
                <a:off x="8111" y="3824"/>
                <a:ext cx="54" cy="82"/>
              </a:xfrm>
              <a:custGeom>
                <a:avLst/>
                <a:gdLst>
                  <a:gd name="T0" fmla="*/ 71 w 71"/>
                  <a:gd name="T1" fmla="*/ 94 h 107"/>
                  <a:gd name="T2" fmla="*/ 71 w 71"/>
                  <a:gd name="T3" fmla="*/ 107 h 107"/>
                  <a:gd name="T4" fmla="*/ 0 w 71"/>
                  <a:gd name="T5" fmla="*/ 107 h 107"/>
                  <a:gd name="T6" fmla="*/ 2 w 71"/>
                  <a:gd name="T7" fmla="*/ 98 h 107"/>
                  <a:gd name="T8" fmla="*/ 10 w 71"/>
                  <a:gd name="T9" fmla="*/ 84 h 107"/>
                  <a:gd name="T10" fmla="*/ 27 w 71"/>
                  <a:gd name="T11" fmla="*/ 67 h 107"/>
                  <a:gd name="T12" fmla="*/ 51 w 71"/>
                  <a:gd name="T13" fmla="*/ 45 h 107"/>
                  <a:gd name="T14" fmla="*/ 57 w 71"/>
                  <a:gd name="T15" fmla="*/ 29 h 107"/>
                  <a:gd name="T16" fmla="*/ 51 w 71"/>
                  <a:gd name="T17" fmla="*/ 16 h 107"/>
                  <a:gd name="T18" fmla="*/ 37 w 71"/>
                  <a:gd name="T19" fmla="*/ 11 h 107"/>
                  <a:gd name="T20" fmla="*/ 22 w 71"/>
                  <a:gd name="T21" fmla="*/ 16 h 107"/>
                  <a:gd name="T22" fmla="*/ 16 w 71"/>
                  <a:gd name="T23" fmla="*/ 32 h 107"/>
                  <a:gd name="T24" fmla="*/ 3 w 71"/>
                  <a:gd name="T25" fmla="*/ 31 h 107"/>
                  <a:gd name="T26" fmla="*/ 13 w 71"/>
                  <a:gd name="T27" fmla="*/ 8 h 107"/>
                  <a:gd name="T28" fmla="*/ 37 w 71"/>
                  <a:gd name="T29" fmla="*/ 0 h 107"/>
                  <a:gd name="T30" fmla="*/ 61 w 71"/>
                  <a:gd name="T31" fmla="*/ 8 h 107"/>
                  <a:gd name="T32" fmla="*/ 70 w 71"/>
                  <a:gd name="T33" fmla="*/ 29 h 107"/>
                  <a:gd name="T34" fmla="*/ 68 w 71"/>
                  <a:gd name="T35" fmla="*/ 42 h 107"/>
                  <a:gd name="T36" fmla="*/ 59 w 71"/>
                  <a:gd name="T37" fmla="*/ 55 h 107"/>
                  <a:gd name="T38" fmla="*/ 39 w 71"/>
                  <a:gd name="T39" fmla="*/ 74 h 107"/>
                  <a:gd name="T40" fmla="*/ 24 w 71"/>
                  <a:gd name="T41" fmla="*/ 87 h 107"/>
                  <a:gd name="T42" fmla="*/ 18 w 71"/>
                  <a:gd name="T43" fmla="*/ 94 h 107"/>
                  <a:gd name="T44" fmla="*/ 71 w 71"/>
                  <a:gd name="T45" fmla="*/ 94 h 107"/>
                  <a:gd name="T46" fmla="*/ 71 w 71"/>
                  <a:gd name="T47" fmla="*/ 94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1" h="107">
                    <a:moveTo>
                      <a:pt x="71" y="94"/>
                    </a:moveTo>
                    <a:lnTo>
                      <a:pt x="71" y="107"/>
                    </a:lnTo>
                    <a:lnTo>
                      <a:pt x="0" y="107"/>
                    </a:lnTo>
                    <a:cubicBezTo>
                      <a:pt x="0" y="104"/>
                      <a:pt x="1" y="101"/>
                      <a:pt x="2" y="98"/>
                    </a:cubicBezTo>
                    <a:cubicBezTo>
                      <a:pt x="4" y="93"/>
                      <a:pt x="6" y="88"/>
                      <a:pt x="10" y="84"/>
                    </a:cubicBezTo>
                    <a:cubicBezTo>
                      <a:pt x="14" y="79"/>
                      <a:pt x="20" y="74"/>
                      <a:pt x="27" y="67"/>
                    </a:cubicBezTo>
                    <a:cubicBezTo>
                      <a:pt x="39" y="58"/>
                      <a:pt x="47" y="51"/>
                      <a:pt x="51" y="45"/>
                    </a:cubicBezTo>
                    <a:cubicBezTo>
                      <a:pt x="55" y="39"/>
                      <a:pt x="57" y="34"/>
                      <a:pt x="57" y="29"/>
                    </a:cubicBezTo>
                    <a:cubicBezTo>
                      <a:pt x="57" y="24"/>
                      <a:pt x="55" y="20"/>
                      <a:pt x="51" y="16"/>
                    </a:cubicBezTo>
                    <a:cubicBezTo>
                      <a:pt x="48" y="13"/>
                      <a:pt x="43" y="11"/>
                      <a:pt x="37" y="11"/>
                    </a:cubicBezTo>
                    <a:cubicBezTo>
                      <a:pt x="31" y="11"/>
                      <a:pt x="26" y="13"/>
                      <a:pt x="22" y="16"/>
                    </a:cubicBezTo>
                    <a:cubicBezTo>
                      <a:pt x="18" y="20"/>
                      <a:pt x="16" y="25"/>
                      <a:pt x="16" y="32"/>
                    </a:cubicBezTo>
                    <a:lnTo>
                      <a:pt x="3" y="31"/>
                    </a:lnTo>
                    <a:cubicBezTo>
                      <a:pt x="4" y="21"/>
                      <a:pt x="7" y="13"/>
                      <a:pt x="13" y="8"/>
                    </a:cubicBezTo>
                    <a:cubicBezTo>
                      <a:pt x="19" y="3"/>
                      <a:pt x="27" y="0"/>
                      <a:pt x="37" y="0"/>
                    </a:cubicBezTo>
                    <a:cubicBezTo>
                      <a:pt x="47" y="0"/>
                      <a:pt x="55" y="3"/>
                      <a:pt x="61" y="8"/>
                    </a:cubicBezTo>
                    <a:cubicBezTo>
                      <a:pt x="67" y="14"/>
                      <a:pt x="70" y="21"/>
                      <a:pt x="70" y="29"/>
                    </a:cubicBezTo>
                    <a:cubicBezTo>
                      <a:pt x="70" y="34"/>
                      <a:pt x="69" y="38"/>
                      <a:pt x="68" y="42"/>
                    </a:cubicBezTo>
                    <a:cubicBezTo>
                      <a:pt x="66" y="46"/>
                      <a:pt x="63" y="50"/>
                      <a:pt x="59" y="55"/>
                    </a:cubicBezTo>
                    <a:cubicBezTo>
                      <a:pt x="55" y="60"/>
                      <a:pt x="48" y="66"/>
                      <a:pt x="39" y="74"/>
                    </a:cubicBezTo>
                    <a:cubicBezTo>
                      <a:pt x="31" y="80"/>
                      <a:pt x="26" y="85"/>
                      <a:pt x="24" y="87"/>
                    </a:cubicBezTo>
                    <a:cubicBezTo>
                      <a:pt x="22" y="90"/>
                      <a:pt x="20" y="92"/>
                      <a:pt x="18" y="94"/>
                    </a:cubicBezTo>
                    <a:lnTo>
                      <a:pt x="71" y="94"/>
                    </a:lnTo>
                    <a:close/>
                    <a:moveTo>
                      <a:pt x="71" y="94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34" name="Freeform 233"/>
              <p:cNvSpPr>
                <a:spLocks noEditPoints="1"/>
              </p:cNvSpPr>
              <p:nvPr/>
            </p:nvSpPr>
            <p:spPr bwMode="auto">
              <a:xfrm>
                <a:off x="7889" y="4229"/>
                <a:ext cx="45" cy="68"/>
              </a:xfrm>
              <a:custGeom>
                <a:avLst/>
                <a:gdLst>
                  <a:gd name="T0" fmla="*/ 2 w 59"/>
                  <a:gd name="T1" fmla="*/ 68 h 90"/>
                  <a:gd name="T2" fmla="*/ 12 w 59"/>
                  <a:gd name="T3" fmla="*/ 67 h 90"/>
                  <a:gd name="T4" fmla="*/ 17 w 59"/>
                  <a:gd name="T5" fmla="*/ 78 h 90"/>
                  <a:gd name="T6" fmla="*/ 27 w 59"/>
                  <a:gd name="T7" fmla="*/ 82 h 90"/>
                  <a:gd name="T8" fmla="*/ 36 w 59"/>
                  <a:gd name="T9" fmla="*/ 79 h 90"/>
                  <a:gd name="T10" fmla="*/ 42 w 59"/>
                  <a:gd name="T11" fmla="*/ 73 h 90"/>
                  <a:gd name="T12" fmla="*/ 46 w 59"/>
                  <a:gd name="T13" fmla="*/ 63 h 90"/>
                  <a:gd name="T14" fmla="*/ 48 w 59"/>
                  <a:gd name="T15" fmla="*/ 49 h 90"/>
                  <a:gd name="T16" fmla="*/ 48 w 59"/>
                  <a:gd name="T17" fmla="*/ 47 h 90"/>
                  <a:gd name="T18" fmla="*/ 39 w 59"/>
                  <a:gd name="T19" fmla="*/ 56 h 90"/>
                  <a:gd name="T20" fmla="*/ 26 w 59"/>
                  <a:gd name="T21" fmla="*/ 59 h 90"/>
                  <a:gd name="T22" fmla="*/ 8 w 59"/>
                  <a:gd name="T23" fmla="*/ 51 h 90"/>
                  <a:gd name="T24" fmla="*/ 0 w 59"/>
                  <a:gd name="T25" fmla="*/ 30 h 90"/>
                  <a:gd name="T26" fmla="*/ 8 w 59"/>
                  <a:gd name="T27" fmla="*/ 8 h 90"/>
                  <a:gd name="T28" fmla="*/ 28 w 59"/>
                  <a:gd name="T29" fmla="*/ 0 h 90"/>
                  <a:gd name="T30" fmla="*/ 44 w 59"/>
                  <a:gd name="T31" fmla="*/ 4 h 90"/>
                  <a:gd name="T32" fmla="*/ 55 w 59"/>
                  <a:gd name="T33" fmla="*/ 18 h 90"/>
                  <a:gd name="T34" fmla="*/ 59 w 59"/>
                  <a:gd name="T35" fmla="*/ 43 h 90"/>
                  <a:gd name="T36" fmla="*/ 55 w 59"/>
                  <a:gd name="T37" fmla="*/ 70 h 90"/>
                  <a:gd name="T38" fmla="*/ 44 w 59"/>
                  <a:gd name="T39" fmla="*/ 85 h 90"/>
                  <a:gd name="T40" fmla="*/ 27 w 59"/>
                  <a:gd name="T41" fmla="*/ 90 h 90"/>
                  <a:gd name="T42" fmla="*/ 10 w 59"/>
                  <a:gd name="T43" fmla="*/ 85 h 90"/>
                  <a:gd name="T44" fmla="*/ 2 w 59"/>
                  <a:gd name="T45" fmla="*/ 68 h 90"/>
                  <a:gd name="T46" fmla="*/ 46 w 59"/>
                  <a:gd name="T47" fmla="*/ 29 h 90"/>
                  <a:gd name="T48" fmla="*/ 41 w 59"/>
                  <a:gd name="T49" fmla="*/ 14 h 90"/>
                  <a:gd name="T50" fmla="*/ 29 w 59"/>
                  <a:gd name="T51" fmla="*/ 9 h 90"/>
                  <a:gd name="T52" fmla="*/ 17 w 59"/>
                  <a:gd name="T53" fmla="*/ 15 h 90"/>
                  <a:gd name="T54" fmla="*/ 11 w 59"/>
                  <a:gd name="T55" fmla="*/ 30 h 90"/>
                  <a:gd name="T56" fmla="*/ 16 w 59"/>
                  <a:gd name="T57" fmla="*/ 44 h 90"/>
                  <a:gd name="T58" fmla="*/ 29 w 59"/>
                  <a:gd name="T59" fmla="*/ 49 h 90"/>
                  <a:gd name="T60" fmla="*/ 42 w 59"/>
                  <a:gd name="T61" fmla="*/ 44 h 90"/>
                  <a:gd name="T62" fmla="*/ 46 w 59"/>
                  <a:gd name="T63" fmla="*/ 29 h 90"/>
                  <a:gd name="T64" fmla="*/ 46 w 59"/>
                  <a:gd name="T65" fmla="*/ 29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59" h="90">
                    <a:moveTo>
                      <a:pt x="2" y="68"/>
                    </a:moveTo>
                    <a:lnTo>
                      <a:pt x="12" y="67"/>
                    </a:lnTo>
                    <a:cubicBezTo>
                      <a:pt x="13" y="72"/>
                      <a:pt x="15" y="76"/>
                      <a:pt x="17" y="78"/>
                    </a:cubicBezTo>
                    <a:cubicBezTo>
                      <a:pt x="20" y="80"/>
                      <a:pt x="23" y="82"/>
                      <a:pt x="27" y="82"/>
                    </a:cubicBezTo>
                    <a:cubicBezTo>
                      <a:pt x="30" y="82"/>
                      <a:pt x="33" y="81"/>
                      <a:pt x="36" y="79"/>
                    </a:cubicBezTo>
                    <a:cubicBezTo>
                      <a:pt x="38" y="78"/>
                      <a:pt x="40" y="76"/>
                      <a:pt x="42" y="73"/>
                    </a:cubicBezTo>
                    <a:cubicBezTo>
                      <a:pt x="44" y="71"/>
                      <a:pt x="45" y="67"/>
                      <a:pt x="46" y="63"/>
                    </a:cubicBezTo>
                    <a:cubicBezTo>
                      <a:pt x="47" y="58"/>
                      <a:pt x="48" y="54"/>
                      <a:pt x="48" y="49"/>
                    </a:cubicBezTo>
                    <a:cubicBezTo>
                      <a:pt x="48" y="49"/>
                      <a:pt x="48" y="48"/>
                      <a:pt x="48" y="47"/>
                    </a:cubicBezTo>
                    <a:cubicBezTo>
                      <a:pt x="45" y="51"/>
                      <a:pt x="42" y="54"/>
                      <a:pt x="39" y="56"/>
                    </a:cubicBezTo>
                    <a:cubicBezTo>
                      <a:pt x="35" y="58"/>
                      <a:pt x="31" y="59"/>
                      <a:pt x="26" y="59"/>
                    </a:cubicBezTo>
                    <a:cubicBezTo>
                      <a:pt x="19" y="59"/>
                      <a:pt x="13" y="56"/>
                      <a:pt x="8" y="51"/>
                    </a:cubicBezTo>
                    <a:cubicBezTo>
                      <a:pt x="3" y="46"/>
                      <a:pt x="0" y="38"/>
                      <a:pt x="0" y="30"/>
                    </a:cubicBezTo>
                    <a:cubicBezTo>
                      <a:pt x="0" y="21"/>
                      <a:pt x="3" y="14"/>
                      <a:pt x="8" y="8"/>
                    </a:cubicBezTo>
                    <a:cubicBezTo>
                      <a:pt x="13" y="3"/>
                      <a:pt x="20" y="0"/>
                      <a:pt x="28" y="0"/>
                    </a:cubicBezTo>
                    <a:cubicBezTo>
                      <a:pt x="34" y="0"/>
                      <a:pt x="39" y="1"/>
                      <a:pt x="44" y="4"/>
                    </a:cubicBezTo>
                    <a:cubicBezTo>
                      <a:pt x="49" y="8"/>
                      <a:pt x="52" y="12"/>
                      <a:pt x="55" y="18"/>
                    </a:cubicBezTo>
                    <a:cubicBezTo>
                      <a:pt x="57" y="24"/>
                      <a:pt x="58" y="32"/>
                      <a:pt x="59" y="43"/>
                    </a:cubicBezTo>
                    <a:cubicBezTo>
                      <a:pt x="58" y="54"/>
                      <a:pt x="57" y="63"/>
                      <a:pt x="55" y="70"/>
                    </a:cubicBezTo>
                    <a:cubicBezTo>
                      <a:pt x="52" y="77"/>
                      <a:pt x="49" y="82"/>
                      <a:pt x="44" y="85"/>
                    </a:cubicBezTo>
                    <a:cubicBezTo>
                      <a:pt x="39" y="89"/>
                      <a:pt x="33" y="90"/>
                      <a:pt x="27" y="90"/>
                    </a:cubicBezTo>
                    <a:cubicBezTo>
                      <a:pt x="20" y="90"/>
                      <a:pt x="14" y="89"/>
                      <a:pt x="10" y="85"/>
                    </a:cubicBezTo>
                    <a:cubicBezTo>
                      <a:pt x="5" y="81"/>
                      <a:pt x="3" y="75"/>
                      <a:pt x="2" y="68"/>
                    </a:cubicBezTo>
                    <a:close/>
                    <a:moveTo>
                      <a:pt x="46" y="29"/>
                    </a:moveTo>
                    <a:cubicBezTo>
                      <a:pt x="46" y="23"/>
                      <a:pt x="45" y="18"/>
                      <a:pt x="41" y="14"/>
                    </a:cubicBezTo>
                    <a:cubicBezTo>
                      <a:pt x="38" y="11"/>
                      <a:pt x="34" y="9"/>
                      <a:pt x="29" y="9"/>
                    </a:cubicBezTo>
                    <a:cubicBezTo>
                      <a:pt x="25" y="9"/>
                      <a:pt x="20" y="11"/>
                      <a:pt x="17" y="15"/>
                    </a:cubicBezTo>
                    <a:cubicBezTo>
                      <a:pt x="13" y="19"/>
                      <a:pt x="11" y="24"/>
                      <a:pt x="11" y="30"/>
                    </a:cubicBezTo>
                    <a:cubicBezTo>
                      <a:pt x="11" y="36"/>
                      <a:pt x="13" y="40"/>
                      <a:pt x="16" y="44"/>
                    </a:cubicBezTo>
                    <a:cubicBezTo>
                      <a:pt x="20" y="48"/>
                      <a:pt x="24" y="49"/>
                      <a:pt x="29" y="49"/>
                    </a:cubicBezTo>
                    <a:cubicBezTo>
                      <a:pt x="34" y="49"/>
                      <a:pt x="38" y="48"/>
                      <a:pt x="42" y="44"/>
                    </a:cubicBezTo>
                    <a:cubicBezTo>
                      <a:pt x="45" y="40"/>
                      <a:pt x="46" y="36"/>
                      <a:pt x="46" y="29"/>
                    </a:cubicBezTo>
                    <a:close/>
                    <a:moveTo>
                      <a:pt x="46" y="29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35" name="Freeform 234"/>
              <p:cNvSpPr>
                <a:spLocks noEditPoints="1"/>
              </p:cNvSpPr>
              <p:nvPr/>
            </p:nvSpPr>
            <p:spPr bwMode="auto">
              <a:xfrm>
                <a:off x="7941" y="4229"/>
                <a:ext cx="44" cy="68"/>
              </a:xfrm>
              <a:custGeom>
                <a:avLst/>
                <a:gdLst>
                  <a:gd name="T0" fmla="*/ 0 w 58"/>
                  <a:gd name="T1" fmla="*/ 45 h 90"/>
                  <a:gd name="T2" fmla="*/ 3 w 58"/>
                  <a:gd name="T3" fmla="*/ 20 h 90"/>
                  <a:gd name="T4" fmla="*/ 13 w 58"/>
                  <a:gd name="T5" fmla="*/ 5 h 90"/>
                  <a:gd name="T6" fmla="*/ 29 w 58"/>
                  <a:gd name="T7" fmla="*/ 0 h 90"/>
                  <a:gd name="T8" fmla="*/ 42 w 58"/>
                  <a:gd name="T9" fmla="*/ 3 h 90"/>
                  <a:gd name="T10" fmla="*/ 50 w 58"/>
                  <a:gd name="T11" fmla="*/ 11 h 90"/>
                  <a:gd name="T12" fmla="*/ 56 w 58"/>
                  <a:gd name="T13" fmla="*/ 24 h 90"/>
                  <a:gd name="T14" fmla="*/ 58 w 58"/>
                  <a:gd name="T15" fmla="*/ 45 h 90"/>
                  <a:gd name="T16" fmla="*/ 55 w 58"/>
                  <a:gd name="T17" fmla="*/ 70 h 90"/>
                  <a:gd name="T18" fmla="*/ 45 w 58"/>
                  <a:gd name="T19" fmla="*/ 85 h 90"/>
                  <a:gd name="T20" fmla="*/ 29 w 58"/>
                  <a:gd name="T21" fmla="*/ 90 h 90"/>
                  <a:gd name="T22" fmla="*/ 9 w 58"/>
                  <a:gd name="T23" fmla="*/ 81 h 90"/>
                  <a:gd name="T24" fmla="*/ 0 w 58"/>
                  <a:gd name="T25" fmla="*/ 45 h 90"/>
                  <a:gd name="T26" fmla="*/ 11 w 58"/>
                  <a:gd name="T27" fmla="*/ 45 h 90"/>
                  <a:gd name="T28" fmla="*/ 16 w 58"/>
                  <a:gd name="T29" fmla="*/ 74 h 90"/>
                  <a:gd name="T30" fmla="*/ 29 w 58"/>
                  <a:gd name="T31" fmla="*/ 82 h 90"/>
                  <a:gd name="T32" fmla="*/ 42 w 58"/>
                  <a:gd name="T33" fmla="*/ 74 h 90"/>
                  <a:gd name="T34" fmla="*/ 47 w 58"/>
                  <a:gd name="T35" fmla="*/ 45 h 90"/>
                  <a:gd name="T36" fmla="*/ 42 w 58"/>
                  <a:gd name="T37" fmla="*/ 16 h 90"/>
                  <a:gd name="T38" fmla="*/ 29 w 58"/>
                  <a:gd name="T39" fmla="*/ 9 h 90"/>
                  <a:gd name="T40" fmla="*/ 17 w 58"/>
                  <a:gd name="T41" fmla="*/ 15 h 90"/>
                  <a:gd name="T42" fmla="*/ 11 w 58"/>
                  <a:gd name="T43" fmla="*/ 45 h 90"/>
                  <a:gd name="T44" fmla="*/ 11 w 58"/>
                  <a:gd name="T45" fmla="*/ 45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8" h="90">
                    <a:moveTo>
                      <a:pt x="0" y="45"/>
                    </a:moveTo>
                    <a:cubicBezTo>
                      <a:pt x="0" y="35"/>
                      <a:pt x="1" y="26"/>
                      <a:pt x="3" y="20"/>
                    </a:cubicBezTo>
                    <a:cubicBezTo>
                      <a:pt x="5" y="13"/>
                      <a:pt x="9" y="9"/>
                      <a:pt x="13" y="5"/>
                    </a:cubicBezTo>
                    <a:cubicBezTo>
                      <a:pt x="17" y="2"/>
                      <a:pt x="23" y="0"/>
                      <a:pt x="29" y="0"/>
                    </a:cubicBezTo>
                    <a:cubicBezTo>
                      <a:pt x="34" y="0"/>
                      <a:pt x="38" y="1"/>
                      <a:pt x="42" y="3"/>
                    </a:cubicBezTo>
                    <a:cubicBezTo>
                      <a:pt x="45" y="5"/>
                      <a:pt x="48" y="7"/>
                      <a:pt x="50" y="11"/>
                    </a:cubicBezTo>
                    <a:cubicBezTo>
                      <a:pt x="53" y="15"/>
                      <a:pt x="55" y="19"/>
                      <a:pt x="56" y="24"/>
                    </a:cubicBezTo>
                    <a:cubicBezTo>
                      <a:pt x="57" y="29"/>
                      <a:pt x="58" y="36"/>
                      <a:pt x="58" y="45"/>
                    </a:cubicBezTo>
                    <a:cubicBezTo>
                      <a:pt x="58" y="56"/>
                      <a:pt x="57" y="64"/>
                      <a:pt x="55" y="70"/>
                    </a:cubicBezTo>
                    <a:cubicBezTo>
                      <a:pt x="53" y="77"/>
                      <a:pt x="49" y="82"/>
                      <a:pt x="45" y="85"/>
                    </a:cubicBezTo>
                    <a:cubicBezTo>
                      <a:pt x="41" y="89"/>
                      <a:pt x="35" y="90"/>
                      <a:pt x="29" y="90"/>
                    </a:cubicBezTo>
                    <a:cubicBezTo>
                      <a:pt x="20" y="90"/>
                      <a:pt x="14" y="87"/>
                      <a:pt x="9" y="81"/>
                    </a:cubicBezTo>
                    <a:cubicBezTo>
                      <a:pt x="3" y="74"/>
                      <a:pt x="0" y="62"/>
                      <a:pt x="0" y="45"/>
                    </a:cubicBezTo>
                    <a:close/>
                    <a:moveTo>
                      <a:pt x="11" y="45"/>
                    </a:moveTo>
                    <a:cubicBezTo>
                      <a:pt x="11" y="60"/>
                      <a:pt x="13" y="69"/>
                      <a:pt x="16" y="74"/>
                    </a:cubicBezTo>
                    <a:cubicBezTo>
                      <a:pt x="20" y="79"/>
                      <a:pt x="24" y="82"/>
                      <a:pt x="29" y="82"/>
                    </a:cubicBezTo>
                    <a:cubicBezTo>
                      <a:pt x="34" y="82"/>
                      <a:pt x="38" y="79"/>
                      <a:pt x="42" y="74"/>
                    </a:cubicBezTo>
                    <a:cubicBezTo>
                      <a:pt x="45" y="69"/>
                      <a:pt x="47" y="60"/>
                      <a:pt x="47" y="45"/>
                    </a:cubicBezTo>
                    <a:cubicBezTo>
                      <a:pt x="47" y="31"/>
                      <a:pt x="45" y="21"/>
                      <a:pt x="42" y="16"/>
                    </a:cubicBezTo>
                    <a:cubicBezTo>
                      <a:pt x="38" y="11"/>
                      <a:pt x="34" y="9"/>
                      <a:pt x="29" y="9"/>
                    </a:cubicBezTo>
                    <a:cubicBezTo>
                      <a:pt x="24" y="9"/>
                      <a:pt x="20" y="11"/>
                      <a:pt x="17" y="15"/>
                    </a:cubicBezTo>
                    <a:cubicBezTo>
                      <a:pt x="13" y="21"/>
                      <a:pt x="11" y="31"/>
                      <a:pt x="11" y="45"/>
                    </a:cubicBezTo>
                    <a:close/>
                    <a:moveTo>
                      <a:pt x="11" y="45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36" name="Freeform 235"/>
              <p:cNvSpPr>
                <a:spLocks noEditPoints="1"/>
              </p:cNvSpPr>
              <p:nvPr/>
            </p:nvSpPr>
            <p:spPr bwMode="auto">
              <a:xfrm>
                <a:off x="7998" y="4287"/>
                <a:ext cx="10" cy="9"/>
              </a:xfrm>
              <a:custGeom>
                <a:avLst/>
                <a:gdLst>
                  <a:gd name="T0" fmla="*/ 0 w 13"/>
                  <a:gd name="T1" fmla="*/ 12 h 12"/>
                  <a:gd name="T2" fmla="*/ 0 w 13"/>
                  <a:gd name="T3" fmla="*/ 0 h 12"/>
                  <a:gd name="T4" fmla="*/ 13 w 13"/>
                  <a:gd name="T5" fmla="*/ 0 h 12"/>
                  <a:gd name="T6" fmla="*/ 13 w 13"/>
                  <a:gd name="T7" fmla="*/ 12 h 12"/>
                  <a:gd name="T8" fmla="*/ 0 w 13"/>
                  <a:gd name="T9" fmla="*/ 12 h 12"/>
                  <a:gd name="T10" fmla="*/ 0 w 13"/>
                  <a:gd name="T11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" h="12">
                    <a:moveTo>
                      <a:pt x="0" y="12"/>
                    </a:moveTo>
                    <a:lnTo>
                      <a:pt x="0" y="0"/>
                    </a:lnTo>
                    <a:lnTo>
                      <a:pt x="13" y="0"/>
                    </a:lnTo>
                    <a:lnTo>
                      <a:pt x="13" y="12"/>
                    </a:lnTo>
                    <a:lnTo>
                      <a:pt x="0" y="12"/>
                    </a:lnTo>
                    <a:close/>
                    <a:moveTo>
                      <a:pt x="0" y="12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37" name="Freeform 236"/>
              <p:cNvSpPr>
                <a:spLocks noEditPoints="1"/>
              </p:cNvSpPr>
              <p:nvPr/>
            </p:nvSpPr>
            <p:spPr bwMode="auto">
              <a:xfrm>
                <a:off x="8020" y="4229"/>
                <a:ext cx="44" cy="68"/>
              </a:xfrm>
              <a:custGeom>
                <a:avLst/>
                <a:gdLst>
                  <a:gd name="T0" fmla="*/ 1 w 58"/>
                  <a:gd name="T1" fmla="*/ 45 h 90"/>
                  <a:gd name="T2" fmla="*/ 4 w 58"/>
                  <a:gd name="T3" fmla="*/ 20 h 90"/>
                  <a:gd name="T4" fmla="*/ 13 w 58"/>
                  <a:gd name="T5" fmla="*/ 5 h 90"/>
                  <a:gd name="T6" fmla="*/ 29 w 58"/>
                  <a:gd name="T7" fmla="*/ 0 h 90"/>
                  <a:gd name="T8" fmla="*/ 42 w 58"/>
                  <a:gd name="T9" fmla="*/ 3 h 90"/>
                  <a:gd name="T10" fmla="*/ 51 w 58"/>
                  <a:gd name="T11" fmla="*/ 11 h 90"/>
                  <a:gd name="T12" fmla="*/ 56 w 58"/>
                  <a:gd name="T13" fmla="*/ 24 h 90"/>
                  <a:gd name="T14" fmla="*/ 58 w 58"/>
                  <a:gd name="T15" fmla="*/ 45 h 90"/>
                  <a:gd name="T16" fmla="*/ 55 w 58"/>
                  <a:gd name="T17" fmla="*/ 70 h 90"/>
                  <a:gd name="T18" fmla="*/ 46 w 58"/>
                  <a:gd name="T19" fmla="*/ 85 h 90"/>
                  <a:gd name="T20" fmla="*/ 29 w 58"/>
                  <a:gd name="T21" fmla="*/ 90 h 90"/>
                  <a:gd name="T22" fmla="*/ 9 w 58"/>
                  <a:gd name="T23" fmla="*/ 81 h 90"/>
                  <a:gd name="T24" fmla="*/ 1 w 58"/>
                  <a:gd name="T25" fmla="*/ 45 h 90"/>
                  <a:gd name="T26" fmla="*/ 12 w 58"/>
                  <a:gd name="T27" fmla="*/ 45 h 90"/>
                  <a:gd name="T28" fmla="*/ 17 w 58"/>
                  <a:gd name="T29" fmla="*/ 74 h 90"/>
                  <a:gd name="T30" fmla="*/ 29 w 58"/>
                  <a:gd name="T31" fmla="*/ 82 h 90"/>
                  <a:gd name="T32" fmla="*/ 42 w 58"/>
                  <a:gd name="T33" fmla="*/ 74 h 90"/>
                  <a:gd name="T34" fmla="*/ 47 w 58"/>
                  <a:gd name="T35" fmla="*/ 45 h 90"/>
                  <a:gd name="T36" fmla="*/ 42 w 58"/>
                  <a:gd name="T37" fmla="*/ 16 h 90"/>
                  <a:gd name="T38" fmla="*/ 29 w 58"/>
                  <a:gd name="T39" fmla="*/ 9 h 90"/>
                  <a:gd name="T40" fmla="*/ 17 w 58"/>
                  <a:gd name="T41" fmla="*/ 15 h 90"/>
                  <a:gd name="T42" fmla="*/ 12 w 58"/>
                  <a:gd name="T43" fmla="*/ 45 h 90"/>
                  <a:gd name="T44" fmla="*/ 12 w 58"/>
                  <a:gd name="T45" fmla="*/ 45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8" h="90">
                    <a:moveTo>
                      <a:pt x="1" y="45"/>
                    </a:moveTo>
                    <a:cubicBezTo>
                      <a:pt x="0" y="35"/>
                      <a:pt x="2" y="26"/>
                      <a:pt x="4" y="20"/>
                    </a:cubicBezTo>
                    <a:cubicBezTo>
                      <a:pt x="6" y="13"/>
                      <a:pt x="9" y="9"/>
                      <a:pt x="13" y="5"/>
                    </a:cubicBezTo>
                    <a:cubicBezTo>
                      <a:pt x="18" y="2"/>
                      <a:pt x="23" y="0"/>
                      <a:pt x="29" y="0"/>
                    </a:cubicBezTo>
                    <a:cubicBezTo>
                      <a:pt x="34" y="0"/>
                      <a:pt x="38" y="1"/>
                      <a:pt x="42" y="3"/>
                    </a:cubicBezTo>
                    <a:cubicBezTo>
                      <a:pt x="46" y="5"/>
                      <a:pt x="49" y="7"/>
                      <a:pt x="51" y="11"/>
                    </a:cubicBezTo>
                    <a:cubicBezTo>
                      <a:pt x="53" y="15"/>
                      <a:pt x="55" y="19"/>
                      <a:pt x="56" y="24"/>
                    </a:cubicBezTo>
                    <a:cubicBezTo>
                      <a:pt x="58" y="29"/>
                      <a:pt x="58" y="36"/>
                      <a:pt x="58" y="45"/>
                    </a:cubicBezTo>
                    <a:cubicBezTo>
                      <a:pt x="58" y="56"/>
                      <a:pt x="57" y="64"/>
                      <a:pt x="55" y="70"/>
                    </a:cubicBezTo>
                    <a:cubicBezTo>
                      <a:pt x="53" y="77"/>
                      <a:pt x="50" y="82"/>
                      <a:pt x="46" y="85"/>
                    </a:cubicBezTo>
                    <a:cubicBezTo>
                      <a:pt x="41" y="89"/>
                      <a:pt x="36" y="90"/>
                      <a:pt x="29" y="90"/>
                    </a:cubicBezTo>
                    <a:cubicBezTo>
                      <a:pt x="21" y="90"/>
                      <a:pt x="14" y="87"/>
                      <a:pt x="9" y="81"/>
                    </a:cubicBezTo>
                    <a:cubicBezTo>
                      <a:pt x="3" y="74"/>
                      <a:pt x="0" y="62"/>
                      <a:pt x="1" y="45"/>
                    </a:cubicBezTo>
                    <a:close/>
                    <a:moveTo>
                      <a:pt x="12" y="45"/>
                    </a:moveTo>
                    <a:cubicBezTo>
                      <a:pt x="12" y="60"/>
                      <a:pt x="13" y="69"/>
                      <a:pt x="17" y="74"/>
                    </a:cubicBezTo>
                    <a:cubicBezTo>
                      <a:pt x="20" y="79"/>
                      <a:pt x="24" y="82"/>
                      <a:pt x="29" y="82"/>
                    </a:cubicBezTo>
                    <a:cubicBezTo>
                      <a:pt x="34" y="82"/>
                      <a:pt x="39" y="79"/>
                      <a:pt x="42" y="74"/>
                    </a:cubicBezTo>
                    <a:cubicBezTo>
                      <a:pt x="45" y="69"/>
                      <a:pt x="47" y="60"/>
                      <a:pt x="47" y="45"/>
                    </a:cubicBezTo>
                    <a:cubicBezTo>
                      <a:pt x="47" y="31"/>
                      <a:pt x="45" y="21"/>
                      <a:pt x="42" y="16"/>
                    </a:cubicBezTo>
                    <a:cubicBezTo>
                      <a:pt x="39" y="11"/>
                      <a:pt x="34" y="9"/>
                      <a:pt x="29" y="9"/>
                    </a:cubicBezTo>
                    <a:cubicBezTo>
                      <a:pt x="24" y="9"/>
                      <a:pt x="20" y="11"/>
                      <a:pt x="17" y="15"/>
                    </a:cubicBezTo>
                    <a:cubicBezTo>
                      <a:pt x="14" y="21"/>
                      <a:pt x="12" y="31"/>
                      <a:pt x="12" y="45"/>
                    </a:cubicBezTo>
                    <a:close/>
                    <a:moveTo>
                      <a:pt x="12" y="45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38" name="Freeform 237"/>
              <p:cNvSpPr>
                <a:spLocks noEditPoints="1"/>
              </p:cNvSpPr>
              <p:nvPr/>
            </p:nvSpPr>
            <p:spPr bwMode="auto">
              <a:xfrm>
                <a:off x="8070" y="4229"/>
                <a:ext cx="46" cy="67"/>
              </a:xfrm>
              <a:custGeom>
                <a:avLst/>
                <a:gdLst>
                  <a:gd name="T0" fmla="*/ 38 w 61"/>
                  <a:gd name="T1" fmla="*/ 89 h 89"/>
                  <a:gd name="T2" fmla="*/ 38 w 61"/>
                  <a:gd name="T3" fmla="*/ 68 h 89"/>
                  <a:gd name="T4" fmla="*/ 0 w 61"/>
                  <a:gd name="T5" fmla="*/ 68 h 89"/>
                  <a:gd name="T6" fmla="*/ 0 w 61"/>
                  <a:gd name="T7" fmla="*/ 58 h 89"/>
                  <a:gd name="T8" fmla="*/ 40 w 61"/>
                  <a:gd name="T9" fmla="*/ 0 h 89"/>
                  <a:gd name="T10" fmla="*/ 49 w 61"/>
                  <a:gd name="T11" fmla="*/ 0 h 89"/>
                  <a:gd name="T12" fmla="*/ 49 w 61"/>
                  <a:gd name="T13" fmla="*/ 58 h 89"/>
                  <a:gd name="T14" fmla="*/ 61 w 61"/>
                  <a:gd name="T15" fmla="*/ 58 h 89"/>
                  <a:gd name="T16" fmla="*/ 61 w 61"/>
                  <a:gd name="T17" fmla="*/ 68 h 89"/>
                  <a:gd name="T18" fmla="*/ 49 w 61"/>
                  <a:gd name="T19" fmla="*/ 68 h 89"/>
                  <a:gd name="T20" fmla="*/ 49 w 61"/>
                  <a:gd name="T21" fmla="*/ 89 h 89"/>
                  <a:gd name="T22" fmla="*/ 38 w 61"/>
                  <a:gd name="T23" fmla="*/ 89 h 89"/>
                  <a:gd name="T24" fmla="*/ 38 w 61"/>
                  <a:gd name="T25" fmla="*/ 58 h 89"/>
                  <a:gd name="T26" fmla="*/ 38 w 61"/>
                  <a:gd name="T27" fmla="*/ 18 h 89"/>
                  <a:gd name="T28" fmla="*/ 11 w 61"/>
                  <a:gd name="T29" fmla="*/ 58 h 89"/>
                  <a:gd name="T30" fmla="*/ 38 w 61"/>
                  <a:gd name="T31" fmla="*/ 58 h 89"/>
                  <a:gd name="T32" fmla="*/ 38 w 61"/>
                  <a:gd name="T33" fmla="*/ 58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1" h="89">
                    <a:moveTo>
                      <a:pt x="38" y="89"/>
                    </a:moveTo>
                    <a:lnTo>
                      <a:pt x="38" y="68"/>
                    </a:lnTo>
                    <a:lnTo>
                      <a:pt x="0" y="68"/>
                    </a:lnTo>
                    <a:lnTo>
                      <a:pt x="0" y="58"/>
                    </a:lnTo>
                    <a:lnTo>
                      <a:pt x="40" y="0"/>
                    </a:lnTo>
                    <a:lnTo>
                      <a:pt x="49" y="0"/>
                    </a:lnTo>
                    <a:lnTo>
                      <a:pt x="49" y="58"/>
                    </a:lnTo>
                    <a:lnTo>
                      <a:pt x="61" y="58"/>
                    </a:lnTo>
                    <a:lnTo>
                      <a:pt x="61" y="68"/>
                    </a:lnTo>
                    <a:lnTo>
                      <a:pt x="49" y="68"/>
                    </a:lnTo>
                    <a:lnTo>
                      <a:pt x="49" y="89"/>
                    </a:lnTo>
                    <a:lnTo>
                      <a:pt x="38" y="89"/>
                    </a:lnTo>
                    <a:close/>
                    <a:moveTo>
                      <a:pt x="38" y="58"/>
                    </a:moveTo>
                    <a:lnTo>
                      <a:pt x="38" y="18"/>
                    </a:lnTo>
                    <a:lnTo>
                      <a:pt x="11" y="58"/>
                    </a:lnTo>
                    <a:lnTo>
                      <a:pt x="38" y="58"/>
                    </a:lnTo>
                    <a:close/>
                    <a:moveTo>
                      <a:pt x="38" y="58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39" name="Freeform 238"/>
              <p:cNvSpPr>
                <a:spLocks noEditPoints="1"/>
              </p:cNvSpPr>
              <p:nvPr/>
            </p:nvSpPr>
            <p:spPr bwMode="auto">
              <a:xfrm>
                <a:off x="5523" y="3719"/>
                <a:ext cx="60" cy="91"/>
              </a:xfrm>
              <a:custGeom>
                <a:avLst/>
                <a:gdLst>
                  <a:gd name="T0" fmla="*/ 0 w 79"/>
                  <a:gd name="T1" fmla="*/ 87 h 120"/>
                  <a:gd name="T2" fmla="*/ 16 w 79"/>
                  <a:gd name="T3" fmla="*/ 85 h 120"/>
                  <a:gd name="T4" fmla="*/ 24 w 79"/>
                  <a:gd name="T5" fmla="*/ 102 h 120"/>
                  <a:gd name="T6" fmla="*/ 39 w 79"/>
                  <a:gd name="T7" fmla="*/ 108 h 120"/>
                  <a:gd name="T8" fmla="*/ 57 w 79"/>
                  <a:gd name="T9" fmla="*/ 100 h 120"/>
                  <a:gd name="T10" fmla="*/ 64 w 79"/>
                  <a:gd name="T11" fmla="*/ 79 h 120"/>
                  <a:gd name="T12" fmla="*/ 57 w 79"/>
                  <a:gd name="T13" fmla="*/ 59 h 120"/>
                  <a:gd name="T14" fmla="*/ 38 w 79"/>
                  <a:gd name="T15" fmla="*/ 52 h 120"/>
                  <a:gd name="T16" fmla="*/ 26 w 79"/>
                  <a:gd name="T17" fmla="*/ 55 h 120"/>
                  <a:gd name="T18" fmla="*/ 17 w 79"/>
                  <a:gd name="T19" fmla="*/ 63 h 120"/>
                  <a:gd name="T20" fmla="*/ 3 w 79"/>
                  <a:gd name="T21" fmla="*/ 62 h 120"/>
                  <a:gd name="T22" fmla="*/ 15 w 79"/>
                  <a:gd name="T23" fmla="*/ 0 h 120"/>
                  <a:gd name="T24" fmla="*/ 74 w 79"/>
                  <a:gd name="T25" fmla="*/ 0 h 120"/>
                  <a:gd name="T26" fmla="*/ 74 w 79"/>
                  <a:gd name="T27" fmla="*/ 14 h 120"/>
                  <a:gd name="T28" fmla="*/ 26 w 79"/>
                  <a:gd name="T29" fmla="*/ 14 h 120"/>
                  <a:gd name="T30" fmla="*/ 20 w 79"/>
                  <a:gd name="T31" fmla="*/ 46 h 120"/>
                  <a:gd name="T32" fmla="*/ 42 w 79"/>
                  <a:gd name="T33" fmla="*/ 39 h 120"/>
                  <a:gd name="T34" fmla="*/ 69 w 79"/>
                  <a:gd name="T35" fmla="*/ 50 h 120"/>
                  <a:gd name="T36" fmla="*/ 79 w 79"/>
                  <a:gd name="T37" fmla="*/ 78 h 120"/>
                  <a:gd name="T38" fmla="*/ 70 w 79"/>
                  <a:gd name="T39" fmla="*/ 106 h 120"/>
                  <a:gd name="T40" fmla="*/ 39 w 79"/>
                  <a:gd name="T41" fmla="*/ 120 h 120"/>
                  <a:gd name="T42" fmla="*/ 12 w 79"/>
                  <a:gd name="T43" fmla="*/ 111 h 120"/>
                  <a:gd name="T44" fmla="*/ 0 w 79"/>
                  <a:gd name="T45" fmla="*/ 87 h 120"/>
                  <a:gd name="T46" fmla="*/ 0 w 79"/>
                  <a:gd name="T47" fmla="*/ 87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9" h="120">
                    <a:moveTo>
                      <a:pt x="0" y="87"/>
                    </a:moveTo>
                    <a:lnTo>
                      <a:pt x="16" y="85"/>
                    </a:lnTo>
                    <a:cubicBezTo>
                      <a:pt x="17" y="93"/>
                      <a:pt x="20" y="99"/>
                      <a:pt x="24" y="102"/>
                    </a:cubicBezTo>
                    <a:cubicBezTo>
                      <a:pt x="28" y="106"/>
                      <a:pt x="33" y="108"/>
                      <a:pt x="39" y="108"/>
                    </a:cubicBezTo>
                    <a:cubicBezTo>
                      <a:pt x="46" y="108"/>
                      <a:pt x="52" y="105"/>
                      <a:pt x="57" y="100"/>
                    </a:cubicBezTo>
                    <a:cubicBezTo>
                      <a:pt x="61" y="95"/>
                      <a:pt x="64" y="88"/>
                      <a:pt x="64" y="79"/>
                    </a:cubicBezTo>
                    <a:cubicBezTo>
                      <a:pt x="64" y="71"/>
                      <a:pt x="62" y="64"/>
                      <a:pt x="57" y="59"/>
                    </a:cubicBezTo>
                    <a:cubicBezTo>
                      <a:pt x="52" y="54"/>
                      <a:pt x="46" y="52"/>
                      <a:pt x="38" y="52"/>
                    </a:cubicBezTo>
                    <a:cubicBezTo>
                      <a:pt x="34" y="52"/>
                      <a:pt x="29" y="53"/>
                      <a:pt x="26" y="55"/>
                    </a:cubicBezTo>
                    <a:cubicBezTo>
                      <a:pt x="22" y="57"/>
                      <a:pt x="19" y="60"/>
                      <a:pt x="17" y="63"/>
                    </a:cubicBezTo>
                    <a:lnTo>
                      <a:pt x="3" y="62"/>
                    </a:lnTo>
                    <a:lnTo>
                      <a:pt x="15" y="0"/>
                    </a:lnTo>
                    <a:lnTo>
                      <a:pt x="74" y="0"/>
                    </a:lnTo>
                    <a:lnTo>
                      <a:pt x="74" y="14"/>
                    </a:lnTo>
                    <a:lnTo>
                      <a:pt x="26" y="14"/>
                    </a:lnTo>
                    <a:lnTo>
                      <a:pt x="20" y="46"/>
                    </a:lnTo>
                    <a:cubicBezTo>
                      <a:pt x="27" y="41"/>
                      <a:pt x="35" y="39"/>
                      <a:pt x="42" y="39"/>
                    </a:cubicBezTo>
                    <a:cubicBezTo>
                      <a:pt x="53" y="39"/>
                      <a:pt x="62" y="43"/>
                      <a:pt x="69" y="50"/>
                    </a:cubicBezTo>
                    <a:cubicBezTo>
                      <a:pt x="76" y="57"/>
                      <a:pt x="79" y="66"/>
                      <a:pt x="79" y="78"/>
                    </a:cubicBezTo>
                    <a:cubicBezTo>
                      <a:pt x="79" y="88"/>
                      <a:pt x="76" y="98"/>
                      <a:pt x="70" y="106"/>
                    </a:cubicBezTo>
                    <a:cubicBezTo>
                      <a:pt x="62" y="115"/>
                      <a:pt x="52" y="120"/>
                      <a:pt x="39" y="120"/>
                    </a:cubicBezTo>
                    <a:cubicBezTo>
                      <a:pt x="28" y="120"/>
                      <a:pt x="19" y="117"/>
                      <a:pt x="12" y="111"/>
                    </a:cubicBezTo>
                    <a:cubicBezTo>
                      <a:pt x="5" y="105"/>
                      <a:pt x="1" y="97"/>
                      <a:pt x="0" y="87"/>
                    </a:cubicBezTo>
                    <a:close/>
                    <a:moveTo>
                      <a:pt x="0" y="8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40" name="Freeform 239"/>
              <p:cNvSpPr>
                <a:spLocks noEditPoints="1"/>
              </p:cNvSpPr>
              <p:nvPr/>
            </p:nvSpPr>
            <p:spPr bwMode="auto">
              <a:xfrm>
                <a:off x="5594" y="3717"/>
                <a:ext cx="60" cy="93"/>
              </a:xfrm>
              <a:custGeom>
                <a:avLst/>
                <a:gdLst>
                  <a:gd name="T0" fmla="*/ 23 w 79"/>
                  <a:gd name="T1" fmla="*/ 55 h 122"/>
                  <a:gd name="T2" fmla="*/ 9 w 79"/>
                  <a:gd name="T3" fmla="*/ 46 h 122"/>
                  <a:gd name="T4" fmla="*/ 5 w 79"/>
                  <a:gd name="T5" fmla="*/ 31 h 122"/>
                  <a:gd name="T6" fmla="*/ 14 w 79"/>
                  <a:gd name="T7" fmla="*/ 9 h 122"/>
                  <a:gd name="T8" fmla="*/ 39 w 79"/>
                  <a:gd name="T9" fmla="*/ 0 h 122"/>
                  <a:gd name="T10" fmla="*/ 64 w 79"/>
                  <a:gd name="T11" fmla="*/ 9 h 122"/>
                  <a:gd name="T12" fmla="*/ 74 w 79"/>
                  <a:gd name="T13" fmla="*/ 31 h 122"/>
                  <a:gd name="T14" fmla="*/ 69 w 79"/>
                  <a:gd name="T15" fmla="*/ 46 h 122"/>
                  <a:gd name="T16" fmla="*/ 56 w 79"/>
                  <a:gd name="T17" fmla="*/ 55 h 122"/>
                  <a:gd name="T18" fmla="*/ 73 w 79"/>
                  <a:gd name="T19" fmla="*/ 67 h 122"/>
                  <a:gd name="T20" fmla="*/ 79 w 79"/>
                  <a:gd name="T21" fmla="*/ 86 h 122"/>
                  <a:gd name="T22" fmla="*/ 68 w 79"/>
                  <a:gd name="T23" fmla="*/ 112 h 122"/>
                  <a:gd name="T24" fmla="*/ 39 w 79"/>
                  <a:gd name="T25" fmla="*/ 122 h 122"/>
                  <a:gd name="T26" fmla="*/ 11 w 79"/>
                  <a:gd name="T27" fmla="*/ 112 h 122"/>
                  <a:gd name="T28" fmla="*/ 0 w 79"/>
                  <a:gd name="T29" fmla="*/ 86 h 122"/>
                  <a:gd name="T30" fmla="*/ 6 w 79"/>
                  <a:gd name="T31" fmla="*/ 66 h 122"/>
                  <a:gd name="T32" fmla="*/ 23 w 79"/>
                  <a:gd name="T33" fmla="*/ 55 h 122"/>
                  <a:gd name="T34" fmla="*/ 20 w 79"/>
                  <a:gd name="T35" fmla="*/ 31 h 122"/>
                  <a:gd name="T36" fmla="*/ 25 w 79"/>
                  <a:gd name="T37" fmla="*/ 44 h 122"/>
                  <a:gd name="T38" fmla="*/ 39 w 79"/>
                  <a:gd name="T39" fmla="*/ 50 h 122"/>
                  <a:gd name="T40" fmla="*/ 53 w 79"/>
                  <a:gd name="T41" fmla="*/ 44 h 122"/>
                  <a:gd name="T42" fmla="*/ 59 w 79"/>
                  <a:gd name="T43" fmla="*/ 31 h 122"/>
                  <a:gd name="T44" fmla="*/ 53 w 79"/>
                  <a:gd name="T45" fmla="*/ 18 h 122"/>
                  <a:gd name="T46" fmla="*/ 39 w 79"/>
                  <a:gd name="T47" fmla="*/ 12 h 122"/>
                  <a:gd name="T48" fmla="*/ 25 w 79"/>
                  <a:gd name="T49" fmla="*/ 18 h 122"/>
                  <a:gd name="T50" fmla="*/ 20 w 79"/>
                  <a:gd name="T51" fmla="*/ 31 h 122"/>
                  <a:gd name="T52" fmla="*/ 15 w 79"/>
                  <a:gd name="T53" fmla="*/ 86 h 122"/>
                  <a:gd name="T54" fmla="*/ 18 w 79"/>
                  <a:gd name="T55" fmla="*/ 98 h 122"/>
                  <a:gd name="T56" fmla="*/ 27 w 79"/>
                  <a:gd name="T57" fmla="*/ 107 h 122"/>
                  <a:gd name="T58" fmla="*/ 39 w 79"/>
                  <a:gd name="T59" fmla="*/ 110 h 122"/>
                  <a:gd name="T60" fmla="*/ 57 w 79"/>
                  <a:gd name="T61" fmla="*/ 103 h 122"/>
                  <a:gd name="T62" fmla="*/ 64 w 79"/>
                  <a:gd name="T63" fmla="*/ 86 h 122"/>
                  <a:gd name="T64" fmla="*/ 57 w 79"/>
                  <a:gd name="T65" fmla="*/ 69 h 122"/>
                  <a:gd name="T66" fmla="*/ 39 w 79"/>
                  <a:gd name="T67" fmla="*/ 62 h 122"/>
                  <a:gd name="T68" fmla="*/ 22 w 79"/>
                  <a:gd name="T69" fmla="*/ 69 h 122"/>
                  <a:gd name="T70" fmla="*/ 15 w 79"/>
                  <a:gd name="T71" fmla="*/ 86 h 122"/>
                  <a:gd name="T72" fmla="*/ 15 w 79"/>
                  <a:gd name="T73" fmla="*/ 8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9" h="122">
                    <a:moveTo>
                      <a:pt x="23" y="55"/>
                    </a:moveTo>
                    <a:cubicBezTo>
                      <a:pt x="16" y="53"/>
                      <a:pt x="12" y="50"/>
                      <a:pt x="9" y="46"/>
                    </a:cubicBezTo>
                    <a:cubicBezTo>
                      <a:pt x="6" y="42"/>
                      <a:pt x="5" y="37"/>
                      <a:pt x="5" y="31"/>
                    </a:cubicBezTo>
                    <a:cubicBezTo>
                      <a:pt x="5" y="22"/>
                      <a:pt x="8" y="15"/>
                      <a:pt x="14" y="9"/>
                    </a:cubicBezTo>
                    <a:cubicBezTo>
                      <a:pt x="20" y="3"/>
                      <a:pt x="29" y="0"/>
                      <a:pt x="39" y="0"/>
                    </a:cubicBezTo>
                    <a:cubicBezTo>
                      <a:pt x="49" y="0"/>
                      <a:pt x="58" y="3"/>
                      <a:pt x="64" y="9"/>
                    </a:cubicBezTo>
                    <a:cubicBezTo>
                      <a:pt x="70" y="15"/>
                      <a:pt x="74" y="23"/>
                      <a:pt x="74" y="31"/>
                    </a:cubicBezTo>
                    <a:cubicBezTo>
                      <a:pt x="74" y="37"/>
                      <a:pt x="72" y="42"/>
                      <a:pt x="69" y="46"/>
                    </a:cubicBezTo>
                    <a:cubicBezTo>
                      <a:pt x="66" y="50"/>
                      <a:pt x="62" y="53"/>
                      <a:pt x="56" y="55"/>
                    </a:cubicBezTo>
                    <a:cubicBezTo>
                      <a:pt x="63" y="58"/>
                      <a:pt x="69" y="62"/>
                      <a:pt x="73" y="67"/>
                    </a:cubicBezTo>
                    <a:cubicBezTo>
                      <a:pt x="77" y="72"/>
                      <a:pt x="79" y="79"/>
                      <a:pt x="79" y="86"/>
                    </a:cubicBezTo>
                    <a:cubicBezTo>
                      <a:pt x="79" y="96"/>
                      <a:pt x="75" y="105"/>
                      <a:pt x="68" y="112"/>
                    </a:cubicBezTo>
                    <a:cubicBezTo>
                      <a:pt x="60" y="119"/>
                      <a:pt x="51" y="122"/>
                      <a:pt x="39" y="122"/>
                    </a:cubicBezTo>
                    <a:cubicBezTo>
                      <a:pt x="27" y="122"/>
                      <a:pt x="18" y="119"/>
                      <a:pt x="11" y="112"/>
                    </a:cubicBezTo>
                    <a:cubicBezTo>
                      <a:pt x="4" y="105"/>
                      <a:pt x="0" y="96"/>
                      <a:pt x="0" y="86"/>
                    </a:cubicBezTo>
                    <a:cubicBezTo>
                      <a:pt x="0" y="78"/>
                      <a:pt x="2" y="71"/>
                      <a:pt x="6" y="66"/>
                    </a:cubicBezTo>
                    <a:cubicBezTo>
                      <a:pt x="10" y="61"/>
                      <a:pt x="15" y="57"/>
                      <a:pt x="23" y="55"/>
                    </a:cubicBezTo>
                    <a:close/>
                    <a:moveTo>
                      <a:pt x="20" y="31"/>
                    </a:moveTo>
                    <a:cubicBezTo>
                      <a:pt x="20" y="36"/>
                      <a:pt x="21" y="41"/>
                      <a:pt x="25" y="44"/>
                    </a:cubicBezTo>
                    <a:cubicBezTo>
                      <a:pt x="29" y="48"/>
                      <a:pt x="33" y="50"/>
                      <a:pt x="39" y="50"/>
                    </a:cubicBezTo>
                    <a:cubicBezTo>
                      <a:pt x="45" y="50"/>
                      <a:pt x="50" y="48"/>
                      <a:pt x="53" y="44"/>
                    </a:cubicBezTo>
                    <a:cubicBezTo>
                      <a:pt x="57" y="41"/>
                      <a:pt x="59" y="37"/>
                      <a:pt x="59" y="31"/>
                    </a:cubicBezTo>
                    <a:cubicBezTo>
                      <a:pt x="59" y="26"/>
                      <a:pt x="57" y="22"/>
                      <a:pt x="53" y="18"/>
                    </a:cubicBezTo>
                    <a:cubicBezTo>
                      <a:pt x="49" y="14"/>
                      <a:pt x="45" y="12"/>
                      <a:pt x="39" y="12"/>
                    </a:cubicBezTo>
                    <a:cubicBezTo>
                      <a:pt x="34" y="12"/>
                      <a:pt x="29" y="14"/>
                      <a:pt x="25" y="18"/>
                    </a:cubicBezTo>
                    <a:cubicBezTo>
                      <a:pt x="22" y="21"/>
                      <a:pt x="20" y="26"/>
                      <a:pt x="20" y="31"/>
                    </a:cubicBezTo>
                    <a:close/>
                    <a:moveTo>
                      <a:pt x="15" y="86"/>
                    </a:moveTo>
                    <a:cubicBezTo>
                      <a:pt x="15" y="90"/>
                      <a:pt x="16" y="94"/>
                      <a:pt x="18" y="98"/>
                    </a:cubicBezTo>
                    <a:cubicBezTo>
                      <a:pt x="20" y="102"/>
                      <a:pt x="23" y="105"/>
                      <a:pt x="27" y="107"/>
                    </a:cubicBezTo>
                    <a:cubicBezTo>
                      <a:pt x="31" y="109"/>
                      <a:pt x="35" y="110"/>
                      <a:pt x="39" y="110"/>
                    </a:cubicBezTo>
                    <a:cubicBezTo>
                      <a:pt x="46" y="110"/>
                      <a:pt x="52" y="108"/>
                      <a:pt x="57" y="103"/>
                    </a:cubicBezTo>
                    <a:cubicBezTo>
                      <a:pt x="61" y="99"/>
                      <a:pt x="63" y="93"/>
                      <a:pt x="64" y="86"/>
                    </a:cubicBezTo>
                    <a:cubicBezTo>
                      <a:pt x="63" y="79"/>
                      <a:pt x="61" y="73"/>
                      <a:pt x="57" y="69"/>
                    </a:cubicBezTo>
                    <a:cubicBezTo>
                      <a:pt x="52" y="64"/>
                      <a:pt x="46" y="62"/>
                      <a:pt x="39" y="62"/>
                    </a:cubicBezTo>
                    <a:cubicBezTo>
                      <a:pt x="32" y="62"/>
                      <a:pt x="26" y="64"/>
                      <a:pt x="22" y="69"/>
                    </a:cubicBezTo>
                    <a:cubicBezTo>
                      <a:pt x="17" y="73"/>
                      <a:pt x="15" y="79"/>
                      <a:pt x="15" y="86"/>
                    </a:cubicBezTo>
                    <a:close/>
                    <a:moveTo>
                      <a:pt x="15" y="8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41" name="Freeform 240"/>
              <p:cNvSpPr>
                <a:spLocks noEditPoints="1"/>
              </p:cNvSpPr>
              <p:nvPr/>
            </p:nvSpPr>
            <p:spPr bwMode="auto">
              <a:xfrm>
                <a:off x="5671" y="3796"/>
                <a:ext cx="13" cy="12"/>
              </a:xfrm>
              <a:custGeom>
                <a:avLst/>
                <a:gdLst>
                  <a:gd name="T0" fmla="*/ 0 w 17"/>
                  <a:gd name="T1" fmla="*/ 17 h 17"/>
                  <a:gd name="T2" fmla="*/ 0 w 17"/>
                  <a:gd name="T3" fmla="*/ 0 h 17"/>
                  <a:gd name="T4" fmla="*/ 17 w 17"/>
                  <a:gd name="T5" fmla="*/ 0 h 17"/>
                  <a:gd name="T6" fmla="*/ 17 w 17"/>
                  <a:gd name="T7" fmla="*/ 17 h 17"/>
                  <a:gd name="T8" fmla="*/ 0 w 17"/>
                  <a:gd name="T9" fmla="*/ 17 h 17"/>
                  <a:gd name="T10" fmla="*/ 0 w 17"/>
                  <a:gd name="T11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7">
                    <a:moveTo>
                      <a:pt x="0" y="17"/>
                    </a:moveTo>
                    <a:lnTo>
                      <a:pt x="0" y="0"/>
                    </a:lnTo>
                    <a:lnTo>
                      <a:pt x="17" y="0"/>
                    </a:lnTo>
                    <a:lnTo>
                      <a:pt x="17" y="17"/>
                    </a:lnTo>
                    <a:lnTo>
                      <a:pt x="0" y="17"/>
                    </a:lnTo>
                    <a:close/>
                    <a:moveTo>
                      <a:pt x="0" y="1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42" name="Freeform 241"/>
              <p:cNvSpPr>
                <a:spLocks noEditPoints="1"/>
              </p:cNvSpPr>
              <p:nvPr/>
            </p:nvSpPr>
            <p:spPr bwMode="auto">
              <a:xfrm>
                <a:off x="5708" y="3717"/>
                <a:ext cx="33" cy="91"/>
              </a:xfrm>
              <a:custGeom>
                <a:avLst/>
                <a:gdLst>
                  <a:gd name="T0" fmla="*/ 44 w 44"/>
                  <a:gd name="T1" fmla="*/ 120 h 120"/>
                  <a:gd name="T2" fmla="*/ 30 w 44"/>
                  <a:gd name="T3" fmla="*/ 120 h 120"/>
                  <a:gd name="T4" fmla="*/ 30 w 44"/>
                  <a:gd name="T5" fmla="*/ 27 h 120"/>
                  <a:gd name="T6" fmla="*/ 16 w 44"/>
                  <a:gd name="T7" fmla="*/ 37 h 120"/>
                  <a:gd name="T8" fmla="*/ 0 w 44"/>
                  <a:gd name="T9" fmla="*/ 44 h 120"/>
                  <a:gd name="T10" fmla="*/ 0 w 44"/>
                  <a:gd name="T11" fmla="*/ 30 h 120"/>
                  <a:gd name="T12" fmla="*/ 22 w 44"/>
                  <a:gd name="T13" fmla="*/ 16 h 120"/>
                  <a:gd name="T14" fmla="*/ 35 w 44"/>
                  <a:gd name="T15" fmla="*/ 0 h 120"/>
                  <a:gd name="T16" fmla="*/ 44 w 44"/>
                  <a:gd name="T17" fmla="*/ 0 h 120"/>
                  <a:gd name="T18" fmla="*/ 44 w 44"/>
                  <a:gd name="T19" fmla="*/ 120 h 120"/>
                  <a:gd name="T20" fmla="*/ 44 w 44"/>
                  <a:gd name="T21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120">
                    <a:moveTo>
                      <a:pt x="44" y="120"/>
                    </a:moveTo>
                    <a:lnTo>
                      <a:pt x="30" y="120"/>
                    </a:lnTo>
                    <a:lnTo>
                      <a:pt x="30" y="27"/>
                    </a:lnTo>
                    <a:cubicBezTo>
                      <a:pt x="26" y="30"/>
                      <a:pt x="21" y="33"/>
                      <a:pt x="16" y="37"/>
                    </a:cubicBezTo>
                    <a:cubicBezTo>
                      <a:pt x="10" y="40"/>
                      <a:pt x="5" y="43"/>
                      <a:pt x="0" y="44"/>
                    </a:cubicBezTo>
                    <a:lnTo>
                      <a:pt x="0" y="30"/>
                    </a:lnTo>
                    <a:cubicBezTo>
                      <a:pt x="9" y="26"/>
                      <a:pt x="16" y="22"/>
                      <a:pt x="22" y="16"/>
                    </a:cubicBezTo>
                    <a:cubicBezTo>
                      <a:pt x="28" y="11"/>
                      <a:pt x="32" y="5"/>
                      <a:pt x="35" y="0"/>
                    </a:cubicBezTo>
                    <a:lnTo>
                      <a:pt x="44" y="0"/>
                    </a:lnTo>
                    <a:lnTo>
                      <a:pt x="44" y="120"/>
                    </a:lnTo>
                    <a:close/>
                    <a:moveTo>
                      <a:pt x="44" y="12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43" name="Freeform 242"/>
              <p:cNvSpPr>
                <a:spLocks noEditPoints="1"/>
              </p:cNvSpPr>
              <p:nvPr/>
            </p:nvSpPr>
            <p:spPr bwMode="auto">
              <a:xfrm>
                <a:off x="5778" y="3717"/>
                <a:ext cx="34" cy="91"/>
              </a:xfrm>
              <a:custGeom>
                <a:avLst/>
                <a:gdLst>
                  <a:gd name="T0" fmla="*/ 44 w 44"/>
                  <a:gd name="T1" fmla="*/ 120 h 120"/>
                  <a:gd name="T2" fmla="*/ 29 w 44"/>
                  <a:gd name="T3" fmla="*/ 120 h 120"/>
                  <a:gd name="T4" fmla="*/ 29 w 44"/>
                  <a:gd name="T5" fmla="*/ 27 h 120"/>
                  <a:gd name="T6" fmla="*/ 15 w 44"/>
                  <a:gd name="T7" fmla="*/ 37 h 120"/>
                  <a:gd name="T8" fmla="*/ 0 w 44"/>
                  <a:gd name="T9" fmla="*/ 44 h 120"/>
                  <a:gd name="T10" fmla="*/ 0 w 44"/>
                  <a:gd name="T11" fmla="*/ 30 h 120"/>
                  <a:gd name="T12" fmla="*/ 22 w 44"/>
                  <a:gd name="T13" fmla="*/ 16 h 120"/>
                  <a:gd name="T14" fmla="*/ 35 w 44"/>
                  <a:gd name="T15" fmla="*/ 0 h 120"/>
                  <a:gd name="T16" fmla="*/ 44 w 44"/>
                  <a:gd name="T17" fmla="*/ 0 h 120"/>
                  <a:gd name="T18" fmla="*/ 44 w 44"/>
                  <a:gd name="T19" fmla="*/ 120 h 120"/>
                  <a:gd name="T20" fmla="*/ 44 w 44"/>
                  <a:gd name="T21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120">
                    <a:moveTo>
                      <a:pt x="44" y="120"/>
                    </a:moveTo>
                    <a:lnTo>
                      <a:pt x="29" y="120"/>
                    </a:lnTo>
                    <a:lnTo>
                      <a:pt x="29" y="27"/>
                    </a:lnTo>
                    <a:cubicBezTo>
                      <a:pt x="26" y="30"/>
                      <a:pt x="21" y="33"/>
                      <a:pt x="15" y="37"/>
                    </a:cubicBezTo>
                    <a:cubicBezTo>
                      <a:pt x="10" y="40"/>
                      <a:pt x="5" y="43"/>
                      <a:pt x="0" y="44"/>
                    </a:cubicBezTo>
                    <a:lnTo>
                      <a:pt x="0" y="30"/>
                    </a:lnTo>
                    <a:cubicBezTo>
                      <a:pt x="8" y="26"/>
                      <a:pt x="15" y="22"/>
                      <a:pt x="22" y="16"/>
                    </a:cubicBezTo>
                    <a:cubicBezTo>
                      <a:pt x="28" y="11"/>
                      <a:pt x="32" y="5"/>
                      <a:pt x="35" y="0"/>
                    </a:cubicBezTo>
                    <a:lnTo>
                      <a:pt x="44" y="0"/>
                    </a:lnTo>
                    <a:lnTo>
                      <a:pt x="44" y="120"/>
                    </a:lnTo>
                    <a:close/>
                    <a:moveTo>
                      <a:pt x="44" y="12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44" name="Freeform 243"/>
              <p:cNvSpPr>
                <a:spLocks noEditPoints="1"/>
              </p:cNvSpPr>
              <p:nvPr/>
            </p:nvSpPr>
            <p:spPr bwMode="auto">
              <a:xfrm>
                <a:off x="5917" y="5411"/>
                <a:ext cx="41" cy="62"/>
              </a:xfrm>
              <a:custGeom>
                <a:avLst/>
                <a:gdLst>
                  <a:gd name="T0" fmla="*/ 0 w 54"/>
                  <a:gd name="T1" fmla="*/ 58 h 81"/>
                  <a:gd name="T2" fmla="*/ 10 w 54"/>
                  <a:gd name="T3" fmla="*/ 57 h 81"/>
                  <a:gd name="T4" fmla="*/ 16 w 54"/>
                  <a:gd name="T5" fmla="*/ 69 h 81"/>
                  <a:gd name="T6" fmla="*/ 26 w 54"/>
                  <a:gd name="T7" fmla="*/ 72 h 81"/>
                  <a:gd name="T8" fmla="*/ 38 w 54"/>
                  <a:gd name="T9" fmla="*/ 67 h 81"/>
                  <a:gd name="T10" fmla="*/ 43 w 54"/>
                  <a:gd name="T11" fmla="*/ 53 h 81"/>
                  <a:gd name="T12" fmla="*/ 38 w 54"/>
                  <a:gd name="T13" fmla="*/ 39 h 81"/>
                  <a:gd name="T14" fmla="*/ 26 w 54"/>
                  <a:gd name="T15" fmla="*/ 34 h 81"/>
                  <a:gd name="T16" fmla="*/ 17 w 54"/>
                  <a:gd name="T17" fmla="*/ 37 h 81"/>
                  <a:gd name="T18" fmla="*/ 11 w 54"/>
                  <a:gd name="T19" fmla="*/ 42 h 81"/>
                  <a:gd name="T20" fmla="*/ 2 w 54"/>
                  <a:gd name="T21" fmla="*/ 41 h 81"/>
                  <a:gd name="T22" fmla="*/ 10 w 54"/>
                  <a:gd name="T23" fmla="*/ 0 h 81"/>
                  <a:gd name="T24" fmla="*/ 50 w 54"/>
                  <a:gd name="T25" fmla="*/ 0 h 81"/>
                  <a:gd name="T26" fmla="*/ 50 w 54"/>
                  <a:gd name="T27" fmla="*/ 9 h 81"/>
                  <a:gd name="T28" fmla="*/ 18 w 54"/>
                  <a:gd name="T29" fmla="*/ 9 h 81"/>
                  <a:gd name="T30" fmla="*/ 13 w 54"/>
                  <a:gd name="T31" fmla="*/ 31 h 81"/>
                  <a:gd name="T32" fmla="*/ 28 w 54"/>
                  <a:gd name="T33" fmla="*/ 26 h 81"/>
                  <a:gd name="T34" fmla="*/ 46 w 54"/>
                  <a:gd name="T35" fmla="*/ 33 h 81"/>
                  <a:gd name="T36" fmla="*/ 54 w 54"/>
                  <a:gd name="T37" fmla="*/ 52 h 81"/>
                  <a:gd name="T38" fmla="*/ 47 w 54"/>
                  <a:gd name="T39" fmla="*/ 71 h 81"/>
                  <a:gd name="T40" fmla="*/ 26 w 54"/>
                  <a:gd name="T41" fmla="*/ 81 h 81"/>
                  <a:gd name="T42" fmla="*/ 8 w 54"/>
                  <a:gd name="T43" fmla="*/ 74 h 81"/>
                  <a:gd name="T44" fmla="*/ 0 w 54"/>
                  <a:gd name="T45" fmla="*/ 58 h 81"/>
                  <a:gd name="T46" fmla="*/ 0 w 54"/>
                  <a:gd name="T47" fmla="*/ 58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4" h="81">
                    <a:moveTo>
                      <a:pt x="0" y="58"/>
                    </a:moveTo>
                    <a:lnTo>
                      <a:pt x="10" y="57"/>
                    </a:lnTo>
                    <a:cubicBezTo>
                      <a:pt x="11" y="62"/>
                      <a:pt x="13" y="66"/>
                      <a:pt x="16" y="69"/>
                    </a:cubicBezTo>
                    <a:cubicBezTo>
                      <a:pt x="18" y="71"/>
                      <a:pt x="22" y="73"/>
                      <a:pt x="26" y="72"/>
                    </a:cubicBezTo>
                    <a:cubicBezTo>
                      <a:pt x="31" y="73"/>
                      <a:pt x="35" y="71"/>
                      <a:pt x="38" y="67"/>
                    </a:cubicBezTo>
                    <a:cubicBezTo>
                      <a:pt x="41" y="63"/>
                      <a:pt x="43" y="59"/>
                      <a:pt x="43" y="53"/>
                    </a:cubicBezTo>
                    <a:cubicBezTo>
                      <a:pt x="43" y="47"/>
                      <a:pt x="41" y="43"/>
                      <a:pt x="38" y="39"/>
                    </a:cubicBezTo>
                    <a:cubicBezTo>
                      <a:pt x="35" y="36"/>
                      <a:pt x="31" y="35"/>
                      <a:pt x="26" y="34"/>
                    </a:cubicBezTo>
                    <a:cubicBezTo>
                      <a:pt x="23" y="35"/>
                      <a:pt x="20" y="35"/>
                      <a:pt x="17" y="37"/>
                    </a:cubicBezTo>
                    <a:cubicBezTo>
                      <a:pt x="15" y="38"/>
                      <a:pt x="13" y="40"/>
                      <a:pt x="11" y="42"/>
                    </a:cubicBezTo>
                    <a:lnTo>
                      <a:pt x="2" y="41"/>
                    </a:lnTo>
                    <a:lnTo>
                      <a:pt x="10" y="0"/>
                    </a:lnTo>
                    <a:lnTo>
                      <a:pt x="50" y="0"/>
                    </a:lnTo>
                    <a:lnTo>
                      <a:pt x="50" y="9"/>
                    </a:lnTo>
                    <a:lnTo>
                      <a:pt x="18" y="9"/>
                    </a:lnTo>
                    <a:lnTo>
                      <a:pt x="13" y="31"/>
                    </a:lnTo>
                    <a:cubicBezTo>
                      <a:pt x="18" y="27"/>
                      <a:pt x="23" y="26"/>
                      <a:pt x="28" y="26"/>
                    </a:cubicBezTo>
                    <a:cubicBezTo>
                      <a:pt x="35" y="26"/>
                      <a:pt x="41" y="28"/>
                      <a:pt x="46" y="33"/>
                    </a:cubicBezTo>
                    <a:cubicBezTo>
                      <a:pt x="51" y="38"/>
                      <a:pt x="54" y="44"/>
                      <a:pt x="54" y="52"/>
                    </a:cubicBezTo>
                    <a:cubicBezTo>
                      <a:pt x="54" y="59"/>
                      <a:pt x="51" y="66"/>
                      <a:pt x="47" y="71"/>
                    </a:cubicBezTo>
                    <a:cubicBezTo>
                      <a:pt x="42" y="77"/>
                      <a:pt x="35" y="81"/>
                      <a:pt x="26" y="81"/>
                    </a:cubicBezTo>
                    <a:cubicBezTo>
                      <a:pt x="19" y="81"/>
                      <a:pt x="13" y="79"/>
                      <a:pt x="8" y="74"/>
                    </a:cubicBezTo>
                    <a:cubicBezTo>
                      <a:pt x="3" y="70"/>
                      <a:pt x="1" y="65"/>
                      <a:pt x="0" y="58"/>
                    </a:cubicBezTo>
                    <a:close/>
                    <a:moveTo>
                      <a:pt x="0" y="58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45" name="Freeform 244"/>
              <p:cNvSpPr>
                <a:spLocks noEditPoints="1"/>
              </p:cNvSpPr>
              <p:nvPr/>
            </p:nvSpPr>
            <p:spPr bwMode="auto">
              <a:xfrm>
                <a:off x="5965" y="5410"/>
                <a:ext cx="40" cy="63"/>
              </a:xfrm>
              <a:custGeom>
                <a:avLst/>
                <a:gdLst>
                  <a:gd name="T0" fmla="*/ 15 w 53"/>
                  <a:gd name="T1" fmla="*/ 37 h 83"/>
                  <a:gd name="T2" fmla="*/ 6 w 53"/>
                  <a:gd name="T3" fmla="*/ 31 h 83"/>
                  <a:gd name="T4" fmla="*/ 3 w 53"/>
                  <a:gd name="T5" fmla="*/ 21 h 83"/>
                  <a:gd name="T6" fmla="*/ 9 w 53"/>
                  <a:gd name="T7" fmla="*/ 6 h 83"/>
                  <a:gd name="T8" fmla="*/ 26 w 53"/>
                  <a:gd name="T9" fmla="*/ 0 h 83"/>
                  <a:gd name="T10" fmla="*/ 43 w 53"/>
                  <a:gd name="T11" fmla="*/ 6 h 83"/>
                  <a:gd name="T12" fmla="*/ 50 w 53"/>
                  <a:gd name="T13" fmla="*/ 21 h 83"/>
                  <a:gd name="T14" fmla="*/ 47 w 53"/>
                  <a:gd name="T15" fmla="*/ 31 h 83"/>
                  <a:gd name="T16" fmla="*/ 38 w 53"/>
                  <a:gd name="T17" fmla="*/ 37 h 83"/>
                  <a:gd name="T18" fmla="*/ 49 w 53"/>
                  <a:gd name="T19" fmla="*/ 45 h 83"/>
                  <a:gd name="T20" fmla="*/ 53 w 53"/>
                  <a:gd name="T21" fmla="*/ 58 h 83"/>
                  <a:gd name="T22" fmla="*/ 46 w 53"/>
                  <a:gd name="T23" fmla="*/ 76 h 83"/>
                  <a:gd name="T24" fmla="*/ 26 w 53"/>
                  <a:gd name="T25" fmla="*/ 83 h 83"/>
                  <a:gd name="T26" fmla="*/ 7 w 53"/>
                  <a:gd name="T27" fmla="*/ 76 h 83"/>
                  <a:gd name="T28" fmla="*/ 0 w 53"/>
                  <a:gd name="T29" fmla="*/ 58 h 83"/>
                  <a:gd name="T30" fmla="*/ 4 w 53"/>
                  <a:gd name="T31" fmla="*/ 45 h 83"/>
                  <a:gd name="T32" fmla="*/ 15 w 53"/>
                  <a:gd name="T33" fmla="*/ 37 h 83"/>
                  <a:gd name="T34" fmla="*/ 13 w 53"/>
                  <a:gd name="T35" fmla="*/ 21 h 83"/>
                  <a:gd name="T36" fmla="*/ 17 w 53"/>
                  <a:gd name="T37" fmla="*/ 30 h 83"/>
                  <a:gd name="T38" fmla="*/ 26 w 53"/>
                  <a:gd name="T39" fmla="*/ 34 h 83"/>
                  <a:gd name="T40" fmla="*/ 36 w 53"/>
                  <a:gd name="T41" fmla="*/ 30 h 83"/>
                  <a:gd name="T42" fmla="*/ 39 w 53"/>
                  <a:gd name="T43" fmla="*/ 21 h 83"/>
                  <a:gd name="T44" fmla="*/ 36 w 53"/>
                  <a:gd name="T45" fmla="*/ 12 h 83"/>
                  <a:gd name="T46" fmla="*/ 26 w 53"/>
                  <a:gd name="T47" fmla="*/ 8 h 83"/>
                  <a:gd name="T48" fmla="*/ 17 w 53"/>
                  <a:gd name="T49" fmla="*/ 12 h 83"/>
                  <a:gd name="T50" fmla="*/ 13 w 53"/>
                  <a:gd name="T51" fmla="*/ 21 h 83"/>
                  <a:gd name="T52" fmla="*/ 10 w 53"/>
                  <a:gd name="T53" fmla="*/ 58 h 83"/>
                  <a:gd name="T54" fmla="*/ 12 w 53"/>
                  <a:gd name="T55" fmla="*/ 66 h 83"/>
                  <a:gd name="T56" fmla="*/ 18 w 53"/>
                  <a:gd name="T57" fmla="*/ 72 h 83"/>
                  <a:gd name="T58" fmla="*/ 26 w 53"/>
                  <a:gd name="T59" fmla="*/ 74 h 83"/>
                  <a:gd name="T60" fmla="*/ 38 w 53"/>
                  <a:gd name="T61" fmla="*/ 70 h 83"/>
                  <a:gd name="T62" fmla="*/ 43 w 53"/>
                  <a:gd name="T63" fmla="*/ 58 h 83"/>
                  <a:gd name="T64" fmla="*/ 38 w 53"/>
                  <a:gd name="T65" fmla="*/ 46 h 83"/>
                  <a:gd name="T66" fmla="*/ 26 w 53"/>
                  <a:gd name="T67" fmla="*/ 42 h 83"/>
                  <a:gd name="T68" fmla="*/ 14 w 53"/>
                  <a:gd name="T69" fmla="*/ 46 h 83"/>
                  <a:gd name="T70" fmla="*/ 10 w 53"/>
                  <a:gd name="T71" fmla="*/ 58 h 83"/>
                  <a:gd name="T72" fmla="*/ 10 w 53"/>
                  <a:gd name="T73" fmla="*/ 58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3" h="83">
                    <a:moveTo>
                      <a:pt x="15" y="37"/>
                    </a:moveTo>
                    <a:cubicBezTo>
                      <a:pt x="11" y="36"/>
                      <a:pt x="8" y="34"/>
                      <a:pt x="6" y="31"/>
                    </a:cubicBezTo>
                    <a:cubicBezTo>
                      <a:pt x="4" y="28"/>
                      <a:pt x="3" y="25"/>
                      <a:pt x="3" y="21"/>
                    </a:cubicBezTo>
                    <a:cubicBezTo>
                      <a:pt x="3" y="15"/>
                      <a:pt x="5" y="10"/>
                      <a:pt x="9" y="6"/>
                    </a:cubicBezTo>
                    <a:cubicBezTo>
                      <a:pt x="13" y="2"/>
                      <a:pt x="19" y="0"/>
                      <a:pt x="26" y="0"/>
                    </a:cubicBezTo>
                    <a:cubicBezTo>
                      <a:pt x="33" y="0"/>
                      <a:pt x="39" y="2"/>
                      <a:pt x="43" y="6"/>
                    </a:cubicBezTo>
                    <a:cubicBezTo>
                      <a:pt x="47" y="10"/>
                      <a:pt x="50" y="15"/>
                      <a:pt x="50" y="21"/>
                    </a:cubicBezTo>
                    <a:cubicBezTo>
                      <a:pt x="50" y="25"/>
                      <a:pt x="49" y="28"/>
                      <a:pt x="47" y="31"/>
                    </a:cubicBezTo>
                    <a:cubicBezTo>
                      <a:pt x="45" y="34"/>
                      <a:pt x="42" y="36"/>
                      <a:pt x="38" y="37"/>
                    </a:cubicBezTo>
                    <a:cubicBezTo>
                      <a:pt x="43" y="39"/>
                      <a:pt x="46" y="42"/>
                      <a:pt x="49" y="45"/>
                    </a:cubicBezTo>
                    <a:cubicBezTo>
                      <a:pt x="52" y="49"/>
                      <a:pt x="53" y="53"/>
                      <a:pt x="53" y="58"/>
                    </a:cubicBezTo>
                    <a:cubicBezTo>
                      <a:pt x="53" y="65"/>
                      <a:pt x="50" y="71"/>
                      <a:pt x="46" y="76"/>
                    </a:cubicBezTo>
                    <a:cubicBezTo>
                      <a:pt x="41" y="80"/>
                      <a:pt x="34" y="83"/>
                      <a:pt x="26" y="83"/>
                    </a:cubicBezTo>
                    <a:cubicBezTo>
                      <a:pt x="18" y="83"/>
                      <a:pt x="12" y="80"/>
                      <a:pt x="7" y="76"/>
                    </a:cubicBezTo>
                    <a:cubicBezTo>
                      <a:pt x="2" y="71"/>
                      <a:pt x="0" y="65"/>
                      <a:pt x="0" y="58"/>
                    </a:cubicBezTo>
                    <a:cubicBezTo>
                      <a:pt x="0" y="53"/>
                      <a:pt x="1" y="48"/>
                      <a:pt x="4" y="45"/>
                    </a:cubicBezTo>
                    <a:cubicBezTo>
                      <a:pt x="6" y="41"/>
                      <a:pt x="10" y="39"/>
                      <a:pt x="15" y="37"/>
                    </a:cubicBezTo>
                    <a:close/>
                    <a:moveTo>
                      <a:pt x="13" y="21"/>
                    </a:moveTo>
                    <a:cubicBezTo>
                      <a:pt x="13" y="24"/>
                      <a:pt x="14" y="28"/>
                      <a:pt x="17" y="30"/>
                    </a:cubicBezTo>
                    <a:cubicBezTo>
                      <a:pt x="19" y="32"/>
                      <a:pt x="22" y="34"/>
                      <a:pt x="26" y="34"/>
                    </a:cubicBezTo>
                    <a:cubicBezTo>
                      <a:pt x="30" y="34"/>
                      <a:pt x="33" y="32"/>
                      <a:pt x="36" y="30"/>
                    </a:cubicBezTo>
                    <a:cubicBezTo>
                      <a:pt x="38" y="28"/>
                      <a:pt x="39" y="25"/>
                      <a:pt x="39" y="21"/>
                    </a:cubicBezTo>
                    <a:cubicBezTo>
                      <a:pt x="39" y="18"/>
                      <a:pt x="38" y="15"/>
                      <a:pt x="36" y="12"/>
                    </a:cubicBezTo>
                    <a:cubicBezTo>
                      <a:pt x="33" y="10"/>
                      <a:pt x="30" y="8"/>
                      <a:pt x="26" y="8"/>
                    </a:cubicBezTo>
                    <a:cubicBezTo>
                      <a:pt x="22" y="8"/>
                      <a:pt x="19" y="10"/>
                      <a:pt x="17" y="12"/>
                    </a:cubicBezTo>
                    <a:cubicBezTo>
                      <a:pt x="14" y="14"/>
                      <a:pt x="13" y="17"/>
                      <a:pt x="13" y="21"/>
                    </a:cubicBezTo>
                    <a:close/>
                    <a:moveTo>
                      <a:pt x="10" y="58"/>
                    </a:moveTo>
                    <a:cubicBezTo>
                      <a:pt x="10" y="61"/>
                      <a:pt x="10" y="64"/>
                      <a:pt x="12" y="66"/>
                    </a:cubicBezTo>
                    <a:cubicBezTo>
                      <a:pt x="13" y="69"/>
                      <a:pt x="15" y="71"/>
                      <a:pt x="18" y="72"/>
                    </a:cubicBezTo>
                    <a:cubicBezTo>
                      <a:pt x="20" y="74"/>
                      <a:pt x="23" y="75"/>
                      <a:pt x="26" y="74"/>
                    </a:cubicBezTo>
                    <a:cubicBezTo>
                      <a:pt x="31" y="75"/>
                      <a:pt x="35" y="73"/>
                      <a:pt x="38" y="70"/>
                    </a:cubicBezTo>
                    <a:cubicBezTo>
                      <a:pt x="41" y="67"/>
                      <a:pt x="43" y="63"/>
                      <a:pt x="43" y="58"/>
                    </a:cubicBezTo>
                    <a:cubicBezTo>
                      <a:pt x="43" y="54"/>
                      <a:pt x="41" y="50"/>
                      <a:pt x="38" y="46"/>
                    </a:cubicBezTo>
                    <a:cubicBezTo>
                      <a:pt x="35" y="43"/>
                      <a:pt x="31" y="42"/>
                      <a:pt x="26" y="42"/>
                    </a:cubicBezTo>
                    <a:cubicBezTo>
                      <a:pt x="21" y="42"/>
                      <a:pt x="17" y="43"/>
                      <a:pt x="14" y="46"/>
                    </a:cubicBezTo>
                    <a:cubicBezTo>
                      <a:pt x="11" y="49"/>
                      <a:pt x="10" y="53"/>
                      <a:pt x="10" y="58"/>
                    </a:cubicBezTo>
                    <a:close/>
                    <a:moveTo>
                      <a:pt x="10" y="58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46" name="Freeform 245"/>
              <p:cNvSpPr>
                <a:spLocks noEditPoints="1"/>
              </p:cNvSpPr>
              <p:nvPr/>
            </p:nvSpPr>
            <p:spPr bwMode="auto">
              <a:xfrm>
                <a:off x="6017" y="5463"/>
                <a:ext cx="8" cy="8"/>
              </a:xfrm>
              <a:custGeom>
                <a:avLst/>
                <a:gdLst>
                  <a:gd name="T0" fmla="*/ 0 w 11"/>
                  <a:gd name="T1" fmla="*/ 11 h 11"/>
                  <a:gd name="T2" fmla="*/ 0 w 11"/>
                  <a:gd name="T3" fmla="*/ 0 h 11"/>
                  <a:gd name="T4" fmla="*/ 11 w 11"/>
                  <a:gd name="T5" fmla="*/ 0 h 11"/>
                  <a:gd name="T6" fmla="*/ 11 w 11"/>
                  <a:gd name="T7" fmla="*/ 11 h 11"/>
                  <a:gd name="T8" fmla="*/ 0 w 11"/>
                  <a:gd name="T9" fmla="*/ 11 h 11"/>
                  <a:gd name="T10" fmla="*/ 0 w 11"/>
                  <a:gd name="T11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" h="11">
                    <a:moveTo>
                      <a:pt x="0" y="11"/>
                    </a:moveTo>
                    <a:lnTo>
                      <a:pt x="0" y="0"/>
                    </a:lnTo>
                    <a:lnTo>
                      <a:pt x="11" y="0"/>
                    </a:lnTo>
                    <a:lnTo>
                      <a:pt x="11" y="11"/>
                    </a:lnTo>
                    <a:lnTo>
                      <a:pt x="0" y="11"/>
                    </a:lnTo>
                    <a:close/>
                    <a:moveTo>
                      <a:pt x="0" y="11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47" name="Freeform 246"/>
              <p:cNvSpPr>
                <a:spLocks noEditPoints="1"/>
              </p:cNvSpPr>
              <p:nvPr/>
            </p:nvSpPr>
            <p:spPr bwMode="auto">
              <a:xfrm>
                <a:off x="6042" y="5410"/>
                <a:ext cx="23" cy="61"/>
              </a:xfrm>
              <a:custGeom>
                <a:avLst/>
                <a:gdLst>
                  <a:gd name="T0" fmla="*/ 30 w 30"/>
                  <a:gd name="T1" fmla="*/ 81 h 81"/>
                  <a:gd name="T2" fmla="*/ 20 w 30"/>
                  <a:gd name="T3" fmla="*/ 81 h 81"/>
                  <a:gd name="T4" fmla="*/ 20 w 30"/>
                  <a:gd name="T5" fmla="*/ 18 h 81"/>
                  <a:gd name="T6" fmla="*/ 11 w 30"/>
                  <a:gd name="T7" fmla="*/ 25 h 81"/>
                  <a:gd name="T8" fmla="*/ 0 w 30"/>
                  <a:gd name="T9" fmla="*/ 30 h 81"/>
                  <a:gd name="T10" fmla="*/ 0 w 30"/>
                  <a:gd name="T11" fmla="*/ 20 h 81"/>
                  <a:gd name="T12" fmla="*/ 15 w 30"/>
                  <a:gd name="T13" fmla="*/ 11 h 81"/>
                  <a:gd name="T14" fmla="*/ 24 w 30"/>
                  <a:gd name="T15" fmla="*/ 0 h 81"/>
                  <a:gd name="T16" fmla="*/ 30 w 30"/>
                  <a:gd name="T17" fmla="*/ 0 h 81"/>
                  <a:gd name="T18" fmla="*/ 30 w 30"/>
                  <a:gd name="T19" fmla="*/ 81 h 81"/>
                  <a:gd name="T20" fmla="*/ 30 w 30"/>
                  <a:gd name="T21" fmla="*/ 81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" h="81">
                    <a:moveTo>
                      <a:pt x="30" y="81"/>
                    </a:moveTo>
                    <a:lnTo>
                      <a:pt x="20" y="81"/>
                    </a:lnTo>
                    <a:lnTo>
                      <a:pt x="20" y="18"/>
                    </a:lnTo>
                    <a:cubicBezTo>
                      <a:pt x="18" y="20"/>
                      <a:pt x="15" y="23"/>
                      <a:pt x="11" y="25"/>
                    </a:cubicBezTo>
                    <a:cubicBezTo>
                      <a:pt x="7" y="27"/>
                      <a:pt x="4" y="29"/>
                      <a:pt x="0" y="30"/>
                    </a:cubicBezTo>
                    <a:lnTo>
                      <a:pt x="0" y="20"/>
                    </a:lnTo>
                    <a:cubicBezTo>
                      <a:pt x="6" y="18"/>
                      <a:pt x="11" y="15"/>
                      <a:pt x="15" y="11"/>
                    </a:cubicBezTo>
                    <a:cubicBezTo>
                      <a:pt x="19" y="7"/>
                      <a:pt x="22" y="4"/>
                      <a:pt x="24" y="0"/>
                    </a:cubicBezTo>
                    <a:lnTo>
                      <a:pt x="30" y="0"/>
                    </a:lnTo>
                    <a:lnTo>
                      <a:pt x="30" y="81"/>
                    </a:lnTo>
                    <a:close/>
                    <a:moveTo>
                      <a:pt x="30" y="81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48" name="Freeform 247"/>
              <p:cNvSpPr>
                <a:spLocks noEditPoints="1"/>
              </p:cNvSpPr>
              <p:nvPr/>
            </p:nvSpPr>
            <p:spPr bwMode="auto">
              <a:xfrm>
                <a:off x="6083" y="5410"/>
                <a:ext cx="41" cy="61"/>
              </a:xfrm>
              <a:custGeom>
                <a:avLst/>
                <a:gdLst>
                  <a:gd name="T0" fmla="*/ 54 w 54"/>
                  <a:gd name="T1" fmla="*/ 72 h 81"/>
                  <a:gd name="T2" fmla="*/ 54 w 54"/>
                  <a:gd name="T3" fmla="*/ 81 h 81"/>
                  <a:gd name="T4" fmla="*/ 0 w 54"/>
                  <a:gd name="T5" fmla="*/ 81 h 81"/>
                  <a:gd name="T6" fmla="*/ 1 w 54"/>
                  <a:gd name="T7" fmla="*/ 74 h 81"/>
                  <a:gd name="T8" fmla="*/ 8 w 54"/>
                  <a:gd name="T9" fmla="*/ 64 h 81"/>
                  <a:gd name="T10" fmla="*/ 21 w 54"/>
                  <a:gd name="T11" fmla="*/ 51 h 81"/>
                  <a:gd name="T12" fmla="*/ 39 w 54"/>
                  <a:gd name="T13" fmla="*/ 34 h 81"/>
                  <a:gd name="T14" fmla="*/ 43 w 54"/>
                  <a:gd name="T15" fmla="*/ 22 h 81"/>
                  <a:gd name="T16" fmla="*/ 39 w 54"/>
                  <a:gd name="T17" fmla="*/ 12 h 81"/>
                  <a:gd name="T18" fmla="*/ 28 w 54"/>
                  <a:gd name="T19" fmla="*/ 8 h 81"/>
                  <a:gd name="T20" fmla="*/ 17 w 54"/>
                  <a:gd name="T21" fmla="*/ 13 h 81"/>
                  <a:gd name="T22" fmla="*/ 12 w 54"/>
                  <a:gd name="T23" fmla="*/ 25 h 81"/>
                  <a:gd name="T24" fmla="*/ 2 w 54"/>
                  <a:gd name="T25" fmla="*/ 23 h 81"/>
                  <a:gd name="T26" fmla="*/ 10 w 54"/>
                  <a:gd name="T27" fmla="*/ 6 h 81"/>
                  <a:gd name="T28" fmla="*/ 28 w 54"/>
                  <a:gd name="T29" fmla="*/ 0 h 81"/>
                  <a:gd name="T30" fmla="*/ 47 w 54"/>
                  <a:gd name="T31" fmla="*/ 7 h 81"/>
                  <a:gd name="T32" fmla="*/ 54 w 54"/>
                  <a:gd name="T33" fmla="*/ 23 h 81"/>
                  <a:gd name="T34" fmla="*/ 52 w 54"/>
                  <a:gd name="T35" fmla="*/ 32 h 81"/>
                  <a:gd name="T36" fmla="*/ 45 w 54"/>
                  <a:gd name="T37" fmla="*/ 42 h 81"/>
                  <a:gd name="T38" fmla="*/ 30 w 54"/>
                  <a:gd name="T39" fmla="*/ 56 h 81"/>
                  <a:gd name="T40" fmla="*/ 18 w 54"/>
                  <a:gd name="T41" fmla="*/ 66 h 81"/>
                  <a:gd name="T42" fmla="*/ 14 w 54"/>
                  <a:gd name="T43" fmla="*/ 72 h 81"/>
                  <a:gd name="T44" fmla="*/ 54 w 54"/>
                  <a:gd name="T45" fmla="*/ 72 h 81"/>
                  <a:gd name="T46" fmla="*/ 54 w 54"/>
                  <a:gd name="T47" fmla="*/ 72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54" h="81">
                    <a:moveTo>
                      <a:pt x="54" y="72"/>
                    </a:moveTo>
                    <a:lnTo>
                      <a:pt x="54" y="81"/>
                    </a:lnTo>
                    <a:lnTo>
                      <a:pt x="0" y="81"/>
                    </a:lnTo>
                    <a:cubicBezTo>
                      <a:pt x="0" y="79"/>
                      <a:pt x="1" y="77"/>
                      <a:pt x="1" y="74"/>
                    </a:cubicBezTo>
                    <a:cubicBezTo>
                      <a:pt x="3" y="71"/>
                      <a:pt x="5" y="67"/>
                      <a:pt x="8" y="64"/>
                    </a:cubicBezTo>
                    <a:cubicBezTo>
                      <a:pt x="11" y="60"/>
                      <a:pt x="15" y="56"/>
                      <a:pt x="21" y="51"/>
                    </a:cubicBezTo>
                    <a:cubicBezTo>
                      <a:pt x="30" y="44"/>
                      <a:pt x="36" y="39"/>
                      <a:pt x="39" y="34"/>
                    </a:cubicBezTo>
                    <a:cubicBezTo>
                      <a:pt x="42" y="30"/>
                      <a:pt x="43" y="26"/>
                      <a:pt x="43" y="22"/>
                    </a:cubicBezTo>
                    <a:cubicBezTo>
                      <a:pt x="43" y="18"/>
                      <a:pt x="42" y="15"/>
                      <a:pt x="39" y="12"/>
                    </a:cubicBezTo>
                    <a:cubicBezTo>
                      <a:pt x="36" y="10"/>
                      <a:pt x="33" y="8"/>
                      <a:pt x="28" y="8"/>
                    </a:cubicBezTo>
                    <a:cubicBezTo>
                      <a:pt x="23" y="8"/>
                      <a:pt x="20" y="10"/>
                      <a:pt x="17" y="13"/>
                    </a:cubicBezTo>
                    <a:cubicBezTo>
                      <a:pt x="14" y="16"/>
                      <a:pt x="12" y="20"/>
                      <a:pt x="12" y="25"/>
                    </a:cubicBezTo>
                    <a:lnTo>
                      <a:pt x="2" y="23"/>
                    </a:lnTo>
                    <a:cubicBezTo>
                      <a:pt x="3" y="16"/>
                      <a:pt x="5" y="10"/>
                      <a:pt x="10" y="6"/>
                    </a:cubicBezTo>
                    <a:cubicBezTo>
                      <a:pt x="15" y="2"/>
                      <a:pt x="21" y="0"/>
                      <a:pt x="28" y="0"/>
                    </a:cubicBezTo>
                    <a:cubicBezTo>
                      <a:pt x="36" y="0"/>
                      <a:pt x="42" y="2"/>
                      <a:pt x="47" y="7"/>
                    </a:cubicBezTo>
                    <a:cubicBezTo>
                      <a:pt x="51" y="11"/>
                      <a:pt x="54" y="16"/>
                      <a:pt x="54" y="23"/>
                    </a:cubicBezTo>
                    <a:cubicBezTo>
                      <a:pt x="54" y="26"/>
                      <a:pt x="53" y="29"/>
                      <a:pt x="52" y="32"/>
                    </a:cubicBezTo>
                    <a:cubicBezTo>
                      <a:pt x="50" y="35"/>
                      <a:pt x="48" y="39"/>
                      <a:pt x="45" y="42"/>
                    </a:cubicBezTo>
                    <a:cubicBezTo>
                      <a:pt x="42" y="45"/>
                      <a:pt x="37" y="50"/>
                      <a:pt x="30" y="56"/>
                    </a:cubicBezTo>
                    <a:cubicBezTo>
                      <a:pt x="24" y="61"/>
                      <a:pt x="20" y="65"/>
                      <a:pt x="18" y="66"/>
                    </a:cubicBezTo>
                    <a:cubicBezTo>
                      <a:pt x="17" y="68"/>
                      <a:pt x="15" y="70"/>
                      <a:pt x="14" y="72"/>
                    </a:cubicBezTo>
                    <a:lnTo>
                      <a:pt x="54" y="72"/>
                    </a:lnTo>
                    <a:close/>
                    <a:moveTo>
                      <a:pt x="54" y="72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49" name="Freeform 248"/>
              <p:cNvSpPr>
                <a:spLocks noEditPoints="1"/>
              </p:cNvSpPr>
              <p:nvPr/>
            </p:nvSpPr>
            <p:spPr bwMode="auto">
              <a:xfrm>
                <a:off x="4482" y="4980"/>
                <a:ext cx="60" cy="90"/>
              </a:xfrm>
              <a:custGeom>
                <a:avLst/>
                <a:gdLst>
                  <a:gd name="T0" fmla="*/ 0 w 79"/>
                  <a:gd name="T1" fmla="*/ 86 h 119"/>
                  <a:gd name="T2" fmla="*/ 15 w 79"/>
                  <a:gd name="T3" fmla="*/ 85 h 119"/>
                  <a:gd name="T4" fmla="*/ 23 w 79"/>
                  <a:gd name="T5" fmla="*/ 102 h 119"/>
                  <a:gd name="T6" fmla="*/ 38 w 79"/>
                  <a:gd name="T7" fmla="*/ 107 h 119"/>
                  <a:gd name="T8" fmla="*/ 56 w 79"/>
                  <a:gd name="T9" fmla="*/ 99 h 119"/>
                  <a:gd name="T10" fmla="*/ 63 w 79"/>
                  <a:gd name="T11" fmla="*/ 78 h 119"/>
                  <a:gd name="T12" fmla="*/ 56 w 79"/>
                  <a:gd name="T13" fmla="*/ 58 h 119"/>
                  <a:gd name="T14" fmla="*/ 38 w 79"/>
                  <a:gd name="T15" fmla="*/ 51 h 119"/>
                  <a:gd name="T16" fmla="*/ 25 w 79"/>
                  <a:gd name="T17" fmla="*/ 54 h 119"/>
                  <a:gd name="T18" fmla="*/ 16 w 79"/>
                  <a:gd name="T19" fmla="*/ 63 h 119"/>
                  <a:gd name="T20" fmla="*/ 2 w 79"/>
                  <a:gd name="T21" fmla="*/ 61 h 119"/>
                  <a:gd name="T22" fmla="*/ 14 w 79"/>
                  <a:gd name="T23" fmla="*/ 0 h 119"/>
                  <a:gd name="T24" fmla="*/ 73 w 79"/>
                  <a:gd name="T25" fmla="*/ 0 h 119"/>
                  <a:gd name="T26" fmla="*/ 73 w 79"/>
                  <a:gd name="T27" fmla="*/ 14 h 119"/>
                  <a:gd name="T28" fmla="*/ 26 w 79"/>
                  <a:gd name="T29" fmla="*/ 14 h 119"/>
                  <a:gd name="T30" fmla="*/ 19 w 79"/>
                  <a:gd name="T31" fmla="*/ 46 h 119"/>
                  <a:gd name="T32" fmla="*/ 42 w 79"/>
                  <a:gd name="T33" fmla="*/ 38 h 119"/>
                  <a:gd name="T34" fmla="*/ 68 w 79"/>
                  <a:gd name="T35" fmla="*/ 49 h 119"/>
                  <a:gd name="T36" fmla="*/ 79 w 79"/>
                  <a:gd name="T37" fmla="*/ 77 h 119"/>
                  <a:gd name="T38" fmla="*/ 69 w 79"/>
                  <a:gd name="T39" fmla="*/ 105 h 119"/>
                  <a:gd name="T40" fmla="*/ 38 w 79"/>
                  <a:gd name="T41" fmla="*/ 119 h 119"/>
                  <a:gd name="T42" fmla="*/ 11 w 79"/>
                  <a:gd name="T43" fmla="*/ 110 h 119"/>
                  <a:gd name="T44" fmla="*/ 0 w 79"/>
                  <a:gd name="T45" fmla="*/ 86 h 119"/>
                  <a:gd name="T46" fmla="*/ 0 w 79"/>
                  <a:gd name="T47" fmla="*/ 86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9" h="119">
                    <a:moveTo>
                      <a:pt x="0" y="86"/>
                    </a:moveTo>
                    <a:lnTo>
                      <a:pt x="15" y="85"/>
                    </a:lnTo>
                    <a:cubicBezTo>
                      <a:pt x="16" y="92"/>
                      <a:pt x="19" y="98"/>
                      <a:pt x="23" y="102"/>
                    </a:cubicBezTo>
                    <a:cubicBezTo>
                      <a:pt x="27" y="105"/>
                      <a:pt x="32" y="107"/>
                      <a:pt x="38" y="107"/>
                    </a:cubicBezTo>
                    <a:cubicBezTo>
                      <a:pt x="45" y="107"/>
                      <a:pt x="51" y="105"/>
                      <a:pt x="56" y="99"/>
                    </a:cubicBezTo>
                    <a:cubicBezTo>
                      <a:pt x="61" y="94"/>
                      <a:pt x="63" y="87"/>
                      <a:pt x="63" y="78"/>
                    </a:cubicBezTo>
                    <a:cubicBezTo>
                      <a:pt x="63" y="70"/>
                      <a:pt x="61" y="63"/>
                      <a:pt x="56" y="58"/>
                    </a:cubicBezTo>
                    <a:cubicBezTo>
                      <a:pt x="51" y="54"/>
                      <a:pt x="45" y="51"/>
                      <a:pt x="38" y="51"/>
                    </a:cubicBezTo>
                    <a:cubicBezTo>
                      <a:pt x="33" y="51"/>
                      <a:pt x="29" y="52"/>
                      <a:pt x="25" y="54"/>
                    </a:cubicBezTo>
                    <a:cubicBezTo>
                      <a:pt x="21" y="57"/>
                      <a:pt x="18" y="59"/>
                      <a:pt x="16" y="63"/>
                    </a:cubicBezTo>
                    <a:lnTo>
                      <a:pt x="2" y="61"/>
                    </a:lnTo>
                    <a:lnTo>
                      <a:pt x="14" y="0"/>
                    </a:lnTo>
                    <a:lnTo>
                      <a:pt x="73" y="0"/>
                    </a:lnTo>
                    <a:lnTo>
                      <a:pt x="73" y="14"/>
                    </a:lnTo>
                    <a:lnTo>
                      <a:pt x="26" y="14"/>
                    </a:lnTo>
                    <a:lnTo>
                      <a:pt x="19" y="46"/>
                    </a:lnTo>
                    <a:cubicBezTo>
                      <a:pt x="26" y="41"/>
                      <a:pt x="34" y="38"/>
                      <a:pt x="42" y="38"/>
                    </a:cubicBezTo>
                    <a:cubicBezTo>
                      <a:pt x="52" y="38"/>
                      <a:pt x="61" y="42"/>
                      <a:pt x="68" y="49"/>
                    </a:cubicBezTo>
                    <a:cubicBezTo>
                      <a:pt x="75" y="56"/>
                      <a:pt x="79" y="66"/>
                      <a:pt x="79" y="77"/>
                    </a:cubicBezTo>
                    <a:cubicBezTo>
                      <a:pt x="79" y="88"/>
                      <a:pt x="76" y="97"/>
                      <a:pt x="69" y="105"/>
                    </a:cubicBezTo>
                    <a:cubicBezTo>
                      <a:pt x="62" y="115"/>
                      <a:pt x="51" y="119"/>
                      <a:pt x="38" y="119"/>
                    </a:cubicBezTo>
                    <a:cubicBezTo>
                      <a:pt x="27" y="119"/>
                      <a:pt x="18" y="116"/>
                      <a:pt x="11" y="110"/>
                    </a:cubicBezTo>
                    <a:cubicBezTo>
                      <a:pt x="5" y="104"/>
                      <a:pt x="1" y="96"/>
                      <a:pt x="0" y="86"/>
                    </a:cubicBezTo>
                    <a:close/>
                    <a:moveTo>
                      <a:pt x="0" y="8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50" name="Freeform 249"/>
              <p:cNvSpPr>
                <a:spLocks noEditPoints="1"/>
              </p:cNvSpPr>
              <p:nvPr/>
            </p:nvSpPr>
            <p:spPr bwMode="auto">
              <a:xfrm>
                <a:off x="4552" y="4978"/>
                <a:ext cx="60" cy="92"/>
              </a:xfrm>
              <a:custGeom>
                <a:avLst/>
                <a:gdLst>
                  <a:gd name="T0" fmla="*/ 23 w 79"/>
                  <a:gd name="T1" fmla="*/ 55 h 121"/>
                  <a:gd name="T2" fmla="*/ 9 w 79"/>
                  <a:gd name="T3" fmla="*/ 45 h 121"/>
                  <a:gd name="T4" fmla="*/ 5 w 79"/>
                  <a:gd name="T5" fmla="*/ 30 h 121"/>
                  <a:gd name="T6" fmla="*/ 14 w 79"/>
                  <a:gd name="T7" fmla="*/ 8 h 121"/>
                  <a:gd name="T8" fmla="*/ 39 w 79"/>
                  <a:gd name="T9" fmla="*/ 0 h 121"/>
                  <a:gd name="T10" fmla="*/ 64 w 79"/>
                  <a:gd name="T11" fmla="*/ 9 h 121"/>
                  <a:gd name="T12" fmla="*/ 74 w 79"/>
                  <a:gd name="T13" fmla="*/ 31 h 121"/>
                  <a:gd name="T14" fmla="*/ 70 w 79"/>
                  <a:gd name="T15" fmla="*/ 45 h 121"/>
                  <a:gd name="T16" fmla="*/ 56 w 79"/>
                  <a:gd name="T17" fmla="*/ 55 h 121"/>
                  <a:gd name="T18" fmla="*/ 73 w 79"/>
                  <a:gd name="T19" fmla="*/ 66 h 121"/>
                  <a:gd name="T20" fmla="*/ 79 w 79"/>
                  <a:gd name="T21" fmla="*/ 85 h 121"/>
                  <a:gd name="T22" fmla="*/ 68 w 79"/>
                  <a:gd name="T23" fmla="*/ 111 h 121"/>
                  <a:gd name="T24" fmla="*/ 40 w 79"/>
                  <a:gd name="T25" fmla="*/ 121 h 121"/>
                  <a:gd name="T26" fmla="*/ 11 w 79"/>
                  <a:gd name="T27" fmla="*/ 111 h 121"/>
                  <a:gd name="T28" fmla="*/ 0 w 79"/>
                  <a:gd name="T29" fmla="*/ 85 h 121"/>
                  <a:gd name="T30" fmla="*/ 6 w 79"/>
                  <a:gd name="T31" fmla="*/ 65 h 121"/>
                  <a:gd name="T32" fmla="*/ 23 w 79"/>
                  <a:gd name="T33" fmla="*/ 55 h 121"/>
                  <a:gd name="T34" fmla="*/ 20 w 79"/>
                  <a:gd name="T35" fmla="*/ 30 h 121"/>
                  <a:gd name="T36" fmla="*/ 25 w 79"/>
                  <a:gd name="T37" fmla="*/ 44 h 121"/>
                  <a:gd name="T38" fmla="*/ 40 w 79"/>
                  <a:gd name="T39" fmla="*/ 49 h 121"/>
                  <a:gd name="T40" fmla="*/ 53 w 79"/>
                  <a:gd name="T41" fmla="*/ 44 h 121"/>
                  <a:gd name="T42" fmla="*/ 59 w 79"/>
                  <a:gd name="T43" fmla="*/ 31 h 121"/>
                  <a:gd name="T44" fmla="*/ 53 w 79"/>
                  <a:gd name="T45" fmla="*/ 17 h 121"/>
                  <a:gd name="T46" fmla="*/ 39 w 79"/>
                  <a:gd name="T47" fmla="*/ 12 h 121"/>
                  <a:gd name="T48" fmla="*/ 26 w 79"/>
                  <a:gd name="T49" fmla="*/ 17 h 121"/>
                  <a:gd name="T50" fmla="*/ 20 w 79"/>
                  <a:gd name="T51" fmla="*/ 30 h 121"/>
                  <a:gd name="T52" fmla="*/ 15 w 79"/>
                  <a:gd name="T53" fmla="*/ 85 h 121"/>
                  <a:gd name="T54" fmla="*/ 18 w 79"/>
                  <a:gd name="T55" fmla="*/ 97 h 121"/>
                  <a:gd name="T56" fmla="*/ 27 w 79"/>
                  <a:gd name="T57" fmla="*/ 106 h 121"/>
                  <a:gd name="T58" fmla="*/ 40 w 79"/>
                  <a:gd name="T59" fmla="*/ 109 h 121"/>
                  <a:gd name="T60" fmla="*/ 57 w 79"/>
                  <a:gd name="T61" fmla="*/ 103 h 121"/>
                  <a:gd name="T62" fmla="*/ 64 w 79"/>
                  <a:gd name="T63" fmla="*/ 85 h 121"/>
                  <a:gd name="T64" fmla="*/ 57 w 79"/>
                  <a:gd name="T65" fmla="*/ 68 h 121"/>
                  <a:gd name="T66" fmla="*/ 39 w 79"/>
                  <a:gd name="T67" fmla="*/ 61 h 121"/>
                  <a:gd name="T68" fmla="*/ 22 w 79"/>
                  <a:gd name="T69" fmla="*/ 68 h 121"/>
                  <a:gd name="T70" fmla="*/ 15 w 79"/>
                  <a:gd name="T71" fmla="*/ 85 h 121"/>
                  <a:gd name="T72" fmla="*/ 15 w 79"/>
                  <a:gd name="T73" fmla="*/ 85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9" h="121">
                    <a:moveTo>
                      <a:pt x="23" y="55"/>
                    </a:moveTo>
                    <a:cubicBezTo>
                      <a:pt x="17" y="52"/>
                      <a:pt x="12" y="49"/>
                      <a:pt x="9" y="45"/>
                    </a:cubicBezTo>
                    <a:cubicBezTo>
                      <a:pt x="6" y="41"/>
                      <a:pt x="5" y="36"/>
                      <a:pt x="5" y="30"/>
                    </a:cubicBezTo>
                    <a:cubicBezTo>
                      <a:pt x="5" y="22"/>
                      <a:pt x="8" y="14"/>
                      <a:pt x="14" y="8"/>
                    </a:cubicBezTo>
                    <a:cubicBezTo>
                      <a:pt x="21" y="3"/>
                      <a:pt x="29" y="0"/>
                      <a:pt x="39" y="0"/>
                    </a:cubicBezTo>
                    <a:cubicBezTo>
                      <a:pt x="50" y="0"/>
                      <a:pt x="58" y="3"/>
                      <a:pt x="64" y="9"/>
                    </a:cubicBezTo>
                    <a:cubicBezTo>
                      <a:pt x="71" y="15"/>
                      <a:pt x="74" y="22"/>
                      <a:pt x="74" y="31"/>
                    </a:cubicBezTo>
                    <a:cubicBezTo>
                      <a:pt x="74" y="36"/>
                      <a:pt x="72" y="41"/>
                      <a:pt x="70" y="45"/>
                    </a:cubicBezTo>
                    <a:cubicBezTo>
                      <a:pt x="67" y="49"/>
                      <a:pt x="62" y="52"/>
                      <a:pt x="56" y="55"/>
                    </a:cubicBezTo>
                    <a:cubicBezTo>
                      <a:pt x="64" y="57"/>
                      <a:pt x="69" y="61"/>
                      <a:pt x="73" y="66"/>
                    </a:cubicBezTo>
                    <a:cubicBezTo>
                      <a:pt x="77" y="72"/>
                      <a:pt x="79" y="78"/>
                      <a:pt x="79" y="85"/>
                    </a:cubicBezTo>
                    <a:cubicBezTo>
                      <a:pt x="79" y="95"/>
                      <a:pt x="75" y="104"/>
                      <a:pt x="68" y="111"/>
                    </a:cubicBezTo>
                    <a:cubicBezTo>
                      <a:pt x="61" y="118"/>
                      <a:pt x="51" y="121"/>
                      <a:pt x="40" y="121"/>
                    </a:cubicBezTo>
                    <a:cubicBezTo>
                      <a:pt x="28" y="121"/>
                      <a:pt x="18" y="118"/>
                      <a:pt x="11" y="111"/>
                    </a:cubicBezTo>
                    <a:cubicBezTo>
                      <a:pt x="4" y="104"/>
                      <a:pt x="0" y="95"/>
                      <a:pt x="0" y="85"/>
                    </a:cubicBezTo>
                    <a:cubicBezTo>
                      <a:pt x="0" y="77"/>
                      <a:pt x="2" y="71"/>
                      <a:pt x="6" y="65"/>
                    </a:cubicBezTo>
                    <a:cubicBezTo>
                      <a:pt x="10" y="60"/>
                      <a:pt x="16" y="57"/>
                      <a:pt x="23" y="55"/>
                    </a:cubicBezTo>
                    <a:close/>
                    <a:moveTo>
                      <a:pt x="20" y="30"/>
                    </a:moveTo>
                    <a:cubicBezTo>
                      <a:pt x="20" y="35"/>
                      <a:pt x="22" y="40"/>
                      <a:pt x="25" y="44"/>
                    </a:cubicBezTo>
                    <a:cubicBezTo>
                      <a:pt x="29" y="47"/>
                      <a:pt x="34" y="49"/>
                      <a:pt x="40" y="49"/>
                    </a:cubicBezTo>
                    <a:cubicBezTo>
                      <a:pt x="45" y="49"/>
                      <a:pt x="50" y="47"/>
                      <a:pt x="53" y="44"/>
                    </a:cubicBezTo>
                    <a:cubicBezTo>
                      <a:pt x="57" y="40"/>
                      <a:pt x="59" y="36"/>
                      <a:pt x="59" y="31"/>
                    </a:cubicBezTo>
                    <a:cubicBezTo>
                      <a:pt x="59" y="25"/>
                      <a:pt x="57" y="21"/>
                      <a:pt x="53" y="17"/>
                    </a:cubicBezTo>
                    <a:cubicBezTo>
                      <a:pt x="50" y="13"/>
                      <a:pt x="45" y="12"/>
                      <a:pt x="39" y="12"/>
                    </a:cubicBezTo>
                    <a:cubicBezTo>
                      <a:pt x="34" y="12"/>
                      <a:pt x="29" y="13"/>
                      <a:pt x="26" y="17"/>
                    </a:cubicBezTo>
                    <a:cubicBezTo>
                      <a:pt x="22" y="21"/>
                      <a:pt x="20" y="25"/>
                      <a:pt x="20" y="30"/>
                    </a:cubicBezTo>
                    <a:close/>
                    <a:moveTo>
                      <a:pt x="15" y="85"/>
                    </a:moveTo>
                    <a:cubicBezTo>
                      <a:pt x="15" y="89"/>
                      <a:pt x="16" y="93"/>
                      <a:pt x="18" y="97"/>
                    </a:cubicBezTo>
                    <a:cubicBezTo>
                      <a:pt x="20" y="101"/>
                      <a:pt x="23" y="104"/>
                      <a:pt x="27" y="106"/>
                    </a:cubicBezTo>
                    <a:cubicBezTo>
                      <a:pt x="31" y="108"/>
                      <a:pt x="35" y="109"/>
                      <a:pt x="40" y="109"/>
                    </a:cubicBezTo>
                    <a:cubicBezTo>
                      <a:pt x="47" y="109"/>
                      <a:pt x="52" y="107"/>
                      <a:pt x="57" y="103"/>
                    </a:cubicBezTo>
                    <a:cubicBezTo>
                      <a:pt x="61" y="98"/>
                      <a:pt x="64" y="92"/>
                      <a:pt x="64" y="85"/>
                    </a:cubicBezTo>
                    <a:cubicBezTo>
                      <a:pt x="64" y="78"/>
                      <a:pt x="61" y="73"/>
                      <a:pt x="57" y="68"/>
                    </a:cubicBezTo>
                    <a:cubicBezTo>
                      <a:pt x="52" y="63"/>
                      <a:pt x="46" y="61"/>
                      <a:pt x="39" y="61"/>
                    </a:cubicBezTo>
                    <a:cubicBezTo>
                      <a:pt x="32" y="61"/>
                      <a:pt x="27" y="63"/>
                      <a:pt x="22" y="68"/>
                    </a:cubicBezTo>
                    <a:cubicBezTo>
                      <a:pt x="17" y="72"/>
                      <a:pt x="15" y="78"/>
                      <a:pt x="15" y="85"/>
                    </a:cubicBezTo>
                    <a:close/>
                    <a:moveTo>
                      <a:pt x="15" y="85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51" name="Freeform 250"/>
              <p:cNvSpPr>
                <a:spLocks noEditPoints="1"/>
              </p:cNvSpPr>
              <p:nvPr/>
            </p:nvSpPr>
            <p:spPr bwMode="auto">
              <a:xfrm>
                <a:off x="4629" y="5056"/>
                <a:ext cx="13" cy="12"/>
              </a:xfrm>
              <a:custGeom>
                <a:avLst/>
                <a:gdLst>
                  <a:gd name="T0" fmla="*/ 0 w 17"/>
                  <a:gd name="T1" fmla="*/ 16 h 16"/>
                  <a:gd name="T2" fmla="*/ 0 w 17"/>
                  <a:gd name="T3" fmla="*/ 0 h 16"/>
                  <a:gd name="T4" fmla="*/ 17 w 17"/>
                  <a:gd name="T5" fmla="*/ 0 h 16"/>
                  <a:gd name="T6" fmla="*/ 17 w 17"/>
                  <a:gd name="T7" fmla="*/ 16 h 16"/>
                  <a:gd name="T8" fmla="*/ 0 w 17"/>
                  <a:gd name="T9" fmla="*/ 16 h 16"/>
                  <a:gd name="T10" fmla="*/ 0 w 17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6">
                    <a:moveTo>
                      <a:pt x="0" y="16"/>
                    </a:moveTo>
                    <a:lnTo>
                      <a:pt x="0" y="0"/>
                    </a:lnTo>
                    <a:lnTo>
                      <a:pt x="17" y="0"/>
                    </a:lnTo>
                    <a:lnTo>
                      <a:pt x="17" y="16"/>
                    </a:lnTo>
                    <a:lnTo>
                      <a:pt x="0" y="16"/>
                    </a:lnTo>
                    <a:close/>
                    <a:moveTo>
                      <a:pt x="0" y="1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52" name="Freeform 251"/>
              <p:cNvSpPr>
                <a:spLocks noEditPoints="1"/>
              </p:cNvSpPr>
              <p:nvPr/>
            </p:nvSpPr>
            <p:spPr bwMode="auto">
              <a:xfrm>
                <a:off x="4667" y="4978"/>
                <a:ext cx="33" cy="90"/>
              </a:xfrm>
              <a:custGeom>
                <a:avLst/>
                <a:gdLst>
                  <a:gd name="T0" fmla="*/ 44 w 44"/>
                  <a:gd name="T1" fmla="*/ 119 h 119"/>
                  <a:gd name="T2" fmla="*/ 29 w 44"/>
                  <a:gd name="T3" fmla="*/ 119 h 119"/>
                  <a:gd name="T4" fmla="*/ 29 w 44"/>
                  <a:gd name="T5" fmla="*/ 26 h 119"/>
                  <a:gd name="T6" fmla="*/ 15 w 44"/>
                  <a:gd name="T7" fmla="*/ 36 h 119"/>
                  <a:gd name="T8" fmla="*/ 0 w 44"/>
                  <a:gd name="T9" fmla="*/ 44 h 119"/>
                  <a:gd name="T10" fmla="*/ 0 w 44"/>
                  <a:gd name="T11" fmla="*/ 29 h 119"/>
                  <a:gd name="T12" fmla="*/ 21 w 44"/>
                  <a:gd name="T13" fmla="*/ 15 h 119"/>
                  <a:gd name="T14" fmla="*/ 34 w 44"/>
                  <a:gd name="T15" fmla="*/ 0 h 119"/>
                  <a:gd name="T16" fmla="*/ 44 w 44"/>
                  <a:gd name="T17" fmla="*/ 0 h 119"/>
                  <a:gd name="T18" fmla="*/ 44 w 44"/>
                  <a:gd name="T19" fmla="*/ 119 h 119"/>
                  <a:gd name="T20" fmla="*/ 44 w 44"/>
                  <a:gd name="T21" fmla="*/ 119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119">
                    <a:moveTo>
                      <a:pt x="44" y="119"/>
                    </a:moveTo>
                    <a:lnTo>
                      <a:pt x="29" y="119"/>
                    </a:lnTo>
                    <a:lnTo>
                      <a:pt x="29" y="26"/>
                    </a:lnTo>
                    <a:cubicBezTo>
                      <a:pt x="25" y="29"/>
                      <a:pt x="21" y="33"/>
                      <a:pt x="15" y="36"/>
                    </a:cubicBezTo>
                    <a:cubicBezTo>
                      <a:pt x="9" y="40"/>
                      <a:pt x="4" y="42"/>
                      <a:pt x="0" y="44"/>
                    </a:cubicBezTo>
                    <a:lnTo>
                      <a:pt x="0" y="29"/>
                    </a:lnTo>
                    <a:cubicBezTo>
                      <a:pt x="8" y="26"/>
                      <a:pt x="15" y="21"/>
                      <a:pt x="21" y="15"/>
                    </a:cubicBezTo>
                    <a:cubicBezTo>
                      <a:pt x="27" y="10"/>
                      <a:pt x="32" y="5"/>
                      <a:pt x="34" y="0"/>
                    </a:cubicBezTo>
                    <a:lnTo>
                      <a:pt x="44" y="0"/>
                    </a:lnTo>
                    <a:lnTo>
                      <a:pt x="44" y="119"/>
                    </a:lnTo>
                    <a:close/>
                    <a:moveTo>
                      <a:pt x="44" y="119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53" name="Freeform 252"/>
              <p:cNvSpPr>
                <a:spLocks noEditPoints="1"/>
              </p:cNvSpPr>
              <p:nvPr/>
            </p:nvSpPr>
            <p:spPr bwMode="auto">
              <a:xfrm>
                <a:off x="4728" y="4978"/>
                <a:ext cx="59" cy="92"/>
              </a:xfrm>
              <a:custGeom>
                <a:avLst/>
                <a:gdLst>
                  <a:gd name="T0" fmla="*/ 0 w 78"/>
                  <a:gd name="T1" fmla="*/ 88 h 121"/>
                  <a:gd name="T2" fmla="*/ 15 w 78"/>
                  <a:gd name="T3" fmla="*/ 86 h 121"/>
                  <a:gd name="T4" fmla="*/ 23 w 78"/>
                  <a:gd name="T5" fmla="*/ 104 h 121"/>
                  <a:gd name="T6" fmla="*/ 38 w 78"/>
                  <a:gd name="T7" fmla="*/ 109 h 121"/>
                  <a:gd name="T8" fmla="*/ 56 w 78"/>
                  <a:gd name="T9" fmla="*/ 102 h 121"/>
                  <a:gd name="T10" fmla="*/ 63 w 78"/>
                  <a:gd name="T11" fmla="*/ 84 h 121"/>
                  <a:gd name="T12" fmla="*/ 56 w 78"/>
                  <a:gd name="T13" fmla="*/ 68 h 121"/>
                  <a:gd name="T14" fmla="*/ 39 w 78"/>
                  <a:gd name="T15" fmla="*/ 61 h 121"/>
                  <a:gd name="T16" fmla="*/ 29 w 78"/>
                  <a:gd name="T17" fmla="*/ 63 h 121"/>
                  <a:gd name="T18" fmla="*/ 31 w 78"/>
                  <a:gd name="T19" fmla="*/ 50 h 121"/>
                  <a:gd name="T20" fmla="*/ 33 w 78"/>
                  <a:gd name="T21" fmla="*/ 50 h 121"/>
                  <a:gd name="T22" fmla="*/ 50 w 78"/>
                  <a:gd name="T23" fmla="*/ 45 h 121"/>
                  <a:gd name="T24" fmla="*/ 57 w 78"/>
                  <a:gd name="T25" fmla="*/ 30 h 121"/>
                  <a:gd name="T26" fmla="*/ 52 w 78"/>
                  <a:gd name="T27" fmla="*/ 17 h 121"/>
                  <a:gd name="T28" fmla="*/ 38 w 78"/>
                  <a:gd name="T29" fmla="*/ 12 h 121"/>
                  <a:gd name="T30" fmla="*/ 24 w 78"/>
                  <a:gd name="T31" fmla="*/ 17 h 121"/>
                  <a:gd name="T32" fmla="*/ 16 w 78"/>
                  <a:gd name="T33" fmla="*/ 33 h 121"/>
                  <a:gd name="T34" fmla="*/ 2 w 78"/>
                  <a:gd name="T35" fmla="*/ 30 h 121"/>
                  <a:gd name="T36" fmla="*/ 14 w 78"/>
                  <a:gd name="T37" fmla="*/ 8 h 121"/>
                  <a:gd name="T38" fmla="*/ 37 w 78"/>
                  <a:gd name="T39" fmla="*/ 0 h 121"/>
                  <a:gd name="T40" fmla="*/ 55 w 78"/>
                  <a:gd name="T41" fmla="*/ 4 h 121"/>
                  <a:gd name="T42" fmla="*/ 68 w 78"/>
                  <a:gd name="T43" fmla="*/ 15 h 121"/>
                  <a:gd name="T44" fmla="*/ 72 w 78"/>
                  <a:gd name="T45" fmla="*/ 31 h 121"/>
                  <a:gd name="T46" fmla="*/ 68 w 78"/>
                  <a:gd name="T47" fmla="*/ 45 h 121"/>
                  <a:gd name="T48" fmla="*/ 56 w 78"/>
                  <a:gd name="T49" fmla="*/ 55 h 121"/>
                  <a:gd name="T50" fmla="*/ 72 w 78"/>
                  <a:gd name="T51" fmla="*/ 65 h 121"/>
                  <a:gd name="T52" fmla="*/ 78 w 78"/>
                  <a:gd name="T53" fmla="*/ 84 h 121"/>
                  <a:gd name="T54" fmla="*/ 67 w 78"/>
                  <a:gd name="T55" fmla="*/ 111 h 121"/>
                  <a:gd name="T56" fmla="*/ 38 w 78"/>
                  <a:gd name="T57" fmla="*/ 121 h 121"/>
                  <a:gd name="T58" fmla="*/ 12 w 78"/>
                  <a:gd name="T59" fmla="*/ 112 h 121"/>
                  <a:gd name="T60" fmla="*/ 0 w 78"/>
                  <a:gd name="T61" fmla="*/ 88 h 121"/>
                  <a:gd name="T62" fmla="*/ 0 w 78"/>
                  <a:gd name="T63" fmla="*/ 88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8" h="121">
                    <a:moveTo>
                      <a:pt x="0" y="88"/>
                    </a:moveTo>
                    <a:lnTo>
                      <a:pt x="15" y="86"/>
                    </a:lnTo>
                    <a:cubicBezTo>
                      <a:pt x="16" y="94"/>
                      <a:pt x="19" y="100"/>
                      <a:pt x="23" y="104"/>
                    </a:cubicBezTo>
                    <a:cubicBezTo>
                      <a:pt x="27" y="108"/>
                      <a:pt x="32" y="109"/>
                      <a:pt x="38" y="109"/>
                    </a:cubicBezTo>
                    <a:cubicBezTo>
                      <a:pt x="45" y="109"/>
                      <a:pt x="51" y="107"/>
                      <a:pt x="56" y="102"/>
                    </a:cubicBezTo>
                    <a:cubicBezTo>
                      <a:pt x="60" y="97"/>
                      <a:pt x="63" y="92"/>
                      <a:pt x="63" y="84"/>
                    </a:cubicBezTo>
                    <a:cubicBezTo>
                      <a:pt x="63" y="78"/>
                      <a:pt x="60" y="72"/>
                      <a:pt x="56" y="68"/>
                    </a:cubicBezTo>
                    <a:cubicBezTo>
                      <a:pt x="52" y="64"/>
                      <a:pt x="46" y="61"/>
                      <a:pt x="39" y="61"/>
                    </a:cubicBezTo>
                    <a:cubicBezTo>
                      <a:pt x="37" y="61"/>
                      <a:pt x="33" y="62"/>
                      <a:pt x="29" y="63"/>
                    </a:cubicBezTo>
                    <a:lnTo>
                      <a:pt x="31" y="50"/>
                    </a:lnTo>
                    <a:cubicBezTo>
                      <a:pt x="32" y="50"/>
                      <a:pt x="32" y="50"/>
                      <a:pt x="33" y="50"/>
                    </a:cubicBezTo>
                    <a:cubicBezTo>
                      <a:pt x="39" y="50"/>
                      <a:pt x="45" y="49"/>
                      <a:pt x="50" y="45"/>
                    </a:cubicBezTo>
                    <a:cubicBezTo>
                      <a:pt x="55" y="42"/>
                      <a:pt x="57" y="37"/>
                      <a:pt x="57" y="30"/>
                    </a:cubicBezTo>
                    <a:cubicBezTo>
                      <a:pt x="57" y="25"/>
                      <a:pt x="55" y="20"/>
                      <a:pt x="52" y="17"/>
                    </a:cubicBezTo>
                    <a:cubicBezTo>
                      <a:pt x="48" y="13"/>
                      <a:pt x="44" y="12"/>
                      <a:pt x="38" y="12"/>
                    </a:cubicBezTo>
                    <a:cubicBezTo>
                      <a:pt x="32" y="12"/>
                      <a:pt x="27" y="13"/>
                      <a:pt x="24" y="17"/>
                    </a:cubicBezTo>
                    <a:cubicBezTo>
                      <a:pt x="20" y="21"/>
                      <a:pt x="17" y="26"/>
                      <a:pt x="16" y="33"/>
                    </a:cubicBezTo>
                    <a:lnTo>
                      <a:pt x="2" y="30"/>
                    </a:lnTo>
                    <a:cubicBezTo>
                      <a:pt x="3" y="21"/>
                      <a:pt x="7" y="13"/>
                      <a:pt x="14" y="8"/>
                    </a:cubicBezTo>
                    <a:cubicBezTo>
                      <a:pt x="20" y="2"/>
                      <a:pt x="28" y="0"/>
                      <a:pt x="37" y="0"/>
                    </a:cubicBezTo>
                    <a:cubicBezTo>
                      <a:pt x="44" y="0"/>
                      <a:pt x="50" y="1"/>
                      <a:pt x="55" y="4"/>
                    </a:cubicBezTo>
                    <a:cubicBezTo>
                      <a:pt x="61" y="7"/>
                      <a:pt x="65" y="10"/>
                      <a:pt x="68" y="15"/>
                    </a:cubicBezTo>
                    <a:cubicBezTo>
                      <a:pt x="71" y="20"/>
                      <a:pt x="72" y="25"/>
                      <a:pt x="72" y="31"/>
                    </a:cubicBezTo>
                    <a:cubicBezTo>
                      <a:pt x="72" y="36"/>
                      <a:pt x="71" y="40"/>
                      <a:pt x="68" y="45"/>
                    </a:cubicBezTo>
                    <a:cubicBezTo>
                      <a:pt x="65" y="49"/>
                      <a:pt x="61" y="52"/>
                      <a:pt x="56" y="55"/>
                    </a:cubicBezTo>
                    <a:cubicBezTo>
                      <a:pt x="63" y="56"/>
                      <a:pt x="69" y="60"/>
                      <a:pt x="72" y="65"/>
                    </a:cubicBezTo>
                    <a:cubicBezTo>
                      <a:pt x="76" y="70"/>
                      <a:pt x="78" y="76"/>
                      <a:pt x="78" y="84"/>
                    </a:cubicBezTo>
                    <a:cubicBezTo>
                      <a:pt x="78" y="95"/>
                      <a:pt x="74" y="103"/>
                      <a:pt x="67" y="111"/>
                    </a:cubicBezTo>
                    <a:cubicBezTo>
                      <a:pt x="59" y="118"/>
                      <a:pt x="50" y="121"/>
                      <a:pt x="38" y="121"/>
                    </a:cubicBezTo>
                    <a:cubicBezTo>
                      <a:pt x="28" y="121"/>
                      <a:pt x="19" y="118"/>
                      <a:pt x="12" y="112"/>
                    </a:cubicBezTo>
                    <a:cubicBezTo>
                      <a:pt x="5" y="106"/>
                      <a:pt x="1" y="98"/>
                      <a:pt x="0" y="88"/>
                    </a:cubicBezTo>
                    <a:close/>
                    <a:moveTo>
                      <a:pt x="0" y="88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54" name="Freeform 253"/>
              <p:cNvSpPr>
                <a:spLocks noEditPoints="1"/>
              </p:cNvSpPr>
              <p:nvPr/>
            </p:nvSpPr>
            <p:spPr bwMode="auto">
              <a:xfrm>
                <a:off x="4452" y="3719"/>
                <a:ext cx="60" cy="91"/>
              </a:xfrm>
              <a:custGeom>
                <a:avLst/>
                <a:gdLst>
                  <a:gd name="T0" fmla="*/ 0 w 79"/>
                  <a:gd name="T1" fmla="*/ 87 h 120"/>
                  <a:gd name="T2" fmla="*/ 15 w 79"/>
                  <a:gd name="T3" fmla="*/ 85 h 120"/>
                  <a:gd name="T4" fmla="*/ 23 w 79"/>
                  <a:gd name="T5" fmla="*/ 102 h 120"/>
                  <a:gd name="T6" fmla="*/ 38 w 79"/>
                  <a:gd name="T7" fmla="*/ 108 h 120"/>
                  <a:gd name="T8" fmla="*/ 56 w 79"/>
                  <a:gd name="T9" fmla="*/ 100 h 120"/>
                  <a:gd name="T10" fmla="*/ 63 w 79"/>
                  <a:gd name="T11" fmla="*/ 79 h 120"/>
                  <a:gd name="T12" fmla="*/ 56 w 79"/>
                  <a:gd name="T13" fmla="*/ 59 h 120"/>
                  <a:gd name="T14" fmla="*/ 38 w 79"/>
                  <a:gd name="T15" fmla="*/ 52 h 120"/>
                  <a:gd name="T16" fmla="*/ 25 w 79"/>
                  <a:gd name="T17" fmla="*/ 55 h 120"/>
                  <a:gd name="T18" fmla="*/ 16 w 79"/>
                  <a:gd name="T19" fmla="*/ 63 h 120"/>
                  <a:gd name="T20" fmla="*/ 2 w 79"/>
                  <a:gd name="T21" fmla="*/ 62 h 120"/>
                  <a:gd name="T22" fmla="*/ 14 w 79"/>
                  <a:gd name="T23" fmla="*/ 0 h 120"/>
                  <a:gd name="T24" fmla="*/ 73 w 79"/>
                  <a:gd name="T25" fmla="*/ 0 h 120"/>
                  <a:gd name="T26" fmla="*/ 73 w 79"/>
                  <a:gd name="T27" fmla="*/ 14 h 120"/>
                  <a:gd name="T28" fmla="*/ 26 w 79"/>
                  <a:gd name="T29" fmla="*/ 14 h 120"/>
                  <a:gd name="T30" fmla="*/ 19 w 79"/>
                  <a:gd name="T31" fmla="*/ 46 h 120"/>
                  <a:gd name="T32" fmla="*/ 42 w 79"/>
                  <a:gd name="T33" fmla="*/ 39 h 120"/>
                  <a:gd name="T34" fmla="*/ 68 w 79"/>
                  <a:gd name="T35" fmla="*/ 50 h 120"/>
                  <a:gd name="T36" fmla="*/ 79 w 79"/>
                  <a:gd name="T37" fmla="*/ 78 h 120"/>
                  <a:gd name="T38" fmla="*/ 69 w 79"/>
                  <a:gd name="T39" fmla="*/ 106 h 120"/>
                  <a:gd name="T40" fmla="*/ 38 w 79"/>
                  <a:gd name="T41" fmla="*/ 120 h 120"/>
                  <a:gd name="T42" fmla="*/ 12 w 79"/>
                  <a:gd name="T43" fmla="*/ 111 h 120"/>
                  <a:gd name="T44" fmla="*/ 0 w 79"/>
                  <a:gd name="T45" fmla="*/ 87 h 120"/>
                  <a:gd name="T46" fmla="*/ 0 w 79"/>
                  <a:gd name="T47" fmla="*/ 87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9" h="120">
                    <a:moveTo>
                      <a:pt x="0" y="87"/>
                    </a:moveTo>
                    <a:lnTo>
                      <a:pt x="15" y="85"/>
                    </a:lnTo>
                    <a:cubicBezTo>
                      <a:pt x="16" y="93"/>
                      <a:pt x="19" y="99"/>
                      <a:pt x="23" y="102"/>
                    </a:cubicBezTo>
                    <a:cubicBezTo>
                      <a:pt x="27" y="106"/>
                      <a:pt x="32" y="108"/>
                      <a:pt x="38" y="108"/>
                    </a:cubicBezTo>
                    <a:cubicBezTo>
                      <a:pt x="45" y="108"/>
                      <a:pt x="51" y="105"/>
                      <a:pt x="56" y="100"/>
                    </a:cubicBezTo>
                    <a:cubicBezTo>
                      <a:pt x="61" y="95"/>
                      <a:pt x="63" y="88"/>
                      <a:pt x="63" y="79"/>
                    </a:cubicBezTo>
                    <a:cubicBezTo>
                      <a:pt x="63" y="71"/>
                      <a:pt x="61" y="64"/>
                      <a:pt x="56" y="59"/>
                    </a:cubicBezTo>
                    <a:cubicBezTo>
                      <a:pt x="52" y="54"/>
                      <a:pt x="45" y="52"/>
                      <a:pt x="38" y="52"/>
                    </a:cubicBezTo>
                    <a:cubicBezTo>
                      <a:pt x="33" y="52"/>
                      <a:pt x="29" y="53"/>
                      <a:pt x="25" y="55"/>
                    </a:cubicBezTo>
                    <a:cubicBezTo>
                      <a:pt x="21" y="57"/>
                      <a:pt x="18" y="60"/>
                      <a:pt x="16" y="63"/>
                    </a:cubicBezTo>
                    <a:lnTo>
                      <a:pt x="2" y="62"/>
                    </a:lnTo>
                    <a:lnTo>
                      <a:pt x="14" y="0"/>
                    </a:lnTo>
                    <a:lnTo>
                      <a:pt x="73" y="0"/>
                    </a:lnTo>
                    <a:lnTo>
                      <a:pt x="73" y="14"/>
                    </a:lnTo>
                    <a:lnTo>
                      <a:pt x="26" y="14"/>
                    </a:lnTo>
                    <a:lnTo>
                      <a:pt x="19" y="46"/>
                    </a:lnTo>
                    <a:cubicBezTo>
                      <a:pt x="26" y="41"/>
                      <a:pt x="34" y="39"/>
                      <a:pt x="42" y="39"/>
                    </a:cubicBezTo>
                    <a:cubicBezTo>
                      <a:pt x="52" y="39"/>
                      <a:pt x="61" y="43"/>
                      <a:pt x="68" y="50"/>
                    </a:cubicBezTo>
                    <a:cubicBezTo>
                      <a:pt x="75" y="57"/>
                      <a:pt x="79" y="66"/>
                      <a:pt x="79" y="78"/>
                    </a:cubicBezTo>
                    <a:cubicBezTo>
                      <a:pt x="79" y="88"/>
                      <a:pt x="76" y="98"/>
                      <a:pt x="69" y="106"/>
                    </a:cubicBezTo>
                    <a:cubicBezTo>
                      <a:pt x="62" y="115"/>
                      <a:pt x="51" y="120"/>
                      <a:pt x="38" y="120"/>
                    </a:cubicBezTo>
                    <a:cubicBezTo>
                      <a:pt x="27" y="120"/>
                      <a:pt x="18" y="117"/>
                      <a:pt x="12" y="111"/>
                    </a:cubicBezTo>
                    <a:cubicBezTo>
                      <a:pt x="5" y="105"/>
                      <a:pt x="1" y="97"/>
                      <a:pt x="0" y="87"/>
                    </a:cubicBezTo>
                    <a:close/>
                    <a:moveTo>
                      <a:pt x="0" y="8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55" name="Freeform 254"/>
              <p:cNvSpPr>
                <a:spLocks noEditPoints="1"/>
              </p:cNvSpPr>
              <p:nvPr/>
            </p:nvSpPr>
            <p:spPr bwMode="auto">
              <a:xfrm>
                <a:off x="4522" y="3717"/>
                <a:ext cx="60" cy="93"/>
              </a:xfrm>
              <a:custGeom>
                <a:avLst/>
                <a:gdLst>
                  <a:gd name="T0" fmla="*/ 23 w 79"/>
                  <a:gd name="T1" fmla="*/ 55 h 122"/>
                  <a:gd name="T2" fmla="*/ 10 w 79"/>
                  <a:gd name="T3" fmla="*/ 46 h 122"/>
                  <a:gd name="T4" fmla="*/ 5 w 79"/>
                  <a:gd name="T5" fmla="*/ 31 h 122"/>
                  <a:gd name="T6" fmla="*/ 15 w 79"/>
                  <a:gd name="T7" fmla="*/ 9 h 122"/>
                  <a:gd name="T8" fmla="*/ 39 w 79"/>
                  <a:gd name="T9" fmla="*/ 0 h 122"/>
                  <a:gd name="T10" fmla="*/ 65 w 79"/>
                  <a:gd name="T11" fmla="*/ 9 h 122"/>
                  <a:gd name="T12" fmla="*/ 74 w 79"/>
                  <a:gd name="T13" fmla="*/ 31 h 122"/>
                  <a:gd name="T14" fmla="*/ 70 w 79"/>
                  <a:gd name="T15" fmla="*/ 46 h 122"/>
                  <a:gd name="T16" fmla="*/ 57 w 79"/>
                  <a:gd name="T17" fmla="*/ 55 h 122"/>
                  <a:gd name="T18" fmla="*/ 73 w 79"/>
                  <a:gd name="T19" fmla="*/ 67 h 122"/>
                  <a:gd name="T20" fmla="*/ 79 w 79"/>
                  <a:gd name="T21" fmla="*/ 86 h 122"/>
                  <a:gd name="T22" fmla="*/ 68 w 79"/>
                  <a:gd name="T23" fmla="*/ 112 h 122"/>
                  <a:gd name="T24" fmla="*/ 40 w 79"/>
                  <a:gd name="T25" fmla="*/ 122 h 122"/>
                  <a:gd name="T26" fmla="*/ 11 w 79"/>
                  <a:gd name="T27" fmla="*/ 112 h 122"/>
                  <a:gd name="T28" fmla="*/ 0 w 79"/>
                  <a:gd name="T29" fmla="*/ 86 h 122"/>
                  <a:gd name="T30" fmla="*/ 6 w 79"/>
                  <a:gd name="T31" fmla="*/ 66 h 122"/>
                  <a:gd name="T32" fmla="*/ 23 w 79"/>
                  <a:gd name="T33" fmla="*/ 55 h 122"/>
                  <a:gd name="T34" fmla="*/ 20 w 79"/>
                  <a:gd name="T35" fmla="*/ 31 h 122"/>
                  <a:gd name="T36" fmla="*/ 26 w 79"/>
                  <a:gd name="T37" fmla="*/ 44 h 122"/>
                  <a:gd name="T38" fmla="*/ 40 w 79"/>
                  <a:gd name="T39" fmla="*/ 50 h 122"/>
                  <a:gd name="T40" fmla="*/ 54 w 79"/>
                  <a:gd name="T41" fmla="*/ 44 h 122"/>
                  <a:gd name="T42" fmla="*/ 59 w 79"/>
                  <a:gd name="T43" fmla="*/ 31 h 122"/>
                  <a:gd name="T44" fmla="*/ 53 w 79"/>
                  <a:gd name="T45" fmla="*/ 18 h 122"/>
                  <a:gd name="T46" fmla="*/ 40 w 79"/>
                  <a:gd name="T47" fmla="*/ 12 h 122"/>
                  <a:gd name="T48" fmla="*/ 26 w 79"/>
                  <a:gd name="T49" fmla="*/ 18 h 122"/>
                  <a:gd name="T50" fmla="*/ 20 w 79"/>
                  <a:gd name="T51" fmla="*/ 31 h 122"/>
                  <a:gd name="T52" fmla="*/ 15 w 79"/>
                  <a:gd name="T53" fmla="*/ 86 h 122"/>
                  <a:gd name="T54" fmla="*/ 18 w 79"/>
                  <a:gd name="T55" fmla="*/ 98 h 122"/>
                  <a:gd name="T56" fmla="*/ 27 w 79"/>
                  <a:gd name="T57" fmla="*/ 107 h 122"/>
                  <a:gd name="T58" fmla="*/ 40 w 79"/>
                  <a:gd name="T59" fmla="*/ 110 h 122"/>
                  <a:gd name="T60" fmla="*/ 57 w 79"/>
                  <a:gd name="T61" fmla="*/ 103 h 122"/>
                  <a:gd name="T62" fmla="*/ 64 w 79"/>
                  <a:gd name="T63" fmla="*/ 86 h 122"/>
                  <a:gd name="T64" fmla="*/ 57 w 79"/>
                  <a:gd name="T65" fmla="*/ 69 h 122"/>
                  <a:gd name="T66" fmla="*/ 39 w 79"/>
                  <a:gd name="T67" fmla="*/ 62 h 122"/>
                  <a:gd name="T68" fmla="*/ 22 w 79"/>
                  <a:gd name="T69" fmla="*/ 69 h 122"/>
                  <a:gd name="T70" fmla="*/ 15 w 79"/>
                  <a:gd name="T71" fmla="*/ 86 h 122"/>
                  <a:gd name="T72" fmla="*/ 15 w 79"/>
                  <a:gd name="T73" fmla="*/ 8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9" h="122">
                    <a:moveTo>
                      <a:pt x="23" y="55"/>
                    </a:moveTo>
                    <a:cubicBezTo>
                      <a:pt x="17" y="53"/>
                      <a:pt x="12" y="50"/>
                      <a:pt x="10" y="46"/>
                    </a:cubicBezTo>
                    <a:cubicBezTo>
                      <a:pt x="7" y="42"/>
                      <a:pt x="5" y="37"/>
                      <a:pt x="5" y="31"/>
                    </a:cubicBezTo>
                    <a:cubicBezTo>
                      <a:pt x="5" y="22"/>
                      <a:pt x="8" y="15"/>
                      <a:pt x="15" y="9"/>
                    </a:cubicBezTo>
                    <a:cubicBezTo>
                      <a:pt x="21" y="3"/>
                      <a:pt x="29" y="0"/>
                      <a:pt x="39" y="0"/>
                    </a:cubicBezTo>
                    <a:cubicBezTo>
                      <a:pt x="50" y="0"/>
                      <a:pt x="58" y="3"/>
                      <a:pt x="65" y="9"/>
                    </a:cubicBezTo>
                    <a:cubicBezTo>
                      <a:pt x="71" y="15"/>
                      <a:pt x="74" y="23"/>
                      <a:pt x="74" y="31"/>
                    </a:cubicBezTo>
                    <a:cubicBezTo>
                      <a:pt x="74" y="37"/>
                      <a:pt x="73" y="42"/>
                      <a:pt x="70" y="46"/>
                    </a:cubicBezTo>
                    <a:cubicBezTo>
                      <a:pt x="67" y="50"/>
                      <a:pt x="62" y="53"/>
                      <a:pt x="57" y="55"/>
                    </a:cubicBezTo>
                    <a:cubicBezTo>
                      <a:pt x="64" y="58"/>
                      <a:pt x="69" y="62"/>
                      <a:pt x="73" y="67"/>
                    </a:cubicBezTo>
                    <a:cubicBezTo>
                      <a:pt x="77" y="72"/>
                      <a:pt x="79" y="79"/>
                      <a:pt x="79" y="86"/>
                    </a:cubicBezTo>
                    <a:cubicBezTo>
                      <a:pt x="79" y="96"/>
                      <a:pt x="75" y="105"/>
                      <a:pt x="68" y="112"/>
                    </a:cubicBezTo>
                    <a:cubicBezTo>
                      <a:pt x="61" y="119"/>
                      <a:pt x="51" y="122"/>
                      <a:pt x="40" y="122"/>
                    </a:cubicBezTo>
                    <a:cubicBezTo>
                      <a:pt x="28" y="122"/>
                      <a:pt x="18" y="119"/>
                      <a:pt x="11" y="112"/>
                    </a:cubicBezTo>
                    <a:cubicBezTo>
                      <a:pt x="4" y="105"/>
                      <a:pt x="0" y="96"/>
                      <a:pt x="0" y="86"/>
                    </a:cubicBezTo>
                    <a:cubicBezTo>
                      <a:pt x="0" y="78"/>
                      <a:pt x="2" y="71"/>
                      <a:pt x="6" y="66"/>
                    </a:cubicBezTo>
                    <a:cubicBezTo>
                      <a:pt x="10" y="61"/>
                      <a:pt x="16" y="57"/>
                      <a:pt x="23" y="55"/>
                    </a:cubicBezTo>
                    <a:close/>
                    <a:moveTo>
                      <a:pt x="20" y="31"/>
                    </a:moveTo>
                    <a:cubicBezTo>
                      <a:pt x="20" y="36"/>
                      <a:pt x="22" y="41"/>
                      <a:pt x="26" y="44"/>
                    </a:cubicBezTo>
                    <a:cubicBezTo>
                      <a:pt x="29" y="48"/>
                      <a:pt x="34" y="50"/>
                      <a:pt x="40" y="50"/>
                    </a:cubicBezTo>
                    <a:cubicBezTo>
                      <a:pt x="45" y="50"/>
                      <a:pt x="50" y="48"/>
                      <a:pt x="54" y="44"/>
                    </a:cubicBezTo>
                    <a:cubicBezTo>
                      <a:pt x="57" y="41"/>
                      <a:pt x="59" y="37"/>
                      <a:pt x="59" y="31"/>
                    </a:cubicBezTo>
                    <a:cubicBezTo>
                      <a:pt x="59" y="26"/>
                      <a:pt x="57" y="22"/>
                      <a:pt x="53" y="18"/>
                    </a:cubicBezTo>
                    <a:cubicBezTo>
                      <a:pt x="50" y="14"/>
                      <a:pt x="45" y="12"/>
                      <a:pt x="40" y="12"/>
                    </a:cubicBezTo>
                    <a:cubicBezTo>
                      <a:pt x="34" y="12"/>
                      <a:pt x="29" y="14"/>
                      <a:pt x="26" y="18"/>
                    </a:cubicBezTo>
                    <a:cubicBezTo>
                      <a:pt x="22" y="21"/>
                      <a:pt x="20" y="26"/>
                      <a:pt x="20" y="31"/>
                    </a:cubicBezTo>
                    <a:close/>
                    <a:moveTo>
                      <a:pt x="15" y="86"/>
                    </a:moveTo>
                    <a:cubicBezTo>
                      <a:pt x="15" y="90"/>
                      <a:pt x="16" y="94"/>
                      <a:pt x="18" y="98"/>
                    </a:cubicBezTo>
                    <a:cubicBezTo>
                      <a:pt x="20" y="102"/>
                      <a:pt x="23" y="105"/>
                      <a:pt x="27" y="107"/>
                    </a:cubicBezTo>
                    <a:cubicBezTo>
                      <a:pt x="31" y="109"/>
                      <a:pt x="35" y="110"/>
                      <a:pt x="40" y="110"/>
                    </a:cubicBezTo>
                    <a:cubicBezTo>
                      <a:pt x="47" y="110"/>
                      <a:pt x="53" y="108"/>
                      <a:pt x="57" y="103"/>
                    </a:cubicBezTo>
                    <a:cubicBezTo>
                      <a:pt x="62" y="99"/>
                      <a:pt x="64" y="93"/>
                      <a:pt x="64" y="86"/>
                    </a:cubicBezTo>
                    <a:cubicBezTo>
                      <a:pt x="64" y="79"/>
                      <a:pt x="62" y="73"/>
                      <a:pt x="57" y="69"/>
                    </a:cubicBezTo>
                    <a:cubicBezTo>
                      <a:pt x="52" y="64"/>
                      <a:pt x="46" y="62"/>
                      <a:pt x="39" y="62"/>
                    </a:cubicBezTo>
                    <a:cubicBezTo>
                      <a:pt x="32" y="62"/>
                      <a:pt x="27" y="64"/>
                      <a:pt x="22" y="69"/>
                    </a:cubicBezTo>
                    <a:cubicBezTo>
                      <a:pt x="18" y="73"/>
                      <a:pt x="15" y="79"/>
                      <a:pt x="15" y="86"/>
                    </a:cubicBezTo>
                    <a:close/>
                    <a:moveTo>
                      <a:pt x="15" y="8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56" name="Freeform 255"/>
              <p:cNvSpPr>
                <a:spLocks noEditPoints="1"/>
              </p:cNvSpPr>
              <p:nvPr/>
            </p:nvSpPr>
            <p:spPr bwMode="auto">
              <a:xfrm>
                <a:off x="4598" y="3796"/>
                <a:ext cx="13" cy="12"/>
              </a:xfrm>
              <a:custGeom>
                <a:avLst/>
                <a:gdLst>
                  <a:gd name="T0" fmla="*/ 0 w 17"/>
                  <a:gd name="T1" fmla="*/ 17 h 17"/>
                  <a:gd name="T2" fmla="*/ 0 w 17"/>
                  <a:gd name="T3" fmla="*/ 0 h 17"/>
                  <a:gd name="T4" fmla="*/ 17 w 17"/>
                  <a:gd name="T5" fmla="*/ 0 h 17"/>
                  <a:gd name="T6" fmla="*/ 17 w 17"/>
                  <a:gd name="T7" fmla="*/ 17 h 17"/>
                  <a:gd name="T8" fmla="*/ 0 w 17"/>
                  <a:gd name="T9" fmla="*/ 17 h 17"/>
                  <a:gd name="T10" fmla="*/ 0 w 17"/>
                  <a:gd name="T11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7">
                    <a:moveTo>
                      <a:pt x="0" y="17"/>
                    </a:moveTo>
                    <a:lnTo>
                      <a:pt x="0" y="0"/>
                    </a:lnTo>
                    <a:lnTo>
                      <a:pt x="17" y="0"/>
                    </a:lnTo>
                    <a:lnTo>
                      <a:pt x="17" y="17"/>
                    </a:lnTo>
                    <a:lnTo>
                      <a:pt x="0" y="17"/>
                    </a:lnTo>
                    <a:close/>
                    <a:moveTo>
                      <a:pt x="0" y="1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57" name="Freeform 256"/>
              <p:cNvSpPr>
                <a:spLocks noEditPoints="1"/>
              </p:cNvSpPr>
              <p:nvPr/>
            </p:nvSpPr>
            <p:spPr bwMode="auto">
              <a:xfrm>
                <a:off x="4636" y="3717"/>
                <a:ext cx="34" cy="91"/>
              </a:xfrm>
              <a:custGeom>
                <a:avLst/>
                <a:gdLst>
                  <a:gd name="T0" fmla="*/ 44 w 44"/>
                  <a:gd name="T1" fmla="*/ 120 h 120"/>
                  <a:gd name="T2" fmla="*/ 29 w 44"/>
                  <a:gd name="T3" fmla="*/ 120 h 120"/>
                  <a:gd name="T4" fmla="*/ 29 w 44"/>
                  <a:gd name="T5" fmla="*/ 27 h 120"/>
                  <a:gd name="T6" fmla="*/ 15 w 44"/>
                  <a:gd name="T7" fmla="*/ 37 h 120"/>
                  <a:gd name="T8" fmla="*/ 0 w 44"/>
                  <a:gd name="T9" fmla="*/ 44 h 120"/>
                  <a:gd name="T10" fmla="*/ 0 w 44"/>
                  <a:gd name="T11" fmla="*/ 30 h 120"/>
                  <a:gd name="T12" fmla="*/ 21 w 44"/>
                  <a:gd name="T13" fmla="*/ 16 h 120"/>
                  <a:gd name="T14" fmla="*/ 34 w 44"/>
                  <a:gd name="T15" fmla="*/ 0 h 120"/>
                  <a:gd name="T16" fmla="*/ 44 w 44"/>
                  <a:gd name="T17" fmla="*/ 0 h 120"/>
                  <a:gd name="T18" fmla="*/ 44 w 44"/>
                  <a:gd name="T19" fmla="*/ 120 h 120"/>
                  <a:gd name="T20" fmla="*/ 44 w 44"/>
                  <a:gd name="T21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120">
                    <a:moveTo>
                      <a:pt x="44" y="120"/>
                    </a:moveTo>
                    <a:lnTo>
                      <a:pt x="29" y="120"/>
                    </a:lnTo>
                    <a:lnTo>
                      <a:pt x="29" y="27"/>
                    </a:lnTo>
                    <a:cubicBezTo>
                      <a:pt x="26" y="30"/>
                      <a:pt x="21" y="33"/>
                      <a:pt x="15" y="37"/>
                    </a:cubicBezTo>
                    <a:cubicBezTo>
                      <a:pt x="9" y="40"/>
                      <a:pt x="4" y="43"/>
                      <a:pt x="0" y="44"/>
                    </a:cubicBezTo>
                    <a:lnTo>
                      <a:pt x="0" y="30"/>
                    </a:lnTo>
                    <a:cubicBezTo>
                      <a:pt x="8" y="26"/>
                      <a:pt x="15" y="22"/>
                      <a:pt x="21" y="16"/>
                    </a:cubicBezTo>
                    <a:cubicBezTo>
                      <a:pt x="27" y="11"/>
                      <a:pt x="32" y="5"/>
                      <a:pt x="34" y="0"/>
                    </a:cubicBezTo>
                    <a:lnTo>
                      <a:pt x="44" y="0"/>
                    </a:lnTo>
                    <a:lnTo>
                      <a:pt x="44" y="120"/>
                    </a:lnTo>
                    <a:close/>
                    <a:moveTo>
                      <a:pt x="44" y="12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58" name="Freeform 257"/>
              <p:cNvSpPr>
                <a:spLocks noEditPoints="1"/>
              </p:cNvSpPr>
              <p:nvPr/>
            </p:nvSpPr>
            <p:spPr bwMode="auto">
              <a:xfrm>
                <a:off x="4694" y="3718"/>
                <a:ext cx="63" cy="90"/>
              </a:xfrm>
              <a:custGeom>
                <a:avLst/>
                <a:gdLst>
                  <a:gd name="T0" fmla="*/ 52 w 83"/>
                  <a:gd name="T1" fmla="*/ 119 h 119"/>
                  <a:gd name="T2" fmla="*/ 52 w 83"/>
                  <a:gd name="T3" fmla="*/ 90 h 119"/>
                  <a:gd name="T4" fmla="*/ 0 w 83"/>
                  <a:gd name="T5" fmla="*/ 90 h 119"/>
                  <a:gd name="T6" fmla="*/ 0 w 83"/>
                  <a:gd name="T7" fmla="*/ 77 h 119"/>
                  <a:gd name="T8" fmla="*/ 55 w 83"/>
                  <a:gd name="T9" fmla="*/ 0 h 119"/>
                  <a:gd name="T10" fmla="*/ 67 w 83"/>
                  <a:gd name="T11" fmla="*/ 0 h 119"/>
                  <a:gd name="T12" fmla="*/ 67 w 83"/>
                  <a:gd name="T13" fmla="*/ 77 h 119"/>
                  <a:gd name="T14" fmla="*/ 83 w 83"/>
                  <a:gd name="T15" fmla="*/ 77 h 119"/>
                  <a:gd name="T16" fmla="*/ 83 w 83"/>
                  <a:gd name="T17" fmla="*/ 90 h 119"/>
                  <a:gd name="T18" fmla="*/ 67 w 83"/>
                  <a:gd name="T19" fmla="*/ 90 h 119"/>
                  <a:gd name="T20" fmla="*/ 67 w 83"/>
                  <a:gd name="T21" fmla="*/ 119 h 119"/>
                  <a:gd name="T22" fmla="*/ 52 w 83"/>
                  <a:gd name="T23" fmla="*/ 119 h 119"/>
                  <a:gd name="T24" fmla="*/ 52 w 83"/>
                  <a:gd name="T25" fmla="*/ 77 h 119"/>
                  <a:gd name="T26" fmla="*/ 52 w 83"/>
                  <a:gd name="T27" fmla="*/ 23 h 119"/>
                  <a:gd name="T28" fmla="*/ 15 w 83"/>
                  <a:gd name="T29" fmla="*/ 77 h 119"/>
                  <a:gd name="T30" fmla="*/ 52 w 83"/>
                  <a:gd name="T31" fmla="*/ 77 h 119"/>
                  <a:gd name="T32" fmla="*/ 52 w 83"/>
                  <a:gd name="T33" fmla="*/ 77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3" h="119">
                    <a:moveTo>
                      <a:pt x="52" y="119"/>
                    </a:moveTo>
                    <a:lnTo>
                      <a:pt x="52" y="90"/>
                    </a:lnTo>
                    <a:lnTo>
                      <a:pt x="0" y="90"/>
                    </a:lnTo>
                    <a:lnTo>
                      <a:pt x="0" y="77"/>
                    </a:lnTo>
                    <a:lnTo>
                      <a:pt x="55" y="0"/>
                    </a:lnTo>
                    <a:lnTo>
                      <a:pt x="67" y="0"/>
                    </a:lnTo>
                    <a:lnTo>
                      <a:pt x="67" y="77"/>
                    </a:lnTo>
                    <a:lnTo>
                      <a:pt x="83" y="77"/>
                    </a:lnTo>
                    <a:lnTo>
                      <a:pt x="83" y="90"/>
                    </a:lnTo>
                    <a:lnTo>
                      <a:pt x="67" y="90"/>
                    </a:lnTo>
                    <a:lnTo>
                      <a:pt x="67" y="119"/>
                    </a:lnTo>
                    <a:lnTo>
                      <a:pt x="52" y="119"/>
                    </a:lnTo>
                    <a:close/>
                    <a:moveTo>
                      <a:pt x="52" y="77"/>
                    </a:moveTo>
                    <a:lnTo>
                      <a:pt x="52" y="23"/>
                    </a:lnTo>
                    <a:lnTo>
                      <a:pt x="15" y="77"/>
                    </a:lnTo>
                    <a:lnTo>
                      <a:pt x="52" y="77"/>
                    </a:lnTo>
                    <a:close/>
                    <a:moveTo>
                      <a:pt x="52" y="7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59" name="Freeform 258"/>
              <p:cNvSpPr>
                <a:spLocks noEditPoints="1"/>
              </p:cNvSpPr>
              <p:nvPr/>
            </p:nvSpPr>
            <p:spPr bwMode="auto">
              <a:xfrm>
                <a:off x="5554" y="4909"/>
                <a:ext cx="60" cy="90"/>
              </a:xfrm>
              <a:custGeom>
                <a:avLst/>
                <a:gdLst>
                  <a:gd name="T0" fmla="*/ 0 w 79"/>
                  <a:gd name="T1" fmla="*/ 86 h 119"/>
                  <a:gd name="T2" fmla="*/ 16 w 79"/>
                  <a:gd name="T3" fmla="*/ 85 h 119"/>
                  <a:gd name="T4" fmla="*/ 24 w 79"/>
                  <a:gd name="T5" fmla="*/ 102 h 119"/>
                  <a:gd name="T6" fmla="*/ 39 w 79"/>
                  <a:gd name="T7" fmla="*/ 107 h 119"/>
                  <a:gd name="T8" fmla="*/ 56 w 79"/>
                  <a:gd name="T9" fmla="*/ 99 h 119"/>
                  <a:gd name="T10" fmla="*/ 64 w 79"/>
                  <a:gd name="T11" fmla="*/ 78 h 119"/>
                  <a:gd name="T12" fmla="*/ 57 w 79"/>
                  <a:gd name="T13" fmla="*/ 58 h 119"/>
                  <a:gd name="T14" fmla="*/ 38 w 79"/>
                  <a:gd name="T15" fmla="*/ 51 h 119"/>
                  <a:gd name="T16" fmla="*/ 26 w 79"/>
                  <a:gd name="T17" fmla="*/ 54 h 119"/>
                  <a:gd name="T18" fmla="*/ 17 w 79"/>
                  <a:gd name="T19" fmla="*/ 63 h 119"/>
                  <a:gd name="T20" fmla="*/ 3 w 79"/>
                  <a:gd name="T21" fmla="*/ 61 h 119"/>
                  <a:gd name="T22" fmla="*/ 14 w 79"/>
                  <a:gd name="T23" fmla="*/ 0 h 119"/>
                  <a:gd name="T24" fmla="*/ 74 w 79"/>
                  <a:gd name="T25" fmla="*/ 0 h 119"/>
                  <a:gd name="T26" fmla="*/ 74 w 79"/>
                  <a:gd name="T27" fmla="*/ 14 h 119"/>
                  <a:gd name="T28" fmla="*/ 26 w 79"/>
                  <a:gd name="T29" fmla="*/ 14 h 119"/>
                  <a:gd name="T30" fmla="*/ 20 w 79"/>
                  <a:gd name="T31" fmla="*/ 46 h 119"/>
                  <a:gd name="T32" fmla="*/ 42 w 79"/>
                  <a:gd name="T33" fmla="*/ 38 h 119"/>
                  <a:gd name="T34" fmla="*/ 69 w 79"/>
                  <a:gd name="T35" fmla="*/ 49 h 119"/>
                  <a:gd name="T36" fmla="*/ 79 w 79"/>
                  <a:gd name="T37" fmla="*/ 77 h 119"/>
                  <a:gd name="T38" fmla="*/ 70 w 79"/>
                  <a:gd name="T39" fmla="*/ 105 h 119"/>
                  <a:gd name="T40" fmla="*/ 39 w 79"/>
                  <a:gd name="T41" fmla="*/ 119 h 119"/>
                  <a:gd name="T42" fmla="*/ 12 w 79"/>
                  <a:gd name="T43" fmla="*/ 110 h 119"/>
                  <a:gd name="T44" fmla="*/ 0 w 79"/>
                  <a:gd name="T45" fmla="*/ 86 h 119"/>
                  <a:gd name="T46" fmla="*/ 0 w 79"/>
                  <a:gd name="T47" fmla="*/ 86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79" h="119">
                    <a:moveTo>
                      <a:pt x="0" y="86"/>
                    </a:moveTo>
                    <a:lnTo>
                      <a:pt x="16" y="85"/>
                    </a:lnTo>
                    <a:cubicBezTo>
                      <a:pt x="17" y="92"/>
                      <a:pt x="19" y="98"/>
                      <a:pt x="24" y="102"/>
                    </a:cubicBezTo>
                    <a:cubicBezTo>
                      <a:pt x="28" y="105"/>
                      <a:pt x="33" y="107"/>
                      <a:pt x="39" y="107"/>
                    </a:cubicBezTo>
                    <a:cubicBezTo>
                      <a:pt x="46" y="107"/>
                      <a:pt x="52" y="105"/>
                      <a:pt x="56" y="99"/>
                    </a:cubicBezTo>
                    <a:cubicBezTo>
                      <a:pt x="61" y="94"/>
                      <a:pt x="64" y="87"/>
                      <a:pt x="64" y="78"/>
                    </a:cubicBezTo>
                    <a:cubicBezTo>
                      <a:pt x="64" y="70"/>
                      <a:pt x="61" y="63"/>
                      <a:pt x="57" y="58"/>
                    </a:cubicBezTo>
                    <a:cubicBezTo>
                      <a:pt x="52" y="54"/>
                      <a:pt x="46" y="51"/>
                      <a:pt x="38" y="51"/>
                    </a:cubicBezTo>
                    <a:cubicBezTo>
                      <a:pt x="34" y="51"/>
                      <a:pt x="29" y="52"/>
                      <a:pt x="26" y="54"/>
                    </a:cubicBezTo>
                    <a:cubicBezTo>
                      <a:pt x="22" y="56"/>
                      <a:pt x="19" y="59"/>
                      <a:pt x="17" y="63"/>
                    </a:cubicBezTo>
                    <a:lnTo>
                      <a:pt x="3" y="61"/>
                    </a:lnTo>
                    <a:lnTo>
                      <a:pt x="14" y="0"/>
                    </a:lnTo>
                    <a:lnTo>
                      <a:pt x="74" y="0"/>
                    </a:lnTo>
                    <a:lnTo>
                      <a:pt x="74" y="14"/>
                    </a:lnTo>
                    <a:lnTo>
                      <a:pt x="26" y="14"/>
                    </a:lnTo>
                    <a:lnTo>
                      <a:pt x="20" y="46"/>
                    </a:lnTo>
                    <a:cubicBezTo>
                      <a:pt x="27" y="41"/>
                      <a:pt x="34" y="38"/>
                      <a:pt x="42" y="38"/>
                    </a:cubicBezTo>
                    <a:cubicBezTo>
                      <a:pt x="53" y="38"/>
                      <a:pt x="61" y="42"/>
                      <a:pt x="69" y="49"/>
                    </a:cubicBezTo>
                    <a:cubicBezTo>
                      <a:pt x="76" y="56"/>
                      <a:pt x="79" y="66"/>
                      <a:pt x="79" y="77"/>
                    </a:cubicBezTo>
                    <a:cubicBezTo>
                      <a:pt x="79" y="88"/>
                      <a:pt x="76" y="97"/>
                      <a:pt x="70" y="105"/>
                    </a:cubicBezTo>
                    <a:cubicBezTo>
                      <a:pt x="62" y="114"/>
                      <a:pt x="52" y="119"/>
                      <a:pt x="39" y="119"/>
                    </a:cubicBezTo>
                    <a:cubicBezTo>
                      <a:pt x="28" y="119"/>
                      <a:pt x="19" y="116"/>
                      <a:pt x="12" y="110"/>
                    </a:cubicBezTo>
                    <a:cubicBezTo>
                      <a:pt x="5" y="104"/>
                      <a:pt x="1" y="96"/>
                      <a:pt x="0" y="86"/>
                    </a:cubicBezTo>
                    <a:close/>
                    <a:moveTo>
                      <a:pt x="0" y="8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60" name="Freeform 259"/>
              <p:cNvSpPr>
                <a:spLocks noEditPoints="1"/>
              </p:cNvSpPr>
              <p:nvPr/>
            </p:nvSpPr>
            <p:spPr bwMode="auto">
              <a:xfrm>
                <a:off x="5624" y="4907"/>
                <a:ext cx="60" cy="92"/>
              </a:xfrm>
              <a:custGeom>
                <a:avLst/>
                <a:gdLst>
                  <a:gd name="T0" fmla="*/ 22 w 78"/>
                  <a:gd name="T1" fmla="*/ 56 h 122"/>
                  <a:gd name="T2" fmla="*/ 9 w 78"/>
                  <a:gd name="T3" fmla="*/ 46 h 122"/>
                  <a:gd name="T4" fmla="*/ 5 w 78"/>
                  <a:gd name="T5" fmla="*/ 31 h 122"/>
                  <a:gd name="T6" fmla="*/ 14 w 78"/>
                  <a:gd name="T7" fmla="*/ 9 h 122"/>
                  <a:gd name="T8" fmla="*/ 39 w 78"/>
                  <a:gd name="T9" fmla="*/ 0 h 122"/>
                  <a:gd name="T10" fmla="*/ 64 w 78"/>
                  <a:gd name="T11" fmla="*/ 10 h 122"/>
                  <a:gd name="T12" fmla="*/ 73 w 78"/>
                  <a:gd name="T13" fmla="*/ 32 h 122"/>
                  <a:gd name="T14" fmla="*/ 69 w 78"/>
                  <a:gd name="T15" fmla="*/ 46 h 122"/>
                  <a:gd name="T16" fmla="*/ 56 w 78"/>
                  <a:gd name="T17" fmla="*/ 56 h 122"/>
                  <a:gd name="T18" fmla="*/ 73 w 78"/>
                  <a:gd name="T19" fmla="*/ 67 h 122"/>
                  <a:gd name="T20" fmla="*/ 78 w 78"/>
                  <a:gd name="T21" fmla="*/ 86 h 122"/>
                  <a:gd name="T22" fmla="*/ 68 w 78"/>
                  <a:gd name="T23" fmla="*/ 112 h 122"/>
                  <a:gd name="T24" fmla="*/ 39 w 78"/>
                  <a:gd name="T25" fmla="*/ 122 h 122"/>
                  <a:gd name="T26" fmla="*/ 11 w 78"/>
                  <a:gd name="T27" fmla="*/ 112 h 122"/>
                  <a:gd name="T28" fmla="*/ 0 w 78"/>
                  <a:gd name="T29" fmla="*/ 86 h 122"/>
                  <a:gd name="T30" fmla="*/ 6 w 78"/>
                  <a:gd name="T31" fmla="*/ 66 h 122"/>
                  <a:gd name="T32" fmla="*/ 22 w 78"/>
                  <a:gd name="T33" fmla="*/ 56 h 122"/>
                  <a:gd name="T34" fmla="*/ 20 w 78"/>
                  <a:gd name="T35" fmla="*/ 31 h 122"/>
                  <a:gd name="T36" fmla="*/ 25 w 78"/>
                  <a:gd name="T37" fmla="*/ 45 h 122"/>
                  <a:gd name="T38" fmla="*/ 39 w 78"/>
                  <a:gd name="T39" fmla="*/ 50 h 122"/>
                  <a:gd name="T40" fmla="*/ 53 w 78"/>
                  <a:gd name="T41" fmla="*/ 45 h 122"/>
                  <a:gd name="T42" fmla="*/ 58 w 78"/>
                  <a:gd name="T43" fmla="*/ 32 h 122"/>
                  <a:gd name="T44" fmla="*/ 53 w 78"/>
                  <a:gd name="T45" fmla="*/ 18 h 122"/>
                  <a:gd name="T46" fmla="*/ 39 w 78"/>
                  <a:gd name="T47" fmla="*/ 13 h 122"/>
                  <a:gd name="T48" fmla="*/ 25 w 78"/>
                  <a:gd name="T49" fmla="*/ 18 h 122"/>
                  <a:gd name="T50" fmla="*/ 20 w 78"/>
                  <a:gd name="T51" fmla="*/ 31 h 122"/>
                  <a:gd name="T52" fmla="*/ 15 w 78"/>
                  <a:gd name="T53" fmla="*/ 86 h 122"/>
                  <a:gd name="T54" fmla="*/ 18 w 78"/>
                  <a:gd name="T55" fmla="*/ 98 h 122"/>
                  <a:gd name="T56" fmla="*/ 27 w 78"/>
                  <a:gd name="T57" fmla="*/ 107 h 122"/>
                  <a:gd name="T58" fmla="*/ 39 w 78"/>
                  <a:gd name="T59" fmla="*/ 110 h 122"/>
                  <a:gd name="T60" fmla="*/ 57 w 78"/>
                  <a:gd name="T61" fmla="*/ 104 h 122"/>
                  <a:gd name="T62" fmla="*/ 63 w 78"/>
                  <a:gd name="T63" fmla="*/ 86 h 122"/>
                  <a:gd name="T64" fmla="*/ 56 w 78"/>
                  <a:gd name="T65" fmla="*/ 69 h 122"/>
                  <a:gd name="T66" fmla="*/ 39 w 78"/>
                  <a:gd name="T67" fmla="*/ 62 h 122"/>
                  <a:gd name="T68" fmla="*/ 22 w 78"/>
                  <a:gd name="T69" fmla="*/ 69 h 122"/>
                  <a:gd name="T70" fmla="*/ 15 w 78"/>
                  <a:gd name="T71" fmla="*/ 86 h 122"/>
                  <a:gd name="T72" fmla="*/ 15 w 78"/>
                  <a:gd name="T73" fmla="*/ 86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8" h="122">
                    <a:moveTo>
                      <a:pt x="22" y="56"/>
                    </a:moveTo>
                    <a:cubicBezTo>
                      <a:pt x="16" y="53"/>
                      <a:pt x="12" y="50"/>
                      <a:pt x="9" y="46"/>
                    </a:cubicBezTo>
                    <a:cubicBezTo>
                      <a:pt x="6" y="42"/>
                      <a:pt x="5" y="37"/>
                      <a:pt x="5" y="31"/>
                    </a:cubicBezTo>
                    <a:cubicBezTo>
                      <a:pt x="5" y="23"/>
                      <a:pt x="8" y="15"/>
                      <a:pt x="14" y="9"/>
                    </a:cubicBezTo>
                    <a:cubicBezTo>
                      <a:pt x="20" y="3"/>
                      <a:pt x="28" y="1"/>
                      <a:pt x="39" y="0"/>
                    </a:cubicBezTo>
                    <a:cubicBezTo>
                      <a:pt x="49" y="1"/>
                      <a:pt x="58" y="4"/>
                      <a:pt x="64" y="10"/>
                    </a:cubicBezTo>
                    <a:cubicBezTo>
                      <a:pt x="70" y="16"/>
                      <a:pt x="73" y="23"/>
                      <a:pt x="73" y="32"/>
                    </a:cubicBezTo>
                    <a:cubicBezTo>
                      <a:pt x="73" y="37"/>
                      <a:pt x="72" y="42"/>
                      <a:pt x="69" y="46"/>
                    </a:cubicBezTo>
                    <a:cubicBezTo>
                      <a:pt x="66" y="50"/>
                      <a:pt x="62" y="53"/>
                      <a:pt x="56" y="56"/>
                    </a:cubicBezTo>
                    <a:cubicBezTo>
                      <a:pt x="63" y="58"/>
                      <a:pt x="69" y="62"/>
                      <a:pt x="73" y="67"/>
                    </a:cubicBezTo>
                    <a:cubicBezTo>
                      <a:pt x="76" y="72"/>
                      <a:pt x="78" y="79"/>
                      <a:pt x="78" y="86"/>
                    </a:cubicBezTo>
                    <a:cubicBezTo>
                      <a:pt x="78" y="96"/>
                      <a:pt x="75" y="105"/>
                      <a:pt x="68" y="112"/>
                    </a:cubicBezTo>
                    <a:cubicBezTo>
                      <a:pt x="60" y="119"/>
                      <a:pt x="51" y="122"/>
                      <a:pt x="39" y="122"/>
                    </a:cubicBezTo>
                    <a:cubicBezTo>
                      <a:pt x="27" y="122"/>
                      <a:pt x="18" y="119"/>
                      <a:pt x="11" y="112"/>
                    </a:cubicBezTo>
                    <a:cubicBezTo>
                      <a:pt x="3" y="105"/>
                      <a:pt x="0" y="96"/>
                      <a:pt x="0" y="86"/>
                    </a:cubicBezTo>
                    <a:cubicBezTo>
                      <a:pt x="0" y="78"/>
                      <a:pt x="2" y="72"/>
                      <a:pt x="6" y="66"/>
                    </a:cubicBezTo>
                    <a:cubicBezTo>
                      <a:pt x="10" y="61"/>
                      <a:pt x="15" y="58"/>
                      <a:pt x="22" y="56"/>
                    </a:cubicBezTo>
                    <a:close/>
                    <a:moveTo>
                      <a:pt x="20" y="31"/>
                    </a:moveTo>
                    <a:cubicBezTo>
                      <a:pt x="20" y="36"/>
                      <a:pt x="21" y="41"/>
                      <a:pt x="25" y="45"/>
                    </a:cubicBezTo>
                    <a:cubicBezTo>
                      <a:pt x="29" y="48"/>
                      <a:pt x="33" y="50"/>
                      <a:pt x="39" y="50"/>
                    </a:cubicBezTo>
                    <a:cubicBezTo>
                      <a:pt x="45" y="50"/>
                      <a:pt x="49" y="48"/>
                      <a:pt x="53" y="45"/>
                    </a:cubicBezTo>
                    <a:cubicBezTo>
                      <a:pt x="57" y="41"/>
                      <a:pt x="58" y="37"/>
                      <a:pt x="58" y="32"/>
                    </a:cubicBezTo>
                    <a:cubicBezTo>
                      <a:pt x="58" y="26"/>
                      <a:pt x="57" y="22"/>
                      <a:pt x="53" y="18"/>
                    </a:cubicBezTo>
                    <a:cubicBezTo>
                      <a:pt x="49" y="14"/>
                      <a:pt x="45" y="13"/>
                      <a:pt x="39" y="13"/>
                    </a:cubicBezTo>
                    <a:cubicBezTo>
                      <a:pt x="33" y="13"/>
                      <a:pt x="29" y="14"/>
                      <a:pt x="25" y="18"/>
                    </a:cubicBezTo>
                    <a:cubicBezTo>
                      <a:pt x="21" y="22"/>
                      <a:pt x="20" y="26"/>
                      <a:pt x="20" y="31"/>
                    </a:cubicBezTo>
                    <a:close/>
                    <a:moveTo>
                      <a:pt x="15" y="86"/>
                    </a:moveTo>
                    <a:cubicBezTo>
                      <a:pt x="15" y="90"/>
                      <a:pt x="16" y="94"/>
                      <a:pt x="18" y="98"/>
                    </a:cubicBezTo>
                    <a:cubicBezTo>
                      <a:pt x="20" y="102"/>
                      <a:pt x="23" y="105"/>
                      <a:pt x="27" y="107"/>
                    </a:cubicBezTo>
                    <a:cubicBezTo>
                      <a:pt x="31" y="109"/>
                      <a:pt x="35" y="110"/>
                      <a:pt x="39" y="110"/>
                    </a:cubicBezTo>
                    <a:cubicBezTo>
                      <a:pt x="46" y="110"/>
                      <a:pt x="52" y="108"/>
                      <a:pt x="57" y="104"/>
                    </a:cubicBezTo>
                    <a:cubicBezTo>
                      <a:pt x="61" y="99"/>
                      <a:pt x="63" y="93"/>
                      <a:pt x="63" y="86"/>
                    </a:cubicBezTo>
                    <a:cubicBezTo>
                      <a:pt x="63" y="79"/>
                      <a:pt x="61" y="73"/>
                      <a:pt x="56" y="69"/>
                    </a:cubicBezTo>
                    <a:cubicBezTo>
                      <a:pt x="52" y="64"/>
                      <a:pt x="46" y="62"/>
                      <a:pt x="39" y="62"/>
                    </a:cubicBezTo>
                    <a:cubicBezTo>
                      <a:pt x="32" y="62"/>
                      <a:pt x="26" y="64"/>
                      <a:pt x="22" y="69"/>
                    </a:cubicBezTo>
                    <a:cubicBezTo>
                      <a:pt x="17" y="73"/>
                      <a:pt x="15" y="79"/>
                      <a:pt x="15" y="86"/>
                    </a:cubicBezTo>
                    <a:close/>
                    <a:moveTo>
                      <a:pt x="15" y="8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61" name="Freeform 260"/>
              <p:cNvSpPr>
                <a:spLocks noEditPoints="1"/>
              </p:cNvSpPr>
              <p:nvPr/>
            </p:nvSpPr>
            <p:spPr bwMode="auto">
              <a:xfrm>
                <a:off x="5701" y="4986"/>
                <a:ext cx="13" cy="12"/>
              </a:xfrm>
              <a:custGeom>
                <a:avLst/>
                <a:gdLst>
                  <a:gd name="T0" fmla="*/ 0 w 17"/>
                  <a:gd name="T1" fmla="*/ 16 h 16"/>
                  <a:gd name="T2" fmla="*/ 0 w 17"/>
                  <a:gd name="T3" fmla="*/ 0 h 16"/>
                  <a:gd name="T4" fmla="*/ 17 w 17"/>
                  <a:gd name="T5" fmla="*/ 0 h 16"/>
                  <a:gd name="T6" fmla="*/ 17 w 17"/>
                  <a:gd name="T7" fmla="*/ 16 h 16"/>
                  <a:gd name="T8" fmla="*/ 0 w 17"/>
                  <a:gd name="T9" fmla="*/ 16 h 16"/>
                  <a:gd name="T10" fmla="*/ 0 w 17"/>
                  <a:gd name="T11" fmla="*/ 16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6">
                    <a:moveTo>
                      <a:pt x="0" y="16"/>
                    </a:moveTo>
                    <a:lnTo>
                      <a:pt x="0" y="0"/>
                    </a:lnTo>
                    <a:lnTo>
                      <a:pt x="17" y="0"/>
                    </a:lnTo>
                    <a:lnTo>
                      <a:pt x="17" y="16"/>
                    </a:lnTo>
                    <a:lnTo>
                      <a:pt x="0" y="16"/>
                    </a:lnTo>
                    <a:close/>
                    <a:moveTo>
                      <a:pt x="0" y="1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62" name="Freeform 261"/>
              <p:cNvSpPr>
                <a:spLocks noEditPoints="1"/>
              </p:cNvSpPr>
              <p:nvPr/>
            </p:nvSpPr>
            <p:spPr bwMode="auto">
              <a:xfrm>
                <a:off x="5738" y="4907"/>
                <a:ext cx="34" cy="91"/>
              </a:xfrm>
              <a:custGeom>
                <a:avLst/>
                <a:gdLst>
                  <a:gd name="T0" fmla="*/ 44 w 44"/>
                  <a:gd name="T1" fmla="*/ 120 h 120"/>
                  <a:gd name="T2" fmla="*/ 29 w 44"/>
                  <a:gd name="T3" fmla="*/ 120 h 120"/>
                  <a:gd name="T4" fmla="*/ 29 w 44"/>
                  <a:gd name="T5" fmla="*/ 27 h 120"/>
                  <a:gd name="T6" fmla="*/ 16 w 44"/>
                  <a:gd name="T7" fmla="*/ 37 h 120"/>
                  <a:gd name="T8" fmla="*/ 0 w 44"/>
                  <a:gd name="T9" fmla="*/ 45 h 120"/>
                  <a:gd name="T10" fmla="*/ 0 w 44"/>
                  <a:gd name="T11" fmla="*/ 30 h 120"/>
                  <a:gd name="T12" fmla="*/ 22 w 44"/>
                  <a:gd name="T13" fmla="*/ 16 h 120"/>
                  <a:gd name="T14" fmla="*/ 35 w 44"/>
                  <a:gd name="T15" fmla="*/ 0 h 120"/>
                  <a:gd name="T16" fmla="*/ 44 w 44"/>
                  <a:gd name="T17" fmla="*/ 0 h 120"/>
                  <a:gd name="T18" fmla="*/ 44 w 44"/>
                  <a:gd name="T19" fmla="*/ 120 h 120"/>
                  <a:gd name="T20" fmla="*/ 44 w 44"/>
                  <a:gd name="T21" fmla="*/ 120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4" h="120">
                    <a:moveTo>
                      <a:pt x="44" y="120"/>
                    </a:moveTo>
                    <a:lnTo>
                      <a:pt x="29" y="120"/>
                    </a:lnTo>
                    <a:lnTo>
                      <a:pt x="29" y="27"/>
                    </a:lnTo>
                    <a:cubicBezTo>
                      <a:pt x="26" y="30"/>
                      <a:pt x="21" y="34"/>
                      <a:pt x="16" y="37"/>
                    </a:cubicBezTo>
                    <a:cubicBezTo>
                      <a:pt x="10" y="40"/>
                      <a:pt x="5" y="43"/>
                      <a:pt x="0" y="45"/>
                    </a:cubicBezTo>
                    <a:lnTo>
                      <a:pt x="0" y="30"/>
                    </a:lnTo>
                    <a:cubicBezTo>
                      <a:pt x="8" y="27"/>
                      <a:pt x="16" y="22"/>
                      <a:pt x="22" y="16"/>
                    </a:cubicBezTo>
                    <a:cubicBezTo>
                      <a:pt x="28" y="11"/>
                      <a:pt x="32" y="6"/>
                      <a:pt x="35" y="0"/>
                    </a:cubicBezTo>
                    <a:lnTo>
                      <a:pt x="44" y="0"/>
                    </a:lnTo>
                    <a:lnTo>
                      <a:pt x="44" y="120"/>
                    </a:lnTo>
                    <a:close/>
                    <a:moveTo>
                      <a:pt x="44" y="12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63" name="Freeform 262"/>
              <p:cNvSpPr>
                <a:spLocks noEditPoints="1"/>
              </p:cNvSpPr>
              <p:nvPr/>
            </p:nvSpPr>
            <p:spPr bwMode="auto">
              <a:xfrm>
                <a:off x="5801" y="4907"/>
                <a:ext cx="59" cy="92"/>
              </a:xfrm>
              <a:custGeom>
                <a:avLst/>
                <a:gdLst>
                  <a:gd name="T0" fmla="*/ 2 w 78"/>
                  <a:gd name="T1" fmla="*/ 93 h 122"/>
                  <a:gd name="T2" fmla="*/ 16 w 78"/>
                  <a:gd name="T3" fmla="*/ 91 h 122"/>
                  <a:gd name="T4" fmla="*/ 23 w 78"/>
                  <a:gd name="T5" fmla="*/ 106 h 122"/>
                  <a:gd name="T6" fmla="*/ 36 w 78"/>
                  <a:gd name="T7" fmla="*/ 110 h 122"/>
                  <a:gd name="T8" fmla="*/ 48 w 78"/>
                  <a:gd name="T9" fmla="*/ 107 h 122"/>
                  <a:gd name="T10" fmla="*/ 56 w 78"/>
                  <a:gd name="T11" fmla="*/ 99 h 122"/>
                  <a:gd name="T12" fmla="*/ 61 w 78"/>
                  <a:gd name="T13" fmla="*/ 85 h 122"/>
                  <a:gd name="T14" fmla="*/ 64 w 78"/>
                  <a:gd name="T15" fmla="*/ 67 h 122"/>
                  <a:gd name="T16" fmla="*/ 63 w 78"/>
                  <a:gd name="T17" fmla="*/ 64 h 122"/>
                  <a:gd name="T18" fmla="*/ 51 w 78"/>
                  <a:gd name="T19" fmla="*/ 75 h 122"/>
                  <a:gd name="T20" fmla="*/ 35 w 78"/>
                  <a:gd name="T21" fmla="*/ 80 h 122"/>
                  <a:gd name="T22" fmla="*/ 10 w 78"/>
                  <a:gd name="T23" fmla="*/ 69 h 122"/>
                  <a:gd name="T24" fmla="*/ 0 w 78"/>
                  <a:gd name="T25" fmla="*/ 41 h 122"/>
                  <a:gd name="T26" fmla="*/ 10 w 78"/>
                  <a:gd name="T27" fmla="*/ 12 h 122"/>
                  <a:gd name="T28" fmla="*/ 37 w 78"/>
                  <a:gd name="T29" fmla="*/ 0 h 122"/>
                  <a:gd name="T30" fmla="*/ 58 w 78"/>
                  <a:gd name="T31" fmla="*/ 7 h 122"/>
                  <a:gd name="T32" fmla="*/ 73 w 78"/>
                  <a:gd name="T33" fmla="*/ 25 h 122"/>
                  <a:gd name="T34" fmla="*/ 78 w 78"/>
                  <a:gd name="T35" fmla="*/ 58 h 122"/>
                  <a:gd name="T36" fmla="*/ 73 w 78"/>
                  <a:gd name="T37" fmla="*/ 95 h 122"/>
                  <a:gd name="T38" fmla="*/ 58 w 78"/>
                  <a:gd name="T39" fmla="*/ 115 h 122"/>
                  <a:gd name="T40" fmla="*/ 35 w 78"/>
                  <a:gd name="T41" fmla="*/ 122 h 122"/>
                  <a:gd name="T42" fmla="*/ 13 w 78"/>
                  <a:gd name="T43" fmla="*/ 115 h 122"/>
                  <a:gd name="T44" fmla="*/ 2 w 78"/>
                  <a:gd name="T45" fmla="*/ 93 h 122"/>
                  <a:gd name="T46" fmla="*/ 62 w 78"/>
                  <a:gd name="T47" fmla="*/ 40 h 122"/>
                  <a:gd name="T48" fmla="*/ 55 w 78"/>
                  <a:gd name="T49" fmla="*/ 20 h 122"/>
                  <a:gd name="T50" fmla="*/ 39 w 78"/>
                  <a:gd name="T51" fmla="*/ 13 h 122"/>
                  <a:gd name="T52" fmla="*/ 22 w 78"/>
                  <a:gd name="T53" fmla="*/ 21 h 122"/>
                  <a:gd name="T54" fmla="*/ 15 w 78"/>
                  <a:gd name="T55" fmla="*/ 41 h 122"/>
                  <a:gd name="T56" fmla="*/ 22 w 78"/>
                  <a:gd name="T57" fmla="*/ 60 h 122"/>
                  <a:gd name="T58" fmla="*/ 39 w 78"/>
                  <a:gd name="T59" fmla="*/ 67 h 122"/>
                  <a:gd name="T60" fmla="*/ 55 w 78"/>
                  <a:gd name="T61" fmla="*/ 60 h 122"/>
                  <a:gd name="T62" fmla="*/ 62 w 78"/>
                  <a:gd name="T63" fmla="*/ 40 h 122"/>
                  <a:gd name="T64" fmla="*/ 62 w 78"/>
                  <a:gd name="T65" fmla="*/ 40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78" h="122">
                    <a:moveTo>
                      <a:pt x="2" y="93"/>
                    </a:moveTo>
                    <a:lnTo>
                      <a:pt x="16" y="91"/>
                    </a:lnTo>
                    <a:cubicBezTo>
                      <a:pt x="17" y="98"/>
                      <a:pt x="19" y="103"/>
                      <a:pt x="23" y="106"/>
                    </a:cubicBezTo>
                    <a:cubicBezTo>
                      <a:pt x="26" y="109"/>
                      <a:pt x="30" y="110"/>
                      <a:pt x="36" y="110"/>
                    </a:cubicBezTo>
                    <a:cubicBezTo>
                      <a:pt x="40" y="110"/>
                      <a:pt x="44" y="109"/>
                      <a:pt x="48" y="107"/>
                    </a:cubicBezTo>
                    <a:cubicBezTo>
                      <a:pt x="51" y="105"/>
                      <a:pt x="54" y="102"/>
                      <a:pt x="56" y="99"/>
                    </a:cubicBezTo>
                    <a:cubicBezTo>
                      <a:pt x="58" y="95"/>
                      <a:pt x="60" y="91"/>
                      <a:pt x="61" y="85"/>
                    </a:cubicBezTo>
                    <a:cubicBezTo>
                      <a:pt x="63" y="79"/>
                      <a:pt x="63" y="73"/>
                      <a:pt x="64" y="67"/>
                    </a:cubicBezTo>
                    <a:cubicBezTo>
                      <a:pt x="63" y="67"/>
                      <a:pt x="63" y="66"/>
                      <a:pt x="63" y="64"/>
                    </a:cubicBezTo>
                    <a:cubicBezTo>
                      <a:pt x="60" y="69"/>
                      <a:pt x="56" y="73"/>
                      <a:pt x="51" y="75"/>
                    </a:cubicBezTo>
                    <a:cubicBezTo>
                      <a:pt x="46" y="78"/>
                      <a:pt x="41" y="80"/>
                      <a:pt x="35" y="80"/>
                    </a:cubicBezTo>
                    <a:cubicBezTo>
                      <a:pt x="25" y="80"/>
                      <a:pt x="17" y="76"/>
                      <a:pt x="10" y="69"/>
                    </a:cubicBezTo>
                    <a:cubicBezTo>
                      <a:pt x="3" y="62"/>
                      <a:pt x="0" y="53"/>
                      <a:pt x="0" y="41"/>
                    </a:cubicBezTo>
                    <a:cubicBezTo>
                      <a:pt x="0" y="29"/>
                      <a:pt x="3" y="19"/>
                      <a:pt x="10" y="12"/>
                    </a:cubicBezTo>
                    <a:cubicBezTo>
                      <a:pt x="17" y="4"/>
                      <a:pt x="26" y="1"/>
                      <a:pt x="37" y="0"/>
                    </a:cubicBezTo>
                    <a:cubicBezTo>
                      <a:pt x="45" y="1"/>
                      <a:pt x="52" y="3"/>
                      <a:pt x="58" y="7"/>
                    </a:cubicBezTo>
                    <a:cubicBezTo>
                      <a:pt x="65" y="11"/>
                      <a:pt x="70" y="17"/>
                      <a:pt x="73" y="25"/>
                    </a:cubicBezTo>
                    <a:cubicBezTo>
                      <a:pt x="76" y="32"/>
                      <a:pt x="78" y="44"/>
                      <a:pt x="78" y="58"/>
                    </a:cubicBezTo>
                    <a:cubicBezTo>
                      <a:pt x="78" y="73"/>
                      <a:pt x="76" y="86"/>
                      <a:pt x="73" y="95"/>
                    </a:cubicBezTo>
                    <a:cubicBezTo>
                      <a:pt x="70" y="104"/>
                      <a:pt x="65" y="111"/>
                      <a:pt x="58" y="115"/>
                    </a:cubicBezTo>
                    <a:cubicBezTo>
                      <a:pt x="52" y="120"/>
                      <a:pt x="44" y="122"/>
                      <a:pt x="35" y="122"/>
                    </a:cubicBezTo>
                    <a:cubicBezTo>
                      <a:pt x="26" y="122"/>
                      <a:pt x="18" y="120"/>
                      <a:pt x="13" y="115"/>
                    </a:cubicBezTo>
                    <a:cubicBezTo>
                      <a:pt x="7" y="109"/>
                      <a:pt x="3" y="102"/>
                      <a:pt x="2" y="93"/>
                    </a:cubicBezTo>
                    <a:close/>
                    <a:moveTo>
                      <a:pt x="62" y="40"/>
                    </a:moveTo>
                    <a:cubicBezTo>
                      <a:pt x="62" y="32"/>
                      <a:pt x="60" y="25"/>
                      <a:pt x="55" y="20"/>
                    </a:cubicBezTo>
                    <a:cubicBezTo>
                      <a:pt x="51" y="15"/>
                      <a:pt x="45" y="13"/>
                      <a:pt x="39" y="13"/>
                    </a:cubicBezTo>
                    <a:cubicBezTo>
                      <a:pt x="32" y="13"/>
                      <a:pt x="27" y="15"/>
                      <a:pt x="22" y="21"/>
                    </a:cubicBezTo>
                    <a:cubicBezTo>
                      <a:pt x="17" y="26"/>
                      <a:pt x="15" y="33"/>
                      <a:pt x="15" y="41"/>
                    </a:cubicBezTo>
                    <a:cubicBezTo>
                      <a:pt x="15" y="49"/>
                      <a:pt x="17" y="55"/>
                      <a:pt x="22" y="60"/>
                    </a:cubicBezTo>
                    <a:cubicBezTo>
                      <a:pt x="26" y="65"/>
                      <a:pt x="32" y="67"/>
                      <a:pt x="39" y="67"/>
                    </a:cubicBezTo>
                    <a:cubicBezTo>
                      <a:pt x="45" y="67"/>
                      <a:pt x="51" y="65"/>
                      <a:pt x="55" y="60"/>
                    </a:cubicBezTo>
                    <a:cubicBezTo>
                      <a:pt x="60" y="55"/>
                      <a:pt x="62" y="49"/>
                      <a:pt x="62" y="40"/>
                    </a:cubicBezTo>
                    <a:close/>
                    <a:moveTo>
                      <a:pt x="62" y="4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64" name="Freeform 263"/>
              <p:cNvSpPr>
                <a:spLocks noEditPoints="1"/>
              </p:cNvSpPr>
              <p:nvPr/>
            </p:nvSpPr>
            <p:spPr bwMode="auto">
              <a:xfrm>
                <a:off x="5483" y="5397"/>
                <a:ext cx="59" cy="90"/>
              </a:xfrm>
              <a:custGeom>
                <a:avLst/>
                <a:gdLst>
                  <a:gd name="T0" fmla="*/ 0 w 78"/>
                  <a:gd name="T1" fmla="*/ 14 h 118"/>
                  <a:gd name="T2" fmla="*/ 0 w 78"/>
                  <a:gd name="T3" fmla="*/ 0 h 118"/>
                  <a:gd name="T4" fmla="*/ 78 w 78"/>
                  <a:gd name="T5" fmla="*/ 0 h 118"/>
                  <a:gd name="T6" fmla="*/ 78 w 78"/>
                  <a:gd name="T7" fmla="*/ 11 h 118"/>
                  <a:gd name="T8" fmla="*/ 55 w 78"/>
                  <a:gd name="T9" fmla="*/ 43 h 118"/>
                  <a:gd name="T10" fmla="*/ 38 w 78"/>
                  <a:gd name="T11" fmla="*/ 85 h 118"/>
                  <a:gd name="T12" fmla="*/ 32 w 78"/>
                  <a:gd name="T13" fmla="*/ 118 h 118"/>
                  <a:gd name="T14" fmla="*/ 17 w 78"/>
                  <a:gd name="T15" fmla="*/ 118 h 118"/>
                  <a:gd name="T16" fmla="*/ 23 w 78"/>
                  <a:gd name="T17" fmla="*/ 84 h 118"/>
                  <a:gd name="T18" fmla="*/ 38 w 78"/>
                  <a:gd name="T19" fmla="*/ 45 h 118"/>
                  <a:gd name="T20" fmla="*/ 59 w 78"/>
                  <a:gd name="T21" fmla="*/ 14 h 118"/>
                  <a:gd name="T22" fmla="*/ 0 w 78"/>
                  <a:gd name="T23" fmla="*/ 14 h 118"/>
                  <a:gd name="T24" fmla="*/ 0 w 78"/>
                  <a:gd name="T25" fmla="*/ 14 h 1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" h="118">
                    <a:moveTo>
                      <a:pt x="0" y="14"/>
                    </a:moveTo>
                    <a:lnTo>
                      <a:pt x="0" y="0"/>
                    </a:lnTo>
                    <a:lnTo>
                      <a:pt x="78" y="0"/>
                    </a:lnTo>
                    <a:lnTo>
                      <a:pt x="78" y="11"/>
                    </a:lnTo>
                    <a:cubicBezTo>
                      <a:pt x="70" y="19"/>
                      <a:pt x="62" y="30"/>
                      <a:pt x="55" y="43"/>
                    </a:cubicBezTo>
                    <a:cubicBezTo>
                      <a:pt x="48" y="57"/>
                      <a:pt x="42" y="71"/>
                      <a:pt x="38" y="85"/>
                    </a:cubicBezTo>
                    <a:cubicBezTo>
                      <a:pt x="35" y="95"/>
                      <a:pt x="33" y="106"/>
                      <a:pt x="32" y="118"/>
                    </a:cubicBezTo>
                    <a:lnTo>
                      <a:pt x="17" y="118"/>
                    </a:lnTo>
                    <a:cubicBezTo>
                      <a:pt x="17" y="108"/>
                      <a:pt x="19" y="97"/>
                      <a:pt x="23" y="84"/>
                    </a:cubicBezTo>
                    <a:cubicBezTo>
                      <a:pt x="26" y="70"/>
                      <a:pt x="31" y="57"/>
                      <a:pt x="38" y="45"/>
                    </a:cubicBezTo>
                    <a:cubicBezTo>
                      <a:pt x="44" y="33"/>
                      <a:pt x="51" y="22"/>
                      <a:pt x="59" y="14"/>
                    </a:cubicBezTo>
                    <a:lnTo>
                      <a:pt x="0" y="14"/>
                    </a:lnTo>
                    <a:close/>
                    <a:moveTo>
                      <a:pt x="0" y="14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65" name="Freeform 264"/>
              <p:cNvSpPr>
                <a:spLocks noEditPoints="1"/>
              </p:cNvSpPr>
              <p:nvPr/>
            </p:nvSpPr>
            <p:spPr bwMode="auto">
              <a:xfrm>
                <a:off x="5549" y="5395"/>
                <a:ext cx="63" cy="92"/>
              </a:xfrm>
              <a:custGeom>
                <a:avLst/>
                <a:gdLst>
                  <a:gd name="T0" fmla="*/ 52 w 83"/>
                  <a:gd name="T1" fmla="*/ 120 h 120"/>
                  <a:gd name="T2" fmla="*/ 52 w 83"/>
                  <a:gd name="T3" fmla="*/ 91 h 120"/>
                  <a:gd name="T4" fmla="*/ 0 w 83"/>
                  <a:gd name="T5" fmla="*/ 91 h 120"/>
                  <a:gd name="T6" fmla="*/ 0 w 83"/>
                  <a:gd name="T7" fmla="*/ 78 h 120"/>
                  <a:gd name="T8" fmla="*/ 55 w 83"/>
                  <a:gd name="T9" fmla="*/ 0 h 120"/>
                  <a:gd name="T10" fmla="*/ 67 w 83"/>
                  <a:gd name="T11" fmla="*/ 0 h 120"/>
                  <a:gd name="T12" fmla="*/ 67 w 83"/>
                  <a:gd name="T13" fmla="*/ 78 h 120"/>
                  <a:gd name="T14" fmla="*/ 83 w 83"/>
                  <a:gd name="T15" fmla="*/ 78 h 120"/>
                  <a:gd name="T16" fmla="*/ 83 w 83"/>
                  <a:gd name="T17" fmla="*/ 91 h 120"/>
                  <a:gd name="T18" fmla="*/ 67 w 83"/>
                  <a:gd name="T19" fmla="*/ 91 h 120"/>
                  <a:gd name="T20" fmla="*/ 67 w 83"/>
                  <a:gd name="T21" fmla="*/ 120 h 120"/>
                  <a:gd name="T22" fmla="*/ 52 w 83"/>
                  <a:gd name="T23" fmla="*/ 120 h 120"/>
                  <a:gd name="T24" fmla="*/ 52 w 83"/>
                  <a:gd name="T25" fmla="*/ 78 h 120"/>
                  <a:gd name="T26" fmla="*/ 52 w 83"/>
                  <a:gd name="T27" fmla="*/ 24 h 120"/>
                  <a:gd name="T28" fmla="*/ 15 w 83"/>
                  <a:gd name="T29" fmla="*/ 78 h 120"/>
                  <a:gd name="T30" fmla="*/ 52 w 83"/>
                  <a:gd name="T31" fmla="*/ 78 h 120"/>
                  <a:gd name="T32" fmla="*/ 52 w 83"/>
                  <a:gd name="T33" fmla="*/ 78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83" h="120">
                    <a:moveTo>
                      <a:pt x="52" y="120"/>
                    </a:moveTo>
                    <a:lnTo>
                      <a:pt x="52" y="91"/>
                    </a:lnTo>
                    <a:lnTo>
                      <a:pt x="0" y="91"/>
                    </a:lnTo>
                    <a:lnTo>
                      <a:pt x="0" y="78"/>
                    </a:lnTo>
                    <a:lnTo>
                      <a:pt x="55" y="0"/>
                    </a:lnTo>
                    <a:lnTo>
                      <a:pt x="67" y="0"/>
                    </a:lnTo>
                    <a:lnTo>
                      <a:pt x="67" y="78"/>
                    </a:lnTo>
                    <a:lnTo>
                      <a:pt x="83" y="78"/>
                    </a:lnTo>
                    <a:lnTo>
                      <a:pt x="83" y="91"/>
                    </a:lnTo>
                    <a:lnTo>
                      <a:pt x="67" y="91"/>
                    </a:lnTo>
                    <a:lnTo>
                      <a:pt x="67" y="120"/>
                    </a:lnTo>
                    <a:lnTo>
                      <a:pt x="52" y="120"/>
                    </a:lnTo>
                    <a:close/>
                    <a:moveTo>
                      <a:pt x="52" y="78"/>
                    </a:moveTo>
                    <a:lnTo>
                      <a:pt x="52" y="24"/>
                    </a:lnTo>
                    <a:lnTo>
                      <a:pt x="15" y="78"/>
                    </a:lnTo>
                    <a:lnTo>
                      <a:pt x="52" y="78"/>
                    </a:lnTo>
                    <a:close/>
                    <a:moveTo>
                      <a:pt x="52" y="78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66" name="Freeform 265"/>
              <p:cNvSpPr>
                <a:spLocks noEditPoints="1"/>
              </p:cNvSpPr>
              <p:nvPr/>
            </p:nvSpPr>
            <p:spPr bwMode="auto">
              <a:xfrm>
                <a:off x="5629" y="5474"/>
                <a:ext cx="13" cy="13"/>
              </a:xfrm>
              <a:custGeom>
                <a:avLst/>
                <a:gdLst>
                  <a:gd name="T0" fmla="*/ 0 w 17"/>
                  <a:gd name="T1" fmla="*/ 17 h 17"/>
                  <a:gd name="T2" fmla="*/ 0 w 17"/>
                  <a:gd name="T3" fmla="*/ 0 h 17"/>
                  <a:gd name="T4" fmla="*/ 17 w 17"/>
                  <a:gd name="T5" fmla="*/ 0 h 17"/>
                  <a:gd name="T6" fmla="*/ 17 w 17"/>
                  <a:gd name="T7" fmla="*/ 17 h 17"/>
                  <a:gd name="T8" fmla="*/ 0 w 17"/>
                  <a:gd name="T9" fmla="*/ 17 h 17"/>
                  <a:gd name="T10" fmla="*/ 0 w 17"/>
                  <a:gd name="T11" fmla="*/ 17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7" h="17">
                    <a:moveTo>
                      <a:pt x="0" y="17"/>
                    </a:moveTo>
                    <a:lnTo>
                      <a:pt x="0" y="0"/>
                    </a:lnTo>
                    <a:lnTo>
                      <a:pt x="17" y="0"/>
                    </a:lnTo>
                    <a:lnTo>
                      <a:pt x="17" y="17"/>
                    </a:lnTo>
                    <a:lnTo>
                      <a:pt x="0" y="17"/>
                    </a:lnTo>
                    <a:close/>
                    <a:moveTo>
                      <a:pt x="0" y="1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67" name="Freeform 266"/>
              <p:cNvSpPr>
                <a:spLocks noEditPoints="1"/>
              </p:cNvSpPr>
              <p:nvPr/>
            </p:nvSpPr>
            <p:spPr bwMode="auto">
              <a:xfrm>
                <a:off x="5658" y="5395"/>
                <a:ext cx="59" cy="93"/>
              </a:xfrm>
              <a:custGeom>
                <a:avLst/>
                <a:gdLst>
                  <a:gd name="T0" fmla="*/ 0 w 78"/>
                  <a:gd name="T1" fmla="*/ 88 h 122"/>
                  <a:gd name="T2" fmla="*/ 15 w 78"/>
                  <a:gd name="T3" fmla="*/ 86 h 122"/>
                  <a:gd name="T4" fmla="*/ 23 w 78"/>
                  <a:gd name="T5" fmla="*/ 104 h 122"/>
                  <a:gd name="T6" fmla="*/ 38 w 78"/>
                  <a:gd name="T7" fmla="*/ 109 h 122"/>
                  <a:gd name="T8" fmla="*/ 56 w 78"/>
                  <a:gd name="T9" fmla="*/ 102 h 122"/>
                  <a:gd name="T10" fmla="*/ 63 w 78"/>
                  <a:gd name="T11" fmla="*/ 85 h 122"/>
                  <a:gd name="T12" fmla="*/ 56 w 78"/>
                  <a:gd name="T13" fmla="*/ 68 h 122"/>
                  <a:gd name="T14" fmla="*/ 39 w 78"/>
                  <a:gd name="T15" fmla="*/ 61 h 122"/>
                  <a:gd name="T16" fmla="*/ 29 w 78"/>
                  <a:gd name="T17" fmla="*/ 63 h 122"/>
                  <a:gd name="T18" fmla="*/ 31 w 78"/>
                  <a:gd name="T19" fmla="*/ 50 h 122"/>
                  <a:gd name="T20" fmla="*/ 33 w 78"/>
                  <a:gd name="T21" fmla="*/ 50 h 122"/>
                  <a:gd name="T22" fmla="*/ 50 w 78"/>
                  <a:gd name="T23" fmla="*/ 45 h 122"/>
                  <a:gd name="T24" fmla="*/ 57 w 78"/>
                  <a:gd name="T25" fmla="*/ 30 h 122"/>
                  <a:gd name="T26" fmla="*/ 52 w 78"/>
                  <a:gd name="T27" fmla="*/ 17 h 122"/>
                  <a:gd name="T28" fmla="*/ 38 w 78"/>
                  <a:gd name="T29" fmla="*/ 12 h 122"/>
                  <a:gd name="T30" fmla="*/ 24 w 78"/>
                  <a:gd name="T31" fmla="*/ 17 h 122"/>
                  <a:gd name="T32" fmla="*/ 16 w 78"/>
                  <a:gd name="T33" fmla="*/ 33 h 122"/>
                  <a:gd name="T34" fmla="*/ 2 w 78"/>
                  <a:gd name="T35" fmla="*/ 31 h 122"/>
                  <a:gd name="T36" fmla="*/ 14 w 78"/>
                  <a:gd name="T37" fmla="*/ 8 h 122"/>
                  <a:gd name="T38" fmla="*/ 38 w 78"/>
                  <a:gd name="T39" fmla="*/ 0 h 122"/>
                  <a:gd name="T40" fmla="*/ 56 w 78"/>
                  <a:gd name="T41" fmla="*/ 4 h 122"/>
                  <a:gd name="T42" fmla="*/ 68 w 78"/>
                  <a:gd name="T43" fmla="*/ 15 h 122"/>
                  <a:gd name="T44" fmla="*/ 73 w 78"/>
                  <a:gd name="T45" fmla="*/ 31 h 122"/>
                  <a:gd name="T46" fmla="*/ 68 w 78"/>
                  <a:gd name="T47" fmla="*/ 45 h 122"/>
                  <a:gd name="T48" fmla="*/ 56 w 78"/>
                  <a:gd name="T49" fmla="*/ 55 h 122"/>
                  <a:gd name="T50" fmla="*/ 73 w 78"/>
                  <a:gd name="T51" fmla="*/ 65 h 122"/>
                  <a:gd name="T52" fmla="*/ 78 w 78"/>
                  <a:gd name="T53" fmla="*/ 84 h 122"/>
                  <a:gd name="T54" fmla="*/ 67 w 78"/>
                  <a:gd name="T55" fmla="*/ 111 h 122"/>
                  <a:gd name="T56" fmla="*/ 38 w 78"/>
                  <a:gd name="T57" fmla="*/ 122 h 122"/>
                  <a:gd name="T58" fmla="*/ 12 w 78"/>
                  <a:gd name="T59" fmla="*/ 112 h 122"/>
                  <a:gd name="T60" fmla="*/ 0 w 78"/>
                  <a:gd name="T61" fmla="*/ 88 h 122"/>
                  <a:gd name="T62" fmla="*/ 0 w 78"/>
                  <a:gd name="T63" fmla="*/ 88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78" h="122">
                    <a:moveTo>
                      <a:pt x="0" y="88"/>
                    </a:moveTo>
                    <a:lnTo>
                      <a:pt x="15" y="86"/>
                    </a:lnTo>
                    <a:cubicBezTo>
                      <a:pt x="16" y="94"/>
                      <a:pt x="19" y="100"/>
                      <a:pt x="23" y="104"/>
                    </a:cubicBezTo>
                    <a:cubicBezTo>
                      <a:pt x="27" y="108"/>
                      <a:pt x="32" y="110"/>
                      <a:pt x="38" y="109"/>
                    </a:cubicBezTo>
                    <a:cubicBezTo>
                      <a:pt x="45" y="110"/>
                      <a:pt x="51" y="107"/>
                      <a:pt x="56" y="102"/>
                    </a:cubicBezTo>
                    <a:cubicBezTo>
                      <a:pt x="60" y="98"/>
                      <a:pt x="63" y="92"/>
                      <a:pt x="63" y="85"/>
                    </a:cubicBezTo>
                    <a:cubicBezTo>
                      <a:pt x="63" y="78"/>
                      <a:pt x="61" y="72"/>
                      <a:pt x="56" y="68"/>
                    </a:cubicBezTo>
                    <a:cubicBezTo>
                      <a:pt x="52" y="64"/>
                      <a:pt x="46" y="62"/>
                      <a:pt x="39" y="61"/>
                    </a:cubicBezTo>
                    <a:cubicBezTo>
                      <a:pt x="37" y="62"/>
                      <a:pt x="33" y="62"/>
                      <a:pt x="29" y="63"/>
                    </a:cubicBezTo>
                    <a:lnTo>
                      <a:pt x="31" y="50"/>
                    </a:lnTo>
                    <a:cubicBezTo>
                      <a:pt x="32" y="50"/>
                      <a:pt x="32" y="50"/>
                      <a:pt x="33" y="50"/>
                    </a:cubicBezTo>
                    <a:cubicBezTo>
                      <a:pt x="39" y="50"/>
                      <a:pt x="45" y="49"/>
                      <a:pt x="50" y="45"/>
                    </a:cubicBezTo>
                    <a:cubicBezTo>
                      <a:pt x="55" y="42"/>
                      <a:pt x="57" y="37"/>
                      <a:pt x="57" y="30"/>
                    </a:cubicBezTo>
                    <a:cubicBezTo>
                      <a:pt x="57" y="25"/>
                      <a:pt x="56" y="21"/>
                      <a:pt x="52" y="17"/>
                    </a:cubicBezTo>
                    <a:cubicBezTo>
                      <a:pt x="48" y="14"/>
                      <a:pt x="44" y="12"/>
                      <a:pt x="38" y="12"/>
                    </a:cubicBezTo>
                    <a:cubicBezTo>
                      <a:pt x="32" y="12"/>
                      <a:pt x="27" y="14"/>
                      <a:pt x="24" y="17"/>
                    </a:cubicBezTo>
                    <a:cubicBezTo>
                      <a:pt x="20" y="21"/>
                      <a:pt x="17" y="26"/>
                      <a:pt x="16" y="33"/>
                    </a:cubicBezTo>
                    <a:lnTo>
                      <a:pt x="2" y="31"/>
                    </a:lnTo>
                    <a:cubicBezTo>
                      <a:pt x="3" y="21"/>
                      <a:pt x="7" y="13"/>
                      <a:pt x="14" y="8"/>
                    </a:cubicBezTo>
                    <a:cubicBezTo>
                      <a:pt x="20" y="3"/>
                      <a:pt x="28" y="0"/>
                      <a:pt x="38" y="0"/>
                    </a:cubicBezTo>
                    <a:cubicBezTo>
                      <a:pt x="44" y="0"/>
                      <a:pt x="50" y="1"/>
                      <a:pt x="56" y="4"/>
                    </a:cubicBezTo>
                    <a:cubicBezTo>
                      <a:pt x="61" y="7"/>
                      <a:pt x="65" y="11"/>
                      <a:pt x="68" y="15"/>
                    </a:cubicBezTo>
                    <a:cubicBezTo>
                      <a:pt x="71" y="20"/>
                      <a:pt x="73" y="25"/>
                      <a:pt x="73" y="31"/>
                    </a:cubicBezTo>
                    <a:cubicBezTo>
                      <a:pt x="73" y="36"/>
                      <a:pt x="71" y="41"/>
                      <a:pt x="68" y="45"/>
                    </a:cubicBezTo>
                    <a:cubicBezTo>
                      <a:pt x="65" y="49"/>
                      <a:pt x="61" y="52"/>
                      <a:pt x="56" y="55"/>
                    </a:cubicBezTo>
                    <a:cubicBezTo>
                      <a:pt x="63" y="57"/>
                      <a:pt x="69" y="60"/>
                      <a:pt x="73" y="65"/>
                    </a:cubicBezTo>
                    <a:cubicBezTo>
                      <a:pt x="76" y="70"/>
                      <a:pt x="78" y="77"/>
                      <a:pt x="78" y="84"/>
                    </a:cubicBezTo>
                    <a:cubicBezTo>
                      <a:pt x="78" y="95"/>
                      <a:pt x="75" y="104"/>
                      <a:pt x="67" y="111"/>
                    </a:cubicBezTo>
                    <a:cubicBezTo>
                      <a:pt x="59" y="118"/>
                      <a:pt x="50" y="122"/>
                      <a:pt x="38" y="122"/>
                    </a:cubicBezTo>
                    <a:cubicBezTo>
                      <a:pt x="28" y="122"/>
                      <a:pt x="19" y="118"/>
                      <a:pt x="12" y="112"/>
                    </a:cubicBezTo>
                    <a:cubicBezTo>
                      <a:pt x="5" y="106"/>
                      <a:pt x="1" y="98"/>
                      <a:pt x="0" y="88"/>
                    </a:cubicBezTo>
                    <a:close/>
                    <a:moveTo>
                      <a:pt x="0" y="88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68" name="Freeform 267"/>
              <p:cNvSpPr>
                <a:spLocks noEditPoints="1"/>
              </p:cNvSpPr>
              <p:nvPr/>
            </p:nvSpPr>
            <p:spPr bwMode="auto">
              <a:xfrm>
                <a:off x="3984" y="408"/>
                <a:ext cx="2723" cy="2583"/>
              </a:xfrm>
              <a:custGeom>
                <a:avLst/>
                <a:gdLst>
                  <a:gd name="T0" fmla="*/ 0 w 3588"/>
                  <a:gd name="T1" fmla="*/ 3403 h 3403"/>
                  <a:gd name="T2" fmla="*/ 3588 w 3588"/>
                  <a:gd name="T3" fmla="*/ 3403 h 3403"/>
                  <a:gd name="T4" fmla="*/ 3588 w 3588"/>
                  <a:gd name="T5" fmla="*/ 0 h 3403"/>
                  <a:gd name="T6" fmla="*/ 0 w 3588"/>
                  <a:gd name="T7" fmla="*/ 0 h 3403"/>
                  <a:gd name="T8" fmla="*/ 0 w 3588"/>
                  <a:gd name="T9" fmla="*/ 3403 h 3403"/>
                  <a:gd name="T10" fmla="*/ 0 w 3588"/>
                  <a:gd name="T11" fmla="*/ 3403 h 3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88" h="3403">
                    <a:moveTo>
                      <a:pt x="0" y="3403"/>
                    </a:moveTo>
                    <a:lnTo>
                      <a:pt x="3588" y="3403"/>
                    </a:lnTo>
                    <a:lnTo>
                      <a:pt x="3588" y="0"/>
                    </a:lnTo>
                    <a:lnTo>
                      <a:pt x="0" y="0"/>
                    </a:lnTo>
                    <a:lnTo>
                      <a:pt x="0" y="3403"/>
                    </a:lnTo>
                    <a:close/>
                    <a:moveTo>
                      <a:pt x="0" y="3403"/>
                    </a:moveTo>
                    <a:close/>
                  </a:path>
                </a:pathLst>
              </a:custGeom>
              <a:noFill/>
              <a:ln w="1841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69" name="Freeform 268"/>
              <p:cNvSpPr>
                <a:spLocks noEditPoints="1"/>
              </p:cNvSpPr>
              <p:nvPr/>
            </p:nvSpPr>
            <p:spPr bwMode="auto">
              <a:xfrm>
                <a:off x="6128" y="4396"/>
                <a:ext cx="2058" cy="1116"/>
              </a:xfrm>
              <a:custGeom>
                <a:avLst/>
                <a:gdLst>
                  <a:gd name="T0" fmla="*/ 0 w 2711"/>
                  <a:gd name="T1" fmla="*/ 1470 h 1470"/>
                  <a:gd name="T2" fmla="*/ 2711 w 2711"/>
                  <a:gd name="T3" fmla="*/ 1470 h 1470"/>
                  <a:gd name="T4" fmla="*/ 2711 w 2711"/>
                  <a:gd name="T5" fmla="*/ 0 h 1470"/>
                  <a:gd name="T6" fmla="*/ 0 w 2711"/>
                  <a:gd name="T7" fmla="*/ 0 h 1470"/>
                  <a:gd name="T8" fmla="*/ 0 w 2711"/>
                  <a:gd name="T9" fmla="*/ 1470 h 1470"/>
                  <a:gd name="T10" fmla="*/ 0 w 2711"/>
                  <a:gd name="T11" fmla="*/ 1470 h 14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1" h="1470">
                    <a:moveTo>
                      <a:pt x="0" y="1470"/>
                    </a:moveTo>
                    <a:lnTo>
                      <a:pt x="2711" y="1470"/>
                    </a:lnTo>
                    <a:lnTo>
                      <a:pt x="2711" y="0"/>
                    </a:lnTo>
                    <a:lnTo>
                      <a:pt x="0" y="0"/>
                    </a:lnTo>
                    <a:lnTo>
                      <a:pt x="0" y="1470"/>
                    </a:lnTo>
                    <a:close/>
                    <a:moveTo>
                      <a:pt x="0" y="1470"/>
                    </a:moveTo>
                    <a:close/>
                  </a:path>
                </a:pathLst>
              </a:custGeom>
              <a:noFill/>
              <a:ln w="1841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0" name="Freeform 269"/>
              <p:cNvSpPr>
                <a:spLocks noEditPoints="1"/>
              </p:cNvSpPr>
              <p:nvPr/>
            </p:nvSpPr>
            <p:spPr bwMode="auto">
              <a:xfrm>
                <a:off x="8186" y="5305"/>
                <a:ext cx="742" cy="207"/>
              </a:xfrm>
              <a:custGeom>
                <a:avLst/>
                <a:gdLst>
                  <a:gd name="T0" fmla="*/ 0 w 978"/>
                  <a:gd name="T1" fmla="*/ 272 h 272"/>
                  <a:gd name="T2" fmla="*/ 978 w 978"/>
                  <a:gd name="T3" fmla="*/ 272 h 272"/>
                  <a:gd name="T4" fmla="*/ 978 w 978"/>
                  <a:gd name="T5" fmla="*/ 0 h 272"/>
                  <a:gd name="T6" fmla="*/ 0 w 978"/>
                  <a:gd name="T7" fmla="*/ 0 h 272"/>
                  <a:gd name="T8" fmla="*/ 0 w 978"/>
                  <a:gd name="T9" fmla="*/ 272 h 272"/>
                  <a:gd name="T10" fmla="*/ 0 w 978"/>
                  <a:gd name="T11" fmla="*/ 272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8" h="272">
                    <a:moveTo>
                      <a:pt x="0" y="272"/>
                    </a:moveTo>
                    <a:lnTo>
                      <a:pt x="978" y="272"/>
                    </a:lnTo>
                    <a:lnTo>
                      <a:pt x="978" y="0"/>
                    </a:lnTo>
                    <a:lnTo>
                      <a:pt x="0" y="0"/>
                    </a:lnTo>
                    <a:lnTo>
                      <a:pt x="0" y="272"/>
                    </a:lnTo>
                    <a:close/>
                    <a:moveTo>
                      <a:pt x="0" y="272"/>
                    </a:moveTo>
                    <a:close/>
                  </a:path>
                </a:pathLst>
              </a:custGeom>
              <a:noFill/>
              <a:ln w="1841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1" name="Freeform 270"/>
              <p:cNvSpPr>
                <a:spLocks noEditPoints="1"/>
              </p:cNvSpPr>
              <p:nvPr/>
            </p:nvSpPr>
            <p:spPr bwMode="auto">
              <a:xfrm>
                <a:off x="8186" y="2991"/>
                <a:ext cx="742" cy="2314"/>
              </a:xfrm>
              <a:custGeom>
                <a:avLst/>
                <a:gdLst>
                  <a:gd name="T0" fmla="*/ 0 w 978"/>
                  <a:gd name="T1" fmla="*/ 3049 h 3049"/>
                  <a:gd name="T2" fmla="*/ 978 w 978"/>
                  <a:gd name="T3" fmla="*/ 3049 h 3049"/>
                  <a:gd name="T4" fmla="*/ 978 w 978"/>
                  <a:gd name="T5" fmla="*/ 0 h 3049"/>
                  <a:gd name="T6" fmla="*/ 0 w 978"/>
                  <a:gd name="T7" fmla="*/ 0 h 3049"/>
                  <a:gd name="T8" fmla="*/ 0 w 978"/>
                  <a:gd name="T9" fmla="*/ 3049 h 3049"/>
                  <a:gd name="T10" fmla="*/ 0 w 978"/>
                  <a:gd name="T11" fmla="*/ 3049 h 30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78" h="3049">
                    <a:moveTo>
                      <a:pt x="0" y="3049"/>
                    </a:moveTo>
                    <a:lnTo>
                      <a:pt x="978" y="3049"/>
                    </a:lnTo>
                    <a:lnTo>
                      <a:pt x="978" y="0"/>
                    </a:lnTo>
                    <a:lnTo>
                      <a:pt x="0" y="0"/>
                    </a:lnTo>
                    <a:lnTo>
                      <a:pt x="0" y="3049"/>
                    </a:lnTo>
                    <a:close/>
                    <a:moveTo>
                      <a:pt x="0" y="3049"/>
                    </a:moveTo>
                    <a:close/>
                  </a:path>
                </a:pathLst>
              </a:custGeom>
              <a:noFill/>
              <a:ln w="1841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2" name="Freeform 271"/>
              <p:cNvSpPr>
                <a:spLocks noEditPoints="1"/>
              </p:cNvSpPr>
              <p:nvPr/>
            </p:nvSpPr>
            <p:spPr bwMode="auto">
              <a:xfrm>
                <a:off x="6707" y="408"/>
                <a:ext cx="2221" cy="2583"/>
              </a:xfrm>
              <a:custGeom>
                <a:avLst/>
                <a:gdLst>
                  <a:gd name="T0" fmla="*/ 0 w 2927"/>
                  <a:gd name="T1" fmla="*/ 3403 h 3403"/>
                  <a:gd name="T2" fmla="*/ 2927 w 2927"/>
                  <a:gd name="T3" fmla="*/ 3403 h 3403"/>
                  <a:gd name="T4" fmla="*/ 2927 w 2927"/>
                  <a:gd name="T5" fmla="*/ 0 h 3403"/>
                  <a:gd name="T6" fmla="*/ 0 w 2927"/>
                  <a:gd name="T7" fmla="*/ 0 h 3403"/>
                  <a:gd name="T8" fmla="*/ 0 w 2927"/>
                  <a:gd name="T9" fmla="*/ 3403 h 3403"/>
                  <a:gd name="T10" fmla="*/ 0 w 2927"/>
                  <a:gd name="T11" fmla="*/ 3403 h 3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27" h="3403">
                    <a:moveTo>
                      <a:pt x="0" y="3403"/>
                    </a:moveTo>
                    <a:lnTo>
                      <a:pt x="2927" y="3403"/>
                    </a:lnTo>
                    <a:lnTo>
                      <a:pt x="2927" y="0"/>
                    </a:lnTo>
                    <a:lnTo>
                      <a:pt x="0" y="0"/>
                    </a:lnTo>
                    <a:lnTo>
                      <a:pt x="0" y="3403"/>
                    </a:lnTo>
                    <a:close/>
                    <a:moveTo>
                      <a:pt x="0" y="3403"/>
                    </a:moveTo>
                    <a:close/>
                  </a:path>
                </a:pathLst>
              </a:custGeom>
              <a:noFill/>
              <a:ln w="1841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3" name="Freeform 272"/>
              <p:cNvSpPr>
                <a:spLocks noEditPoints="1"/>
              </p:cNvSpPr>
              <p:nvPr/>
            </p:nvSpPr>
            <p:spPr bwMode="auto">
              <a:xfrm>
                <a:off x="179" y="408"/>
                <a:ext cx="3805" cy="5104"/>
              </a:xfrm>
              <a:custGeom>
                <a:avLst/>
                <a:gdLst>
                  <a:gd name="T0" fmla="*/ 0 w 5013"/>
                  <a:gd name="T1" fmla="*/ 6724 h 6724"/>
                  <a:gd name="T2" fmla="*/ 5013 w 5013"/>
                  <a:gd name="T3" fmla="*/ 6724 h 6724"/>
                  <a:gd name="T4" fmla="*/ 5013 w 5013"/>
                  <a:gd name="T5" fmla="*/ 0 h 6724"/>
                  <a:gd name="T6" fmla="*/ 0 w 5013"/>
                  <a:gd name="T7" fmla="*/ 0 h 6724"/>
                  <a:gd name="T8" fmla="*/ 0 w 5013"/>
                  <a:gd name="T9" fmla="*/ 6724 h 6724"/>
                  <a:gd name="T10" fmla="*/ 0 w 5013"/>
                  <a:gd name="T11" fmla="*/ 6724 h 67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13" h="6724">
                    <a:moveTo>
                      <a:pt x="0" y="6724"/>
                    </a:moveTo>
                    <a:lnTo>
                      <a:pt x="5013" y="6724"/>
                    </a:lnTo>
                    <a:lnTo>
                      <a:pt x="5013" y="0"/>
                    </a:lnTo>
                    <a:lnTo>
                      <a:pt x="0" y="0"/>
                    </a:lnTo>
                    <a:lnTo>
                      <a:pt x="0" y="6724"/>
                    </a:lnTo>
                    <a:close/>
                    <a:moveTo>
                      <a:pt x="0" y="6724"/>
                    </a:moveTo>
                    <a:close/>
                  </a:path>
                </a:pathLst>
              </a:custGeom>
              <a:noFill/>
              <a:ln w="1841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4" name="Freeform 273"/>
              <p:cNvSpPr>
                <a:spLocks noEditPoints="1"/>
              </p:cNvSpPr>
              <p:nvPr/>
            </p:nvSpPr>
            <p:spPr bwMode="auto">
              <a:xfrm>
                <a:off x="6128" y="2991"/>
                <a:ext cx="2058" cy="1405"/>
              </a:xfrm>
              <a:custGeom>
                <a:avLst/>
                <a:gdLst>
                  <a:gd name="T0" fmla="*/ 0 w 2711"/>
                  <a:gd name="T1" fmla="*/ 1851 h 1851"/>
                  <a:gd name="T2" fmla="*/ 2711 w 2711"/>
                  <a:gd name="T3" fmla="*/ 1851 h 1851"/>
                  <a:gd name="T4" fmla="*/ 2711 w 2711"/>
                  <a:gd name="T5" fmla="*/ 0 h 1851"/>
                  <a:gd name="T6" fmla="*/ 0 w 2711"/>
                  <a:gd name="T7" fmla="*/ 0 h 1851"/>
                  <a:gd name="T8" fmla="*/ 0 w 2711"/>
                  <a:gd name="T9" fmla="*/ 1851 h 1851"/>
                  <a:gd name="T10" fmla="*/ 0 w 2711"/>
                  <a:gd name="T11" fmla="*/ 1851 h 18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711" h="1851">
                    <a:moveTo>
                      <a:pt x="0" y="1851"/>
                    </a:moveTo>
                    <a:lnTo>
                      <a:pt x="2711" y="1851"/>
                    </a:lnTo>
                    <a:lnTo>
                      <a:pt x="2711" y="0"/>
                    </a:lnTo>
                    <a:lnTo>
                      <a:pt x="0" y="0"/>
                    </a:lnTo>
                    <a:lnTo>
                      <a:pt x="0" y="1851"/>
                    </a:lnTo>
                    <a:close/>
                    <a:moveTo>
                      <a:pt x="0" y="1851"/>
                    </a:moveTo>
                    <a:close/>
                  </a:path>
                </a:pathLst>
              </a:custGeom>
              <a:noFill/>
              <a:ln w="1841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5" name="Freeform 274"/>
              <p:cNvSpPr>
                <a:spLocks noEditPoints="1"/>
              </p:cNvSpPr>
              <p:nvPr/>
            </p:nvSpPr>
            <p:spPr bwMode="auto">
              <a:xfrm>
                <a:off x="3984" y="2991"/>
                <a:ext cx="2144" cy="2521"/>
              </a:xfrm>
              <a:custGeom>
                <a:avLst/>
                <a:gdLst>
                  <a:gd name="T0" fmla="*/ 0 w 2826"/>
                  <a:gd name="T1" fmla="*/ 3321 h 3321"/>
                  <a:gd name="T2" fmla="*/ 2826 w 2826"/>
                  <a:gd name="T3" fmla="*/ 3321 h 3321"/>
                  <a:gd name="T4" fmla="*/ 2826 w 2826"/>
                  <a:gd name="T5" fmla="*/ 0 h 3321"/>
                  <a:gd name="T6" fmla="*/ 0 w 2826"/>
                  <a:gd name="T7" fmla="*/ 0 h 3321"/>
                  <a:gd name="T8" fmla="*/ 0 w 2826"/>
                  <a:gd name="T9" fmla="*/ 3321 h 3321"/>
                  <a:gd name="T10" fmla="*/ 0 w 2826"/>
                  <a:gd name="T11" fmla="*/ 3321 h 3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826" h="3321">
                    <a:moveTo>
                      <a:pt x="0" y="3321"/>
                    </a:moveTo>
                    <a:lnTo>
                      <a:pt x="2826" y="3321"/>
                    </a:lnTo>
                    <a:lnTo>
                      <a:pt x="2826" y="0"/>
                    </a:lnTo>
                    <a:lnTo>
                      <a:pt x="0" y="0"/>
                    </a:lnTo>
                    <a:lnTo>
                      <a:pt x="0" y="3321"/>
                    </a:lnTo>
                    <a:close/>
                    <a:moveTo>
                      <a:pt x="0" y="3321"/>
                    </a:moveTo>
                    <a:close/>
                  </a:path>
                </a:pathLst>
              </a:custGeom>
              <a:noFill/>
              <a:ln w="1841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6" name="Freeform 275"/>
              <p:cNvSpPr>
                <a:spLocks noEditPoints="1"/>
              </p:cNvSpPr>
              <p:nvPr/>
            </p:nvSpPr>
            <p:spPr bwMode="auto">
              <a:xfrm>
                <a:off x="4120" y="1624"/>
                <a:ext cx="152" cy="152"/>
              </a:xfrm>
              <a:custGeom>
                <a:avLst/>
                <a:gdLst>
                  <a:gd name="T0" fmla="*/ 200 w 200"/>
                  <a:gd name="T1" fmla="*/ 200 h 200"/>
                  <a:gd name="T2" fmla="*/ 157 w 200"/>
                  <a:gd name="T3" fmla="*/ 200 h 200"/>
                  <a:gd name="T4" fmla="*/ 139 w 200"/>
                  <a:gd name="T5" fmla="*/ 154 h 200"/>
                  <a:gd name="T6" fmla="*/ 59 w 200"/>
                  <a:gd name="T7" fmla="*/ 154 h 200"/>
                  <a:gd name="T8" fmla="*/ 43 w 200"/>
                  <a:gd name="T9" fmla="*/ 200 h 200"/>
                  <a:gd name="T10" fmla="*/ 0 w 200"/>
                  <a:gd name="T11" fmla="*/ 200 h 200"/>
                  <a:gd name="T12" fmla="*/ 78 w 200"/>
                  <a:gd name="T13" fmla="*/ 0 h 200"/>
                  <a:gd name="T14" fmla="*/ 120 w 200"/>
                  <a:gd name="T15" fmla="*/ 0 h 200"/>
                  <a:gd name="T16" fmla="*/ 200 w 200"/>
                  <a:gd name="T17" fmla="*/ 200 h 200"/>
                  <a:gd name="T18" fmla="*/ 126 w 200"/>
                  <a:gd name="T19" fmla="*/ 121 h 200"/>
                  <a:gd name="T20" fmla="*/ 99 w 200"/>
                  <a:gd name="T21" fmla="*/ 46 h 200"/>
                  <a:gd name="T22" fmla="*/ 72 w 200"/>
                  <a:gd name="T23" fmla="*/ 121 h 200"/>
                  <a:gd name="T24" fmla="*/ 126 w 200"/>
                  <a:gd name="T25" fmla="*/ 121 h 200"/>
                  <a:gd name="T26" fmla="*/ 126 w 200"/>
                  <a:gd name="T27" fmla="*/ 121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00" h="200">
                    <a:moveTo>
                      <a:pt x="200" y="200"/>
                    </a:moveTo>
                    <a:lnTo>
                      <a:pt x="157" y="200"/>
                    </a:lnTo>
                    <a:lnTo>
                      <a:pt x="139" y="154"/>
                    </a:lnTo>
                    <a:lnTo>
                      <a:pt x="59" y="154"/>
                    </a:lnTo>
                    <a:lnTo>
                      <a:pt x="43" y="200"/>
                    </a:lnTo>
                    <a:lnTo>
                      <a:pt x="0" y="200"/>
                    </a:lnTo>
                    <a:lnTo>
                      <a:pt x="78" y="0"/>
                    </a:lnTo>
                    <a:lnTo>
                      <a:pt x="120" y="0"/>
                    </a:lnTo>
                    <a:lnTo>
                      <a:pt x="200" y="200"/>
                    </a:lnTo>
                    <a:close/>
                    <a:moveTo>
                      <a:pt x="126" y="121"/>
                    </a:moveTo>
                    <a:lnTo>
                      <a:pt x="99" y="46"/>
                    </a:lnTo>
                    <a:lnTo>
                      <a:pt x="72" y="121"/>
                    </a:lnTo>
                    <a:lnTo>
                      <a:pt x="126" y="121"/>
                    </a:lnTo>
                    <a:close/>
                    <a:moveTo>
                      <a:pt x="126" y="121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7" name="Freeform 276"/>
              <p:cNvSpPr>
                <a:spLocks noEditPoints="1"/>
              </p:cNvSpPr>
              <p:nvPr/>
            </p:nvSpPr>
            <p:spPr bwMode="auto">
              <a:xfrm>
                <a:off x="4282" y="1624"/>
                <a:ext cx="108" cy="154"/>
              </a:xfrm>
              <a:custGeom>
                <a:avLst/>
                <a:gdLst>
                  <a:gd name="T0" fmla="*/ 142 w 142"/>
                  <a:gd name="T1" fmla="*/ 200 h 203"/>
                  <a:gd name="T2" fmla="*/ 106 w 142"/>
                  <a:gd name="T3" fmla="*/ 200 h 203"/>
                  <a:gd name="T4" fmla="*/ 106 w 142"/>
                  <a:gd name="T5" fmla="*/ 178 h 203"/>
                  <a:gd name="T6" fmla="*/ 85 w 142"/>
                  <a:gd name="T7" fmla="*/ 197 h 203"/>
                  <a:gd name="T8" fmla="*/ 61 w 142"/>
                  <a:gd name="T9" fmla="*/ 203 h 203"/>
                  <a:gd name="T10" fmla="*/ 18 w 142"/>
                  <a:gd name="T11" fmla="*/ 183 h 203"/>
                  <a:gd name="T12" fmla="*/ 0 w 142"/>
                  <a:gd name="T13" fmla="*/ 127 h 203"/>
                  <a:gd name="T14" fmla="*/ 17 w 142"/>
                  <a:gd name="T15" fmla="*/ 71 h 203"/>
                  <a:gd name="T16" fmla="*/ 61 w 142"/>
                  <a:gd name="T17" fmla="*/ 52 h 203"/>
                  <a:gd name="T18" fmla="*/ 103 w 142"/>
                  <a:gd name="T19" fmla="*/ 72 h 203"/>
                  <a:gd name="T20" fmla="*/ 103 w 142"/>
                  <a:gd name="T21" fmla="*/ 0 h 203"/>
                  <a:gd name="T22" fmla="*/ 142 w 142"/>
                  <a:gd name="T23" fmla="*/ 0 h 203"/>
                  <a:gd name="T24" fmla="*/ 142 w 142"/>
                  <a:gd name="T25" fmla="*/ 200 h 203"/>
                  <a:gd name="T26" fmla="*/ 39 w 142"/>
                  <a:gd name="T27" fmla="*/ 124 h 203"/>
                  <a:gd name="T28" fmla="*/ 46 w 142"/>
                  <a:gd name="T29" fmla="*/ 158 h 203"/>
                  <a:gd name="T30" fmla="*/ 72 w 142"/>
                  <a:gd name="T31" fmla="*/ 173 h 203"/>
                  <a:gd name="T32" fmla="*/ 94 w 142"/>
                  <a:gd name="T33" fmla="*/ 161 h 203"/>
                  <a:gd name="T34" fmla="*/ 103 w 142"/>
                  <a:gd name="T35" fmla="*/ 128 h 203"/>
                  <a:gd name="T36" fmla="*/ 94 w 142"/>
                  <a:gd name="T37" fmla="*/ 92 h 203"/>
                  <a:gd name="T38" fmla="*/ 71 w 142"/>
                  <a:gd name="T39" fmla="*/ 81 h 203"/>
                  <a:gd name="T40" fmla="*/ 48 w 142"/>
                  <a:gd name="T41" fmla="*/ 92 h 203"/>
                  <a:gd name="T42" fmla="*/ 39 w 142"/>
                  <a:gd name="T43" fmla="*/ 124 h 203"/>
                  <a:gd name="T44" fmla="*/ 39 w 142"/>
                  <a:gd name="T45" fmla="*/ 124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42" h="203">
                    <a:moveTo>
                      <a:pt x="142" y="200"/>
                    </a:moveTo>
                    <a:lnTo>
                      <a:pt x="106" y="200"/>
                    </a:lnTo>
                    <a:lnTo>
                      <a:pt x="106" y="178"/>
                    </a:lnTo>
                    <a:cubicBezTo>
                      <a:pt x="100" y="187"/>
                      <a:pt x="93" y="193"/>
                      <a:pt x="85" y="197"/>
                    </a:cubicBezTo>
                    <a:cubicBezTo>
                      <a:pt x="77" y="201"/>
                      <a:pt x="69" y="203"/>
                      <a:pt x="61" y="203"/>
                    </a:cubicBezTo>
                    <a:cubicBezTo>
                      <a:pt x="44" y="203"/>
                      <a:pt x="30" y="196"/>
                      <a:pt x="18" y="183"/>
                    </a:cubicBezTo>
                    <a:cubicBezTo>
                      <a:pt x="6" y="170"/>
                      <a:pt x="0" y="151"/>
                      <a:pt x="0" y="127"/>
                    </a:cubicBezTo>
                    <a:cubicBezTo>
                      <a:pt x="0" y="102"/>
                      <a:pt x="6" y="84"/>
                      <a:pt x="17" y="71"/>
                    </a:cubicBezTo>
                    <a:cubicBezTo>
                      <a:pt x="29" y="58"/>
                      <a:pt x="43" y="52"/>
                      <a:pt x="61" y="52"/>
                    </a:cubicBezTo>
                    <a:cubicBezTo>
                      <a:pt x="77" y="52"/>
                      <a:pt x="91" y="58"/>
                      <a:pt x="103" y="72"/>
                    </a:cubicBezTo>
                    <a:lnTo>
                      <a:pt x="103" y="0"/>
                    </a:lnTo>
                    <a:lnTo>
                      <a:pt x="142" y="0"/>
                    </a:lnTo>
                    <a:lnTo>
                      <a:pt x="142" y="200"/>
                    </a:lnTo>
                    <a:close/>
                    <a:moveTo>
                      <a:pt x="39" y="124"/>
                    </a:moveTo>
                    <a:cubicBezTo>
                      <a:pt x="39" y="140"/>
                      <a:pt x="41" y="151"/>
                      <a:pt x="46" y="158"/>
                    </a:cubicBezTo>
                    <a:cubicBezTo>
                      <a:pt x="52" y="168"/>
                      <a:pt x="60" y="173"/>
                      <a:pt x="72" y="173"/>
                    </a:cubicBezTo>
                    <a:cubicBezTo>
                      <a:pt x="80" y="173"/>
                      <a:pt x="88" y="169"/>
                      <a:pt x="94" y="161"/>
                    </a:cubicBezTo>
                    <a:cubicBezTo>
                      <a:pt x="100" y="154"/>
                      <a:pt x="103" y="143"/>
                      <a:pt x="103" y="128"/>
                    </a:cubicBezTo>
                    <a:cubicBezTo>
                      <a:pt x="103" y="111"/>
                      <a:pt x="100" y="99"/>
                      <a:pt x="94" y="92"/>
                    </a:cubicBezTo>
                    <a:cubicBezTo>
                      <a:pt x="88" y="85"/>
                      <a:pt x="81" y="81"/>
                      <a:pt x="71" y="81"/>
                    </a:cubicBezTo>
                    <a:cubicBezTo>
                      <a:pt x="62" y="81"/>
                      <a:pt x="54" y="85"/>
                      <a:pt x="48" y="92"/>
                    </a:cubicBezTo>
                    <a:cubicBezTo>
                      <a:pt x="42" y="99"/>
                      <a:pt x="39" y="110"/>
                      <a:pt x="39" y="124"/>
                    </a:cubicBezTo>
                    <a:close/>
                    <a:moveTo>
                      <a:pt x="39" y="124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8" name="Freeform 277"/>
              <p:cNvSpPr>
                <a:spLocks noEditPoints="1"/>
              </p:cNvSpPr>
              <p:nvPr/>
            </p:nvSpPr>
            <p:spPr bwMode="auto">
              <a:xfrm>
                <a:off x="4404" y="1666"/>
                <a:ext cx="114" cy="110"/>
              </a:xfrm>
              <a:custGeom>
                <a:avLst/>
                <a:gdLst>
                  <a:gd name="T0" fmla="*/ 58 w 150"/>
                  <a:gd name="T1" fmla="*/ 145 h 145"/>
                  <a:gd name="T2" fmla="*/ 0 w 150"/>
                  <a:gd name="T3" fmla="*/ 0 h 145"/>
                  <a:gd name="T4" fmla="*/ 40 w 150"/>
                  <a:gd name="T5" fmla="*/ 0 h 145"/>
                  <a:gd name="T6" fmla="*/ 67 w 150"/>
                  <a:gd name="T7" fmla="*/ 74 h 145"/>
                  <a:gd name="T8" fmla="*/ 75 w 150"/>
                  <a:gd name="T9" fmla="*/ 98 h 145"/>
                  <a:gd name="T10" fmla="*/ 79 w 150"/>
                  <a:gd name="T11" fmla="*/ 86 h 145"/>
                  <a:gd name="T12" fmla="*/ 83 w 150"/>
                  <a:gd name="T13" fmla="*/ 74 h 145"/>
                  <a:gd name="T14" fmla="*/ 111 w 150"/>
                  <a:gd name="T15" fmla="*/ 0 h 145"/>
                  <a:gd name="T16" fmla="*/ 150 w 150"/>
                  <a:gd name="T17" fmla="*/ 0 h 145"/>
                  <a:gd name="T18" fmla="*/ 93 w 150"/>
                  <a:gd name="T19" fmla="*/ 145 h 145"/>
                  <a:gd name="T20" fmla="*/ 58 w 150"/>
                  <a:gd name="T21" fmla="*/ 145 h 145"/>
                  <a:gd name="T22" fmla="*/ 58 w 150"/>
                  <a:gd name="T23" fmla="*/ 14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0" h="145">
                    <a:moveTo>
                      <a:pt x="58" y="145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67" y="74"/>
                    </a:lnTo>
                    <a:lnTo>
                      <a:pt x="75" y="98"/>
                    </a:lnTo>
                    <a:cubicBezTo>
                      <a:pt x="77" y="92"/>
                      <a:pt x="79" y="88"/>
                      <a:pt x="79" y="86"/>
                    </a:cubicBezTo>
                    <a:cubicBezTo>
                      <a:pt x="80" y="82"/>
                      <a:pt x="82" y="78"/>
                      <a:pt x="83" y="74"/>
                    </a:cubicBezTo>
                    <a:lnTo>
                      <a:pt x="111" y="0"/>
                    </a:lnTo>
                    <a:lnTo>
                      <a:pt x="150" y="0"/>
                    </a:lnTo>
                    <a:lnTo>
                      <a:pt x="93" y="145"/>
                    </a:lnTo>
                    <a:lnTo>
                      <a:pt x="58" y="145"/>
                    </a:lnTo>
                    <a:close/>
                    <a:moveTo>
                      <a:pt x="58" y="145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79" name="Freeform 278"/>
              <p:cNvSpPr>
                <a:spLocks noEditPoints="1"/>
              </p:cNvSpPr>
              <p:nvPr/>
            </p:nvSpPr>
            <p:spPr bwMode="auto">
              <a:xfrm>
                <a:off x="4527" y="1664"/>
                <a:ext cx="103" cy="114"/>
              </a:xfrm>
              <a:custGeom>
                <a:avLst/>
                <a:gdLst>
                  <a:gd name="T0" fmla="*/ 96 w 136"/>
                  <a:gd name="T1" fmla="*/ 102 h 151"/>
                  <a:gd name="T2" fmla="*/ 134 w 136"/>
                  <a:gd name="T3" fmla="*/ 108 h 151"/>
                  <a:gd name="T4" fmla="*/ 111 w 136"/>
                  <a:gd name="T5" fmla="*/ 140 h 151"/>
                  <a:gd name="T6" fmla="*/ 71 w 136"/>
                  <a:gd name="T7" fmla="*/ 151 h 151"/>
                  <a:gd name="T8" fmla="*/ 15 w 136"/>
                  <a:gd name="T9" fmla="*/ 126 h 151"/>
                  <a:gd name="T10" fmla="*/ 0 w 136"/>
                  <a:gd name="T11" fmla="*/ 76 h 151"/>
                  <a:gd name="T12" fmla="*/ 19 w 136"/>
                  <a:gd name="T13" fmla="*/ 20 h 151"/>
                  <a:gd name="T14" fmla="*/ 67 w 136"/>
                  <a:gd name="T15" fmla="*/ 0 h 151"/>
                  <a:gd name="T16" fmla="*/ 118 w 136"/>
                  <a:gd name="T17" fmla="*/ 21 h 151"/>
                  <a:gd name="T18" fmla="*/ 136 w 136"/>
                  <a:gd name="T19" fmla="*/ 86 h 151"/>
                  <a:gd name="T20" fmla="*/ 40 w 136"/>
                  <a:gd name="T21" fmla="*/ 86 h 151"/>
                  <a:gd name="T22" fmla="*/ 49 w 136"/>
                  <a:gd name="T23" fmla="*/ 113 h 151"/>
                  <a:gd name="T24" fmla="*/ 71 w 136"/>
                  <a:gd name="T25" fmla="*/ 122 h 151"/>
                  <a:gd name="T26" fmla="*/ 86 w 136"/>
                  <a:gd name="T27" fmla="*/ 117 h 151"/>
                  <a:gd name="T28" fmla="*/ 96 w 136"/>
                  <a:gd name="T29" fmla="*/ 102 h 151"/>
                  <a:gd name="T30" fmla="*/ 98 w 136"/>
                  <a:gd name="T31" fmla="*/ 63 h 151"/>
                  <a:gd name="T32" fmla="*/ 89 w 136"/>
                  <a:gd name="T33" fmla="*/ 38 h 151"/>
                  <a:gd name="T34" fmla="*/ 69 w 136"/>
                  <a:gd name="T35" fmla="*/ 29 h 151"/>
                  <a:gd name="T36" fmla="*/ 49 w 136"/>
                  <a:gd name="T37" fmla="*/ 38 h 151"/>
                  <a:gd name="T38" fmla="*/ 40 w 136"/>
                  <a:gd name="T39" fmla="*/ 63 h 151"/>
                  <a:gd name="T40" fmla="*/ 98 w 136"/>
                  <a:gd name="T41" fmla="*/ 63 h 151"/>
                  <a:gd name="T42" fmla="*/ 98 w 136"/>
                  <a:gd name="T43" fmla="*/ 63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6" h="151">
                    <a:moveTo>
                      <a:pt x="96" y="102"/>
                    </a:moveTo>
                    <a:lnTo>
                      <a:pt x="134" y="108"/>
                    </a:lnTo>
                    <a:cubicBezTo>
                      <a:pt x="129" y="122"/>
                      <a:pt x="121" y="133"/>
                      <a:pt x="111" y="140"/>
                    </a:cubicBezTo>
                    <a:cubicBezTo>
                      <a:pt x="100" y="147"/>
                      <a:pt x="87" y="151"/>
                      <a:pt x="71" y="151"/>
                    </a:cubicBezTo>
                    <a:cubicBezTo>
                      <a:pt x="46" y="151"/>
                      <a:pt x="27" y="143"/>
                      <a:pt x="15" y="126"/>
                    </a:cubicBezTo>
                    <a:cubicBezTo>
                      <a:pt x="5" y="113"/>
                      <a:pt x="0" y="96"/>
                      <a:pt x="0" y="76"/>
                    </a:cubicBezTo>
                    <a:cubicBezTo>
                      <a:pt x="0" y="52"/>
                      <a:pt x="7" y="34"/>
                      <a:pt x="19" y="20"/>
                    </a:cubicBezTo>
                    <a:cubicBezTo>
                      <a:pt x="32" y="6"/>
                      <a:pt x="48" y="0"/>
                      <a:pt x="67" y="0"/>
                    </a:cubicBezTo>
                    <a:cubicBezTo>
                      <a:pt x="88" y="0"/>
                      <a:pt x="105" y="7"/>
                      <a:pt x="118" y="21"/>
                    </a:cubicBezTo>
                    <a:cubicBezTo>
                      <a:pt x="130" y="35"/>
                      <a:pt x="136" y="57"/>
                      <a:pt x="136" y="86"/>
                    </a:cubicBezTo>
                    <a:lnTo>
                      <a:pt x="40" y="86"/>
                    </a:lnTo>
                    <a:cubicBezTo>
                      <a:pt x="40" y="98"/>
                      <a:pt x="43" y="107"/>
                      <a:pt x="49" y="113"/>
                    </a:cubicBezTo>
                    <a:cubicBezTo>
                      <a:pt x="55" y="119"/>
                      <a:pt x="62" y="122"/>
                      <a:pt x="71" y="122"/>
                    </a:cubicBezTo>
                    <a:cubicBezTo>
                      <a:pt x="77" y="122"/>
                      <a:pt x="82" y="121"/>
                      <a:pt x="86" y="117"/>
                    </a:cubicBezTo>
                    <a:cubicBezTo>
                      <a:pt x="90" y="114"/>
                      <a:pt x="93" y="109"/>
                      <a:pt x="96" y="102"/>
                    </a:cubicBezTo>
                    <a:close/>
                    <a:moveTo>
                      <a:pt x="98" y="63"/>
                    </a:moveTo>
                    <a:cubicBezTo>
                      <a:pt x="97" y="52"/>
                      <a:pt x="95" y="43"/>
                      <a:pt x="89" y="38"/>
                    </a:cubicBezTo>
                    <a:cubicBezTo>
                      <a:pt x="84" y="32"/>
                      <a:pt x="77" y="29"/>
                      <a:pt x="69" y="29"/>
                    </a:cubicBezTo>
                    <a:cubicBezTo>
                      <a:pt x="61" y="29"/>
                      <a:pt x="54" y="32"/>
                      <a:pt x="49" y="38"/>
                    </a:cubicBezTo>
                    <a:cubicBezTo>
                      <a:pt x="43" y="44"/>
                      <a:pt x="40" y="52"/>
                      <a:pt x="40" y="63"/>
                    </a:cubicBezTo>
                    <a:lnTo>
                      <a:pt x="98" y="63"/>
                    </a:lnTo>
                    <a:close/>
                    <a:moveTo>
                      <a:pt x="98" y="6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80" name="Freeform 279"/>
              <p:cNvSpPr>
                <a:spLocks noEditPoints="1"/>
              </p:cNvSpPr>
              <p:nvPr/>
            </p:nvSpPr>
            <p:spPr bwMode="auto">
              <a:xfrm>
                <a:off x="4652" y="1664"/>
                <a:ext cx="72" cy="112"/>
              </a:xfrm>
              <a:custGeom>
                <a:avLst/>
                <a:gdLst>
                  <a:gd name="T0" fmla="*/ 39 w 94"/>
                  <a:gd name="T1" fmla="*/ 148 h 148"/>
                  <a:gd name="T2" fmla="*/ 0 w 94"/>
                  <a:gd name="T3" fmla="*/ 148 h 148"/>
                  <a:gd name="T4" fmla="*/ 0 w 94"/>
                  <a:gd name="T5" fmla="*/ 3 h 148"/>
                  <a:gd name="T6" fmla="*/ 36 w 94"/>
                  <a:gd name="T7" fmla="*/ 3 h 148"/>
                  <a:gd name="T8" fmla="*/ 36 w 94"/>
                  <a:gd name="T9" fmla="*/ 23 h 148"/>
                  <a:gd name="T10" fmla="*/ 52 w 94"/>
                  <a:gd name="T11" fmla="*/ 4 h 148"/>
                  <a:gd name="T12" fmla="*/ 69 w 94"/>
                  <a:gd name="T13" fmla="*/ 0 h 148"/>
                  <a:gd name="T14" fmla="*/ 94 w 94"/>
                  <a:gd name="T15" fmla="*/ 7 h 148"/>
                  <a:gd name="T16" fmla="*/ 82 w 94"/>
                  <a:gd name="T17" fmla="*/ 40 h 148"/>
                  <a:gd name="T18" fmla="*/ 64 w 94"/>
                  <a:gd name="T19" fmla="*/ 34 h 148"/>
                  <a:gd name="T20" fmla="*/ 51 w 94"/>
                  <a:gd name="T21" fmla="*/ 38 h 148"/>
                  <a:gd name="T22" fmla="*/ 42 w 94"/>
                  <a:gd name="T23" fmla="*/ 54 h 148"/>
                  <a:gd name="T24" fmla="*/ 39 w 94"/>
                  <a:gd name="T25" fmla="*/ 103 h 148"/>
                  <a:gd name="T26" fmla="*/ 39 w 94"/>
                  <a:gd name="T27" fmla="*/ 148 h 148"/>
                  <a:gd name="T28" fmla="*/ 39 w 94"/>
                  <a:gd name="T29" fmla="*/ 148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4" h="148">
                    <a:moveTo>
                      <a:pt x="39" y="148"/>
                    </a:moveTo>
                    <a:lnTo>
                      <a:pt x="0" y="148"/>
                    </a:lnTo>
                    <a:lnTo>
                      <a:pt x="0" y="3"/>
                    </a:lnTo>
                    <a:lnTo>
                      <a:pt x="36" y="3"/>
                    </a:lnTo>
                    <a:lnTo>
                      <a:pt x="36" y="23"/>
                    </a:lnTo>
                    <a:cubicBezTo>
                      <a:pt x="42" y="14"/>
                      <a:pt x="48" y="7"/>
                      <a:pt x="52" y="4"/>
                    </a:cubicBezTo>
                    <a:cubicBezTo>
                      <a:pt x="57" y="1"/>
                      <a:pt x="63" y="0"/>
                      <a:pt x="69" y="0"/>
                    </a:cubicBezTo>
                    <a:cubicBezTo>
                      <a:pt x="78" y="0"/>
                      <a:pt x="86" y="2"/>
                      <a:pt x="94" y="7"/>
                    </a:cubicBezTo>
                    <a:lnTo>
                      <a:pt x="82" y="40"/>
                    </a:lnTo>
                    <a:cubicBezTo>
                      <a:pt x="76" y="36"/>
                      <a:pt x="70" y="34"/>
                      <a:pt x="64" y="34"/>
                    </a:cubicBezTo>
                    <a:cubicBezTo>
                      <a:pt x="59" y="34"/>
                      <a:pt x="54" y="35"/>
                      <a:pt x="51" y="38"/>
                    </a:cubicBezTo>
                    <a:cubicBezTo>
                      <a:pt x="47" y="41"/>
                      <a:pt x="44" y="47"/>
                      <a:pt x="42" y="54"/>
                    </a:cubicBezTo>
                    <a:cubicBezTo>
                      <a:pt x="40" y="62"/>
                      <a:pt x="39" y="78"/>
                      <a:pt x="39" y="103"/>
                    </a:cubicBezTo>
                    <a:lnTo>
                      <a:pt x="39" y="148"/>
                    </a:lnTo>
                    <a:close/>
                    <a:moveTo>
                      <a:pt x="39" y="148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81" name="Freeform 280"/>
              <p:cNvSpPr>
                <a:spLocks noEditPoints="1"/>
              </p:cNvSpPr>
              <p:nvPr/>
            </p:nvSpPr>
            <p:spPr bwMode="auto">
              <a:xfrm>
                <a:off x="4724" y="1627"/>
                <a:ext cx="65" cy="151"/>
              </a:xfrm>
              <a:custGeom>
                <a:avLst/>
                <a:gdLst>
                  <a:gd name="T0" fmla="*/ 82 w 85"/>
                  <a:gd name="T1" fmla="*/ 51 h 199"/>
                  <a:gd name="T2" fmla="*/ 82 w 85"/>
                  <a:gd name="T3" fmla="*/ 81 h 199"/>
                  <a:gd name="T4" fmla="*/ 56 w 85"/>
                  <a:gd name="T5" fmla="*/ 81 h 199"/>
                  <a:gd name="T6" fmla="*/ 56 w 85"/>
                  <a:gd name="T7" fmla="*/ 140 h 199"/>
                  <a:gd name="T8" fmla="*/ 57 w 85"/>
                  <a:gd name="T9" fmla="*/ 160 h 199"/>
                  <a:gd name="T10" fmla="*/ 60 w 85"/>
                  <a:gd name="T11" fmla="*/ 165 h 199"/>
                  <a:gd name="T12" fmla="*/ 67 w 85"/>
                  <a:gd name="T13" fmla="*/ 167 h 199"/>
                  <a:gd name="T14" fmla="*/ 82 w 85"/>
                  <a:gd name="T15" fmla="*/ 163 h 199"/>
                  <a:gd name="T16" fmla="*/ 85 w 85"/>
                  <a:gd name="T17" fmla="*/ 193 h 199"/>
                  <a:gd name="T18" fmla="*/ 55 w 85"/>
                  <a:gd name="T19" fmla="*/ 199 h 199"/>
                  <a:gd name="T20" fmla="*/ 36 w 85"/>
                  <a:gd name="T21" fmla="*/ 196 h 199"/>
                  <a:gd name="T22" fmla="*/ 24 w 85"/>
                  <a:gd name="T23" fmla="*/ 187 h 199"/>
                  <a:gd name="T24" fmla="*/ 19 w 85"/>
                  <a:gd name="T25" fmla="*/ 172 h 199"/>
                  <a:gd name="T26" fmla="*/ 18 w 85"/>
                  <a:gd name="T27" fmla="*/ 145 h 199"/>
                  <a:gd name="T28" fmla="*/ 18 w 85"/>
                  <a:gd name="T29" fmla="*/ 81 h 199"/>
                  <a:gd name="T30" fmla="*/ 0 w 85"/>
                  <a:gd name="T31" fmla="*/ 81 h 199"/>
                  <a:gd name="T32" fmla="*/ 0 w 85"/>
                  <a:gd name="T33" fmla="*/ 51 h 199"/>
                  <a:gd name="T34" fmla="*/ 18 w 85"/>
                  <a:gd name="T35" fmla="*/ 51 h 199"/>
                  <a:gd name="T36" fmla="*/ 18 w 85"/>
                  <a:gd name="T37" fmla="*/ 22 h 199"/>
                  <a:gd name="T38" fmla="*/ 56 w 85"/>
                  <a:gd name="T39" fmla="*/ 0 h 199"/>
                  <a:gd name="T40" fmla="*/ 56 w 85"/>
                  <a:gd name="T41" fmla="*/ 51 h 199"/>
                  <a:gd name="T42" fmla="*/ 82 w 85"/>
                  <a:gd name="T43" fmla="*/ 51 h 199"/>
                  <a:gd name="T44" fmla="*/ 82 w 85"/>
                  <a:gd name="T45" fmla="*/ 5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5" h="199">
                    <a:moveTo>
                      <a:pt x="82" y="51"/>
                    </a:moveTo>
                    <a:lnTo>
                      <a:pt x="82" y="81"/>
                    </a:lnTo>
                    <a:lnTo>
                      <a:pt x="56" y="81"/>
                    </a:lnTo>
                    <a:lnTo>
                      <a:pt x="56" y="140"/>
                    </a:lnTo>
                    <a:cubicBezTo>
                      <a:pt x="56" y="152"/>
                      <a:pt x="56" y="159"/>
                      <a:pt x="57" y="160"/>
                    </a:cubicBezTo>
                    <a:cubicBezTo>
                      <a:pt x="57" y="162"/>
                      <a:pt x="58" y="164"/>
                      <a:pt x="60" y="165"/>
                    </a:cubicBezTo>
                    <a:cubicBezTo>
                      <a:pt x="62" y="167"/>
                      <a:pt x="64" y="167"/>
                      <a:pt x="67" y="167"/>
                    </a:cubicBezTo>
                    <a:cubicBezTo>
                      <a:pt x="70" y="167"/>
                      <a:pt x="75" y="166"/>
                      <a:pt x="82" y="163"/>
                    </a:cubicBezTo>
                    <a:lnTo>
                      <a:pt x="85" y="193"/>
                    </a:lnTo>
                    <a:cubicBezTo>
                      <a:pt x="76" y="197"/>
                      <a:pt x="66" y="199"/>
                      <a:pt x="55" y="199"/>
                    </a:cubicBezTo>
                    <a:cubicBezTo>
                      <a:pt x="48" y="199"/>
                      <a:pt x="42" y="198"/>
                      <a:pt x="36" y="196"/>
                    </a:cubicBezTo>
                    <a:cubicBezTo>
                      <a:pt x="31" y="193"/>
                      <a:pt x="27" y="190"/>
                      <a:pt x="24" y="187"/>
                    </a:cubicBezTo>
                    <a:cubicBezTo>
                      <a:pt x="22" y="183"/>
                      <a:pt x="20" y="178"/>
                      <a:pt x="19" y="172"/>
                    </a:cubicBezTo>
                    <a:cubicBezTo>
                      <a:pt x="18" y="167"/>
                      <a:pt x="17" y="158"/>
                      <a:pt x="18" y="145"/>
                    </a:cubicBezTo>
                    <a:lnTo>
                      <a:pt x="18" y="81"/>
                    </a:lnTo>
                    <a:lnTo>
                      <a:pt x="0" y="81"/>
                    </a:lnTo>
                    <a:lnTo>
                      <a:pt x="0" y="51"/>
                    </a:lnTo>
                    <a:lnTo>
                      <a:pt x="18" y="51"/>
                    </a:lnTo>
                    <a:lnTo>
                      <a:pt x="18" y="22"/>
                    </a:lnTo>
                    <a:lnTo>
                      <a:pt x="56" y="0"/>
                    </a:lnTo>
                    <a:lnTo>
                      <a:pt x="56" y="51"/>
                    </a:lnTo>
                    <a:lnTo>
                      <a:pt x="82" y="51"/>
                    </a:lnTo>
                    <a:close/>
                    <a:moveTo>
                      <a:pt x="82" y="51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82" name="Freeform 281"/>
              <p:cNvSpPr>
                <a:spLocks noEditPoints="1"/>
              </p:cNvSpPr>
              <p:nvPr/>
            </p:nvSpPr>
            <p:spPr bwMode="auto">
              <a:xfrm>
                <a:off x="4807" y="1624"/>
                <a:ext cx="29" cy="152"/>
              </a:xfrm>
              <a:custGeom>
                <a:avLst/>
                <a:gdLst>
                  <a:gd name="T0" fmla="*/ 0 w 38"/>
                  <a:gd name="T1" fmla="*/ 35 h 200"/>
                  <a:gd name="T2" fmla="*/ 0 w 38"/>
                  <a:gd name="T3" fmla="*/ 0 h 200"/>
                  <a:gd name="T4" fmla="*/ 38 w 38"/>
                  <a:gd name="T5" fmla="*/ 0 h 200"/>
                  <a:gd name="T6" fmla="*/ 38 w 38"/>
                  <a:gd name="T7" fmla="*/ 35 h 200"/>
                  <a:gd name="T8" fmla="*/ 0 w 38"/>
                  <a:gd name="T9" fmla="*/ 35 h 200"/>
                  <a:gd name="T10" fmla="*/ 0 w 38"/>
                  <a:gd name="T11" fmla="*/ 200 h 200"/>
                  <a:gd name="T12" fmla="*/ 0 w 38"/>
                  <a:gd name="T13" fmla="*/ 55 h 200"/>
                  <a:gd name="T14" fmla="*/ 38 w 38"/>
                  <a:gd name="T15" fmla="*/ 55 h 200"/>
                  <a:gd name="T16" fmla="*/ 38 w 38"/>
                  <a:gd name="T17" fmla="*/ 200 h 200"/>
                  <a:gd name="T18" fmla="*/ 0 w 38"/>
                  <a:gd name="T19" fmla="*/ 200 h 200"/>
                  <a:gd name="T20" fmla="*/ 0 w 3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8" h="200">
                    <a:moveTo>
                      <a:pt x="0" y="35"/>
                    </a:moveTo>
                    <a:lnTo>
                      <a:pt x="0" y="0"/>
                    </a:lnTo>
                    <a:lnTo>
                      <a:pt x="38" y="0"/>
                    </a:lnTo>
                    <a:lnTo>
                      <a:pt x="38" y="35"/>
                    </a:lnTo>
                    <a:lnTo>
                      <a:pt x="0" y="35"/>
                    </a:lnTo>
                    <a:close/>
                    <a:moveTo>
                      <a:pt x="0" y="200"/>
                    </a:moveTo>
                    <a:lnTo>
                      <a:pt x="0" y="55"/>
                    </a:lnTo>
                    <a:lnTo>
                      <a:pt x="38" y="55"/>
                    </a:lnTo>
                    <a:lnTo>
                      <a:pt x="38" y="200"/>
                    </a:lnTo>
                    <a:lnTo>
                      <a:pt x="0" y="200"/>
                    </a:lnTo>
                    <a:close/>
                    <a:moveTo>
                      <a:pt x="0" y="20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83" name="Freeform 282"/>
              <p:cNvSpPr>
                <a:spLocks noEditPoints="1"/>
              </p:cNvSpPr>
              <p:nvPr/>
            </p:nvSpPr>
            <p:spPr bwMode="auto">
              <a:xfrm>
                <a:off x="4856" y="1664"/>
                <a:ext cx="102" cy="114"/>
              </a:xfrm>
              <a:custGeom>
                <a:avLst/>
                <a:gdLst>
                  <a:gd name="T0" fmla="*/ 0 w 135"/>
                  <a:gd name="T1" fmla="*/ 106 h 151"/>
                  <a:gd name="T2" fmla="*/ 38 w 135"/>
                  <a:gd name="T3" fmla="*/ 101 h 151"/>
                  <a:gd name="T4" fmla="*/ 48 w 135"/>
                  <a:gd name="T5" fmla="*/ 118 h 151"/>
                  <a:gd name="T6" fmla="*/ 69 w 135"/>
                  <a:gd name="T7" fmla="*/ 123 h 151"/>
                  <a:gd name="T8" fmla="*/ 92 w 135"/>
                  <a:gd name="T9" fmla="*/ 118 h 151"/>
                  <a:gd name="T10" fmla="*/ 97 w 135"/>
                  <a:gd name="T11" fmla="*/ 108 h 151"/>
                  <a:gd name="T12" fmla="*/ 94 w 135"/>
                  <a:gd name="T13" fmla="*/ 100 h 151"/>
                  <a:gd name="T14" fmla="*/ 81 w 135"/>
                  <a:gd name="T15" fmla="*/ 95 h 151"/>
                  <a:gd name="T16" fmla="*/ 22 w 135"/>
                  <a:gd name="T17" fmla="*/ 77 h 151"/>
                  <a:gd name="T18" fmla="*/ 5 w 135"/>
                  <a:gd name="T19" fmla="*/ 44 h 151"/>
                  <a:gd name="T20" fmla="*/ 20 w 135"/>
                  <a:gd name="T21" fmla="*/ 12 h 151"/>
                  <a:gd name="T22" fmla="*/ 66 w 135"/>
                  <a:gd name="T23" fmla="*/ 0 h 151"/>
                  <a:gd name="T24" fmla="*/ 110 w 135"/>
                  <a:gd name="T25" fmla="*/ 9 h 151"/>
                  <a:gd name="T26" fmla="*/ 130 w 135"/>
                  <a:gd name="T27" fmla="*/ 38 h 151"/>
                  <a:gd name="T28" fmla="*/ 94 w 135"/>
                  <a:gd name="T29" fmla="*/ 45 h 151"/>
                  <a:gd name="T30" fmla="*/ 85 w 135"/>
                  <a:gd name="T31" fmla="*/ 32 h 151"/>
                  <a:gd name="T32" fmla="*/ 67 w 135"/>
                  <a:gd name="T33" fmla="*/ 27 h 151"/>
                  <a:gd name="T34" fmla="*/ 45 w 135"/>
                  <a:gd name="T35" fmla="*/ 31 h 151"/>
                  <a:gd name="T36" fmla="*/ 41 w 135"/>
                  <a:gd name="T37" fmla="*/ 39 h 151"/>
                  <a:gd name="T38" fmla="*/ 45 w 135"/>
                  <a:gd name="T39" fmla="*/ 46 h 151"/>
                  <a:gd name="T40" fmla="*/ 80 w 135"/>
                  <a:gd name="T41" fmla="*/ 57 h 151"/>
                  <a:gd name="T42" fmla="*/ 123 w 135"/>
                  <a:gd name="T43" fmla="*/ 74 h 151"/>
                  <a:gd name="T44" fmla="*/ 135 w 135"/>
                  <a:gd name="T45" fmla="*/ 102 h 151"/>
                  <a:gd name="T46" fmla="*/ 119 w 135"/>
                  <a:gd name="T47" fmla="*/ 137 h 151"/>
                  <a:gd name="T48" fmla="*/ 69 w 135"/>
                  <a:gd name="T49" fmla="*/ 151 h 151"/>
                  <a:gd name="T50" fmla="*/ 23 w 135"/>
                  <a:gd name="T51" fmla="*/ 139 h 151"/>
                  <a:gd name="T52" fmla="*/ 0 w 135"/>
                  <a:gd name="T53" fmla="*/ 106 h 151"/>
                  <a:gd name="T54" fmla="*/ 0 w 135"/>
                  <a:gd name="T55" fmla="*/ 106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35" h="151">
                    <a:moveTo>
                      <a:pt x="0" y="106"/>
                    </a:moveTo>
                    <a:lnTo>
                      <a:pt x="38" y="101"/>
                    </a:lnTo>
                    <a:cubicBezTo>
                      <a:pt x="40" y="108"/>
                      <a:pt x="43" y="114"/>
                      <a:pt x="48" y="118"/>
                    </a:cubicBezTo>
                    <a:cubicBezTo>
                      <a:pt x="53" y="121"/>
                      <a:pt x="60" y="123"/>
                      <a:pt x="69" y="123"/>
                    </a:cubicBezTo>
                    <a:cubicBezTo>
                      <a:pt x="79" y="123"/>
                      <a:pt x="87" y="121"/>
                      <a:pt x="92" y="118"/>
                    </a:cubicBezTo>
                    <a:cubicBezTo>
                      <a:pt x="95" y="115"/>
                      <a:pt x="97" y="112"/>
                      <a:pt x="97" y="108"/>
                    </a:cubicBezTo>
                    <a:cubicBezTo>
                      <a:pt x="97" y="105"/>
                      <a:pt x="96" y="102"/>
                      <a:pt x="94" y="100"/>
                    </a:cubicBezTo>
                    <a:cubicBezTo>
                      <a:pt x="92" y="99"/>
                      <a:pt x="88" y="97"/>
                      <a:pt x="81" y="95"/>
                    </a:cubicBezTo>
                    <a:cubicBezTo>
                      <a:pt x="50" y="89"/>
                      <a:pt x="31" y="82"/>
                      <a:pt x="22" y="77"/>
                    </a:cubicBezTo>
                    <a:cubicBezTo>
                      <a:pt x="11" y="69"/>
                      <a:pt x="5" y="58"/>
                      <a:pt x="5" y="44"/>
                    </a:cubicBezTo>
                    <a:cubicBezTo>
                      <a:pt x="5" y="32"/>
                      <a:pt x="10" y="21"/>
                      <a:pt x="20" y="12"/>
                    </a:cubicBezTo>
                    <a:cubicBezTo>
                      <a:pt x="30" y="4"/>
                      <a:pt x="45" y="0"/>
                      <a:pt x="66" y="0"/>
                    </a:cubicBezTo>
                    <a:cubicBezTo>
                      <a:pt x="86" y="0"/>
                      <a:pt x="101" y="3"/>
                      <a:pt x="110" y="9"/>
                    </a:cubicBezTo>
                    <a:cubicBezTo>
                      <a:pt x="120" y="16"/>
                      <a:pt x="127" y="25"/>
                      <a:pt x="130" y="38"/>
                    </a:cubicBezTo>
                    <a:lnTo>
                      <a:pt x="94" y="45"/>
                    </a:lnTo>
                    <a:cubicBezTo>
                      <a:pt x="93" y="39"/>
                      <a:pt x="90" y="35"/>
                      <a:pt x="85" y="32"/>
                    </a:cubicBezTo>
                    <a:cubicBezTo>
                      <a:pt x="81" y="29"/>
                      <a:pt x="75" y="27"/>
                      <a:pt x="67" y="27"/>
                    </a:cubicBezTo>
                    <a:cubicBezTo>
                      <a:pt x="57" y="27"/>
                      <a:pt x="50" y="29"/>
                      <a:pt x="45" y="31"/>
                    </a:cubicBezTo>
                    <a:cubicBezTo>
                      <a:pt x="42" y="33"/>
                      <a:pt x="41" y="36"/>
                      <a:pt x="41" y="39"/>
                    </a:cubicBezTo>
                    <a:cubicBezTo>
                      <a:pt x="41" y="42"/>
                      <a:pt x="42" y="44"/>
                      <a:pt x="45" y="46"/>
                    </a:cubicBezTo>
                    <a:cubicBezTo>
                      <a:pt x="48" y="49"/>
                      <a:pt x="60" y="52"/>
                      <a:pt x="80" y="57"/>
                    </a:cubicBezTo>
                    <a:cubicBezTo>
                      <a:pt x="101" y="62"/>
                      <a:pt x="115" y="67"/>
                      <a:pt x="123" y="74"/>
                    </a:cubicBezTo>
                    <a:cubicBezTo>
                      <a:pt x="131" y="81"/>
                      <a:pt x="135" y="90"/>
                      <a:pt x="135" y="102"/>
                    </a:cubicBezTo>
                    <a:cubicBezTo>
                      <a:pt x="135" y="116"/>
                      <a:pt x="130" y="127"/>
                      <a:pt x="119" y="137"/>
                    </a:cubicBezTo>
                    <a:cubicBezTo>
                      <a:pt x="108" y="146"/>
                      <a:pt x="91" y="151"/>
                      <a:pt x="69" y="151"/>
                    </a:cubicBezTo>
                    <a:cubicBezTo>
                      <a:pt x="50" y="151"/>
                      <a:pt x="34" y="147"/>
                      <a:pt x="23" y="139"/>
                    </a:cubicBezTo>
                    <a:cubicBezTo>
                      <a:pt x="11" y="131"/>
                      <a:pt x="3" y="120"/>
                      <a:pt x="0" y="106"/>
                    </a:cubicBezTo>
                    <a:close/>
                    <a:moveTo>
                      <a:pt x="0" y="10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84" name="Freeform 283"/>
              <p:cNvSpPr>
                <a:spLocks noEditPoints="1"/>
              </p:cNvSpPr>
              <p:nvPr/>
            </p:nvSpPr>
            <p:spPr bwMode="auto">
              <a:xfrm>
                <a:off x="4984" y="1624"/>
                <a:ext cx="29" cy="152"/>
              </a:xfrm>
              <a:custGeom>
                <a:avLst/>
                <a:gdLst>
                  <a:gd name="T0" fmla="*/ 0 w 38"/>
                  <a:gd name="T1" fmla="*/ 35 h 200"/>
                  <a:gd name="T2" fmla="*/ 0 w 38"/>
                  <a:gd name="T3" fmla="*/ 0 h 200"/>
                  <a:gd name="T4" fmla="*/ 38 w 38"/>
                  <a:gd name="T5" fmla="*/ 0 h 200"/>
                  <a:gd name="T6" fmla="*/ 38 w 38"/>
                  <a:gd name="T7" fmla="*/ 35 h 200"/>
                  <a:gd name="T8" fmla="*/ 0 w 38"/>
                  <a:gd name="T9" fmla="*/ 35 h 200"/>
                  <a:gd name="T10" fmla="*/ 0 w 38"/>
                  <a:gd name="T11" fmla="*/ 200 h 200"/>
                  <a:gd name="T12" fmla="*/ 0 w 38"/>
                  <a:gd name="T13" fmla="*/ 55 h 200"/>
                  <a:gd name="T14" fmla="*/ 38 w 38"/>
                  <a:gd name="T15" fmla="*/ 55 h 200"/>
                  <a:gd name="T16" fmla="*/ 38 w 38"/>
                  <a:gd name="T17" fmla="*/ 200 h 200"/>
                  <a:gd name="T18" fmla="*/ 0 w 38"/>
                  <a:gd name="T19" fmla="*/ 200 h 200"/>
                  <a:gd name="T20" fmla="*/ 0 w 3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8" h="200">
                    <a:moveTo>
                      <a:pt x="0" y="35"/>
                    </a:moveTo>
                    <a:lnTo>
                      <a:pt x="0" y="0"/>
                    </a:lnTo>
                    <a:lnTo>
                      <a:pt x="38" y="0"/>
                    </a:lnTo>
                    <a:lnTo>
                      <a:pt x="38" y="35"/>
                    </a:lnTo>
                    <a:lnTo>
                      <a:pt x="0" y="35"/>
                    </a:lnTo>
                    <a:close/>
                    <a:moveTo>
                      <a:pt x="0" y="200"/>
                    </a:moveTo>
                    <a:lnTo>
                      <a:pt x="0" y="55"/>
                    </a:lnTo>
                    <a:lnTo>
                      <a:pt x="38" y="55"/>
                    </a:lnTo>
                    <a:lnTo>
                      <a:pt x="38" y="200"/>
                    </a:lnTo>
                    <a:lnTo>
                      <a:pt x="0" y="200"/>
                    </a:lnTo>
                    <a:close/>
                    <a:moveTo>
                      <a:pt x="0" y="20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85" name="Freeform 284"/>
              <p:cNvSpPr>
                <a:spLocks noEditPoints="1"/>
              </p:cNvSpPr>
              <p:nvPr/>
            </p:nvSpPr>
            <p:spPr bwMode="auto">
              <a:xfrm>
                <a:off x="5042" y="1664"/>
                <a:ext cx="101" cy="112"/>
              </a:xfrm>
              <a:custGeom>
                <a:avLst/>
                <a:gdLst>
                  <a:gd name="T0" fmla="*/ 132 w 132"/>
                  <a:gd name="T1" fmla="*/ 148 h 148"/>
                  <a:gd name="T2" fmla="*/ 94 w 132"/>
                  <a:gd name="T3" fmla="*/ 148 h 148"/>
                  <a:gd name="T4" fmla="*/ 94 w 132"/>
                  <a:gd name="T5" fmla="*/ 74 h 148"/>
                  <a:gd name="T6" fmla="*/ 91 w 132"/>
                  <a:gd name="T7" fmla="*/ 43 h 148"/>
                  <a:gd name="T8" fmla="*/ 83 w 132"/>
                  <a:gd name="T9" fmla="*/ 33 h 148"/>
                  <a:gd name="T10" fmla="*/ 70 w 132"/>
                  <a:gd name="T11" fmla="*/ 29 h 148"/>
                  <a:gd name="T12" fmla="*/ 52 w 132"/>
                  <a:gd name="T13" fmla="*/ 34 h 148"/>
                  <a:gd name="T14" fmla="*/ 41 w 132"/>
                  <a:gd name="T15" fmla="*/ 49 h 148"/>
                  <a:gd name="T16" fmla="*/ 39 w 132"/>
                  <a:gd name="T17" fmla="*/ 82 h 148"/>
                  <a:gd name="T18" fmla="*/ 39 w 132"/>
                  <a:gd name="T19" fmla="*/ 148 h 148"/>
                  <a:gd name="T20" fmla="*/ 0 w 132"/>
                  <a:gd name="T21" fmla="*/ 148 h 148"/>
                  <a:gd name="T22" fmla="*/ 0 w 132"/>
                  <a:gd name="T23" fmla="*/ 3 h 148"/>
                  <a:gd name="T24" fmla="*/ 36 w 132"/>
                  <a:gd name="T25" fmla="*/ 3 h 148"/>
                  <a:gd name="T26" fmla="*/ 36 w 132"/>
                  <a:gd name="T27" fmla="*/ 24 h 148"/>
                  <a:gd name="T28" fmla="*/ 84 w 132"/>
                  <a:gd name="T29" fmla="*/ 0 h 148"/>
                  <a:gd name="T30" fmla="*/ 107 w 132"/>
                  <a:gd name="T31" fmla="*/ 4 h 148"/>
                  <a:gd name="T32" fmla="*/ 123 w 132"/>
                  <a:gd name="T33" fmla="*/ 16 h 148"/>
                  <a:gd name="T34" fmla="*/ 130 w 132"/>
                  <a:gd name="T35" fmla="*/ 32 h 148"/>
                  <a:gd name="T36" fmla="*/ 132 w 132"/>
                  <a:gd name="T37" fmla="*/ 58 h 148"/>
                  <a:gd name="T38" fmla="*/ 132 w 132"/>
                  <a:gd name="T39" fmla="*/ 148 h 148"/>
                  <a:gd name="T40" fmla="*/ 132 w 132"/>
                  <a:gd name="T41" fmla="*/ 148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2" h="148">
                    <a:moveTo>
                      <a:pt x="132" y="148"/>
                    </a:moveTo>
                    <a:lnTo>
                      <a:pt x="94" y="148"/>
                    </a:lnTo>
                    <a:lnTo>
                      <a:pt x="94" y="74"/>
                    </a:lnTo>
                    <a:cubicBezTo>
                      <a:pt x="94" y="58"/>
                      <a:pt x="93" y="48"/>
                      <a:pt x="91" y="43"/>
                    </a:cubicBezTo>
                    <a:cubicBezTo>
                      <a:pt x="90" y="39"/>
                      <a:pt x="87" y="35"/>
                      <a:pt x="83" y="33"/>
                    </a:cubicBezTo>
                    <a:cubicBezTo>
                      <a:pt x="80" y="30"/>
                      <a:pt x="75" y="29"/>
                      <a:pt x="70" y="29"/>
                    </a:cubicBezTo>
                    <a:cubicBezTo>
                      <a:pt x="63" y="29"/>
                      <a:pt x="58" y="31"/>
                      <a:pt x="52" y="34"/>
                    </a:cubicBezTo>
                    <a:cubicBezTo>
                      <a:pt x="47" y="38"/>
                      <a:pt x="43" y="43"/>
                      <a:pt x="41" y="49"/>
                    </a:cubicBezTo>
                    <a:cubicBezTo>
                      <a:pt x="39" y="55"/>
                      <a:pt x="38" y="66"/>
                      <a:pt x="39" y="82"/>
                    </a:cubicBezTo>
                    <a:lnTo>
                      <a:pt x="39" y="148"/>
                    </a:lnTo>
                    <a:lnTo>
                      <a:pt x="0" y="148"/>
                    </a:lnTo>
                    <a:lnTo>
                      <a:pt x="0" y="3"/>
                    </a:lnTo>
                    <a:lnTo>
                      <a:pt x="36" y="3"/>
                    </a:lnTo>
                    <a:lnTo>
                      <a:pt x="36" y="24"/>
                    </a:lnTo>
                    <a:cubicBezTo>
                      <a:pt x="48" y="8"/>
                      <a:pt x="64" y="0"/>
                      <a:pt x="84" y="0"/>
                    </a:cubicBezTo>
                    <a:cubicBezTo>
                      <a:pt x="92" y="0"/>
                      <a:pt x="100" y="1"/>
                      <a:pt x="107" y="4"/>
                    </a:cubicBezTo>
                    <a:cubicBezTo>
                      <a:pt x="114" y="7"/>
                      <a:pt x="119" y="11"/>
                      <a:pt x="123" y="16"/>
                    </a:cubicBezTo>
                    <a:cubicBezTo>
                      <a:pt x="126" y="21"/>
                      <a:pt x="129" y="26"/>
                      <a:pt x="130" y="32"/>
                    </a:cubicBezTo>
                    <a:cubicBezTo>
                      <a:pt x="131" y="38"/>
                      <a:pt x="132" y="46"/>
                      <a:pt x="132" y="58"/>
                    </a:cubicBezTo>
                    <a:lnTo>
                      <a:pt x="132" y="148"/>
                    </a:lnTo>
                    <a:close/>
                    <a:moveTo>
                      <a:pt x="132" y="148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86" name="Freeform 285"/>
              <p:cNvSpPr>
                <a:spLocks noEditPoints="1"/>
              </p:cNvSpPr>
              <p:nvPr/>
            </p:nvSpPr>
            <p:spPr bwMode="auto">
              <a:xfrm>
                <a:off x="5165" y="1664"/>
                <a:ext cx="108" cy="157"/>
              </a:xfrm>
              <a:custGeom>
                <a:avLst/>
                <a:gdLst>
                  <a:gd name="T0" fmla="*/ 6 w 142"/>
                  <a:gd name="T1" fmla="*/ 157 h 207"/>
                  <a:gd name="T2" fmla="*/ 49 w 142"/>
                  <a:gd name="T3" fmla="*/ 163 h 207"/>
                  <a:gd name="T4" fmla="*/ 54 w 142"/>
                  <a:gd name="T5" fmla="*/ 173 h 207"/>
                  <a:gd name="T6" fmla="*/ 72 w 142"/>
                  <a:gd name="T7" fmla="*/ 177 h 207"/>
                  <a:gd name="T8" fmla="*/ 94 w 142"/>
                  <a:gd name="T9" fmla="*/ 173 h 207"/>
                  <a:gd name="T10" fmla="*/ 102 w 142"/>
                  <a:gd name="T11" fmla="*/ 163 h 207"/>
                  <a:gd name="T12" fmla="*/ 104 w 142"/>
                  <a:gd name="T13" fmla="*/ 145 h 207"/>
                  <a:gd name="T14" fmla="*/ 104 w 142"/>
                  <a:gd name="T15" fmla="*/ 124 h 207"/>
                  <a:gd name="T16" fmla="*/ 60 w 142"/>
                  <a:gd name="T17" fmla="*/ 148 h 207"/>
                  <a:gd name="T18" fmla="*/ 14 w 142"/>
                  <a:gd name="T19" fmla="*/ 123 h 207"/>
                  <a:gd name="T20" fmla="*/ 1 w 142"/>
                  <a:gd name="T21" fmla="*/ 74 h 207"/>
                  <a:gd name="T22" fmla="*/ 18 w 142"/>
                  <a:gd name="T23" fmla="*/ 19 h 207"/>
                  <a:gd name="T24" fmla="*/ 62 w 142"/>
                  <a:gd name="T25" fmla="*/ 0 h 207"/>
                  <a:gd name="T26" fmla="*/ 106 w 142"/>
                  <a:gd name="T27" fmla="*/ 23 h 207"/>
                  <a:gd name="T28" fmla="*/ 106 w 142"/>
                  <a:gd name="T29" fmla="*/ 3 h 207"/>
                  <a:gd name="T30" fmla="*/ 142 w 142"/>
                  <a:gd name="T31" fmla="*/ 3 h 207"/>
                  <a:gd name="T32" fmla="*/ 142 w 142"/>
                  <a:gd name="T33" fmla="*/ 133 h 207"/>
                  <a:gd name="T34" fmla="*/ 138 w 142"/>
                  <a:gd name="T35" fmla="*/ 171 h 207"/>
                  <a:gd name="T36" fmla="*/ 126 w 142"/>
                  <a:gd name="T37" fmla="*/ 191 h 207"/>
                  <a:gd name="T38" fmla="*/ 105 w 142"/>
                  <a:gd name="T39" fmla="*/ 202 h 207"/>
                  <a:gd name="T40" fmla="*/ 73 w 142"/>
                  <a:gd name="T41" fmla="*/ 207 h 207"/>
                  <a:gd name="T42" fmla="*/ 21 w 142"/>
                  <a:gd name="T43" fmla="*/ 194 h 207"/>
                  <a:gd name="T44" fmla="*/ 5 w 142"/>
                  <a:gd name="T45" fmla="*/ 162 h 207"/>
                  <a:gd name="T46" fmla="*/ 6 w 142"/>
                  <a:gd name="T47" fmla="*/ 157 h 207"/>
                  <a:gd name="T48" fmla="*/ 40 w 142"/>
                  <a:gd name="T49" fmla="*/ 72 h 207"/>
                  <a:gd name="T50" fmla="*/ 49 w 142"/>
                  <a:gd name="T51" fmla="*/ 106 h 207"/>
                  <a:gd name="T52" fmla="*/ 71 w 142"/>
                  <a:gd name="T53" fmla="*/ 117 h 207"/>
                  <a:gd name="T54" fmla="*/ 94 w 142"/>
                  <a:gd name="T55" fmla="*/ 106 h 207"/>
                  <a:gd name="T56" fmla="*/ 104 w 142"/>
                  <a:gd name="T57" fmla="*/ 73 h 207"/>
                  <a:gd name="T58" fmla="*/ 95 w 142"/>
                  <a:gd name="T59" fmla="*/ 40 h 207"/>
                  <a:gd name="T60" fmla="*/ 71 w 142"/>
                  <a:gd name="T61" fmla="*/ 29 h 207"/>
                  <a:gd name="T62" fmla="*/ 49 w 142"/>
                  <a:gd name="T63" fmla="*/ 40 h 207"/>
                  <a:gd name="T64" fmla="*/ 40 w 142"/>
                  <a:gd name="T65" fmla="*/ 72 h 207"/>
                  <a:gd name="T66" fmla="*/ 40 w 142"/>
                  <a:gd name="T67" fmla="*/ 72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2" h="207">
                    <a:moveTo>
                      <a:pt x="6" y="157"/>
                    </a:moveTo>
                    <a:lnTo>
                      <a:pt x="49" y="163"/>
                    </a:lnTo>
                    <a:cubicBezTo>
                      <a:pt x="50" y="168"/>
                      <a:pt x="52" y="171"/>
                      <a:pt x="54" y="173"/>
                    </a:cubicBezTo>
                    <a:cubicBezTo>
                      <a:pt x="58" y="176"/>
                      <a:pt x="64" y="177"/>
                      <a:pt x="72" y="177"/>
                    </a:cubicBezTo>
                    <a:cubicBezTo>
                      <a:pt x="82" y="177"/>
                      <a:pt x="89" y="176"/>
                      <a:pt x="94" y="173"/>
                    </a:cubicBezTo>
                    <a:cubicBezTo>
                      <a:pt x="97" y="171"/>
                      <a:pt x="100" y="167"/>
                      <a:pt x="102" y="163"/>
                    </a:cubicBezTo>
                    <a:cubicBezTo>
                      <a:pt x="103" y="160"/>
                      <a:pt x="104" y="154"/>
                      <a:pt x="104" y="145"/>
                    </a:cubicBezTo>
                    <a:lnTo>
                      <a:pt x="104" y="124"/>
                    </a:lnTo>
                    <a:cubicBezTo>
                      <a:pt x="92" y="140"/>
                      <a:pt x="78" y="148"/>
                      <a:pt x="60" y="148"/>
                    </a:cubicBezTo>
                    <a:cubicBezTo>
                      <a:pt x="41" y="148"/>
                      <a:pt x="25" y="140"/>
                      <a:pt x="14" y="123"/>
                    </a:cubicBezTo>
                    <a:cubicBezTo>
                      <a:pt x="5" y="110"/>
                      <a:pt x="0" y="94"/>
                      <a:pt x="1" y="74"/>
                    </a:cubicBezTo>
                    <a:cubicBezTo>
                      <a:pt x="0" y="50"/>
                      <a:pt x="6" y="32"/>
                      <a:pt x="18" y="19"/>
                    </a:cubicBezTo>
                    <a:cubicBezTo>
                      <a:pt x="30" y="6"/>
                      <a:pt x="44" y="0"/>
                      <a:pt x="62" y="0"/>
                    </a:cubicBezTo>
                    <a:cubicBezTo>
                      <a:pt x="79" y="0"/>
                      <a:pt x="94" y="7"/>
                      <a:pt x="106" y="23"/>
                    </a:cubicBezTo>
                    <a:lnTo>
                      <a:pt x="106" y="3"/>
                    </a:lnTo>
                    <a:lnTo>
                      <a:pt x="142" y="3"/>
                    </a:lnTo>
                    <a:lnTo>
                      <a:pt x="142" y="133"/>
                    </a:lnTo>
                    <a:cubicBezTo>
                      <a:pt x="142" y="150"/>
                      <a:pt x="140" y="163"/>
                      <a:pt x="138" y="171"/>
                    </a:cubicBezTo>
                    <a:cubicBezTo>
                      <a:pt x="135" y="180"/>
                      <a:pt x="131" y="186"/>
                      <a:pt x="126" y="191"/>
                    </a:cubicBezTo>
                    <a:cubicBezTo>
                      <a:pt x="121" y="196"/>
                      <a:pt x="114" y="200"/>
                      <a:pt x="105" y="202"/>
                    </a:cubicBezTo>
                    <a:cubicBezTo>
                      <a:pt x="97" y="205"/>
                      <a:pt x="86" y="207"/>
                      <a:pt x="73" y="207"/>
                    </a:cubicBezTo>
                    <a:cubicBezTo>
                      <a:pt x="48" y="207"/>
                      <a:pt x="31" y="202"/>
                      <a:pt x="21" y="194"/>
                    </a:cubicBezTo>
                    <a:cubicBezTo>
                      <a:pt x="10" y="185"/>
                      <a:pt x="5" y="175"/>
                      <a:pt x="5" y="162"/>
                    </a:cubicBezTo>
                    <a:cubicBezTo>
                      <a:pt x="5" y="161"/>
                      <a:pt x="5" y="159"/>
                      <a:pt x="6" y="157"/>
                    </a:cubicBezTo>
                    <a:close/>
                    <a:moveTo>
                      <a:pt x="40" y="72"/>
                    </a:moveTo>
                    <a:cubicBezTo>
                      <a:pt x="40" y="88"/>
                      <a:pt x="43" y="99"/>
                      <a:pt x="49" y="106"/>
                    </a:cubicBezTo>
                    <a:cubicBezTo>
                      <a:pt x="55" y="113"/>
                      <a:pt x="62" y="117"/>
                      <a:pt x="71" y="117"/>
                    </a:cubicBezTo>
                    <a:cubicBezTo>
                      <a:pt x="80" y="117"/>
                      <a:pt x="88" y="113"/>
                      <a:pt x="94" y="106"/>
                    </a:cubicBezTo>
                    <a:cubicBezTo>
                      <a:pt x="101" y="98"/>
                      <a:pt x="104" y="88"/>
                      <a:pt x="104" y="73"/>
                    </a:cubicBezTo>
                    <a:cubicBezTo>
                      <a:pt x="104" y="58"/>
                      <a:pt x="101" y="47"/>
                      <a:pt x="95" y="40"/>
                    </a:cubicBezTo>
                    <a:cubicBezTo>
                      <a:pt x="89" y="33"/>
                      <a:pt x="81" y="29"/>
                      <a:pt x="71" y="29"/>
                    </a:cubicBezTo>
                    <a:cubicBezTo>
                      <a:pt x="62" y="29"/>
                      <a:pt x="55" y="33"/>
                      <a:pt x="49" y="40"/>
                    </a:cubicBezTo>
                    <a:cubicBezTo>
                      <a:pt x="43" y="47"/>
                      <a:pt x="40" y="58"/>
                      <a:pt x="40" y="72"/>
                    </a:cubicBezTo>
                    <a:close/>
                    <a:moveTo>
                      <a:pt x="40" y="72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87" name="Freeform 286"/>
              <p:cNvSpPr>
                <a:spLocks noEditPoints="1"/>
              </p:cNvSpPr>
              <p:nvPr/>
            </p:nvSpPr>
            <p:spPr bwMode="auto">
              <a:xfrm>
                <a:off x="5355" y="1621"/>
                <a:ext cx="140" cy="159"/>
              </a:xfrm>
              <a:custGeom>
                <a:avLst/>
                <a:gdLst>
                  <a:gd name="T0" fmla="*/ 185 w 185"/>
                  <a:gd name="T1" fmla="*/ 179 h 209"/>
                  <a:gd name="T2" fmla="*/ 161 w 185"/>
                  <a:gd name="T3" fmla="*/ 209 h 209"/>
                  <a:gd name="T4" fmla="*/ 129 w 185"/>
                  <a:gd name="T5" fmla="*/ 186 h 209"/>
                  <a:gd name="T6" fmla="*/ 103 w 185"/>
                  <a:gd name="T7" fmla="*/ 202 h 209"/>
                  <a:gd name="T8" fmla="*/ 70 w 185"/>
                  <a:gd name="T9" fmla="*/ 207 h 209"/>
                  <a:gd name="T10" fmla="*/ 14 w 185"/>
                  <a:gd name="T11" fmla="*/ 186 h 209"/>
                  <a:gd name="T12" fmla="*/ 0 w 185"/>
                  <a:gd name="T13" fmla="*/ 149 h 209"/>
                  <a:gd name="T14" fmla="*/ 11 w 185"/>
                  <a:gd name="T15" fmla="*/ 114 h 209"/>
                  <a:gd name="T16" fmla="*/ 45 w 185"/>
                  <a:gd name="T17" fmla="*/ 88 h 209"/>
                  <a:gd name="T18" fmla="*/ 30 w 185"/>
                  <a:gd name="T19" fmla="*/ 65 h 209"/>
                  <a:gd name="T20" fmla="*/ 25 w 185"/>
                  <a:gd name="T21" fmla="*/ 44 h 209"/>
                  <a:gd name="T22" fmla="*/ 39 w 185"/>
                  <a:gd name="T23" fmla="*/ 13 h 209"/>
                  <a:gd name="T24" fmla="*/ 81 w 185"/>
                  <a:gd name="T25" fmla="*/ 0 h 209"/>
                  <a:gd name="T26" fmla="*/ 121 w 185"/>
                  <a:gd name="T27" fmla="*/ 14 h 209"/>
                  <a:gd name="T28" fmla="*/ 136 w 185"/>
                  <a:gd name="T29" fmla="*/ 46 h 209"/>
                  <a:gd name="T30" fmla="*/ 129 w 185"/>
                  <a:gd name="T31" fmla="*/ 69 h 209"/>
                  <a:gd name="T32" fmla="*/ 99 w 185"/>
                  <a:gd name="T33" fmla="*/ 94 h 209"/>
                  <a:gd name="T34" fmla="*/ 127 w 185"/>
                  <a:gd name="T35" fmla="*/ 130 h 209"/>
                  <a:gd name="T36" fmla="*/ 136 w 185"/>
                  <a:gd name="T37" fmla="*/ 108 h 209"/>
                  <a:gd name="T38" fmla="*/ 170 w 185"/>
                  <a:gd name="T39" fmla="*/ 115 h 209"/>
                  <a:gd name="T40" fmla="*/ 161 w 185"/>
                  <a:gd name="T41" fmla="*/ 142 h 209"/>
                  <a:gd name="T42" fmla="*/ 153 w 185"/>
                  <a:gd name="T43" fmla="*/ 157 h 209"/>
                  <a:gd name="T44" fmla="*/ 170 w 185"/>
                  <a:gd name="T45" fmla="*/ 170 h 209"/>
                  <a:gd name="T46" fmla="*/ 185 w 185"/>
                  <a:gd name="T47" fmla="*/ 179 h 209"/>
                  <a:gd name="T48" fmla="*/ 80 w 185"/>
                  <a:gd name="T49" fmla="*/ 71 h 209"/>
                  <a:gd name="T50" fmla="*/ 91 w 185"/>
                  <a:gd name="T51" fmla="*/ 63 h 209"/>
                  <a:gd name="T52" fmla="*/ 102 w 185"/>
                  <a:gd name="T53" fmla="*/ 45 h 209"/>
                  <a:gd name="T54" fmla="*/ 97 w 185"/>
                  <a:gd name="T55" fmla="*/ 33 h 209"/>
                  <a:gd name="T56" fmla="*/ 82 w 185"/>
                  <a:gd name="T57" fmla="*/ 27 h 209"/>
                  <a:gd name="T58" fmla="*/ 67 w 185"/>
                  <a:gd name="T59" fmla="*/ 32 h 209"/>
                  <a:gd name="T60" fmla="*/ 62 w 185"/>
                  <a:gd name="T61" fmla="*/ 42 h 209"/>
                  <a:gd name="T62" fmla="*/ 71 w 185"/>
                  <a:gd name="T63" fmla="*/ 60 h 209"/>
                  <a:gd name="T64" fmla="*/ 80 w 185"/>
                  <a:gd name="T65" fmla="*/ 71 h 209"/>
                  <a:gd name="T66" fmla="*/ 65 w 185"/>
                  <a:gd name="T67" fmla="*/ 112 h 209"/>
                  <a:gd name="T68" fmla="*/ 45 w 185"/>
                  <a:gd name="T69" fmla="*/ 128 h 209"/>
                  <a:gd name="T70" fmla="*/ 39 w 185"/>
                  <a:gd name="T71" fmla="*/ 148 h 209"/>
                  <a:gd name="T72" fmla="*/ 47 w 185"/>
                  <a:gd name="T73" fmla="*/ 168 h 209"/>
                  <a:gd name="T74" fmla="*/ 69 w 185"/>
                  <a:gd name="T75" fmla="*/ 176 h 209"/>
                  <a:gd name="T76" fmla="*/ 86 w 185"/>
                  <a:gd name="T77" fmla="*/ 172 h 209"/>
                  <a:gd name="T78" fmla="*/ 104 w 185"/>
                  <a:gd name="T79" fmla="*/ 160 h 209"/>
                  <a:gd name="T80" fmla="*/ 65 w 185"/>
                  <a:gd name="T81" fmla="*/ 112 h 209"/>
                  <a:gd name="T82" fmla="*/ 65 w 185"/>
                  <a:gd name="T83" fmla="*/ 112 h 2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85" h="209">
                    <a:moveTo>
                      <a:pt x="185" y="179"/>
                    </a:moveTo>
                    <a:lnTo>
                      <a:pt x="161" y="209"/>
                    </a:lnTo>
                    <a:cubicBezTo>
                      <a:pt x="150" y="203"/>
                      <a:pt x="139" y="196"/>
                      <a:pt x="129" y="186"/>
                    </a:cubicBezTo>
                    <a:cubicBezTo>
                      <a:pt x="120" y="193"/>
                      <a:pt x="112" y="199"/>
                      <a:pt x="103" y="202"/>
                    </a:cubicBezTo>
                    <a:cubicBezTo>
                      <a:pt x="94" y="206"/>
                      <a:pt x="83" y="207"/>
                      <a:pt x="70" y="207"/>
                    </a:cubicBezTo>
                    <a:cubicBezTo>
                      <a:pt x="45" y="207"/>
                      <a:pt x="27" y="200"/>
                      <a:pt x="14" y="186"/>
                    </a:cubicBezTo>
                    <a:cubicBezTo>
                      <a:pt x="4" y="175"/>
                      <a:pt x="0" y="163"/>
                      <a:pt x="0" y="149"/>
                    </a:cubicBezTo>
                    <a:cubicBezTo>
                      <a:pt x="0" y="136"/>
                      <a:pt x="3" y="125"/>
                      <a:pt x="11" y="114"/>
                    </a:cubicBezTo>
                    <a:cubicBezTo>
                      <a:pt x="19" y="104"/>
                      <a:pt x="30" y="95"/>
                      <a:pt x="45" y="88"/>
                    </a:cubicBezTo>
                    <a:cubicBezTo>
                      <a:pt x="38" y="80"/>
                      <a:pt x="33" y="72"/>
                      <a:pt x="30" y="65"/>
                    </a:cubicBezTo>
                    <a:cubicBezTo>
                      <a:pt x="26" y="57"/>
                      <a:pt x="25" y="50"/>
                      <a:pt x="25" y="44"/>
                    </a:cubicBezTo>
                    <a:cubicBezTo>
                      <a:pt x="25" y="32"/>
                      <a:pt x="29" y="21"/>
                      <a:pt x="39" y="13"/>
                    </a:cubicBezTo>
                    <a:cubicBezTo>
                      <a:pt x="49" y="5"/>
                      <a:pt x="63" y="0"/>
                      <a:pt x="81" y="0"/>
                    </a:cubicBezTo>
                    <a:cubicBezTo>
                      <a:pt x="98" y="0"/>
                      <a:pt x="111" y="5"/>
                      <a:pt x="121" y="14"/>
                    </a:cubicBezTo>
                    <a:cubicBezTo>
                      <a:pt x="131" y="22"/>
                      <a:pt x="136" y="33"/>
                      <a:pt x="136" y="46"/>
                    </a:cubicBezTo>
                    <a:cubicBezTo>
                      <a:pt x="136" y="54"/>
                      <a:pt x="133" y="62"/>
                      <a:pt x="129" y="69"/>
                    </a:cubicBezTo>
                    <a:cubicBezTo>
                      <a:pt x="124" y="76"/>
                      <a:pt x="114" y="85"/>
                      <a:pt x="99" y="94"/>
                    </a:cubicBezTo>
                    <a:lnTo>
                      <a:pt x="127" y="130"/>
                    </a:lnTo>
                    <a:cubicBezTo>
                      <a:pt x="130" y="125"/>
                      <a:pt x="133" y="117"/>
                      <a:pt x="136" y="108"/>
                    </a:cubicBezTo>
                    <a:lnTo>
                      <a:pt x="170" y="115"/>
                    </a:lnTo>
                    <a:cubicBezTo>
                      <a:pt x="167" y="128"/>
                      <a:pt x="164" y="137"/>
                      <a:pt x="161" y="142"/>
                    </a:cubicBezTo>
                    <a:cubicBezTo>
                      <a:pt x="159" y="148"/>
                      <a:pt x="156" y="153"/>
                      <a:pt x="153" y="157"/>
                    </a:cubicBezTo>
                    <a:cubicBezTo>
                      <a:pt x="157" y="161"/>
                      <a:pt x="163" y="165"/>
                      <a:pt x="170" y="170"/>
                    </a:cubicBezTo>
                    <a:cubicBezTo>
                      <a:pt x="176" y="175"/>
                      <a:pt x="181" y="178"/>
                      <a:pt x="185" y="179"/>
                    </a:cubicBezTo>
                    <a:close/>
                    <a:moveTo>
                      <a:pt x="80" y="71"/>
                    </a:moveTo>
                    <a:lnTo>
                      <a:pt x="91" y="63"/>
                    </a:lnTo>
                    <a:cubicBezTo>
                      <a:pt x="98" y="57"/>
                      <a:pt x="102" y="51"/>
                      <a:pt x="102" y="45"/>
                    </a:cubicBezTo>
                    <a:cubicBezTo>
                      <a:pt x="102" y="40"/>
                      <a:pt x="100" y="36"/>
                      <a:pt x="97" y="33"/>
                    </a:cubicBezTo>
                    <a:cubicBezTo>
                      <a:pt x="93" y="29"/>
                      <a:pt x="88" y="27"/>
                      <a:pt x="82" y="27"/>
                    </a:cubicBezTo>
                    <a:cubicBezTo>
                      <a:pt x="75" y="27"/>
                      <a:pt x="71" y="29"/>
                      <a:pt x="67" y="32"/>
                    </a:cubicBezTo>
                    <a:cubicBezTo>
                      <a:pt x="64" y="35"/>
                      <a:pt x="62" y="39"/>
                      <a:pt x="62" y="42"/>
                    </a:cubicBezTo>
                    <a:cubicBezTo>
                      <a:pt x="62" y="47"/>
                      <a:pt x="65" y="53"/>
                      <a:pt x="71" y="60"/>
                    </a:cubicBezTo>
                    <a:lnTo>
                      <a:pt x="80" y="71"/>
                    </a:lnTo>
                    <a:close/>
                    <a:moveTo>
                      <a:pt x="65" y="112"/>
                    </a:moveTo>
                    <a:cubicBezTo>
                      <a:pt x="56" y="117"/>
                      <a:pt x="50" y="122"/>
                      <a:pt x="45" y="128"/>
                    </a:cubicBezTo>
                    <a:cubicBezTo>
                      <a:pt x="41" y="135"/>
                      <a:pt x="39" y="141"/>
                      <a:pt x="39" y="148"/>
                    </a:cubicBezTo>
                    <a:cubicBezTo>
                      <a:pt x="39" y="156"/>
                      <a:pt x="42" y="163"/>
                      <a:pt x="47" y="168"/>
                    </a:cubicBezTo>
                    <a:cubicBezTo>
                      <a:pt x="52" y="173"/>
                      <a:pt x="60" y="176"/>
                      <a:pt x="69" y="176"/>
                    </a:cubicBezTo>
                    <a:cubicBezTo>
                      <a:pt x="75" y="176"/>
                      <a:pt x="80" y="174"/>
                      <a:pt x="86" y="172"/>
                    </a:cubicBezTo>
                    <a:cubicBezTo>
                      <a:pt x="92" y="170"/>
                      <a:pt x="98" y="166"/>
                      <a:pt x="104" y="160"/>
                    </a:cubicBezTo>
                    <a:lnTo>
                      <a:pt x="65" y="112"/>
                    </a:lnTo>
                    <a:close/>
                    <a:moveTo>
                      <a:pt x="65" y="112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88" name="Freeform 287"/>
              <p:cNvSpPr>
                <a:spLocks noEditPoints="1"/>
              </p:cNvSpPr>
              <p:nvPr/>
            </p:nvSpPr>
            <p:spPr bwMode="auto">
              <a:xfrm>
                <a:off x="5571" y="1664"/>
                <a:ext cx="161" cy="112"/>
              </a:xfrm>
              <a:custGeom>
                <a:avLst/>
                <a:gdLst>
                  <a:gd name="T0" fmla="*/ 0 w 213"/>
                  <a:gd name="T1" fmla="*/ 3 h 148"/>
                  <a:gd name="T2" fmla="*/ 35 w 213"/>
                  <a:gd name="T3" fmla="*/ 3 h 148"/>
                  <a:gd name="T4" fmla="*/ 35 w 213"/>
                  <a:gd name="T5" fmla="*/ 23 h 148"/>
                  <a:gd name="T6" fmla="*/ 80 w 213"/>
                  <a:gd name="T7" fmla="*/ 0 h 148"/>
                  <a:gd name="T8" fmla="*/ 105 w 213"/>
                  <a:gd name="T9" fmla="*/ 5 h 148"/>
                  <a:gd name="T10" fmla="*/ 121 w 213"/>
                  <a:gd name="T11" fmla="*/ 23 h 148"/>
                  <a:gd name="T12" fmla="*/ 142 w 213"/>
                  <a:gd name="T13" fmla="*/ 5 h 148"/>
                  <a:gd name="T14" fmla="*/ 166 w 213"/>
                  <a:gd name="T15" fmla="*/ 0 h 148"/>
                  <a:gd name="T16" fmla="*/ 192 w 213"/>
                  <a:gd name="T17" fmla="*/ 6 h 148"/>
                  <a:gd name="T18" fmla="*/ 209 w 213"/>
                  <a:gd name="T19" fmla="*/ 25 h 148"/>
                  <a:gd name="T20" fmla="*/ 213 w 213"/>
                  <a:gd name="T21" fmla="*/ 55 h 148"/>
                  <a:gd name="T22" fmla="*/ 213 w 213"/>
                  <a:gd name="T23" fmla="*/ 148 h 148"/>
                  <a:gd name="T24" fmla="*/ 175 w 213"/>
                  <a:gd name="T25" fmla="*/ 148 h 148"/>
                  <a:gd name="T26" fmla="*/ 175 w 213"/>
                  <a:gd name="T27" fmla="*/ 65 h 148"/>
                  <a:gd name="T28" fmla="*/ 171 w 213"/>
                  <a:gd name="T29" fmla="*/ 37 h 148"/>
                  <a:gd name="T30" fmla="*/ 154 w 213"/>
                  <a:gd name="T31" fmla="*/ 29 h 148"/>
                  <a:gd name="T32" fmla="*/ 139 w 213"/>
                  <a:gd name="T33" fmla="*/ 34 h 148"/>
                  <a:gd name="T34" fmla="*/ 129 w 213"/>
                  <a:gd name="T35" fmla="*/ 48 h 148"/>
                  <a:gd name="T36" fmla="*/ 126 w 213"/>
                  <a:gd name="T37" fmla="*/ 78 h 148"/>
                  <a:gd name="T38" fmla="*/ 126 w 213"/>
                  <a:gd name="T39" fmla="*/ 148 h 148"/>
                  <a:gd name="T40" fmla="*/ 87 w 213"/>
                  <a:gd name="T41" fmla="*/ 148 h 148"/>
                  <a:gd name="T42" fmla="*/ 87 w 213"/>
                  <a:gd name="T43" fmla="*/ 68 h 148"/>
                  <a:gd name="T44" fmla="*/ 85 w 213"/>
                  <a:gd name="T45" fmla="*/ 41 h 148"/>
                  <a:gd name="T46" fmla="*/ 79 w 213"/>
                  <a:gd name="T47" fmla="*/ 32 h 148"/>
                  <a:gd name="T48" fmla="*/ 67 w 213"/>
                  <a:gd name="T49" fmla="*/ 29 h 148"/>
                  <a:gd name="T50" fmla="*/ 51 w 213"/>
                  <a:gd name="T51" fmla="*/ 34 h 148"/>
                  <a:gd name="T52" fmla="*/ 41 w 213"/>
                  <a:gd name="T53" fmla="*/ 47 h 148"/>
                  <a:gd name="T54" fmla="*/ 38 w 213"/>
                  <a:gd name="T55" fmla="*/ 77 h 148"/>
                  <a:gd name="T56" fmla="*/ 38 w 213"/>
                  <a:gd name="T57" fmla="*/ 148 h 148"/>
                  <a:gd name="T58" fmla="*/ 0 w 213"/>
                  <a:gd name="T59" fmla="*/ 148 h 148"/>
                  <a:gd name="T60" fmla="*/ 0 w 213"/>
                  <a:gd name="T61" fmla="*/ 3 h 148"/>
                  <a:gd name="T62" fmla="*/ 0 w 213"/>
                  <a:gd name="T63" fmla="*/ 3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13" h="148">
                    <a:moveTo>
                      <a:pt x="0" y="3"/>
                    </a:moveTo>
                    <a:lnTo>
                      <a:pt x="35" y="3"/>
                    </a:lnTo>
                    <a:lnTo>
                      <a:pt x="35" y="23"/>
                    </a:lnTo>
                    <a:cubicBezTo>
                      <a:pt x="48" y="7"/>
                      <a:pt x="63" y="0"/>
                      <a:pt x="80" y="0"/>
                    </a:cubicBezTo>
                    <a:cubicBezTo>
                      <a:pt x="90" y="0"/>
                      <a:pt x="98" y="1"/>
                      <a:pt x="105" y="5"/>
                    </a:cubicBezTo>
                    <a:cubicBezTo>
                      <a:pt x="111" y="9"/>
                      <a:pt x="117" y="15"/>
                      <a:pt x="121" y="23"/>
                    </a:cubicBezTo>
                    <a:cubicBezTo>
                      <a:pt x="128" y="15"/>
                      <a:pt x="135" y="9"/>
                      <a:pt x="142" y="5"/>
                    </a:cubicBezTo>
                    <a:cubicBezTo>
                      <a:pt x="149" y="1"/>
                      <a:pt x="157" y="0"/>
                      <a:pt x="166" y="0"/>
                    </a:cubicBezTo>
                    <a:cubicBezTo>
                      <a:pt x="176" y="0"/>
                      <a:pt x="185" y="2"/>
                      <a:pt x="192" y="6"/>
                    </a:cubicBezTo>
                    <a:cubicBezTo>
                      <a:pt x="200" y="10"/>
                      <a:pt x="205" y="17"/>
                      <a:pt x="209" y="25"/>
                    </a:cubicBezTo>
                    <a:cubicBezTo>
                      <a:pt x="212" y="31"/>
                      <a:pt x="213" y="41"/>
                      <a:pt x="213" y="55"/>
                    </a:cubicBezTo>
                    <a:lnTo>
                      <a:pt x="213" y="148"/>
                    </a:lnTo>
                    <a:lnTo>
                      <a:pt x="175" y="148"/>
                    </a:lnTo>
                    <a:lnTo>
                      <a:pt x="175" y="65"/>
                    </a:lnTo>
                    <a:cubicBezTo>
                      <a:pt x="175" y="51"/>
                      <a:pt x="173" y="41"/>
                      <a:pt x="171" y="37"/>
                    </a:cubicBezTo>
                    <a:cubicBezTo>
                      <a:pt x="167" y="32"/>
                      <a:pt x="162" y="29"/>
                      <a:pt x="154" y="29"/>
                    </a:cubicBezTo>
                    <a:cubicBezTo>
                      <a:pt x="149" y="29"/>
                      <a:pt x="144" y="31"/>
                      <a:pt x="139" y="34"/>
                    </a:cubicBezTo>
                    <a:cubicBezTo>
                      <a:pt x="134" y="37"/>
                      <a:pt x="131" y="42"/>
                      <a:pt x="129" y="48"/>
                    </a:cubicBezTo>
                    <a:cubicBezTo>
                      <a:pt x="127" y="55"/>
                      <a:pt x="126" y="65"/>
                      <a:pt x="126" y="78"/>
                    </a:cubicBezTo>
                    <a:lnTo>
                      <a:pt x="126" y="148"/>
                    </a:lnTo>
                    <a:lnTo>
                      <a:pt x="87" y="148"/>
                    </a:lnTo>
                    <a:lnTo>
                      <a:pt x="87" y="68"/>
                    </a:lnTo>
                    <a:cubicBezTo>
                      <a:pt x="87" y="54"/>
                      <a:pt x="87" y="45"/>
                      <a:pt x="85" y="41"/>
                    </a:cubicBezTo>
                    <a:cubicBezTo>
                      <a:pt x="84" y="37"/>
                      <a:pt x="82" y="34"/>
                      <a:pt x="79" y="32"/>
                    </a:cubicBezTo>
                    <a:cubicBezTo>
                      <a:pt x="76" y="30"/>
                      <a:pt x="72" y="29"/>
                      <a:pt x="67" y="29"/>
                    </a:cubicBezTo>
                    <a:cubicBezTo>
                      <a:pt x="61" y="29"/>
                      <a:pt x="56" y="31"/>
                      <a:pt x="51" y="34"/>
                    </a:cubicBezTo>
                    <a:cubicBezTo>
                      <a:pt x="47" y="37"/>
                      <a:pt x="43" y="42"/>
                      <a:pt x="41" y="47"/>
                    </a:cubicBezTo>
                    <a:cubicBezTo>
                      <a:pt x="39" y="54"/>
                      <a:pt x="38" y="63"/>
                      <a:pt x="38" y="77"/>
                    </a:cubicBezTo>
                    <a:lnTo>
                      <a:pt x="38" y="148"/>
                    </a:lnTo>
                    <a:lnTo>
                      <a:pt x="0" y="148"/>
                    </a:lnTo>
                    <a:lnTo>
                      <a:pt x="0" y="3"/>
                    </a:lnTo>
                    <a:close/>
                    <a:moveTo>
                      <a:pt x="0" y="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89" name="Freeform 288"/>
              <p:cNvSpPr>
                <a:spLocks noEditPoints="1"/>
              </p:cNvSpPr>
              <p:nvPr/>
            </p:nvSpPr>
            <p:spPr bwMode="auto">
              <a:xfrm>
                <a:off x="5753" y="1664"/>
                <a:ext cx="104" cy="114"/>
              </a:xfrm>
              <a:custGeom>
                <a:avLst/>
                <a:gdLst>
                  <a:gd name="T0" fmla="*/ 39 w 136"/>
                  <a:gd name="T1" fmla="*/ 47 h 151"/>
                  <a:gd name="T2" fmla="*/ 4 w 136"/>
                  <a:gd name="T3" fmla="*/ 41 h 151"/>
                  <a:gd name="T4" fmla="*/ 24 w 136"/>
                  <a:gd name="T5" fmla="*/ 10 h 151"/>
                  <a:gd name="T6" fmla="*/ 67 w 136"/>
                  <a:gd name="T7" fmla="*/ 0 h 151"/>
                  <a:gd name="T8" fmla="*/ 105 w 136"/>
                  <a:gd name="T9" fmla="*/ 6 h 151"/>
                  <a:gd name="T10" fmla="*/ 123 w 136"/>
                  <a:gd name="T11" fmla="*/ 21 h 151"/>
                  <a:gd name="T12" fmla="*/ 128 w 136"/>
                  <a:gd name="T13" fmla="*/ 55 h 151"/>
                  <a:gd name="T14" fmla="*/ 127 w 136"/>
                  <a:gd name="T15" fmla="*/ 100 h 151"/>
                  <a:gd name="T16" fmla="*/ 129 w 136"/>
                  <a:gd name="T17" fmla="*/ 128 h 151"/>
                  <a:gd name="T18" fmla="*/ 136 w 136"/>
                  <a:gd name="T19" fmla="*/ 148 h 151"/>
                  <a:gd name="T20" fmla="*/ 98 w 136"/>
                  <a:gd name="T21" fmla="*/ 148 h 151"/>
                  <a:gd name="T22" fmla="*/ 94 w 136"/>
                  <a:gd name="T23" fmla="*/ 136 h 151"/>
                  <a:gd name="T24" fmla="*/ 93 w 136"/>
                  <a:gd name="T25" fmla="*/ 132 h 151"/>
                  <a:gd name="T26" fmla="*/ 72 w 136"/>
                  <a:gd name="T27" fmla="*/ 146 h 151"/>
                  <a:gd name="T28" fmla="*/ 48 w 136"/>
                  <a:gd name="T29" fmla="*/ 151 h 151"/>
                  <a:gd name="T30" fmla="*/ 13 w 136"/>
                  <a:gd name="T31" fmla="*/ 139 h 151"/>
                  <a:gd name="T32" fmla="*/ 0 w 136"/>
                  <a:gd name="T33" fmla="*/ 108 h 151"/>
                  <a:gd name="T34" fmla="*/ 6 w 136"/>
                  <a:gd name="T35" fmla="*/ 86 h 151"/>
                  <a:gd name="T36" fmla="*/ 22 w 136"/>
                  <a:gd name="T37" fmla="*/ 72 h 151"/>
                  <a:gd name="T38" fmla="*/ 53 w 136"/>
                  <a:gd name="T39" fmla="*/ 63 h 151"/>
                  <a:gd name="T40" fmla="*/ 90 w 136"/>
                  <a:gd name="T41" fmla="*/ 53 h 151"/>
                  <a:gd name="T42" fmla="*/ 90 w 136"/>
                  <a:gd name="T43" fmla="*/ 49 h 151"/>
                  <a:gd name="T44" fmla="*/ 85 w 136"/>
                  <a:gd name="T45" fmla="*/ 34 h 151"/>
                  <a:gd name="T46" fmla="*/ 64 w 136"/>
                  <a:gd name="T47" fmla="*/ 29 h 151"/>
                  <a:gd name="T48" fmla="*/ 48 w 136"/>
                  <a:gd name="T49" fmla="*/ 33 h 151"/>
                  <a:gd name="T50" fmla="*/ 39 w 136"/>
                  <a:gd name="T51" fmla="*/ 47 h 151"/>
                  <a:gd name="T52" fmla="*/ 90 w 136"/>
                  <a:gd name="T53" fmla="*/ 78 h 151"/>
                  <a:gd name="T54" fmla="*/ 67 w 136"/>
                  <a:gd name="T55" fmla="*/ 84 h 151"/>
                  <a:gd name="T56" fmla="*/ 46 w 136"/>
                  <a:gd name="T57" fmla="*/ 91 h 151"/>
                  <a:gd name="T58" fmla="*/ 38 w 136"/>
                  <a:gd name="T59" fmla="*/ 104 h 151"/>
                  <a:gd name="T60" fmla="*/ 44 w 136"/>
                  <a:gd name="T61" fmla="*/ 118 h 151"/>
                  <a:gd name="T62" fmla="*/ 60 w 136"/>
                  <a:gd name="T63" fmla="*/ 124 h 151"/>
                  <a:gd name="T64" fmla="*/ 79 w 136"/>
                  <a:gd name="T65" fmla="*/ 117 h 151"/>
                  <a:gd name="T66" fmla="*/ 89 w 136"/>
                  <a:gd name="T67" fmla="*/ 104 h 151"/>
                  <a:gd name="T68" fmla="*/ 90 w 136"/>
                  <a:gd name="T69" fmla="*/ 86 h 151"/>
                  <a:gd name="T70" fmla="*/ 90 w 136"/>
                  <a:gd name="T71" fmla="*/ 78 h 151"/>
                  <a:gd name="T72" fmla="*/ 90 w 136"/>
                  <a:gd name="T73" fmla="*/ 78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36" h="151">
                    <a:moveTo>
                      <a:pt x="39" y="47"/>
                    </a:moveTo>
                    <a:lnTo>
                      <a:pt x="4" y="41"/>
                    </a:lnTo>
                    <a:cubicBezTo>
                      <a:pt x="8" y="27"/>
                      <a:pt x="15" y="16"/>
                      <a:pt x="24" y="10"/>
                    </a:cubicBezTo>
                    <a:cubicBezTo>
                      <a:pt x="34" y="3"/>
                      <a:pt x="48" y="0"/>
                      <a:pt x="67" y="0"/>
                    </a:cubicBezTo>
                    <a:cubicBezTo>
                      <a:pt x="84" y="0"/>
                      <a:pt x="97" y="2"/>
                      <a:pt x="105" y="6"/>
                    </a:cubicBezTo>
                    <a:cubicBezTo>
                      <a:pt x="113" y="10"/>
                      <a:pt x="119" y="15"/>
                      <a:pt x="123" y="21"/>
                    </a:cubicBezTo>
                    <a:cubicBezTo>
                      <a:pt x="126" y="27"/>
                      <a:pt x="128" y="39"/>
                      <a:pt x="128" y="55"/>
                    </a:cubicBezTo>
                    <a:lnTo>
                      <a:pt x="127" y="100"/>
                    </a:lnTo>
                    <a:cubicBezTo>
                      <a:pt x="127" y="113"/>
                      <a:pt x="128" y="122"/>
                      <a:pt x="129" y="128"/>
                    </a:cubicBezTo>
                    <a:cubicBezTo>
                      <a:pt x="130" y="134"/>
                      <a:pt x="133" y="141"/>
                      <a:pt x="136" y="148"/>
                    </a:cubicBezTo>
                    <a:lnTo>
                      <a:pt x="98" y="148"/>
                    </a:lnTo>
                    <a:cubicBezTo>
                      <a:pt x="97" y="145"/>
                      <a:pt x="96" y="141"/>
                      <a:pt x="94" y="136"/>
                    </a:cubicBezTo>
                    <a:cubicBezTo>
                      <a:pt x="94" y="134"/>
                      <a:pt x="93" y="133"/>
                      <a:pt x="93" y="132"/>
                    </a:cubicBezTo>
                    <a:cubicBezTo>
                      <a:pt x="87" y="138"/>
                      <a:pt x="80" y="143"/>
                      <a:pt x="72" y="146"/>
                    </a:cubicBezTo>
                    <a:cubicBezTo>
                      <a:pt x="65" y="149"/>
                      <a:pt x="57" y="151"/>
                      <a:pt x="48" y="151"/>
                    </a:cubicBezTo>
                    <a:cubicBezTo>
                      <a:pt x="33" y="151"/>
                      <a:pt x="22" y="147"/>
                      <a:pt x="13" y="139"/>
                    </a:cubicBezTo>
                    <a:cubicBezTo>
                      <a:pt x="4" y="131"/>
                      <a:pt x="0" y="121"/>
                      <a:pt x="0" y="108"/>
                    </a:cubicBezTo>
                    <a:cubicBezTo>
                      <a:pt x="0" y="100"/>
                      <a:pt x="2" y="93"/>
                      <a:pt x="6" y="86"/>
                    </a:cubicBezTo>
                    <a:cubicBezTo>
                      <a:pt x="10" y="80"/>
                      <a:pt x="15" y="75"/>
                      <a:pt x="22" y="72"/>
                    </a:cubicBezTo>
                    <a:cubicBezTo>
                      <a:pt x="29" y="68"/>
                      <a:pt x="40" y="65"/>
                      <a:pt x="53" y="63"/>
                    </a:cubicBezTo>
                    <a:cubicBezTo>
                      <a:pt x="71" y="59"/>
                      <a:pt x="83" y="56"/>
                      <a:pt x="90" y="53"/>
                    </a:cubicBezTo>
                    <a:lnTo>
                      <a:pt x="90" y="49"/>
                    </a:lnTo>
                    <a:cubicBezTo>
                      <a:pt x="90" y="42"/>
                      <a:pt x="88" y="37"/>
                      <a:pt x="85" y="34"/>
                    </a:cubicBezTo>
                    <a:cubicBezTo>
                      <a:pt x="81" y="31"/>
                      <a:pt x="74" y="29"/>
                      <a:pt x="64" y="29"/>
                    </a:cubicBezTo>
                    <a:cubicBezTo>
                      <a:pt x="57" y="29"/>
                      <a:pt x="52" y="30"/>
                      <a:pt x="48" y="33"/>
                    </a:cubicBezTo>
                    <a:cubicBezTo>
                      <a:pt x="44" y="36"/>
                      <a:pt x="41" y="40"/>
                      <a:pt x="39" y="47"/>
                    </a:cubicBezTo>
                    <a:close/>
                    <a:moveTo>
                      <a:pt x="90" y="78"/>
                    </a:moveTo>
                    <a:cubicBezTo>
                      <a:pt x="85" y="80"/>
                      <a:pt x="77" y="82"/>
                      <a:pt x="67" y="84"/>
                    </a:cubicBezTo>
                    <a:cubicBezTo>
                      <a:pt x="56" y="86"/>
                      <a:pt x="49" y="89"/>
                      <a:pt x="46" y="91"/>
                    </a:cubicBezTo>
                    <a:cubicBezTo>
                      <a:pt x="41" y="94"/>
                      <a:pt x="38" y="99"/>
                      <a:pt x="38" y="104"/>
                    </a:cubicBezTo>
                    <a:cubicBezTo>
                      <a:pt x="38" y="110"/>
                      <a:pt x="40" y="114"/>
                      <a:pt x="44" y="118"/>
                    </a:cubicBezTo>
                    <a:cubicBezTo>
                      <a:pt x="48" y="122"/>
                      <a:pt x="53" y="124"/>
                      <a:pt x="60" y="124"/>
                    </a:cubicBezTo>
                    <a:cubicBezTo>
                      <a:pt x="67" y="124"/>
                      <a:pt x="73" y="122"/>
                      <a:pt x="79" y="117"/>
                    </a:cubicBezTo>
                    <a:cubicBezTo>
                      <a:pt x="84" y="114"/>
                      <a:pt x="87" y="109"/>
                      <a:pt x="89" y="104"/>
                    </a:cubicBezTo>
                    <a:cubicBezTo>
                      <a:pt x="90" y="101"/>
                      <a:pt x="90" y="95"/>
                      <a:pt x="90" y="86"/>
                    </a:cubicBezTo>
                    <a:lnTo>
                      <a:pt x="90" y="78"/>
                    </a:lnTo>
                    <a:close/>
                    <a:moveTo>
                      <a:pt x="90" y="78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90" name="Freeform 289"/>
              <p:cNvSpPr>
                <a:spLocks noEditPoints="1"/>
              </p:cNvSpPr>
              <p:nvPr/>
            </p:nvSpPr>
            <p:spPr bwMode="auto">
              <a:xfrm>
                <a:off x="5878" y="1664"/>
                <a:ext cx="71" cy="112"/>
              </a:xfrm>
              <a:custGeom>
                <a:avLst/>
                <a:gdLst>
                  <a:gd name="T0" fmla="*/ 38 w 94"/>
                  <a:gd name="T1" fmla="*/ 148 h 148"/>
                  <a:gd name="T2" fmla="*/ 0 w 94"/>
                  <a:gd name="T3" fmla="*/ 148 h 148"/>
                  <a:gd name="T4" fmla="*/ 0 w 94"/>
                  <a:gd name="T5" fmla="*/ 3 h 148"/>
                  <a:gd name="T6" fmla="*/ 36 w 94"/>
                  <a:gd name="T7" fmla="*/ 3 h 148"/>
                  <a:gd name="T8" fmla="*/ 36 w 94"/>
                  <a:gd name="T9" fmla="*/ 23 h 148"/>
                  <a:gd name="T10" fmla="*/ 52 w 94"/>
                  <a:gd name="T11" fmla="*/ 4 h 148"/>
                  <a:gd name="T12" fmla="*/ 69 w 94"/>
                  <a:gd name="T13" fmla="*/ 0 h 148"/>
                  <a:gd name="T14" fmla="*/ 94 w 94"/>
                  <a:gd name="T15" fmla="*/ 7 h 148"/>
                  <a:gd name="T16" fmla="*/ 82 w 94"/>
                  <a:gd name="T17" fmla="*/ 40 h 148"/>
                  <a:gd name="T18" fmla="*/ 64 w 94"/>
                  <a:gd name="T19" fmla="*/ 34 h 148"/>
                  <a:gd name="T20" fmla="*/ 50 w 94"/>
                  <a:gd name="T21" fmla="*/ 38 h 148"/>
                  <a:gd name="T22" fmla="*/ 41 w 94"/>
                  <a:gd name="T23" fmla="*/ 54 h 148"/>
                  <a:gd name="T24" fmla="*/ 38 w 94"/>
                  <a:gd name="T25" fmla="*/ 103 h 148"/>
                  <a:gd name="T26" fmla="*/ 38 w 94"/>
                  <a:gd name="T27" fmla="*/ 148 h 148"/>
                  <a:gd name="T28" fmla="*/ 38 w 94"/>
                  <a:gd name="T29" fmla="*/ 148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4" h="148">
                    <a:moveTo>
                      <a:pt x="38" y="148"/>
                    </a:moveTo>
                    <a:lnTo>
                      <a:pt x="0" y="148"/>
                    </a:lnTo>
                    <a:lnTo>
                      <a:pt x="0" y="3"/>
                    </a:lnTo>
                    <a:lnTo>
                      <a:pt x="36" y="3"/>
                    </a:lnTo>
                    <a:lnTo>
                      <a:pt x="36" y="23"/>
                    </a:lnTo>
                    <a:cubicBezTo>
                      <a:pt x="42" y="14"/>
                      <a:pt x="47" y="7"/>
                      <a:pt x="52" y="4"/>
                    </a:cubicBezTo>
                    <a:cubicBezTo>
                      <a:pt x="57" y="1"/>
                      <a:pt x="62" y="0"/>
                      <a:pt x="69" y="0"/>
                    </a:cubicBezTo>
                    <a:cubicBezTo>
                      <a:pt x="77" y="0"/>
                      <a:pt x="86" y="2"/>
                      <a:pt x="94" y="7"/>
                    </a:cubicBezTo>
                    <a:lnTo>
                      <a:pt x="82" y="40"/>
                    </a:lnTo>
                    <a:cubicBezTo>
                      <a:pt x="75" y="36"/>
                      <a:pt x="69" y="34"/>
                      <a:pt x="64" y="34"/>
                    </a:cubicBezTo>
                    <a:cubicBezTo>
                      <a:pt x="59" y="34"/>
                      <a:pt x="54" y="35"/>
                      <a:pt x="50" y="38"/>
                    </a:cubicBezTo>
                    <a:cubicBezTo>
                      <a:pt x="46" y="41"/>
                      <a:pt x="44" y="47"/>
                      <a:pt x="41" y="54"/>
                    </a:cubicBezTo>
                    <a:cubicBezTo>
                      <a:pt x="39" y="62"/>
                      <a:pt x="38" y="78"/>
                      <a:pt x="38" y="103"/>
                    </a:cubicBezTo>
                    <a:lnTo>
                      <a:pt x="38" y="148"/>
                    </a:lnTo>
                    <a:close/>
                    <a:moveTo>
                      <a:pt x="38" y="148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91" name="Freeform 290"/>
              <p:cNvSpPr>
                <a:spLocks noEditPoints="1"/>
              </p:cNvSpPr>
              <p:nvPr/>
            </p:nvSpPr>
            <p:spPr bwMode="auto">
              <a:xfrm>
                <a:off x="5961" y="1624"/>
                <a:ext cx="101" cy="152"/>
              </a:xfrm>
              <a:custGeom>
                <a:avLst/>
                <a:gdLst>
                  <a:gd name="T0" fmla="*/ 0 w 134"/>
                  <a:gd name="T1" fmla="*/ 200 h 200"/>
                  <a:gd name="T2" fmla="*/ 0 w 134"/>
                  <a:gd name="T3" fmla="*/ 0 h 200"/>
                  <a:gd name="T4" fmla="*/ 38 w 134"/>
                  <a:gd name="T5" fmla="*/ 0 h 200"/>
                  <a:gd name="T6" fmla="*/ 38 w 134"/>
                  <a:gd name="T7" fmla="*/ 106 h 200"/>
                  <a:gd name="T8" fmla="*/ 83 w 134"/>
                  <a:gd name="T9" fmla="*/ 55 h 200"/>
                  <a:gd name="T10" fmla="*/ 130 w 134"/>
                  <a:gd name="T11" fmla="*/ 55 h 200"/>
                  <a:gd name="T12" fmla="*/ 81 w 134"/>
                  <a:gd name="T13" fmla="*/ 108 h 200"/>
                  <a:gd name="T14" fmla="*/ 134 w 134"/>
                  <a:gd name="T15" fmla="*/ 200 h 200"/>
                  <a:gd name="T16" fmla="*/ 93 w 134"/>
                  <a:gd name="T17" fmla="*/ 200 h 200"/>
                  <a:gd name="T18" fmla="*/ 56 w 134"/>
                  <a:gd name="T19" fmla="*/ 135 h 200"/>
                  <a:gd name="T20" fmla="*/ 38 w 134"/>
                  <a:gd name="T21" fmla="*/ 153 h 200"/>
                  <a:gd name="T22" fmla="*/ 38 w 134"/>
                  <a:gd name="T23" fmla="*/ 200 h 200"/>
                  <a:gd name="T24" fmla="*/ 0 w 134"/>
                  <a:gd name="T25" fmla="*/ 200 h 200"/>
                  <a:gd name="T26" fmla="*/ 0 w 134"/>
                  <a:gd name="T27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4" h="200">
                    <a:moveTo>
                      <a:pt x="0" y="200"/>
                    </a:moveTo>
                    <a:lnTo>
                      <a:pt x="0" y="0"/>
                    </a:lnTo>
                    <a:lnTo>
                      <a:pt x="38" y="0"/>
                    </a:lnTo>
                    <a:lnTo>
                      <a:pt x="38" y="106"/>
                    </a:lnTo>
                    <a:lnTo>
                      <a:pt x="83" y="55"/>
                    </a:lnTo>
                    <a:lnTo>
                      <a:pt x="130" y="55"/>
                    </a:lnTo>
                    <a:lnTo>
                      <a:pt x="81" y="108"/>
                    </a:lnTo>
                    <a:lnTo>
                      <a:pt x="134" y="200"/>
                    </a:lnTo>
                    <a:lnTo>
                      <a:pt x="93" y="200"/>
                    </a:lnTo>
                    <a:lnTo>
                      <a:pt x="56" y="135"/>
                    </a:lnTo>
                    <a:lnTo>
                      <a:pt x="38" y="153"/>
                    </a:lnTo>
                    <a:lnTo>
                      <a:pt x="38" y="200"/>
                    </a:lnTo>
                    <a:lnTo>
                      <a:pt x="0" y="200"/>
                    </a:lnTo>
                    <a:close/>
                    <a:moveTo>
                      <a:pt x="0" y="20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92" name="Freeform 291"/>
              <p:cNvSpPr>
                <a:spLocks noEditPoints="1"/>
              </p:cNvSpPr>
              <p:nvPr/>
            </p:nvSpPr>
            <p:spPr bwMode="auto">
              <a:xfrm>
                <a:off x="6071" y="1664"/>
                <a:ext cx="103" cy="114"/>
              </a:xfrm>
              <a:custGeom>
                <a:avLst/>
                <a:gdLst>
                  <a:gd name="T0" fmla="*/ 96 w 136"/>
                  <a:gd name="T1" fmla="*/ 102 h 151"/>
                  <a:gd name="T2" fmla="*/ 134 w 136"/>
                  <a:gd name="T3" fmla="*/ 108 h 151"/>
                  <a:gd name="T4" fmla="*/ 110 w 136"/>
                  <a:gd name="T5" fmla="*/ 140 h 151"/>
                  <a:gd name="T6" fmla="*/ 71 w 136"/>
                  <a:gd name="T7" fmla="*/ 151 h 151"/>
                  <a:gd name="T8" fmla="*/ 15 w 136"/>
                  <a:gd name="T9" fmla="*/ 126 h 151"/>
                  <a:gd name="T10" fmla="*/ 0 w 136"/>
                  <a:gd name="T11" fmla="*/ 76 h 151"/>
                  <a:gd name="T12" fmla="*/ 19 w 136"/>
                  <a:gd name="T13" fmla="*/ 20 h 151"/>
                  <a:gd name="T14" fmla="*/ 67 w 136"/>
                  <a:gd name="T15" fmla="*/ 0 h 151"/>
                  <a:gd name="T16" fmla="*/ 118 w 136"/>
                  <a:gd name="T17" fmla="*/ 21 h 151"/>
                  <a:gd name="T18" fmla="*/ 136 w 136"/>
                  <a:gd name="T19" fmla="*/ 86 h 151"/>
                  <a:gd name="T20" fmla="*/ 40 w 136"/>
                  <a:gd name="T21" fmla="*/ 86 h 151"/>
                  <a:gd name="T22" fmla="*/ 49 w 136"/>
                  <a:gd name="T23" fmla="*/ 113 h 151"/>
                  <a:gd name="T24" fmla="*/ 71 w 136"/>
                  <a:gd name="T25" fmla="*/ 122 h 151"/>
                  <a:gd name="T26" fmla="*/ 86 w 136"/>
                  <a:gd name="T27" fmla="*/ 117 h 151"/>
                  <a:gd name="T28" fmla="*/ 96 w 136"/>
                  <a:gd name="T29" fmla="*/ 102 h 151"/>
                  <a:gd name="T30" fmla="*/ 98 w 136"/>
                  <a:gd name="T31" fmla="*/ 63 h 151"/>
                  <a:gd name="T32" fmla="*/ 89 w 136"/>
                  <a:gd name="T33" fmla="*/ 38 h 151"/>
                  <a:gd name="T34" fmla="*/ 69 w 136"/>
                  <a:gd name="T35" fmla="*/ 29 h 151"/>
                  <a:gd name="T36" fmla="*/ 49 w 136"/>
                  <a:gd name="T37" fmla="*/ 38 h 151"/>
                  <a:gd name="T38" fmla="*/ 40 w 136"/>
                  <a:gd name="T39" fmla="*/ 63 h 151"/>
                  <a:gd name="T40" fmla="*/ 98 w 136"/>
                  <a:gd name="T41" fmla="*/ 63 h 151"/>
                  <a:gd name="T42" fmla="*/ 98 w 136"/>
                  <a:gd name="T43" fmla="*/ 63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36" h="151">
                    <a:moveTo>
                      <a:pt x="96" y="102"/>
                    </a:moveTo>
                    <a:lnTo>
                      <a:pt x="134" y="108"/>
                    </a:lnTo>
                    <a:cubicBezTo>
                      <a:pt x="129" y="122"/>
                      <a:pt x="121" y="133"/>
                      <a:pt x="110" y="140"/>
                    </a:cubicBezTo>
                    <a:cubicBezTo>
                      <a:pt x="100" y="147"/>
                      <a:pt x="87" y="151"/>
                      <a:pt x="71" y="151"/>
                    </a:cubicBezTo>
                    <a:cubicBezTo>
                      <a:pt x="46" y="151"/>
                      <a:pt x="27" y="143"/>
                      <a:pt x="15" y="126"/>
                    </a:cubicBezTo>
                    <a:cubicBezTo>
                      <a:pt x="5" y="113"/>
                      <a:pt x="0" y="96"/>
                      <a:pt x="0" y="76"/>
                    </a:cubicBezTo>
                    <a:cubicBezTo>
                      <a:pt x="0" y="52"/>
                      <a:pt x="7" y="34"/>
                      <a:pt x="19" y="20"/>
                    </a:cubicBezTo>
                    <a:cubicBezTo>
                      <a:pt x="32" y="6"/>
                      <a:pt x="48" y="0"/>
                      <a:pt x="67" y="0"/>
                    </a:cubicBezTo>
                    <a:cubicBezTo>
                      <a:pt x="88" y="0"/>
                      <a:pt x="105" y="7"/>
                      <a:pt x="118" y="21"/>
                    </a:cubicBezTo>
                    <a:cubicBezTo>
                      <a:pt x="130" y="35"/>
                      <a:pt x="136" y="57"/>
                      <a:pt x="136" y="86"/>
                    </a:cubicBezTo>
                    <a:lnTo>
                      <a:pt x="40" y="86"/>
                    </a:lnTo>
                    <a:cubicBezTo>
                      <a:pt x="40" y="98"/>
                      <a:pt x="43" y="107"/>
                      <a:pt x="49" y="113"/>
                    </a:cubicBezTo>
                    <a:cubicBezTo>
                      <a:pt x="55" y="119"/>
                      <a:pt x="62" y="122"/>
                      <a:pt x="71" y="122"/>
                    </a:cubicBezTo>
                    <a:cubicBezTo>
                      <a:pt x="77" y="122"/>
                      <a:pt x="82" y="121"/>
                      <a:pt x="86" y="117"/>
                    </a:cubicBezTo>
                    <a:cubicBezTo>
                      <a:pt x="90" y="114"/>
                      <a:pt x="93" y="109"/>
                      <a:pt x="96" y="102"/>
                    </a:cubicBezTo>
                    <a:close/>
                    <a:moveTo>
                      <a:pt x="98" y="63"/>
                    </a:moveTo>
                    <a:cubicBezTo>
                      <a:pt x="97" y="52"/>
                      <a:pt x="95" y="43"/>
                      <a:pt x="89" y="38"/>
                    </a:cubicBezTo>
                    <a:cubicBezTo>
                      <a:pt x="84" y="32"/>
                      <a:pt x="77" y="29"/>
                      <a:pt x="69" y="29"/>
                    </a:cubicBezTo>
                    <a:cubicBezTo>
                      <a:pt x="61" y="29"/>
                      <a:pt x="54" y="32"/>
                      <a:pt x="49" y="38"/>
                    </a:cubicBezTo>
                    <a:cubicBezTo>
                      <a:pt x="43" y="44"/>
                      <a:pt x="40" y="52"/>
                      <a:pt x="40" y="63"/>
                    </a:cubicBezTo>
                    <a:lnTo>
                      <a:pt x="98" y="63"/>
                    </a:lnTo>
                    <a:close/>
                    <a:moveTo>
                      <a:pt x="98" y="6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93" name="Freeform 292"/>
              <p:cNvSpPr>
                <a:spLocks noEditPoints="1"/>
              </p:cNvSpPr>
              <p:nvPr/>
            </p:nvSpPr>
            <p:spPr bwMode="auto">
              <a:xfrm>
                <a:off x="6185" y="1627"/>
                <a:ext cx="66" cy="151"/>
              </a:xfrm>
              <a:custGeom>
                <a:avLst/>
                <a:gdLst>
                  <a:gd name="T0" fmla="*/ 82 w 86"/>
                  <a:gd name="T1" fmla="*/ 51 h 199"/>
                  <a:gd name="T2" fmla="*/ 82 w 86"/>
                  <a:gd name="T3" fmla="*/ 81 h 199"/>
                  <a:gd name="T4" fmla="*/ 56 w 86"/>
                  <a:gd name="T5" fmla="*/ 81 h 199"/>
                  <a:gd name="T6" fmla="*/ 56 w 86"/>
                  <a:gd name="T7" fmla="*/ 140 h 199"/>
                  <a:gd name="T8" fmla="*/ 57 w 86"/>
                  <a:gd name="T9" fmla="*/ 160 h 199"/>
                  <a:gd name="T10" fmla="*/ 60 w 86"/>
                  <a:gd name="T11" fmla="*/ 165 h 199"/>
                  <a:gd name="T12" fmla="*/ 67 w 86"/>
                  <a:gd name="T13" fmla="*/ 167 h 199"/>
                  <a:gd name="T14" fmla="*/ 82 w 86"/>
                  <a:gd name="T15" fmla="*/ 163 h 199"/>
                  <a:gd name="T16" fmla="*/ 86 w 86"/>
                  <a:gd name="T17" fmla="*/ 193 h 199"/>
                  <a:gd name="T18" fmla="*/ 55 w 86"/>
                  <a:gd name="T19" fmla="*/ 199 h 199"/>
                  <a:gd name="T20" fmla="*/ 37 w 86"/>
                  <a:gd name="T21" fmla="*/ 196 h 199"/>
                  <a:gd name="T22" fmla="*/ 24 w 86"/>
                  <a:gd name="T23" fmla="*/ 187 h 199"/>
                  <a:gd name="T24" fmla="*/ 19 w 86"/>
                  <a:gd name="T25" fmla="*/ 172 h 199"/>
                  <a:gd name="T26" fmla="*/ 18 w 86"/>
                  <a:gd name="T27" fmla="*/ 145 h 199"/>
                  <a:gd name="T28" fmla="*/ 18 w 86"/>
                  <a:gd name="T29" fmla="*/ 81 h 199"/>
                  <a:gd name="T30" fmla="*/ 0 w 86"/>
                  <a:gd name="T31" fmla="*/ 81 h 199"/>
                  <a:gd name="T32" fmla="*/ 0 w 86"/>
                  <a:gd name="T33" fmla="*/ 51 h 199"/>
                  <a:gd name="T34" fmla="*/ 18 w 86"/>
                  <a:gd name="T35" fmla="*/ 51 h 199"/>
                  <a:gd name="T36" fmla="*/ 18 w 86"/>
                  <a:gd name="T37" fmla="*/ 22 h 199"/>
                  <a:gd name="T38" fmla="*/ 56 w 86"/>
                  <a:gd name="T39" fmla="*/ 0 h 199"/>
                  <a:gd name="T40" fmla="*/ 56 w 86"/>
                  <a:gd name="T41" fmla="*/ 51 h 199"/>
                  <a:gd name="T42" fmla="*/ 82 w 86"/>
                  <a:gd name="T43" fmla="*/ 51 h 199"/>
                  <a:gd name="T44" fmla="*/ 82 w 86"/>
                  <a:gd name="T45" fmla="*/ 5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6" h="199">
                    <a:moveTo>
                      <a:pt x="82" y="51"/>
                    </a:moveTo>
                    <a:lnTo>
                      <a:pt x="82" y="81"/>
                    </a:lnTo>
                    <a:lnTo>
                      <a:pt x="56" y="81"/>
                    </a:lnTo>
                    <a:lnTo>
                      <a:pt x="56" y="140"/>
                    </a:lnTo>
                    <a:cubicBezTo>
                      <a:pt x="56" y="152"/>
                      <a:pt x="56" y="159"/>
                      <a:pt x="57" y="160"/>
                    </a:cubicBezTo>
                    <a:cubicBezTo>
                      <a:pt x="57" y="162"/>
                      <a:pt x="59" y="164"/>
                      <a:pt x="60" y="165"/>
                    </a:cubicBezTo>
                    <a:cubicBezTo>
                      <a:pt x="62" y="167"/>
                      <a:pt x="64" y="167"/>
                      <a:pt x="67" y="167"/>
                    </a:cubicBezTo>
                    <a:cubicBezTo>
                      <a:pt x="70" y="167"/>
                      <a:pt x="76" y="166"/>
                      <a:pt x="82" y="163"/>
                    </a:cubicBezTo>
                    <a:lnTo>
                      <a:pt x="86" y="193"/>
                    </a:lnTo>
                    <a:cubicBezTo>
                      <a:pt x="77" y="197"/>
                      <a:pt x="67" y="199"/>
                      <a:pt x="55" y="199"/>
                    </a:cubicBezTo>
                    <a:cubicBezTo>
                      <a:pt x="48" y="199"/>
                      <a:pt x="42" y="198"/>
                      <a:pt x="37" y="196"/>
                    </a:cubicBezTo>
                    <a:cubicBezTo>
                      <a:pt x="31" y="193"/>
                      <a:pt x="27" y="190"/>
                      <a:pt x="24" y="187"/>
                    </a:cubicBezTo>
                    <a:cubicBezTo>
                      <a:pt x="22" y="183"/>
                      <a:pt x="20" y="178"/>
                      <a:pt x="19" y="172"/>
                    </a:cubicBezTo>
                    <a:cubicBezTo>
                      <a:pt x="18" y="167"/>
                      <a:pt x="18" y="158"/>
                      <a:pt x="18" y="145"/>
                    </a:cubicBezTo>
                    <a:lnTo>
                      <a:pt x="18" y="81"/>
                    </a:lnTo>
                    <a:lnTo>
                      <a:pt x="0" y="81"/>
                    </a:lnTo>
                    <a:lnTo>
                      <a:pt x="0" y="51"/>
                    </a:lnTo>
                    <a:lnTo>
                      <a:pt x="18" y="51"/>
                    </a:lnTo>
                    <a:lnTo>
                      <a:pt x="18" y="22"/>
                    </a:lnTo>
                    <a:lnTo>
                      <a:pt x="56" y="0"/>
                    </a:lnTo>
                    <a:lnTo>
                      <a:pt x="56" y="51"/>
                    </a:lnTo>
                    <a:lnTo>
                      <a:pt x="82" y="51"/>
                    </a:lnTo>
                    <a:close/>
                    <a:moveTo>
                      <a:pt x="82" y="51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94" name="Freeform 293"/>
              <p:cNvSpPr>
                <a:spLocks noEditPoints="1"/>
              </p:cNvSpPr>
              <p:nvPr/>
            </p:nvSpPr>
            <p:spPr bwMode="auto">
              <a:xfrm>
                <a:off x="6268" y="1624"/>
                <a:ext cx="29" cy="152"/>
              </a:xfrm>
              <a:custGeom>
                <a:avLst/>
                <a:gdLst>
                  <a:gd name="T0" fmla="*/ 0 w 38"/>
                  <a:gd name="T1" fmla="*/ 35 h 200"/>
                  <a:gd name="T2" fmla="*/ 0 w 38"/>
                  <a:gd name="T3" fmla="*/ 0 h 200"/>
                  <a:gd name="T4" fmla="*/ 38 w 38"/>
                  <a:gd name="T5" fmla="*/ 0 h 200"/>
                  <a:gd name="T6" fmla="*/ 38 w 38"/>
                  <a:gd name="T7" fmla="*/ 35 h 200"/>
                  <a:gd name="T8" fmla="*/ 0 w 38"/>
                  <a:gd name="T9" fmla="*/ 35 h 200"/>
                  <a:gd name="T10" fmla="*/ 0 w 38"/>
                  <a:gd name="T11" fmla="*/ 200 h 200"/>
                  <a:gd name="T12" fmla="*/ 0 w 38"/>
                  <a:gd name="T13" fmla="*/ 55 h 200"/>
                  <a:gd name="T14" fmla="*/ 38 w 38"/>
                  <a:gd name="T15" fmla="*/ 55 h 200"/>
                  <a:gd name="T16" fmla="*/ 38 w 38"/>
                  <a:gd name="T17" fmla="*/ 200 h 200"/>
                  <a:gd name="T18" fmla="*/ 0 w 38"/>
                  <a:gd name="T19" fmla="*/ 200 h 200"/>
                  <a:gd name="T20" fmla="*/ 0 w 38"/>
                  <a:gd name="T21" fmla="*/ 200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8" h="200">
                    <a:moveTo>
                      <a:pt x="0" y="35"/>
                    </a:moveTo>
                    <a:lnTo>
                      <a:pt x="0" y="0"/>
                    </a:lnTo>
                    <a:lnTo>
                      <a:pt x="38" y="0"/>
                    </a:lnTo>
                    <a:lnTo>
                      <a:pt x="38" y="35"/>
                    </a:lnTo>
                    <a:lnTo>
                      <a:pt x="0" y="35"/>
                    </a:lnTo>
                    <a:close/>
                    <a:moveTo>
                      <a:pt x="0" y="200"/>
                    </a:moveTo>
                    <a:lnTo>
                      <a:pt x="0" y="55"/>
                    </a:lnTo>
                    <a:lnTo>
                      <a:pt x="38" y="55"/>
                    </a:lnTo>
                    <a:lnTo>
                      <a:pt x="38" y="200"/>
                    </a:lnTo>
                    <a:lnTo>
                      <a:pt x="0" y="200"/>
                    </a:lnTo>
                    <a:close/>
                    <a:moveTo>
                      <a:pt x="0" y="20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95" name="Freeform 294"/>
              <p:cNvSpPr>
                <a:spLocks noEditPoints="1"/>
              </p:cNvSpPr>
              <p:nvPr/>
            </p:nvSpPr>
            <p:spPr bwMode="auto">
              <a:xfrm>
                <a:off x="6326" y="1664"/>
                <a:ext cx="101" cy="112"/>
              </a:xfrm>
              <a:custGeom>
                <a:avLst/>
                <a:gdLst>
                  <a:gd name="T0" fmla="*/ 132 w 132"/>
                  <a:gd name="T1" fmla="*/ 148 h 148"/>
                  <a:gd name="T2" fmla="*/ 94 w 132"/>
                  <a:gd name="T3" fmla="*/ 148 h 148"/>
                  <a:gd name="T4" fmla="*/ 94 w 132"/>
                  <a:gd name="T5" fmla="*/ 74 h 148"/>
                  <a:gd name="T6" fmla="*/ 92 w 132"/>
                  <a:gd name="T7" fmla="*/ 43 h 148"/>
                  <a:gd name="T8" fmla="*/ 84 w 132"/>
                  <a:gd name="T9" fmla="*/ 33 h 148"/>
                  <a:gd name="T10" fmla="*/ 70 w 132"/>
                  <a:gd name="T11" fmla="*/ 29 h 148"/>
                  <a:gd name="T12" fmla="*/ 53 w 132"/>
                  <a:gd name="T13" fmla="*/ 34 h 148"/>
                  <a:gd name="T14" fmla="*/ 42 w 132"/>
                  <a:gd name="T15" fmla="*/ 49 h 148"/>
                  <a:gd name="T16" fmla="*/ 39 w 132"/>
                  <a:gd name="T17" fmla="*/ 82 h 148"/>
                  <a:gd name="T18" fmla="*/ 39 w 132"/>
                  <a:gd name="T19" fmla="*/ 148 h 148"/>
                  <a:gd name="T20" fmla="*/ 0 w 132"/>
                  <a:gd name="T21" fmla="*/ 148 h 148"/>
                  <a:gd name="T22" fmla="*/ 0 w 132"/>
                  <a:gd name="T23" fmla="*/ 3 h 148"/>
                  <a:gd name="T24" fmla="*/ 36 w 132"/>
                  <a:gd name="T25" fmla="*/ 3 h 148"/>
                  <a:gd name="T26" fmla="*/ 36 w 132"/>
                  <a:gd name="T27" fmla="*/ 24 h 148"/>
                  <a:gd name="T28" fmla="*/ 84 w 132"/>
                  <a:gd name="T29" fmla="*/ 0 h 148"/>
                  <a:gd name="T30" fmla="*/ 107 w 132"/>
                  <a:gd name="T31" fmla="*/ 4 h 148"/>
                  <a:gd name="T32" fmla="*/ 123 w 132"/>
                  <a:gd name="T33" fmla="*/ 16 h 148"/>
                  <a:gd name="T34" fmla="*/ 130 w 132"/>
                  <a:gd name="T35" fmla="*/ 32 h 148"/>
                  <a:gd name="T36" fmla="*/ 132 w 132"/>
                  <a:gd name="T37" fmla="*/ 58 h 148"/>
                  <a:gd name="T38" fmla="*/ 132 w 132"/>
                  <a:gd name="T39" fmla="*/ 148 h 148"/>
                  <a:gd name="T40" fmla="*/ 132 w 132"/>
                  <a:gd name="T41" fmla="*/ 148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2" h="148">
                    <a:moveTo>
                      <a:pt x="132" y="148"/>
                    </a:moveTo>
                    <a:lnTo>
                      <a:pt x="94" y="148"/>
                    </a:lnTo>
                    <a:lnTo>
                      <a:pt x="94" y="74"/>
                    </a:lnTo>
                    <a:cubicBezTo>
                      <a:pt x="94" y="58"/>
                      <a:pt x="93" y="48"/>
                      <a:pt x="92" y="43"/>
                    </a:cubicBezTo>
                    <a:cubicBezTo>
                      <a:pt x="90" y="39"/>
                      <a:pt x="87" y="35"/>
                      <a:pt x="84" y="33"/>
                    </a:cubicBezTo>
                    <a:cubicBezTo>
                      <a:pt x="80" y="30"/>
                      <a:pt x="76" y="29"/>
                      <a:pt x="70" y="29"/>
                    </a:cubicBezTo>
                    <a:cubicBezTo>
                      <a:pt x="64" y="29"/>
                      <a:pt x="58" y="31"/>
                      <a:pt x="53" y="34"/>
                    </a:cubicBezTo>
                    <a:cubicBezTo>
                      <a:pt x="47" y="38"/>
                      <a:pt x="44" y="43"/>
                      <a:pt x="42" y="49"/>
                    </a:cubicBezTo>
                    <a:cubicBezTo>
                      <a:pt x="40" y="55"/>
                      <a:pt x="39" y="66"/>
                      <a:pt x="39" y="82"/>
                    </a:cubicBezTo>
                    <a:lnTo>
                      <a:pt x="39" y="148"/>
                    </a:lnTo>
                    <a:lnTo>
                      <a:pt x="0" y="148"/>
                    </a:lnTo>
                    <a:lnTo>
                      <a:pt x="0" y="3"/>
                    </a:lnTo>
                    <a:lnTo>
                      <a:pt x="36" y="3"/>
                    </a:lnTo>
                    <a:lnTo>
                      <a:pt x="36" y="24"/>
                    </a:lnTo>
                    <a:cubicBezTo>
                      <a:pt x="49" y="8"/>
                      <a:pt x="65" y="0"/>
                      <a:pt x="84" y="0"/>
                    </a:cubicBezTo>
                    <a:cubicBezTo>
                      <a:pt x="92" y="0"/>
                      <a:pt x="100" y="1"/>
                      <a:pt x="107" y="4"/>
                    </a:cubicBezTo>
                    <a:cubicBezTo>
                      <a:pt x="114" y="7"/>
                      <a:pt x="119" y="11"/>
                      <a:pt x="123" y="16"/>
                    </a:cubicBezTo>
                    <a:cubicBezTo>
                      <a:pt x="126" y="21"/>
                      <a:pt x="129" y="26"/>
                      <a:pt x="130" y="32"/>
                    </a:cubicBezTo>
                    <a:cubicBezTo>
                      <a:pt x="132" y="38"/>
                      <a:pt x="132" y="46"/>
                      <a:pt x="132" y="58"/>
                    </a:cubicBezTo>
                    <a:lnTo>
                      <a:pt x="132" y="148"/>
                    </a:lnTo>
                    <a:close/>
                    <a:moveTo>
                      <a:pt x="132" y="148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96" name="Freeform 295"/>
              <p:cNvSpPr>
                <a:spLocks noEditPoints="1"/>
              </p:cNvSpPr>
              <p:nvPr/>
            </p:nvSpPr>
            <p:spPr bwMode="auto">
              <a:xfrm>
                <a:off x="6450" y="1664"/>
                <a:ext cx="107" cy="157"/>
              </a:xfrm>
              <a:custGeom>
                <a:avLst/>
                <a:gdLst>
                  <a:gd name="T0" fmla="*/ 5 w 141"/>
                  <a:gd name="T1" fmla="*/ 157 h 207"/>
                  <a:gd name="T2" fmla="*/ 49 w 141"/>
                  <a:gd name="T3" fmla="*/ 163 h 207"/>
                  <a:gd name="T4" fmla="*/ 54 w 141"/>
                  <a:gd name="T5" fmla="*/ 173 h 207"/>
                  <a:gd name="T6" fmla="*/ 71 w 141"/>
                  <a:gd name="T7" fmla="*/ 177 h 207"/>
                  <a:gd name="T8" fmla="*/ 93 w 141"/>
                  <a:gd name="T9" fmla="*/ 173 h 207"/>
                  <a:gd name="T10" fmla="*/ 101 w 141"/>
                  <a:gd name="T11" fmla="*/ 163 h 207"/>
                  <a:gd name="T12" fmla="*/ 103 w 141"/>
                  <a:gd name="T13" fmla="*/ 145 h 207"/>
                  <a:gd name="T14" fmla="*/ 103 w 141"/>
                  <a:gd name="T15" fmla="*/ 124 h 207"/>
                  <a:gd name="T16" fmla="*/ 59 w 141"/>
                  <a:gd name="T17" fmla="*/ 148 h 207"/>
                  <a:gd name="T18" fmla="*/ 13 w 141"/>
                  <a:gd name="T19" fmla="*/ 123 h 207"/>
                  <a:gd name="T20" fmla="*/ 0 w 141"/>
                  <a:gd name="T21" fmla="*/ 74 h 207"/>
                  <a:gd name="T22" fmla="*/ 17 w 141"/>
                  <a:gd name="T23" fmla="*/ 19 h 207"/>
                  <a:gd name="T24" fmla="*/ 61 w 141"/>
                  <a:gd name="T25" fmla="*/ 0 h 207"/>
                  <a:gd name="T26" fmla="*/ 105 w 141"/>
                  <a:gd name="T27" fmla="*/ 23 h 207"/>
                  <a:gd name="T28" fmla="*/ 105 w 141"/>
                  <a:gd name="T29" fmla="*/ 3 h 207"/>
                  <a:gd name="T30" fmla="*/ 141 w 141"/>
                  <a:gd name="T31" fmla="*/ 3 h 207"/>
                  <a:gd name="T32" fmla="*/ 141 w 141"/>
                  <a:gd name="T33" fmla="*/ 133 h 207"/>
                  <a:gd name="T34" fmla="*/ 137 w 141"/>
                  <a:gd name="T35" fmla="*/ 171 h 207"/>
                  <a:gd name="T36" fmla="*/ 125 w 141"/>
                  <a:gd name="T37" fmla="*/ 191 h 207"/>
                  <a:gd name="T38" fmla="*/ 105 w 141"/>
                  <a:gd name="T39" fmla="*/ 202 h 207"/>
                  <a:gd name="T40" fmla="*/ 72 w 141"/>
                  <a:gd name="T41" fmla="*/ 207 h 207"/>
                  <a:gd name="T42" fmla="*/ 20 w 141"/>
                  <a:gd name="T43" fmla="*/ 194 h 207"/>
                  <a:gd name="T44" fmla="*/ 5 w 141"/>
                  <a:gd name="T45" fmla="*/ 162 h 207"/>
                  <a:gd name="T46" fmla="*/ 5 w 141"/>
                  <a:gd name="T47" fmla="*/ 157 h 207"/>
                  <a:gd name="T48" fmla="*/ 39 w 141"/>
                  <a:gd name="T49" fmla="*/ 72 h 207"/>
                  <a:gd name="T50" fmla="*/ 48 w 141"/>
                  <a:gd name="T51" fmla="*/ 106 h 207"/>
                  <a:gd name="T52" fmla="*/ 70 w 141"/>
                  <a:gd name="T53" fmla="*/ 117 h 207"/>
                  <a:gd name="T54" fmla="*/ 94 w 141"/>
                  <a:gd name="T55" fmla="*/ 106 h 207"/>
                  <a:gd name="T56" fmla="*/ 103 w 141"/>
                  <a:gd name="T57" fmla="*/ 73 h 207"/>
                  <a:gd name="T58" fmla="*/ 94 w 141"/>
                  <a:gd name="T59" fmla="*/ 40 h 207"/>
                  <a:gd name="T60" fmla="*/ 71 w 141"/>
                  <a:gd name="T61" fmla="*/ 29 h 207"/>
                  <a:gd name="T62" fmla="*/ 48 w 141"/>
                  <a:gd name="T63" fmla="*/ 40 h 207"/>
                  <a:gd name="T64" fmla="*/ 39 w 141"/>
                  <a:gd name="T65" fmla="*/ 72 h 207"/>
                  <a:gd name="T66" fmla="*/ 39 w 141"/>
                  <a:gd name="T67" fmla="*/ 72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41" h="207">
                    <a:moveTo>
                      <a:pt x="5" y="157"/>
                    </a:moveTo>
                    <a:lnTo>
                      <a:pt x="49" y="163"/>
                    </a:lnTo>
                    <a:cubicBezTo>
                      <a:pt x="49" y="168"/>
                      <a:pt x="51" y="171"/>
                      <a:pt x="54" y="173"/>
                    </a:cubicBezTo>
                    <a:cubicBezTo>
                      <a:pt x="57" y="176"/>
                      <a:pt x="63" y="177"/>
                      <a:pt x="71" y="177"/>
                    </a:cubicBezTo>
                    <a:cubicBezTo>
                      <a:pt x="81" y="177"/>
                      <a:pt x="88" y="176"/>
                      <a:pt x="93" y="173"/>
                    </a:cubicBezTo>
                    <a:cubicBezTo>
                      <a:pt x="97" y="171"/>
                      <a:pt x="99" y="167"/>
                      <a:pt x="101" y="163"/>
                    </a:cubicBezTo>
                    <a:cubicBezTo>
                      <a:pt x="102" y="160"/>
                      <a:pt x="103" y="154"/>
                      <a:pt x="103" y="145"/>
                    </a:cubicBezTo>
                    <a:lnTo>
                      <a:pt x="103" y="124"/>
                    </a:lnTo>
                    <a:cubicBezTo>
                      <a:pt x="91" y="140"/>
                      <a:pt x="77" y="148"/>
                      <a:pt x="59" y="148"/>
                    </a:cubicBezTo>
                    <a:cubicBezTo>
                      <a:pt x="40" y="148"/>
                      <a:pt x="24" y="140"/>
                      <a:pt x="13" y="123"/>
                    </a:cubicBezTo>
                    <a:cubicBezTo>
                      <a:pt x="4" y="110"/>
                      <a:pt x="0" y="94"/>
                      <a:pt x="0" y="74"/>
                    </a:cubicBezTo>
                    <a:cubicBezTo>
                      <a:pt x="0" y="50"/>
                      <a:pt x="6" y="32"/>
                      <a:pt x="17" y="19"/>
                    </a:cubicBezTo>
                    <a:cubicBezTo>
                      <a:pt x="29" y="6"/>
                      <a:pt x="43" y="0"/>
                      <a:pt x="61" y="0"/>
                    </a:cubicBezTo>
                    <a:cubicBezTo>
                      <a:pt x="79" y="0"/>
                      <a:pt x="94" y="7"/>
                      <a:pt x="105" y="23"/>
                    </a:cubicBezTo>
                    <a:lnTo>
                      <a:pt x="105" y="3"/>
                    </a:lnTo>
                    <a:lnTo>
                      <a:pt x="141" y="3"/>
                    </a:lnTo>
                    <a:lnTo>
                      <a:pt x="141" y="133"/>
                    </a:lnTo>
                    <a:cubicBezTo>
                      <a:pt x="141" y="150"/>
                      <a:pt x="140" y="163"/>
                      <a:pt x="137" y="171"/>
                    </a:cubicBezTo>
                    <a:cubicBezTo>
                      <a:pt x="134" y="180"/>
                      <a:pt x="130" y="186"/>
                      <a:pt x="125" y="191"/>
                    </a:cubicBezTo>
                    <a:cubicBezTo>
                      <a:pt x="120" y="196"/>
                      <a:pt x="113" y="200"/>
                      <a:pt x="105" y="202"/>
                    </a:cubicBezTo>
                    <a:cubicBezTo>
                      <a:pt x="96" y="205"/>
                      <a:pt x="85" y="207"/>
                      <a:pt x="72" y="207"/>
                    </a:cubicBezTo>
                    <a:cubicBezTo>
                      <a:pt x="48" y="207"/>
                      <a:pt x="30" y="202"/>
                      <a:pt x="20" y="194"/>
                    </a:cubicBezTo>
                    <a:cubicBezTo>
                      <a:pt x="10" y="185"/>
                      <a:pt x="5" y="175"/>
                      <a:pt x="5" y="162"/>
                    </a:cubicBezTo>
                    <a:cubicBezTo>
                      <a:pt x="5" y="161"/>
                      <a:pt x="5" y="159"/>
                      <a:pt x="5" y="157"/>
                    </a:cubicBezTo>
                    <a:close/>
                    <a:moveTo>
                      <a:pt x="39" y="72"/>
                    </a:moveTo>
                    <a:cubicBezTo>
                      <a:pt x="39" y="88"/>
                      <a:pt x="42" y="99"/>
                      <a:pt x="48" y="106"/>
                    </a:cubicBezTo>
                    <a:cubicBezTo>
                      <a:pt x="54" y="113"/>
                      <a:pt x="61" y="117"/>
                      <a:pt x="70" y="117"/>
                    </a:cubicBezTo>
                    <a:cubicBezTo>
                      <a:pt x="79" y="117"/>
                      <a:pt x="87" y="113"/>
                      <a:pt x="94" y="106"/>
                    </a:cubicBezTo>
                    <a:cubicBezTo>
                      <a:pt x="100" y="98"/>
                      <a:pt x="103" y="88"/>
                      <a:pt x="103" y="73"/>
                    </a:cubicBezTo>
                    <a:cubicBezTo>
                      <a:pt x="103" y="58"/>
                      <a:pt x="100" y="47"/>
                      <a:pt x="94" y="40"/>
                    </a:cubicBezTo>
                    <a:cubicBezTo>
                      <a:pt x="88" y="33"/>
                      <a:pt x="80" y="29"/>
                      <a:pt x="71" y="29"/>
                    </a:cubicBezTo>
                    <a:cubicBezTo>
                      <a:pt x="61" y="29"/>
                      <a:pt x="54" y="33"/>
                      <a:pt x="48" y="40"/>
                    </a:cubicBezTo>
                    <a:cubicBezTo>
                      <a:pt x="42" y="47"/>
                      <a:pt x="39" y="58"/>
                      <a:pt x="39" y="72"/>
                    </a:cubicBezTo>
                    <a:close/>
                    <a:moveTo>
                      <a:pt x="39" y="72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97" name="Freeform 296"/>
              <p:cNvSpPr>
                <a:spLocks noEditPoints="1"/>
              </p:cNvSpPr>
              <p:nvPr/>
            </p:nvSpPr>
            <p:spPr bwMode="auto">
              <a:xfrm>
                <a:off x="6412" y="4863"/>
                <a:ext cx="182" cy="181"/>
              </a:xfrm>
              <a:custGeom>
                <a:avLst/>
                <a:gdLst>
                  <a:gd name="T0" fmla="*/ 239 w 239"/>
                  <a:gd name="T1" fmla="*/ 239 h 239"/>
                  <a:gd name="T2" fmla="*/ 187 w 239"/>
                  <a:gd name="T3" fmla="*/ 239 h 239"/>
                  <a:gd name="T4" fmla="*/ 166 w 239"/>
                  <a:gd name="T5" fmla="*/ 185 h 239"/>
                  <a:gd name="T6" fmla="*/ 70 w 239"/>
                  <a:gd name="T7" fmla="*/ 185 h 239"/>
                  <a:gd name="T8" fmla="*/ 51 w 239"/>
                  <a:gd name="T9" fmla="*/ 239 h 239"/>
                  <a:gd name="T10" fmla="*/ 0 w 239"/>
                  <a:gd name="T11" fmla="*/ 239 h 239"/>
                  <a:gd name="T12" fmla="*/ 93 w 239"/>
                  <a:gd name="T13" fmla="*/ 0 h 239"/>
                  <a:gd name="T14" fmla="*/ 143 w 239"/>
                  <a:gd name="T15" fmla="*/ 0 h 239"/>
                  <a:gd name="T16" fmla="*/ 239 w 239"/>
                  <a:gd name="T17" fmla="*/ 239 h 239"/>
                  <a:gd name="T18" fmla="*/ 150 w 239"/>
                  <a:gd name="T19" fmla="*/ 145 h 239"/>
                  <a:gd name="T20" fmla="*/ 117 w 239"/>
                  <a:gd name="T21" fmla="*/ 56 h 239"/>
                  <a:gd name="T22" fmla="*/ 85 w 239"/>
                  <a:gd name="T23" fmla="*/ 145 h 239"/>
                  <a:gd name="T24" fmla="*/ 150 w 239"/>
                  <a:gd name="T25" fmla="*/ 145 h 239"/>
                  <a:gd name="T26" fmla="*/ 150 w 239"/>
                  <a:gd name="T27" fmla="*/ 145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39" h="239">
                    <a:moveTo>
                      <a:pt x="239" y="239"/>
                    </a:moveTo>
                    <a:lnTo>
                      <a:pt x="187" y="239"/>
                    </a:lnTo>
                    <a:lnTo>
                      <a:pt x="166" y="185"/>
                    </a:lnTo>
                    <a:lnTo>
                      <a:pt x="70" y="185"/>
                    </a:lnTo>
                    <a:lnTo>
                      <a:pt x="51" y="239"/>
                    </a:lnTo>
                    <a:lnTo>
                      <a:pt x="0" y="239"/>
                    </a:lnTo>
                    <a:lnTo>
                      <a:pt x="93" y="0"/>
                    </a:lnTo>
                    <a:lnTo>
                      <a:pt x="143" y="0"/>
                    </a:lnTo>
                    <a:lnTo>
                      <a:pt x="239" y="239"/>
                    </a:lnTo>
                    <a:close/>
                    <a:moveTo>
                      <a:pt x="150" y="145"/>
                    </a:moveTo>
                    <a:lnTo>
                      <a:pt x="117" y="56"/>
                    </a:lnTo>
                    <a:lnTo>
                      <a:pt x="85" y="145"/>
                    </a:lnTo>
                    <a:lnTo>
                      <a:pt x="150" y="145"/>
                    </a:lnTo>
                    <a:close/>
                    <a:moveTo>
                      <a:pt x="150" y="145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98" name="Freeform 297"/>
              <p:cNvSpPr>
                <a:spLocks noEditPoints="1"/>
              </p:cNvSpPr>
              <p:nvPr/>
            </p:nvSpPr>
            <p:spPr bwMode="auto">
              <a:xfrm>
                <a:off x="6611" y="4910"/>
                <a:ext cx="85" cy="134"/>
              </a:xfrm>
              <a:custGeom>
                <a:avLst/>
                <a:gdLst>
                  <a:gd name="T0" fmla="*/ 46 w 112"/>
                  <a:gd name="T1" fmla="*/ 177 h 177"/>
                  <a:gd name="T2" fmla="*/ 0 w 112"/>
                  <a:gd name="T3" fmla="*/ 177 h 177"/>
                  <a:gd name="T4" fmla="*/ 0 w 112"/>
                  <a:gd name="T5" fmla="*/ 4 h 177"/>
                  <a:gd name="T6" fmla="*/ 43 w 112"/>
                  <a:gd name="T7" fmla="*/ 4 h 177"/>
                  <a:gd name="T8" fmla="*/ 43 w 112"/>
                  <a:gd name="T9" fmla="*/ 29 h 177"/>
                  <a:gd name="T10" fmla="*/ 62 w 112"/>
                  <a:gd name="T11" fmla="*/ 6 h 177"/>
                  <a:gd name="T12" fmla="*/ 82 w 112"/>
                  <a:gd name="T13" fmla="*/ 0 h 177"/>
                  <a:gd name="T14" fmla="*/ 112 w 112"/>
                  <a:gd name="T15" fmla="*/ 9 h 177"/>
                  <a:gd name="T16" fmla="*/ 98 w 112"/>
                  <a:gd name="T17" fmla="*/ 49 h 177"/>
                  <a:gd name="T18" fmla="*/ 77 w 112"/>
                  <a:gd name="T19" fmla="*/ 41 h 177"/>
                  <a:gd name="T20" fmla="*/ 60 w 112"/>
                  <a:gd name="T21" fmla="*/ 47 h 177"/>
                  <a:gd name="T22" fmla="*/ 50 w 112"/>
                  <a:gd name="T23" fmla="*/ 66 h 177"/>
                  <a:gd name="T24" fmla="*/ 46 w 112"/>
                  <a:gd name="T25" fmla="*/ 124 h 177"/>
                  <a:gd name="T26" fmla="*/ 46 w 112"/>
                  <a:gd name="T27" fmla="*/ 177 h 177"/>
                  <a:gd name="T28" fmla="*/ 46 w 112"/>
                  <a:gd name="T29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2" h="177">
                    <a:moveTo>
                      <a:pt x="46" y="177"/>
                    </a:moveTo>
                    <a:lnTo>
                      <a:pt x="0" y="177"/>
                    </a:lnTo>
                    <a:lnTo>
                      <a:pt x="0" y="4"/>
                    </a:lnTo>
                    <a:lnTo>
                      <a:pt x="43" y="4"/>
                    </a:lnTo>
                    <a:lnTo>
                      <a:pt x="43" y="29"/>
                    </a:lnTo>
                    <a:cubicBezTo>
                      <a:pt x="50" y="17"/>
                      <a:pt x="57" y="10"/>
                      <a:pt x="62" y="6"/>
                    </a:cubicBezTo>
                    <a:cubicBezTo>
                      <a:pt x="68" y="2"/>
                      <a:pt x="75" y="0"/>
                      <a:pt x="82" y="0"/>
                    </a:cubicBezTo>
                    <a:cubicBezTo>
                      <a:pt x="92" y="0"/>
                      <a:pt x="103" y="3"/>
                      <a:pt x="112" y="9"/>
                    </a:cubicBezTo>
                    <a:lnTo>
                      <a:pt x="98" y="49"/>
                    </a:lnTo>
                    <a:cubicBezTo>
                      <a:pt x="90" y="44"/>
                      <a:pt x="83" y="41"/>
                      <a:pt x="77" y="41"/>
                    </a:cubicBezTo>
                    <a:cubicBezTo>
                      <a:pt x="70" y="41"/>
                      <a:pt x="65" y="43"/>
                      <a:pt x="60" y="47"/>
                    </a:cubicBezTo>
                    <a:cubicBezTo>
                      <a:pt x="56" y="50"/>
                      <a:pt x="52" y="57"/>
                      <a:pt x="50" y="66"/>
                    </a:cubicBezTo>
                    <a:cubicBezTo>
                      <a:pt x="47" y="75"/>
                      <a:pt x="46" y="94"/>
                      <a:pt x="46" y="124"/>
                    </a:cubicBezTo>
                    <a:lnTo>
                      <a:pt x="46" y="177"/>
                    </a:lnTo>
                    <a:close/>
                    <a:moveTo>
                      <a:pt x="46" y="17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99" name="Freeform 298"/>
              <p:cNvSpPr>
                <a:spLocks noEditPoints="1"/>
              </p:cNvSpPr>
              <p:nvPr/>
            </p:nvSpPr>
            <p:spPr bwMode="auto">
              <a:xfrm>
                <a:off x="6704" y="4910"/>
                <a:ext cx="123" cy="137"/>
              </a:xfrm>
              <a:custGeom>
                <a:avLst/>
                <a:gdLst>
                  <a:gd name="T0" fmla="*/ 161 w 163"/>
                  <a:gd name="T1" fmla="*/ 55 h 181"/>
                  <a:gd name="T2" fmla="*/ 116 w 163"/>
                  <a:gd name="T3" fmla="*/ 63 h 181"/>
                  <a:gd name="T4" fmla="*/ 105 w 163"/>
                  <a:gd name="T5" fmla="*/ 43 h 181"/>
                  <a:gd name="T6" fmla="*/ 84 w 163"/>
                  <a:gd name="T7" fmla="*/ 36 h 181"/>
                  <a:gd name="T8" fmla="*/ 57 w 163"/>
                  <a:gd name="T9" fmla="*/ 48 h 181"/>
                  <a:gd name="T10" fmla="*/ 47 w 163"/>
                  <a:gd name="T11" fmla="*/ 88 h 181"/>
                  <a:gd name="T12" fmla="*/ 57 w 163"/>
                  <a:gd name="T13" fmla="*/ 131 h 181"/>
                  <a:gd name="T14" fmla="*/ 85 w 163"/>
                  <a:gd name="T15" fmla="*/ 144 h 181"/>
                  <a:gd name="T16" fmla="*/ 106 w 163"/>
                  <a:gd name="T17" fmla="*/ 136 h 181"/>
                  <a:gd name="T18" fmla="*/ 118 w 163"/>
                  <a:gd name="T19" fmla="*/ 111 h 181"/>
                  <a:gd name="T20" fmla="*/ 163 w 163"/>
                  <a:gd name="T21" fmla="*/ 118 h 181"/>
                  <a:gd name="T22" fmla="*/ 136 w 163"/>
                  <a:gd name="T23" fmla="*/ 165 h 181"/>
                  <a:gd name="T24" fmla="*/ 83 w 163"/>
                  <a:gd name="T25" fmla="*/ 181 h 181"/>
                  <a:gd name="T26" fmla="*/ 22 w 163"/>
                  <a:gd name="T27" fmla="*/ 157 h 181"/>
                  <a:gd name="T28" fmla="*/ 0 w 163"/>
                  <a:gd name="T29" fmla="*/ 91 h 181"/>
                  <a:gd name="T30" fmla="*/ 22 w 163"/>
                  <a:gd name="T31" fmla="*/ 24 h 181"/>
                  <a:gd name="T32" fmla="*/ 84 w 163"/>
                  <a:gd name="T33" fmla="*/ 0 h 181"/>
                  <a:gd name="T34" fmla="*/ 134 w 163"/>
                  <a:gd name="T35" fmla="*/ 14 h 181"/>
                  <a:gd name="T36" fmla="*/ 161 w 163"/>
                  <a:gd name="T37" fmla="*/ 55 h 181"/>
                  <a:gd name="T38" fmla="*/ 161 w 163"/>
                  <a:gd name="T39" fmla="*/ 55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63" h="181">
                    <a:moveTo>
                      <a:pt x="161" y="55"/>
                    </a:moveTo>
                    <a:lnTo>
                      <a:pt x="116" y="63"/>
                    </a:lnTo>
                    <a:cubicBezTo>
                      <a:pt x="114" y="55"/>
                      <a:pt x="111" y="48"/>
                      <a:pt x="105" y="43"/>
                    </a:cubicBezTo>
                    <a:cubicBezTo>
                      <a:pt x="100" y="39"/>
                      <a:pt x="93" y="36"/>
                      <a:pt x="84" y="36"/>
                    </a:cubicBezTo>
                    <a:cubicBezTo>
                      <a:pt x="73" y="36"/>
                      <a:pt x="64" y="40"/>
                      <a:pt x="57" y="48"/>
                    </a:cubicBezTo>
                    <a:cubicBezTo>
                      <a:pt x="50" y="56"/>
                      <a:pt x="47" y="69"/>
                      <a:pt x="47" y="88"/>
                    </a:cubicBezTo>
                    <a:cubicBezTo>
                      <a:pt x="47" y="108"/>
                      <a:pt x="50" y="123"/>
                      <a:pt x="57" y="131"/>
                    </a:cubicBezTo>
                    <a:cubicBezTo>
                      <a:pt x="64" y="140"/>
                      <a:pt x="73" y="144"/>
                      <a:pt x="85" y="144"/>
                    </a:cubicBezTo>
                    <a:cubicBezTo>
                      <a:pt x="94" y="144"/>
                      <a:pt x="101" y="141"/>
                      <a:pt x="106" y="136"/>
                    </a:cubicBezTo>
                    <a:cubicBezTo>
                      <a:pt x="112" y="131"/>
                      <a:pt x="116" y="123"/>
                      <a:pt x="118" y="111"/>
                    </a:cubicBezTo>
                    <a:lnTo>
                      <a:pt x="163" y="118"/>
                    </a:lnTo>
                    <a:cubicBezTo>
                      <a:pt x="158" y="139"/>
                      <a:pt x="149" y="155"/>
                      <a:pt x="136" y="165"/>
                    </a:cubicBezTo>
                    <a:cubicBezTo>
                      <a:pt x="123" y="176"/>
                      <a:pt x="105" y="181"/>
                      <a:pt x="83" y="181"/>
                    </a:cubicBezTo>
                    <a:cubicBezTo>
                      <a:pt x="58" y="181"/>
                      <a:pt x="37" y="173"/>
                      <a:pt x="22" y="157"/>
                    </a:cubicBezTo>
                    <a:cubicBezTo>
                      <a:pt x="7" y="141"/>
                      <a:pt x="0" y="119"/>
                      <a:pt x="0" y="91"/>
                    </a:cubicBezTo>
                    <a:cubicBezTo>
                      <a:pt x="0" y="62"/>
                      <a:pt x="7" y="40"/>
                      <a:pt x="22" y="24"/>
                    </a:cubicBezTo>
                    <a:cubicBezTo>
                      <a:pt x="38" y="8"/>
                      <a:pt x="58" y="0"/>
                      <a:pt x="84" y="0"/>
                    </a:cubicBezTo>
                    <a:cubicBezTo>
                      <a:pt x="105" y="0"/>
                      <a:pt x="121" y="5"/>
                      <a:pt x="134" y="14"/>
                    </a:cubicBezTo>
                    <a:cubicBezTo>
                      <a:pt x="146" y="23"/>
                      <a:pt x="155" y="37"/>
                      <a:pt x="161" y="55"/>
                    </a:cubicBezTo>
                    <a:close/>
                    <a:moveTo>
                      <a:pt x="161" y="55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0" name="Freeform 299"/>
              <p:cNvSpPr>
                <a:spLocks noEditPoints="1"/>
              </p:cNvSpPr>
              <p:nvPr/>
            </p:nvSpPr>
            <p:spPr bwMode="auto">
              <a:xfrm>
                <a:off x="6852" y="4863"/>
                <a:ext cx="120" cy="181"/>
              </a:xfrm>
              <a:custGeom>
                <a:avLst/>
                <a:gdLst>
                  <a:gd name="T0" fmla="*/ 46 w 158"/>
                  <a:gd name="T1" fmla="*/ 0 h 239"/>
                  <a:gd name="T2" fmla="*/ 46 w 158"/>
                  <a:gd name="T3" fmla="*/ 88 h 239"/>
                  <a:gd name="T4" fmla="*/ 99 w 158"/>
                  <a:gd name="T5" fmla="*/ 62 h 239"/>
                  <a:gd name="T6" fmla="*/ 127 w 158"/>
                  <a:gd name="T7" fmla="*/ 68 h 239"/>
                  <a:gd name="T8" fmla="*/ 146 w 158"/>
                  <a:gd name="T9" fmla="*/ 83 h 239"/>
                  <a:gd name="T10" fmla="*/ 155 w 158"/>
                  <a:gd name="T11" fmla="*/ 103 h 239"/>
                  <a:gd name="T12" fmla="*/ 158 w 158"/>
                  <a:gd name="T13" fmla="*/ 138 h 239"/>
                  <a:gd name="T14" fmla="*/ 158 w 158"/>
                  <a:gd name="T15" fmla="*/ 239 h 239"/>
                  <a:gd name="T16" fmla="*/ 112 w 158"/>
                  <a:gd name="T17" fmla="*/ 239 h 239"/>
                  <a:gd name="T18" fmla="*/ 112 w 158"/>
                  <a:gd name="T19" fmla="*/ 148 h 239"/>
                  <a:gd name="T20" fmla="*/ 109 w 158"/>
                  <a:gd name="T21" fmla="*/ 113 h 239"/>
                  <a:gd name="T22" fmla="*/ 100 w 158"/>
                  <a:gd name="T23" fmla="*/ 102 h 239"/>
                  <a:gd name="T24" fmla="*/ 83 w 158"/>
                  <a:gd name="T25" fmla="*/ 97 h 239"/>
                  <a:gd name="T26" fmla="*/ 63 w 158"/>
                  <a:gd name="T27" fmla="*/ 103 h 239"/>
                  <a:gd name="T28" fmla="*/ 50 w 158"/>
                  <a:gd name="T29" fmla="*/ 119 h 239"/>
                  <a:gd name="T30" fmla="*/ 46 w 158"/>
                  <a:gd name="T31" fmla="*/ 152 h 239"/>
                  <a:gd name="T32" fmla="*/ 46 w 158"/>
                  <a:gd name="T33" fmla="*/ 239 h 239"/>
                  <a:gd name="T34" fmla="*/ 0 w 158"/>
                  <a:gd name="T35" fmla="*/ 239 h 239"/>
                  <a:gd name="T36" fmla="*/ 0 w 158"/>
                  <a:gd name="T37" fmla="*/ 0 h 239"/>
                  <a:gd name="T38" fmla="*/ 46 w 158"/>
                  <a:gd name="T39" fmla="*/ 0 h 239"/>
                  <a:gd name="T40" fmla="*/ 46 w 158"/>
                  <a:gd name="T41" fmla="*/ 0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8" h="239">
                    <a:moveTo>
                      <a:pt x="46" y="0"/>
                    </a:moveTo>
                    <a:lnTo>
                      <a:pt x="46" y="88"/>
                    </a:lnTo>
                    <a:cubicBezTo>
                      <a:pt x="61" y="71"/>
                      <a:pt x="78" y="62"/>
                      <a:pt x="99" y="62"/>
                    </a:cubicBezTo>
                    <a:cubicBezTo>
                      <a:pt x="109" y="62"/>
                      <a:pt x="119" y="64"/>
                      <a:pt x="127" y="68"/>
                    </a:cubicBezTo>
                    <a:cubicBezTo>
                      <a:pt x="136" y="72"/>
                      <a:pt x="142" y="77"/>
                      <a:pt x="146" y="83"/>
                    </a:cubicBezTo>
                    <a:cubicBezTo>
                      <a:pt x="151" y="89"/>
                      <a:pt x="154" y="96"/>
                      <a:pt x="155" y="103"/>
                    </a:cubicBezTo>
                    <a:cubicBezTo>
                      <a:pt x="157" y="111"/>
                      <a:pt x="157" y="122"/>
                      <a:pt x="158" y="138"/>
                    </a:cubicBezTo>
                    <a:lnTo>
                      <a:pt x="158" y="239"/>
                    </a:lnTo>
                    <a:lnTo>
                      <a:pt x="112" y="239"/>
                    </a:lnTo>
                    <a:lnTo>
                      <a:pt x="112" y="148"/>
                    </a:lnTo>
                    <a:cubicBezTo>
                      <a:pt x="112" y="130"/>
                      <a:pt x="111" y="118"/>
                      <a:pt x="109" y="113"/>
                    </a:cubicBezTo>
                    <a:cubicBezTo>
                      <a:pt x="107" y="108"/>
                      <a:pt x="104" y="105"/>
                      <a:pt x="100" y="102"/>
                    </a:cubicBezTo>
                    <a:cubicBezTo>
                      <a:pt x="96" y="99"/>
                      <a:pt x="90" y="97"/>
                      <a:pt x="83" y="97"/>
                    </a:cubicBezTo>
                    <a:cubicBezTo>
                      <a:pt x="76" y="97"/>
                      <a:pt x="69" y="99"/>
                      <a:pt x="63" y="103"/>
                    </a:cubicBezTo>
                    <a:cubicBezTo>
                      <a:pt x="57" y="107"/>
                      <a:pt x="53" y="112"/>
                      <a:pt x="50" y="119"/>
                    </a:cubicBezTo>
                    <a:cubicBezTo>
                      <a:pt x="47" y="127"/>
                      <a:pt x="46" y="138"/>
                      <a:pt x="46" y="152"/>
                    </a:cubicBezTo>
                    <a:lnTo>
                      <a:pt x="46" y="239"/>
                    </a:lnTo>
                    <a:lnTo>
                      <a:pt x="0" y="239"/>
                    </a:lnTo>
                    <a:lnTo>
                      <a:pt x="0" y="0"/>
                    </a:lnTo>
                    <a:lnTo>
                      <a:pt x="46" y="0"/>
                    </a:lnTo>
                    <a:close/>
                    <a:moveTo>
                      <a:pt x="46" y="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1" name="Freeform 300"/>
              <p:cNvSpPr>
                <a:spLocks noEditPoints="1"/>
              </p:cNvSpPr>
              <p:nvPr/>
            </p:nvSpPr>
            <p:spPr bwMode="auto">
              <a:xfrm>
                <a:off x="7006" y="4863"/>
                <a:ext cx="35" cy="181"/>
              </a:xfrm>
              <a:custGeom>
                <a:avLst/>
                <a:gdLst>
                  <a:gd name="T0" fmla="*/ 0 w 46"/>
                  <a:gd name="T1" fmla="*/ 43 h 239"/>
                  <a:gd name="T2" fmla="*/ 0 w 46"/>
                  <a:gd name="T3" fmla="*/ 0 h 239"/>
                  <a:gd name="T4" fmla="*/ 46 w 46"/>
                  <a:gd name="T5" fmla="*/ 0 h 239"/>
                  <a:gd name="T6" fmla="*/ 46 w 46"/>
                  <a:gd name="T7" fmla="*/ 43 h 239"/>
                  <a:gd name="T8" fmla="*/ 0 w 46"/>
                  <a:gd name="T9" fmla="*/ 43 h 239"/>
                  <a:gd name="T10" fmla="*/ 0 w 46"/>
                  <a:gd name="T11" fmla="*/ 239 h 239"/>
                  <a:gd name="T12" fmla="*/ 0 w 46"/>
                  <a:gd name="T13" fmla="*/ 66 h 239"/>
                  <a:gd name="T14" fmla="*/ 46 w 46"/>
                  <a:gd name="T15" fmla="*/ 66 h 239"/>
                  <a:gd name="T16" fmla="*/ 46 w 46"/>
                  <a:gd name="T17" fmla="*/ 239 h 239"/>
                  <a:gd name="T18" fmla="*/ 0 w 46"/>
                  <a:gd name="T19" fmla="*/ 239 h 239"/>
                  <a:gd name="T20" fmla="*/ 0 w 46"/>
                  <a:gd name="T21" fmla="*/ 239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239">
                    <a:moveTo>
                      <a:pt x="0" y="43"/>
                    </a:moveTo>
                    <a:lnTo>
                      <a:pt x="0" y="0"/>
                    </a:lnTo>
                    <a:lnTo>
                      <a:pt x="46" y="0"/>
                    </a:lnTo>
                    <a:lnTo>
                      <a:pt x="46" y="43"/>
                    </a:lnTo>
                    <a:lnTo>
                      <a:pt x="0" y="43"/>
                    </a:lnTo>
                    <a:close/>
                    <a:moveTo>
                      <a:pt x="0" y="239"/>
                    </a:moveTo>
                    <a:lnTo>
                      <a:pt x="0" y="66"/>
                    </a:lnTo>
                    <a:lnTo>
                      <a:pt x="46" y="66"/>
                    </a:lnTo>
                    <a:lnTo>
                      <a:pt x="46" y="239"/>
                    </a:lnTo>
                    <a:lnTo>
                      <a:pt x="0" y="239"/>
                    </a:lnTo>
                    <a:close/>
                    <a:moveTo>
                      <a:pt x="0" y="239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2" name="Freeform 301"/>
              <p:cNvSpPr>
                <a:spLocks noEditPoints="1"/>
              </p:cNvSpPr>
              <p:nvPr/>
            </p:nvSpPr>
            <p:spPr bwMode="auto">
              <a:xfrm>
                <a:off x="7063" y="4866"/>
                <a:ext cx="77" cy="181"/>
              </a:xfrm>
              <a:custGeom>
                <a:avLst/>
                <a:gdLst>
                  <a:gd name="T0" fmla="*/ 98 w 102"/>
                  <a:gd name="T1" fmla="*/ 61 h 238"/>
                  <a:gd name="T2" fmla="*/ 98 w 102"/>
                  <a:gd name="T3" fmla="*/ 98 h 238"/>
                  <a:gd name="T4" fmla="*/ 67 w 102"/>
                  <a:gd name="T5" fmla="*/ 98 h 238"/>
                  <a:gd name="T6" fmla="*/ 67 w 102"/>
                  <a:gd name="T7" fmla="*/ 167 h 238"/>
                  <a:gd name="T8" fmla="*/ 67 w 102"/>
                  <a:gd name="T9" fmla="*/ 192 h 238"/>
                  <a:gd name="T10" fmla="*/ 72 w 102"/>
                  <a:gd name="T11" fmla="*/ 198 h 238"/>
                  <a:gd name="T12" fmla="*/ 79 w 102"/>
                  <a:gd name="T13" fmla="*/ 200 h 238"/>
                  <a:gd name="T14" fmla="*/ 98 w 102"/>
                  <a:gd name="T15" fmla="*/ 196 h 238"/>
                  <a:gd name="T16" fmla="*/ 102 w 102"/>
                  <a:gd name="T17" fmla="*/ 231 h 238"/>
                  <a:gd name="T18" fmla="*/ 65 w 102"/>
                  <a:gd name="T19" fmla="*/ 238 h 238"/>
                  <a:gd name="T20" fmla="*/ 43 w 102"/>
                  <a:gd name="T21" fmla="*/ 234 h 238"/>
                  <a:gd name="T22" fmla="*/ 29 w 102"/>
                  <a:gd name="T23" fmla="*/ 223 h 238"/>
                  <a:gd name="T24" fmla="*/ 22 w 102"/>
                  <a:gd name="T25" fmla="*/ 205 h 238"/>
                  <a:gd name="T26" fmla="*/ 21 w 102"/>
                  <a:gd name="T27" fmla="*/ 173 h 238"/>
                  <a:gd name="T28" fmla="*/ 21 w 102"/>
                  <a:gd name="T29" fmla="*/ 98 h 238"/>
                  <a:gd name="T30" fmla="*/ 0 w 102"/>
                  <a:gd name="T31" fmla="*/ 98 h 238"/>
                  <a:gd name="T32" fmla="*/ 0 w 102"/>
                  <a:gd name="T33" fmla="*/ 61 h 238"/>
                  <a:gd name="T34" fmla="*/ 21 w 102"/>
                  <a:gd name="T35" fmla="*/ 61 h 238"/>
                  <a:gd name="T36" fmla="*/ 21 w 102"/>
                  <a:gd name="T37" fmla="*/ 27 h 238"/>
                  <a:gd name="T38" fmla="*/ 67 w 102"/>
                  <a:gd name="T39" fmla="*/ 0 h 238"/>
                  <a:gd name="T40" fmla="*/ 67 w 102"/>
                  <a:gd name="T41" fmla="*/ 61 h 238"/>
                  <a:gd name="T42" fmla="*/ 98 w 102"/>
                  <a:gd name="T43" fmla="*/ 61 h 238"/>
                  <a:gd name="T44" fmla="*/ 98 w 102"/>
                  <a:gd name="T45" fmla="*/ 61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02" h="238">
                    <a:moveTo>
                      <a:pt x="98" y="61"/>
                    </a:moveTo>
                    <a:lnTo>
                      <a:pt x="98" y="98"/>
                    </a:lnTo>
                    <a:lnTo>
                      <a:pt x="67" y="98"/>
                    </a:lnTo>
                    <a:lnTo>
                      <a:pt x="67" y="167"/>
                    </a:lnTo>
                    <a:cubicBezTo>
                      <a:pt x="66" y="181"/>
                      <a:pt x="67" y="190"/>
                      <a:pt x="67" y="192"/>
                    </a:cubicBezTo>
                    <a:cubicBezTo>
                      <a:pt x="68" y="194"/>
                      <a:pt x="69" y="196"/>
                      <a:pt x="72" y="198"/>
                    </a:cubicBezTo>
                    <a:cubicBezTo>
                      <a:pt x="74" y="199"/>
                      <a:pt x="76" y="200"/>
                      <a:pt x="79" y="200"/>
                    </a:cubicBezTo>
                    <a:cubicBezTo>
                      <a:pt x="83" y="200"/>
                      <a:pt x="90" y="199"/>
                      <a:pt x="98" y="196"/>
                    </a:cubicBezTo>
                    <a:lnTo>
                      <a:pt x="102" y="231"/>
                    </a:lnTo>
                    <a:cubicBezTo>
                      <a:pt x="91" y="236"/>
                      <a:pt x="79" y="238"/>
                      <a:pt x="65" y="238"/>
                    </a:cubicBezTo>
                    <a:cubicBezTo>
                      <a:pt x="57" y="238"/>
                      <a:pt x="50" y="237"/>
                      <a:pt x="43" y="234"/>
                    </a:cubicBezTo>
                    <a:cubicBezTo>
                      <a:pt x="36" y="231"/>
                      <a:pt x="32" y="227"/>
                      <a:pt x="29" y="223"/>
                    </a:cubicBezTo>
                    <a:cubicBezTo>
                      <a:pt x="25" y="219"/>
                      <a:pt x="23" y="213"/>
                      <a:pt x="22" y="205"/>
                    </a:cubicBezTo>
                    <a:cubicBezTo>
                      <a:pt x="21" y="200"/>
                      <a:pt x="21" y="189"/>
                      <a:pt x="21" y="173"/>
                    </a:cubicBezTo>
                    <a:lnTo>
                      <a:pt x="21" y="98"/>
                    </a:lnTo>
                    <a:lnTo>
                      <a:pt x="0" y="98"/>
                    </a:lnTo>
                    <a:lnTo>
                      <a:pt x="0" y="61"/>
                    </a:lnTo>
                    <a:lnTo>
                      <a:pt x="21" y="61"/>
                    </a:lnTo>
                    <a:lnTo>
                      <a:pt x="21" y="27"/>
                    </a:lnTo>
                    <a:lnTo>
                      <a:pt x="67" y="0"/>
                    </a:lnTo>
                    <a:lnTo>
                      <a:pt x="67" y="61"/>
                    </a:lnTo>
                    <a:lnTo>
                      <a:pt x="98" y="61"/>
                    </a:lnTo>
                    <a:close/>
                    <a:moveTo>
                      <a:pt x="98" y="61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3" name="Freeform 302"/>
              <p:cNvSpPr>
                <a:spLocks noEditPoints="1"/>
              </p:cNvSpPr>
              <p:nvPr/>
            </p:nvSpPr>
            <p:spPr bwMode="auto">
              <a:xfrm>
                <a:off x="7151" y="4910"/>
                <a:ext cx="123" cy="137"/>
              </a:xfrm>
              <a:custGeom>
                <a:avLst/>
                <a:gdLst>
                  <a:gd name="T0" fmla="*/ 114 w 162"/>
                  <a:gd name="T1" fmla="*/ 122 h 181"/>
                  <a:gd name="T2" fmla="*/ 159 w 162"/>
                  <a:gd name="T3" fmla="*/ 130 h 181"/>
                  <a:gd name="T4" fmla="*/ 131 w 162"/>
                  <a:gd name="T5" fmla="*/ 168 h 181"/>
                  <a:gd name="T6" fmla="*/ 84 w 162"/>
                  <a:gd name="T7" fmla="*/ 181 h 181"/>
                  <a:gd name="T8" fmla="*/ 17 w 162"/>
                  <a:gd name="T9" fmla="*/ 152 h 181"/>
                  <a:gd name="T10" fmla="*/ 0 w 162"/>
                  <a:gd name="T11" fmla="*/ 92 h 181"/>
                  <a:gd name="T12" fmla="*/ 23 w 162"/>
                  <a:gd name="T13" fmla="*/ 25 h 181"/>
                  <a:gd name="T14" fmla="*/ 79 w 162"/>
                  <a:gd name="T15" fmla="*/ 0 h 181"/>
                  <a:gd name="T16" fmla="*/ 140 w 162"/>
                  <a:gd name="T17" fmla="*/ 26 h 181"/>
                  <a:gd name="T18" fmla="*/ 162 w 162"/>
                  <a:gd name="T19" fmla="*/ 104 h 181"/>
                  <a:gd name="T20" fmla="*/ 47 w 162"/>
                  <a:gd name="T21" fmla="*/ 104 h 181"/>
                  <a:gd name="T22" fmla="*/ 58 w 162"/>
                  <a:gd name="T23" fmla="*/ 135 h 181"/>
                  <a:gd name="T24" fmla="*/ 85 w 162"/>
                  <a:gd name="T25" fmla="*/ 147 h 181"/>
                  <a:gd name="T26" fmla="*/ 103 w 162"/>
                  <a:gd name="T27" fmla="*/ 141 h 181"/>
                  <a:gd name="T28" fmla="*/ 114 w 162"/>
                  <a:gd name="T29" fmla="*/ 122 h 181"/>
                  <a:gd name="T30" fmla="*/ 116 w 162"/>
                  <a:gd name="T31" fmla="*/ 76 h 181"/>
                  <a:gd name="T32" fmla="*/ 106 w 162"/>
                  <a:gd name="T33" fmla="*/ 46 h 181"/>
                  <a:gd name="T34" fmla="*/ 82 w 162"/>
                  <a:gd name="T35" fmla="*/ 35 h 181"/>
                  <a:gd name="T36" fmla="*/ 57 w 162"/>
                  <a:gd name="T37" fmla="*/ 46 h 181"/>
                  <a:gd name="T38" fmla="*/ 48 w 162"/>
                  <a:gd name="T39" fmla="*/ 76 h 181"/>
                  <a:gd name="T40" fmla="*/ 116 w 162"/>
                  <a:gd name="T41" fmla="*/ 76 h 181"/>
                  <a:gd name="T42" fmla="*/ 116 w 162"/>
                  <a:gd name="T43" fmla="*/ 76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2" h="181">
                    <a:moveTo>
                      <a:pt x="114" y="122"/>
                    </a:moveTo>
                    <a:lnTo>
                      <a:pt x="159" y="130"/>
                    </a:lnTo>
                    <a:cubicBezTo>
                      <a:pt x="153" y="146"/>
                      <a:pt x="144" y="159"/>
                      <a:pt x="131" y="168"/>
                    </a:cubicBezTo>
                    <a:cubicBezTo>
                      <a:pt x="119" y="177"/>
                      <a:pt x="103" y="181"/>
                      <a:pt x="84" y="181"/>
                    </a:cubicBezTo>
                    <a:cubicBezTo>
                      <a:pt x="54" y="181"/>
                      <a:pt x="32" y="171"/>
                      <a:pt x="17" y="152"/>
                    </a:cubicBezTo>
                    <a:cubicBezTo>
                      <a:pt x="6" y="136"/>
                      <a:pt x="0" y="116"/>
                      <a:pt x="0" y="92"/>
                    </a:cubicBezTo>
                    <a:cubicBezTo>
                      <a:pt x="0" y="63"/>
                      <a:pt x="8" y="41"/>
                      <a:pt x="23" y="25"/>
                    </a:cubicBezTo>
                    <a:cubicBezTo>
                      <a:pt x="38" y="8"/>
                      <a:pt x="57" y="0"/>
                      <a:pt x="79" y="0"/>
                    </a:cubicBezTo>
                    <a:cubicBezTo>
                      <a:pt x="105" y="0"/>
                      <a:pt x="125" y="9"/>
                      <a:pt x="140" y="26"/>
                    </a:cubicBezTo>
                    <a:cubicBezTo>
                      <a:pt x="155" y="43"/>
                      <a:pt x="162" y="69"/>
                      <a:pt x="162" y="104"/>
                    </a:cubicBezTo>
                    <a:lnTo>
                      <a:pt x="47" y="104"/>
                    </a:lnTo>
                    <a:cubicBezTo>
                      <a:pt x="47" y="117"/>
                      <a:pt x="51" y="128"/>
                      <a:pt x="58" y="135"/>
                    </a:cubicBezTo>
                    <a:cubicBezTo>
                      <a:pt x="65" y="143"/>
                      <a:pt x="74" y="147"/>
                      <a:pt x="85" y="147"/>
                    </a:cubicBezTo>
                    <a:cubicBezTo>
                      <a:pt x="92" y="147"/>
                      <a:pt x="98" y="145"/>
                      <a:pt x="103" y="141"/>
                    </a:cubicBezTo>
                    <a:cubicBezTo>
                      <a:pt x="107" y="137"/>
                      <a:pt x="111" y="131"/>
                      <a:pt x="114" y="122"/>
                    </a:cubicBezTo>
                    <a:close/>
                    <a:moveTo>
                      <a:pt x="116" y="76"/>
                    </a:moveTo>
                    <a:cubicBezTo>
                      <a:pt x="116" y="63"/>
                      <a:pt x="113" y="52"/>
                      <a:pt x="106" y="46"/>
                    </a:cubicBezTo>
                    <a:cubicBezTo>
                      <a:pt x="100" y="39"/>
                      <a:pt x="92" y="35"/>
                      <a:pt x="82" y="35"/>
                    </a:cubicBezTo>
                    <a:cubicBezTo>
                      <a:pt x="72" y="35"/>
                      <a:pt x="64" y="39"/>
                      <a:pt x="57" y="46"/>
                    </a:cubicBezTo>
                    <a:cubicBezTo>
                      <a:pt x="51" y="53"/>
                      <a:pt x="48" y="63"/>
                      <a:pt x="48" y="76"/>
                    </a:cubicBezTo>
                    <a:lnTo>
                      <a:pt x="116" y="76"/>
                    </a:lnTo>
                    <a:close/>
                    <a:moveTo>
                      <a:pt x="116" y="7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4" name="Freeform 303"/>
              <p:cNvSpPr>
                <a:spLocks noEditPoints="1"/>
              </p:cNvSpPr>
              <p:nvPr/>
            </p:nvSpPr>
            <p:spPr bwMode="auto">
              <a:xfrm>
                <a:off x="7294" y="4910"/>
                <a:ext cx="124" cy="137"/>
              </a:xfrm>
              <a:custGeom>
                <a:avLst/>
                <a:gdLst>
                  <a:gd name="T0" fmla="*/ 161 w 163"/>
                  <a:gd name="T1" fmla="*/ 55 h 181"/>
                  <a:gd name="T2" fmla="*/ 116 w 163"/>
                  <a:gd name="T3" fmla="*/ 63 h 181"/>
                  <a:gd name="T4" fmla="*/ 105 w 163"/>
                  <a:gd name="T5" fmla="*/ 43 h 181"/>
                  <a:gd name="T6" fmla="*/ 84 w 163"/>
                  <a:gd name="T7" fmla="*/ 36 h 181"/>
                  <a:gd name="T8" fmla="*/ 57 w 163"/>
                  <a:gd name="T9" fmla="*/ 48 h 181"/>
                  <a:gd name="T10" fmla="*/ 47 w 163"/>
                  <a:gd name="T11" fmla="*/ 88 h 181"/>
                  <a:gd name="T12" fmla="*/ 57 w 163"/>
                  <a:gd name="T13" fmla="*/ 131 h 181"/>
                  <a:gd name="T14" fmla="*/ 85 w 163"/>
                  <a:gd name="T15" fmla="*/ 144 h 181"/>
                  <a:gd name="T16" fmla="*/ 106 w 163"/>
                  <a:gd name="T17" fmla="*/ 136 h 181"/>
                  <a:gd name="T18" fmla="*/ 118 w 163"/>
                  <a:gd name="T19" fmla="*/ 111 h 181"/>
                  <a:gd name="T20" fmla="*/ 163 w 163"/>
                  <a:gd name="T21" fmla="*/ 118 h 181"/>
                  <a:gd name="T22" fmla="*/ 136 w 163"/>
                  <a:gd name="T23" fmla="*/ 165 h 181"/>
                  <a:gd name="T24" fmla="*/ 83 w 163"/>
                  <a:gd name="T25" fmla="*/ 181 h 181"/>
                  <a:gd name="T26" fmla="*/ 22 w 163"/>
                  <a:gd name="T27" fmla="*/ 157 h 181"/>
                  <a:gd name="T28" fmla="*/ 0 w 163"/>
                  <a:gd name="T29" fmla="*/ 91 h 181"/>
                  <a:gd name="T30" fmla="*/ 22 w 163"/>
                  <a:gd name="T31" fmla="*/ 24 h 181"/>
                  <a:gd name="T32" fmla="*/ 84 w 163"/>
                  <a:gd name="T33" fmla="*/ 0 h 181"/>
                  <a:gd name="T34" fmla="*/ 134 w 163"/>
                  <a:gd name="T35" fmla="*/ 14 h 181"/>
                  <a:gd name="T36" fmla="*/ 161 w 163"/>
                  <a:gd name="T37" fmla="*/ 55 h 181"/>
                  <a:gd name="T38" fmla="*/ 161 w 163"/>
                  <a:gd name="T39" fmla="*/ 55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63" h="181">
                    <a:moveTo>
                      <a:pt x="161" y="55"/>
                    </a:moveTo>
                    <a:lnTo>
                      <a:pt x="116" y="63"/>
                    </a:lnTo>
                    <a:cubicBezTo>
                      <a:pt x="114" y="55"/>
                      <a:pt x="111" y="48"/>
                      <a:pt x="105" y="43"/>
                    </a:cubicBezTo>
                    <a:cubicBezTo>
                      <a:pt x="100" y="39"/>
                      <a:pt x="93" y="36"/>
                      <a:pt x="84" y="36"/>
                    </a:cubicBezTo>
                    <a:cubicBezTo>
                      <a:pt x="73" y="36"/>
                      <a:pt x="64" y="40"/>
                      <a:pt x="57" y="48"/>
                    </a:cubicBezTo>
                    <a:cubicBezTo>
                      <a:pt x="50" y="56"/>
                      <a:pt x="47" y="69"/>
                      <a:pt x="47" y="88"/>
                    </a:cubicBezTo>
                    <a:cubicBezTo>
                      <a:pt x="47" y="108"/>
                      <a:pt x="50" y="123"/>
                      <a:pt x="57" y="131"/>
                    </a:cubicBezTo>
                    <a:cubicBezTo>
                      <a:pt x="64" y="140"/>
                      <a:pt x="73" y="144"/>
                      <a:pt x="85" y="144"/>
                    </a:cubicBezTo>
                    <a:cubicBezTo>
                      <a:pt x="94" y="144"/>
                      <a:pt x="101" y="141"/>
                      <a:pt x="106" y="136"/>
                    </a:cubicBezTo>
                    <a:cubicBezTo>
                      <a:pt x="112" y="131"/>
                      <a:pt x="116" y="123"/>
                      <a:pt x="118" y="111"/>
                    </a:cubicBezTo>
                    <a:lnTo>
                      <a:pt x="163" y="118"/>
                    </a:lnTo>
                    <a:cubicBezTo>
                      <a:pt x="158" y="139"/>
                      <a:pt x="149" y="155"/>
                      <a:pt x="136" y="165"/>
                    </a:cubicBezTo>
                    <a:cubicBezTo>
                      <a:pt x="123" y="176"/>
                      <a:pt x="105" y="181"/>
                      <a:pt x="83" y="181"/>
                    </a:cubicBezTo>
                    <a:cubicBezTo>
                      <a:pt x="58" y="181"/>
                      <a:pt x="37" y="173"/>
                      <a:pt x="22" y="157"/>
                    </a:cubicBezTo>
                    <a:cubicBezTo>
                      <a:pt x="7" y="141"/>
                      <a:pt x="0" y="119"/>
                      <a:pt x="0" y="91"/>
                    </a:cubicBezTo>
                    <a:cubicBezTo>
                      <a:pt x="0" y="62"/>
                      <a:pt x="7" y="40"/>
                      <a:pt x="22" y="24"/>
                    </a:cubicBezTo>
                    <a:cubicBezTo>
                      <a:pt x="38" y="8"/>
                      <a:pt x="58" y="0"/>
                      <a:pt x="84" y="0"/>
                    </a:cubicBezTo>
                    <a:cubicBezTo>
                      <a:pt x="105" y="0"/>
                      <a:pt x="121" y="5"/>
                      <a:pt x="134" y="14"/>
                    </a:cubicBezTo>
                    <a:cubicBezTo>
                      <a:pt x="146" y="23"/>
                      <a:pt x="155" y="37"/>
                      <a:pt x="161" y="55"/>
                    </a:cubicBezTo>
                    <a:close/>
                    <a:moveTo>
                      <a:pt x="161" y="55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5" name="Freeform 304"/>
              <p:cNvSpPr>
                <a:spLocks noEditPoints="1"/>
              </p:cNvSpPr>
              <p:nvPr/>
            </p:nvSpPr>
            <p:spPr bwMode="auto">
              <a:xfrm>
                <a:off x="7428" y="4866"/>
                <a:ext cx="77" cy="181"/>
              </a:xfrm>
              <a:custGeom>
                <a:avLst/>
                <a:gdLst>
                  <a:gd name="T0" fmla="*/ 99 w 102"/>
                  <a:gd name="T1" fmla="*/ 61 h 238"/>
                  <a:gd name="T2" fmla="*/ 99 w 102"/>
                  <a:gd name="T3" fmla="*/ 98 h 238"/>
                  <a:gd name="T4" fmla="*/ 67 w 102"/>
                  <a:gd name="T5" fmla="*/ 98 h 238"/>
                  <a:gd name="T6" fmla="*/ 67 w 102"/>
                  <a:gd name="T7" fmla="*/ 167 h 238"/>
                  <a:gd name="T8" fmla="*/ 68 w 102"/>
                  <a:gd name="T9" fmla="*/ 192 h 238"/>
                  <a:gd name="T10" fmla="*/ 72 w 102"/>
                  <a:gd name="T11" fmla="*/ 198 h 238"/>
                  <a:gd name="T12" fmla="*/ 80 w 102"/>
                  <a:gd name="T13" fmla="*/ 200 h 238"/>
                  <a:gd name="T14" fmla="*/ 98 w 102"/>
                  <a:gd name="T15" fmla="*/ 196 h 238"/>
                  <a:gd name="T16" fmla="*/ 102 w 102"/>
                  <a:gd name="T17" fmla="*/ 231 h 238"/>
                  <a:gd name="T18" fmla="*/ 66 w 102"/>
                  <a:gd name="T19" fmla="*/ 238 h 238"/>
                  <a:gd name="T20" fmla="*/ 44 w 102"/>
                  <a:gd name="T21" fmla="*/ 234 h 238"/>
                  <a:gd name="T22" fmla="*/ 29 w 102"/>
                  <a:gd name="T23" fmla="*/ 223 h 238"/>
                  <a:gd name="T24" fmla="*/ 23 w 102"/>
                  <a:gd name="T25" fmla="*/ 205 h 238"/>
                  <a:gd name="T26" fmla="*/ 21 w 102"/>
                  <a:gd name="T27" fmla="*/ 173 h 238"/>
                  <a:gd name="T28" fmla="*/ 21 w 102"/>
                  <a:gd name="T29" fmla="*/ 98 h 238"/>
                  <a:gd name="T30" fmla="*/ 0 w 102"/>
                  <a:gd name="T31" fmla="*/ 98 h 238"/>
                  <a:gd name="T32" fmla="*/ 0 w 102"/>
                  <a:gd name="T33" fmla="*/ 61 h 238"/>
                  <a:gd name="T34" fmla="*/ 21 w 102"/>
                  <a:gd name="T35" fmla="*/ 61 h 238"/>
                  <a:gd name="T36" fmla="*/ 21 w 102"/>
                  <a:gd name="T37" fmla="*/ 27 h 238"/>
                  <a:gd name="T38" fmla="*/ 67 w 102"/>
                  <a:gd name="T39" fmla="*/ 0 h 238"/>
                  <a:gd name="T40" fmla="*/ 67 w 102"/>
                  <a:gd name="T41" fmla="*/ 61 h 238"/>
                  <a:gd name="T42" fmla="*/ 99 w 102"/>
                  <a:gd name="T43" fmla="*/ 61 h 238"/>
                  <a:gd name="T44" fmla="*/ 99 w 102"/>
                  <a:gd name="T45" fmla="*/ 61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02" h="238">
                    <a:moveTo>
                      <a:pt x="99" y="61"/>
                    </a:moveTo>
                    <a:lnTo>
                      <a:pt x="99" y="98"/>
                    </a:lnTo>
                    <a:lnTo>
                      <a:pt x="67" y="98"/>
                    </a:lnTo>
                    <a:lnTo>
                      <a:pt x="67" y="167"/>
                    </a:lnTo>
                    <a:cubicBezTo>
                      <a:pt x="67" y="181"/>
                      <a:pt x="68" y="190"/>
                      <a:pt x="68" y="192"/>
                    </a:cubicBezTo>
                    <a:cubicBezTo>
                      <a:pt x="69" y="194"/>
                      <a:pt x="70" y="196"/>
                      <a:pt x="72" y="198"/>
                    </a:cubicBezTo>
                    <a:cubicBezTo>
                      <a:pt x="74" y="199"/>
                      <a:pt x="77" y="200"/>
                      <a:pt x="80" y="200"/>
                    </a:cubicBezTo>
                    <a:cubicBezTo>
                      <a:pt x="84" y="200"/>
                      <a:pt x="90" y="199"/>
                      <a:pt x="98" y="196"/>
                    </a:cubicBezTo>
                    <a:lnTo>
                      <a:pt x="102" y="231"/>
                    </a:lnTo>
                    <a:cubicBezTo>
                      <a:pt x="92" y="236"/>
                      <a:pt x="80" y="238"/>
                      <a:pt x="66" y="238"/>
                    </a:cubicBezTo>
                    <a:cubicBezTo>
                      <a:pt x="58" y="238"/>
                      <a:pt x="50" y="237"/>
                      <a:pt x="44" y="234"/>
                    </a:cubicBezTo>
                    <a:cubicBezTo>
                      <a:pt x="37" y="231"/>
                      <a:pt x="32" y="227"/>
                      <a:pt x="29" y="223"/>
                    </a:cubicBezTo>
                    <a:cubicBezTo>
                      <a:pt x="26" y="219"/>
                      <a:pt x="24" y="213"/>
                      <a:pt x="23" y="205"/>
                    </a:cubicBezTo>
                    <a:cubicBezTo>
                      <a:pt x="22" y="200"/>
                      <a:pt x="21" y="189"/>
                      <a:pt x="21" y="173"/>
                    </a:cubicBezTo>
                    <a:lnTo>
                      <a:pt x="21" y="98"/>
                    </a:lnTo>
                    <a:lnTo>
                      <a:pt x="0" y="98"/>
                    </a:lnTo>
                    <a:lnTo>
                      <a:pt x="0" y="61"/>
                    </a:lnTo>
                    <a:lnTo>
                      <a:pt x="21" y="61"/>
                    </a:lnTo>
                    <a:lnTo>
                      <a:pt x="21" y="27"/>
                    </a:lnTo>
                    <a:lnTo>
                      <a:pt x="67" y="0"/>
                    </a:lnTo>
                    <a:lnTo>
                      <a:pt x="67" y="61"/>
                    </a:lnTo>
                    <a:lnTo>
                      <a:pt x="99" y="61"/>
                    </a:lnTo>
                    <a:close/>
                    <a:moveTo>
                      <a:pt x="99" y="61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6" name="Freeform 305"/>
              <p:cNvSpPr>
                <a:spLocks noEditPoints="1"/>
              </p:cNvSpPr>
              <p:nvPr/>
            </p:nvSpPr>
            <p:spPr bwMode="auto">
              <a:xfrm>
                <a:off x="7526" y="4913"/>
                <a:ext cx="119" cy="134"/>
              </a:xfrm>
              <a:custGeom>
                <a:avLst/>
                <a:gdLst>
                  <a:gd name="T0" fmla="*/ 115 w 158"/>
                  <a:gd name="T1" fmla="*/ 173 h 177"/>
                  <a:gd name="T2" fmla="*/ 115 w 158"/>
                  <a:gd name="T3" fmla="*/ 147 h 177"/>
                  <a:gd name="T4" fmla="*/ 90 w 158"/>
                  <a:gd name="T5" fmla="*/ 169 h 177"/>
                  <a:gd name="T6" fmla="*/ 58 w 158"/>
                  <a:gd name="T7" fmla="*/ 177 h 177"/>
                  <a:gd name="T8" fmla="*/ 27 w 158"/>
                  <a:gd name="T9" fmla="*/ 169 h 177"/>
                  <a:gd name="T10" fmla="*/ 6 w 158"/>
                  <a:gd name="T11" fmla="*/ 148 h 177"/>
                  <a:gd name="T12" fmla="*/ 0 w 158"/>
                  <a:gd name="T13" fmla="*/ 110 h 177"/>
                  <a:gd name="T14" fmla="*/ 0 w 158"/>
                  <a:gd name="T15" fmla="*/ 0 h 177"/>
                  <a:gd name="T16" fmla="*/ 46 w 158"/>
                  <a:gd name="T17" fmla="*/ 0 h 177"/>
                  <a:gd name="T18" fmla="*/ 46 w 158"/>
                  <a:gd name="T19" fmla="*/ 80 h 177"/>
                  <a:gd name="T20" fmla="*/ 49 w 158"/>
                  <a:gd name="T21" fmla="*/ 124 h 177"/>
                  <a:gd name="T22" fmla="*/ 58 w 158"/>
                  <a:gd name="T23" fmla="*/ 137 h 177"/>
                  <a:gd name="T24" fmla="*/ 75 w 158"/>
                  <a:gd name="T25" fmla="*/ 142 h 177"/>
                  <a:gd name="T26" fmla="*/ 96 w 158"/>
                  <a:gd name="T27" fmla="*/ 136 h 177"/>
                  <a:gd name="T28" fmla="*/ 108 w 158"/>
                  <a:gd name="T29" fmla="*/ 120 h 177"/>
                  <a:gd name="T30" fmla="*/ 112 w 158"/>
                  <a:gd name="T31" fmla="*/ 73 h 177"/>
                  <a:gd name="T32" fmla="*/ 112 w 158"/>
                  <a:gd name="T33" fmla="*/ 0 h 177"/>
                  <a:gd name="T34" fmla="*/ 158 w 158"/>
                  <a:gd name="T35" fmla="*/ 0 h 177"/>
                  <a:gd name="T36" fmla="*/ 158 w 158"/>
                  <a:gd name="T37" fmla="*/ 173 h 177"/>
                  <a:gd name="T38" fmla="*/ 115 w 158"/>
                  <a:gd name="T39" fmla="*/ 173 h 177"/>
                  <a:gd name="T40" fmla="*/ 115 w 158"/>
                  <a:gd name="T41" fmla="*/ 173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8" h="177">
                    <a:moveTo>
                      <a:pt x="115" y="173"/>
                    </a:moveTo>
                    <a:lnTo>
                      <a:pt x="115" y="147"/>
                    </a:lnTo>
                    <a:cubicBezTo>
                      <a:pt x="109" y="156"/>
                      <a:pt x="101" y="164"/>
                      <a:pt x="90" y="169"/>
                    </a:cubicBezTo>
                    <a:cubicBezTo>
                      <a:pt x="80" y="174"/>
                      <a:pt x="69" y="177"/>
                      <a:pt x="58" y="177"/>
                    </a:cubicBezTo>
                    <a:cubicBezTo>
                      <a:pt x="46" y="177"/>
                      <a:pt x="36" y="174"/>
                      <a:pt x="27" y="169"/>
                    </a:cubicBezTo>
                    <a:cubicBezTo>
                      <a:pt x="17" y="164"/>
                      <a:pt x="11" y="157"/>
                      <a:pt x="6" y="148"/>
                    </a:cubicBezTo>
                    <a:cubicBezTo>
                      <a:pt x="2" y="139"/>
                      <a:pt x="0" y="126"/>
                      <a:pt x="0" y="110"/>
                    </a:cubicBezTo>
                    <a:lnTo>
                      <a:pt x="0" y="0"/>
                    </a:lnTo>
                    <a:lnTo>
                      <a:pt x="46" y="0"/>
                    </a:lnTo>
                    <a:lnTo>
                      <a:pt x="46" y="80"/>
                    </a:lnTo>
                    <a:cubicBezTo>
                      <a:pt x="46" y="104"/>
                      <a:pt x="47" y="119"/>
                      <a:pt x="49" y="124"/>
                    </a:cubicBezTo>
                    <a:cubicBezTo>
                      <a:pt x="50" y="130"/>
                      <a:pt x="53" y="134"/>
                      <a:pt x="58" y="137"/>
                    </a:cubicBezTo>
                    <a:cubicBezTo>
                      <a:pt x="62" y="141"/>
                      <a:pt x="68" y="142"/>
                      <a:pt x="75" y="142"/>
                    </a:cubicBezTo>
                    <a:cubicBezTo>
                      <a:pt x="82" y="142"/>
                      <a:pt x="89" y="140"/>
                      <a:pt x="96" y="136"/>
                    </a:cubicBezTo>
                    <a:cubicBezTo>
                      <a:pt x="102" y="131"/>
                      <a:pt x="106" y="126"/>
                      <a:pt x="108" y="120"/>
                    </a:cubicBezTo>
                    <a:cubicBezTo>
                      <a:pt x="111" y="113"/>
                      <a:pt x="112" y="98"/>
                      <a:pt x="112" y="73"/>
                    </a:cubicBezTo>
                    <a:lnTo>
                      <a:pt x="112" y="0"/>
                    </a:lnTo>
                    <a:lnTo>
                      <a:pt x="158" y="0"/>
                    </a:lnTo>
                    <a:lnTo>
                      <a:pt x="158" y="173"/>
                    </a:lnTo>
                    <a:lnTo>
                      <a:pt x="115" y="173"/>
                    </a:lnTo>
                    <a:close/>
                    <a:moveTo>
                      <a:pt x="115" y="17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7" name="Freeform 306"/>
              <p:cNvSpPr>
                <a:spLocks noEditPoints="1"/>
              </p:cNvSpPr>
              <p:nvPr/>
            </p:nvSpPr>
            <p:spPr bwMode="auto">
              <a:xfrm>
                <a:off x="7680" y="4910"/>
                <a:ext cx="85" cy="134"/>
              </a:xfrm>
              <a:custGeom>
                <a:avLst/>
                <a:gdLst>
                  <a:gd name="T0" fmla="*/ 46 w 112"/>
                  <a:gd name="T1" fmla="*/ 177 h 177"/>
                  <a:gd name="T2" fmla="*/ 0 w 112"/>
                  <a:gd name="T3" fmla="*/ 177 h 177"/>
                  <a:gd name="T4" fmla="*/ 0 w 112"/>
                  <a:gd name="T5" fmla="*/ 4 h 177"/>
                  <a:gd name="T6" fmla="*/ 42 w 112"/>
                  <a:gd name="T7" fmla="*/ 4 h 177"/>
                  <a:gd name="T8" fmla="*/ 42 w 112"/>
                  <a:gd name="T9" fmla="*/ 29 h 177"/>
                  <a:gd name="T10" fmla="*/ 62 w 112"/>
                  <a:gd name="T11" fmla="*/ 6 h 177"/>
                  <a:gd name="T12" fmla="*/ 82 w 112"/>
                  <a:gd name="T13" fmla="*/ 0 h 177"/>
                  <a:gd name="T14" fmla="*/ 112 w 112"/>
                  <a:gd name="T15" fmla="*/ 9 h 177"/>
                  <a:gd name="T16" fmla="*/ 98 w 112"/>
                  <a:gd name="T17" fmla="*/ 49 h 177"/>
                  <a:gd name="T18" fmla="*/ 76 w 112"/>
                  <a:gd name="T19" fmla="*/ 41 h 177"/>
                  <a:gd name="T20" fmla="*/ 60 w 112"/>
                  <a:gd name="T21" fmla="*/ 47 h 177"/>
                  <a:gd name="T22" fmla="*/ 50 w 112"/>
                  <a:gd name="T23" fmla="*/ 66 h 177"/>
                  <a:gd name="T24" fmla="*/ 46 w 112"/>
                  <a:gd name="T25" fmla="*/ 124 h 177"/>
                  <a:gd name="T26" fmla="*/ 46 w 112"/>
                  <a:gd name="T27" fmla="*/ 177 h 177"/>
                  <a:gd name="T28" fmla="*/ 46 w 112"/>
                  <a:gd name="T29" fmla="*/ 177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2" h="177">
                    <a:moveTo>
                      <a:pt x="46" y="177"/>
                    </a:moveTo>
                    <a:lnTo>
                      <a:pt x="0" y="177"/>
                    </a:lnTo>
                    <a:lnTo>
                      <a:pt x="0" y="4"/>
                    </a:lnTo>
                    <a:lnTo>
                      <a:pt x="42" y="4"/>
                    </a:lnTo>
                    <a:lnTo>
                      <a:pt x="42" y="29"/>
                    </a:lnTo>
                    <a:cubicBezTo>
                      <a:pt x="50" y="17"/>
                      <a:pt x="56" y="10"/>
                      <a:pt x="62" y="6"/>
                    </a:cubicBezTo>
                    <a:cubicBezTo>
                      <a:pt x="68" y="2"/>
                      <a:pt x="74" y="0"/>
                      <a:pt x="82" y="0"/>
                    </a:cubicBezTo>
                    <a:cubicBezTo>
                      <a:pt x="92" y="0"/>
                      <a:pt x="102" y="3"/>
                      <a:pt x="112" y="9"/>
                    </a:cubicBezTo>
                    <a:lnTo>
                      <a:pt x="98" y="49"/>
                    </a:lnTo>
                    <a:cubicBezTo>
                      <a:pt x="90" y="44"/>
                      <a:pt x="83" y="41"/>
                      <a:pt x="76" y="41"/>
                    </a:cubicBezTo>
                    <a:cubicBezTo>
                      <a:pt x="70" y="41"/>
                      <a:pt x="64" y="43"/>
                      <a:pt x="60" y="47"/>
                    </a:cubicBezTo>
                    <a:cubicBezTo>
                      <a:pt x="56" y="50"/>
                      <a:pt x="52" y="57"/>
                      <a:pt x="50" y="66"/>
                    </a:cubicBezTo>
                    <a:cubicBezTo>
                      <a:pt x="47" y="75"/>
                      <a:pt x="46" y="94"/>
                      <a:pt x="46" y="124"/>
                    </a:cubicBezTo>
                    <a:lnTo>
                      <a:pt x="46" y="177"/>
                    </a:lnTo>
                    <a:close/>
                    <a:moveTo>
                      <a:pt x="46" y="17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8" name="Freeform 307"/>
              <p:cNvSpPr>
                <a:spLocks noEditPoints="1"/>
              </p:cNvSpPr>
              <p:nvPr/>
            </p:nvSpPr>
            <p:spPr bwMode="auto">
              <a:xfrm>
                <a:off x="7769" y="4910"/>
                <a:ext cx="123" cy="137"/>
              </a:xfrm>
              <a:custGeom>
                <a:avLst/>
                <a:gdLst>
                  <a:gd name="T0" fmla="*/ 114 w 162"/>
                  <a:gd name="T1" fmla="*/ 122 h 181"/>
                  <a:gd name="T2" fmla="*/ 159 w 162"/>
                  <a:gd name="T3" fmla="*/ 130 h 181"/>
                  <a:gd name="T4" fmla="*/ 132 w 162"/>
                  <a:gd name="T5" fmla="*/ 168 h 181"/>
                  <a:gd name="T6" fmla="*/ 84 w 162"/>
                  <a:gd name="T7" fmla="*/ 181 h 181"/>
                  <a:gd name="T8" fmla="*/ 17 w 162"/>
                  <a:gd name="T9" fmla="*/ 152 h 181"/>
                  <a:gd name="T10" fmla="*/ 0 w 162"/>
                  <a:gd name="T11" fmla="*/ 92 h 181"/>
                  <a:gd name="T12" fmla="*/ 23 w 162"/>
                  <a:gd name="T13" fmla="*/ 25 h 181"/>
                  <a:gd name="T14" fmla="*/ 80 w 162"/>
                  <a:gd name="T15" fmla="*/ 0 h 181"/>
                  <a:gd name="T16" fmla="*/ 140 w 162"/>
                  <a:gd name="T17" fmla="*/ 26 h 181"/>
                  <a:gd name="T18" fmla="*/ 162 w 162"/>
                  <a:gd name="T19" fmla="*/ 104 h 181"/>
                  <a:gd name="T20" fmla="*/ 47 w 162"/>
                  <a:gd name="T21" fmla="*/ 104 h 181"/>
                  <a:gd name="T22" fmla="*/ 58 w 162"/>
                  <a:gd name="T23" fmla="*/ 135 h 181"/>
                  <a:gd name="T24" fmla="*/ 85 w 162"/>
                  <a:gd name="T25" fmla="*/ 147 h 181"/>
                  <a:gd name="T26" fmla="*/ 103 w 162"/>
                  <a:gd name="T27" fmla="*/ 141 h 181"/>
                  <a:gd name="T28" fmla="*/ 114 w 162"/>
                  <a:gd name="T29" fmla="*/ 122 h 181"/>
                  <a:gd name="T30" fmla="*/ 116 w 162"/>
                  <a:gd name="T31" fmla="*/ 76 h 181"/>
                  <a:gd name="T32" fmla="*/ 106 w 162"/>
                  <a:gd name="T33" fmla="*/ 46 h 181"/>
                  <a:gd name="T34" fmla="*/ 82 w 162"/>
                  <a:gd name="T35" fmla="*/ 35 h 181"/>
                  <a:gd name="T36" fmla="*/ 58 w 162"/>
                  <a:gd name="T37" fmla="*/ 46 h 181"/>
                  <a:gd name="T38" fmla="*/ 48 w 162"/>
                  <a:gd name="T39" fmla="*/ 76 h 181"/>
                  <a:gd name="T40" fmla="*/ 116 w 162"/>
                  <a:gd name="T41" fmla="*/ 76 h 181"/>
                  <a:gd name="T42" fmla="*/ 116 w 162"/>
                  <a:gd name="T43" fmla="*/ 76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62" h="181">
                    <a:moveTo>
                      <a:pt x="114" y="122"/>
                    </a:moveTo>
                    <a:lnTo>
                      <a:pt x="159" y="130"/>
                    </a:lnTo>
                    <a:cubicBezTo>
                      <a:pt x="153" y="146"/>
                      <a:pt x="144" y="159"/>
                      <a:pt x="132" y="168"/>
                    </a:cubicBezTo>
                    <a:cubicBezTo>
                      <a:pt x="119" y="177"/>
                      <a:pt x="103" y="181"/>
                      <a:pt x="84" y="181"/>
                    </a:cubicBezTo>
                    <a:cubicBezTo>
                      <a:pt x="54" y="181"/>
                      <a:pt x="32" y="171"/>
                      <a:pt x="17" y="152"/>
                    </a:cubicBezTo>
                    <a:cubicBezTo>
                      <a:pt x="6" y="136"/>
                      <a:pt x="0" y="116"/>
                      <a:pt x="0" y="92"/>
                    </a:cubicBezTo>
                    <a:cubicBezTo>
                      <a:pt x="0" y="63"/>
                      <a:pt x="8" y="41"/>
                      <a:pt x="23" y="25"/>
                    </a:cubicBezTo>
                    <a:cubicBezTo>
                      <a:pt x="38" y="8"/>
                      <a:pt x="57" y="0"/>
                      <a:pt x="80" y="0"/>
                    </a:cubicBezTo>
                    <a:cubicBezTo>
                      <a:pt x="105" y="0"/>
                      <a:pt x="125" y="9"/>
                      <a:pt x="140" y="26"/>
                    </a:cubicBezTo>
                    <a:cubicBezTo>
                      <a:pt x="155" y="43"/>
                      <a:pt x="162" y="69"/>
                      <a:pt x="162" y="104"/>
                    </a:cubicBezTo>
                    <a:lnTo>
                      <a:pt x="47" y="104"/>
                    </a:lnTo>
                    <a:cubicBezTo>
                      <a:pt x="47" y="117"/>
                      <a:pt x="51" y="128"/>
                      <a:pt x="58" y="135"/>
                    </a:cubicBezTo>
                    <a:cubicBezTo>
                      <a:pt x="65" y="143"/>
                      <a:pt x="74" y="147"/>
                      <a:pt x="85" y="147"/>
                    </a:cubicBezTo>
                    <a:cubicBezTo>
                      <a:pt x="92" y="147"/>
                      <a:pt x="98" y="145"/>
                      <a:pt x="103" y="141"/>
                    </a:cubicBezTo>
                    <a:cubicBezTo>
                      <a:pt x="108" y="137"/>
                      <a:pt x="111" y="131"/>
                      <a:pt x="114" y="122"/>
                    </a:cubicBezTo>
                    <a:close/>
                    <a:moveTo>
                      <a:pt x="116" y="76"/>
                    </a:moveTo>
                    <a:cubicBezTo>
                      <a:pt x="116" y="63"/>
                      <a:pt x="113" y="52"/>
                      <a:pt x="106" y="46"/>
                    </a:cubicBezTo>
                    <a:cubicBezTo>
                      <a:pt x="100" y="39"/>
                      <a:pt x="92" y="35"/>
                      <a:pt x="82" y="35"/>
                    </a:cubicBezTo>
                    <a:cubicBezTo>
                      <a:pt x="72" y="35"/>
                      <a:pt x="64" y="39"/>
                      <a:pt x="58" y="46"/>
                    </a:cubicBezTo>
                    <a:cubicBezTo>
                      <a:pt x="51" y="53"/>
                      <a:pt x="48" y="63"/>
                      <a:pt x="48" y="76"/>
                    </a:cubicBezTo>
                    <a:lnTo>
                      <a:pt x="116" y="76"/>
                    </a:lnTo>
                    <a:close/>
                    <a:moveTo>
                      <a:pt x="116" y="7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09" name="Freeform 308"/>
              <p:cNvSpPr>
                <a:spLocks noEditPoints="1"/>
              </p:cNvSpPr>
              <p:nvPr/>
            </p:nvSpPr>
            <p:spPr bwMode="auto">
              <a:xfrm>
                <a:off x="8203" y="5315"/>
                <a:ext cx="158" cy="187"/>
              </a:xfrm>
              <a:custGeom>
                <a:avLst/>
                <a:gdLst>
                  <a:gd name="T0" fmla="*/ 161 w 208"/>
                  <a:gd name="T1" fmla="*/ 155 h 246"/>
                  <a:gd name="T2" fmla="*/ 208 w 208"/>
                  <a:gd name="T3" fmla="*/ 170 h 246"/>
                  <a:gd name="T4" fmla="*/ 172 w 208"/>
                  <a:gd name="T5" fmla="*/ 228 h 246"/>
                  <a:gd name="T6" fmla="*/ 109 w 208"/>
                  <a:gd name="T7" fmla="*/ 246 h 246"/>
                  <a:gd name="T8" fmla="*/ 31 w 208"/>
                  <a:gd name="T9" fmla="*/ 214 h 246"/>
                  <a:gd name="T10" fmla="*/ 0 w 208"/>
                  <a:gd name="T11" fmla="*/ 125 h 246"/>
                  <a:gd name="T12" fmla="*/ 31 w 208"/>
                  <a:gd name="T13" fmla="*/ 33 h 246"/>
                  <a:gd name="T14" fmla="*/ 112 w 208"/>
                  <a:gd name="T15" fmla="*/ 0 h 246"/>
                  <a:gd name="T16" fmla="*/ 183 w 208"/>
                  <a:gd name="T17" fmla="*/ 26 h 246"/>
                  <a:gd name="T18" fmla="*/ 207 w 208"/>
                  <a:gd name="T19" fmla="*/ 70 h 246"/>
                  <a:gd name="T20" fmla="*/ 160 w 208"/>
                  <a:gd name="T21" fmla="*/ 81 h 246"/>
                  <a:gd name="T22" fmla="*/ 142 w 208"/>
                  <a:gd name="T23" fmla="*/ 52 h 246"/>
                  <a:gd name="T24" fmla="*/ 109 w 208"/>
                  <a:gd name="T25" fmla="*/ 41 h 246"/>
                  <a:gd name="T26" fmla="*/ 66 w 208"/>
                  <a:gd name="T27" fmla="*/ 60 h 246"/>
                  <a:gd name="T28" fmla="*/ 50 w 208"/>
                  <a:gd name="T29" fmla="*/ 122 h 246"/>
                  <a:gd name="T30" fmla="*/ 66 w 208"/>
                  <a:gd name="T31" fmla="*/ 186 h 246"/>
                  <a:gd name="T32" fmla="*/ 108 w 208"/>
                  <a:gd name="T33" fmla="*/ 205 h 246"/>
                  <a:gd name="T34" fmla="*/ 141 w 208"/>
                  <a:gd name="T35" fmla="*/ 193 h 246"/>
                  <a:gd name="T36" fmla="*/ 161 w 208"/>
                  <a:gd name="T37" fmla="*/ 155 h 246"/>
                  <a:gd name="T38" fmla="*/ 161 w 208"/>
                  <a:gd name="T39" fmla="*/ 155 h 2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08" h="246">
                    <a:moveTo>
                      <a:pt x="161" y="155"/>
                    </a:moveTo>
                    <a:lnTo>
                      <a:pt x="208" y="170"/>
                    </a:lnTo>
                    <a:cubicBezTo>
                      <a:pt x="201" y="196"/>
                      <a:pt x="189" y="215"/>
                      <a:pt x="172" y="228"/>
                    </a:cubicBezTo>
                    <a:cubicBezTo>
                      <a:pt x="156" y="240"/>
                      <a:pt x="134" y="246"/>
                      <a:pt x="109" y="246"/>
                    </a:cubicBezTo>
                    <a:cubicBezTo>
                      <a:pt x="77" y="246"/>
                      <a:pt x="51" y="236"/>
                      <a:pt x="31" y="214"/>
                    </a:cubicBezTo>
                    <a:cubicBezTo>
                      <a:pt x="10" y="192"/>
                      <a:pt x="0" y="163"/>
                      <a:pt x="0" y="125"/>
                    </a:cubicBezTo>
                    <a:cubicBezTo>
                      <a:pt x="0" y="86"/>
                      <a:pt x="10" y="55"/>
                      <a:pt x="31" y="33"/>
                    </a:cubicBezTo>
                    <a:cubicBezTo>
                      <a:pt x="51" y="11"/>
                      <a:pt x="78" y="0"/>
                      <a:pt x="112" y="0"/>
                    </a:cubicBezTo>
                    <a:cubicBezTo>
                      <a:pt x="141" y="0"/>
                      <a:pt x="165" y="8"/>
                      <a:pt x="183" y="26"/>
                    </a:cubicBezTo>
                    <a:cubicBezTo>
                      <a:pt x="194" y="36"/>
                      <a:pt x="202" y="51"/>
                      <a:pt x="207" y="70"/>
                    </a:cubicBezTo>
                    <a:lnTo>
                      <a:pt x="160" y="81"/>
                    </a:lnTo>
                    <a:cubicBezTo>
                      <a:pt x="157" y="69"/>
                      <a:pt x="151" y="59"/>
                      <a:pt x="142" y="52"/>
                    </a:cubicBezTo>
                    <a:cubicBezTo>
                      <a:pt x="133" y="45"/>
                      <a:pt x="122" y="41"/>
                      <a:pt x="109" y="41"/>
                    </a:cubicBezTo>
                    <a:cubicBezTo>
                      <a:pt x="92" y="41"/>
                      <a:pt x="77" y="47"/>
                      <a:pt x="66" y="60"/>
                    </a:cubicBezTo>
                    <a:cubicBezTo>
                      <a:pt x="55" y="73"/>
                      <a:pt x="50" y="93"/>
                      <a:pt x="50" y="122"/>
                    </a:cubicBezTo>
                    <a:cubicBezTo>
                      <a:pt x="50" y="152"/>
                      <a:pt x="55" y="173"/>
                      <a:pt x="66" y="186"/>
                    </a:cubicBezTo>
                    <a:cubicBezTo>
                      <a:pt x="77" y="199"/>
                      <a:pt x="91" y="205"/>
                      <a:pt x="108" y="205"/>
                    </a:cubicBezTo>
                    <a:cubicBezTo>
                      <a:pt x="121" y="205"/>
                      <a:pt x="132" y="201"/>
                      <a:pt x="141" y="193"/>
                    </a:cubicBezTo>
                    <a:cubicBezTo>
                      <a:pt x="151" y="185"/>
                      <a:pt x="157" y="172"/>
                      <a:pt x="161" y="155"/>
                    </a:cubicBezTo>
                    <a:close/>
                    <a:moveTo>
                      <a:pt x="161" y="155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0" name="Freeform 309"/>
              <p:cNvSpPr>
                <a:spLocks noEditPoints="1"/>
              </p:cNvSpPr>
              <p:nvPr/>
            </p:nvSpPr>
            <p:spPr bwMode="auto">
              <a:xfrm>
                <a:off x="8391" y="5365"/>
                <a:ext cx="85" cy="134"/>
              </a:xfrm>
              <a:custGeom>
                <a:avLst/>
                <a:gdLst>
                  <a:gd name="T0" fmla="*/ 46 w 112"/>
                  <a:gd name="T1" fmla="*/ 176 h 176"/>
                  <a:gd name="T2" fmla="*/ 0 w 112"/>
                  <a:gd name="T3" fmla="*/ 176 h 176"/>
                  <a:gd name="T4" fmla="*/ 0 w 112"/>
                  <a:gd name="T5" fmla="*/ 4 h 176"/>
                  <a:gd name="T6" fmla="*/ 42 w 112"/>
                  <a:gd name="T7" fmla="*/ 4 h 176"/>
                  <a:gd name="T8" fmla="*/ 42 w 112"/>
                  <a:gd name="T9" fmla="*/ 28 h 176"/>
                  <a:gd name="T10" fmla="*/ 62 w 112"/>
                  <a:gd name="T11" fmla="*/ 5 h 176"/>
                  <a:gd name="T12" fmla="*/ 82 w 112"/>
                  <a:gd name="T13" fmla="*/ 0 h 176"/>
                  <a:gd name="T14" fmla="*/ 112 w 112"/>
                  <a:gd name="T15" fmla="*/ 8 h 176"/>
                  <a:gd name="T16" fmla="*/ 98 w 112"/>
                  <a:gd name="T17" fmla="*/ 48 h 176"/>
                  <a:gd name="T18" fmla="*/ 76 w 112"/>
                  <a:gd name="T19" fmla="*/ 41 h 176"/>
                  <a:gd name="T20" fmla="*/ 60 w 112"/>
                  <a:gd name="T21" fmla="*/ 46 h 176"/>
                  <a:gd name="T22" fmla="*/ 50 w 112"/>
                  <a:gd name="T23" fmla="*/ 65 h 176"/>
                  <a:gd name="T24" fmla="*/ 46 w 112"/>
                  <a:gd name="T25" fmla="*/ 123 h 176"/>
                  <a:gd name="T26" fmla="*/ 46 w 112"/>
                  <a:gd name="T27" fmla="*/ 176 h 176"/>
                  <a:gd name="T28" fmla="*/ 46 w 112"/>
                  <a:gd name="T29" fmla="*/ 17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2" h="176">
                    <a:moveTo>
                      <a:pt x="46" y="176"/>
                    </a:moveTo>
                    <a:lnTo>
                      <a:pt x="0" y="176"/>
                    </a:lnTo>
                    <a:lnTo>
                      <a:pt x="0" y="4"/>
                    </a:lnTo>
                    <a:lnTo>
                      <a:pt x="42" y="4"/>
                    </a:lnTo>
                    <a:lnTo>
                      <a:pt x="42" y="28"/>
                    </a:lnTo>
                    <a:cubicBezTo>
                      <a:pt x="50" y="17"/>
                      <a:pt x="56" y="9"/>
                      <a:pt x="62" y="5"/>
                    </a:cubicBezTo>
                    <a:cubicBezTo>
                      <a:pt x="68" y="2"/>
                      <a:pt x="74" y="0"/>
                      <a:pt x="82" y="0"/>
                    </a:cubicBezTo>
                    <a:cubicBezTo>
                      <a:pt x="92" y="0"/>
                      <a:pt x="102" y="3"/>
                      <a:pt x="112" y="8"/>
                    </a:cubicBezTo>
                    <a:lnTo>
                      <a:pt x="98" y="48"/>
                    </a:lnTo>
                    <a:cubicBezTo>
                      <a:pt x="90" y="43"/>
                      <a:pt x="83" y="41"/>
                      <a:pt x="76" y="41"/>
                    </a:cubicBezTo>
                    <a:cubicBezTo>
                      <a:pt x="70" y="41"/>
                      <a:pt x="64" y="43"/>
                      <a:pt x="60" y="46"/>
                    </a:cubicBezTo>
                    <a:cubicBezTo>
                      <a:pt x="56" y="50"/>
                      <a:pt x="52" y="56"/>
                      <a:pt x="50" y="65"/>
                    </a:cubicBezTo>
                    <a:cubicBezTo>
                      <a:pt x="47" y="74"/>
                      <a:pt x="46" y="94"/>
                      <a:pt x="46" y="123"/>
                    </a:cubicBezTo>
                    <a:lnTo>
                      <a:pt x="46" y="176"/>
                    </a:lnTo>
                    <a:close/>
                    <a:moveTo>
                      <a:pt x="46" y="17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1" name="Freeform 310"/>
              <p:cNvSpPr>
                <a:spLocks noEditPoints="1"/>
              </p:cNvSpPr>
              <p:nvPr/>
            </p:nvSpPr>
            <p:spPr bwMode="auto">
              <a:xfrm>
                <a:off x="8482" y="5365"/>
                <a:ext cx="123" cy="137"/>
              </a:xfrm>
              <a:custGeom>
                <a:avLst/>
                <a:gdLst>
                  <a:gd name="T0" fmla="*/ 46 w 162"/>
                  <a:gd name="T1" fmla="*/ 56 h 180"/>
                  <a:gd name="T2" fmla="*/ 4 w 162"/>
                  <a:gd name="T3" fmla="*/ 49 h 180"/>
                  <a:gd name="T4" fmla="*/ 28 w 162"/>
                  <a:gd name="T5" fmla="*/ 12 h 180"/>
                  <a:gd name="T6" fmla="*/ 79 w 162"/>
                  <a:gd name="T7" fmla="*/ 0 h 180"/>
                  <a:gd name="T8" fmla="*/ 125 w 162"/>
                  <a:gd name="T9" fmla="*/ 7 h 180"/>
                  <a:gd name="T10" fmla="*/ 146 w 162"/>
                  <a:gd name="T11" fmla="*/ 25 h 180"/>
                  <a:gd name="T12" fmla="*/ 152 w 162"/>
                  <a:gd name="T13" fmla="*/ 66 h 180"/>
                  <a:gd name="T14" fmla="*/ 151 w 162"/>
                  <a:gd name="T15" fmla="*/ 120 h 180"/>
                  <a:gd name="T16" fmla="*/ 154 w 162"/>
                  <a:gd name="T17" fmla="*/ 153 h 180"/>
                  <a:gd name="T18" fmla="*/ 162 w 162"/>
                  <a:gd name="T19" fmla="*/ 176 h 180"/>
                  <a:gd name="T20" fmla="*/ 117 w 162"/>
                  <a:gd name="T21" fmla="*/ 176 h 180"/>
                  <a:gd name="T22" fmla="*/ 112 w 162"/>
                  <a:gd name="T23" fmla="*/ 163 h 180"/>
                  <a:gd name="T24" fmla="*/ 111 w 162"/>
                  <a:gd name="T25" fmla="*/ 158 h 180"/>
                  <a:gd name="T26" fmla="*/ 86 w 162"/>
                  <a:gd name="T27" fmla="*/ 175 h 180"/>
                  <a:gd name="T28" fmla="*/ 57 w 162"/>
                  <a:gd name="T29" fmla="*/ 180 h 180"/>
                  <a:gd name="T30" fmla="*/ 15 w 162"/>
                  <a:gd name="T31" fmla="*/ 166 h 180"/>
                  <a:gd name="T32" fmla="*/ 0 w 162"/>
                  <a:gd name="T33" fmla="*/ 129 h 180"/>
                  <a:gd name="T34" fmla="*/ 7 w 162"/>
                  <a:gd name="T35" fmla="*/ 103 h 180"/>
                  <a:gd name="T36" fmla="*/ 26 w 162"/>
                  <a:gd name="T37" fmla="*/ 86 h 180"/>
                  <a:gd name="T38" fmla="*/ 63 w 162"/>
                  <a:gd name="T39" fmla="*/ 75 h 180"/>
                  <a:gd name="T40" fmla="*/ 107 w 162"/>
                  <a:gd name="T41" fmla="*/ 64 h 180"/>
                  <a:gd name="T42" fmla="*/ 107 w 162"/>
                  <a:gd name="T43" fmla="*/ 59 h 180"/>
                  <a:gd name="T44" fmla="*/ 100 w 162"/>
                  <a:gd name="T45" fmla="*/ 40 h 180"/>
                  <a:gd name="T46" fmla="*/ 76 w 162"/>
                  <a:gd name="T47" fmla="*/ 35 h 180"/>
                  <a:gd name="T48" fmla="*/ 57 w 162"/>
                  <a:gd name="T49" fmla="*/ 39 h 180"/>
                  <a:gd name="T50" fmla="*/ 46 w 162"/>
                  <a:gd name="T51" fmla="*/ 56 h 180"/>
                  <a:gd name="T52" fmla="*/ 107 w 162"/>
                  <a:gd name="T53" fmla="*/ 93 h 180"/>
                  <a:gd name="T54" fmla="*/ 79 w 162"/>
                  <a:gd name="T55" fmla="*/ 100 h 180"/>
                  <a:gd name="T56" fmla="*/ 54 w 162"/>
                  <a:gd name="T57" fmla="*/ 108 h 180"/>
                  <a:gd name="T58" fmla="*/ 45 w 162"/>
                  <a:gd name="T59" fmla="*/ 124 h 180"/>
                  <a:gd name="T60" fmla="*/ 53 w 162"/>
                  <a:gd name="T61" fmla="*/ 141 h 180"/>
                  <a:gd name="T62" fmla="*/ 71 w 162"/>
                  <a:gd name="T63" fmla="*/ 148 h 180"/>
                  <a:gd name="T64" fmla="*/ 94 w 162"/>
                  <a:gd name="T65" fmla="*/ 140 h 180"/>
                  <a:gd name="T66" fmla="*/ 105 w 162"/>
                  <a:gd name="T67" fmla="*/ 125 h 180"/>
                  <a:gd name="T68" fmla="*/ 107 w 162"/>
                  <a:gd name="T69" fmla="*/ 103 h 180"/>
                  <a:gd name="T70" fmla="*/ 107 w 162"/>
                  <a:gd name="T71" fmla="*/ 93 h 180"/>
                  <a:gd name="T72" fmla="*/ 107 w 162"/>
                  <a:gd name="T73" fmla="*/ 93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62" h="180">
                    <a:moveTo>
                      <a:pt x="46" y="56"/>
                    </a:moveTo>
                    <a:lnTo>
                      <a:pt x="4" y="49"/>
                    </a:lnTo>
                    <a:cubicBezTo>
                      <a:pt x="9" y="32"/>
                      <a:pt x="17" y="20"/>
                      <a:pt x="28" y="12"/>
                    </a:cubicBezTo>
                    <a:cubicBezTo>
                      <a:pt x="40" y="4"/>
                      <a:pt x="57" y="0"/>
                      <a:pt x="79" y="0"/>
                    </a:cubicBezTo>
                    <a:cubicBezTo>
                      <a:pt x="100" y="0"/>
                      <a:pt x="115" y="2"/>
                      <a:pt x="125" y="7"/>
                    </a:cubicBezTo>
                    <a:cubicBezTo>
                      <a:pt x="135" y="12"/>
                      <a:pt x="142" y="18"/>
                      <a:pt x="146" y="25"/>
                    </a:cubicBezTo>
                    <a:cubicBezTo>
                      <a:pt x="150" y="33"/>
                      <a:pt x="152" y="46"/>
                      <a:pt x="152" y="66"/>
                    </a:cubicBezTo>
                    <a:lnTo>
                      <a:pt x="151" y="120"/>
                    </a:lnTo>
                    <a:cubicBezTo>
                      <a:pt x="151" y="135"/>
                      <a:pt x="152" y="146"/>
                      <a:pt x="154" y="153"/>
                    </a:cubicBezTo>
                    <a:cubicBezTo>
                      <a:pt x="155" y="161"/>
                      <a:pt x="158" y="168"/>
                      <a:pt x="162" y="176"/>
                    </a:cubicBezTo>
                    <a:lnTo>
                      <a:pt x="117" y="176"/>
                    </a:lnTo>
                    <a:cubicBezTo>
                      <a:pt x="115" y="173"/>
                      <a:pt x="114" y="169"/>
                      <a:pt x="112" y="163"/>
                    </a:cubicBezTo>
                    <a:cubicBezTo>
                      <a:pt x="111" y="160"/>
                      <a:pt x="111" y="158"/>
                      <a:pt x="111" y="158"/>
                    </a:cubicBezTo>
                    <a:cubicBezTo>
                      <a:pt x="103" y="165"/>
                      <a:pt x="94" y="171"/>
                      <a:pt x="86" y="175"/>
                    </a:cubicBezTo>
                    <a:cubicBezTo>
                      <a:pt x="77" y="178"/>
                      <a:pt x="67" y="180"/>
                      <a:pt x="57" y="180"/>
                    </a:cubicBezTo>
                    <a:cubicBezTo>
                      <a:pt x="39" y="180"/>
                      <a:pt x="25" y="176"/>
                      <a:pt x="15" y="166"/>
                    </a:cubicBezTo>
                    <a:cubicBezTo>
                      <a:pt x="5" y="156"/>
                      <a:pt x="0" y="144"/>
                      <a:pt x="0" y="129"/>
                    </a:cubicBezTo>
                    <a:cubicBezTo>
                      <a:pt x="0" y="120"/>
                      <a:pt x="2" y="111"/>
                      <a:pt x="7" y="103"/>
                    </a:cubicBezTo>
                    <a:cubicBezTo>
                      <a:pt x="11" y="96"/>
                      <a:pt x="18" y="90"/>
                      <a:pt x="26" y="86"/>
                    </a:cubicBezTo>
                    <a:cubicBezTo>
                      <a:pt x="35" y="82"/>
                      <a:pt x="47" y="78"/>
                      <a:pt x="63" y="75"/>
                    </a:cubicBezTo>
                    <a:cubicBezTo>
                      <a:pt x="84" y="71"/>
                      <a:pt x="99" y="67"/>
                      <a:pt x="107" y="64"/>
                    </a:cubicBezTo>
                    <a:lnTo>
                      <a:pt x="107" y="59"/>
                    </a:lnTo>
                    <a:cubicBezTo>
                      <a:pt x="107" y="50"/>
                      <a:pt x="105" y="44"/>
                      <a:pt x="100" y="40"/>
                    </a:cubicBezTo>
                    <a:cubicBezTo>
                      <a:pt x="96" y="37"/>
                      <a:pt x="88" y="35"/>
                      <a:pt x="76" y="35"/>
                    </a:cubicBezTo>
                    <a:cubicBezTo>
                      <a:pt x="68" y="35"/>
                      <a:pt x="61" y="36"/>
                      <a:pt x="57" y="39"/>
                    </a:cubicBezTo>
                    <a:cubicBezTo>
                      <a:pt x="52" y="43"/>
                      <a:pt x="49" y="48"/>
                      <a:pt x="46" y="56"/>
                    </a:cubicBezTo>
                    <a:close/>
                    <a:moveTo>
                      <a:pt x="107" y="93"/>
                    </a:moveTo>
                    <a:cubicBezTo>
                      <a:pt x="101" y="95"/>
                      <a:pt x="92" y="98"/>
                      <a:pt x="79" y="100"/>
                    </a:cubicBezTo>
                    <a:cubicBezTo>
                      <a:pt x="66" y="103"/>
                      <a:pt x="58" y="106"/>
                      <a:pt x="54" y="108"/>
                    </a:cubicBezTo>
                    <a:cubicBezTo>
                      <a:pt x="48" y="113"/>
                      <a:pt x="45" y="118"/>
                      <a:pt x="45" y="124"/>
                    </a:cubicBezTo>
                    <a:cubicBezTo>
                      <a:pt x="45" y="131"/>
                      <a:pt x="48" y="137"/>
                      <a:pt x="53" y="141"/>
                    </a:cubicBezTo>
                    <a:cubicBezTo>
                      <a:pt x="57" y="146"/>
                      <a:pt x="63" y="148"/>
                      <a:pt x="71" y="148"/>
                    </a:cubicBezTo>
                    <a:cubicBezTo>
                      <a:pt x="79" y="148"/>
                      <a:pt x="87" y="145"/>
                      <a:pt x="94" y="140"/>
                    </a:cubicBezTo>
                    <a:cubicBezTo>
                      <a:pt x="100" y="136"/>
                      <a:pt x="103" y="131"/>
                      <a:pt x="105" y="125"/>
                    </a:cubicBezTo>
                    <a:cubicBezTo>
                      <a:pt x="106" y="121"/>
                      <a:pt x="107" y="114"/>
                      <a:pt x="107" y="103"/>
                    </a:cubicBezTo>
                    <a:lnTo>
                      <a:pt x="107" y="93"/>
                    </a:lnTo>
                    <a:close/>
                    <a:moveTo>
                      <a:pt x="107" y="9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2" name="Freeform 311"/>
              <p:cNvSpPr>
                <a:spLocks noEditPoints="1"/>
              </p:cNvSpPr>
              <p:nvPr/>
            </p:nvSpPr>
            <p:spPr bwMode="auto">
              <a:xfrm>
                <a:off x="8616" y="5315"/>
                <a:ext cx="89" cy="184"/>
              </a:xfrm>
              <a:custGeom>
                <a:avLst/>
                <a:gdLst>
                  <a:gd name="T0" fmla="*/ 0 w 117"/>
                  <a:gd name="T1" fmla="*/ 70 h 242"/>
                  <a:gd name="T2" fmla="*/ 25 w 117"/>
                  <a:gd name="T3" fmla="*/ 70 h 242"/>
                  <a:gd name="T4" fmla="*/ 25 w 117"/>
                  <a:gd name="T5" fmla="*/ 57 h 242"/>
                  <a:gd name="T6" fmla="*/ 30 w 117"/>
                  <a:gd name="T7" fmla="*/ 24 h 242"/>
                  <a:gd name="T8" fmla="*/ 47 w 117"/>
                  <a:gd name="T9" fmla="*/ 7 h 242"/>
                  <a:gd name="T10" fmla="*/ 79 w 117"/>
                  <a:gd name="T11" fmla="*/ 0 h 242"/>
                  <a:gd name="T12" fmla="*/ 117 w 117"/>
                  <a:gd name="T13" fmla="*/ 6 h 242"/>
                  <a:gd name="T14" fmla="*/ 111 w 117"/>
                  <a:gd name="T15" fmla="*/ 37 h 242"/>
                  <a:gd name="T16" fmla="*/ 90 w 117"/>
                  <a:gd name="T17" fmla="*/ 35 h 242"/>
                  <a:gd name="T18" fmla="*/ 75 w 117"/>
                  <a:gd name="T19" fmla="*/ 40 h 242"/>
                  <a:gd name="T20" fmla="*/ 71 w 117"/>
                  <a:gd name="T21" fmla="*/ 57 h 242"/>
                  <a:gd name="T22" fmla="*/ 71 w 117"/>
                  <a:gd name="T23" fmla="*/ 70 h 242"/>
                  <a:gd name="T24" fmla="*/ 105 w 117"/>
                  <a:gd name="T25" fmla="*/ 70 h 242"/>
                  <a:gd name="T26" fmla="*/ 105 w 117"/>
                  <a:gd name="T27" fmla="*/ 106 h 242"/>
                  <a:gd name="T28" fmla="*/ 71 w 117"/>
                  <a:gd name="T29" fmla="*/ 106 h 242"/>
                  <a:gd name="T30" fmla="*/ 71 w 117"/>
                  <a:gd name="T31" fmla="*/ 242 h 242"/>
                  <a:gd name="T32" fmla="*/ 25 w 117"/>
                  <a:gd name="T33" fmla="*/ 242 h 242"/>
                  <a:gd name="T34" fmla="*/ 25 w 117"/>
                  <a:gd name="T35" fmla="*/ 106 h 242"/>
                  <a:gd name="T36" fmla="*/ 0 w 117"/>
                  <a:gd name="T37" fmla="*/ 106 h 242"/>
                  <a:gd name="T38" fmla="*/ 0 w 117"/>
                  <a:gd name="T39" fmla="*/ 70 h 242"/>
                  <a:gd name="T40" fmla="*/ 0 w 117"/>
                  <a:gd name="T41" fmla="*/ 70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17" h="242">
                    <a:moveTo>
                      <a:pt x="0" y="70"/>
                    </a:moveTo>
                    <a:lnTo>
                      <a:pt x="25" y="70"/>
                    </a:lnTo>
                    <a:lnTo>
                      <a:pt x="25" y="57"/>
                    </a:lnTo>
                    <a:cubicBezTo>
                      <a:pt x="25" y="42"/>
                      <a:pt x="27" y="31"/>
                      <a:pt x="30" y="24"/>
                    </a:cubicBezTo>
                    <a:cubicBezTo>
                      <a:pt x="33" y="17"/>
                      <a:pt x="39" y="11"/>
                      <a:pt x="47" y="7"/>
                    </a:cubicBezTo>
                    <a:cubicBezTo>
                      <a:pt x="55" y="2"/>
                      <a:pt x="66" y="0"/>
                      <a:pt x="79" y="0"/>
                    </a:cubicBezTo>
                    <a:cubicBezTo>
                      <a:pt x="92" y="0"/>
                      <a:pt x="104" y="2"/>
                      <a:pt x="117" y="6"/>
                    </a:cubicBezTo>
                    <a:lnTo>
                      <a:pt x="111" y="37"/>
                    </a:lnTo>
                    <a:cubicBezTo>
                      <a:pt x="103" y="36"/>
                      <a:pt x="96" y="35"/>
                      <a:pt x="90" y="35"/>
                    </a:cubicBezTo>
                    <a:cubicBezTo>
                      <a:pt x="83" y="35"/>
                      <a:pt x="78" y="37"/>
                      <a:pt x="75" y="40"/>
                    </a:cubicBezTo>
                    <a:cubicBezTo>
                      <a:pt x="73" y="43"/>
                      <a:pt x="71" y="49"/>
                      <a:pt x="71" y="57"/>
                    </a:cubicBezTo>
                    <a:lnTo>
                      <a:pt x="71" y="70"/>
                    </a:lnTo>
                    <a:lnTo>
                      <a:pt x="105" y="70"/>
                    </a:lnTo>
                    <a:lnTo>
                      <a:pt x="105" y="106"/>
                    </a:lnTo>
                    <a:lnTo>
                      <a:pt x="71" y="106"/>
                    </a:lnTo>
                    <a:lnTo>
                      <a:pt x="71" y="242"/>
                    </a:lnTo>
                    <a:lnTo>
                      <a:pt x="25" y="242"/>
                    </a:lnTo>
                    <a:lnTo>
                      <a:pt x="25" y="106"/>
                    </a:lnTo>
                    <a:lnTo>
                      <a:pt x="0" y="106"/>
                    </a:lnTo>
                    <a:lnTo>
                      <a:pt x="0" y="70"/>
                    </a:lnTo>
                    <a:close/>
                    <a:moveTo>
                      <a:pt x="0" y="7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3" name="Freeform 312"/>
              <p:cNvSpPr>
                <a:spLocks noEditPoints="1"/>
              </p:cNvSpPr>
              <p:nvPr/>
            </p:nvSpPr>
            <p:spPr bwMode="auto">
              <a:xfrm>
                <a:off x="8701" y="5322"/>
                <a:ext cx="78" cy="180"/>
              </a:xfrm>
              <a:custGeom>
                <a:avLst/>
                <a:gdLst>
                  <a:gd name="T0" fmla="*/ 98 w 102"/>
                  <a:gd name="T1" fmla="*/ 61 h 237"/>
                  <a:gd name="T2" fmla="*/ 98 w 102"/>
                  <a:gd name="T3" fmla="*/ 97 h 237"/>
                  <a:gd name="T4" fmla="*/ 67 w 102"/>
                  <a:gd name="T5" fmla="*/ 97 h 237"/>
                  <a:gd name="T6" fmla="*/ 67 w 102"/>
                  <a:gd name="T7" fmla="*/ 167 h 237"/>
                  <a:gd name="T8" fmla="*/ 68 w 102"/>
                  <a:gd name="T9" fmla="*/ 191 h 237"/>
                  <a:gd name="T10" fmla="*/ 72 w 102"/>
                  <a:gd name="T11" fmla="*/ 197 h 237"/>
                  <a:gd name="T12" fmla="*/ 80 w 102"/>
                  <a:gd name="T13" fmla="*/ 199 h 237"/>
                  <a:gd name="T14" fmla="*/ 98 w 102"/>
                  <a:gd name="T15" fmla="*/ 195 h 237"/>
                  <a:gd name="T16" fmla="*/ 102 w 102"/>
                  <a:gd name="T17" fmla="*/ 231 h 237"/>
                  <a:gd name="T18" fmla="*/ 66 w 102"/>
                  <a:gd name="T19" fmla="*/ 237 h 237"/>
                  <a:gd name="T20" fmla="*/ 44 w 102"/>
                  <a:gd name="T21" fmla="*/ 233 h 237"/>
                  <a:gd name="T22" fmla="*/ 29 w 102"/>
                  <a:gd name="T23" fmla="*/ 222 h 237"/>
                  <a:gd name="T24" fmla="*/ 23 w 102"/>
                  <a:gd name="T25" fmla="*/ 205 h 237"/>
                  <a:gd name="T26" fmla="*/ 21 w 102"/>
                  <a:gd name="T27" fmla="*/ 172 h 237"/>
                  <a:gd name="T28" fmla="*/ 21 w 102"/>
                  <a:gd name="T29" fmla="*/ 97 h 237"/>
                  <a:gd name="T30" fmla="*/ 0 w 102"/>
                  <a:gd name="T31" fmla="*/ 97 h 237"/>
                  <a:gd name="T32" fmla="*/ 0 w 102"/>
                  <a:gd name="T33" fmla="*/ 61 h 237"/>
                  <a:gd name="T34" fmla="*/ 21 w 102"/>
                  <a:gd name="T35" fmla="*/ 61 h 237"/>
                  <a:gd name="T36" fmla="*/ 21 w 102"/>
                  <a:gd name="T37" fmla="*/ 26 h 237"/>
                  <a:gd name="T38" fmla="*/ 67 w 102"/>
                  <a:gd name="T39" fmla="*/ 0 h 237"/>
                  <a:gd name="T40" fmla="*/ 67 w 102"/>
                  <a:gd name="T41" fmla="*/ 61 h 237"/>
                  <a:gd name="T42" fmla="*/ 98 w 102"/>
                  <a:gd name="T43" fmla="*/ 61 h 237"/>
                  <a:gd name="T44" fmla="*/ 98 w 102"/>
                  <a:gd name="T45" fmla="*/ 61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02" h="237">
                    <a:moveTo>
                      <a:pt x="98" y="61"/>
                    </a:moveTo>
                    <a:lnTo>
                      <a:pt x="98" y="97"/>
                    </a:lnTo>
                    <a:lnTo>
                      <a:pt x="67" y="97"/>
                    </a:lnTo>
                    <a:lnTo>
                      <a:pt x="67" y="167"/>
                    </a:lnTo>
                    <a:cubicBezTo>
                      <a:pt x="67" y="181"/>
                      <a:pt x="67" y="189"/>
                      <a:pt x="68" y="191"/>
                    </a:cubicBezTo>
                    <a:cubicBezTo>
                      <a:pt x="68" y="194"/>
                      <a:pt x="70" y="196"/>
                      <a:pt x="72" y="197"/>
                    </a:cubicBezTo>
                    <a:cubicBezTo>
                      <a:pt x="74" y="199"/>
                      <a:pt x="77" y="199"/>
                      <a:pt x="80" y="199"/>
                    </a:cubicBezTo>
                    <a:cubicBezTo>
                      <a:pt x="84" y="199"/>
                      <a:pt x="90" y="198"/>
                      <a:pt x="98" y="195"/>
                    </a:cubicBezTo>
                    <a:lnTo>
                      <a:pt x="102" y="231"/>
                    </a:lnTo>
                    <a:cubicBezTo>
                      <a:pt x="91" y="235"/>
                      <a:pt x="79" y="237"/>
                      <a:pt x="66" y="237"/>
                    </a:cubicBezTo>
                    <a:cubicBezTo>
                      <a:pt x="58" y="237"/>
                      <a:pt x="50" y="236"/>
                      <a:pt x="44" y="233"/>
                    </a:cubicBezTo>
                    <a:cubicBezTo>
                      <a:pt x="37" y="230"/>
                      <a:pt x="32" y="227"/>
                      <a:pt x="29" y="222"/>
                    </a:cubicBezTo>
                    <a:cubicBezTo>
                      <a:pt x="26" y="218"/>
                      <a:pt x="24" y="212"/>
                      <a:pt x="23" y="205"/>
                    </a:cubicBezTo>
                    <a:cubicBezTo>
                      <a:pt x="22" y="199"/>
                      <a:pt x="21" y="189"/>
                      <a:pt x="21" y="172"/>
                    </a:cubicBezTo>
                    <a:lnTo>
                      <a:pt x="21" y="97"/>
                    </a:lnTo>
                    <a:lnTo>
                      <a:pt x="0" y="97"/>
                    </a:lnTo>
                    <a:lnTo>
                      <a:pt x="0" y="61"/>
                    </a:lnTo>
                    <a:lnTo>
                      <a:pt x="21" y="61"/>
                    </a:lnTo>
                    <a:lnTo>
                      <a:pt x="21" y="26"/>
                    </a:lnTo>
                    <a:lnTo>
                      <a:pt x="67" y="0"/>
                    </a:lnTo>
                    <a:lnTo>
                      <a:pt x="67" y="61"/>
                    </a:lnTo>
                    <a:lnTo>
                      <a:pt x="98" y="61"/>
                    </a:lnTo>
                    <a:close/>
                    <a:moveTo>
                      <a:pt x="98" y="61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4" name="Freeform 313"/>
              <p:cNvSpPr>
                <a:spLocks noEditPoints="1"/>
              </p:cNvSpPr>
              <p:nvPr/>
            </p:nvSpPr>
            <p:spPr bwMode="auto">
              <a:xfrm>
                <a:off x="8788" y="5365"/>
                <a:ext cx="122" cy="137"/>
              </a:xfrm>
              <a:custGeom>
                <a:avLst/>
                <a:gdLst>
                  <a:gd name="T0" fmla="*/ 0 w 161"/>
                  <a:gd name="T1" fmla="*/ 127 h 180"/>
                  <a:gd name="T2" fmla="*/ 46 w 161"/>
                  <a:gd name="T3" fmla="*/ 120 h 180"/>
                  <a:gd name="T4" fmla="*/ 58 w 161"/>
                  <a:gd name="T5" fmla="*/ 140 h 180"/>
                  <a:gd name="T6" fmla="*/ 83 w 161"/>
                  <a:gd name="T7" fmla="*/ 147 h 180"/>
                  <a:gd name="T8" fmla="*/ 109 w 161"/>
                  <a:gd name="T9" fmla="*/ 141 h 180"/>
                  <a:gd name="T10" fmla="*/ 115 w 161"/>
                  <a:gd name="T11" fmla="*/ 129 h 180"/>
                  <a:gd name="T12" fmla="*/ 112 w 161"/>
                  <a:gd name="T13" fmla="*/ 120 h 180"/>
                  <a:gd name="T14" fmla="*/ 97 w 161"/>
                  <a:gd name="T15" fmla="*/ 114 h 180"/>
                  <a:gd name="T16" fmla="*/ 27 w 161"/>
                  <a:gd name="T17" fmla="*/ 92 h 180"/>
                  <a:gd name="T18" fmla="*/ 6 w 161"/>
                  <a:gd name="T19" fmla="*/ 53 h 180"/>
                  <a:gd name="T20" fmla="*/ 24 w 161"/>
                  <a:gd name="T21" fmla="*/ 15 h 180"/>
                  <a:gd name="T22" fmla="*/ 79 w 161"/>
                  <a:gd name="T23" fmla="*/ 0 h 180"/>
                  <a:gd name="T24" fmla="*/ 132 w 161"/>
                  <a:gd name="T25" fmla="*/ 11 h 180"/>
                  <a:gd name="T26" fmla="*/ 156 w 161"/>
                  <a:gd name="T27" fmla="*/ 45 h 180"/>
                  <a:gd name="T28" fmla="*/ 112 w 161"/>
                  <a:gd name="T29" fmla="*/ 53 h 180"/>
                  <a:gd name="T30" fmla="*/ 102 w 161"/>
                  <a:gd name="T31" fmla="*/ 38 h 180"/>
                  <a:gd name="T32" fmla="*/ 80 w 161"/>
                  <a:gd name="T33" fmla="*/ 33 h 180"/>
                  <a:gd name="T34" fmla="*/ 54 w 161"/>
                  <a:gd name="T35" fmla="*/ 38 h 180"/>
                  <a:gd name="T36" fmla="*/ 49 w 161"/>
                  <a:gd name="T37" fmla="*/ 47 h 180"/>
                  <a:gd name="T38" fmla="*/ 53 w 161"/>
                  <a:gd name="T39" fmla="*/ 55 h 180"/>
                  <a:gd name="T40" fmla="*/ 96 w 161"/>
                  <a:gd name="T41" fmla="*/ 68 h 180"/>
                  <a:gd name="T42" fmla="*/ 147 w 161"/>
                  <a:gd name="T43" fmla="*/ 88 h 180"/>
                  <a:gd name="T44" fmla="*/ 161 w 161"/>
                  <a:gd name="T45" fmla="*/ 122 h 180"/>
                  <a:gd name="T46" fmla="*/ 142 w 161"/>
                  <a:gd name="T47" fmla="*/ 163 h 180"/>
                  <a:gd name="T48" fmla="*/ 83 w 161"/>
                  <a:gd name="T49" fmla="*/ 180 h 180"/>
                  <a:gd name="T50" fmla="*/ 27 w 161"/>
                  <a:gd name="T51" fmla="*/ 166 h 180"/>
                  <a:gd name="T52" fmla="*/ 0 w 161"/>
                  <a:gd name="T53" fmla="*/ 127 h 180"/>
                  <a:gd name="T54" fmla="*/ 0 w 161"/>
                  <a:gd name="T55" fmla="*/ 127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1" h="180">
                    <a:moveTo>
                      <a:pt x="0" y="127"/>
                    </a:moveTo>
                    <a:lnTo>
                      <a:pt x="46" y="120"/>
                    </a:lnTo>
                    <a:cubicBezTo>
                      <a:pt x="48" y="129"/>
                      <a:pt x="52" y="136"/>
                      <a:pt x="58" y="140"/>
                    </a:cubicBezTo>
                    <a:cubicBezTo>
                      <a:pt x="64" y="145"/>
                      <a:pt x="72" y="147"/>
                      <a:pt x="83" y="147"/>
                    </a:cubicBezTo>
                    <a:cubicBezTo>
                      <a:pt x="95" y="147"/>
                      <a:pt x="103" y="145"/>
                      <a:pt x="109" y="141"/>
                    </a:cubicBezTo>
                    <a:cubicBezTo>
                      <a:pt x="113" y="138"/>
                      <a:pt x="115" y="134"/>
                      <a:pt x="115" y="129"/>
                    </a:cubicBezTo>
                    <a:cubicBezTo>
                      <a:pt x="115" y="125"/>
                      <a:pt x="114" y="122"/>
                      <a:pt x="112" y="120"/>
                    </a:cubicBezTo>
                    <a:cubicBezTo>
                      <a:pt x="110" y="118"/>
                      <a:pt x="105" y="116"/>
                      <a:pt x="97" y="114"/>
                    </a:cubicBezTo>
                    <a:cubicBezTo>
                      <a:pt x="60" y="106"/>
                      <a:pt x="37" y="98"/>
                      <a:pt x="27" y="92"/>
                    </a:cubicBezTo>
                    <a:cubicBezTo>
                      <a:pt x="13" y="82"/>
                      <a:pt x="6" y="69"/>
                      <a:pt x="6" y="53"/>
                    </a:cubicBezTo>
                    <a:cubicBezTo>
                      <a:pt x="6" y="38"/>
                      <a:pt x="12" y="25"/>
                      <a:pt x="24" y="15"/>
                    </a:cubicBezTo>
                    <a:cubicBezTo>
                      <a:pt x="36" y="5"/>
                      <a:pt x="54" y="0"/>
                      <a:pt x="79" y="0"/>
                    </a:cubicBezTo>
                    <a:cubicBezTo>
                      <a:pt x="103" y="0"/>
                      <a:pt x="120" y="4"/>
                      <a:pt x="132" y="11"/>
                    </a:cubicBezTo>
                    <a:cubicBezTo>
                      <a:pt x="143" y="19"/>
                      <a:pt x="151" y="30"/>
                      <a:pt x="156" y="45"/>
                    </a:cubicBezTo>
                    <a:lnTo>
                      <a:pt x="112" y="53"/>
                    </a:lnTo>
                    <a:cubicBezTo>
                      <a:pt x="111" y="47"/>
                      <a:pt x="107" y="42"/>
                      <a:pt x="102" y="38"/>
                    </a:cubicBezTo>
                    <a:cubicBezTo>
                      <a:pt x="97" y="34"/>
                      <a:pt x="89" y="33"/>
                      <a:pt x="80" y="33"/>
                    </a:cubicBezTo>
                    <a:cubicBezTo>
                      <a:pt x="68" y="33"/>
                      <a:pt x="59" y="34"/>
                      <a:pt x="54" y="38"/>
                    </a:cubicBezTo>
                    <a:cubicBezTo>
                      <a:pt x="50" y="40"/>
                      <a:pt x="49" y="43"/>
                      <a:pt x="49" y="47"/>
                    </a:cubicBezTo>
                    <a:cubicBezTo>
                      <a:pt x="49" y="50"/>
                      <a:pt x="50" y="53"/>
                      <a:pt x="53" y="55"/>
                    </a:cubicBezTo>
                    <a:cubicBezTo>
                      <a:pt x="57" y="58"/>
                      <a:pt x="72" y="63"/>
                      <a:pt x="96" y="68"/>
                    </a:cubicBezTo>
                    <a:cubicBezTo>
                      <a:pt x="120" y="74"/>
                      <a:pt x="137" y="80"/>
                      <a:pt x="147" y="88"/>
                    </a:cubicBezTo>
                    <a:cubicBezTo>
                      <a:pt x="157" y="97"/>
                      <a:pt x="161" y="108"/>
                      <a:pt x="161" y="122"/>
                    </a:cubicBezTo>
                    <a:cubicBezTo>
                      <a:pt x="161" y="138"/>
                      <a:pt x="155" y="152"/>
                      <a:pt x="142" y="163"/>
                    </a:cubicBezTo>
                    <a:cubicBezTo>
                      <a:pt x="128" y="175"/>
                      <a:pt x="109" y="180"/>
                      <a:pt x="83" y="180"/>
                    </a:cubicBezTo>
                    <a:cubicBezTo>
                      <a:pt x="59" y="180"/>
                      <a:pt x="41" y="176"/>
                      <a:pt x="27" y="166"/>
                    </a:cubicBezTo>
                    <a:cubicBezTo>
                      <a:pt x="13" y="157"/>
                      <a:pt x="4" y="144"/>
                      <a:pt x="0" y="127"/>
                    </a:cubicBezTo>
                    <a:close/>
                    <a:moveTo>
                      <a:pt x="0" y="12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5" name="Freeform 314"/>
              <p:cNvSpPr>
                <a:spLocks noEditPoints="1"/>
              </p:cNvSpPr>
              <p:nvPr/>
            </p:nvSpPr>
            <p:spPr bwMode="auto">
              <a:xfrm>
                <a:off x="8237" y="4076"/>
                <a:ext cx="120" cy="144"/>
              </a:xfrm>
              <a:custGeom>
                <a:avLst/>
                <a:gdLst>
                  <a:gd name="T0" fmla="*/ 0 w 158"/>
                  <a:gd name="T1" fmla="*/ 0 h 189"/>
                  <a:gd name="T2" fmla="*/ 70 w 158"/>
                  <a:gd name="T3" fmla="*/ 0 h 189"/>
                  <a:gd name="T4" fmla="*/ 106 w 158"/>
                  <a:gd name="T5" fmla="*/ 4 h 189"/>
                  <a:gd name="T6" fmla="*/ 134 w 158"/>
                  <a:gd name="T7" fmla="*/ 21 h 189"/>
                  <a:gd name="T8" fmla="*/ 152 w 158"/>
                  <a:gd name="T9" fmla="*/ 52 h 189"/>
                  <a:gd name="T10" fmla="*/ 158 w 158"/>
                  <a:gd name="T11" fmla="*/ 97 h 189"/>
                  <a:gd name="T12" fmla="*/ 153 w 158"/>
                  <a:gd name="T13" fmla="*/ 137 h 189"/>
                  <a:gd name="T14" fmla="*/ 132 w 158"/>
                  <a:gd name="T15" fmla="*/ 170 h 189"/>
                  <a:gd name="T16" fmla="*/ 106 w 158"/>
                  <a:gd name="T17" fmla="*/ 185 h 189"/>
                  <a:gd name="T18" fmla="*/ 72 w 158"/>
                  <a:gd name="T19" fmla="*/ 189 h 189"/>
                  <a:gd name="T20" fmla="*/ 0 w 158"/>
                  <a:gd name="T21" fmla="*/ 189 h 189"/>
                  <a:gd name="T22" fmla="*/ 0 w 158"/>
                  <a:gd name="T23" fmla="*/ 0 h 189"/>
                  <a:gd name="T24" fmla="*/ 38 w 158"/>
                  <a:gd name="T25" fmla="*/ 32 h 189"/>
                  <a:gd name="T26" fmla="*/ 38 w 158"/>
                  <a:gd name="T27" fmla="*/ 158 h 189"/>
                  <a:gd name="T28" fmla="*/ 67 w 158"/>
                  <a:gd name="T29" fmla="*/ 158 h 189"/>
                  <a:gd name="T30" fmla="*/ 90 w 158"/>
                  <a:gd name="T31" fmla="*/ 156 h 189"/>
                  <a:gd name="T32" fmla="*/ 105 w 158"/>
                  <a:gd name="T33" fmla="*/ 148 h 189"/>
                  <a:gd name="T34" fmla="*/ 115 w 158"/>
                  <a:gd name="T35" fmla="*/ 130 h 189"/>
                  <a:gd name="T36" fmla="*/ 119 w 158"/>
                  <a:gd name="T37" fmla="*/ 95 h 189"/>
                  <a:gd name="T38" fmla="*/ 115 w 158"/>
                  <a:gd name="T39" fmla="*/ 61 h 189"/>
                  <a:gd name="T40" fmla="*/ 104 w 158"/>
                  <a:gd name="T41" fmla="*/ 43 h 189"/>
                  <a:gd name="T42" fmla="*/ 87 w 158"/>
                  <a:gd name="T43" fmla="*/ 34 h 189"/>
                  <a:gd name="T44" fmla="*/ 55 w 158"/>
                  <a:gd name="T45" fmla="*/ 32 h 189"/>
                  <a:gd name="T46" fmla="*/ 38 w 158"/>
                  <a:gd name="T47" fmla="*/ 32 h 189"/>
                  <a:gd name="T48" fmla="*/ 38 w 158"/>
                  <a:gd name="T49" fmla="*/ 32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58" h="189">
                    <a:moveTo>
                      <a:pt x="0" y="0"/>
                    </a:moveTo>
                    <a:lnTo>
                      <a:pt x="70" y="0"/>
                    </a:lnTo>
                    <a:cubicBezTo>
                      <a:pt x="85" y="0"/>
                      <a:pt x="97" y="2"/>
                      <a:pt x="106" y="4"/>
                    </a:cubicBezTo>
                    <a:cubicBezTo>
                      <a:pt x="117" y="7"/>
                      <a:pt x="126" y="13"/>
                      <a:pt x="134" y="21"/>
                    </a:cubicBezTo>
                    <a:cubicBezTo>
                      <a:pt x="142" y="30"/>
                      <a:pt x="148" y="40"/>
                      <a:pt x="152" y="52"/>
                    </a:cubicBezTo>
                    <a:cubicBezTo>
                      <a:pt x="156" y="64"/>
                      <a:pt x="158" y="79"/>
                      <a:pt x="158" y="97"/>
                    </a:cubicBezTo>
                    <a:cubicBezTo>
                      <a:pt x="158" y="112"/>
                      <a:pt x="156" y="126"/>
                      <a:pt x="153" y="137"/>
                    </a:cubicBezTo>
                    <a:cubicBezTo>
                      <a:pt x="148" y="151"/>
                      <a:pt x="141" y="162"/>
                      <a:pt x="132" y="170"/>
                    </a:cubicBezTo>
                    <a:cubicBezTo>
                      <a:pt x="126" y="177"/>
                      <a:pt x="117" y="182"/>
                      <a:pt x="106" y="185"/>
                    </a:cubicBezTo>
                    <a:cubicBezTo>
                      <a:pt x="97" y="188"/>
                      <a:pt x="86" y="189"/>
                      <a:pt x="72" y="189"/>
                    </a:cubicBezTo>
                    <a:lnTo>
                      <a:pt x="0" y="189"/>
                    </a:lnTo>
                    <a:lnTo>
                      <a:pt x="0" y="0"/>
                    </a:lnTo>
                    <a:close/>
                    <a:moveTo>
                      <a:pt x="38" y="32"/>
                    </a:moveTo>
                    <a:lnTo>
                      <a:pt x="38" y="158"/>
                    </a:lnTo>
                    <a:lnTo>
                      <a:pt x="67" y="158"/>
                    </a:lnTo>
                    <a:cubicBezTo>
                      <a:pt x="77" y="158"/>
                      <a:pt x="85" y="157"/>
                      <a:pt x="90" y="156"/>
                    </a:cubicBezTo>
                    <a:cubicBezTo>
                      <a:pt x="96" y="154"/>
                      <a:pt x="101" y="152"/>
                      <a:pt x="105" y="148"/>
                    </a:cubicBezTo>
                    <a:cubicBezTo>
                      <a:pt x="109" y="144"/>
                      <a:pt x="112" y="138"/>
                      <a:pt x="115" y="130"/>
                    </a:cubicBezTo>
                    <a:cubicBezTo>
                      <a:pt x="118" y="121"/>
                      <a:pt x="119" y="110"/>
                      <a:pt x="119" y="95"/>
                    </a:cubicBezTo>
                    <a:cubicBezTo>
                      <a:pt x="119" y="80"/>
                      <a:pt x="118" y="69"/>
                      <a:pt x="115" y="61"/>
                    </a:cubicBezTo>
                    <a:cubicBezTo>
                      <a:pt x="112" y="54"/>
                      <a:pt x="109" y="47"/>
                      <a:pt x="104" y="43"/>
                    </a:cubicBezTo>
                    <a:cubicBezTo>
                      <a:pt x="100" y="39"/>
                      <a:pt x="94" y="36"/>
                      <a:pt x="87" y="34"/>
                    </a:cubicBezTo>
                    <a:cubicBezTo>
                      <a:pt x="81" y="33"/>
                      <a:pt x="71" y="32"/>
                      <a:pt x="55" y="32"/>
                    </a:cubicBezTo>
                    <a:lnTo>
                      <a:pt x="38" y="32"/>
                    </a:lnTo>
                    <a:close/>
                    <a:moveTo>
                      <a:pt x="38" y="32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6" name="Freeform 315"/>
              <p:cNvSpPr>
                <a:spLocks noEditPoints="1"/>
              </p:cNvSpPr>
              <p:nvPr/>
            </p:nvSpPr>
            <p:spPr bwMode="auto">
              <a:xfrm>
                <a:off x="8374" y="4114"/>
                <a:ext cx="97" cy="108"/>
              </a:xfrm>
              <a:custGeom>
                <a:avLst/>
                <a:gdLst>
                  <a:gd name="T0" fmla="*/ 90 w 128"/>
                  <a:gd name="T1" fmla="*/ 97 h 143"/>
                  <a:gd name="T2" fmla="*/ 126 w 128"/>
                  <a:gd name="T3" fmla="*/ 103 h 143"/>
                  <a:gd name="T4" fmla="*/ 104 w 128"/>
                  <a:gd name="T5" fmla="*/ 133 h 143"/>
                  <a:gd name="T6" fmla="*/ 66 w 128"/>
                  <a:gd name="T7" fmla="*/ 143 h 143"/>
                  <a:gd name="T8" fmla="*/ 14 w 128"/>
                  <a:gd name="T9" fmla="*/ 120 h 143"/>
                  <a:gd name="T10" fmla="*/ 0 w 128"/>
                  <a:gd name="T11" fmla="*/ 73 h 143"/>
                  <a:gd name="T12" fmla="*/ 18 w 128"/>
                  <a:gd name="T13" fmla="*/ 20 h 143"/>
                  <a:gd name="T14" fmla="*/ 63 w 128"/>
                  <a:gd name="T15" fmla="*/ 0 h 143"/>
                  <a:gd name="T16" fmla="*/ 111 w 128"/>
                  <a:gd name="T17" fmla="*/ 21 h 143"/>
                  <a:gd name="T18" fmla="*/ 128 w 128"/>
                  <a:gd name="T19" fmla="*/ 82 h 143"/>
                  <a:gd name="T20" fmla="*/ 37 w 128"/>
                  <a:gd name="T21" fmla="*/ 82 h 143"/>
                  <a:gd name="T22" fmla="*/ 46 w 128"/>
                  <a:gd name="T23" fmla="*/ 107 h 143"/>
                  <a:gd name="T24" fmla="*/ 67 w 128"/>
                  <a:gd name="T25" fmla="*/ 116 h 143"/>
                  <a:gd name="T26" fmla="*/ 81 w 128"/>
                  <a:gd name="T27" fmla="*/ 112 h 143"/>
                  <a:gd name="T28" fmla="*/ 90 w 128"/>
                  <a:gd name="T29" fmla="*/ 97 h 143"/>
                  <a:gd name="T30" fmla="*/ 92 w 128"/>
                  <a:gd name="T31" fmla="*/ 60 h 143"/>
                  <a:gd name="T32" fmla="*/ 84 w 128"/>
                  <a:gd name="T33" fmla="*/ 36 h 143"/>
                  <a:gd name="T34" fmla="*/ 65 w 128"/>
                  <a:gd name="T35" fmla="*/ 28 h 143"/>
                  <a:gd name="T36" fmla="*/ 45 w 128"/>
                  <a:gd name="T37" fmla="*/ 37 h 143"/>
                  <a:gd name="T38" fmla="*/ 38 w 128"/>
                  <a:gd name="T39" fmla="*/ 60 h 143"/>
                  <a:gd name="T40" fmla="*/ 92 w 128"/>
                  <a:gd name="T41" fmla="*/ 60 h 143"/>
                  <a:gd name="T42" fmla="*/ 92 w 128"/>
                  <a:gd name="T43" fmla="*/ 60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8" h="143">
                    <a:moveTo>
                      <a:pt x="90" y="97"/>
                    </a:moveTo>
                    <a:lnTo>
                      <a:pt x="126" y="103"/>
                    </a:lnTo>
                    <a:cubicBezTo>
                      <a:pt x="121" y="116"/>
                      <a:pt x="114" y="126"/>
                      <a:pt x="104" y="133"/>
                    </a:cubicBezTo>
                    <a:cubicBezTo>
                      <a:pt x="94" y="140"/>
                      <a:pt x="81" y="143"/>
                      <a:pt x="66" y="143"/>
                    </a:cubicBezTo>
                    <a:cubicBezTo>
                      <a:pt x="42" y="143"/>
                      <a:pt x="25" y="136"/>
                      <a:pt x="14" y="120"/>
                    </a:cubicBezTo>
                    <a:cubicBezTo>
                      <a:pt x="4" y="108"/>
                      <a:pt x="0" y="92"/>
                      <a:pt x="0" y="73"/>
                    </a:cubicBezTo>
                    <a:cubicBezTo>
                      <a:pt x="0" y="50"/>
                      <a:pt x="6" y="33"/>
                      <a:pt x="18" y="20"/>
                    </a:cubicBezTo>
                    <a:cubicBezTo>
                      <a:pt x="30" y="7"/>
                      <a:pt x="45" y="0"/>
                      <a:pt x="63" y="0"/>
                    </a:cubicBezTo>
                    <a:cubicBezTo>
                      <a:pt x="83" y="0"/>
                      <a:pt x="99" y="7"/>
                      <a:pt x="111" y="21"/>
                    </a:cubicBezTo>
                    <a:cubicBezTo>
                      <a:pt x="123" y="34"/>
                      <a:pt x="128" y="55"/>
                      <a:pt x="128" y="82"/>
                    </a:cubicBezTo>
                    <a:lnTo>
                      <a:pt x="37" y="82"/>
                    </a:lnTo>
                    <a:cubicBezTo>
                      <a:pt x="37" y="93"/>
                      <a:pt x="40" y="102"/>
                      <a:pt x="46" y="107"/>
                    </a:cubicBezTo>
                    <a:cubicBezTo>
                      <a:pt x="51" y="113"/>
                      <a:pt x="58" y="116"/>
                      <a:pt x="67" y="116"/>
                    </a:cubicBezTo>
                    <a:cubicBezTo>
                      <a:pt x="72" y="116"/>
                      <a:pt x="77" y="115"/>
                      <a:pt x="81" y="112"/>
                    </a:cubicBezTo>
                    <a:cubicBezTo>
                      <a:pt x="85" y="109"/>
                      <a:pt x="88" y="104"/>
                      <a:pt x="90" y="97"/>
                    </a:cubicBezTo>
                    <a:close/>
                    <a:moveTo>
                      <a:pt x="92" y="60"/>
                    </a:moveTo>
                    <a:cubicBezTo>
                      <a:pt x="91" y="50"/>
                      <a:pt x="89" y="42"/>
                      <a:pt x="84" y="36"/>
                    </a:cubicBezTo>
                    <a:cubicBezTo>
                      <a:pt x="78" y="31"/>
                      <a:pt x="72" y="28"/>
                      <a:pt x="65" y="28"/>
                    </a:cubicBezTo>
                    <a:cubicBezTo>
                      <a:pt x="57" y="28"/>
                      <a:pt x="50" y="31"/>
                      <a:pt x="45" y="37"/>
                    </a:cubicBezTo>
                    <a:cubicBezTo>
                      <a:pt x="40" y="43"/>
                      <a:pt x="38" y="50"/>
                      <a:pt x="38" y="60"/>
                    </a:cubicBezTo>
                    <a:lnTo>
                      <a:pt x="92" y="60"/>
                    </a:lnTo>
                    <a:close/>
                    <a:moveTo>
                      <a:pt x="92" y="6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7" name="Freeform 316"/>
              <p:cNvSpPr>
                <a:spLocks noEditPoints="1"/>
              </p:cNvSpPr>
              <p:nvPr/>
            </p:nvSpPr>
            <p:spPr bwMode="auto">
              <a:xfrm>
                <a:off x="8484" y="4114"/>
                <a:ext cx="96" cy="108"/>
              </a:xfrm>
              <a:custGeom>
                <a:avLst/>
                <a:gdLst>
                  <a:gd name="T0" fmla="*/ 0 w 127"/>
                  <a:gd name="T1" fmla="*/ 101 h 143"/>
                  <a:gd name="T2" fmla="*/ 36 w 127"/>
                  <a:gd name="T3" fmla="*/ 96 h 143"/>
                  <a:gd name="T4" fmla="*/ 45 w 127"/>
                  <a:gd name="T5" fmla="*/ 112 h 143"/>
                  <a:gd name="T6" fmla="*/ 65 w 127"/>
                  <a:gd name="T7" fmla="*/ 117 h 143"/>
                  <a:gd name="T8" fmla="*/ 86 w 127"/>
                  <a:gd name="T9" fmla="*/ 112 h 143"/>
                  <a:gd name="T10" fmla="*/ 91 w 127"/>
                  <a:gd name="T11" fmla="*/ 102 h 143"/>
                  <a:gd name="T12" fmla="*/ 88 w 127"/>
                  <a:gd name="T13" fmla="*/ 96 h 143"/>
                  <a:gd name="T14" fmla="*/ 76 w 127"/>
                  <a:gd name="T15" fmla="*/ 91 h 143"/>
                  <a:gd name="T16" fmla="*/ 21 w 127"/>
                  <a:gd name="T17" fmla="*/ 73 h 143"/>
                  <a:gd name="T18" fmla="*/ 5 w 127"/>
                  <a:gd name="T19" fmla="*/ 42 h 143"/>
                  <a:gd name="T20" fmla="*/ 19 w 127"/>
                  <a:gd name="T21" fmla="*/ 12 h 143"/>
                  <a:gd name="T22" fmla="*/ 62 w 127"/>
                  <a:gd name="T23" fmla="*/ 0 h 143"/>
                  <a:gd name="T24" fmla="*/ 104 w 127"/>
                  <a:gd name="T25" fmla="*/ 10 h 143"/>
                  <a:gd name="T26" fmla="*/ 123 w 127"/>
                  <a:gd name="T27" fmla="*/ 37 h 143"/>
                  <a:gd name="T28" fmla="*/ 89 w 127"/>
                  <a:gd name="T29" fmla="*/ 43 h 143"/>
                  <a:gd name="T30" fmla="*/ 80 w 127"/>
                  <a:gd name="T31" fmla="*/ 31 h 143"/>
                  <a:gd name="T32" fmla="*/ 63 w 127"/>
                  <a:gd name="T33" fmla="*/ 26 h 143"/>
                  <a:gd name="T34" fmla="*/ 42 w 127"/>
                  <a:gd name="T35" fmla="*/ 30 h 143"/>
                  <a:gd name="T36" fmla="*/ 38 w 127"/>
                  <a:gd name="T37" fmla="*/ 38 h 143"/>
                  <a:gd name="T38" fmla="*/ 42 w 127"/>
                  <a:gd name="T39" fmla="*/ 44 h 143"/>
                  <a:gd name="T40" fmla="*/ 76 w 127"/>
                  <a:gd name="T41" fmla="*/ 55 h 143"/>
                  <a:gd name="T42" fmla="*/ 116 w 127"/>
                  <a:gd name="T43" fmla="*/ 71 h 143"/>
                  <a:gd name="T44" fmla="*/ 127 w 127"/>
                  <a:gd name="T45" fmla="*/ 98 h 143"/>
                  <a:gd name="T46" fmla="*/ 112 w 127"/>
                  <a:gd name="T47" fmla="*/ 130 h 143"/>
                  <a:gd name="T48" fmla="*/ 65 w 127"/>
                  <a:gd name="T49" fmla="*/ 143 h 143"/>
                  <a:gd name="T50" fmla="*/ 21 w 127"/>
                  <a:gd name="T51" fmla="*/ 132 h 143"/>
                  <a:gd name="T52" fmla="*/ 0 w 127"/>
                  <a:gd name="T53" fmla="*/ 101 h 143"/>
                  <a:gd name="T54" fmla="*/ 0 w 127"/>
                  <a:gd name="T55" fmla="*/ 101 h 1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7" h="143">
                    <a:moveTo>
                      <a:pt x="0" y="101"/>
                    </a:moveTo>
                    <a:lnTo>
                      <a:pt x="36" y="96"/>
                    </a:lnTo>
                    <a:cubicBezTo>
                      <a:pt x="37" y="103"/>
                      <a:pt x="41" y="108"/>
                      <a:pt x="45" y="112"/>
                    </a:cubicBezTo>
                    <a:cubicBezTo>
                      <a:pt x="50" y="115"/>
                      <a:pt x="57" y="117"/>
                      <a:pt x="65" y="117"/>
                    </a:cubicBezTo>
                    <a:cubicBezTo>
                      <a:pt x="74" y="117"/>
                      <a:pt x="81" y="116"/>
                      <a:pt x="86" y="112"/>
                    </a:cubicBezTo>
                    <a:cubicBezTo>
                      <a:pt x="89" y="110"/>
                      <a:pt x="91" y="106"/>
                      <a:pt x="91" y="102"/>
                    </a:cubicBezTo>
                    <a:cubicBezTo>
                      <a:pt x="91" y="100"/>
                      <a:pt x="90" y="97"/>
                      <a:pt x="88" y="96"/>
                    </a:cubicBezTo>
                    <a:cubicBezTo>
                      <a:pt x="87" y="94"/>
                      <a:pt x="83" y="92"/>
                      <a:pt x="76" y="91"/>
                    </a:cubicBezTo>
                    <a:cubicBezTo>
                      <a:pt x="47" y="84"/>
                      <a:pt x="29" y="79"/>
                      <a:pt x="21" y="73"/>
                    </a:cubicBezTo>
                    <a:cubicBezTo>
                      <a:pt x="10" y="66"/>
                      <a:pt x="4" y="56"/>
                      <a:pt x="5" y="42"/>
                    </a:cubicBezTo>
                    <a:cubicBezTo>
                      <a:pt x="4" y="31"/>
                      <a:pt x="9" y="21"/>
                      <a:pt x="19" y="12"/>
                    </a:cubicBezTo>
                    <a:cubicBezTo>
                      <a:pt x="28" y="4"/>
                      <a:pt x="42" y="0"/>
                      <a:pt x="62" y="0"/>
                    </a:cubicBezTo>
                    <a:cubicBezTo>
                      <a:pt x="81" y="0"/>
                      <a:pt x="95" y="4"/>
                      <a:pt x="104" y="10"/>
                    </a:cubicBezTo>
                    <a:cubicBezTo>
                      <a:pt x="113" y="16"/>
                      <a:pt x="119" y="25"/>
                      <a:pt x="123" y="37"/>
                    </a:cubicBezTo>
                    <a:lnTo>
                      <a:pt x="89" y="43"/>
                    </a:lnTo>
                    <a:cubicBezTo>
                      <a:pt x="87" y="38"/>
                      <a:pt x="84" y="34"/>
                      <a:pt x="80" y="31"/>
                    </a:cubicBezTo>
                    <a:cubicBezTo>
                      <a:pt x="76" y="28"/>
                      <a:pt x="70" y="26"/>
                      <a:pt x="63" y="26"/>
                    </a:cubicBezTo>
                    <a:cubicBezTo>
                      <a:pt x="53" y="26"/>
                      <a:pt x="46" y="28"/>
                      <a:pt x="42" y="30"/>
                    </a:cubicBezTo>
                    <a:cubicBezTo>
                      <a:pt x="40" y="32"/>
                      <a:pt x="38" y="35"/>
                      <a:pt x="38" y="38"/>
                    </a:cubicBezTo>
                    <a:cubicBezTo>
                      <a:pt x="38" y="40"/>
                      <a:pt x="39" y="43"/>
                      <a:pt x="42" y="44"/>
                    </a:cubicBezTo>
                    <a:cubicBezTo>
                      <a:pt x="45" y="47"/>
                      <a:pt x="56" y="50"/>
                      <a:pt x="76" y="55"/>
                    </a:cubicBezTo>
                    <a:cubicBezTo>
                      <a:pt x="95" y="59"/>
                      <a:pt x="108" y="64"/>
                      <a:pt x="116" y="71"/>
                    </a:cubicBezTo>
                    <a:cubicBezTo>
                      <a:pt x="124" y="77"/>
                      <a:pt x="127" y="86"/>
                      <a:pt x="127" y="98"/>
                    </a:cubicBezTo>
                    <a:cubicBezTo>
                      <a:pt x="127" y="110"/>
                      <a:pt x="122" y="121"/>
                      <a:pt x="112" y="130"/>
                    </a:cubicBezTo>
                    <a:cubicBezTo>
                      <a:pt x="101" y="139"/>
                      <a:pt x="86" y="143"/>
                      <a:pt x="65" y="143"/>
                    </a:cubicBezTo>
                    <a:cubicBezTo>
                      <a:pt x="46" y="143"/>
                      <a:pt x="32" y="140"/>
                      <a:pt x="21" y="132"/>
                    </a:cubicBezTo>
                    <a:cubicBezTo>
                      <a:pt x="10" y="125"/>
                      <a:pt x="3" y="114"/>
                      <a:pt x="0" y="101"/>
                    </a:cubicBezTo>
                    <a:close/>
                    <a:moveTo>
                      <a:pt x="0" y="101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8" name="Freeform 317"/>
              <p:cNvSpPr>
                <a:spLocks noEditPoints="1"/>
              </p:cNvSpPr>
              <p:nvPr/>
            </p:nvSpPr>
            <p:spPr bwMode="auto">
              <a:xfrm>
                <a:off x="8605" y="4076"/>
                <a:ext cx="27" cy="144"/>
              </a:xfrm>
              <a:custGeom>
                <a:avLst/>
                <a:gdLst>
                  <a:gd name="T0" fmla="*/ 0 w 36"/>
                  <a:gd name="T1" fmla="*/ 34 h 189"/>
                  <a:gd name="T2" fmla="*/ 0 w 36"/>
                  <a:gd name="T3" fmla="*/ 0 h 189"/>
                  <a:gd name="T4" fmla="*/ 36 w 36"/>
                  <a:gd name="T5" fmla="*/ 0 h 189"/>
                  <a:gd name="T6" fmla="*/ 36 w 36"/>
                  <a:gd name="T7" fmla="*/ 34 h 189"/>
                  <a:gd name="T8" fmla="*/ 0 w 36"/>
                  <a:gd name="T9" fmla="*/ 34 h 189"/>
                  <a:gd name="T10" fmla="*/ 0 w 36"/>
                  <a:gd name="T11" fmla="*/ 189 h 189"/>
                  <a:gd name="T12" fmla="*/ 0 w 36"/>
                  <a:gd name="T13" fmla="*/ 53 h 189"/>
                  <a:gd name="T14" fmla="*/ 36 w 36"/>
                  <a:gd name="T15" fmla="*/ 53 h 189"/>
                  <a:gd name="T16" fmla="*/ 36 w 36"/>
                  <a:gd name="T17" fmla="*/ 189 h 189"/>
                  <a:gd name="T18" fmla="*/ 0 w 36"/>
                  <a:gd name="T19" fmla="*/ 189 h 189"/>
                  <a:gd name="T20" fmla="*/ 0 w 36"/>
                  <a:gd name="T21" fmla="*/ 189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6" h="189">
                    <a:moveTo>
                      <a:pt x="0" y="34"/>
                    </a:moveTo>
                    <a:lnTo>
                      <a:pt x="0" y="0"/>
                    </a:lnTo>
                    <a:lnTo>
                      <a:pt x="36" y="0"/>
                    </a:lnTo>
                    <a:lnTo>
                      <a:pt x="36" y="34"/>
                    </a:lnTo>
                    <a:lnTo>
                      <a:pt x="0" y="34"/>
                    </a:lnTo>
                    <a:close/>
                    <a:moveTo>
                      <a:pt x="0" y="189"/>
                    </a:moveTo>
                    <a:lnTo>
                      <a:pt x="0" y="53"/>
                    </a:lnTo>
                    <a:lnTo>
                      <a:pt x="36" y="53"/>
                    </a:lnTo>
                    <a:lnTo>
                      <a:pt x="36" y="189"/>
                    </a:lnTo>
                    <a:lnTo>
                      <a:pt x="0" y="189"/>
                    </a:lnTo>
                    <a:close/>
                    <a:moveTo>
                      <a:pt x="0" y="189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19" name="Freeform 318"/>
              <p:cNvSpPr>
                <a:spLocks noEditPoints="1"/>
              </p:cNvSpPr>
              <p:nvPr/>
            </p:nvSpPr>
            <p:spPr bwMode="auto">
              <a:xfrm>
                <a:off x="8654" y="4114"/>
                <a:ext cx="102" cy="148"/>
              </a:xfrm>
              <a:custGeom>
                <a:avLst/>
                <a:gdLst>
                  <a:gd name="T0" fmla="*/ 5 w 134"/>
                  <a:gd name="T1" fmla="*/ 149 h 196"/>
                  <a:gd name="T2" fmla="*/ 46 w 134"/>
                  <a:gd name="T3" fmla="*/ 154 h 196"/>
                  <a:gd name="T4" fmla="*/ 51 w 134"/>
                  <a:gd name="T5" fmla="*/ 164 h 196"/>
                  <a:gd name="T6" fmla="*/ 67 w 134"/>
                  <a:gd name="T7" fmla="*/ 168 h 196"/>
                  <a:gd name="T8" fmla="*/ 89 w 134"/>
                  <a:gd name="T9" fmla="*/ 164 h 196"/>
                  <a:gd name="T10" fmla="*/ 96 w 134"/>
                  <a:gd name="T11" fmla="*/ 155 h 196"/>
                  <a:gd name="T12" fmla="*/ 98 w 134"/>
                  <a:gd name="T13" fmla="*/ 138 h 196"/>
                  <a:gd name="T14" fmla="*/ 98 w 134"/>
                  <a:gd name="T15" fmla="*/ 118 h 196"/>
                  <a:gd name="T16" fmla="*/ 57 w 134"/>
                  <a:gd name="T17" fmla="*/ 140 h 196"/>
                  <a:gd name="T18" fmla="*/ 13 w 134"/>
                  <a:gd name="T19" fmla="*/ 117 h 196"/>
                  <a:gd name="T20" fmla="*/ 0 w 134"/>
                  <a:gd name="T21" fmla="*/ 71 h 196"/>
                  <a:gd name="T22" fmla="*/ 17 w 134"/>
                  <a:gd name="T23" fmla="*/ 19 h 196"/>
                  <a:gd name="T24" fmla="*/ 58 w 134"/>
                  <a:gd name="T25" fmla="*/ 0 h 196"/>
                  <a:gd name="T26" fmla="*/ 100 w 134"/>
                  <a:gd name="T27" fmla="*/ 23 h 196"/>
                  <a:gd name="T28" fmla="*/ 100 w 134"/>
                  <a:gd name="T29" fmla="*/ 4 h 196"/>
                  <a:gd name="T30" fmla="*/ 134 w 134"/>
                  <a:gd name="T31" fmla="*/ 4 h 196"/>
                  <a:gd name="T32" fmla="*/ 134 w 134"/>
                  <a:gd name="T33" fmla="*/ 126 h 196"/>
                  <a:gd name="T34" fmla="*/ 130 w 134"/>
                  <a:gd name="T35" fmla="*/ 162 h 196"/>
                  <a:gd name="T36" fmla="*/ 119 w 134"/>
                  <a:gd name="T37" fmla="*/ 181 h 196"/>
                  <a:gd name="T38" fmla="*/ 99 w 134"/>
                  <a:gd name="T39" fmla="*/ 192 h 196"/>
                  <a:gd name="T40" fmla="*/ 69 w 134"/>
                  <a:gd name="T41" fmla="*/ 196 h 196"/>
                  <a:gd name="T42" fmla="*/ 19 w 134"/>
                  <a:gd name="T43" fmla="*/ 184 h 196"/>
                  <a:gd name="T44" fmla="*/ 5 w 134"/>
                  <a:gd name="T45" fmla="*/ 154 h 196"/>
                  <a:gd name="T46" fmla="*/ 5 w 134"/>
                  <a:gd name="T47" fmla="*/ 149 h 196"/>
                  <a:gd name="T48" fmla="*/ 37 w 134"/>
                  <a:gd name="T49" fmla="*/ 69 h 196"/>
                  <a:gd name="T50" fmla="*/ 46 w 134"/>
                  <a:gd name="T51" fmla="*/ 101 h 196"/>
                  <a:gd name="T52" fmla="*/ 67 w 134"/>
                  <a:gd name="T53" fmla="*/ 111 h 196"/>
                  <a:gd name="T54" fmla="*/ 89 w 134"/>
                  <a:gd name="T55" fmla="*/ 101 h 196"/>
                  <a:gd name="T56" fmla="*/ 98 w 134"/>
                  <a:gd name="T57" fmla="*/ 70 h 196"/>
                  <a:gd name="T58" fmla="*/ 89 w 134"/>
                  <a:gd name="T59" fmla="*/ 38 h 196"/>
                  <a:gd name="T60" fmla="*/ 67 w 134"/>
                  <a:gd name="T61" fmla="*/ 28 h 196"/>
                  <a:gd name="T62" fmla="*/ 46 w 134"/>
                  <a:gd name="T63" fmla="*/ 38 h 196"/>
                  <a:gd name="T64" fmla="*/ 37 w 134"/>
                  <a:gd name="T65" fmla="*/ 69 h 196"/>
                  <a:gd name="T66" fmla="*/ 37 w 134"/>
                  <a:gd name="T67" fmla="*/ 69 h 1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34" h="196">
                    <a:moveTo>
                      <a:pt x="5" y="149"/>
                    </a:moveTo>
                    <a:lnTo>
                      <a:pt x="46" y="154"/>
                    </a:lnTo>
                    <a:cubicBezTo>
                      <a:pt x="47" y="159"/>
                      <a:pt x="49" y="162"/>
                      <a:pt x="51" y="164"/>
                    </a:cubicBezTo>
                    <a:cubicBezTo>
                      <a:pt x="55" y="167"/>
                      <a:pt x="60" y="168"/>
                      <a:pt x="67" y="168"/>
                    </a:cubicBezTo>
                    <a:cubicBezTo>
                      <a:pt x="77" y="168"/>
                      <a:pt x="84" y="167"/>
                      <a:pt x="89" y="164"/>
                    </a:cubicBezTo>
                    <a:cubicBezTo>
                      <a:pt x="92" y="162"/>
                      <a:pt x="94" y="159"/>
                      <a:pt x="96" y="155"/>
                    </a:cubicBezTo>
                    <a:cubicBezTo>
                      <a:pt x="97" y="152"/>
                      <a:pt x="98" y="146"/>
                      <a:pt x="98" y="138"/>
                    </a:cubicBezTo>
                    <a:lnTo>
                      <a:pt x="98" y="118"/>
                    </a:lnTo>
                    <a:cubicBezTo>
                      <a:pt x="87" y="133"/>
                      <a:pt x="73" y="140"/>
                      <a:pt x="57" y="140"/>
                    </a:cubicBezTo>
                    <a:cubicBezTo>
                      <a:pt x="38" y="140"/>
                      <a:pt x="24" y="133"/>
                      <a:pt x="13" y="117"/>
                    </a:cubicBezTo>
                    <a:cubicBezTo>
                      <a:pt x="4" y="105"/>
                      <a:pt x="0" y="90"/>
                      <a:pt x="0" y="71"/>
                    </a:cubicBezTo>
                    <a:cubicBezTo>
                      <a:pt x="0" y="48"/>
                      <a:pt x="6" y="31"/>
                      <a:pt x="17" y="19"/>
                    </a:cubicBezTo>
                    <a:cubicBezTo>
                      <a:pt x="28" y="6"/>
                      <a:pt x="42" y="0"/>
                      <a:pt x="58" y="0"/>
                    </a:cubicBezTo>
                    <a:cubicBezTo>
                      <a:pt x="75" y="0"/>
                      <a:pt x="89" y="8"/>
                      <a:pt x="100" y="23"/>
                    </a:cubicBezTo>
                    <a:lnTo>
                      <a:pt x="100" y="4"/>
                    </a:lnTo>
                    <a:lnTo>
                      <a:pt x="134" y="4"/>
                    </a:lnTo>
                    <a:lnTo>
                      <a:pt x="134" y="126"/>
                    </a:lnTo>
                    <a:cubicBezTo>
                      <a:pt x="134" y="142"/>
                      <a:pt x="132" y="154"/>
                      <a:pt x="130" y="162"/>
                    </a:cubicBezTo>
                    <a:cubicBezTo>
                      <a:pt x="127" y="170"/>
                      <a:pt x="123" y="177"/>
                      <a:pt x="119" y="181"/>
                    </a:cubicBezTo>
                    <a:cubicBezTo>
                      <a:pt x="114" y="186"/>
                      <a:pt x="107" y="189"/>
                      <a:pt x="99" y="192"/>
                    </a:cubicBezTo>
                    <a:cubicBezTo>
                      <a:pt x="91" y="195"/>
                      <a:pt x="81" y="196"/>
                      <a:pt x="69" y="196"/>
                    </a:cubicBezTo>
                    <a:cubicBezTo>
                      <a:pt x="46" y="196"/>
                      <a:pt x="29" y="192"/>
                      <a:pt x="19" y="184"/>
                    </a:cubicBezTo>
                    <a:cubicBezTo>
                      <a:pt x="10" y="176"/>
                      <a:pt x="5" y="166"/>
                      <a:pt x="5" y="154"/>
                    </a:cubicBezTo>
                    <a:cubicBezTo>
                      <a:pt x="5" y="152"/>
                      <a:pt x="5" y="151"/>
                      <a:pt x="5" y="149"/>
                    </a:cubicBezTo>
                    <a:close/>
                    <a:moveTo>
                      <a:pt x="37" y="69"/>
                    </a:moveTo>
                    <a:cubicBezTo>
                      <a:pt x="37" y="84"/>
                      <a:pt x="40" y="94"/>
                      <a:pt x="46" y="101"/>
                    </a:cubicBezTo>
                    <a:cubicBezTo>
                      <a:pt x="51" y="108"/>
                      <a:pt x="58" y="111"/>
                      <a:pt x="67" y="111"/>
                    </a:cubicBezTo>
                    <a:cubicBezTo>
                      <a:pt x="75" y="111"/>
                      <a:pt x="83" y="108"/>
                      <a:pt x="89" y="101"/>
                    </a:cubicBezTo>
                    <a:cubicBezTo>
                      <a:pt x="95" y="94"/>
                      <a:pt x="98" y="84"/>
                      <a:pt x="98" y="70"/>
                    </a:cubicBezTo>
                    <a:cubicBezTo>
                      <a:pt x="98" y="56"/>
                      <a:pt x="95" y="45"/>
                      <a:pt x="89" y="38"/>
                    </a:cubicBezTo>
                    <a:cubicBezTo>
                      <a:pt x="84" y="32"/>
                      <a:pt x="76" y="28"/>
                      <a:pt x="67" y="28"/>
                    </a:cubicBezTo>
                    <a:cubicBezTo>
                      <a:pt x="59" y="28"/>
                      <a:pt x="51" y="32"/>
                      <a:pt x="46" y="38"/>
                    </a:cubicBezTo>
                    <a:cubicBezTo>
                      <a:pt x="40" y="45"/>
                      <a:pt x="37" y="55"/>
                      <a:pt x="37" y="69"/>
                    </a:cubicBezTo>
                    <a:close/>
                    <a:moveTo>
                      <a:pt x="37" y="69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0" name="Freeform 319"/>
              <p:cNvSpPr>
                <a:spLocks noEditPoints="1"/>
              </p:cNvSpPr>
              <p:nvPr/>
            </p:nvSpPr>
            <p:spPr bwMode="auto">
              <a:xfrm>
                <a:off x="8782" y="4114"/>
                <a:ext cx="95" cy="106"/>
              </a:xfrm>
              <a:custGeom>
                <a:avLst/>
                <a:gdLst>
                  <a:gd name="T0" fmla="*/ 125 w 125"/>
                  <a:gd name="T1" fmla="*/ 140 h 140"/>
                  <a:gd name="T2" fmla="*/ 89 w 125"/>
                  <a:gd name="T3" fmla="*/ 140 h 140"/>
                  <a:gd name="T4" fmla="*/ 89 w 125"/>
                  <a:gd name="T5" fmla="*/ 70 h 140"/>
                  <a:gd name="T6" fmla="*/ 87 w 125"/>
                  <a:gd name="T7" fmla="*/ 42 h 140"/>
                  <a:gd name="T8" fmla="*/ 79 w 125"/>
                  <a:gd name="T9" fmla="*/ 32 h 140"/>
                  <a:gd name="T10" fmla="*/ 67 w 125"/>
                  <a:gd name="T11" fmla="*/ 28 h 140"/>
                  <a:gd name="T12" fmla="*/ 50 w 125"/>
                  <a:gd name="T13" fmla="*/ 33 h 140"/>
                  <a:gd name="T14" fmla="*/ 39 w 125"/>
                  <a:gd name="T15" fmla="*/ 47 h 140"/>
                  <a:gd name="T16" fmla="*/ 37 w 125"/>
                  <a:gd name="T17" fmla="*/ 78 h 140"/>
                  <a:gd name="T18" fmla="*/ 37 w 125"/>
                  <a:gd name="T19" fmla="*/ 140 h 140"/>
                  <a:gd name="T20" fmla="*/ 0 w 125"/>
                  <a:gd name="T21" fmla="*/ 140 h 140"/>
                  <a:gd name="T22" fmla="*/ 0 w 125"/>
                  <a:gd name="T23" fmla="*/ 4 h 140"/>
                  <a:gd name="T24" fmla="*/ 34 w 125"/>
                  <a:gd name="T25" fmla="*/ 4 h 140"/>
                  <a:gd name="T26" fmla="*/ 34 w 125"/>
                  <a:gd name="T27" fmla="*/ 24 h 140"/>
                  <a:gd name="T28" fmla="*/ 79 w 125"/>
                  <a:gd name="T29" fmla="*/ 0 h 140"/>
                  <a:gd name="T30" fmla="*/ 101 w 125"/>
                  <a:gd name="T31" fmla="*/ 5 h 140"/>
                  <a:gd name="T32" fmla="*/ 116 w 125"/>
                  <a:gd name="T33" fmla="*/ 16 h 140"/>
                  <a:gd name="T34" fmla="*/ 123 w 125"/>
                  <a:gd name="T35" fmla="*/ 31 h 140"/>
                  <a:gd name="T36" fmla="*/ 125 w 125"/>
                  <a:gd name="T37" fmla="*/ 55 h 140"/>
                  <a:gd name="T38" fmla="*/ 125 w 125"/>
                  <a:gd name="T39" fmla="*/ 140 h 140"/>
                  <a:gd name="T40" fmla="*/ 125 w 125"/>
                  <a:gd name="T41" fmla="*/ 140 h 1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5" h="140">
                    <a:moveTo>
                      <a:pt x="125" y="140"/>
                    </a:moveTo>
                    <a:lnTo>
                      <a:pt x="89" y="140"/>
                    </a:lnTo>
                    <a:lnTo>
                      <a:pt x="89" y="70"/>
                    </a:lnTo>
                    <a:cubicBezTo>
                      <a:pt x="89" y="56"/>
                      <a:pt x="88" y="46"/>
                      <a:pt x="87" y="42"/>
                    </a:cubicBezTo>
                    <a:cubicBezTo>
                      <a:pt x="85" y="38"/>
                      <a:pt x="82" y="34"/>
                      <a:pt x="79" y="32"/>
                    </a:cubicBezTo>
                    <a:cubicBezTo>
                      <a:pt x="75" y="29"/>
                      <a:pt x="71" y="28"/>
                      <a:pt x="67" y="28"/>
                    </a:cubicBezTo>
                    <a:cubicBezTo>
                      <a:pt x="60" y="28"/>
                      <a:pt x="55" y="30"/>
                      <a:pt x="50" y="33"/>
                    </a:cubicBezTo>
                    <a:cubicBezTo>
                      <a:pt x="45" y="37"/>
                      <a:pt x="41" y="41"/>
                      <a:pt x="39" y="47"/>
                    </a:cubicBezTo>
                    <a:cubicBezTo>
                      <a:pt x="37" y="53"/>
                      <a:pt x="37" y="63"/>
                      <a:pt x="37" y="78"/>
                    </a:cubicBezTo>
                    <a:lnTo>
                      <a:pt x="37" y="140"/>
                    </a:lnTo>
                    <a:lnTo>
                      <a:pt x="0" y="140"/>
                    </a:lnTo>
                    <a:lnTo>
                      <a:pt x="0" y="4"/>
                    </a:lnTo>
                    <a:lnTo>
                      <a:pt x="34" y="4"/>
                    </a:lnTo>
                    <a:lnTo>
                      <a:pt x="34" y="24"/>
                    </a:lnTo>
                    <a:cubicBezTo>
                      <a:pt x="46" y="8"/>
                      <a:pt x="61" y="0"/>
                      <a:pt x="79" y="0"/>
                    </a:cubicBezTo>
                    <a:cubicBezTo>
                      <a:pt x="87" y="0"/>
                      <a:pt x="94" y="2"/>
                      <a:pt x="101" y="5"/>
                    </a:cubicBezTo>
                    <a:cubicBezTo>
                      <a:pt x="108" y="8"/>
                      <a:pt x="113" y="11"/>
                      <a:pt x="116" y="16"/>
                    </a:cubicBezTo>
                    <a:cubicBezTo>
                      <a:pt x="119" y="20"/>
                      <a:pt x="122" y="25"/>
                      <a:pt x="123" y="31"/>
                    </a:cubicBezTo>
                    <a:cubicBezTo>
                      <a:pt x="124" y="37"/>
                      <a:pt x="125" y="45"/>
                      <a:pt x="125" y="55"/>
                    </a:cubicBezTo>
                    <a:lnTo>
                      <a:pt x="125" y="140"/>
                    </a:lnTo>
                    <a:close/>
                    <a:moveTo>
                      <a:pt x="125" y="14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1" name="Freeform 320"/>
              <p:cNvSpPr>
                <a:spLocks noEditPoints="1"/>
              </p:cNvSpPr>
              <p:nvPr/>
            </p:nvSpPr>
            <p:spPr bwMode="auto">
              <a:xfrm>
                <a:off x="6833" y="1491"/>
                <a:ext cx="95" cy="139"/>
              </a:xfrm>
              <a:custGeom>
                <a:avLst/>
                <a:gdLst>
                  <a:gd name="T0" fmla="*/ 0 w 125"/>
                  <a:gd name="T1" fmla="*/ 182 h 182"/>
                  <a:gd name="T2" fmla="*/ 0 w 125"/>
                  <a:gd name="T3" fmla="*/ 0 h 182"/>
                  <a:gd name="T4" fmla="*/ 125 w 125"/>
                  <a:gd name="T5" fmla="*/ 0 h 182"/>
                  <a:gd name="T6" fmla="*/ 125 w 125"/>
                  <a:gd name="T7" fmla="*/ 31 h 182"/>
                  <a:gd name="T8" fmla="*/ 36 w 125"/>
                  <a:gd name="T9" fmla="*/ 31 h 182"/>
                  <a:gd name="T10" fmla="*/ 36 w 125"/>
                  <a:gd name="T11" fmla="*/ 74 h 182"/>
                  <a:gd name="T12" fmla="*/ 112 w 125"/>
                  <a:gd name="T13" fmla="*/ 74 h 182"/>
                  <a:gd name="T14" fmla="*/ 112 w 125"/>
                  <a:gd name="T15" fmla="*/ 105 h 182"/>
                  <a:gd name="T16" fmla="*/ 36 w 125"/>
                  <a:gd name="T17" fmla="*/ 105 h 182"/>
                  <a:gd name="T18" fmla="*/ 36 w 125"/>
                  <a:gd name="T19" fmla="*/ 182 h 182"/>
                  <a:gd name="T20" fmla="*/ 0 w 125"/>
                  <a:gd name="T21" fmla="*/ 182 h 182"/>
                  <a:gd name="T22" fmla="*/ 0 w 125"/>
                  <a:gd name="T23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25" h="182">
                    <a:moveTo>
                      <a:pt x="0" y="182"/>
                    </a:moveTo>
                    <a:lnTo>
                      <a:pt x="0" y="0"/>
                    </a:lnTo>
                    <a:lnTo>
                      <a:pt x="125" y="0"/>
                    </a:lnTo>
                    <a:lnTo>
                      <a:pt x="125" y="31"/>
                    </a:lnTo>
                    <a:lnTo>
                      <a:pt x="36" y="31"/>
                    </a:lnTo>
                    <a:lnTo>
                      <a:pt x="36" y="74"/>
                    </a:lnTo>
                    <a:lnTo>
                      <a:pt x="112" y="74"/>
                    </a:lnTo>
                    <a:lnTo>
                      <a:pt x="112" y="105"/>
                    </a:lnTo>
                    <a:lnTo>
                      <a:pt x="36" y="105"/>
                    </a:lnTo>
                    <a:lnTo>
                      <a:pt x="36" y="182"/>
                    </a:lnTo>
                    <a:lnTo>
                      <a:pt x="0" y="182"/>
                    </a:lnTo>
                    <a:close/>
                    <a:moveTo>
                      <a:pt x="0" y="182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2" name="Freeform 321"/>
              <p:cNvSpPr>
                <a:spLocks noEditPoints="1"/>
              </p:cNvSpPr>
              <p:nvPr/>
            </p:nvSpPr>
            <p:spPr bwMode="auto">
              <a:xfrm>
                <a:off x="6950" y="1491"/>
                <a:ext cx="27" cy="139"/>
              </a:xfrm>
              <a:custGeom>
                <a:avLst/>
                <a:gdLst>
                  <a:gd name="T0" fmla="*/ 0 w 35"/>
                  <a:gd name="T1" fmla="*/ 32 h 182"/>
                  <a:gd name="T2" fmla="*/ 0 w 35"/>
                  <a:gd name="T3" fmla="*/ 0 h 182"/>
                  <a:gd name="T4" fmla="*/ 35 w 35"/>
                  <a:gd name="T5" fmla="*/ 0 h 182"/>
                  <a:gd name="T6" fmla="*/ 35 w 35"/>
                  <a:gd name="T7" fmla="*/ 32 h 182"/>
                  <a:gd name="T8" fmla="*/ 0 w 35"/>
                  <a:gd name="T9" fmla="*/ 32 h 182"/>
                  <a:gd name="T10" fmla="*/ 0 w 35"/>
                  <a:gd name="T11" fmla="*/ 182 h 182"/>
                  <a:gd name="T12" fmla="*/ 0 w 35"/>
                  <a:gd name="T13" fmla="*/ 50 h 182"/>
                  <a:gd name="T14" fmla="*/ 35 w 35"/>
                  <a:gd name="T15" fmla="*/ 50 h 182"/>
                  <a:gd name="T16" fmla="*/ 35 w 35"/>
                  <a:gd name="T17" fmla="*/ 182 h 182"/>
                  <a:gd name="T18" fmla="*/ 0 w 35"/>
                  <a:gd name="T19" fmla="*/ 182 h 182"/>
                  <a:gd name="T20" fmla="*/ 0 w 35"/>
                  <a:gd name="T21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5" h="182">
                    <a:moveTo>
                      <a:pt x="0" y="32"/>
                    </a:moveTo>
                    <a:lnTo>
                      <a:pt x="0" y="0"/>
                    </a:lnTo>
                    <a:lnTo>
                      <a:pt x="35" y="0"/>
                    </a:lnTo>
                    <a:lnTo>
                      <a:pt x="35" y="32"/>
                    </a:lnTo>
                    <a:lnTo>
                      <a:pt x="0" y="32"/>
                    </a:lnTo>
                    <a:close/>
                    <a:moveTo>
                      <a:pt x="0" y="182"/>
                    </a:moveTo>
                    <a:lnTo>
                      <a:pt x="0" y="50"/>
                    </a:lnTo>
                    <a:lnTo>
                      <a:pt x="35" y="50"/>
                    </a:lnTo>
                    <a:lnTo>
                      <a:pt x="35" y="182"/>
                    </a:lnTo>
                    <a:lnTo>
                      <a:pt x="0" y="182"/>
                    </a:lnTo>
                    <a:close/>
                    <a:moveTo>
                      <a:pt x="0" y="182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3" name="Freeform 322"/>
              <p:cNvSpPr>
                <a:spLocks noEditPoints="1"/>
              </p:cNvSpPr>
              <p:nvPr/>
            </p:nvSpPr>
            <p:spPr bwMode="auto">
              <a:xfrm>
                <a:off x="7003" y="1491"/>
                <a:ext cx="27" cy="139"/>
              </a:xfrm>
              <a:custGeom>
                <a:avLst/>
                <a:gdLst>
                  <a:gd name="T0" fmla="*/ 0 w 35"/>
                  <a:gd name="T1" fmla="*/ 182 h 182"/>
                  <a:gd name="T2" fmla="*/ 0 w 35"/>
                  <a:gd name="T3" fmla="*/ 0 h 182"/>
                  <a:gd name="T4" fmla="*/ 35 w 35"/>
                  <a:gd name="T5" fmla="*/ 0 h 182"/>
                  <a:gd name="T6" fmla="*/ 35 w 35"/>
                  <a:gd name="T7" fmla="*/ 182 h 182"/>
                  <a:gd name="T8" fmla="*/ 0 w 35"/>
                  <a:gd name="T9" fmla="*/ 182 h 182"/>
                  <a:gd name="T10" fmla="*/ 0 w 35"/>
                  <a:gd name="T11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5" h="182">
                    <a:moveTo>
                      <a:pt x="0" y="182"/>
                    </a:moveTo>
                    <a:lnTo>
                      <a:pt x="0" y="0"/>
                    </a:lnTo>
                    <a:lnTo>
                      <a:pt x="35" y="0"/>
                    </a:lnTo>
                    <a:lnTo>
                      <a:pt x="35" y="182"/>
                    </a:lnTo>
                    <a:lnTo>
                      <a:pt x="0" y="182"/>
                    </a:lnTo>
                    <a:close/>
                    <a:moveTo>
                      <a:pt x="0" y="182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4" name="Freeform 323"/>
              <p:cNvSpPr>
                <a:spLocks noEditPoints="1"/>
              </p:cNvSpPr>
              <p:nvPr/>
            </p:nvSpPr>
            <p:spPr bwMode="auto">
              <a:xfrm>
                <a:off x="7056" y="1527"/>
                <a:ext cx="147" cy="103"/>
              </a:xfrm>
              <a:custGeom>
                <a:avLst/>
                <a:gdLst>
                  <a:gd name="T0" fmla="*/ 0 w 194"/>
                  <a:gd name="T1" fmla="*/ 3 h 135"/>
                  <a:gd name="T2" fmla="*/ 32 w 194"/>
                  <a:gd name="T3" fmla="*/ 3 h 135"/>
                  <a:gd name="T4" fmla="*/ 32 w 194"/>
                  <a:gd name="T5" fmla="*/ 21 h 135"/>
                  <a:gd name="T6" fmla="*/ 73 w 194"/>
                  <a:gd name="T7" fmla="*/ 0 h 135"/>
                  <a:gd name="T8" fmla="*/ 95 w 194"/>
                  <a:gd name="T9" fmla="*/ 6 h 135"/>
                  <a:gd name="T10" fmla="*/ 110 w 194"/>
                  <a:gd name="T11" fmla="*/ 21 h 135"/>
                  <a:gd name="T12" fmla="*/ 129 w 194"/>
                  <a:gd name="T13" fmla="*/ 6 h 135"/>
                  <a:gd name="T14" fmla="*/ 151 w 194"/>
                  <a:gd name="T15" fmla="*/ 0 h 135"/>
                  <a:gd name="T16" fmla="*/ 175 w 194"/>
                  <a:gd name="T17" fmla="*/ 6 h 135"/>
                  <a:gd name="T18" fmla="*/ 190 w 194"/>
                  <a:gd name="T19" fmla="*/ 24 h 135"/>
                  <a:gd name="T20" fmla="*/ 194 w 194"/>
                  <a:gd name="T21" fmla="*/ 51 h 135"/>
                  <a:gd name="T22" fmla="*/ 194 w 194"/>
                  <a:gd name="T23" fmla="*/ 135 h 135"/>
                  <a:gd name="T24" fmla="*/ 159 w 194"/>
                  <a:gd name="T25" fmla="*/ 135 h 135"/>
                  <a:gd name="T26" fmla="*/ 159 w 194"/>
                  <a:gd name="T27" fmla="*/ 60 h 135"/>
                  <a:gd name="T28" fmla="*/ 155 w 194"/>
                  <a:gd name="T29" fmla="*/ 35 h 135"/>
                  <a:gd name="T30" fmla="*/ 141 w 194"/>
                  <a:gd name="T31" fmla="*/ 27 h 135"/>
                  <a:gd name="T32" fmla="*/ 127 w 194"/>
                  <a:gd name="T33" fmla="*/ 32 h 135"/>
                  <a:gd name="T34" fmla="*/ 117 w 194"/>
                  <a:gd name="T35" fmla="*/ 45 h 135"/>
                  <a:gd name="T36" fmla="*/ 115 w 194"/>
                  <a:gd name="T37" fmla="*/ 72 h 135"/>
                  <a:gd name="T38" fmla="*/ 115 w 194"/>
                  <a:gd name="T39" fmla="*/ 135 h 135"/>
                  <a:gd name="T40" fmla="*/ 80 w 194"/>
                  <a:gd name="T41" fmla="*/ 135 h 135"/>
                  <a:gd name="T42" fmla="*/ 80 w 194"/>
                  <a:gd name="T43" fmla="*/ 63 h 135"/>
                  <a:gd name="T44" fmla="*/ 78 w 194"/>
                  <a:gd name="T45" fmla="*/ 38 h 135"/>
                  <a:gd name="T46" fmla="*/ 72 w 194"/>
                  <a:gd name="T47" fmla="*/ 30 h 135"/>
                  <a:gd name="T48" fmla="*/ 61 w 194"/>
                  <a:gd name="T49" fmla="*/ 27 h 135"/>
                  <a:gd name="T50" fmla="*/ 47 w 194"/>
                  <a:gd name="T51" fmla="*/ 31 h 135"/>
                  <a:gd name="T52" fmla="*/ 37 w 194"/>
                  <a:gd name="T53" fmla="*/ 44 h 135"/>
                  <a:gd name="T54" fmla="*/ 35 w 194"/>
                  <a:gd name="T55" fmla="*/ 71 h 135"/>
                  <a:gd name="T56" fmla="*/ 35 w 194"/>
                  <a:gd name="T57" fmla="*/ 135 h 135"/>
                  <a:gd name="T58" fmla="*/ 0 w 194"/>
                  <a:gd name="T59" fmla="*/ 135 h 135"/>
                  <a:gd name="T60" fmla="*/ 0 w 194"/>
                  <a:gd name="T61" fmla="*/ 3 h 135"/>
                  <a:gd name="T62" fmla="*/ 0 w 194"/>
                  <a:gd name="T63" fmla="*/ 3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94" h="135">
                    <a:moveTo>
                      <a:pt x="0" y="3"/>
                    </a:moveTo>
                    <a:lnTo>
                      <a:pt x="32" y="3"/>
                    </a:lnTo>
                    <a:lnTo>
                      <a:pt x="32" y="21"/>
                    </a:lnTo>
                    <a:cubicBezTo>
                      <a:pt x="43" y="7"/>
                      <a:pt x="57" y="0"/>
                      <a:pt x="73" y="0"/>
                    </a:cubicBezTo>
                    <a:cubicBezTo>
                      <a:pt x="82" y="0"/>
                      <a:pt x="89" y="2"/>
                      <a:pt x="95" y="6"/>
                    </a:cubicBezTo>
                    <a:cubicBezTo>
                      <a:pt x="101" y="9"/>
                      <a:pt x="106" y="14"/>
                      <a:pt x="110" y="21"/>
                    </a:cubicBezTo>
                    <a:cubicBezTo>
                      <a:pt x="116" y="14"/>
                      <a:pt x="122" y="9"/>
                      <a:pt x="129" y="6"/>
                    </a:cubicBezTo>
                    <a:cubicBezTo>
                      <a:pt x="136" y="2"/>
                      <a:pt x="143" y="0"/>
                      <a:pt x="151" y="0"/>
                    </a:cubicBezTo>
                    <a:cubicBezTo>
                      <a:pt x="160" y="0"/>
                      <a:pt x="169" y="2"/>
                      <a:pt x="175" y="6"/>
                    </a:cubicBezTo>
                    <a:cubicBezTo>
                      <a:pt x="182" y="10"/>
                      <a:pt x="187" y="16"/>
                      <a:pt x="190" y="24"/>
                    </a:cubicBezTo>
                    <a:cubicBezTo>
                      <a:pt x="193" y="29"/>
                      <a:pt x="194" y="38"/>
                      <a:pt x="194" y="51"/>
                    </a:cubicBezTo>
                    <a:lnTo>
                      <a:pt x="194" y="135"/>
                    </a:lnTo>
                    <a:lnTo>
                      <a:pt x="159" y="135"/>
                    </a:lnTo>
                    <a:lnTo>
                      <a:pt x="159" y="60"/>
                    </a:lnTo>
                    <a:cubicBezTo>
                      <a:pt x="159" y="47"/>
                      <a:pt x="158" y="38"/>
                      <a:pt x="155" y="35"/>
                    </a:cubicBezTo>
                    <a:cubicBezTo>
                      <a:pt x="152" y="30"/>
                      <a:pt x="147" y="27"/>
                      <a:pt x="141" y="27"/>
                    </a:cubicBezTo>
                    <a:cubicBezTo>
                      <a:pt x="136" y="27"/>
                      <a:pt x="131" y="29"/>
                      <a:pt x="127" y="32"/>
                    </a:cubicBezTo>
                    <a:cubicBezTo>
                      <a:pt x="122" y="35"/>
                      <a:pt x="119" y="39"/>
                      <a:pt x="117" y="45"/>
                    </a:cubicBezTo>
                    <a:cubicBezTo>
                      <a:pt x="115" y="51"/>
                      <a:pt x="114" y="60"/>
                      <a:pt x="115" y="72"/>
                    </a:cubicBezTo>
                    <a:lnTo>
                      <a:pt x="115" y="135"/>
                    </a:lnTo>
                    <a:lnTo>
                      <a:pt x="80" y="135"/>
                    </a:lnTo>
                    <a:lnTo>
                      <a:pt x="80" y="63"/>
                    </a:lnTo>
                    <a:cubicBezTo>
                      <a:pt x="80" y="50"/>
                      <a:pt x="79" y="42"/>
                      <a:pt x="78" y="38"/>
                    </a:cubicBezTo>
                    <a:cubicBezTo>
                      <a:pt x="76" y="34"/>
                      <a:pt x="74" y="32"/>
                      <a:pt x="72" y="30"/>
                    </a:cubicBezTo>
                    <a:cubicBezTo>
                      <a:pt x="69" y="28"/>
                      <a:pt x="66" y="27"/>
                      <a:pt x="61" y="27"/>
                    </a:cubicBezTo>
                    <a:cubicBezTo>
                      <a:pt x="56" y="27"/>
                      <a:pt x="51" y="29"/>
                      <a:pt x="47" y="31"/>
                    </a:cubicBezTo>
                    <a:cubicBezTo>
                      <a:pt x="42" y="34"/>
                      <a:pt x="39" y="39"/>
                      <a:pt x="37" y="44"/>
                    </a:cubicBezTo>
                    <a:cubicBezTo>
                      <a:pt x="35" y="50"/>
                      <a:pt x="35" y="59"/>
                      <a:pt x="35" y="71"/>
                    </a:cubicBezTo>
                    <a:lnTo>
                      <a:pt x="35" y="135"/>
                    </a:lnTo>
                    <a:lnTo>
                      <a:pt x="0" y="135"/>
                    </a:lnTo>
                    <a:lnTo>
                      <a:pt x="0" y="3"/>
                    </a:lnTo>
                    <a:close/>
                    <a:moveTo>
                      <a:pt x="0" y="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5" name="Freeform 324"/>
              <p:cNvSpPr>
                <a:spLocks noEditPoints="1"/>
              </p:cNvSpPr>
              <p:nvPr/>
            </p:nvSpPr>
            <p:spPr bwMode="auto">
              <a:xfrm>
                <a:off x="7227" y="1604"/>
                <a:ext cx="28" cy="57"/>
              </a:xfrm>
              <a:custGeom>
                <a:avLst/>
                <a:gdLst>
                  <a:gd name="T0" fmla="*/ 3 w 38"/>
                  <a:gd name="T1" fmla="*/ 0 h 75"/>
                  <a:gd name="T2" fmla="*/ 38 w 38"/>
                  <a:gd name="T3" fmla="*/ 0 h 75"/>
                  <a:gd name="T4" fmla="*/ 38 w 38"/>
                  <a:gd name="T5" fmla="*/ 25 h 75"/>
                  <a:gd name="T6" fmla="*/ 35 w 38"/>
                  <a:gd name="T7" fmla="*/ 48 h 75"/>
                  <a:gd name="T8" fmla="*/ 25 w 38"/>
                  <a:gd name="T9" fmla="*/ 64 h 75"/>
                  <a:gd name="T10" fmla="*/ 7 w 38"/>
                  <a:gd name="T11" fmla="*/ 75 h 75"/>
                  <a:gd name="T12" fmla="*/ 0 w 38"/>
                  <a:gd name="T13" fmla="*/ 61 h 75"/>
                  <a:gd name="T14" fmla="*/ 15 w 38"/>
                  <a:gd name="T15" fmla="*/ 51 h 75"/>
                  <a:gd name="T16" fmla="*/ 20 w 38"/>
                  <a:gd name="T17" fmla="*/ 34 h 75"/>
                  <a:gd name="T18" fmla="*/ 3 w 38"/>
                  <a:gd name="T19" fmla="*/ 34 h 75"/>
                  <a:gd name="T20" fmla="*/ 3 w 38"/>
                  <a:gd name="T21" fmla="*/ 0 h 75"/>
                  <a:gd name="T22" fmla="*/ 3 w 38"/>
                  <a:gd name="T23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8" h="75">
                    <a:moveTo>
                      <a:pt x="3" y="0"/>
                    </a:moveTo>
                    <a:lnTo>
                      <a:pt x="38" y="0"/>
                    </a:lnTo>
                    <a:lnTo>
                      <a:pt x="38" y="25"/>
                    </a:lnTo>
                    <a:cubicBezTo>
                      <a:pt x="38" y="35"/>
                      <a:pt x="37" y="43"/>
                      <a:pt x="35" y="48"/>
                    </a:cubicBezTo>
                    <a:cubicBezTo>
                      <a:pt x="34" y="54"/>
                      <a:pt x="30" y="60"/>
                      <a:pt x="25" y="64"/>
                    </a:cubicBezTo>
                    <a:cubicBezTo>
                      <a:pt x="21" y="69"/>
                      <a:pt x="14" y="72"/>
                      <a:pt x="7" y="75"/>
                    </a:cubicBezTo>
                    <a:lnTo>
                      <a:pt x="0" y="61"/>
                    </a:lnTo>
                    <a:cubicBezTo>
                      <a:pt x="7" y="58"/>
                      <a:pt x="12" y="55"/>
                      <a:pt x="15" y="51"/>
                    </a:cubicBezTo>
                    <a:cubicBezTo>
                      <a:pt x="18" y="47"/>
                      <a:pt x="20" y="41"/>
                      <a:pt x="20" y="34"/>
                    </a:cubicBezTo>
                    <a:lnTo>
                      <a:pt x="3" y="34"/>
                    </a:lnTo>
                    <a:lnTo>
                      <a:pt x="3" y="0"/>
                    </a:lnTo>
                    <a:close/>
                    <a:moveTo>
                      <a:pt x="3" y="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6" name="Freeform 325"/>
              <p:cNvSpPr>
                <a:spLocks noEditPoints="1"/>
              </p:cNvSpPr>
              <p:nvPr/>
            </p:nvSpPr>
            <p:spPr bwMode="auto">
              <a:xfrm>
                <a:off x="7327" y="1491"/>
                <a:ext cx="111" cy="139"/>
              </a:xfrm>
              <a:custGeom>
                <a:avLst/>
                <a:gdLst>
                  <a:gd name="T0" fmla="*/ 54 w 145"/>
                  <a:gd name="T1" fmla="*/ 182 h 182"/>
                  <a:gd name="T2" fmla="*/ 54 w 145"/>
                  <a:gd name="T3" fmla="*/ 31 h 182"/>
                  <a:gd name="T4" fmla="*/ 0 w 145"/>
                  <a:gd name="T5" fmla="*/ 31 h 182"/>
                  <a:gd name="T6" fmla="*/ 0 w 145"/>
                  <a:gd name="T7" fmla="*/ 0 h 182"/>
                  <a:gd name="T8" fmla="*/ 145 w 145"/>
                  <a:gd name="T9" fmla="*/ 0 h 182"/>
                  <a:gd name="T10" fmla="*/ 145 w 145"/>
                  <a:gd name="T11" fmla="*/ 31 h 182"/>
                  <a:gd name="T12" fmla="*/ 91 w 145"/>
                  <a:gd name="T13" fmla="*/ 31 h 182"/>
                  <a:gd name="T14" fmla="*/ 91 w 145"/>
                  <a:gd name="T15" fmla="*/ 182 h 182"/>
                  <a:gd name="T16" fmla="*/ 54 w 145"/>
                  <a:gd name="T17" fmla="*/ 182 h 182"/>
                  <a:gd name="T18" fmla="*/ 54 w 145"/>
                  <a:gd name="T19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45" h="182">
                    <a:moveTo>
                      <a:pt x="54" y="182"/>
                    </a:moveTo>
                    <a:lnTo>
                      <a:pt x="54" y="31"/>
                    </a:lnTo>
                    <a:lnTo>
                      <a:pt x="0" y="31"/>
                    </a:lnTo>
                    <a:lnTo>
                      <a:pt x="0" y="0"/>
                    </a:lnTo>
                    <a:lnTo>
                      <a:pt x="145" y="0"/>
                    </a:lnTo>
                    <a:lnTo>
                      <a:pt x="145" y="31"/>
                    </a:lnTo>
                    <a:lnTo>
                      <a:pt x="91" y="31"/>
                    </a:lnTo>
                    <a:lnTo>
                      <a:pt x="91" y="182"/>
                    </a:lnTo>
                    <a:lnTo>
                      <a:pt x="54" y="182"/>
                    </a:lnTo>
                    <a:close/>
                    <a:moveTo>
                      <a:pt x="54" y="182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7" name="Freeform 326"/>
              <p:cNvSpPr>
                <a:spLocks noEditPoints="1"/>
              </p:cNvSpPr>
              <p:nvPr/>
            </p:nvSpPr>
            <p:spPr bwMode="auto">
              <a:xfrm>
                <a:off x="7441" y="1491"/>
                <a:ext cx="129" cy="139"/>
              </a:xfrm>
              <a:custGeom>
                <a:avLst/>
                <a:gdLst>
                  <a:gd name="T0" fmla="*/ 65 w 170"/>
                  <a:gd name="T1" fmla="*/ 182 h 182"/>
                  <a:gd name="T2" fmla="*/ 0 w 170"/>
                  <a:gd name="T3" fmla="*/ 0 h 182"/>
                  <a:gd name="T4" fmla="*/ 40 w 170"/>
                  <a:gd name="T5" fmla="*/ 0 h 182"/>
                  <a:gd name="T6" fmla="*/ 86 w 170"/>
                  <a:gd name="T7" fmla="*/ 135 h 182"/>
                  <a:gd name="T8" fmla="*/ 131 w 170"/>
                  <a:gd name="T9" fmla="*/ 0 h 182"/>
                  <a:gd name="T10" fmla="*/ 170 w 170"/>
                  <a:gd name="T11" fmla="*/ 0 h 182"/>
                  <a:gd name="T12" fmla="*/ 104 w 170"/>
                  <a:gd name="T13" fmla="*/ 182 h 182"/>
                  <a:gd name="T14" fmla="*/ 65 w 170"/>
                  <a:gd name="T15" fmla="*/ 182 h 182"/>
                  <a:gd name="T16" fmla="*/ 65 w 170"/>
                  <a:gd name="T17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0" h="182">
                    <a:moveTo>
                      <a:pt x="65" y="182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86" y="135"/>
                    </a:lnTo>
                    <a:lnTo>
                      <a:pt x="131" y="0"/>
                    </a:lnTo>
                    <a:lnTo>
                      <a:pt x="170" y="0"/>
                    </a:lnTo>
                    <a:lnTo>
                      <a:pt x="104" y="182"/>
                    </a:lnTo>
                    <a:lnTo>
                      <a:pt x="65" y="182"/>
                    </a:lnTo>
                    <a:close/>
                    <a:moveTo>
                      <a:pt x="65" y="182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8" name="Freeform 327"/>
              <p:cNvSpPr>
                <a:spLocks noEditPoints="1"/>
              </p:cNvSpPr>
              <p:nvPr/>
            </p:nvSpPr>
            <p:spPr bwMode="auto">
              <a:xfrm>
                <a:off x="7581" y="1604"/>
                <a:ext cx="29" cy="57"/>
              </a:xfrm>
              <a:custGeom>
                <a:avLst/>
                <a:gdLst>
                  <a:gd name="T0" fmla="*/ 3 w 38"/>
                  <a:gd name="T1" fmla="*/ 0 h 75"/>
                  <a:gd name="T2" fmla="*/ 38 w 38"/>
                  <a:gd name="T3" fmla="*/ 0 h 75"/>
                  <a:gd name="T4" fmla="*/ 38 w 38"/>
                  <a:gd name="T5" fmla="*/ 25 h 75"/>
                  <a:gd name="T6" fmla="*/ 36 w 38"/>
                  <a:gd name="T7" fmla="*/ 48 h 75"/>
                  <a:gd name="T8" fmla="*/ 26 w 38"/>
                  <a:gd name="T9" fmla="*/ 64 h 75"/>
                  <a:gd name="T10" fmla="*/ 7 w 38"/>
                  <a:gd name="T11" fmla="*/ 75 h 75"/>
                  <a:gd name="T12" fmla="*/ 0 w 38"/>
                  <a:gd name="T13" fmla="*/ 61 h 75"/>
                  <a:gd name="T14" fmla="*/ 15 w 38"/>
                  <a:gd name="T15" fmla="*/ 51 h 75"/>
                  <a:gd name="T16" fmla="*/ 20 w 38"/>
                  <a:gd name="T17" fmla="*/ 34 h 75"/>
                  <a:gd name="T18" fmla="*/ 3 w 38"/>
                  <a:gd name="T19" fmla="*/ 34 h 75"/>
                  <a:gd name="T20" fmla="*/ 3 w 38"/>
                  <a:gd name="T21" fmla="*/ 0 h 75"/>
                  <a:gd name="T22" fmla="*/ 3 w 38"/>
                  <a:gd name="T23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8" h="75">
                    <a:moveTo>
                      <a:pt x="3" y="0"/>
                    </a:moveTo>
                    <a:lnTo>
                      <a:pt x="38" y="0"/>
                    </a:lnTo>
                    <a:lnTo>
                      <a:pt x="38" y="25"/>
                    </a:lnTo>
                    <a:cubicBezTo>
                      <a:pt x="38" y="35"/>
                      <a:pt x="37" y="43"/>
                      <a:pt x="36" y="48"/>
                    </a:cubicBezTo>
                    <a:cubicBezTo>
                      <a:pt x="34" y="54"/>
                      <a:pt x="30" y="60"/>
                      <a:pt x="26" y="64"/>
                    </a:cubicBezTo>
                    <a:cubicBezTo>
                      <a:pt x="21" y="69"/>
                      <a:pt x="15" y="72"/>
                      <a:pt x="7" y="75"/>
                    </a:cubicBezTo>
                    <a:lnTo>
                      <a:pt x="0" y="61"/>
                    </a:lnTo>
                    <a:cubicBezTo>
                      <a:pt x="7" y="58"/>
                      <a:pt x="12" y="55"/>
                      <a:pt x="15" y="51"/>
                    </a:cubicBezTo>
                    <a:cubicBezTo>
                      <a:pt x="18" y="47"/>
                      <a:pt x="20" y="41"/>
                      <a:pt x="20" y="34"/>
                    </a:cubicBezTo>
                    <a:lnTo>
                      <a:pt x="3" y="34"/>
                    </a:lnTo>
                    <a:lnTo>
                      <a:pt x="3" y="0"/>
                    </a:lnTo>
                    <a:close/>
                    <a:moveTo>
                      <a:pt x="3" y="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29" name="Freeform 328"/>
              <p:cNvSpPr>
                <a:spLocks noEditPoints="1"/>
              </p:cNvSpPr>
              <p:nvPr/>
            </p:nvSpPr>
            <p:spPr bwMode="auto">
              <a:xfrm>
                <a:off x="7679" y="1529"/>
                <a:ext cx="104" cy="101"/>
              </a:xfrm>
              <a:custGeom>
                <a:avLst/>
                <a:gdLst>
                  <a:gd name="T0" fmla="*/ 53 w 137"/>
                  <a:gd name="T1" fmla="*/ 132 h 132"/>
                  <a:gd name="T2" fmla="*/ 0 w 137"/>
                  <a:gd name="T3" fmla="*/ 0 h 132"/>
                  <a:gd name="T4" fmla="*/ 37 w 137"/>
                  <a:gd name="T5" fmla="*/ 0 h 132"/>
                  <a:gd name="T6" fmla="*/ 61 w 137"/>
                  <a:gd name="T7" fmla="*/ 68 h 132"/>
                  <a:gd name="T8" fmla="*/ 69 w 137"/>
                  <a:gd name="T9" fmla="*/ 90 h 132"/>
                  <a:gd name="T10" fmla="*/ 72 w 137"/>
                  <a:gd name="T11" fmla="*/ 79 h 132"/>
                  <a:gd name="T12" fmla="*/ 76 w 137"/>
                  <a:gd name="T13" fmla="*/ 68 h 132"/>
                  <a:gd name="T14" fmla="*/ 101 w 137"/>
                  <a:gd name="T15" fmla="*/ 0 h 132"/>
                  <a:gd name="T16" fmla="*/ 137 w 137"/>
                  <a:gd name="T17" fmla="*/ 0 h 132"/>
                  <a:gd name="T18" fmla="*/ 85 w 137"/>
                  <a:gd name="T19" fmla="*/ 132 h 132"/>
                  <a:gd name="T20" fmla="*/ 53 w 137"/>
                  <a:gd name="T21" fmla="*/ 132 h 132"/>
                  <a:gd name="T22" fmla="*/ 53 w 137"/>
                  <a:gd name="T23" fmla="*/ 132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7" h="132">
                    <a:moveTo>
                      <a:pt x="53" y="132"/>
                    </a:moveTo>
                    <a:lnTo>
                      <a:pt x="0" y="0"/>
                    </a:lnTo>
                    <a:lnTo>
                      <a:pt x="37" y="0"/>
                    </a:lnTo>
                    <a:lnTo>
                      <a:pt x="61" y="68"/>
                    </a:lnTo>
                    <a:lnTo>
                      <a:pt x="69" y="90"/>
                    </a:lnTo>
                    <a:cubicBezTo>
                      <a:pt x="71" y="85"/>
                      <a:pt x="72" y="81"/>
                      <a:pt x="72" y="79"/>
                    </a:cubicBezTo>
                    <a:cubicBezTo>
                      <a:pt x="73" y="75"/>
                      <a:pt x="75" y="72"/>
                      <a:pt x="76" y="68"/>
                    </a:cubicBezTo>
                    <a:lnTo>
                      <a:pt x="101" y="0"/>
                    </a:lnTo>
                    <a:lnTo>
                      <a:pt x="137" y="0"/>
                    </a:lnTo>
                    <a:lnTo>
                      <a:pt x="85" y="132"/>
                    </a:lnTo>
                    <a:lnTo>
                      <a:pt x="53" y="132"/>
                    </a:lnTo>
                    <a:close/>
                    <a:moveTo>
                      <a:pt x="53" y="132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0" name="Freeform 329"/>
              <p:cNvSpPr>
                <a:spLocks noEditPoints="1"/>
              </p:cNvSpPr>
              <p:nvPr/>
            </p:nvSpPr>
            <p:spPr bwMode="auto">
              <a:xfrm>
                <a:off x="7799" y="1491"/>
                <a:ext cx="26" cy="139"/>
              </a:xfrm>
              <a:custGeom>
                <a:avLst/>
                <a:gdLst>
                  <a:gd name="T0" fmla="*/ 0 w 35"/>
                  <a:gd name="T1" fmla="*/ 32 h 182"/>
                  <a:gd name="T2" fmla="*/ 0 w 35"/>
                  <a:gd name="T3" fmla="*/ 0 h 182"/>
                  <a:gd name="T4" fmla="*/ 35 w 35"/>
                  <a:gd name="T5" fmla="*/ 0 h 182"/>
                  <a:gd name="T6" fmla="*/ 35 w 35"/>
                  <a:gd name="T7" fmla="*/ 32 h 182"/>
                  <a:gd name="T8" fmla="*/ 0 w 35"/>
                  <a:gd name="T9" fmla="*/ 32 h 182"/>
                  <a:gd name="T10" fmla="*/ 0 w 35"/>
                  <a:gd name="T11" fmla="*/ 182 h 182"/>
                  <a:gd name="T12" fmla="*/ 0 w 35"/>
                  <a:gd name="T13" fmla="*/ 50 h 182"/>
                  <a:gd name="T14" fmla="*/ 35 w 35"/>
                  <a:gd name="T15" fmla="*/ 50 h 182"/>
                  <a:gd name="T16" fmla="*/ 35 w 35"/>
                  <a:gd name="T17" fmla="*/ 182 h 182"/>
                  <a:gd name="T18" fmla="*/ 0 w 35"/>
                  <a:gd name="T19" fmla="*/ 182 h 182"/>
                  <a:gd name="T20" fmla="*/ 0 w 35"/>
                  <a:gd name="T21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5" h="182">
                    <a:moveTo>
                      <a:pt x="0" y="32"/>
                    </a:moveTo>
                    <a:lnTo>
                      <a:pt x="0" y="0"/>
                    </a:lnTo>
                    <a:lnTo>
                      <a:pt x="35" y="0"/>
                    </a:lnTo>
                    <a:lnTo>
                      <a:pt x="35" y="32"/>
                    </a:lnTo>
                    <a:lnTo>
                      <a:pt x="0" y="32"/>
                    </a:lnTo>
                    <a:close/>
                    <a:moveTo>
                      <a:pt x="0" y="182"/>
                    </a:moveTo>
                    <a:lnTo>
                      <a:pt x="0" y="50"/>
                    </a:lnTo>
                    <a:lnTo>
                      <a:pt x="35" y="50"/>
                    </a:lnTo>
                    <a:lnTo>
                      <a:pt x="35" y="182"/>
                    </a:lnTo>
                    <a:lnTo>
                      <a:pt x="0" y="182"/>
                    </a:lnTo>
                    <a:close/>
                    <a:moveTo>
                      <a:pt x="0" y="182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1" name="Freeform 330"/>
              <p:cNvSpPr>
                <a:spLocks noEditPoints="1"/>
              </p:cNvSpPr>
              <p:nvPr/>
            </p:nvSpPr>
            <p:spPr bwMode="auto">
              <a:xfrm>
                <a:off x="7847" y="1491"/>
                <a:ext cx="97" cy="141"/>
              </a:xfrm>
              <a:custGeom>
                <a:avLst/>
                <a:gdLst>
                  <a:gd name="T0" fmla="*/ 129 w 129"/>
                  <a:gd name="T1" fmla="*/ 182 h 185"/>
                  <a:gd name="T2" fmla="*/ 97 w 129"/>
                  <a:gd name="T3" fmla="*/ 182 h 185"/>
                  <a:gd name="T4" fmla="*/ 97 w 129"/>
                  <a:gd name="T5" fmla="*/ 163 h 185"/>
                  <a:gd name="T6" fmla="*/ 78 w 129"/>
                  <a:gd name="T7" fmla="*/ 180 h 185"/>
                  <a:gd name="T8" fmla="*/ 56 w 129"/>
                  <a:gd name="T9" fmla="*/ 185 h 185"/>
                  <a:gd name="T10" fmla="*/ 17 w 129"/>
                  <a:gd name="T11" fmla="*/ 167 h 185"/>
                  <a:gd name="T12" fmla="*/ 0 w 129"/>
                  <a:gd name="T13" fmla="*/ 116 h 185"/>
                  <a:gd name="T14" fmla="*/ 16 w 129"/>
                  <a:gd name="T15" fmla="*/ 65 h 185"/>
                  <a:gd name="T16" fmla="*/ 56 w 129"/>
                  <a:gd name="T17" fmla="*/ 47 h 185"/>
                  <a:gd name="T18" fmla="*/ 94 w 129"/>
                  <a:gd name="T19" fmla="*/ 66 h 185"/>
                  <a:gd name="T20" fmla="*/ 94 w 129"/>
                  <a:gd name="T21" fmla="*/ 0 h 185"/>
                  <a:gd name="T22" fmla="*/ 129 w 129"/>
                  <a:gd name="T23" fmla="*/ 0 h 185"/>
                  <a:gd name="T24" fmla="*/ 129 w 129"/>
                  <a:gd name="T25" fmla="*/ 182 h 185"/>
                  <a:gd name="T26" fmla="*/ 36 w 129"/>
                  <a:gd name="T27" fmla="*/ 114 h 185"/>
                  <a:gd name="T28" fmla="*/ 42 w 129"/>
                  <a:gd name="T29" fmla="*/ 144 h 185"/>
                  <a:gd name="T30" fmla="*/ 66 w 129"/>
                  <a:gd name="T31" fmla="*/ 158 h 185"/>
                  <a:gd name="T32" fmla="*/ 86 w 129"/>
                  <a:gd name="T33" fmla="*/ 148 h 185"/>
                  <a:gd name="T34" fmla="*/ 95 w 129"/>
                  <a:gd name="T35" fmla="*/ 117 h 185"/>
                  <a:gd name="T36" fmla="*/ 86 w 129"/>
                  <a:gd name="T37" fmla="*/ 84 h 185"/>
                  <a:gd name="T38" fmla="*/ 65 w 129"/>
                  <a:gd name="T39" fmla="*/ 74 h 185"/>
                  <a:gd name="T40" fmla="*/ 45 w 129"/>
                  <a:gd name="T41" fmla="*/ 84 h 185"/>
                  <a:gd name="T42" fmla="*/ 36 w 129"/>
                  <a:gd name="T43" fmla="*/ 114 h 185"/>
                  <a:gd name="T44" fmla="*/ 36 w 129"/>
                  <a:gd name="T45" fmla="*/ 114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29" h="185">
                    <a:moveTo>
                      <a:pt x="129" y="182"/>
                    </a:moveTo>
                    <a:lnTo>
                      <a:pt x="97" y="182"/>
                    </a:lnTo>
                    <a:lnTo>
                      <a:pt x="97" y="163"/>
                    </a:lnTo>
                    <a:cubicBezTo>
                      <a:pt x="92" y="171"/>
                      <a:pt x="85" y="176"/>
                      <a:pt x="78" y="180"/>
                    </a:cubicBezTo>
                    <a:cubicBezTo>
                      <a:pt x="71" y="184"/>
                      <a:pt x="63" y="185"/>
                      <a:pt x="56" y="185"/>
                    </a:cubicBezTo>
                    <a:cubicBezTo>
                      <a:pt x="40" y="185"/>
                      <a:pt x="27" y="179"/>
                      <a:pt x="17" y="167"/>
                    </a:cubicBezTo>
                    <a:cubicBezTo>
                      <a:pt x="6" y="155"/>
                      <a:pt x="0" y="138"/>
                      <a:pt x="0" y="116"/>
                    </a:cubicBezTo>
                    <a:cubicBezTo>
                      <a:pt x="0" y="93"/>
                      <a:pt x="6" y="76"/>
                      <a:pt x="16" y="65"/>
                    </a:cubicBezTo>
                    <a:cubicBezTo>
                      <a:pt x="27" y="53"/>
                      <a:pt x="40" y="47"/>
                      <a:pt x="56" y="47"/>
                    </a:cubicBezTo>
                    <a:cubicBezTo>
                      <a:pt x="71" y="47"/>
                      <a:pt x="84" y="53"/>
                      <a:pt x="94" y="66"/>
                    </a:cubicBezTo>
                    <a:lnTo>
                      <a:pt x="94" y="0"/>
                    </a:lnTo>
                    <a:lnTo>
                      <a:pt x="129" y="0"/>
                    </a:lnTo>
                    <a:lnTo>
                      <a:pt x="129" y="182"/>
                    </a:lnTo>
                    <a:close/>
                    <a:moveTo>
                      <a:pt x="36" y="114"/>
                    </a:moveTo>
                    <a:cubicBezTo>
                      <a:pt x="36" y="128"/>
                      <a:pt x="38" y="138"/>
                      <a:pt x="42" y="144"/>
                    </a:cubicBezTo>
                    <a:cubicBezTo>
                      <a:pt x="48" y="153"/>
                      <a:pt x="55" y="158"/>
                      <a:pt x="66" y="158"/>
                    </a:cubicBezTo>
                    <a:cubicBezTo>
                      <a:pt x="74" y="158"/>
                      <a:pt x="80" y="154"/>
                      <a:pt x="86" y="148"/>
                    </a:cubicBezTo>
                    <a:cubicBezTo>
                      <a:pt x="92" y="141"/>
                      <a:pt x="95" y="131"/>
                      <a:pt x="95" y="117"/>
                    </a:cubicBezTo>
                    <a:cubicBezTo>
                      <a:pt x="95" y="102"/>
                      <a:pt x="92" y="91"/>
                      <a:pt x="86" y="84"/>
                    </a:cubicBezTo>
                    <a:cubicBezTo>
                      <a:pt x="81" y="77"/>
                      <a:pt x="74" y="74"/>
                      <a:pt x="65" y="74"/>
                    </a:cubicBezTo>
                    <a:cubicBezTo>
                      <a:pt x="57" y="74"/>
                      <a:pt x="50" y="77"/>
                      <a:pt x="45" y="84"/>
                    </a:cubicBezTo>
                    <a:cubicBezTo>
                      <a:pt x="39" y="91"/>
                      <a:pt x="36" y="100"/>
                      <a:pt x="36" y="114"/>
                    </a:cubicBezTo>
                    <a:close/>
                    <a:moveTo>
                      <a:pt x="36" y="114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2" name="Freeform 331"/>
              <p:cNvSpPr>
                <a:spLocks noEditPoints="1"/>
              </p:cNvSpPr>
              <p:nvPr/>
            </p:nvSpPr>
            <p:spPr bwMode="auto">
              <a:xfrm>
                <a:off x="7963" y="1527"/>
                <a:ext cx="95" cy="105"/>
              </a:xfrm>
              <a:custGeom>
                <a:avLst/>
                <a:gdLst>
                  <a:gd name="T0" fmla="*/ 86 w 124"/>
                  <a:gd name="T1" fmla="*/ 93 h 138"/>
                  <a:gd name="T2" fmla="*/ 121 w 124"/>
                  <a:gd name="T3" fmla="*/ 99 h 138"/>
                  <a:gd name="T4" fmla="*/ 100 w 124"/>
                  <a:gd name="T5" fmla="*/ 128 h 138"/>
                  <a:gd name="T6" fmla="*/ 64 w 124"/>
                  <a:gd name="T7" fmla="*/ 138 h 138"/>
                  <a:gd name="T8" fmla="*/ 13 w 124"/>
                  <a:gd name="T9" fmla="*/ 116 h 138"/>
                  <a:gd name="T10" fmla="*/ 0 w 124"/>
                  <a:gd name="T11" fmla="*/ 70 h 138"/>
                  <a:gd name="T12" fmla="*/ 17 w 124"/>
                  <a:gd name="T13" fmla="*/ 19 h 138"/>
                  <a:gd name="T14" fmla="*/ 60 w 124"/>
                  <a:gd name="T15" fmla="*/ 0 h 138"/>
                  <a:gd name="T16" fmla="*/ 107 w 124"/>
                  <a:gd name="T17" fmla="*/ 20 h 138"/>
                  <a:gd name="T18" fmla="*/ 123 w 124"/>
                  <a:gd name="T19" fmla="*/ 79 h 138"/>
                  <a:gd name="T20" fmla="*/ 36 w 124"/>
                  <a:gd name="T21" fmla="*/ 79 h 138"/>
                  <a:gd name="T22" fmla="*/ 44 w 124"/>
                  <a:gd name="T23" fmla="*/ 104 h 138"/>
                  <a:gd name="T24" fmla="*/ 64 w 124"/>
                  <a:gd name="T25" fmla="*/ 112 h 138"/>
                  <a:gd name="T26" fmla="*/ 78 w 124"/>
                  <a:gd name="T27" fmla="*/ 108 h 138"/>
                  <a:gd name="T28" fmla="*/ 86 w 124"/>
                  <a:gd name="T29" fmla="*/ 93 h 138"/>
                  <a:gd name="T30" fmla="*/ 88 w 124"/>
                  <a:gd name="T31" fmla="*/ 58 h 138"/>
                  <a:gd name="T32" fmla="*/ 81 w 124"/>
                  <a:gd name="T33" fmla="*/ 35 h 138"/>
                  <a:gd name="T34" fmla="*/ 62 w 124"/>
                  <a:gd name="T35" fmla="*/ 27 h 138"/>
                  <a:gd name="T36" fmla="*/ 44 w 124"/>
                  <a:gd name="T37" fmla="*/ 35 h 138"/>
                  <a:gd name="T38" fmla="*/ 36 w 124"/>
                  <a:gd name="T39" fmla="*/ 58 h 138"/>
                  <a:gd name="T40" fmla="*/ 88 w 124"/>
                  <a:gd name="T41" fmla="*/ 58 h 138"/>
                  <a:gd name="T42" fmla="*/ 88 w 124"/>
                  <a:gd name="T43" fmla="*/ 58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24" h="138">
                    <a:moveTo>
                      <a:pt x="86" y="93"/>
                    </a:moveTo>
                    <a:lnTo>
                      <a:pt x="121" y="99"/>
                    </a:lnTo>
                    <a:cubicBezTo>
                      <a:pt x="117" y="112"/>
                      <a:pt x="110" y="122"/>
                      <a:pt x="100" y="128"/>
                    </a:cubicBezTo>
                    <a:cubicBezTo>
                      <a:pt x="90" y="135"/>
                      <a:pt x="78" y="138"/>
                      <a:pt x="64" y="138"/>
                    </a:cubicBezTo>
                    <a:cubicBezTo>
                      <a:pt x="41" y="138"/>
                      <a:pt x="24" y="131"/>
                      <a:pt x="13" y="116"/>
                    </a:cubicBezTo>
                    <a:cubicBezTo>
                      <a:pt x="4" y="104"/>
                      <a:pt x="0" y="89"/>
                      <a:pt x="0" y="70"/>
                    </a:cubicBezTo>
                    <a:cubicBezTo>
                      <a:pt x="0" y="49"/>
                      <a:pt x="5" y="31"/>
                      <a:pt x="17" y="19"/>
                    </a:cubicBezTo>
                    <a:cubicBezTo>
                      <a:pt x="28" y="7"/>
                      <a:pt x="43" y="0"/>
                      <a:pt x="60" y="0"/>
                    </a:cubicBezTo>
                    <a:cubicBezTo>
                      <a:pt x="80" y="0"/>
                      <a:pt x="95" y="7"/>
                      <a:pt x="107" y="20"/>
                    </a:cubicBezTo>
                    <a:cubicBezTo>
                      <a:pt x="118" y="33"/>
                      <a:pt x="124" y="53"/>
                      <a:pt x="123" y="79"/>
                    </a:cubicBezTo>
                    <a:lnTo>
                      <a:pt x="36" y="79"/>
                    </a:lnTo>
                    <a:cubicBezTo>
                      <a:pt x="36" y="90"/>
                      <a:pt x="39" y="98"/>
                      <a:pt x="44" y="104"/>
                    </a:cubicBezTo>
                    <a:cubicBezTo>
                      <a:pt x="49" y="110"/>
                      <a:pt x="56" y="112"/>
                      <a:pt x="64" y="112"/>
                    </a:cubicBezTo>
                    <a:cubicBezTo>
                      <a:pt x="70" y="112"/>
                      <a:pt x="74" y="111"/>
                      <a:pt x="78" y="108"/>
                    </a:cubicBezTo>
                    <a:cubicBezTo>
                      <a:pt x="82" y="105"/>
                      <a:pt x="84" y="100"/>
                      <a:pt x="86" y="93"/>
                    </a:cubicBezTo>
                    <a:close/>
                    <a:moveTo>
                      <a:pt x="88" y="58"/>
                    </a:moveTo>
                    <a:cubicBezTo>
                      <a:pt x="88" y="48"/>
                      <a:pt x="86" y="40"/>
                      <a:pt x="81" y="35"/>
                    </a:cubicBezTo>
                    <a:cubicBezTo>
                      <a:pt x="76" y="30"/>
                      <a:pt x="69" y="27"/>
                      <a:pt x="62" y="27"/>
                    </a:cubicBezTo>
                    <a:cubicBezTo>
                      <a:pt x="55" y="27"/>
                      <a:pt x="48" y="30"/>
                      <a:pt x="44" y="35"/>
                    </a:cubicBezTo>
                    <a:cubicBezTo>
                      <a:pt x="38" y="41"/>
                      <a:pt x="36" y="49"/>
                      <a:pt x="36" y="58"/>
                    </a:cubicBezTo>
                    <a:lnTo>
                      <a:pt x="88" y="58"/>
                    </a:lnTo>
                    <a:close/>
                    <a:moveTo>
                      <a:pt x="88" y="58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3" name="Freeform 332"/>
              <p:cNvSpPr>
                <a:spLocks noEditPoints="1"/>
              </p:cNvSpPr>
              <p:nvPr/>
            </p:nvSpPr>
            <p:spPr bwMode="auto">
              <a:xfrm>
                <a:off x="8073" y="1527"/>
                <a:ext cx="103" cy="105"/>
              </a:xfrm>
              <a:custGeom>
                <a:avLst/>
                <a:gdLst>
                  <a:gd name="T0" fmla="*/ 0 w 136"/>
                  <a:gd name="T1" fmla="*/ 67 h 138"/>
                  <a:gd name="T2" fmla="*/ 8 w 136"/>
                  <a:gd name="T3" fmla="*/ 34 h 138"/>
                  <a:gd name="T4" fmla="*/ 32 w 136"/>
                  <a:gd name="T5" fmla="*/ 9 h 138"/>
                  <a:gd name="T6" fmla="*/ 68 w 136"/>
                  <a:gd name="T7" fmla="*/ 0 h 138"/>
                  <a:gd name="T8" fmla="*/ 117 w 136"/>
                  <a:gd name="T9" fmla="*/ 20 h 138"/>
                  <a:gd name="T10" fmla="*/ 136 w 136"/>
                  <a:gd name="T11" fmla="*/ 69 h 138"/>
                  <a:gd name="T12" fmla="*/ 117 w 136"/>
                  <a:gd name="T13" fmla="*/ 119 h 138"/>
                  <a:gd name="T14" fmla="*/ 68 w 136"/>
                  <a:gd name="T15" fmla="*/ 138 h 138"/>
                  <a:gd name="T16" fmla="*/ 33 w 136"/>
                  <a:gd name="T17" fmla="*/ 130 h 138"/>
                  <a:gd name="T18" fmla="*/ 8 w 136"/>
                  <a:gd name="T19" fmla="*/ 106 h 138"/>
                  <a:gd name="T20" fmla="*/ 0 w 136"/>
                  <a:gd name="T21" fmla="*/ 67 h 138"/>
                  <a:gd name="T22" fmla="*/ 35 w 136"/>
                  <a:gd name="T23" fmla="*/ 69 h 138"/>
                  <a:gd name="T24" fmla="*/ 45 w 136"/>
                  <a:gd name="T25" fmla="*/ 100 h 138"/>
                  <a:gd name="T26" fmla="*/ 68 w 136"/>
                  <a:gd name="T27" fmla="*/ 110 h 138"/>
                  <a:gd name="T28" fmla="*/ 91 w 136"/>
                  <a:gd name="T29" fmla="*/ 100 h 138"/>
                  <a:gd name="T30" fmla="*/ 100 w 136"/>
                  <a:gd name="T31" fmla="*/ 69 h 138"/>
                  <a:gd name="T32" fmla="*/ 91 w 136"/>
                  <a:gd name="T33" fmla="*/ 39 h 138"/>
                  <a:gd name="T34" fmla="*/ 68 w 136"/>
                  <a:gd name="T35" fmla="*/ 29 h 138"/>
                  <a:gd name="T36" fmla="*/ 45 w 136"/>
                  <a:gd name="T37" fmla="*/ 39 h 138"/>
                  <a:gd name="T38" fmla="*/ 35 w 136"/>
                  <a:gd name="T39" fmla="*/ 69 h 138"/>
                  <a:gd name="T40" fmla="*/ 35 w 136"/>
                  <a:gd name="T41" fmla="*/ 69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6" h="138">
                    <a:moveTo>
                      <a:pt x="0" y="67"/>
                    </a:moveTo>
                    <a:cubicBezTo>
                      <a:pt x="0" y="56"/>
                      <a:pt x="2" y="45"/>
                      <a:pt x="8" y="34"/>
                    </a:cubicBezTo>
                    <a:cubicBezTo>
                      <a:pt x="14" y="23"/>
                      <a:pt x="22" y="15"/>
                      <a:pt x="32" y="9"/>
                    </a:cubicBezTo>
                    <a:cubicBezTo>
                      <a:pt x="43" y="3"/>
                      <a:pt x="55" y="0"/>
                      <a:pt x="68" y="0"/>
                    </a:cubicBezTo>
                    <a:cubicBezTo>
                      <a:pt x="88" y="0"/>
                      <a:pt x="104" y="7"/>
                      <a:pt x="117" y="20"/>
                    </a:cubicBezTo>
                    <a:cubicBezTo>
                      <a:pt x="129" y="33"/>
                      <a:pt x="136" y="49"/>
                      <a:pt x="136" y="69"/>
                    </a:cubicBezTo>
                    <a:cubicBezTo>
                      <a:pt x="136" y="89"/>
                      <a:pt x="129" y="106"/>
                      <a:pt x="117" y="119"/>
                    </a:cubicBezTo>
                    <a:cubicBezTo>
                      <a:pt x="104" y="132"/>
                      <a:pt x="87" y="138"/>
                      <a:pt x="68" y="138"/>
                    </a:cubicBezTo>
                    <a:cubicBezTo>
                      <a:pt x="56" y="138"/>
                      <a:pt x="44" y="136"/>
                      <a:pt x="33" y="130"/>
                    </a:cubicBezTo>
                    <a:cubicBezTo>
                      <a:pt x="22" y="125"/>
                      <a:pt x="14" y="117"/>
                      <a:pt x="8" y="106"/>
                    </a:cubicBezTo>
                    <a:cubicBezTo>
                      <a:pt x="2" y="96"/>
                      <a:pt x="0" y="83"/>
                      <a:pt x="0" y="67"/>
                    </a:cubicBezTo>
                    <a:close/>
                    <a:moveTo>
                      <a:pt x="35" y="69"/>
                    </a:moveTo>
                    <a:cubicBezTo>
                      <a:pt x="35" y="83"/>
                      <a:pt x="38" y="93"/>
                      <a:pt x="45" y="100"/>
                    </a:cubicBezTo>
                    <a:cubicBezTo>
                      <a:pt x="51" y="106"/>
                      <a:pt x="59" y="110"/>
                      <a:pt x="68" y="110"/>
                    </a:cubicBezTo>
                    <a:cubicBezTo>
                      <a:pt x="77" y="110"/>
                      <a:pt x="84" y="106"/>
                      <a:pt x="91" y="100"/>
                    </a:cubicBezTo>
                    <a:cubicBezTo>
                      <a:pt x="97" y="93"/>
                      <a:pt x="100" y="82"/>
                      <a:pt x="100" y="69"/>
                    </a:cubicBezTo>
                    <a:cubicBezTo>
                      <a:pt x="100" y="56"/>
                      <a:pt x="97" y="46"/>
                      <a:pt x="91" y="39"/>
                    </a:cubicBezTo>
                    <a:cubicBezTo>
                      <a:pt x="84" y="32"/>
                      <a:pt x="77" y="29"/>
                      <a:pt x="68" y="29"/>
                    </a:cubicBezTo>
                    <a:cubicBezTo>
                      <a:pt x="59" y="29"/>
                      <a:pt x="51" y="32"/>
                      <a:pt x="45" y="39"/>
                    </a:cubicBezTo>
                    <a:cubicBezTo>
                      <a:pt x="38" y="46"/>
                      <a:pt x="35" y="56"/>
                      <a:pt x="35" y="69"/>
                    </a:cubicBezTo>
                    <a:close/>
                    <a:moveTo>
                      <a:pt x="35" y="69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4" name="Freeform 333"/>
              <p:cNvSpPr>
                <a:spLocks noEditPoints="1"/>
              </p:cNvSpPr>
              <p:nvPr/>
            </p:nvSpPr>
            <p:spPr bwMode="auto">
              <a:xfrm>
                <a:off x="8194" y="1604"/>
                <a:ext cx="28" cy="57"/>
              </a:xfrm>
              <a:custGeom>
                <a:avLst/>
                <a:gdLst>
                  <a:gd name="T0" fmla="*/ 2 w 37"/>
                  <a:gd name="T1" fmla="*/ 0 h 75"/>
                  <a:gd name="T2" fmla="*/ 37 w 37"/>
                  <a:gd name="T3" fmla="*/ 0 h 75"/>
                  <a:gd name="T4" fmla="*/ 37 w 37"/>
                  <a:gd name="T5" fmla="*/ 25 h 75"/>
                  <a:gd name="T6" fmla="*/ 35 w 37"/>
                  <a:gd name="T7" fmla="*/ 48 h 75"/>
                  <a:gd name="T8" fmla="*/ 25 w 37"/>
                  <a:gd name="T9" fmla="*/ 64 h 75"/>
                  <a:gd name="T10" fmla="*/ 6 w 37"/>
                  <a:gd name="T11" fmla="*/ 75 h 75"/>
                  <a:gd name="T12" fmla="*/ 0 w 37"/>
                  <a:gd name="T13" fmla="*/ 61 h 75"/>
                  <a:gd name="T14" fmla="*/ 15 w 37"/>
                  <a:gd name="T15" fmla="*/ 51 h 75"/>
                  <a:gd name="T16" fmla="*/ 19 w 37"/>
                  <a:gd name="T17" fmla="*/ 34 h 75"/>
                  <a:gd name="T18" fmla="*/ 2 w 37"/>
                  <a:gd name="T19" fmla="*/ 34 h 75"/>
                  <a:gd name="T20" fmla="*/ 2 w 37"/>
                  <a:gd name="T21" fmla="*/ 0 h 75"/>
                  <a:gd name="T22" fmla="*/ 2 w 37"/>
                  <a:gd name="T23" fmla="*/ 0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7" h="75">
                    <a:moveTo>
                      <a:pt x="2" y="0"/>
                    </a:moveTo>
                    <a:lnTo>
                      <a:pt x="37" y="0"/>
                    </a:lnTo>
                    <a:lnTo>
                      <a:pt x="37" y="25"/>
                    </a:lnTo>
                    <a:cubicBezTo>
                      <a:pt x="37" y="35"/>
                      <a:pt x="36" y="43"/>
                      <a:pt x="35" y="48"/>
                    </a:cubicBezTo>
                    <a:cubicBezTo>
                      <a:pt x="33" y="54"/>
                      <a:pt x="30" y="60"/>
                      <a:pt x="25" y="64"/>
                    </a:cubicBezTo>
                    <a:cubicBezTo>
                      <a:pt x="20" y="69"/>
                      <a:pt x="14" y="72"/>
                      <a:pt x="6" y="75"/>
                    </a:cubicBezTo>
                    <a:lnTo>
                      <a:pt x="0" y="61"/>
                    </a:lnTo>
                    <a:cubicBezTo>
                      <a:pt x="7" y="58"/>
                      <a:pt x="12" y="55"/>
                      <a:pt x="15" y="51"/>
                    </a:cubicBezTo>
                    <a:cubicBezTo>
                      <a:pt x="18" y="47"/>
                      <a:pt x="19" y="41"/>
                      <a:pt x="19" y="34"/>
                    </a:cubicBezTo>
                    <a:lnTo>
                      <a:pt x="2" y="34"/>
                    </a:lnTo>
                    <a:lnTo>
                      <a:pt x="2" y="0"/>
                    </a:lnTo>
                    <a:close/>
                    <a:moveTo>
                      <a:pt x="2" y="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5" name="Freeform 334"/>
              <p:cNvSpPr>
                <a:spLocks noEditPoints="1"/>
              </p:cNvSpPr>
              <p:nvPr/>
            </p:nvSpPr>
            <p:spPr bwMode="auto">
              <a:xfrm>
                <a:off x="8303" y="1527"/>
                <a:ext cx="65" cy="103"/>
              </a:xfrm>
              <a:custGeom>
                <a:avLst/>
                <a:gdLst>
                  <a:gd name="T0" fmla="*/ 35 w 86"/>
                  <a:gd name="T1" fmla="*/ 135 h 135"/>
                  <a:gd name="T2" fmla="*/ 0 w 86"/>
                  <a:gd name="T3" fmla="*/ 135 h 135"/>
                  <a:gd name="T4" fmla="*/ 0 w 86"/>
                  <a:gd name="T5" fmla="*/ 3 h 135"/>
                  <a:gd name="T6" fmla="*/ 33 w 86"/>
                  <a:gd name="T7" fmla="*/ 3 h 135"/>
                  <a:gd name="T8" fmla="*/ 33 w 86"/>
                  <a:gd name="T9" fmla="*/ 22 h 135"/>
                  <a:gd name="T10" fmla="*/ 48 w 86"/>
                  <a:gd name="T11" fmla="*/ 5 h 135"/>
                  <a:gd name="T12" fmla="*/ 63 w 86"/>
                  <a:gd name="T13" fmla="*/ 0 h 135"/>
                  <a:gd name="T14" fmla="*/ 86 w 86"/>
                  <a:gd name="T15" fmla="*/ 7 h 135"/>
                  <a:gd name="T16" fmla="*/ 75 w 86"/>
                  <a:gd name="T17" fmla="*/ 37 h 135"/>
                  <a:gd name="T18" fmla="*/ 59 w 86"/>
                  <a:gd name="T19" fmla="*/ 32 h 135"/>
                  <a:gd name="T20" fmla="*/ 46 w 86"/>
                  <a:gd name="T21" fmla="*/ 36 h 135"/>
                  <a:gd name="T22" fmla="*/ 38 w 86"/>
                  <a:gd name="T23" fmla="*/ 50 h 135"/>
                  <a:gd name="T24" fmla="*/ 35 w 86"/>
                  <a:gd name="T25" fmla="*/ 95 h 135"/>
                  <a:gd name="T26" fmla="*/ 35 w 86"/>
                  <a:gd name="T27" fmla="*/ 135 h 135"/>
                  <a:gd name="T28" fmla="*/ 35 w 86"/>
                  <a:gd name="T29" fmla="*/ 135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6" h="135">
                    <a:moveTo>
                      <a:pt x="35" y="135"/>
                    </a:moveTo>
                    <a:lnTo>
                      <a:pt x="0" y="135"/>
                    </a:lnTo>
                    <a:lnTo>
                      <a:pt x="0" y="3"/>
                    </a:lnTo>
                    <a:lnTo>
                      <a:pt x="33" y="3"/>
                    </a:lnTo>
                    <a:lnTo>
                      <a:pt x="33" y="22"/>
                    </a:lnTo>
                    <a:cubicBezTo>
                      <a:pt x="38" y="13"/>
                      <a:pt x="43" y="7"/>
                      <a:pt x="48" y="5"/>
                    </a:cubicBezTo>
                    <a:cubicBezTo>
                      <a:pt x="52" y="2"/>
                      <a:pt x="57" y="0"/>
                      <a:pt x="63" y="0"/>
                    </a:cubicBezTo>
                    <a:cubicBezTo>
                      <a:pt x="71" y="0"/>
                      <a:pt x="79" y="3"/>
                      <a:pt x="86" y="7"/>
                    </a:cubicBezTo>
                    <a:lnTo>
                      <a:pt x="75" y="37"/>
                    </a:lnTo>
                    <a:cubicBezTo>
                      <a:pt x="69" y="34"/>
                      <a:pt x="64" y="32"/>
                      <a:pt x="59" y="32"/>
                    </a:cubicBezTo>
                    <a:cubicBezTo>
                      <a:pt x="54" y="32"/>
                      <a:pt x="50" y="33"/>
                      <a:pt x="46" y="36"/>
                    </a:cubicBezTo>
                    <a:cubicBezTo>
                      <a:pt x="43" y="38"/>
                      <a:pt x="40" y="43"/>
                      <a:pt x="38" y="50"/>
                    </a:cubicBezTo>
                    <a:cubicBezTo>
                      <a:pt x="36" y="57"/>
                      <a:pt x="35" y="72"/>
                      <a:pt x="35" y="95"/>
                    </a:cubicBezTo>
                    <a:lnTo>
                      <a:pt x="35" y="135"/>
                    </a:lnTo>
                    <a:close/>
                    <a:moveTo>
                      <a:pt x="35" y="135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6" name="Freeform 335"/>
              <p:cNvSpPr>
                <a:spLocks noEditPoints="1"/>
              </p:cNvSpPr>
              <p:nvPr/>
            </p:nvSpPr>
            <p:spPr bwMode="auto">
              <a:xfrm>
                <a:off x="8373" y="1527"/>
                <a:ext cx="94" cy="105"/>
              </a:xfrm>
              <a:custGeom>
                <a:avLst/>
                <a:gdLst>
                  <a:gd name="T0" fmla="*/ 35 w 124"/>
                  <a:gd name="T1" fmla="*/ 44 h 138"/>
                  <a:gd name="T2" fmla="*/ 4 w 124"/>
                  <a:gd name="T3" fmla="*/ 38 h 138"/>
                  <a:gd name="T4" fmla="*/ 22 w 124"/>
                  <a:gd name="T5" fmla="*/ 10 h 138"/>
                  <a:gd name="T6" fmla="*/ 61 w 124"/>
                  <a:gd name="T7" fmla="*/ 0 h 138"/>
                  <a:gd name="T8" fmla="*/ 96 w 124"/>
                  <a:gd name="T9" fmla="*/ 6 h 138"/>
                  <a:gd name="T10" fmla="*/ 112 w 124"/>
                  <a:gd name="T11" fmla="*/ 20 h 138"/>
                  <a:gd name="T12" fmla="*/ 116 w 124"/>
                  <a:gd name="T13" fmla="*/ 51 h 138"/>
                  <a:gd name="T14" fmla="*/ 116 w 124"/>
                  <a:gd name="T15" fmla="*/ 92 h 138"/>
                  <a:gd name="T16" fmla="*/ 118 w 124"/>
                  <a:gd name="T17" fmla="*/ 118 h 138"/>
                  <a:gd name="T18" fmla="*/ 124 w 124"/>
                  <a:gd name="T19" fmla="*/ 135 h 138"/>
                  <a:gd name="T20" fmla="*/ 89 w 124"/>
                  <a:gd name="T21" fmla="*/ 135 h 138"/>
                  <a:gd name="T22" fmla="*/ 86 w 124"/>
                  <a:gd name="T23" fmla="*/ 125 h 138"/>
                  <a:gd name="T24" fmla="*/ 85 w 124"/>
                  <a:gd name="T25" fmla="*/ 121 h 138"/>
                  <a:gd name="T26" fmla="*/ 66 w 124"/>
                  <a:gd name="T27" fmla="*/ 134 h 138"/>
                  <a:gd name="T28" fmla="*/ 44 w 124"/>
                  <a:gd name="T29" fmla="*/ 138 h 138"/>
                  <a:gd name="T30" fmla="*/ 12 w 124"/>
                  <a:gd name="T31" fmla="*/ 127 h 138"/>
                  <a:gd name="T32" fmla="*/ 0 w 124"/>
                  <a:gd name="T33" fmla="*/ 99 h 138"/>
                  <a:gd name="T34" fmla="*/ 5 w 124"/>
                  <a:gd name="T35" fmla="*/ 79 h 138"/>
                  <a:gd name="T36" fmla="*/ 20 w 124"/>
                  <a:gd name="T37" fmla="*/ 66 h 138"/>
                  <a:gd name="T38" fmla="*/ 48 w 124"/>
                  <a:gd name="T39" fmla="*/ 58 h 138"/>
                  <a:gd name="T40" fmla="*/ 82 w 124"/>
                  <a:gd name="T41" fmla="*/ 49 h 138"/>
                  <a:gd name="T42" fmla="*/ 82 w 124"/>
                  <a:gd name="T43" fmla="*/ 46 h 138"/>
                  <a:gd name="T44" fmla="*/ 77 w 124"/>
                  <a:gd name="T45" fmla="*/ 31 h 138"/>
                  <a:gd name="T46" fmla="*/ 58 w 124"/>
                  <a:gd name="T47" fmla="*/ 27 h 138"/>
                  <a:gd name="T48" fmla="*/ 44 w 124"/>
                  <a:gd name="T49" fmla="*/ 31 h 138"/>
                  <a:gd name="T50" fmla="*/ 35 w 124"/>
                  <a:gd name="T51" fmla="*/ 44 h 138"/>
                  <a:gd name="T52" fmla="*/ 82 w 124"/>
                  <a:gd name="T53" fmla="*/ 72 h 138"/>
                  <a:gd name="T54" fmla="*/ 61 w 124"/>
                  <a:gd name="T55" fmla="*/ 77 h 138"/>
                  <a:gd name="T56" fmla="*/ 42 w 124"/>
                  <a:gd name="T57" fmla="*/ 83 h 138"/>
                  <a:gd name="T58" fmla="*/ 35 w 124"/>
                  <a:gd name="T59" fmla="*/ 96 h 138"/>
                  <a:gd name="T60" fmla="*/ 40 w 124"/>
                  <a:gd name="T61" fmla="*/ 108 h 138"/>
                  <a:gd name="T62" fmla="*/ 54 w 124"/>
                  <a:gd name="T63" fmla="*/ 114 h 138"/>
                  <a:gd name="T64" fmla="*/ 72 w 124"/>
                  <a:gd name="T65" fmla="*/ 108 h 138"/>
                  <a:gd name="T66" fmla="*/ 81 w 124"/>
                  <a:gd name="T67" fmla="*/ 96 h 138"/>
                  <a:gd name="T68" fmla="*/ 82 w 124"/>
                  <a:gd name="T69" fmla="*/ 79 h 138"/>
                  <a:gd name="T70" fmla="*/ 82 w 124"/>
                  <a:gd name="T71" fmla="*/ 72 h 138"/>
                  <a:gd name="T72" fmla="*/ 82 w 124"/>
                  <a:gd name="T73" fmla="*/ 7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4" h="138">
                    <a:moveTo>
                      <a:pt x="35" y="44"/>
                    </a:moveTo>
                    <a:lnTo>
                      <a:pt x="4" y="38"/>
                    </a:lnTo>
                    <a:cubicBezTo>
                      <a:pt x="7" y="25"/>
                      <a:pt x="13" y="16"/>
                      <a:pt x="22" y="10"/>
                    </a:cubicBezTo>
                    <a:cubicBezTo>
                      <a:pt x="31" y="3"/>
                      <a:pt x="44" y="0"/>
                      <a:pt x="61" y="0"/>
                    </a:cubicBezTo>
                    <a:cubicBezTo>
                      <a:pt x="76" y="0"/>
                      <a:pt x="88" y="2"/>
                      <a:pt x="96" y="6"/>
                    </a:cubicBezTo>
                    <a:cubicBezTo>
                      <a:pt x="103" y="10"/>
                      <a:pt x="109" y="14"/>
                      <a:pt x="112" y="20"/>
                    </a:cubicBezTo>
                    <a:cubicBezTo>
                      <a:pt x="115" y="26"/>
                      <a:pt x="116" y="36"/>
                      <a:pt x="116" y="51"/>
                    </a:cubicBezTo>
                    <a:lnTo>
                      <a:pt x="116" y="92"/>
                    </a:lnTo>
                    <a:cubicBezTo>
                      <a:pt x="116" y="104"/>
                      <a:pt x="117" y="112"/>
                      <a:pt x="118" y="118"/>
                    </a:cubicBezTo>
                    <a:cubicBezTo>
                      <a:pt x="119" y="123"/>
                      <a:pt x="121" y="129"/>
                      <a:pt x="124" y="135"/>
                    </a:cubicBezTo>
                    <a:lnTo>
                      <a:pt x="89" y="135"/>
                    </a:lnTo>
                    <a:cubicBezTo>
                      <a:pt x="88" y="133"/>
                      <a:pt x="87" y="130"/>
                      <a:pt x="86" y="125"/>
                    </a:cubicBezTo>
                    <a:cubicBezTo>
                      <a:pt x="85" y="123"/>
                      <a:pt x="85" y="122"/>
                      <a:pt x="85" y="121"/>
                    </a:cubicBezTo>
                    <a:cubicBezTo>
                      <a:pt x="79" y="127"/>
                      <a:pt x="72" y="131"/>
                      <a:pt x="66" y="134"/>
                    </a:cubicBezTo>
                    <a:cubicBezTo>
                      <a:pt x="59" y="137"/>
                      <a:pt x="51" y="138"/>
                      <a:pt x="44" y="138"/>
                    </a:cubicBezTo>
                    <a:cubicBezTo>
                      <a:pt x="30" y="138"/>
                      <a:pt x="19" y="135"/>
                      <a:pt x="12" y="127"/>
                    </a:cubicBezTo>
                    <a:cubicBezTo>
                      <a:pt x="4" y="120"/>
                      <a:pt x="0" y="111"/>
                      <a:pt x="0" y="99"/>
                    </a:cubicBezTo>
                    <a:cubicBezTo>
                      <a:pt x="0" y="92"/>
                      <a:pt x="2" y="85"/>
                      <a:pt x="5" y="79"/>
                    </a:cubicBezTo>
                    <a:cubicBezTo>
                      <a:pt x="9" y="74"/>
                      <a:pt x="14" y="69"/>
                      <a:pt x="20" y="66"/>
                    </a:cubicBezTo>
                    <a:cubicBezTo>
                      <a:pt x="27" y="63"/>
                      <a:pt x="36" y="60"/>
                      <a:pt x="48" y="58"/>
                    </a:cubicBezTo>
                    <a:cubicBezTo>
                      <a:pt x="64" y="55"/>
                      <a:pt x="76" y="52"/>
                      <a:pt x="82" y="49"/>
                    </a:cubicBezTo>
                    <a:lnTo>
                      <a:pt x="82" y="46"/>
                    </a:lnTo>
                    <a:cubicBezTo>
                      <a:pt x="82" y="39"/>
                      <a:pt x="80" y="34"/>
                      <a:pt x="77" y="31"/>
                    </a:cubicBezTo>
                    <a:cubicBezTo>
                      <a:pt x="74" y="28"/>
                      <a:pt x="67" y="27"/>
                      <a:pt x="58" y="27"/>
                    </a:cubicBezTo>
                    <a:cubicBezTo>
                      <a:pt x="52" y="27"/>
                      <a:pt x="47" y="28"/>
                      <a:pt x="44" y="31"/>
                    </a:cubicBezTo>
                    <a:cubicBezTo>
                      <a:pt x="40" y="33"/>
                      <a:pt x="37" y="38"/>
                      <a:pt x="35" y="44"/>
                    </a:cubicBezTo>
                    <a:close/>
                    <a:moveTo>
                      <a:pt x="82" y="72"/>
                    </a:moveTo>
                    <a:cubicBezTo>
                      <a:pt x="78" y="74"/>
                      <a:pt x="70" y="75"/>
                      <a:pt x="61" y="77"/>
                    </a:cubicBezTo>
                    <a:cubicBezTo>
                      <a:pt x="51" y="79"/>
                      <a:pt x="45" y="81"/>
                      <a:pt x="42" y="83"/>
                    </a:cubicBezTo>
                    <a:cubicBezTo>
                      <a:pt x="37" y="87"/>
                      <a:pt x="35" y="91"/>
                      <a:pt x="35" y="96"/>
                    </a:cubicBezTo>
                    <a:cubicBezTo>
                      <a:pt x="35" y="101"/>
                      <a:pt x="37" y="105"/>
                      <a:pt x="40" y="108"/>
                    </a:cubicBezTo>
                    <a:cubicBezTo>
                      <a:pt x="44" y="112"/>
                      <a:pt x="49" y="114"/>
                      <a:pt x="54" y="114"/>
                    </a:cubicBezTo>
                    <a:cubicBezTo>
                      <a:pt x="61" y="114"/>
                      <a:pt x="67" y="112"/>
                      <a:pt x="72" y="108"/>
                    </a:cubicBezTo>
                    <a:cubicBezTo>
                      <a:pt x="76" y="104"/>
                      <a:pt x="79" y="101"/>
                      <a:pt x="81" y="96"/>
                    </a:cubicBezTo>
                    <a:cubicBezTo>
                      <a:pt x="82" y="93"/>
                      <a:pt x="82" y="87"/>
                      <a:pt x="82" y="79"/>
                    </a:cubicBezTo>
                    <a:lnTo>
                      <a:pt x="82" y="72"/>
                    </a:lnTo>
                    <a:close/>
                    <a:moveTo>
                      <a:pt x="82" y="72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7" name="Freeform 336"/>
              <p:cNvSpPr>
                <a:spLocks noEditPoints="1"/>
              </p:cNvSpPr>
              <p:nvPr/>
            </p:nvSpPr>
            <p:spPr bwMode="auto">
              <a:xfrm>
                <a:off x="8481" y="1491"/>
                <a:ext cx="98" cy="141"/>
              </a:xfrm>
              <a:custGeom>
                <a:avLst/>
                <a:gdLst>
                  <a:gd name="T0" fmla="*/ 129 w 129"/>
                  <a:gd name="T1" fmla="*/ 182 h 185"/>
                  <a:gd name="T2" fmla="*/ 97 w 129"/>
                  <a:gd name="T3" fmla="*/ 182 h 185"/>
                  <a:gd name="T4" fmla="*/ 97 w 129"/>
                  <a:gd name="T5" fmla="*/ 163 h 185"/>
                  <a:gd name="T6" fmla="*/ 77 w 129"/>
                  <a:gd name="T7" fmla="*/ 180 h 185"/>
                  <a:gd name="T8" fmla="*/ 55 w 129"/>
                  <a:gd name="T9" fmla="*/ 185 h 185"/>
                  <a:gd name="T10" fmla="*/ 16 w 129"/>
                  <a:gd name="T11" fmla="*/ 167 h 185"/>
                  <a:gd name="T12" fmla="*/ 0 w 129"/>
                  <a:gd name="T13" fmla="*/ 116 h 185"/>
                  <a:gd name="T14" fmla="*/ 16 w 129"/>
                  <a:gd name="T15" fmla="*/ 65 h 185"/>
                  <a:gd name="T16" fmla="*/ 56 w 129"/>
                  <a:gd name="T17" fmla="*/ 47 h 185"/>
                  <a:gd name="T18" fmla="*/ 94 w 129"/>
                  <a:gd name="T19" fmla="*/ 66 h 185"/>
                  <a:gd name="T20" fmla="*/ 94 w 129"/>
                  <a:gd name="T21" fmla="*/ 0 h 185"/>
                  <a:gd name="T22" fmla="*/ 129 w 129"/>
                  <a:gd name="T23" fmla="*/ 0 h 185"/>
                  <a:gd name="T24" fmla="*/ 129 w 129"/>
                  <a:gd name="T25" fmla="*/ 182 h 185"/>
                  <a:gd name="T26" fmla="*/ 36 w 129"/>
                  <a:gd name="T27" fmla="*/ 114 h 185"/>
                  <a:gd name="T28" fmla="*/ 42 w 129"/>
                  <a:gd name="T29" fmla="*/ 144 h 185"/>
                  <a:gd name="T30" fmla="*/ 65 w 129"/>
                  <a:gd name="T31" fmla="*/ 158 h 185"/>
                  <a:gd name="T32" fmla="*/ 86 w 129"/>
                  <a:gd name="T33" fmla="*/ 148 h 185"/>
                  <a:gd name="T34" fmla="*/ 94 w 129"/>
                  <a:gd name="T35" fmla="*/ 117 h 185"/>
                  <a:gd name="T36" fmla="*/ 86 w 129"/>
                  <a:gd name="T37" fmla="*/ 84 h 185"/>
                  <a:gd name="T38" fmla="*/ 65 w 129"/>
                  <a:gd name="T39" fmla="*/ 74 h 185"/>
                  <a:gd name="T40" fmla="*/ 44 w 129"/>
                  <a:gd name="T41" fmla="*/ 84 h 185"/>
                  <a:gd name="T42" fmla="*/ 36 w 129"/>
                  <a:gd name="T43" fmla="*/ 114 h 185"/>
                  <a:gd name="T44" fmla="*/ 36 w 129"/>
                  <a:gd name="T45" fmla="*/ 114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29" h="185">
                    <a:moveTo>
                      <a:pt x="129" y="182"/>
                    </a:moveTo>
                    <a:lnTo>
                      <a:pt x="97" y="182"/>
                    </a:lnTo>
                    <a:lnTo>
                      <a:pt x="97" y="163"/>
                    </a:lnTo>
                    <a:cubicBezTo>
                      <a:pt x="91" y="171"/>
                      <a:pt x="85" y="176"/>
                      <a:pt x="77" y="180"/>
                    </a:cubicBezTo>
                    <a:cubicBezTo>
                      <a:pt x="70" y="184"/>
                      <a:pt x="63" y="185"/>
                      <a:pt x="55" y="185"/>
                    </a:cubicBezTo>
                    <a:cubicBezTo>
                      <a:pt x="40" y="185"/>
                      <a:pt x="27" y="179"/>
                      <a:pt x="16" y="167"/>
                    </a:cubicBezTo>
                    <a:cubicBezTo>
                      <a:pt x="5" y="155"/>
                      <a:pt x="0" y="138"/>
                      <a:pt x="0" y="116"/>
                    </a:cubicBezTo>
                    <a:cubicBezTo>
                      <a:pt x="0" y="93"/>
                      <a:pt x="5" y="76"/>
                      <a:pt x="16" y="65"/>
                    </a:cubicBezTo>
                    <a:cubicBezTo>
                      <a:pt x="26" y="53"/>
                      <a:pt x="40" y="47"/>
                      <a:pt x="56" y="47"/>
                    </a:cubicBezTo>
                    <a:cubicBezTo>
                      <a:pt x="70" y="47"/>
                      <a:pt x="83" y="53"/>
                      <a:pt x="94" y="66"/>
                    </a:cubicBezTo>
                    <a:lnTo>
                      <a:pt x="94" y="0"/>
                    </a:lnTo>
                    <a:lnTo>
                      <a:pt x="129" y="0"/>
                    </a:lnTo>
                    <a:lnTo>
                      <a:pt x="129" y="182"/>
                    </a:lnTo>
                    <a:close/>
                    <a:moveTo>
                      <a:pt x="36" y="114"/>
                    </a:moveTo>
                    <a:cubicBezTo>
                      <a:pt x="36" y="128"/>
                      <a:pt x="38" y="138"/>
                      <a:pt x="42" y="144"/>
                    </a:cubicBezTo>
                    <a:cubicBezTo>
                      <a:pt x="47" y="153"/>
                      <a:pt x="55" y="158"/>
                      <a:pt x="65" y="158"/>
                    </a:cubicBezTo>
                    <a:cubicBezTo>
                      <a:pt x="73" y="158"/>
                      <a:pt x="80" y="154"/>
                      <a:pt x="86" y="148"/>
                    </a:cubicBezTo>
                    <a:cubicBezTo>
                      <a:pt x="91" y="141"/>
                      <a:pt x="94" y="131"/>
                      <a:pt x="94" y="117"/>
                    </a:cubicBezTo>
                    <a:cubicBezTo>
                      <a:pt x="94" y="102"/>
                      <a:pt x="91" y="91"/>
                      <a:pt x="86" y="84"/>
                    </a:cubicBezTo>
                    <a:cubicBezTo>
                      <a:pt x="80" y="77"/>
                      <a:pt x="73" y="74"/>
                      <a:pt x="65" y="74"/>
                    </a:cubicBezTo>
                    <a:cubicBezTo>
                      <a:pt x="57" y="74"/>
                      <a:pt x="50" y="77"/>
                      <a:pt x="44" y="84"/>
                    </a:cubicBezTo>
                    <a:cubicBezTo>
                      <a:pt x="38" y="91"/>
                      <a:pt x="36" y="100"/>
                      <a:pt x="36" y="114"/>
                    </a:cubicBezTo>
                    <a:close/>
                    <a:moveTo>
                      <a:pt x="36" y="114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8" name="Freeform 337"/>
              <p:cNvSpPr>
                <a:spLocks noEditPoints="1"/>
              </p:cNvSpPr>
              <p:nvPr/>
            </p:nvSpPr>
            <p:spPr bwMode="auto">
              <a:xfrm>
                <a:off x="8605" y="1491"/>
                <a:ext cx="26" cy="139"/>
              </a:xfrm>
              <a:custGeom>
                <a:avLst/>
                <a:gdLst>
                  <a:gd name="T0" fmla="*/ 0 w 35"/>
                  <a:gd name="T1" fmla="*/ 32 h 182"/>
                  <a:gd name="T2" fmla="*/ 0 w 35"/>
                  <a:gd name="T3" fmla="*/ 0 h 182"/>
                  <a:gd name="T4" fmla="*/ 35 w 35"/>
                  <a:gd name="T5" fmla="*/ 0 h 182"/>
                  <a:gd name="T6" fmla="*/ 35 w 35"/>
                  <a:gd name="T7" fmla="*/ 32 h 182"/>
                  <a:gd name="T8" fmla="*/ 0 w 35"/>
                  <a:gd name="T9" fmla="*/ 32 h 182"/>
                  <a:gd name="T10" fmla="*/ 0 w 35"/>
                  <a:gd name="T11" fmla="*/ 182 h 182"/>
                  <a:gd name="T12" fmla="*/ 0 w 35"/>
                  <a:gd name="T13" fmla="*/ 50 h 182"/>
                  <a:gd name="T14" fmla="*/ 35 w 35"/>
                  <a:gd name="T15" fmla="*/ 50 h 182"/>
                  <a:gd name="T16" fmla="*/ 35 w 35"/>
                  <a:gd name="T17" fmla="*/ 182 h 182"/>
                  <a:gd name="T18" fmla="*/ 0 w 35"/>
                  <a:gd name="T19" fmla="*/ 182 h 182"/>
                  <a:gd name="T20" fmla="*/ 0 w 35"/>
                  <a:gd name="T21" fmla="*/ 182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5" h="182">
                    <a:moveTo>
                      <a:pt x="0" y="32"/>
                    </a:moveTo>
                    <a:lnTo>
                      <a:pt x="0" y="0"/>
                    </a:lnTo>
                    <a:lnTo>
                      <a:pt x="35" y="0"/>
                    </a:lnTo>
                    <a:lnTo>
                      <a:pt x="35" y="32"/>
                    </a:lnTo>
                    <a:lnTo>
                      <a:pt x="0" y="32"/>
                    </a:lnTo>
                    <a:close/>
                    <a:moveTo>
                      <a:pt x="0" y="182"/>
                    </a:moveTo>
                    <a:lnTo>
                      <a:pt x="0" y="50"/>
                    </a:lnTo>
                    <a:lnTo>
                      <a:pt x="35" y="50"/>
                    </a:lnTo>
                    <a:lnTo>
                      <a:pt x="35" y="182"/>
                    </a:lnTo>
                    <a:lnTo>
                      <a:pt x="0" y="182"/>
                    </a:lnTo>
                    <a:close/>
                    <a:moveTo>
                      <a:pt x="0" y="182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39" name="Freeform 338"/>
              <p:cNvSpPr>
                <a:spLocks noEditPoints="1"/>
              </p:cNvSpPr>
              <p:nvPr/>
            </p:nvSpPr>
            <p:spPr bwMode="auto">
              <a:xfrm>
                <a:off x="8653" y="1527"/>
                <a:ext cx="104" cy="105"/>
              </a:xfrm>
              <a:custGeom>
                <a:avLst/>
                <a:gdLst>
                  <a:gd name="T0" fmla="*/ 0 w 137"/>
                  <a:gd name="T1" fmla="*/ 67 h 138"/>
                  <a:gd name="T2" fmla="*/ 9 w 137"/>
                  <a:gd name="T3" fmla="*/ 34 h 138"/>
                  <a:gd name="T4" fmla="*/ 33 w 137"/>
                  <a:gd name="T5" fmla="*/ 9 h 138"/>
                  <a:gd name="T6" fmla="*/ 68 w 137"/>
                  <a:gd name="T7" fmla="*/ 0 h 138"/>
                  <a:gd name="T8" fmla="*/ 117 w 137"/>
                  <a:gd name="T9" fmla="*/ 20 h 138"/>
                  <a:gd name="T10" fmla="*/ 137 w 137"/>
                  <a:gd name="T11" fmla="*/ 69 h 138"/>
                  <a:gd name="T12" fmla="*/ 117 w 137"/>
                  <a:gd name="T13" fmla="*/ 119 h 138"/>
                  <a:gd name="T14" fmla="*/ 69 w 137"/>
                  <a:gd name="T15" fmla="*/ 138 h 138"/>
                  <a:gd name="T16" fmla="*/ 34 w 137"/>
                  <a:gd name="T17" fmla="*/ 130 h 138"/>
                  <a:gd name="T18" fmla="*/ 9 w 137"/>
                  <a:gd name="T19" fmla="*/ 106 h 138"/>
                  <a:gd name="T20" fmla="*/ 0 w 137"/>
                  <a:gd name="T21" fmla="*/ 67 h 138"/>
                  <a:gd name="T22" fmla="*/ 36 w 137"/>
                  <a:gd name="T23" fmla="*/ 69 h 138"/>
                  <a:gd name="T24" fmla="*/ 45 w 137"/>
                  <a:gd name="T25" fmla="*/ 100 h 138"/>
                  <a:gd name="T26" fmla="*/ 68 w 137"/>
                  <a:gd name="T27" fmla="*/ 110 h 138"/>
                  <a:gd name="T28" fmla="*/ 91 w 137"/>
                  <a:gd name="T29" fmla="*/ 100 h 138"/>
                  <a:gd name="T30" fmla="*/ 101 w 137"/>
                  <a:gd name="T31" fmla="*/ 69 h 138"/>
                  <a:gd name="T32" fmla="*/ 91 w 137"/>
                  <a:gd name="T33" fmla="*/ 39 h 138"/>
                  <a:gd name="T34" fmla="*/ 68 w 137"/>
                  <a:gd name="T35" fmla="*/ 29 h 138"/>
                  <a:gd name="T36" fmla="*/ 45 w 137"/>
                  <a:gd name="T37" fmla="*/ 39 h 138"/>
                  <a:gd name="T38" fmla="*/ 36 w 137"/>
                  <a:gd name="T39" fmla="*/ 69 h 138"/>
                  <a:gd name="T40" fmla="*/ 36 w 137"/>
                  <a:gd name="T41" fmla="*/ 69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7" h="138">
                    <a:moveTo>
                      <a:pt x="0" y="67"/>
                    </a:moveTo>
                    <a:cubicBezTo>
                      <a:pt x="0" y="56"/>
                      <a:pt x="3" y="45"/>
                      <a:pt x="9" y="34"/>
                    </a:cubicBezTo>
                    <a:cubicBezTo>
                      <a:pt x="14" y="23"/>
                      <a:pt x="23" y="15"/>
                      <a:pt x="33" y="9"/>
                    </a:cubicBezTo>
                    <a:cubicBezTo>
                      <a:pt x="44" y="3"/>
                      <a:pt x="55" y="0"/>
                      <a:pt x="68" y="0"/>
                    </a:cubicBezTo>
                    <a:cubicBezTo>
                      <a:pt x="88" y="0"/>
                      <a:pt x="105" y="7"/>
                      <a:pt x="117" y="20"/>
                    </a:cubicBezTo>
                    <a:cubicBezTo>
                      <a:pt x="130" y="33"/>
                      <a:pt x="136" y="49"/>
                      <a:pt x="137" y="69"/>
                    </a:cubicBezTo>
                    <a:cubicBezTo>
                      <a:pt x="136" y="89"/>
                      <a:pt x="130" y="106"/>
                      <a:pt x="117" y="119"/>
                    </a:cubicBezTo>
                    <a:cubicBezTo>
                      <a:pt x="104" y="132"/>
                      <a:pt x="88" y="138"/>
                      <a:pt x="69" y="138"/>
                    </a:cubicBezTo>
                    <a:cubicBezTo>
                      <a:pt x="56" y="138"/>
                      <a:pt x="45" y="136"/>
                      <a:pt x="34" y="130"/>
                    </a:cubicBezTo>
                    <a:cubicBezTo>
                      <a:pt x="23" y="125"/>
                      <a:pt x="14" y="117"/>
                      <a:pt x="9" y="106"/>
                    </a:cubicBezTo>
                    <a:cubicBezTo>
                      <a:pt x="3" y="96"/>
                      <a:pt x="0" y="83"/>
                      <a:pt x="0" y="67"/>
                    </a:cubicBezTo>
                    <a:close/>
                    <a:moveTo>
                      <a:pt x="36" y="69"/>
                    </a:moveTo>
                    <a:cubicBezTo>
                      <a:pt x="36" y="83"/>
                      <a:pt x="39" y="93"/>
                      <a:pt x="45" y="100"/>
                    </a:cubicBezTo>
                    <a:cubicBezTo>
                      <a:pt x="52" y="106"/>
                      <a:pt x="59" y="110"/>
                      <a:pt x="68" y="110"/>
                    </a:cubicBezTo>
                    <a:cubicBezTo>
                      <a:pt x="77" y="110"/>
                      <a:pt x="85" y="106"/>
                      <a:pt x="91" y="100"/>
                    </a:cubicBezTo>
                    <a:cubicBezTo>
                      <a:pt x="97" y="93"/>
                      <a:pt x="101" y="82"/>
                      <a:pt x="101" y="69"/>
                    </a:cubicBezTo>
                    <a:cubicBezTo>
                      <a:pt x="101" y="56"/>
                      <a:pt x="97" y="46"/>
                      <a:pt x="91" y="39"/>
                    </a:cubicBezTo>
                    <a:cubicBezTo>
                      <a:pt x="85" y="32"/>
                      <a:pt x="77" y="29"/>
                      <a:pt x="68" y="29"/>
                    </a:cubicBezTo>
                    <a:cubicBezTo>
                      <a:pt x="59" y="29"/>
                      <a:pt x="52" y="32"/>
                      <a:pt x="45" y="39"/>
                    </a:cubicBezTo>
                    <a:cubicBezTo>
                      <a:pt x="39" y="46"/>
                      <a:pt x="36" y="56"/>
                      <a:pt x="36" y="69"/>
                    </a:cubicBezTo>
                    <a:close/>
                    <a:moveTo>
                      <a:pt x="36" y="69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0" name="Freeform 339"/>
              <p:cNvSpPr>
                <a:spLocks noEditPoints="1"/>
              </p:cNvSpPr>
              <p:nvPr/>
            </p:nvSpPr>
            <p:spPr bwMode="auto">
              <a:xfrm>
                <a:off x="7165" y="1768"/>
                <a:ext cx="128" cy="144"/>
              </a:xfrm>
              <a:custGeom>
                <a:avLst/>
                <a:gdLst>
                  <a:gd name="T0" fmla="*/ 169 w 169"/>
                  <a:gd name="T1" fmla="*/ 163 h 190"/>
                  <a:gd name="T2" fmla="*/ 148 w 169"/>
                  <a:gd name="T3" fmla="*/ 190 h 190"/>
                  <a:gd name="T4" fmla="*/ 118 w 169"/>
                  <a:gd name="T5" fmla="*/ 169 h 190"/>
                  <a:gd name="T6" fmla="*/ 94 w 169"/>
                  <a:gd name="T7" fmla="*/ 184 h 190"/>
                  <a:gd name="T8" fmla="*/ 65 w 169"/>
                  <a:gd name="T9" fmla="*/ 189 h 190"/>
                  <a:gd name="T10" fmla="*/ 14 w 169"/>
                  <a:gd name="T11" fmla="*/ 169 h 190"/>
                  <a:gd name="T12" fmla="*/ 0 w 169"/>
                  <a:gd name="T13" fmla="*/ 135 h 190"/>
                  <a:gd name="T14" fmla="*/ 11 w 169"/>
                  <a:gd name="T15" fmla="*/ 104 h 190"/>
                  <a:gd name="T16" fmla="*/ 42 w 169"/>
                  <a:gd name="T17" fmla="*/ 79 h 190"/>
                  <a:gd name="T18" fmla="*/ 28 w 169"/>
                  <a:gd name="T19" fmla="*/ 58 h 190"/>
                  <a:gd name="T20" fmla="*/ 23 w 169"/>
                  <a:gd name="T21" fmla="*/ 39 h 190"/>
                  <a:gd name="T22" fmla="*/ 36 w 169"/>
                  <a:gd name="T23" fmla="*/ 11 h 190"/>
                  <a:gd name="T24" fmla="*/ 74 w 169"/>
                  <a:gd name="T25" fmla="*/ 0 h 190"/>
                  <a:gd name="T26" fmla="*/ 111 w 169"/>
                  <a:gd name="T27" fmla="*/ 12 h 190"/>
                  <a:gd name="T28" fmla="*/ 124 w 169"/>
                  <a:gd name="T29" fmla="*/ 41 h 190"/>
                  <a:gd name="T30" fmla="*/ 118 w 169"/>
                  <a:gd name="T31" fmla="*/ 62 h 190"/>
                  <a:gd name="T32" fmla="*/ 91 w 169"/>
                  <a:gd name="T33" fmla="*/ 85 h 190"/>
                  <a:gd name="T34" fmla="*/ 117 w 169"/>
                  <a:gd name="T35" fmla="*/ 118 h 190"/>
                  <a:gd name="T36" fmla="*/ 124 w 169"/>
                  <a:gd name="T37" fmla="*/ 98 h 190"/>
                  <a:gd name="T38" fmla="*/ 156 w 169"/>
                  <a:gd name="T39" fmla="*/ 105 h 190"/>
                  <a:gd name="T40" fmla="*/ 148 w 169"/>
                  <a:gd name="T41" fmla="*/ 129 h 190"/>
                  <a:gd name="T42" fmla="*/ 140 w 169"/>
                  <a:gd name="T43" fmla="*/ 142 h 190"/>
                  <a:gd name="T44" fmla="*/ 155 w 169"/>
                  <a:gd name="T45" fmla="*/ 154 h 190"/>
                  <a:gd name="T46" fmla="*/ 169 w 169"/>
                  <a:gd name="T47" fmla="*/ 163 h 190"/>
                  <a:gd name="T48" fmla="*/ 74 w 169"/>
                  <a:gd name="T49" fmla="*/ 64 h 190"/>
                  <a:gd name="T50" fmla="*/ 83 w 169"/>
                  <a:gd name="T51" fmla="*/ 57 h 190"/>
                  <a:gd name="T52" fmla="*/ 94 w 169"/>
                  <a:gd name="T53" fmla="*/ 41 h 190"/>
                  <a:gd name="T54" fmla="*/ 89 w 169"/>
                  <a:gd name="T55" fmla="*/ 29 h 190"/>
                  <a:gd name="T56" fmla="*/ 75 w 169"/>
                  <a:gd name="T57" fmla="*/ 25 h 190"/>
                  <a:gd name="T58" fmla="*/ 62 w 169"/>
                  <a:gd name="T59" fmla="*/ 29 h 190"/>
                  <a:gd name="T60" fmla="*/ 57 w 169"/>
                  <a:gd name="T61" fmla="*/ 38 h 190"/>
                  <a:gd name="T62" fmla="*/ 65 w 169"/>
                  <a:gd name="T63" fmla="*/ 54 h 190"/>
                  <a:gd name="T64" fmla="*/ 74 w 169"/>
                  <a:gd name="T65" fmla="*/ 64 h 190"/>
                  <a:gd name="T66" fmla="*/ 60 w 169"/>
                  <a:gd name="T67" fmla="*/ 102 h 190"/>
                  <a:gd name="T68" fmla="*/ 42 w 169"/>
                  <a:gd name="T69" fmla="*/ 117 h 190"/>
                  <a:gd name="T70" fmla="*/ 36 w 169"/>
                  <a:gd name="T71" fmla="*/ 134 h 190"/>
                  <a:gd name="T72" fmla="*/ 43 w 169"/>
                  <a:gd name="T73" fmla="*/ 153 h 190"/>
                  <a:gd name="T74" fmla="*/ 63 w 169"/>
                  <a:gd name="T75" fmla="*/ 160 h 190"/>
                  <a:gd name="T76" fmla="*/ 79 w 169"/>
                  <a:gd name="T77" fmla="*/ 157 h 190"/>
                  <a:gd name="T78" fmla="*/ 96 w 169"/>
                  <a:gd name="T79" fmla="*/ 146 h 190"/>
                  <a:gd name="T80" fmla="*/ 60 w 169"/>
                  <a:gd name="T81" fmla="*/ 102 h 190"/>
                  <a:gd name="T82" fmla="*/ 60 w 169"/>
                  <a:gd name="T83" fmla="*/ 102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69" h="190">
                    <a:moveTo>
                      <a:pt x="169" y="163"/>
                    </a:moveTo>
                    <a:lnTo>
                      <a:pt x="148" y="190"/>
                    </a:lnTo>
                    <a:cubicBezTo>
                      <a:pt x="137" y="185"/>
                      <a:pt x="127" y="178"/>
                      <a:pt x="118" y="169"/>
                    </a:cubicBezTo>
                    <a:cubicBezTo>
                      <a:pt x="110" y="176"/>
                      <a:pt x="103" y="181"/>
                      <a:pt x="94" y="184"/>
                    </a:cubicBezTo>
                    <a:cubicBezTo>
                      <a:pt x="86" y="187"/>
                      <a:pt x="76" y="189"/>
                      <a:pt x="65" y="189"/>
                    </a:cubicBezTo>
                    <a:cubicBezTo>
                      <a:pt x="42" y="189"/>
                      <a:pt x="25" y="182"/>
                      <a:pt x="14" y="169"/>
                    </a:cubicBezTo>
                    <a:cubicBezTo>
                      <a:pt x="5" y="160"/>
                      <a:pt x="0" y="148"/>
                      <a:pt x="0" y="135"/>
                    </a:cubicBezTo>
                    <a:cubicBezTo>
                      <a:pt x="0" y="124"/>
                      <a:pt x="4" y="113"/>
                      <a:pt x="11" y="104"/>
                    </a:cubicBezTo>
                    <a:cubicBezTo>
                      <a:pt x="17" y="95"/>
                      <a:pt x="28" y="86"/>
                      <a:pt x="42" y="79"/>
                    </a:cubicBezTo>
                    <a:cubicBezTo>
                      <a:pt x="36" y="72"/>
                      <a:pt x="31" y="65"/>
                      <a:pt x="28" y="58"/>
                    </a:cubicBezTo>
                    <a:cubicBezTo>
                      <a:pt x="25" y="52"/>
                      <a:pt x="23" y="45"/>
                      <a:pt x="23" y="39"/>
                    </a:cubicBezTo>
                    <a:cubicBezTo>
                      <a:pt x="23" y="28"/>
                      <a:pt x="27" y="19"/>
                      <a:pt x="36" y="11"/>
                    </a:cubicBezTo>
                    <a:cubicBezTo>
                      <a:pt x="45" y="4"/>
                      <a:pt x="58" y="0"/>
                      <a:pt x="74" y="0"/>
                    </a:cubicBezTo>
                    <a:cubicBezTo>
                      <a:pt x="90" y="0"/>
                      <a:pt x="102" y="4"/>
                      <a:pt x="111" y="12"/>
                    </a:cubicBezTo>
                    <a:cubicBezTo>
                      <a:pt x="120" y="20"/>
                      <a:pt x="124" y="30"/>
                      <a:pt x="124" y="41"/>
                    </a:cubicBezTo>
                    <a:cubicBezTo>
                      <a:pt x="124" y="49"/>
                      <a:pt x="122" y="56"/>
                      <a:pt x="118" y="62"/>
                    </a:cubicBezTo>
                    <a:cubicBezTo>
                      <a:pt x="113" y="69"/>
                      <a:pt x="104" y="77"/>
                      <a:pt x="91" y="85"/>
                    </a:cubicBezTo>
                    <a:lnTo>
                      <a:pt x="117" y="118"/>
                    </a:lnTo>
                    <a:cubicBezTo>
                      <a:pt x="120" y="113"/>
                      <a:pt x="122" y="106"/>
                      <a:pt x="124" y="98"/>
                    </a:cubicBezTo>
                    <a:lnTo>
                      <a:pt x="156" y="105"/>
                    </a:lnTo>
                    <a:cubicBezTo>
                      <a:pt x="153" y="116"/>
                      <a:pt x="150" y="124"/>
                      <a:pt x="148" y="129"/>
                    </a:cubicBezTo>
                    <a:cubicBezTo>
                      <a:pt x="145" y="135"/>
                      <a:pt x="143" y="139"/>
                      <a:pt x="140" y="142"/>
                    </a:cubicBezTo>
                    <a:cubicBezTo>
                      <a:pt x="144" y="146"/>
                      <a:pt x="149" y="150"/>
                      <a:pt x="155" y="154"/>
                    </a:cubicBezTo>
                    <a:cubicBezTo>
                      <a:pt x="161" y="159"/>
                      <a:pt x="166" y="162"/>
                      <a:pt x="169" y="163"/>
                    </a:cubicBezTo>
                    <a:close/>
                    <a:moveTo>
                      <a:pt x="74" y="64"/>
                    </a:moveTo>
                    <a:lnTo>
                      <a:pt x="83" y="57"/>
                    </a:lnTo>
                    <a:cubicBezTo>
                      <a:pt x="90" y="51"/>
                      <a:pt x="94" y="46"/>
                      <a:pt x="94" y="41"/>
                    </a:cubicBezTo>
                    <a:cubicBezTo>
                      <a:pt x="94" y="36"/>
                      <a:pt x="92" y="32"/>
                      <a:pt x="89" y="29"/>
                    </a:cubicBezTo>
                    <a:cubicBezTo>
                      <a:pt x="85" y="26"/>
                      <a:pt x="81" y="25"/>
                      <a:pt x="75" y="25"/>
                    </a:cubicBezTo>
                    <a:cubicBezTo>
                      <a:pt x="69" y="25"/>
                      <a:pt x="65" y="26"/>
                      <a:pt x="62" y="29"/>
                    </a:cubicBezTo>
                    <a:cubicBezTo>
                      <a:pt x="59" y="31"/>
                      <a:pt x="57" y="35"/>
                      <a:pt x="57" y="38"/>
                    </a:cubicBezTo>
                    <a:cubicBezTo>
                      <a:pt x="57" y="43"/>
                      <a:pt x="60" y="48"/>
                      <a:pt x="65" y="54"/>
                    </a:cubicBezTo>
                    <a:lnTo>
                      <a:pt x="74" y="64"/>
                    </a:lnTo>
                    <a:close/>
                    <a:moveTo>
                      <a:pt x="60" y="102"/>
                    </a:moveTo>
                    <a:cubicBezTo>
                      <a:pt x="52" y="106"/>
                      <a:pt x="46" y="111"/>
                      <a:pt x="42" y="117"/>
                    </a:cubicBezTo>
                    <a:cubicBezTo>
                      <a:pt x="38" y="122"/>
                      <a:pt x="36" y="128"/>
                      <a:pt x="36" y="134"/>
                    </a:cubicBezTo>
                    <a:cubicBezTo>
                      <a:pt x="36" y="142"/>
                      <a:pt x="38" y="148"/>
                      <a:pt x="43" y="153"/>
                    </a:cubicBezTo>
                    <a:cubicBezTo>
                      <a:pt x="48" y="157"/>
                      <a:pt x="55" y="160"/>
                      <a:pt x="63" y="160"/>
                    </a:cubicBezTo>
                    <a:cubicBezTo>
                      <a:pt x="69" y="160"/>
                      <a:pt x="74" y="159"/>
                      <a:pt x="79" y="157"/>
                    </a:cubicBezTo>
                    <a:cubicBezTo>
                      <a:pt x="84" y="154"/>
                      <a:pt x="90" y="151"/>
                      <a:pt x="96" y="146"/>
                    </a:cubicBezTo>
                    <a:lnTo>
                      <a:pt x="60" y="102"/>
                    </a:lnTo>
                    <a:close/>
                    <a:moveTo>
                      <a:pt x="60" y="102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1" name="Freeform 340"/>
              <p:cNvSpPr>
                <a:spLocks noEditPoints="1"/>
              </p:cNvSpPr>
              <p:nvPr/>
            </p:nvSpPr>
            <p:spPr bwMode="auto">
              <a:xfrm>
                <a:off x="7363" y="1806"/>
                <a:ext cx="98" cy="141"/>
              </a:xfrm>
              <a:custGeom>
                <a:avLst/>
                <a:gdLst>
                  <a:gd name="T0" fmla="*/ 0 w 129"/>
                  <a:gd name="T1" fmla="*/ 3 h 186"/>
                  <a:gd name="T2" fmla="*/ 33 w 129"/>
                  <a:gd name="T3" fmla="*/ 3 h 186"/>
                  <a:gd name="T4" fmla="*/ 33 w 129"/>
                  <a:gd name="T5" fmla="*/ 23 h 186"/>
                  <a:gd name="T6" fmla="*/ 50 w 129"/>
                  <a:gd name="T7" fmla="*/ 6 h 186"/>
                  <a:gd name="T8" fmla="*/ 74 w 129"/>
                  <a:gd name="T9" fmla="*/ 0 h 186"/>
                  <a:gd name="T10" fmla="*/ 113 w 129"/>
                  <a:gd name="T11" fmla="*/ 18 h 186"/>
                  <a:gd name="T12" fmla="*/ 129 w 129"/>
                  <a:gd name="T13" fmla="*/ 69 h 186"/>
                  <a:gd name="T14" fmla="*/ 113 w 129"/>
                  <a:gd name="T15" fmla="*/ 120 h 186"/>
                  <a:gd name="T16" fmla="*/ 74 w 129"/>
                  <a:gd name="T17" fmla="*/ 138 h 186"/>
                  <a:gd name="T18" fmla="*/ 54 w 129"/>
                  <a:gd name="T19" fmla="*/ 134 h 186"/>
                  <a:gd name="T20" fmla="*/ 35 w 129"/>
                  <a:gd name="T21" fmla="*/ 119 h 186"/>
                  <a:gd name="T22" fmla="*/ 35 w 129"/>
                  <a:gd name="T23" fmla="*/ 186 h 186"/>
                  <a:gd name="T24" fmla="*/ 0 w 129"/>
                  <a:gd name="T25" fmla="*/ 186 h 186"/>
                  <a:gd name="T26" fmla="*/ 0 w 129"/>
                  <a:gd name="T27" fmla="*/ 3 h 186"/>
                  <a:gd name="T28" fmla="*/ 35 w 129"/>
                  <a:gd name="T29" fmla="*/ 67 h 186"/>
                  <a:gd name="T30" fmla="*/ 43 w 129"/>
                  <a:gd name="T31" fmla="*/ 100 h 186"/>
                  <a:gd name="T32" fmla="*/ 65 w 129"/>
                  <a:gd name="T33" fmla="*/ 111 h 186"/>
                  <a:gd name="T34" fmla="*/ 85 w 129"/>
                  <a:gd name="T35" fmla="*/ 101 h 186"/>
                  <a:gd name="T36" fmla="*/ 93 w 129"/>
                  <a:gd name="T37" fmla="*/ 69 h 186"/>
                  <a:gd name="T38" fmla="*/ 85 w 129"/>
                  <a:gd name="T39" fmla="*/ 38 h 186"/>
                  <a:gd name="T40" fmla="*/ 64 w 129"/>
                  <a:gd name="T41" fmla="*/ 28 h 186"/>
                  <a:gd name="T42" fmla="*/ 43 w 129"/>
                  <a:gd name="T43" fmla="*/ 38 h 186"/>
                  <a:gd name="T44" fmla="*/ 35 w 129"/>
                  <a:gd name="T45" fmla="*/ 67 h 186"/>
                  <a:gd name="T46" fmla="*/ 35 w 129"/>
                  <a:gd name="T47" fmla="*/ 67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29" h="186">
                    <a:moveTo>
                      <a:pt x="0" y="3"/>
                    </a:moveTo>
                    <a:lnTo>
                      <a:pt x="33" y="3"/>
                    </a:lnTo>
                    <a:lnTo>
                      <a:pt x="33" y="23"/>
                    </a:lnTo>
                    <a:cubicBezTo>
                      <a:pt x="37" y="16"/>
                      <a:pt x="43" y="11"/>
                      <a:pt x="50" y="6"/>
                    </a:cubicBezTo>
                    <a:cubicBezTo>
                      <a:pt x="57" y="2"/>
                      <a:pt x="65" y="0"/>
                      <a:pt x="74" y="0"/>
                    </a:cubicBezTo>
                    <a:cubicBezTo>
                      <a:pt x="89" y="0"/>
                      <a:pt x="102" y="6"/>
                      <a:pt x="113" y="18"/>
                    </a:cubicBezTo>
                    <a:cubicBezTo>
                      <a:pt x="124" y="30"/>
                      <a:pt x="129" y="47"/>
                      <a:pt x="129" y="69"/>
                    </a:cubicBezTo>
                    <a:cubicBezTo>
                      <a:pt x="129" y="91"/>
                      <a:pt x="124" y="108"/>
                      <a:pt x="113" y="120"/>
                    </a:cubicBezTo>
                    <a:cubicBezTo>
                      <a:pt x="102" y="132"/>
                      <a:pt x="89" y="138"/>
                      <a:pt x="74" y="138"/>
                    </a:cubicBezTo>
                    <a:cubicBezTo>
                      <a:pt x="66" y="138"/>
                      <a:pt x="60" y="137"/>
                      <a:pt x="54" y="134"/>
                    </a:cubicBezTo>
                    <a:cubicBezTo>
                      <a:pt x="48" y="131"/>
                      <a:pt x="42" y="126"/>
                      <a:pt x="35" y="119"/>
                    </a:cubicBezTo>
                    <a:lnTo>
                      <a:pt x="35" y="186"/>
                    </a:lnTo>
                    <a:lnTo>
                      <a:pt x="0" y="186"/>
                    </a:lnTo>
                    <a:lnTo>
                      <a:pt x="0" y="3"/>
                    </a:lnTo>
                    <a:close/>
                    <a:moveTo>
                      <a:pt x="35" y="67"/>
                    </a:moveTo>
                    <a:cubicBezTo>
                      <a:pt x="35" y="82"/>
                      <a:pt x="38" y="93"/>
                      <a:pt x="43" y="100"/>
                    </a:cubicBezTo>
                    <a:cubicBezTo>
                      <a:pt x="49" y="107"/>
                      <a:pt x="57" y="111"/>
                      <a:pt x="65" y="111"/>
                    </a:cubicBezTo>
                    <a:cubicBezTo>
                      <a:pt x="73" y="111"/>
                      <a:pt x="80" y="107"/>
                      <a:pt x="85" y="101"/>
                    </a:cubicBezTo>
                    <a:cubicBezTo>
                      <a:pt x="91" y="94"/>
                      <a:pt x="93" y="84"/>
                      <a:pt x="93" y="69"/>
                    </a:cubicBezTo>
                    <a:cubicBezTo>
                      <a:pt x="93" y="55"/>
                      <a:pt x="91" y="45"/>
                      <a:pt x="85" y="38"/>
                    </a:cubicBezTo>
                    <a:cubicBezTo>
                      <a:pt x="80" y="31"/>
                      <a:pt x="73" y="28"/>
                      <a:pt x="64" y="28"/>
                    </a:cubicBezTo>
                    <a:cubicBezTo>
                      <a:pt x="56" y="28"/>
                      <a:pt x="49" y="31"/>
                      <a:pt x="43" y="38"/>
                    </a:cubicBezTo>
                    <a:cubicBezTo>
                      <a:pt x="38" y="44"/>
                      <a:pt x="35" y="54"/>
                      <a:pt x="35" y="67"/>
                    </a:cubicBezTo>
                    <a:close/>
                    <a:moveTo>
                      <a:pt x="35" y="6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2" name="Freeform 341"/>
              <p:cNvSpPr>
                <a:spLocks noEditPoints="1"/>
              </p:cNvSpPr>
              <p:nvPr/>
            </p:nvSpPr>
            <p:spPr bwMode="auto">
              <a:xfrm>
                <a:off x="7482" y="1770"/>
                <a:ext cx="91" cy="138"/>
              </a:xfrm>
              <a:custGeom>
                <a:avLst/>
                <a:gdLst>
                  <a:gd name="T0" fmla="*/ 35 w 120"/>
                  <a:gd name="T1" fmla="*/ 0 h 182"/>
                  <a:gd name="T2" fmla="*/ 35 w 120"/>
                  <a:gd name="T3" fmla="*/ 67 h 182"/>
                  <a:gd name="T4" fmla="*/ 75 w 120"/>
                  <a:gd name="T5" fmla="*/ 47 h 182"/>
                  <a:gd name="T6" fmla="*/ 97 w 120"/>
                  <a:gd name="T7" fmla="*/ 52 h 182"/>
                  <a:gd name="T8" fmla="*/ 111 w 120"/>
                  <a:gd name="T9" fmla="*/ 63 h 182"/>
                  <a:gd name="T10" fmla="*/ 118 w 120"/>
                  <a:gd name="T11" fmla="*/ 79 h 182"/>
                  <a:gd name="T12" fmla="*/ 120 w 120"/>
                  <a:gd name="T13" fmla="*/ 105 h 182"/>
                  <a:gd name="T14" fmla="*/ 120 w 120"/>
                  <a:gd name="T15" fmla="*/ 182 h 182"/>
                  <a:gd name="T16" fmla="*/ 85 w 120"/>
                  <a:gd name="T17" fmla="*/ 182 h 182"/>
                  <a:gd name="T18" fmla="*/ 85 w 120"/>
                  <a:gd name="T19" fmla="*/ 113 h 182"/>
                  <a:gd name="T20" fmla="*/ 83 w 120"/>
                  <a:gd name="T21" fmla="*/ 86 h 182"/>
                  <a:gd name="T22" fmla="*/ 76 w 120"/>
                  <a:gd name="T23" fmla="*/ 77 h 182"/>
                  <a:gd name="T24" fmla="*/ 63 w 120"/>
                  <a:gd name="T25" fmla="*/ 74 h 182"/>
                  <a:gd name="T26" fmla="*/ 48 w 120"/>
                  <a:gd name="T27" fmla="*/ 78 h 182"/>
                  <a:gd name="T28" fmla="*/ 38 w 120"/>
                  <a:gd name="T29" fmla="*/ 91 h 182"/>
                  <a:gd name="T30" fmla="*/ 35 w 120"/>
                  <a:gd name="T31" fmla="*/ 116 h 182"/>
                  <a:gd name="T32" fmla="*/ 35 w 120"/>
                  <a:gd name="T33" fmla="*/ 182 h 182"/>
                  <a:gd name="T34" fmla="*/ 0 w 120"/>
                  <a:gd name="T35" fmla="*/ 182 h 182"/>
                  <a:gd name="T36" fmla="*/ 0 w 120"/>
                  <a:gd name="T37" fmla="*/ 0 h 182"/>
                  <a:gd name="T38" fmla="*/ 35 w 120"/>
                  <a:gd name="T39" fmla="*/ 0 h 182"/>
                  <a:gd name="T40" fmla="*/ 35 w 120"/>
                  <a:gd name="T41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0" h="182">
                    <a:moveTo>
                      <a:pt x="35" y="0"/>
                    </a:moveTo>
                    <a:lnTo>
                      <a:pt x="35" y="67"/>
                    </a:lnTo>
                    <a:cubicBezTo>
                      <a:pt x="46" y="54"/>
                      <a:pt x="59" y="47"/>
                      <a:pt x="75" y="47"/>
                    </a:cubicBezTo>
                    <a:cubicBezTo>
                      <a:pt x="83" y="47"/>
                      <a:pt x="90" y="49"/>
                      <a:pt x="97" y="52"/>
                    </a:cubicBezTo>
                    <a:cubicBezTo>
                      <a:pt x="103" y="55"/>
                      <a:pt x="108" y="59"/>
                      <a:pt x="111" y="63"/>
                    </a:cubicBezTo>
                    <a:cubicBezTo>
                      <a:pt x="115" y="68"/>
                      <a:pt x="117" y="73"/>
                      <a:pt x="118" y="79"/>
                    </a:cubicBezTo>
                    <a:cubicBezTo>
                      <a:pt x="119" y="84"/>
                      <a:pt x="120" y="93"/>
                      <a:pt x="120" y="105"/>
                    </a:cubicBezTo>
                    <a:lnTo>
                      <a:pt x="120" y="182"/>
                    </a:lnTo>
                    <a:lnTo>
                      <a:pt x="85" y="182"/>
                    </a:lnTo>
                    <a:lnTo>
                      <a:pt x="85" y="113"/>
                    </a:lnTo>
                    <a:cubicBezTo>
                      <a:pt x="85" y="99"/>
                      <a:pt x="84" y="90"/>
                      <a:pt x="83" y="86"/>
                    </a:cubicBezTo>
                    <a:cubicBezTo>
                      <a:pt x="82" y="83"/>
                      <a:pt x="79" y="80"/>
                      <a:pt x="76" y="77"/>
                    </a:cubicBezTo>
                    <a:cubicBezTo>
                      <a:pt x="73" y="75"/>
                      <a:pt x="68" y="74"/>
                      <a:pt x="63" y="74"/>
                    </a:cubicBezTo>
                    <a:cubicBezTo>
                      <a:pt x="58" y="74"/>
                      <a:pt x="52" y="75"/>
                      <a:pt x="48" y="78"/>
                    </a:cubicBezTo>
                    <a:cubicBezTo>
                      <a:pt x="43" y="81"/>
                      <a:pt x="40" y="85"/>
                      <a:pt x="38" y="91"/>
                    </a:cubicBezTo>
                    <a:cubicBezTo>
                      <a:pt x="36" y="97"/>
                      <a:pt x="35" y="105"/>
                      <a:pt x="35" y="116"/>
                    </a:cubicBezTo>
                    <a:lnTo>
                      <a:pt x="35" y="182"/>
                    </a:lnTo>
                    <a:lnTo>
                      <a:pt x="0" y="182"/>
                    </a:lnTo>
                    <a:lnTo>
                      <a:pt x="0" y="0"/>
                    </a:lnTo>
                    <a:lnTo>
                      <a:pt x="35" y="0"/>
                    </a:lnTo>
                    <a:close/>
                    <a:moveTo>
                      <a:pt x="35" y="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3" name="Freeform 342"/>
              <p:cNvSpPr>
                <a:spLocks noEditPoints="1"/>
              </p:cNvSpPr>
              <p:nvPr/>
            </p:nvSpPr>
            <p:spPr bwMode="auto">
              <a:xfrm>
                <a:off x="7594" y="1806"/>
                <a:ext cx="104" cy="104"/>
              </a:xfrm>
              <a:custGeom>
                <a:avLst/>
                <a:gdLst>
                  <a:gd name="T0" fmla="*/ 0 w 137"/>
                  <a:gd name="T1" fmla="*/ 67 h 138"/>
                  <a:gd name="T2" fmla="*/ 9 w 137"/>
                  <a:gd name="T3" fmla="*/ 34 h 138"/>
                  <a:gd name="T4" fmla="*/ 33 w 137"/>
                  <a:gd name="T5" fmla="*/ 9 h 138"/>
                  <a:gd name="T6" fmla="*/ 68 w 137"/>
                  <a:gd name="T7" fmla="*/ 0 h 138"/>
                  <a:gd name="T8" fmla="*/ 118 w 137"/>
                  <a:gd name="T9" fmla="*/ 20 h 138"/>
                  <a:gd name="T10" fmla="*/ 137 w 137"/>
                  <a:gd name="T11" fmla="*/ 69 h 138"/>
                  <a:gd name="T12" fmla="*/ 117 w 137"/>
                  <a:gd name="T13" fmla="*/ 119 h 138"/>
                  <a:gd name="T14" fmla="*/ 69 w 137"/>
                  <a:gd name="T15" fmla="*/ 138 h 138"/>
                  <a:gd name="T16" fmla="*/ 34 w 137"/>
                  <a:gd name="T17" fmla="*/ 130 h 138"/>
                  <a:gd name="T18" fmla="*/ 9 w 137"/>
                  <a:gd name="T19" fmla="*/ 106 h 138"/>
                  <a:gd name="T20" fmla="*/ 0 w 137"/>
                  <a:gd name="T21" fmla="*/ 67 h 138"/>
                  <a:gd name="T22" fmla="*/ 36 w 137"/>
                  <a:gd name="T23" fmla="*/ 69 h 138"/>
                  <a:gd name="T24" fmla="*/ 45 w 137"/>
                  <a:gd name="T25" fmla="*/ 99 h 138"/>
                  <a:gd name="T26" fmla="*/ 69 w 137"/>
                  <a:gd name="T27" fmla="*/ 110 h 138"/>
                  <a:gd name="T28" fmla="*/ 91 w 137"/>
                  <a:gd name="T29" fmla="*/ 99 h 138"/>
                  <a:gd name="T30" fmla="*/ 101 w 137"/>
                  <a:gd name="T31" fmla="*/ 69 h 138"/>
                  <a:gd name="T32" fmla="*/ 91 w 137"/>
                  <a:gd name="T33" fmla="*/ 39 h 138"/>
                  <a:gd name="T34" fmla="*/ 69 w 137"/>
                  <a:gd name="T35" fmla="*/ 29 h 138"/>
                  <a:gd name="T36" fmla="*/ 45 w 137"/>
                  <a:gd name="T37" fmla="*/ 39 h 138"/>
                  <a:gd name="T38" fmla="*/ 36 w 137"/>
                  <a:gd name="T39" fmla="*/ 69 h 138"/>
                  <a:gd name="T40" fmla="*/ 36 w 137"/>
                  <a:gd name="T41" fmla="*/ 69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7" h="138">
                    <a:moveTo>
                      <a:pt x="0" y="67"/>
                    </a:moveTo>
                    <a:cubicBezTo>
                      <a:pt x="0" y="56"/>
                      <a:pt x="3" y="45"/>
                      <a:pt x="9" y="34"/>
                    </a:cubicBezTo>
                    <a:cubicBezTo>
                      <a:pt x="15" y="23"/>
                      <a:pt x="23" y="15"/>
                      <a:pt x="33" y="9"/>
                    </a:cubicBezTo>
                    <a:cubicBezTo>
                      <a:pt x="44" y="3"/>
                      <a:pt x="55" y="0"/>
                      <a:pt x="68" y="0"/>
                    </a:cubicBezTo>
                    <a:cubicBezTo>
                      <a:pt x="88" y="0"/>
                      <a:pt x="105" y="7"/>
                      <a:pt x="118" y="20"/>
                    </a:cubicBezTo>
                    <a:cubicBezTo>
                      <a:pt x="130" y="33"/>
                      <a:pt x="137" y="49"/>
                      <a:pt x="137" y="69"/>
                    </a:cubicBezTo>
                    <a:cubicBezTo>
                      <a:pt x="137" y="89"/>
                      <a:pt x="130" y="106"/>
                      <a:pt x="117" y="119"/>
                    </a:cubicBezTo>
                    <a:cubicBezTo>
                      <a:pt x="104" y="132"/>
                      <a:pt x="88" y="138"/>
                      <a:pt x="69" y="138"/>
                    </a:cubicBezTo>
                    <a:cubicBezTo>
                      <a:pt x="57" y="138"/>
                      <a:pt x="45" y="136"/>
                      <a:pt x="34" y="130"/>
                    </a:cubicBezTo>
                    <a:cubicBezTo>
                      <a:pt x="23" y="125"/>
                      <a:pt x="15" y="117"/>
                      <a:pt x="9" y="106"/>
                    </a:cubicBezTo>
                    <a:cubicBezTo>
                      <a:pt x="3" y="96"/>
                      <a:pt x="0" y="83"/>
                      <a:pt x="0" y="67"/>
                    </a:cubicBezTo>
                    <a:close/>
                    <a:moveTo>
                      <a:pt x="36" y="69"/>
                    </a:moveTo>
                    <a:cubicBezTo>
                      <a:pt x="36" y="82"/>
                      <a:pt x="39" y="92"/>
                      <a:pt x="45" y="99"/>
                    </a:cubicBezTo>
                    <a:cubicBezTo>
                      <a:pt x="52" y="106"/>
                      <a:pt x="59" y="110"/>
                      <a:pt x="69" y="110"/>
                    </a:cubicBezTo>
                    <a:cubicBezTo>
                      <a:pt x="78" y="110"/>
                      <a:pt x="85" y="106"/>
                      <a:pt x="91" y="99"/>
                    </a:cubicBezTo>
                    <a:cubicBezTo>
                      <a:pt x="98" y="92"/>
                      <a:pt x="101" y="82"/>
                      <a:pt x="101" y="69"/>
                    </a:cubicBezTo>
                    <a:cubicBezTo>
                      <a:pt x="101" y="56"/>
                      <a:pt x="98" y="46"/>
                      <a:pt x="91" y="39"/>
                    </a:cubicBezTo>
                    <a:cubicBezTo>
                      <a:pt x="85" y="32"/>
                      <a:pt x="78" y="29"/>
                      <a:pt x="69" y="29"/>
                    </a:cubicBezTo>
                    <a:cubicBezTo>
                      <a:pt x="59" y="29"/>
                      <a:pt x="52" y="32"/>
                      <a:pt x="45" y="39"/>
                    </a:cubicBezTo>
                    <a:cubicBezTo>
                      <a:pt x="39" y="46"/>
                      <a:pt x="36" y="56"/>
                      <a:pt x="36" y="69"/>
                    </a:cubicBezTo>
                    <a:close/>
                    <a:moveTo>
                      <a:pt x="36" y="69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4" name="Freeform 343"/>
              <p:cNvSpPr>
                <a:spLocks noEditPoints="1"/>
              </p:cNvSpPr>
              <p:nvPr/>
            </p:nvSpPr>
            <p:spPr bwMode="auto">
              <a:xfrm>
                <a:off x="7708" y="1773"/>
                <a:ext cx="59" cy="137"/>
              </a:xfrm>
              <a:custGeom>
                <a:avLst/>
                <a:gdLst>
                  <a:gd name="T0" fmla="*/ 75 w 78"/>
                  <a:gd name="T1" fmla="*/ 46 h 181"/>
                  <a:gd name="T2" fmla="*/ 75 w 78"/>
                  <a:gd name="T3" fmla="*/ 74 h 181"/>
                  <a:gd name="T4" fmla="*/ 51 w 78"/>
                  <a:gd name="T5" fmla="*/ 74 h 181"/>
                  <a:gd name="T6" fmla="*/ 51 w 78"/>
                  <a:gd name="T7" fmla="*/ 127 h 181"/>
                  <a:gd name="T8" fmla="*/ 51 w 78"/>
                  <a:gd name="T9" fmla="*/ 146 h 181"/>
                  <a:gd name="T10" fmla="*/ 55 w 78"/>
                  <a:gd name="T11" fmla="*/ 151 h 181"/>
                  <a:gd name="T12" fmla="*/ 61 w 78"/>
                  <a:gd name="T13" fmla="*/ 152 h 181"/>
                  <a:gd name="T14" fmla="*/ 75 w 78"/>
                  <a:gd name="T15" fmla="*/ 149 h 181"/>
                  <a:gd name="T16" fmla="*/ 78 w 78"/>
                  <a:gd name="T17" fmla="*/ 176 h 181"/>
                  <a:gd name="T18" fmla="*/ 50 w 78"/>
                  <a:gd name="T19" fmla="*/ 181 h 181"/>
                  <a:gd name="T20" fmla="*/ 33 w 78"/>
                  <a:gd name="T21" fmla="*/ 178 h 181"/>
                  <a:gd name="T22" fmla="*/ 22 w 78"/>
                  <a:gd name="T23" fmla="*/ 170 h 181"/>
                  <a:gd name="T24" fmla="*/ 17 w 78"/>
                  <a:gd name="T25" fmla="*/ 156 h 181"/>
                  <a:gd name="T26" fmla="*/ 16 w 78"/>
                  <a:gd name="T27" fmla="*/ 132 h 181"/>
                  <a:gd name="T28" fmla="*/ 16 w 78"/>
                  <a:gd name="T29" fmla="*/ 74 h 181"/>
                  <a:gd name="T30" fmla="*/ 0 w 78"/>
                  <a:gd name="T31" fmla="*/ 74 h 181"/>
                  <a:gd name="T32" fmla="*/ 0 w 78"/>
                  <a:gd name="T33" fmla="*/ 46 h 181"/>
                  <a:gd name="T34" fmla="*/ 16 w 78"/>
                  <a:gd name="T35" fmla="*/ 46 h 181"/>
                  <a:gd name="T36" fmla="*/ 16 w 78"/>
                  <a:gd name="T37" fmla="*/ 20 h 181"/>
                  <a:gd name="T38" fmla="*/ 51 w 78"/>
                  <a:gd name="T39" fmla="*/ 0 h 181"/>
                  <a:gd name="T40" fmla="*/ 51 w 78"/>
                  <a:gd name="T41" fmla="*/ 46 h 181"/>
                  <a:gd name="T42" fmla="*/ 75 w 78"/>
                  <a:gd name="T43" fmla="*/ 46 h 181"/>
                  <a:gd name="T44" fmla="*/ 75 w 78"/>
                  <a:gd name="T45" fmla="*/ 46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78" h="181">
                    <a:moveTo>
                      <a:pt x="75" y="46"/>
                    </a:moveTo>
                    <a:lnTo>
                      <a:pt x="75" y="74"/>
                    </a:lnTo>
                    <a:lnTo>
                      <a:pt x="51" y="74"/>
                    </a:lnTo>
                    <a:lnTo>
                      <a:pt x="51" y="127"/>
                    </a:lnTo>
                    <a:cubicBezTo>
                      <a:pt x="51" y="138"/>
                      <a:pt x="51" y="145"/>
                      <a:pt x="51" y="146"/>
                    </a:cubicBezTo>
                    <a:cubicBezTo>
                      <a:pt x="52" y="148"/>
                      <a:pt x="53" y="149"/>
                      <a:pt x="55" y="151"/>
                    </a:cubicBezTo>
                    <a:cubicBezTo>
                      <a:pt x="56" y="152"/>
                      <a:pt x="58" y="152"/>
                      <a:pt x="61" y="152"/>
                    </a:cubicBezTo>
                    <a:cubicBezTo>
                      <a:pt x="64" y="152"/>
                      <a:pt x="68" y="151"/>
                      <a:pt x="75" y="149"/>
                    </a:cubicBezTo>
                    <a:lnTo>
                      <a:pt x="78" y="176"/>
                    </a:lnTo>
                    <a:cubicBezTo>
                      <a:pt x="69" y="180"/>
                      <a:pt x="60" y="181"/>
                      <a:pt x="50" y="181"/>
                    </a:cubicBezTo>
                    <a:cubicBezTo>
                      <a:pt x="44" y="181"/>
                      <a:pt x="38" y="180"/>
                      <a:pt x="33" y="178"/>
                    </a:cubicBezTo>
                    <a:cubicBezTo>
                      <a:pt x="28" y="176"/>
                      <a:pt x="24" y="173"/>
                      <a:pt x="22" y="170"/>
                    </a:cubicBezTo>
                    <a:cubicBezTo>
                      <a:pt x="19" y="167"/>
                      <a:pt x="18" y="162"/>
                      <a:pt x="17" y="156"/>
                    </a:cubicBezTo>
                    <a:cubicBezTo>
                      <a:pt x="16" y="152"/>
                      <a:pt x="16" y="144"/>
                      <a:pt x="16" y="132"/>
                    </a:cubicBezTo>
                    <a:lnTo>
                      <a:pt x="16" y="74"/>
                    </a:lnTo>
                    <a:lnTo>
                      <a:pt x="0" y="74"/>
                    </a:lnTo>
                    <a:lnTo>
                      <a:pt x="0" y="46"/>
                    </a:lnTo>
                    <a:lnTo>
                      <a:pt x="16" y="46"/>
                    </a:lnTo>
                    <a:lnTo>
                      <a:pt x="16" y="20"/>
                    </a:lnTo>
                    <a:lnTo>
                      <a:pt x="51" y="0"/>
                    </a:lnTo>
                    <a:lnTo>
                      <a:pt x="51" y="46"/>
                    </a:lnTo>
                    <a:lnTo>
                      <a:pt x="75" y="46"/>
                    </a:lnTo>
                    <a:close/>
                    <a:moveTo>
                      <a:pt x="75" y="4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5" name="Freeform 344"/>
              <p:cNvSpPr>
                <a:spLocks noEditPoints="1"/>
              </p:cNvSpPr>
              <p:nvPr/>
            </p:nvSpPr>
            <p:spPr bwMode="auto">
              <a:xfrm>
                <a:off x="7777" y="1806"/>
                <a:ext cx="103" cy="104"/>
              </a:xfrm>
              <a:custGeom>
                <a:avLst/>
                <a:gdLst>
                  <a:gd name="T0" fmla="*/ 0 w 136"/>
                  <a:gd name="T1" fmla="*/ 67 h 138"/>
                  <a:gd name="T2" fmla="*/ 8 w 136"/>
                  <a:gd name="T3" fmla="*/ 34 h 138"/>
                  <a:gd name="T4" fmla="*/ 33 w 136"/>
                  <a:gd name="T5" fmla="*/ 9 h 138"/>
                  <a:gd name="T6" fmla="*/ 68 w 136"/>
                  <a:gd name="T7" fmla="*/ 0 h 138"/>
                  <a:gd name="T8" fmla="*/ 117 w 136"/>
                  <a:gd name="T9" fmla="*/ 20 h 138"/>
                  <a:gd name="T10" fmla="*/ 136 w 136"/>
                  <a:gd name="T11" fmla="*/ 69 h 138"/>
                  <a:gd name="T12" fmla="*/ 117 w 136"/>
                  <a:gd name="T13" fmla="*/ 119 h 138"/>
                  <a:gd name="T14" fmla="*/ 68 w 136"/>
                  <a:gd name="T15" fmla="*/ 138 h 138"/>
                  <a:gd name="T16" fmla="*/ 33 w 136"/>
                  <a:gd name="T17" fmla="*/ 130 h 138"/>
                  <a:gd name="T18" fmla="*/ 8 w 136"/>
                  <a:gd name="T19" fmla="*/ 106 h 138"/>
                  <a:gd name="T20" fmla="*/ 0 w 136"/>
                  <a:gd name="T21" fmla="*/ 67 h 138"/>
                  <a:gd name="T22" fmla="*/ 36 w 136"/>
                  <a:gd name="T23" fmla="*/ 69 h 138"/>
                  <a:gd name="T24" fmla="*/ 45 w 136"/>
                  <a:gd name="T25" fmla="*/ 99 h 138"/>
                  <a:gd name="T26" fmla="*/ 68 w 136"/>
                  <a:gd name="T27" fmla="*/ 110 h 138"/>
                  <a:gd name="T28" fmla="*/ 91 w 136"/>
                  <a:gd name="T29" fmla="*/ 99 h 138"/>
                  <a:gd name="T30" fmla="*/ 100 w 136"/>
                  <a:gd name="T31" fmla="*/ 69 h 138"/>
                  <a:gd name="T32" fmla="*/ 91 w 136"/>
                  <a:gd name="T33" fmla="*/ 39 h 138"/>
                  <a:gd name="T34" fmla="*/ 68 w 136"/>
                  <a:gd name="T35" fmla="*/ 29 h 138"/>
                  <a:gd name="T36" fmla="*/ 45 w 136"/>
                  <a:gd name="T37" fmla="*/ 39 h 138"/>
                  <a:gd name="T38" fmla="*/ 36 w 136"/>
                  <a:gd name="T39" fmla="*/ 69 h 138"/>
                  <a:gd name="T40" fmla="*/ 36 w 136"/>
                  <a:gd name="T41" fmla="*/ 69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6" h="138">
                    <a:moveTo>
                      <a:pt x="0" y="67"/>
                    </a:moveTo>
                    <a:cubicBezTo>
                      <a:pt x="0" y="56"/>
                      <a:pt x="3" y="45"/>
                      <a:pt x="8" y="34"/>
                    </a:cubicBezTo>
                    <a:cubicBezTo>
                      <a:pt x="14" y="23"/>
                      <a:pt x="22" y="15"/>
                      <a:pt x="33" y="9"/>
                    </a:cubicBezTo>
                    <a:cubicBezTo>
                      <a:pt x="43" y="3"/>
                      <a:pt x="55" y="0"/>
                      <a:pt x="68" y="0"/>
                    </a:cubicBezTo>
                    <a:cubicBezTo>
                      <a:pt x="88" y="0"/>
                      <a:pt x="104" y="7"/>
                      <a:pt x="117" y="20"/>
                    </a:cubicBezTo>
                    <a:cubicBezTo>
                      <a:pt x="130" y="33"/>
                      <a:pt x="136" y="49"/>
                      <a:pt x="136" y="69"/>
                    </a:cubicBezTo>
                    <a:cubicBezTo>
                      <a:pt x="136" y="89"/>
                      <a:pt x="130" y="106"/>
                      <a:pt x="117" y="119"/>
                    </a:cubicBezTo>
                    <a:cubicBezTo>
                      <a:pt x="104" y="132"/>
                      <a:pt x="88" y="138"/>
                      <a:pt x="68" y="138"/>
                    </a:cubicBezTo>
                    <a:cubicBezTo>
                      <a:pt x="56" y="138"/>
                      <a:pt x="44" y="136"/>
                      <a:pt x="33" y="130"/>
                    </a:cubicBezTo>
                    <a:cubicBezTo>
                      <a:pt x="22" y="125"/>
                      <a:pt x="14" y="117"/>
                      <a:pt x="8" y="106"/>
                    </a:cubicBezTo>
                    <a:cubicBezTo>
                      <a:pt x="3" y="96"/>
                      <a:pt x="0" y="83"/>
                      <a:pt x="0" y="67"/>
                    </a:cubicBezTo>
                    <a:close/>
                    <a:moveTo>
                      <a:pt x="36" y="69"/>
                    </a:moveTo>
                    <a:cubicBezTo>
                      <a:pt x="36" y="82"/>
                      <a:pt x="39" y="92"/>
                      <a:pt x="45" y="99"/>
                    </a:cubicBezTo>
                    <a:cubicBezTo>
                      <a:pt x="51" y="106"/>
                      <a:pt x="59" y="110"/>
                      <a:pt x="68" y="110"/>
                    </a:cubicBezTo>
                    <a:cubicBezTo>
                      <a:pt x="77" y="110"/>
                      <a:pt x="85" y="106"/>
                      <a:pt x="91" y="99"/>
                    </a:cubicBezTo>
                    <a:cubicBezTo>
                      <a:pt x="97" y="92"/>
                      <a:pt x="100" y="82"/>
                      <a:pt x="100" y="69"/>
                    </a:cubicBezTo>
                    <a:cubicBezTo>
                      <a:pt x="100" y="56"/>
                      <a:pt x="97" y="46"/>
                      <a:pt x="91" y="39"/>
                    </a:cubicBezTo>
                    <a:cubicBezTo>
                      <a:pt x="85" y="32"/>
                      <a:pt x="77" y="29"/>
                      <a:pt x="68" y="29"/>
                    </a:cubicBezTo>
                    <a:cubicBezTo>
                      <a:pt x="59" y="29"/>
                      <a:pt x="51" y="32"/>
                      <a:pt x="45" y="39"/>
                    </a:cubicBezTo>
                    <a:cubicBezTo>
                      <a:pt x="39" y="46"/>
                      <a:pt x="36" y="56"/>
                      <a:pt x="36" y="69"/>
                    </a:cubicBezTo>
                    <a:close/>
                    <a:moveTo>
                      <a:pt x="36" y="69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6" name="Freeform 345"/>
              <p:cNvSpPr>
                <a:spLocks noEditPoints="1"/>
              </p:cNvSpPr>
              <p:nvPr/>
            </p:nvSpPr>
            <p:spPr bwMode="auto">
              <a:xfrm>
                <a:off x="7895" y="1806"/>
                <a:ext cx="98" cy="143"/>
              </a:xfrm>
              <a:custGeom>
                <a:avLst/>
                <a:gdLst>
                  <a:gd name="T0" fmla="*/ 4 w 129"/>
                  <a:gd name="T1" fmla="*/ 144 h 189"/>
                  <a:gd name="T2" fmla="*/ 44 w 129"/>
                  <a:gd name="T3" fmla="*/ 149 h 189"/>
                  <a:gd name="T4" fmla="*/ 49 w 129"/>
                  <a:gd name="T5" fmla="*/ 159 h 189"/>
                  <a:gd name="T6" fmla="*/ 65 w 129"/>
                  <a:gd name="T7" fmla="*/ 162 h 189"/>
                  <a:gd name="T8" fmla="*/ 85 w 129"/>
                  <a:gd name="T9" fmla="*/ 158 h 189"/>
                  <a:gd name="T10" fmla="*/ 92 w 129"/>
                  <a:gd name="T11" fmla="*/ 149 h 189"/>
                  <a:gd name="T12" fmla="*/ 94 w 129"/>
                  <a:gd name="T13" fmla="*/ 133 h 189"/>
                  <a:gd name="T14" fmla="*/ 94 w 129"/>
                  <a:gd name="T15" fmla="*/ 114 h 189"/>
                  <a:gd name="T16" fmla="*/ 54 w 129"/>
                  <a:gd name="T17" fmla="*/ 135 h 189"/>
                  <a:gd name="T18" fmla="*/ 12 w 129"/>
                  <a:gd name="T19" fmla="*/ 113 h 189"/>
                  <a:gd name="T20" fmla="*/ 0 w 129"/>
                  <a:gd name="T21" fmla="*/ 69 h 189"/>
                  <a:gd name="T22" fmla="*/ 16 w 129"/>
                  <a:gd name="T23" fmla="*/ 18 h 189"/>
                  <a:gd name="T24" fmla="*/ 56 w 129"/>
                  <a:gd name="T25" fmla="*/ 0 h 189"/>
                  <a:gd name="T26" fmla="*/ 96 w 129"/>
                  <a:gd name="T27" fmla="*/ 22 h 189"/>
                  <a:gd name="T28" fmla="*/ 96 w 129"/>
                  <a:gd name="T29" fmla="*/ 3 h 189"/>
                  <a:gd name="T30" fmla="*/ 129 w 129"/>
                  <a:gd name="T31" fmla="*/ 3 h 189"/>
                  <a:gd name="T32" fmla="*/ 129 w 129"/>
                  <a:gd name="T33" fmla="*/ 122 h 189"/>
                  <a:gd name="T34" fmla="*/ 125 w 129"/>
                  <a:gd name="T35" fmla="*/ 157 h 189"/>
                  <a:gd name="T36" fmla="*/ 114 w 129"/>
                  <a:gd name="T37" fmla="*/ 175 h 189"/>
                  <a:gd name="T38" fmla="*/ 95 w 129"/>
                  <a:gd name="T39" fmla="*/ 185 h 189"/>
                  <a:gd name="T40" fmla="*/ 66 w 129"/>
                  <a:gd name="T41" fmla="*/ 189 h 189"/>
                  <a:gd name="T42" fmla="*/ 18 w 129"/>
                  <a:gd name="T43" fmla="*/ 178 h 189"/>
                  <a:gd name="T44" fmla="*/ 4 w 129"/>
                  <a:gd name="T45" fmla="*/ 148 h 189"/>
                  <a:gd name="T46" fmla="*/ 4 w 129"/>
                  <a:gd name="T47" fmla="*/ 144 h 189"/>
                  <a:gd name="T48" fmla="*/ 36 w 129"/>
                  <a:gd name="T49" fmla="*/ 67 h 189"/>
                  <a:gd name="T50" fmla="*/ 44 w 129"/>
                  <a:gd name="T51" fmla="*/ 97 h 189"/>
                  <a:gd name="T52" fmla="*/ 64 w 129"/>
                  <a:gd name="T53" fmla="*/ 107 h 189"/>
                  <a:gd name="T54" fmla="*/ 86 w 129"/>
                  <a:gd name="T55" fmla="*/ 97 h 189"/>
                  <a:gd name="T56" fmla="*/ 94 w 129"/>
                  <a:gd name="T57" fmla="*/ 67 h 189"/>
                  <a:gd name="T58" fmla="*/ 86 w 129"/>
                  <a:gd name="T59" fmla="*/ 37 h 189"/>
                  <a:gd name="T60" fmla="*/ 64 w 129"/>
                  <a:gd name="T61" fmla="*/ 27 h 189"/>
                  <a:gd name="T62" fmla="*/ 44 w 129"/>
                  <a:gd name="T63" fmla="*/ 37 h 189"/>
                  <a:gd name="T64" fmla="*/ 36 w 129"/>
                  <a:gd name="T65" fmla="*/ 67 h 189"/>
                  <a:gd name="T66" fmla="*/ 36 w 129"/>
                  <a:gd name="T67" fmla="*/ 67 h 1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129" h="189">
                    <a:moveTo>
                      <a:pt x="4" y="144"/>
                    </a:moveTo>
                    <a:lnTo>
                      <a:pt x="44" y="149"/>
                    </a:lnTo>
                    <a:cubicBezTo>
                      <a:pt x="45" y="154"/>
                      <a:pt x="47" y="157"/>
                      <a:pt x="49" y="159"/>
                    </a:cubicBezTo>
                    <a:cubicBezTo>
                      <a:pt x="52" y="161"/>
                      <a:pt x="57" y="162"/>
                      <a:pt x="65" y="162"/>
                    </a:cubicBezTo>
                    <a:cubicBezTo>
                      <a:pt x="74" y="162"/>
                      <a:pt x="81" y="161"/>
                      <a:pt x="85" y="158"/>
                    </a:cubicBezTo>
                    <a:cubicBezTo>
                      <a:pt x="88" y="156"/>
                      <a:pt x="91" y="153"/>
                      <a:pt x="92" y="149"/>
                    </a:cubicBezTo>
                    <a:cubicBezTo>
                      <a:pt x="93" y="146"/>
                      <a:pt x="94" y="141"/>
                      <a:pt x="94" y="133"/>
                    </a:cubicBezTo>
                    <a:lnTo>
                      <a:pt x="94" y="114"/>
                    </a:lnTo>
                    <a:cubicBezTo>
                      <a:pt x="83" y="128"/>
                      <a:pt x="70" y="135"/>
                      <a:pt x="54" y="135"/>
                    </a:cubicBezTo>
                    <a:cubicBezTo>
                      <a:pt x="36" y="135"/>
                      <a:pt x="22" y="128"/>
                      <a:pt x="12" y="113"/>
                    </a:cubicBezTo>
                    <a:cubicBezTo>
                      <a:pt x="4" y="101"/>
                      <a:pt x="0" y="86"/>
                      <a:pt x="0" y="69"/>
                    </a:cubicBezTo>
                    <a:cubicBezTo>
                      <a:pt x="0" y="46"/>
                      <a:pt x="5" y="30"/>
                      <a:pt x="16" y="18"/>
                    </a:cubicBezTo>
                    <a:cubicBezTo>
                      <a:pt x="26" y="6"/>
                      <a:pt x="40" y="0"/>
                      <a:pt x="56" y="0"/>
                    </a:cubicBezTo>
                    <a:cubicBezTo>
                      <a:pt x="72" y="0"/>
                      <a:pt x="85" y="7"/>
                      <a:pt x="96" y="22"/>
                    </a:cubicBezTo>
                    <a:lnTo>
                      <a:pt x="96" y="3"/>
                    </a:lnTo>
                    <a:lnTo>
                      <a:pt x="129" y="3"/>
                    </a:lnTo>
                    <a:lnTo>
                      <a:pt x="129" y="122"/>
                    </a:lnTo>
                    <a:cubicBezTo>
                      <a:pt x="129" y="137"/>
                      <a:pt x="127" y="149"/>
                      <a:pt x="125" y="157"/>
                    </a:cubicBezTo>
                    <a:cubicBezTo>
                      <a:pt x="122" y="164"/>
                      <a:pt x="119" y="170"/>
                      <a:pt x="114" y="175"/>
                    </a:cubicBezTo>
                    <a:cubicBezTo>
                      <a:pt x="109" y="179"/>
                      <a:pt x="103" y="183"/>
                      <a:pt x="95" y="185"/>
                    </a:cubicBezTo>
                    <a:cubicBezTo>
                      <a:pt x="88" y="188"/>
                      <a:pt x="78" y="189"/>
                      <a:pt x="66" y="189"/>
                    </a:cubicBezTo>
                    <a:cubicBezTo>
                      <a:pt x="44" y="189"/>
                      <a:pt x="28" y="185"/>
                      <a:pt x="18" y="178"/>
                    </a:cubicBezTo>
                    <a:cubicBezTo>
                      <a:pt x="9" y="170"/>
                      <a:pt x="4" y="160"/>
                      <a:pt x="4" y="148"/>
                    </a:cubicBezTo>
                    <a:cubicBezTo>
                      <a:pt x="4" y="147"/>
                      <a:pt x="4" y="146"/>
                      <a:pt x="4" y="144"/>
                    </a:cubicBezTo>
                    <a:close/>
                    <a:moveTo>
                      <a:pt x="36" y="67"/>
                    </a:moveTo>
                    <a:cubicBezTo>
                      <a:pt x="36" y="81"/>
                      <a:pt x="38" y="91"/>
                      <a:pt x="44" y="97"/>
                    </a:cubicBezTo>
                    <a:cubicBezTo>
                      <a:pt x="49" y="104"/>
                      <a:pt x="56" y="107"/>
                      <a:pt x="64" y="107"/>
                    </a:cubicBezTo>
                    <a:cubicBezTo>
                      <a:pt x="72" y="107"/>
                      <a:pt x="80" y="104"/>
                      <a:pt x="86" y="97"/>
                    </a:cubicBezTo>
                    <a:cubicBezTo>
                      <a:pt x="91" y="90"/>
                      <a:pt x="94" y="81"/>
                      <a:pt x="94" y="67"/>
                    </a:cubicBezTo>
                    <a:cubicBezTo>
                      <a:pt x="94" y="54"/>
                      <a:pt x="91" y="44"/>
                      <a:pt x="86" y="37"/>
                    </a:cubicBezTo>
                    <a:cubicBezTo>
                      <a:pt x="80" y="30"/>
                      <a:pt x="73" y="27"/>
                      <a:pt x="64" y="27"/>
                    </a:cubicBezTo>
                    <a:cubicBezTo>
                      <a:pt x="56" y="27"/>
                      <a:pt x="49" y="30"/>
                      <a:pt x="44" y="37"/>
                    </a:cubicBezTo>
                    <a:cubicBezTo>
                      <a:pt x="38" y="43"/>
                      <a:pt x="36" y="53"/>
                      <a:pt x="36" y="67"/>
                    </a:cubicBezTo>
                    <a:close/>
                    <a:moveTo>
                      <a:pt x="36" y="6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7" name="Freeform 346"/>
              <p:cNvSpPr>
                <a:spLocks noEditPoints="1"/>
              </p:cNvSpPr>
              <p:nvPr/>
            </p:nvSpPr>
            <p:spPr bwMode="auto">
              <a:xfrm>
                <a:off x="8018" y="1806"/>
                <a:ext cx="65" cy="102"/>
              </a:xfrm>
              <a:custGeom>
                <a:avLst/>
                <a:gdLst>
                  <a:gd name="T0" fmla="*/ 35 w 85"/>
                  <a:gd name="T1" fmla="*/ 135 h 135"/>
                  <a:gd name="T2" fmla="*/ 0 w 85"/>
                  <a:gd name="T3" fmla="*/ 135 h 135"/>
                  <a:gd name="T4" fmla="*/ 0 w 85"/>
                  <a:gd name="T5" fmla="*/ 3 h 135"/>
                  <a:gd name="T6" fmla="*/ 32 w 85"/>
                  <a:gd name="T7" fmla="*/ 3 h 135"/>
                  <a:gd name="T8" fmla="*/ 32 w 85"/>
                  <a:gd name="T9" fmla="*/ 22 h 135"/>
                  <a:gd name="T10" fmla="*/ 47 w 85"/>
                  <a:gd name="T11" fmla="*/ 4 h 135"/>
                  <a:gd name="T12" fmla="*/ 62 w 85"/>
                  <a:gd name="T13" fmla="*/ 0 h 135"/>
                  <a:gd name="T14" fmla="*/ 85 w 85"/>
                  <a:gd name="T15" fmla="*/ 7 h 135"/>
                  <a:gd name="T16" fmla="*/ 75 w 85"/>
                  <a:gd name="T17" fmla="*/ 37 h 135"/>
                  <a:gd name="T18" fmla="*/ 58 w 85"/>
                  <a:gd name="T19" fmla="*/ 32 h 135"/>
                  <a:gd name="T20" fmla="*/ 46 w 85"/>
                  <a:gd name="T21" fmla="*/ 36 h 135"/>
                  <a:gd name="T22" fmla="*/ 38 w 85"/>
                  <a:gd name="T23" fmla="*/ 50 h 135"/>
                  <a:gd name="T24" fmla="*/ 35 w 85"/>
                  <a:gd name="T25" fmla="*/ 95 h 135"/>
                  <a:gd name="T26" fmla="*/ 35 w 85"/>
                  <a:gd name="T27" fmla="*/ 135 h 135"/>
                  <a:gd name="T28" fmla="*/ 35 w 85"/>
                  <a:gd name="T29" fmla="*/ 135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85" h="135">
                    <a:moveTo>
                      <a:pt x="35" y="135"/>
                    </a:moveTo>
                    <a:lnTo>
                      <a:pt x="0" y="135"/>
                    </a:lnTo>
                    <a:lnTo>
                      <a:pt x="0" y="3"/>
                    </a:lnTo>
                    <a:lnTo>
                      <a:pt x="32" y="3"/>
                    </a:lnTo>
                    <a:lnTo>
                      <a:pt x="32" y="22"/>
                    </a:lnTo>
                    <a:cubicBezTo>
                      <a:pt x="38" y="13"/>
                      <a:pt x="43" y="7"/>
                      <a:pt x="47" y="4"/>
                    </a:cubicBezTo>
                    <a:cubicBezTo>
                      <a:pt x="52" y="2"/>
                      <a:pt x="57" y="0"/>
                      <a:pt x="62" y="0"/>
                    </a:cubicBezTo>
                    <a:cubicBezTo>
                      <a:pt x="70" y="0"/>
                      <a:pt x="78" y="2"/>
                      <a:pt x="85" y="7"/>
                    </a:cubicBezTo>
                    <a:lnTo>
                      <a:pt x="75" y="37"/>
                    </a:lnTo>
                    <a:cubicBezTo>
                      <a:pt x="69" y="34"/>
                      <a:pt x="63" y="32"/>
                      <a:pt x="58" y="32"/>
                    </a:cubicBezTo>
                    <a:cubicBezTo>
                      <a:pt x="53" y="32"/>
                      <a:pt x="49" y="33"/>
                      <a:pt x="46" y="36"/>
                    </a:cubicBezTo>
                    <a:cubicBezTo>
                      <a:pt x="42" y="38"/>
                      <a:pt x="40" y="43"/>
                      <a:pt x="38" y="50"/>
                    </a:cubicBezTo>
                    <a:cubicBezTo>
                      <a:pt x="36" y="57"/>
                      <a:pt x="35" y="72"/>
                      <a:pt x="35" y="95"/>
                    </a:cubicBezTo>
                    <a:lnTo>
                      <a:pt x="35" y="135"/>
                    </a:lnTo>
                    <a:close/>
                    <a:moveTo>
                      <a:pt x="35" y="135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8" name="Freeform 347"/>
              <p:cNvSpPr>
                <a:spLocks noEditPoints="1"/>
              </p:cNvSpPr>
              <p:nvPr/>
            </p:nvSpPr>
            <p:spPr bwMode="auto">
              <a:xfrm>
                <a:off x="8087" y="1806"/>
                <a:ext cx="94" cy="104"/>
              </a:xfrm>
              <a:custGeom>
                <a:avLst/>
                <a:gdLst>
                  <a:gd name="T0" fmla="*/ 36 w 124"/>
                  <a:gd name="T1" fmla="*/ 44 h 138"/>
                  <a:gd name="T2" fmla="*/ 4 w 124"/>
                  <a:gd name="T3" fmla="*/ 38 h 138"/>
                  <a:gd name="T4" fmla="*/ 22 w 124"/>
                  <a:gd name="T5" fmla="*/ 9 h 138"/>
                  <a:gd name="T6" fmla="*/ 61 w 124"/>
                  <a:gd name="T7" fmla="*/ 0 h 138"/>
                  <a:gd name="T8" fmla="*/ 96 w 124"/>
                  <a:gd name="T9" fmla="*/ 6 h 138"/>
                  <a:gd name="T10" fmla="*/ 112 w 124"/>
                  <a:gd name="T11" fmla="*/ 20 h 138"/>
                  <a:gd name="T12" fmla="*/ 117 w 124"/>
                  <a:gd name="T13" fmla="*/ 51 h 138"/>
                  <a:gd name="T14" fmla="*/ 116 w 124"/>
                  <a:gd name="T15" fmla="*/ 92 h 138"/>
                  <a:gd name="T16" fmla="*/ 118 w 124"/>
                  <a:gd name="T17" fmla="*/ 118 h 138"/>
                  <a:gd name="T18" fmla="*/ 124 w 124"/>
                  <a:gd name="T19" fmla="*/ 135 h 138"/>
                  <a:gd name="T20" fmla="*/ 90 w 124"/>
                  <a:gd name="T21" fmla="*/ 135 h 138"/>
                  <a:gd name="T22" fmla="*/ 86 w 124"/>
                  <a:gd name="T23" fmla="*/ 125 h 138"/>
                  <a:gd name="T24" fmla="*/ 85 w 124"/>
                  <a:gd name="T25" fmla="*/ 121 h 138"/>
                  <a:gd name="T26" fmla="*/ 66 w 124"/>
                  <a:gd name="T27" fmla="*/ 134 h 138"/>
                  <a:gd name="T28" fmla="*/ 44 w 124"/>
                  <a:gd name="T29" fmla="*/ 138 h 138"/>
                  <a:gd name="T30" fmla="*/ 12 w 124"/>
                  <a:gd name="T31" fmla="*/ 127 h 138"/>
                  <a:gd name="T32" fmla="*/ 0 w 124"/>
                  <a:gd name="T33" fmla="*/ 99 h 138"/>
                  <a:gd name="T34" fmla="*/ 6 w 124"/>
                  <a:gd name="T35" fmla="*/ 79 h 138"/>
                  <a:gd name="T36" fmla="*/ 21 w 124"/>
                  <a:gd name="T37" fmla="*/ 66 h 138"/>
                  <a:gd name="T38" fmla="*/ 48 w 124"/>
                  <a:gd name="T39" fmla="*/ 58 h 138"/>
                  <a:gd name="T40" fmla="*/ 82 w 124"/>
                  <a:gd name="T41" fmla="*/ 49 h 138"/>
                  <a:gd name="T42" fmla="*/ 82 w 124"/>
                  <a:gd name="T43" fmla="*/ 46 h 138"/>
                  <a:gd name="T44" fmla="*/ 77 w 124"/>
                  <a:gd name="T45" fmla="*/ 31 h 138"/>
                  <a:gd name="T46" fmla="*/ 59 w 124"/>
                  <a:gd name="T47" fmla="*/ 27 h 138"/>
                  <a:gd name="T48" fmla="*/ 44 w 124"/>
                  <a:gd name="T49" fmla="*/ 31 h 138"/>
                  <a:gd name="T50" fmla="*/ 36 w 124"/>
                  <a:gd name="T51" fmla="*/ 44 h 138"/>
                  <a:gd name="T52" fmla="*/ 82 w 124"/>
                  <a:gd name="T53" fmla="*/ 72 h 138"/>
                  <a:gd name="T54" fmla="*/ 61 w 124"/>
                  <a:gd name="T55" fmla="*/ 77 h 138"/>
                  <a:gd name="T56" fmla="*/ 42 w 124"/>
                  <a:gd name="T57" fmla="*/ 83 h 138"/>
                  <a:gd name="T58" fmla="*/ 35 w 124"/>
                  <a:gd name="T59" fmla="*/ 96 h 138"/>
                  <a:gd name="T60" fmla="*/ 41 w 124"/>
                  <a:gd name="T61" fmla="*/ 108 h 138"/>
                  <a:gd name="T62" fmla="*/ 55 w 124"/>
                  <a:gd name="T63" fmla="*/ 114 h 138"/>
                  <a:gd name="T64" fmla="*/ 73 w 124"/>
                  <a:gd name="T65" fmla="*/ 108 h 138"/>
                  <a:gd name="T66" fmla="*/ 81 w 124"/>
                  <a:gd name="T67" fmla="*/ 96 h 138"/>
                  <a:gd name="T68" fmla="*/ 82 w 124"/>
                  <a:gd name="T69" fmla="*/ 79 h 138"/>
                  <a:gd name="T70" fmla="*/ 82 w 124"/>
                  <a:gd name="T71" fmla="*/ 72 h 138"/>
                  <a:gd name="T72" fmla="*/ 82 w 124"/>
                  <a:gd name="T73" fmla="*/ 7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4" h="138">
                    <a:moveTo>
                      <a:pt x="36" y="44"/>
                    </a:moveTo>
                    <a:lnTo>
                      <a:pt x="4" y="38"/>
                    </a:lnTo>
                    <a:cubicBezTo>
                      <a:pt x="7" y="25"/>
                      <a:pt x="14" y="16"/>
                      <a:pt x="22" y="9"/>
                    </a:cubicBezTo>
                    <a:cubicBezTo>
                      <a:pt x="31" y="3"/>
                      <a:pt x="44" y="0"/>
                      <a:pt x="61" y="0"/>
                    </a:cubicBezTo>
                    <a:cubicBezTo>
                      <a:pt x="77" y="0"/>
                      <a:pt x="88" y="2"/>
                      <a:pt x="96" y="6"/>
                    </a:cubicBezTo>
                    <a:cubicBezTo>
                      <a:pt x="104" y="10"/>
                      <a:pt x="109" y="14"/>
                      <a:pt x="112" y="20"/>
                    </a:cubicBezTo>
                    <a:cubicBezTo>
                      <a:pt x="115" y="26"/>
                      <a:pt x="117" y="36"/>
                      <a:pt x="117" y="51"/>
                    </a:cubicBezTo>
                    <a:lnTo>
                      <a:pt x="116" y="92"/>
                    </a:lnTo>
                    <a:cubicBezTo>
                      <a:pt x="116" y="104"/>
                      <a:pt x="117" y="112"/>
                      <a:pt x="118" y="118"/>
                    </a:cubicBezTo>
                    <a:cubicBezTo>
                      <a:pt x="119" y="123"/>
                      <a:pt x="121" y="129"/>
                      <a:pt x="124" y="135"/>
                    </a:cubicBezTo>
                    <a:lnTo>
                      <a:pt x="90" y="135"/>
                    </a:lnTo>
                    <a:cubicBezTo>
                      <a:pt x="89" y="133"/>
                      <a:pt x="88" y="130"/>
                      <a:pt x="86" y="125"/>
                    </a:cubicBezTo>
                    <a:cubicBezTo>
                      <a:pt x="86" y="123"/>
                      <a:pt x="85" y="122"/>
                      <a:pt x="85" y="121"/>
                    </a:cubicBezTo>
                    <a:cubicBezTo>
                      <a:pt x="79" y="127"/>
                      <a:pt x="73" y="131"/>
                      <a:pt x="66" y="134"/>
                    </a:cubicBezTo>
                    <a:cubicBezTo>
                      <a:pt x="59" y="137"/>
                      <a:pt x="52" y="138"/>
                      <a:pt x="44" y="138"/>
                    </a:cubicBezTo>
                    <a:cubicBezTo>
                      <a:pt x="31" y="138"/>
                      <a:pt x="20" y="135"/>
                      <a:pt x="12" y="127"/>
                    </a:cubicBezTo>
                    <a:cubicBezTo>
                      <a:pt x="4" y="120"/>
                      <a:pt x="0" y="111"/>
                      <a:pt x="0" y="99"/>
                    </a:cubicBezTo>
                    <a:cubicBezTo>
                      <a:pt x="0" y="92"/>
                      <a:pt x="2" y="85"/>
                      <a:pt x="6" y="79"/>
                    </a:cubicBezTo>
                    <a:cubicBezTo>
                      <a:pt x="9" y="73"/>
                      <a:pt x="14" y="69"/>
                      <a:pt x="21" y="66"/>
                    </a:cubicBezTo>
                    <a:cubicBezTo>
                      <a:pt x="27" y="63"/>
                      <a:pt x="36" y="60"/>
                      <a:pt x="48" y="58"/>
                    </a:cubicBezTo>
                    <a:cubicBezTo>
                      <a:pt x="65" y="55"/>
                      <a:pt x="76" y="52"/>
                      <a:pt x="82" y="49"/>
                    </a:cubicBezTo>
                    <a:lnTo>
                      <a:pt x="82" y="46"/>
                    </a:lnTo>
                    <a:cubicBezTo>
                      <a:pt x="82" y="39"/>
                      <a:pt x="81" y="34"/>
                      <a:pt x="77" y="31"/>
                    </a:cubicBezTo>
                    <a:cubicBezTo>
                      <a:pt x="74" y="28"/>
                      <a:pt x="68" y="27"/>
                      <a:pt x="59" y="27"/>
                    </a:cubicBezTo>
                    <a:cubicBezTo>
                      <a:pt x="52" y="27"/>
                      <a:pt x="48" y="28"/>
                      <a:pt x="44" y="31"/>
                    </a:cubicBezTo>
                    <a:cubicBezTo>
                      <a:pt x="41" y="33"/>
                      <a:pt x="38" y="37"/>
                      <a:pt x="36" y="44"/>
                    </a:cubicBezTo>
                    <a:close/>
                    <a:moveTo>
                      <a:pt x="82" y="72"/>
                    </a:moveTo>
                    <a:cubicBezTo>
                      <a:pt x="78" y="73"/>
                      <a:pt x="71" y="75"/>
                      <a:pt x="61" y="77"/>
                    </a:cubicBezTo>
                    <a:cubicBezTo>
                      <a:pt x="51" y="79"/>
                      <a:pt x="45" y="81"/>
                      <a:pt x="42" y="83"/>
                    </a:cubicBezTo>
                    <a:cubicBezTo>
                      <a:pt x="37" y="87"/>
                      <a:pt x="35" y="91"/>
                      <a:pt x="35" y="96"/>
                    </a:cubicBezTo>
                    <a:cubicBezTo>
                      <a:pt x="35" y="101"/>
                      <a:pt x="37" y="105"/>
                      <a:pt x="41" y="108"/>
                    </a:cubicBezTo>
                    <a:cubicBezTo>
                      <a:pt x="44" y="112"/>
                      <a:pt x="49" y="114"/>
                      <a:pt x="55" y="114"/>
                    </a:cubicBezTo>
                    <a:cubicBezTo>
                      <a:pt x="61" y="114"/>
                      <a:pt x="67" y="112"/>
                      <a:pt x="73" y="108"/>
                    </a:cubicBezTo>
                    <a:cubicBezTo>
                      <a:pt x="77" y="104"/>
                      <a:pt x="80" y="100"/>
                      <a:pt x="81" y="96"/>
                    </a:cubicBezTo>
                    <a:cubicBezTo>
                      <a:pt x="82" y="93"/>
                      <a:pt x="82" y="87"/>
                      <a:pt x="82" y="79"/>
                    </a:cubicBezTo>
                    <a:lnTo>
                      <a:pt x="82" y="72"/>
                    </a:lnTo>
                    <a:close/>
                    <a:moveTo>
                      <a:pt x="82" y="72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49" name="Freeform 348"/>
              <p:cNvSpPr>
                <a:spLocks noEditPoints="1"/>
              </p:cNvSpPr>
              <p:nvPr/>
            </p:nvSpPr>
            <p:spPr bwMode="auto">
              <a:xfrm>
                <a:off x="8201" y="1806"/>
                <a:ext cx="98" cy="141"/>
              </a:xfrm>
              <a:custGeom>
                <a:avLst/>
                <a:gdLst>
                  <a:gd name="T0" fmla="*/ 0 w 129"/>
                  <a:gd name="T1" fmla="*/ 3 h 186"/>
                  <a:gd name="T2" fmla="*/ 33 w 129"/>
                  <a:gd name="T3" fmla="*/ 3 h 186"/>
                  <a:gd name="T4" fmla="*/ 33 w 129"/>
                  <a:gd name="T5" fmla="*/ 23 h 186"/>
                  <a:gd name="T6" fmla="*/ 50 w 129"/>
                  <a:gd name="T7" fmla="*/ 6 h 186"/>
                  <a:gd name="T8" fmla="*/ 74 w 129"/>
                  <a:gd name="T9" fmla="*/ 0 h 186"/>
                  <a:gd name="T10" fmla="*/ 113 w 129"/>
                  <a:gd name="T11" fmla="*/ 18 h 186"/>
                  <a:gd name="T12" fmla="*/ 129 w 129"/>
                  <a:gd name="T13" fmla="*/ 69 h 186"/>
                  <a:gd name="T14" fmla="*/ 113 w 129"/>
                  <a:gd name="T15" fmla="*/ 120 h 186"/>
                  <a:gd name="T16" fmla="*/ 74 w 129"/>
                  <a:gd name="T17" fmla="*/ 138 h 186"/>
                  <a:gd name="T18" fmla="*/ 54 w 129"/>
                  <a:gd name="T19" fmla="*/ 134 h 186"/>
                  <a:gd name="T20" fmla="*/ 35 w 129"/>
                  <a:gd name="T21" fmla="*/ 119 h 186"/>
                  <a:gd name="T22" fmla="*/ 35 w 129"/>
                  <a:gd name="T23" fmla="*/ 186 h 186"/>
                  <a:gd name="T24" fmla="*/ 0 w 129"/>
                  <a:gd name="T25" fmla="*/ 186 h 186"/>
                  <a:gd name="T26" fmla="*/ 0 w 129"/>
                  <a:gd name="T27" fmla="*/ 3 h 186"/>
                  <a:gd name="T28" fmla="*/ 35 w 129"/>
                  <a:gd name="T29" fmla="*/ 67 h 186"/>
                  <a:gd name="T30" fmla="*/ 44 w 129"/>
                  <a:gd name="T31" fmla="*/ 100 h 186"/>
                  <a:gd name="T32" fmla="*/ 65 w 129"/>
                  <a:gd name="T33" fmla="*/ 111 h 186"/>
                  <a:gd name="T34" fmla="*/ 85 w 129"/>
                  <a:gd name="T35" fmla="*/ 101 h 186"/>
                  <a:gd name="T36" fmla="*/ 94 w 129"/>
                  <a:gd name="T37" fmla="*/ 69 h 186"/>
                  <a:gd name="T38" fmla="*/ 85 w 129"/>
                  <a:gd name="T39" fmla="*/ 38 h 186"/>
                  <a:gd name="T40" fmla="*/ 65 w 129"/>
                  <a:gd name="T41" fmla="*/ 28 h 186"/>
                  <a:gd name="T42" fmla="*/ 43 w 129"/>
                  <a:gd name="T43" fmla="*/ 38 h 186"/>
                  <a:gd name="T44" fmla="*/ 35 w 129"/>
                  <a:gd name="T45" fmla="*/ 67 h 186"/>
                  <a:gd name="T46" fmla="*/ 35 w 129"/>
                  <a:gd name="T47" fmla="*/ 67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29" h="186">
                    <a:moveTo>
                      <a:pt x="0" y="3"/>
                    </a:moveTo>
                    <a:lnTo>
                      <a:pt x="33" y="3"/>
                    </a:lnTo>
                    <a:lnTo>
                      <a:pt x="33" y="23"/>
                    </a:lnTo>
                    <a:cubicBezTo>
                      <a:pt x="37" y="16"/>
                      <a:pt x="43" y="11"/>
                      <a:pt x="50" y="6"/>
                    </a:cubicBezTo>
                    <a:cubicBezTo>
                      <a:pt x="57" y="2"/>
                      <a:pt x="65" y="0"/>
                      <a:pt x="74" y="0"/>
                    </a:cubicBezTo>
                    <a:cubicBezTo>
                      <a:pt x="89" y="0"/>
                      <a:pt x="102" y="6"/>
                      <a:pt x="113" y="18"/>
                    </a:cubicBezTo>
                    <a:cubicBezTo>
                      <a:pt x="124" y="30"/>
                      <a:pt x="129" y="47"/>
                      <a:pt x="129" y="69"/>
                    </a:cubicBezTo>
                    <a:cubicBezTo>
                      <a:pt x="129" y="91"/>
                      <a:pt x="124" y="108"/>
                      <a:pt x="113" y="120"/>
                    </a:cubicBezTo>
                    <a:cubicBezTo>
                      <a:pt x="102" y="132"/>
                      <a:pt x="89" y="138"/>
                      <a:pt x="74" y="138"/>
                    </a:cubicBezTo>
                    <a:cubicBezTo>
                      <a:pt x="66" y="138"/>
                      <a:pt x="60" y="137"/>
                      <a:pt x="54" y="134"/>
                    </a:cubicBezTo>
                    <a:cubicBezTo>
                      <a:pt x="48" y="131"/>
                      <a:pt x="42" y="126"/>
                      <a:pt x="35" y="119"/>
                    </a:cubicBezTo>
                    <a:lnTo>
                      <a:pt x="35" y="186"/>
                    </a:lnTo>
                    <a:lnTo>
                      <a:pt x="0" y="186"/>
                    </a:lnTo>
                    <a:lnTo>
                      <a:pt x="0" y="3"/>
                    </a:lnTo>
                    <a:close/>
                    <a:moveTo>
                      <a:pt x="35" y="67"/>
                    </a:moveTo>
                    <a:cubicBezTo>
                      <a:pt x="35" y="82"/>
                      <a:pt x="38" y="93"/>
                      <a:pt x="44" y="100"/>
                    </a:cubicBezTo>
                    <a:cubicBezTo>
                      <a:pt x="49" y="107"/>
                      <a:pt x="57" y="111"/>
                      <a:pt x="65" y="111"/>
                    </a:cubicBezTo>
                    <a:cubicBezTo>
                      <a:pt x="73" y="111"/>
                      <a:pt x="80" y="107"/>
                      <a:pt x="85" y="101"/>
                    </a:cubicBezTo>
                    <a:cubicBezTo>
                      <a:pt x="91" y="94"/>
                      <a:pt x="93" y="84"/>
                      <a:pt x="94" y="69"/>
                    </a:cubicBezTo>
                    <a:cubicBezTo>
                      <a:pt x="93" y="55"/>
                      <a:pt x="91" y="45"/>
                      <a:pt x="85" y="38"/>
                    </a:cubicBezTo>
                    <a:cubicBezTo>
                      <a:pt x="80" y="31"/>
                      <a:pt x="73" y="28"/>
                      <a:pt x="65" y="28"/>
                    </a:cubicBezTo>
                    <a:cubicBezTo>
                      <a:pt x="56" y="28"/>
                      <a:pt x="49" y="31"/>
                      <a:pt x="43" y="38"/>
                    </a:cubicBezTo>
                    <a:cubicBezTo>
                      <a:pt x="38" y="44"/>
                      <a:pt x="35" y="54"/>
                      <a:pt x="35" y="67"/>
                    </a:cubicBezTo>
                    <a:close/>
                    <a:moveTo>
                      <a:pt x="35" y="6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0" name="Freeform 349"/>
              <p:cNvSpPr>
                <a:spLocks noEditPoints="1"/>
              </p:cNvSpPr>
              <p:nvPr/>
            </p:nvSpPr>
            <p:spPr bwMode="auto">
              <a:xfrm>
                <a:off x="8320" y="1770"/>
                <a:ext cx="91" cy="138"/>
              </a:xfrm>
              <a:custGeom>
                <a:avLst/>
                <a:gdLst>
                  <a:gd name="T0" fmla="*/ 35 w 120"/>
                  <a:gd name="T1" fmla="*/ 0 h 182"/>
                  <a:gd name="T2" fmla="*/ 35 w 120"/>
                  <a:gd name="T3" fmla="*/ 67 h 182"/>
                  <a:gd name="T4" fmla="*/ 75 w 120"/>
                  <a:gd name="T5" fmla="*/ 47 h 182"/>
                  <a:gd name="T6" fmla="*/ 97 w 120"/>
                  <a:gd name="T7" fmla="*/ 52 h 182"/>
                  <a:gd name="T8" fmla="*/ 112 w 120"/>
                  <a:gd name="T9" fmla="*/ 63 h 182"/>
                  <a:gd name="T10" fmla="*/ 118 w 120"/>
                  <a:gd name="T11" fmla="*/ 79 h 182"/>
                  <a:gd name="T12" fmla="*/ 120 w 120"/>
                  <a:gd name="T13" fmla="*/ 105 h 182"/>
                  <a:gd name="T14" fmla="*/ 120 w 120"/>
                  <a:gd name="T15" fmla="*/ 182 h 182"/>
                  <a:gd name="T16" fmla="*/ 85 w 120"/>
                  <a:gd name="T17" fmla="*/ 182 h 182"/>
                  <a:gd name="T18" fmla="*/ 85 w 120"/>
                  <a:gd name="T19" fmla="*/ 113 h 182"/>
                  <a:gd name="T20" fmla="*/ 83 w 120"/>
                  <a:gd name="T21" fmla="*/ 86 h 182"/>
                  <a:gd name="T22" fmla="*/ 76 w 120"/>
                  <a:gd name="T23" fmla="*/ 77 h 182"/>
                  <a:gd name="T24" fmla="*/ 63 w 120"/>
                  <a:gd name="T25" fmla="*/ 74 h 182"/>
                  <a:gd name="T26" fmla="*/ 48 w 120"/>
                  <a:gd name="T27" fmla="*/ 78 h 182"/>
                  <a:gd name="T28" fmla="*/ 38 w 120"/>
                  <a:gd name="T29" fmla="*/ 91 h 182"/>
                  <a:gd name="T30" fmla="*/ 35 w 120"/>
                  <a:gd name="T31" fmla="*/ 116 h 182"/>
                  <a:gd name="T32" fmla="*/ 35 w 120"/>
                  <a:gd name="T33" fmla="*/ 182 h 182"/>
                  <a:gd name="T34" fmla="*/ 0 w 120"/>
                  <a:gd name="T35" fmla="*/ 182 h 182"/>
                  <a:gd name="T36" fmla="*/ 0 w 120"/>
                  <a:gd name="T37" fmla="*/ 0 h 182"/>
                  <a:gd name="T38" fmla="*/ 35 w 120"/>
                  <a:gd name="T39" fmla="*/ 0 h 182"/>
                  <a:gd name="T40" fmla="*/ 35 w 120"/>
                  <a:gd name="T41" fmla="*/ 0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0" h="182">
                    <a:moveTo>
                      <a:pt x="35" y="0"/>
                    </a:moveTo>
                    <a:lnTo>
                      <a:pt x="35" y="67"/>
                    </a:lnTo>
                    <a:cubicBezTo>
                      <a:pt x="46" y="54"/>
                      <a:pt x="59" y="47"/>
                      <a:pt x="75" y="47"/>
                    </a:cubicBezTo>
                    <a:cubicBezTo>
                      <a:pt x="83" y="47"/>
                      <a:pt x="90" y="49"/>
                      <a:pt x="97" y="52"/>
                    </a:cubicBezTo>
                    <a:cubicBezTo>
                      <a:pt x="103" y="55"/>
                      <a:pt x="108" y="59"/>
                      <a:pt x="112" y="63"/>
                    </a:cubicBezTo>
                    <a:cubicBezTo>
                      <a:pt x="115" y="68"/>
                      <a:pt x="117" y="73"/>
                      <a:pt x="118" y="79"/>
                    </a:cubicBezTo>
                    <a:cubicBezTo>
                      <a:pt x="119" y="84"/>
                      <a:pt x="120" y="93"/>
                      <a:pt x="120" y="105"/>
                    </a:cubicBezTo>
                    <a:lnTo>
                      <a:pt x="120" y="182"/>
                    </a:lnTo>
                    <a:lnTo>
                      <a:pt x="85" y="182"/>
                    </a:lnTo>
                    <a:lnTo>
                      <a:pt x="85" y="113"/>
                    </a:lnTo>
                    <a:cubicBezTo>
                      <a:pt x="85" y="99"/>
                      <a:pt x="84" y="90"/>
                      <a:pt x="83" y="86"/>
                    </a:cubicBezTo>
                    <a:cubicBezTo>
                      <a:pt x="82" y="83"/>
                      <a:pt x="79" y="80"/>
                      <a:pt x="76" y="77"/>
                    </a:cubicBezTo>
                    <a:cubicBezTo>
                      <a:pt x="73" y="75"/>
                      <a:pt x="68" y="74"/>
                      <a:pt x="63" y="74"/>
                    </a:cubicBezTo>
                    <a:cubicBezTo>
                      <a:pt x="58" y="74"/>
                      <a:pt x="52" y="75"/>
                      <a:pt x="48" y="78"/>
                    </a:cubicBezTo>
                    <a:cubicBezTo>
                      <a:pt x="43" y="81"/>
                      <a:pt x="40" y="85"/>
                      <a:pt x="38" y="91"/>
                    </a:cubicBezTo>
                    <a:cubicBezTo>
                      <a:pt x="36" y="97"/>
                      <a:pt x="35" y="105"/>
                      <a:pt x="35" y="116"/>
                    </a:cubicBezTo>
                    <a:lnTo>
                      <a:pt x="35" y="182"/>
                    </a:lnTo>
                    <a:lnTo>
                      <a:pt x="0" y="182"/>
                    </a:lnTo>
                    <a:lnTo>
                      <a:pt x="0" y="0"/>
                    </a:lnTo>
                    <a:lnTo>
                      <a:pt x="35" y="0"/>
                    </a:lnTo>
                    <a:close/>
                    <a:moveTo>
                      <a:pt x="35" y="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1" name="Freeform 350"/>
              <p:cNvSpPr>
                <a:spLocks noEditPoints="1"/>
              </p:cNvSpPr>
              <p:nvPr/>
            </p:nvSpPr>
            <p:spPr bwMode="auto">
              <a:xfrm>
                <a:off x="8426" y="1808"/>
                <a:ext cx="103" cy="141"/>
              </a:xfrm>
              <a:custGeom>
                <a:avLst/>
                <a:gdLst>
                  <a:gd name="T0" fmla="*/ 0 w 136"/>
                  <a:gd name="T1" fmla="*/ 0 h 186"/>
                  <a:gd name="T2" fmla="*/ 37 w 136"/>
                  <a:gd name="T3" fmla="*/ 0 h 186"/>
                  <a:gd name="T4" fmla="*/ 69 w 136"/>
                  <a:gd name="T5" fmla="*/ 94 h 186"/>
                  <a:gd name="T6" fmla="*/ 100 w 136"/>
                  <a:gd name="T7" fmla="*/ 0 h 186"/>
                  <a:gd name="T8" fmla="*/ 136 w 136"/>
                  <a:gd name="T9" fmla="*/ 0 h 186"/>
                  <a:gd name="T10" fmla="*/ 89 w 136"/>
                  <a:gd name="T11" fmla="*/ 127 h 186"/>
                  <a:gd name="T12" fmla="*/ 81 w 136"/>
                  <a:gd name="T13" fmla="*/ 150 h 186"/>
                  <a:gd name="T14" fmla="*/ 72 w 136"/>
                  <a:gd name="T15" fmla="*/ 168 h 186"/>
                  <a:gd name="T16" fmla="*/ 63 w 136"/>
                  <a:gd name="T17" fmla="*/ 178 h 186"/>
                  <a:gd name="T18" fmla="*/ 49 w 136"/>
                  <a:gd name="T19" fmla="*/ 184 h 186"/>
                  <a:gd name="T20" fmla="*/ 31 w 136"/>
                  <a:gd name="T21" fmla="*/ 186 h 186"/>
                  <a:gd name="T22" fmla="*/ 12 w 136"/>
                  <a:gd name="T23" fmla="*/ 184 h 186"/>
                  <a:gd name="T24" fmla="*/ 8 w 136"/>
                  <a:gd name="T25" fmla="*/ 157 h 186"/>
                  <a:gd name="T26" fmla="*/ 23 w 136"/>
                  <a:gd name="T27" fmla="*/ 158 h 186"/>
                  <a:gd name="T28" fmla="*/ 41 w 136"/>
                  <a:gd name="T29" fmla="*/ 151 h 186"/>
                  <a:gd name="T30" fmla="*/ 50 w 136"/>
                  <a:gd name="T31" fmla="*/ 133 h 186"/>
                  <a:gd name="T32" fmla="*/ 0 w 136"/>
                  <a:gd name="T33" fmla="*/ 0 h 186"/>
                  <a:gd name="T34" fmla="*/ 0 w 136"/>
                  <a:gd name="T35" fmla="*/ 0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36" h="186">
                    <a:moveTo>
                      <a:pt x="0" y="0"/>
                    </a:moveTo>
                    <a:lnTo>
                      <a:pt x="37" y="0"/>
                    </a:lnTo>
                    <a:lnTo>
                      <a:pt x="69" y="94"/>
                    </a:lnTo>
                    <a:lnTo>
                      <a:pt x="100" y="0"/>
                    </a:lnTo>
                    <a:lnTo>
                      <a:pt x="136" y="0"/>
                    </a:lnTo>
                    <a:lnTo>
                      <a:pt x="89" y="127"/>
                    </a:lnTo>
                    <a:lnTo>
                      <a:pt x="81" y="150"/>
                    </a:lnTo>
                    <a:cubicBezTo>
                      <a:pt x="78" y="158"/>
                      <a:pt x="75" y="164"/>
                      <a:pt x="72" y="168"/>
                    </a:cubicBezTo>
                    <a:cubicBezTo>
                      <a:pt x="69" y="172"/>
                      <a:pt x="66" y="175"/>
                      <a:pt x="63" y="178"/>
                    </a:cubicBezTo>
                    <a:cubicBezTo>
                      <a:pt x="59" y="181"/>
                      <a:pt x="54" y="182"/>
                      <a:pt x="49" y="184"/>
                    </a:cubicBezTo>
                    <a:cubicBezTo>
                      <a:pt x="44" y="185"/>
                      <a:pt x="38" y="186"/>
                      <a:pt x="31" y="186"/>
                    </a:cubicBezTo>
                    <a:cubicBezTo>
                      <a:pt x="25" y="186"/>
                      <a:pt x="18" y="185"/>
                      <a:pt x="12" y="184"/>
                    </a:cubicBezTo>
                    <a:lnTo>
                      <a:pt x="8" y="157"/>
                    </a:lnTo>
                    <a:cubicBezTo>
                      <a:pt x="14" y="158"/>
                      <a:pt x="19" y="158"/>
                      <a:pt x="23" y="158"/>
                    </a:cubicBezTo>
                    <a:cubicBezTo>
                      <a:pt x="31" y="158"/>
                      <a:pt x="37" y="156"/>
                      <a:pt x="41" y="151"/>
                    </a:cubicBezTo>
                    <a:cubicBezTo>
                      <a:pt x="45" y="146"/>
                      <a:pt x="48" y="140"/>
                      <a:pt x="50" y="133"/>
                    </a:cubicBezTo>
                    <a:lnTo>
                      <a:pt x="0" y="0"/>
                    </a:lnTo>
                    <a:close/>
                    <a:moveTo>
                      <a:pt x="0" y="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2" name="Freeform 351"/>
              <p:cNvSpPr>
                <a:spLocks noEditPoints="1"/>
              </p:cNvSpPr>
              <p:nvPr/>
            </p:nvSpPr>
            <p:spPr bwMode="auto">
              <a:xfrm>
                <a:off x="385" y="2882"/>
                <a:ext cx="31" cy="156"/>
              </a:xfrm>
              <a:custGeom>
                <a:avLst/>
                <a:gdLst>
                  <a:gd name="T0" fmla="*/ 0 w 41"/>
                  <a:gd name="T1" fmla="*/ 206 h 206"/>
                  <a:gd name="T2" fmla="*/ 0 w 41"/>
                  <a:gd name="T3" fmla="*/ 0 h 206"/>
                  <a:gd name="T4" fmla="*/ 41 w 41"/>
                  <a:gd name="T5" fmla="*/ 0 h 206"/>
                  <a:gd name="T6" fmla="*/ 41 w 41"/>
                  <a:gd name="T7" fmla="*/ 206 h 206"/>
                  <a:gd name="T8" fmla="*/ 0 w 41"/>
                  <a:gd name="T9" fmla="*/ 206 h 206"/>
                  <a:gd name="T10" fmla="*/ 0 w 41"/>
                  <a:gd name="T11" fmla="*/ 206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" h="206">
                    <a:moveTo>
                      <a:pt x="0" y="206"/>
                    </a:moveTo>
                    <a:lnTo>
                      <a:pt x="0" y="0"/>
                    </a:lnTo>
                    <a:lnTo>
                      <a:pt x="41" y="0"/>
                    </a:lnTo>
                    <a:lnTo>
                      <a:pt x="41" y="206"/>
                    </a:lnTo>
                    <a:lnTo>
                      <a:pt x="0" y="206"/>
                    </a:lnTo>
                    <a:close/>
                    <a:moveTo>
                      <a:pt x="0" y="20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3" name="Freeform 352"/>
              <p:cNvSpPr>
                <a:spLocks noEditPoints="1"/>
              </p:cNvSpPr>
              <p:nvPr/>
            </p:nvSpPr>
            <p:spPr bwMode="auto">
              <a:xfrm>
                <a:off x="435" y="2882"/>
                <a:ext cx="124" cy="156"/>
              </a:xfrm>
              <a:custGeom>
                <a:avLst/>
                <a:gdLst>
                  <a:gd name="T0" fmla="*/ 61 w 164"/>
                  <a:gd name="T1" fmla="*/ 206 h 206"/>
                  <a:gd name="T2" fmla="*/ 61 w 164"/>
                  <a:gd name="T3" fmla="*/ 35 h 206"/>
                  <a:gd name="T4" fmla="*/ 0 w 164"/>
                  <a:gd name="T5" fmla="*/ 35 h 206"/>
                  <a:gd name="T6" fmla="*/ 0 w 164"/>
                  <a:gd name="T7" fmla="*/ 0 h 206"/>
                  <a:gd name="T8" fmla="*/ 164 w 164"/>
                  <a:gd name="T9" fmla="*/ 0 h 206"/>
                  <a:gd name="T10" fmla="*/ 164 w 164"/>
                  <a:gd name="T11" fmla="*/ 35 h 206"/>
                  <a:gd name="T12" fmla="*/ 103 w 164"/>
                  <a:gd name="T13" fmla="*/ 35 h 206"/>
                  <a:gd name="T14" fmla="*/ 103 w 164"/>
                  <a:gd name="T15" fmla="*/ 206 h 206"/>
                  <a:gd name="T16" fmla="*/ 61 w 164"/>
                  <a:gd name="T17" fmla="*/ 206 h 206"/>
                  <a:gd name="T18" fmla="*/ 61 w 164"/>
                  <a:gd name="T19" fmla="*/ 206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64" h="206">
                    <a:moveTo>
                      <a:pt x="61" y="206"/>
                    </a:moveTo>
                    <a:lnTo>
                      <a:pt x="61" y="35"/>
                    </a:lnTo>
                    <a:lnTo>
                      <a:pt x="0" y="35"/>
                    </a:lnTo>
                    <a:lnTo>
                      <a:pt x="0" y="0"/>
                    </a:lnTo>
                    <a:lnTo>
                      <a:pt x="164" y="0"/>
                    </a:lnTo>
                    <a:lnTo>
                      <a:pt x="164" y="35"/>
                    </a:lnTo>
                    <a:lnTo>
                      <a:pt x="103" y="35"/>
                    </a:lnTo>
                    <a:lnTo>
                      <a:pt x="103" y="206"/>
                    </a:lnTo>
                    <a:lnTo>
                      <a:pt x="61" y="206"/>
                    </a:lnTo>
                    <a:close/>
                    <a:moveTo>
                      <a:pt x="61" y="20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4" name="Freeform 353"/>
              <p:cNvSpPr>
                <a:spLocks noEditPoints="1"/>
              </p:cNvSpPr>
              <p:nvPr/>
            </p:nvSpPr>
            <p:spPr bwMode="auto">
              <a:xfrm>
                <a:off x="576" y="3009"/>
                <a:ext cx="33" cy="64"/>
              </a:xfrm>
              <a:custGeom>
                <a:avLst/>
                <a:gdLst>
                  <a:gd name="T0" fmla="*/ 3 w 43"/>
                  <a:gd name="T1" fmla="*/ 0 h 85"/>
                  <a:gd name="T2" fmla="*/ 43 w 43"/>
                  <a:gd name="T3" fmla="*/ 0 h 85"/>
                  <a:gd name="T4" fmla="*/ 43 w 43"/>
                  <a:gd name="T5" fmla="*/ 28 h 85"/>
                  <a:gd name="T6" fmla="*/ 40 w 43"/>
                  <a:gd name="T7" fmla="*/ 55 h 85"/>
                  <a:gd name="T8" fmla="*/ 29 w 43"/>
                  <a:gd name="T9" fmla="*/ 73 h 85"/>
                  <a:gd name="T10" fmla="*/ 8 w 43"/>
                  <a:gd name="T11" fmla="*/ 85 h 85"/>
                  <a:gd name="T12" fmla="*/ 0 w 43"/>
                  <a:gd name="T13" fmla="*/ 69 h 85"/>
                  <a:gd name="T14" fmla="*/ 17 w 43"/>
                  <a:gd name="T15" fmla="*/ 58 h 85"/>
                  <a:gd name="T16" fmla="*/ 22 w 43"/>
                  <a:gd name="T17" fmla="*/ 39 h 85"/>
                  <a:gd name="T18" fmla="*/ 3 w 43"/>
                  <a:gd name="T19" fmla="*/ 39 h 85"/>
                  <a:gd name="T20" fmla="*/ 3 w 43"/>
                  <a:gd name="T21" fmla="*/ 0 h 85"/>
                  <a:gd name="T22" fmla="*/ 3 w 43"/>
                  <a:gd name="T23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3" h="85">
                    <a:moveTo>
                      <a:pt x="3" y="0"/>
                    </a:moveTo>
                    <a:lnTo>
                      <a:pt x="43" y="0"/>
                    </a:lnTo>
                    <a:lnTo>
                      <a:pt x="43" y="28"/>
                    </a:lnTo>
                    <a:cubicBezTo>
                      <a:pt x="43" y="39"/>
                      <a:pt x="42" y="48"/>
                      <a:pt x="40" y="55"/>
                    </a:cubicBezTo>
                    <a:cubicBezTo>
                      <a:pt x="38" y="61"/>
                      <a:pt x="34" y="67"/>
                      <a:pt x="29" y="73"/>
                    </a:cubicBezTo>
                    <a:cubicBezTo>
                      <a:pt x="23" y="78"/>
                      <a:pt x="16" y="82"/>
                      <a:pt x="8" y="85"/>
                    </a:cubicBezTo>
                    <a:lnTo>
                      <a:pt x="0" y="69"/>
                    </a:lnTo>
                    <a:cubicBezTo>
                      <a:pt x="8" y="66"/>
                      <a:pt x="14" y="62"/>
                      <a:pt x="17" y="58"/>
                    </a:cubicBezTo>
                    <a:cubicBezTo>
                      <a:pt x="20" y="53"/>
                      <a:pt x="22" y="47"/>
                      <a:pt x="22" y="39"/>
                    </a:cubicBezTo>
                    <a:lnTo>
                      <a:pt x="3" y="39"/>
                    </a:lnTo>
                    <a:lnTo>
                      <a:pt x="3" y="0"/>
                    </a:lnTo>
                    <a:close/>
                    <a:moveTo>
                      <a:pt x="3" y="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5" name="Freeform 354"/>
              <p:cNvSpPr>
                <a:spLocks noEditPoints="1"/>
              </p:cNvSpPr>
              <p:nvPr/>
            </p:nvSpPr>
            <p:spPr bwMode="auto">
              <a:xfrm>
                <a:off x="690" y="2922"/>
                <a:ext cx="106" cy="118"/>
              </a:xfrm>
              <a:custGeom>
                <a:avLst/>
                <a:gdLst>
                  <a:gd name="T0" fmla="*/ 0 w 140"/>
                  <a:gd name="T1" fmla="*/ 110 h 156"/>
                  <a:gd name="T2" fmla="*/ 40 w 140"/>
                  <a:gd name="T3" fmla="*/ 104 h 156"/>
                  <a:gd name="T4" fmla="*/ 50 w 140"/>
                  <a:gd name="T5" fmla="*/ 122 h 156"/>
                  <a:gd name="T6" fmla="*/ 72 w 140"/>
                  <a:gd name="T7" fmla="*/ 128 h 156"/>
                  <a:gd name="T8" fmla="*/ 95 w 140"/>
                  <a:gd name="T9" fmla="*/ 122 h 156"/>
                  <a:gd name="T10" fmla="*/ 100 w 140"/>
                  <a:gd name="T11" fmla="*/ 112 h 156"/>
                  <a:gd name="T12" fmla="*/ 97 w 140"/>
                  <a:gd name="T13" fmla="*/ 104 h 156"/>
                  <a:gd name="T14" fmla="*/ 84 w 140"/>
                  <a:gd name="T15" fmla="*/ 99 h 156"/>
                  <a:gd name="T16" fmla="*/ 24 w 140"/>
                  <a:gd name="T17" fmla="*/ 80 h 156"/>
                  <a:gd name="T18" fmla="*/ 6 w 140"/>
                  <a:gd name="T19" fmla="*/ 46 h 156"/>
                  <a:gd name="T20" fmla="*/ 21 w 140"/>
                  <a:gd name="T21" fmla="*/ 14 h 156"/>
                  <a:gd name="T22" fmla="*/ 69 w 140"/>
                  <a:gd name="T23" fmla="*/ 0 h 156"/>
                  <a:gd name="T24" fmla="*/ 114 w 140"/>
                  <a:gd name="T25" fmla="*/ 10 h 156"/>
                  <a:gd name="T26" fmla="*/ 135 w 140"/>
                  <a:gd name="T27" fmla="*/ 40 h 156"/>
                  <a:gd name="T28" fmla="*/ 98 w 140"/>
                  <a:gd name="T29" fmla="*/ 47 h 156"/>
                  <a:gd name="T30" fmla="*/ 88 w 140"/>
                  <a:gd name="T31" fmla="*/ 33 h 156"/>
                  <a:gd name="T32" fmla="*/ 69 w 140"/>
                  <a:gd name="T33" fmla="*/ 29 h 156"/>
                  <a:gd name="T34" fmla="*/ 47 w 140"/>
                  <a:gd name="T35" fmla="*/ 33 h 156"/>
                  <a:gd name="T36" fmla="*/ 43 w 140"/>
                  <a:gd name="T37" fmla="*/ 41 h 156"/>
                  <a:gd name="T38" fmla="*/ 47 w 140"/>
                  <a:gd name="T39" fmla="*/ 48 h 156"/>
                  <a:gd name="T40" fmla="*/ 83 w 140"/>
                  <a:gd name="T41" fmla="*/ 59 h 156"/>
                  <a:gd name="T42" fmla="*/ 128 w 140"/>
                  <a:gd name="T43" fmla="*/ 77 h 156"/>
                  <a:gd name="T44" fmla="*/ 140 w 140"/>
                  <a:gd name="T45" fmla="*/ 106 h 156"/>
                  <a:gd name="T46" fmla="*/ 123 w 140"/>
                  <a:gd name="T47" fmla="*/ 142 h 156"/>
                  <a:gd name="T48" fmla="*/ 72 w 140"/>
                  <a:gd name="T49" fmla="*/ 156 h 156"/>
                  <a:gd name="T50" fmla="*/ 24 w 140"/>
                  <a:gd name="T51" fmla="*/ 144 h 156"/>
                  <a:gd name="T52" fmla="*/ 0 w 140"/>
                  <a:gd name="T53" fmla="*/ 110 h 156"/>
                  <a:gd name="T54" fmla="*/ 0 w 140"/>
                  <a:gd name="T55" fmla="*/ 11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0" h="156">
                    <a:moveTo>
                      <a:pt x="0" y="110"/>
                    </a:moveTo>
                    <a:lnTo>
                      <a:pt x="40" y="104"/>
                    </a:lnTo>
                    <a:cubicBezTo>
                      <a:pt x="42" y="112"/>
                      <a:pt x="45" y="118"/>
                      <a:pt x="50" y="122"/>
                    </a:cubicBezTo>
                    <a:cubicBezTo>
                      <a:pt x="55" y="126"/>
                      <a:pt x="63" y="128"/>
                      <a:pt x="72" y="128"/>
                    </a:cubicBezTo>
                    <a:cubicBezTo>
                      <a:pt x="82" y="128"/>
                      <a:pt x="90" y="126"/>
                      <a:pt x="95" y="122"/>
                    </a:cubicBezTo>
                    <a:cubicBezTo>
                      <a:pt x="98" y="120"/>
                      <a:pt x="100" y="116"/>
                      <a:pt x="100" y="112"/>
                    </a:cubicBezTo>
                    <a:cubicBezTo>
                      <a:pt x="100" y="109"/>
                      <a:pt x="99" y="106"/>
                      <a:pt x="97" y="104"/>
                    </a:cubicBezTo>
                    <a:cubicBezTo>
                      <a:pt x="95" y="102"/>
                      <a:pt x="91" y="101"/>
                      <a:pt x="84" y="99"/>
                    </a:cubicBezTo>
                    <a:cubicBezTo>
                      <a:pt x="52" y="92"/>
                      <a:pt x="32" y="86"/>
                      <a:pt x="24" y="80"/>
                    </a:cubicBezTo>
                    <a:cubicBezTo>
                      <a:pt x="12" y="72"/>
                      <a:pt x="6" y="61"/>
                      <a:pt x="6" y="46"/>
                    </a:cubicBezTo>
                    <a:cubicBezTo>
                      <a:pt x="6" y="33"/>
                      <a:pt x="11" y="22"/>
                      <a:pt x="21" y="14"/>
                    </a:cubicBezTo>
                    <a:cubicBezTo>
                      <a:pt x="31" y="5"/>
                      <a:pt x="47" y="0"/>
                      <a:pt x="69" y="0"/>
                    </a:cubicBezTo>
                    <a:cubicBezTo>
                      <a:pt x="89" y="0"/>
                      <a:pt x="104" y="4"/>
                      <a:pt x="114" y="10"/>
                    </a:cubicBezTo>
                    <a:cubicBezTo>
                      <a:pt x="124" y="17"/>
                      <a:pt x="131" y="27"/>
                      <a:pt x="135" y="40"/>
                    </a:cubicBezTo>
                    <a:lnTo>
                      <a:pt x="98" y="47"/>
                    </a:lnTo>
                    <a:cubicBezTo>
                      <a:pt x="96" y="41"/>
                      <a:pt x="93" y="37"/>
                      <a:pt x="88" y="33"/>
                    </a:cubicBezTo>
                    <a:cubicBezTo>
                      <a:pt x="84" y="30"/>
                      <a:pt x="78" y="29"/>
                      <a:pt x="69" y="29"/>
                    </a:cubicBezTo>
                    <a:cubicBezTo>
                      <a:pt x="59" y="29"/>
                      <a:pt x="52" y="30"/>
                      <a:pt x="47" y="33"/>
                    </a:cubicBezTo>
                    <a:cubicBezTo>
                      <a:pt x="44" y="35"/>
                      <a:pt x="42" y="38"/>
                      <a:pt x="43" y="41"/>
                    </a:cubicBezTo>
                    <a:cubicBezTo>
                      <a:pt x="42" y="44"/>
                      <a:pt x="44" y="46"/>
                      <a:pt x="47" y="48"/>
                    </a:cubicBezTo>
                    <a:cubicBezTo>
                      <a:pt x="50" y="51"/>
                      <a:pt x="62" y="55"/>
                      <a:pt x="83" y="59"/>
                    </a:cubicBezTo>
                    <a:cubicBezTo>
                      <a:pt x="104" y="64"/>
                      <a:pt x="119" y="70"/>
                      <a:pt x="128" y="77"/>
                    </a:cubicBezTo>
                    <a:cubicBezTo>
                      <a:pt x="136" y="84"/>
                      <a:pt x="140" y="94"/>
                      <a:pt x="140" y="106"/>
                    </a:cubicBezTo>
                    <a:cubicBezTo>
                      <a:pt x="140" y="120"/>
                      <a:pt x="134" y="132"/>
                      <a:pt x="123" y="142"/>
                    </a:cubicBezTo>
                    <a:cubicBezTo>
                      <a:pt x="111" y="151"/>
                      <a:pt x="94" y="156"/>
                      <a:pt x="72" y="156"/>
                    </a:cubicBezTo>
                    <a:cubicBezTo>
                      <a:pt x="52" y="156"/>
                      <a:pt x="35" y="152"/>
                      <a:pt x="24" y="144"/>
                    </a:cubicBezTo>
                    <a:cubicBezTo>
                      <a:pt x="12" y="136"/>
                      <a:pt x="4" y="125"/>
                      <a:pt x="0" y="110"/>
                    </a:cubicBezTo>
                    <a:close/>
                    <a:moveTo>
                      <a:pt x="0" y="11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6" name="Freeform 355"/>
              <p:cNvSpPr>
                <a:spLocks noEditPoints="1"/>
              </p:cNvSpPr>
              <p:nvPr/>
            </p:nvSpPr>
            <p:spPr bwMode="auto">
              <a:xfrm>
                <a:off x="815" y="2922"/>
                <a:ext cx="117" cy="118"/>
              </a:xfrm>
              <a:custGeom>
                <a:avLst/>
                <a:gdLst>
                  <a:gd name="T0" fmla="*/ 0 w 154"/>
                  <a:gd name="T1" fmla="*/ 76 h 156"/>
                  <a:gd name="T2" fmla="*/ 10 w 154"/>
                  <a:gd name="T3" fmla="*/ 38 h 156"/>
                  <a:gd name="T4" fmla="*/ 37 w 154"/>
                  <a:gd name="T5" fmla="*/ 10 h 156"/>
                  <a:gd name="T6" fmla="*/ 77 w 154"/>
                  <a:gd name="T7" fmla="*/ 0 h 156"/>
                  <a:gd name="T8" fmla="*/ 133 w 154"/>
                  <a:gd name="T9" fmla="*/ 22 h 156"/>
                  <a:gd name="T10" fmla="*/ 154 w 154"/>
                  <a:gd name="T11" fmla="*/ 78 h 156"/>
                  <a:gd name="T12" fmla="*/ 133 w 154"/>
                  <a:gd name="T13" fmla="*/ 134 h 156"/>
                  <a:gd name="T14" fmla="*/ 77 w 154"/>
                  <a:gd name="T15" fmla="*/ 156 h 156"/>
                  <a:gd name="T16" fmla="*/ 38 w 154"/>
                  <a:gd name="T17" fmla="*/ 147 h 156"/>
                  <a:gd name="T18" fmla="*/ 10 w 154"/>
                  <a:gd name="T19" fmla="*/ 120 h 156"/>
                  <a:gd name="T20" fmla="*/ 0 w 154"/>
                  <a:gd name="T21" fmla="*/ 76 h 156"/>
                  <a:gd name="T22" fmla="*/ 41 w 154"/>
                  <a:gd name="T23" fmla="*/ 78 h 156"/>
                  <a:gd name="T24" fmla="*/ 51 w 154"/>
                  <a:gd name="T25" fmla="*/ 112 h 156"/>
                  <a:gd name="T26" fmla="*/ 77 w 154"/>
                  <a:gd name="T27" fmla="*/ 124 h 156"/>
                  <a:gd name="T28" fmla="*/ 103 w 154"/>
                  <a:gd name="T29" fmla="*/ 112 h 156"/>
                  <a:gd name="T30" fmla="*/ 114 w 154"/>
                  <a:gd name="T31" fmla="*/ 78 h 156"/>
                  <a:gd name="T32" fmla="*/ 103 w 154"/>
                  <a:gd name="T33" fmla="*/ 44 h 156"/>
                  <a:gd name="T34" fmla="*/ 77 w 154"/>
                  <a:gd name="T35" fmla="*/ 33 h 156"/>
                  <a:gd name="T36" fmla="*/ 51 w 154"/>
                  <a:gd name="T37" fmla="*/ 44 h 156"/>
                  <a:gd name="T38" fmla="*/ 41 w 154"/>
                  <a:gd name="T39" fmla="*/ 78 h 156"/>
                  <a:gd name="T40" fmla="*/ 41 w 154"/>
                  <a:gd name="T41" fmla="*/ 78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4" h="156">
                    <a:moveTo>
                      <a:pt x="0" y="76"/>
                    </a:moveTo>
                    <a:cubicBezTo>
                      <a:pt x="0" y="63"/>
                      <a:pt x="3" y="51"/>
                      <a:pt x="10" y="38"/>
                    </a:cubicBezTo>
                    <a:cubicBezTo>
                      <a:pt x="16" y="26"/>
                      <a:pt x="26" y="17"/>
                      <a:pt x="37" y="10"/>
                    </a:cubicBezTo>
                    <a:cubicBezTo>
                      <a:pt x="49" y="4"/>
                      <a:pt x="62" y="0"/>
                      <a:pt x="77" y="0"/>
                    </a:cubicBezTo>
                    <a:cubicBezTo>
                      <a:pt x="100" y="0"/>
                      <a:pt x="118" y="8"/>
                      <a:pt x="133" y="22"/>
                    </a:cubicBezTo>
                    <a:cubicBezTo>
                      <a:pt x="147" y="37"/>
                      <a:pt x="154" y="56"/>
                      <a:pt x="154" y="78"/>
                    </a:cubicBezTo>
                    <a:cubicBezTo>
                      <a:pt x="154" y="101"/>
                      <a:pt x="147" y="119"/>
                      <a:pt x="133" y="134"/>
                    </a:cubicBezTo>
                    <a:cubicBezTo>
                      <a:pt x="118" y="149"/>
                      <a:pt x="100" y="156"/>
                      <a:pt x="77" y="156"/>
                    </a:cubicBezTo>
                    <a:cubicBezTo>
                      <a:pt x="64" y="156"/>
                      <a:pt x="51" y="153"/>
                      <a:pt x="38" y="147"/>
                    </a:cubicBezTo>
                    <a:cubicBezTo>
                      <a:pt x="26" y="141"/>
                      <a:pt x="16" y="132"/>
                      <a:pt x="10" y="120"/>
                    </a:cubicBezTo>
                    <a:cubicBezTo>
                      <a:pt x="3" y="108"/>
                      <a:pt x="0" y="93"/>
                      <a:pt x="0" y="76"/>
                    </a:cubicBezTo>
                    <a:close/>
                    <a:moveTo>
                      <a:pt x="41" y="78"/>
                    </a:moveTo>
                    <a:cubicBezTo>
                      <a:pt x="41" y="93"/>
                      <a:pt x="44" y="105"/>
                      <a:pt x="51" y="112"/>
                    </a:cubicBezTo>
                    <a:cubicBezTo>
                      <a:pt x="58" y="120"/>
                      <a:pt x="67" y="124"/>
                      <a:pt x="77" y="124"/>
                    </a:cubicBezTo>
                    <a:cubicBezTo>
                      <a:pt x="88" y="124"/>
                      <a:pt x="96" y="120"/>
                      <a:pt x="103" y="112"/>
                    </a:cubicBezTo>
                    <a:cubicBezTo>
                      <a:pt x="110" y="105"/>
                      <a:pt x="114" y="93"/>
                      <a:pt x="114" y="78"/>
                    </a:cubicBezTo>
                    <a:cubicBezTo>
                      <a:pt x="114" y="64"/>
                      <a:pt x="110" y="52"/>
                      <a:pt x="103" y="44"/>
                    </a:cubicBezTo>
                    <a:cubicBezTo>
                      <a:pt x="96" y="37"/>
                      <a:pt x="88" y="33"/>
                      <a:pt x="77" y="33"/>
                    </a:cubicBezTo>
                    <a:cubicBezTo>
                      <a:pt x="67" y="33"/>
                      <a:pt x="58" y="37"/>
                      <a:pt x="51" y="44"/>
                    </a:cubicBezTo>
                    <a:cubicBezTo>
                      <a:pt x="44" y="52"/>
                      <a:pt x="41" y="64"/>
                      <a:pt x="41" y="78"/>
                    </a:cubicBezTo>
                    <a:close/>
                    <a:moveTo>
                      <a:pt x="41" y="78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7" name="Freeform 356"/>
              <p:cNvSpPr>
                <a:spLocks noEditPoints="1"/>
              </p:cNvSpPr>
              <p:nvPr/>
            </p:nvSpPr>
            <p:spPr bwMode="auto">
              <a:xfrm>
                <a:off x="943" y="2879"/>
                <a:ext cx="76" cy="159"/>
              </a:xfrm>
              <a:custGeom>
                <a:avLst/>
                <a:gdLst>
                  <a:gd name="T0" fmla="*/ 0 w 101"/>
                  <a:gd name="T1" fmla="*/ 61 h 210"/>
                  <a:gd name="T2" fmla="*/ 22 w 101"/>
                  <a:gd name="T3" fmla="*/ 61 h 210"/>
                  <a:gd name="T4" fmla="*/ 22 w 101"/>
                  <a:gd name="T5" fmla="*/ 50 h 210"/>
                  <a:gd name="T6" fmla="*/ 26 w 101"/>
                  <a:gd name="T7" fmla="*/ 21 h 210"/>
                  <a:gd name="T8" fmla="*/ 41 w 101"/>
                  <a:gd name="T9" fmla="*/ 6 h 210"/>
                  <a:gd name="T10" fmla="*/ 68 w 101"/>
                  <a:gd name="T11" fmla="*/ 0 h 210"/>
                  <a:gd name="T12" fmla="*/ 101 w 101"/>
                  <a:gd name="T13" fmla="*/ 6 h 210"/>
                  <a:gd name="T14" fmla="*/ 96 w 101"/>
                  <a:gd name="T15" fmla="*/ 33 h 210"/>
                  <a:gd name="T16" fmla="*/ 77 w 101"/>
                  <a:gd name="T17" fmla="*/ 31 h 210"/>
                  <a:gd name="T18" fmla="*/ 65 w 101"/>
                  <a:gd name="T19" fmla="*/ 35 h 210"/>
                  <a:gd name="T20" fmla="*/ 61 w 101"/>
                  <a:gd name="T21" fmla="*/ 50 h 210"/>
                  <a:gd name="T22" fmla="*/ 61 w 101"/>
                  <a:gd name="T23" fmla="*/ 61 h 210"/>
                  <a:gd name="T24" fmla="*/ 91 w 101"/>
                  <a:gd name="T25" fmla="*/ 61 h 210"/>
                  <a:gd name="T26" fmla="*/ 91 w 101"/>
                  <a:gd name="T27" fmla="*/ 92 h 210"/>
                  <a:gd name="T28" fmla="*/ 61 w 101"/>
                  <a:gd name="T29" fmla="*/ 92 h 210"/>
                  <a:gd name="T30" fmla="*/ 61 w 101"/>
                  <a:gd name="T31" fmla="*/ 210 h 210"/>
                  <a:gd name="T32" fmla="*/ 22 w 101"/>
                  <a:gd name="T33" fmla="*/ 210 h 210"/>
                  <a:gd name="T34" fmla="*/ 22 w 101"/>
                  <a:gd name="T35" fmla="*/ 92 h 210"/>
                  <a:gd name="T36" fmla="*/ 0 w 101"/>
                  <a:gd name="T37" fmla="*/ 92 h 210"/>
                  <a:gd name="T38" fmla="*/ 0 w 101"/>
                  <a:gd name="T39" fmla="*/ 61 h 210"/>
                  <a:gd name="T40" fmla="*/ 0 w 101"/>
                  <a:gd name="T41" fmla="*/ 61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01" h="210">
                    <a:moveTo>
                      <a:pt x="0" y="61"/>
                    </a:moveTo>
                    <a:lnTo>
                      <a:pt x="22" y="61"/>
                    </a:lnTo>
                    <a:lnTo>
                      <a:pt x="22" y="50"/>
                    </a:lnTo>
                    <a:cubicBezTo>
                      <a:pt x="22" y="37"/>
                      <a:pt x="23" y="28"/>
                      <a:pt x="26" y="21"/>
                    </a:cubicBezTo>
                    <a:cubicBezTo>
                      <a:pt x="29" y="15"/>
                      <a:pt x="33" y="10"/>
                      <a:pt x="41" y="6"/>
                    </a:cubicBezTo>
                    <a:cubicBezTo>
                      <a:pt x="48" y="2"/>
                      <a:pt x="57" y="0"/>
                      <a:pt x="68" y="0"/>
                    </a:cubicBezTo>
                    <a:cubicBezTo>
                      <a:pt x="79" y="0"/>
                      <a:pt x="90" y="2"/>
                      <a:pt x="101" y="6"/>
                    </a:cubicBezTo>
                    <a:lnTo>
                      <a:pt x="96" y="33"/>
                    </a:lnTo>
                    <a:cubicBezTo>
                      <a:pt x="89" y="32"/>
                      <a:pt x="83" y="31"/>
                      <a:pt x="77" y="31"/>
                    </a:cubicBezTo>
                    <a:cubicBezTo>
                      <a:pt x="72" y="31"/>
                      <a:pt x="68" y="32"/>
                      <a:pt x="65" y="35"/>
                    </a:cubicBezTo>
                    <a:cubicBezTo>
                      <a:pt x="63" y="38"/>
                      <a:pt x="61" y="43"/>
                      <a:pt x="61" y="50"/>
                    </a:cubicBezTo>
                    <a:lnTo>
                      <a:pt x="61" y="61"/>
                    </a:lnTo>
                    <a:lnTo>
                      <a:pt x="91" y="61"/>
                    </a:lnTo>
                    <a:lnTo>
                      <a:pt x="91" y="92"/>
                    </a:lnTo>
                    <a:lnTo>
                      <a:pt x="61" y="92"/>
                    </a:lnTo>
                    <a:lnTo>
                      <a:pt x="61" y="210"/>
                    </a:lnTo>
                    <a:lnTo>
                      <a:pt x="22" y="210"/>
                    </a:lnTo>
                    <a:lnTo>
                      <a:pt x="22" y="92"/>
                    </a:lnTo>
                    <a:lnTo>
                      <a:pt x="0" y="92"/>
                    </a:lnTo>
                    <a:lnTo>
                      <a:pt x="0" y="61"/>
                    </a:lnTo>
                    <a:close/>
                    <a:moveTo>
                      <a:pt x="0" y="61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8" name="Freeform 357"/>
              <p:cNvSpPr>
                <a:spLocks noEditPoints="1"/>
              </p:cNvSpPr>
              <p:nvPr/>
            </p:nvSpPr>
            <p:spPr bwMode="auto">
              <a:xfrm>
                <a:off x="1016" y="2885"/>
                <a:ext cx="67" cy="155"/>
              </a:xfrm>
              <a:custGeom>
                <a:avLst/>
                <a:gdLst>
                  <a:gd name="T0" fmla="*/ 85 w 88"/>
                  <a:gd name="T1" fmla="*/ 53 h 205"/>
                  <a:gd name="T2" fmla="*/ 85 w 88"/>
                  <a:gd name="T3" fmla="*/ 84 h 205"/>
                  <a:gd name="T4" fmla="*/ 58 w 88"/>
                  <a:gd name="T5" fmla="*/ 84 h 205"/>
                  <a:gd name="T6" fmla="*/ 58 w 88"/>
                  <a:gd name="T7" fmla="*/ 144 h 205"/>
                  <a:gd name="T8" fmla="*/ 58 w 88"/>
                  <a:gd name="T9" fmla="*/ 166 h 205"/>
                  <a:gd name="T10" fmla="*/ 62 w 88"/>
                  <a:gd name="T11" fmla="*/ 171 h 205"/>
                  <a:gd name="T12" fmla="*/ 69 w 88"/>
                  <a:gd name="T13" fmla="*/ 173 h 205"/>
                  <a:gd name="T14" fmla="*/ 84 w 88"/>
                  <a:gd name="T15" fmla="*/ 169 h 205"/>
                  <a:gd name="T16" fmla="*/ 88 w 88"/>
                  <a:gd name="T17" fmla="*/ 200 h 205"/>
                  <a:gd name="T18" fmla="*/ 57 w 88"/>
                  <a:gd name="T19" fmla="*/ 205 h 205"/>
                  <a:gd name="T20" fmla="*/ 37 w 88"/>
                  <a:gd name="T21" fmla="*/ 202 h 205"/>
                  <a:gd name="T22" fmla="*/ 25 w 88"/>
                  <a:gd name="T23" fmla="*/ 193 h 205"/>
                  <a:gd name="T24" fmla="*/ 19 w 88"/>
                  <a:gd name="T25" fmla="*/ 177 h 205"/>
                  <a:gd name="T26" fmla="*/ 18 w 88"/>
                  <a:gd name="T27" fmla="*/ 149 h 205"/>
                  <a:gd name="T28" fmla="*/ 18 w 88"/>
                  <a:gd name="T29" fmla="*/ 84 h 205"/>
                  <a:gd name="T30" fmla="*/ 0 w 88"/>
                  <a:gd name="T31" fmla="*/ 84 h 205"/>
                  <a:gd name="T32" fmla="*/ 0 w 88"/>
                  <a:gd name="T33" fmla="*/ 53 h 205"/>
                  <a:gd name="T34" fmla="*/ 18 w 88"/>
                  <a:gd name="T35" fmla="*/ 53 h 205"/>
                  <a:gd name="T36" fmla="*/ 18 w 88"/>
                  <a:gd name="T37" fmla="*/ 23 h 205"/>
                  <a:gd name="T38" fmla="*/ 58 w 88"/>
                  <a:gd name="T39" fmla="*/ 0 h 205"/>
                  <a:gd name="T40" fmla="*/ 58 w 88"/>
                  <a:gd name="T41" fmla="*/ 53 h 205"/>
                  <a:gd name="T42" fmla="*/ 85 w 88"/>
                  <a:gd name="T43" fmla="*/ 53 h 205"/>
                  <a:gd name="T44" fmla="*/ 85 w 88"/>
                  <a:gd name="T45" fmla="*/ 53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8" h="205">
                    <a:moveTo>
                      <a:pt x="85" y="53"/>
                    </a:moveTo>
                    <a:lnTo>
                      <a:pt x="85" y="84"/>
                    </a:lnTo>
                    <a:lnTo>
                      <a:pt x="58" y="84"/>
                    </a:lnTo>
                    <a:lnTo>
                      <a:pt x="58" y="144"/>
                    </a:lnTo>
                    <a:cubicBezTo>
                      <a:pt x="58" y="157"/>
                      <a:pt x="58" y="164"/>
                      <a:pt x="58" y="166"/>
                    </a:cubicBezTo>
                    <a:cubicBezTo>
                      <a:pt x="59" y="168"/>
                      <a:pt x="60" y="169"/>
                      <a:pt x="62" y="171"/>
                    </a:cubicBezTo>
                    <a:cubicBezTo>
                      <a:pt x="64" y="172"/>
                      <a:pt x="66" y="173"/>
                      <a:pt x="69" y="173"/>
                    </a:cubicBezTo>
                    <a:cubicBezTo>
                      <a:pt x="72" y="173"/>
                      <a:pt x="77" y="171"/>
                      <a:pt x="84" y="169"/>
                    </a:cubicBezTo>
                    <a:lnTo>
                      <a:pt x="88" y="200"/>
                    </a:lnTo>
                    <a:cubicBezTo>
                      <a:pt x="79" y="203"/>
                      <a:pt x="68" y="205"/>
                      <a:pt x="57" y="205"/>
                    </a:cubicBezTo>
                    <a:cubicBezTo>
                      <a:pt x="49" y="205"/>
                      <a:pt x="43" y="204"/>
                      <a:pt x="37" y="202"/>
                    </a:cubicBezTo>
                    <a:cubicBezTo>
                      <a:pt x="32" y="200"/>
                      <a:pt x="27" y="196"/>
                      <a:pt x="25" y="193"/>
                    </a:cubicBezTo>
                    <a:cubicBezTo>
                      <a:pt x="22" y="189"/>
                      <a:pt x="20" y="184"/>
                      <a:pt x="19" y="177"/>
                    </a:cubicBezTo>
                    <a:cubicBezTo>
                      <a:pt x="18" y="173"/>
                      <a:pt x="18" y="163"/>
                      <a:pt x="18" y="149"/>
                    </a:cubicBezTo>
                    <a:lnTo>
                      <a:pt x="18" y="84"/>
                    </a:lnTo>
                    <a:lnTo>
                      <a:pt x="0" y="84"/>
                    </a:lnTo>
                    <a:lnTo>
                      <a:pt x="0" y="53"/>
                    </a:lnTo>
                    <a:lnTo>
                      <a:pt x="18" y="53"/>
                    </a:lnTo>
                    <a:lnTo>
                      <a:pt x="18" y="23"/>
                    </a:lnTo>
                    <a:lnTo>
                      <a:pt x="58" y="0"/>
                    </a:lnTo>
                    <a:lnTo>
                      <a:pt x="58" y="53"/>
                    </a:lnTo>
                    <a:lnTo>
                      <a:pt x="85" y="53"/>
                    </a:lnTo>
                    <a:close/>
                    <a:moveTo>
                      <a:pt x="85" y="5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59" name="Freeform 358"/>
              <p:cNvSpPr>
                <a:spLocks noEditPoints="1"/>
              </p:cNvSpPr>
              <p:nvPr/>
            </p:nvSpPr>
            <p:spPr bwMode="auto">
              <a:xfrm>
                <a:off x="1087" y="2925"/>
                <a:ext cx="168" cy="113"/>
              </a:xfrm>
              <a:custGeom>
                <a:avLst/>
                <a:gdLst>
                  <a:gd name="T0" fmla="*/ 47 w 222"/>
                  <a:gd name="T1" fmla="*/ 149 h 149"/>
                  <a:gd name="T2" fmla="*/ 0 w 222"/>
                  <a:gd name="T3" fmla="*/ 0 h 149"/>
                  <a:gd name="T4" fmla="*/ 38 w 222"/>
                  <a:gd name="T5" fmla="*/ 0 h 149"/>
                  <a:gd name="T6" fmla="*/ 66 w 222"/>
                  <a:gd name="T7" fmla="*/ 98 h 149"/>
                  <a:gd name="T8" fmla="*/ 92 w 222"/>
                  <a:gd name="T9" fmla="*/ 0 h 149"/>
                  <a:gd name="T10" fmla="*/ 130 w 222"/>
                  <a:gd name="T11" fmla="*/ 0 h 149"/>
                  <a:gd name="T12" fmla="*/ 155 w 222"/>
                  <a:gd name="T13" fmla="*/ 98 h 149"/>
                  <a:gd name="T14" fmla="*/ 183 w 222"/>
                  <a:gd name="T15" fmla="*/ 0 h 149"/>
                  <a:gd name="T16" fmla="*/ 222 w 222"/>
                  <a:gd name="T17" fmla="*/ 0 h 149"/>
                  <a:gd name="T18" fmla="*/ 174 w 222"/>
                  <a:gd name="T19" fmla="*/ 149 h 149"/>
                  <a:gd name="T20" fmla="*/ 136 w 222"/>
                  <a:gd name="T21" fmla="*/ 149 h 149"/>
                  <a:gd name="T22" fmla="*/ 111 w 222"/>
                  <a:gd name="T23" fmla="*/ 53 h 149"/>
                  <a:gd name="T24" fmla="*/ 85 w 222"/>
                  <a:gd name="T25" fmla="*/ 149 h 149"/>
                  <a:gd name="T26" fmla="*/ 47 w 222"/>
                  <a:gd name="T27" fmla="*/ 149 h 149"/>
                  <a:gd name="T28" fmla="*/ 47 w 222"/>
                  <a:gd name="T29" fmla="*/ 14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22" h="149">
                    <a:moveTo>
                      <a:pt x="47" y="149"/>
                    </a:moveTo>
                    <a:lnTo>
                      <a:pt x="0" y="0"/>
                    </a:lnTo>
                    <a:lnTo>
                      <a:pt x="38" y="0"/>
                    </a:lnTo>
                    <a:lnTo>
                      <a:pt x="66" y="98"/>
                    </a:lnTo>
                    <a:lnTo>
                      <a:pt x="92" y="0"/>
                    </a:lnTo>
                    <a:lnTo>
                      <a:pt x="130" y="0"/>
                    </a:lnTo>
                    <a:lnTo>
                      <a:pt x="155" y="98"/>
                    </a:lnTo>
                    <a:lnTo>
                      <a:pt x="183" y="0"/>
                    </a:lnTo>
                    <a:lnTo>
                      <a:pt x="222" y="0"/>
                    </a:lnTo>
                    <a:lnTo>
                      <a:pt x="174" y="149"/>
                    </a:lnTo>
                    <a:lnTo>
                      <a:pt x="136" y="149"/>
                    </a:lnTo>
                    <a:lnTo>
                      <a:pt x="111" y="53"/>
                    </a:lnTo>
                    <a:lnTo>
                      <a:pt x="85" y="149"/>
                    </a:lnTo>
                    <a:lnTo>
                      <a:pt x="47" y="149"/>
                    </a:lnTo>
                    <a:close/>
                    <a:moveTo>
                      <a:pt x="47" y="149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0" name="Freeform 359"/>
              <p:cNvSpPr>
                <a:spLocks noEditPoints="1"/>
              </p:cNvSpPr>
              <p:nvPr/>
            </p:nvSpPr>
            <p:spPr bwMode="auto">
              <a:xfrm>
                <a:off x="1264" y="2922"/>
                <a:ext cx="106" cy="118"/>
              </a:xfrm>
              <a:custGeom>
                <a:avLst/>
                <a:gdLst>
                  <a:gd name="T0" fmla="*/ 39 w 140"/>
                  <a:gd name="T1" fmla="*/ 49 h 156"/>
                  <a:gd name="T2" fmla="*/ 4 w 140"/>
                  <a:gd name="T3" fmla="*/ 43 h 156"/>
                  <a:gd name="T4" fmla="*/ 24 w 140"/>
                  <a:gd name="T5" fmla="*/ 11 h 156"/>
                  <a:gd name="T6" fmla="*/ 68 w 140"/>
                  <a:gd name="T7" fmla="*/ 0 h 156"/>
                  <a:gd name="T8" fmla="*/ 108 w 140"/>
                  <a:gd name="T9" fmla="*/ 7 h 156"/>
                  <a:gd name="T10" fmla="*/ 126 w 140"/>
                  <a:gd name="T11" fmla="*/ 23 h 156"/>
                  <a:gd name="T12" fmla="*/ 131 w 140"/>
                  <a:gd name="T13" fmla="*/ 58 h 156"/>
                  <a:gd name="T14" fmla="*/ 131 w 140"/>
                  <a:gd name="T15" fmla="*/ 104 h 156"/>
                  <a:gd name="T16" fmla="*/ 133 w 140"/>
                  <a:gd name="T17" fmla="*/ 133 h 156"/>
                  <a:gd name="T18" fmla="*/ 140 w 140"/>
                  <a:gd name="T19" fmla="*/ 153 h 156"/>
                  <a:gd name="T20" fmla="*/ 101 w 140"/>
                  <a:gd name="T21" fmla="*/ 153 h 156"/>
                  <a:gd name="T22" fmla="*/ 97 w 140"/>
                  <a:gd name="T23" fmla="*/ 141 h 156"/>
                  <a:gd name="T24" fmla="*/ 95 w 140"/>
                  <a:gd name="T25" fmla="*/ 137 h 156"/>
                  <a:gd name="T26" fmla="*/ 74 w 140"/>
                  <a:gd name="T27" fmla="*/ 152 h 156"/>
                  <a:gd name="T28" fmla="*/ 49 w 140"/>
                  <a:gd name="T29" fmla="*/ 156 h 156"/>
                  <a:gd name="T30" fmla="*/ 13 w 140"/>
                  <a:gd name="T31" fmla="*/ 144 h 156"/>
                  <a:gd name="T32" fmla="*/ 0 w 140"/>
                  <a:gd name="T33" fmla="*/ 112 h 156"/>
                  <a:gd name="T34" fmla="*/ 6 w 140"/>
                  <a:gd name="T35" fmla="*/ 90 h 156"/>
                  <a:gd name="T36" fmla="*/ 23 w 140"/>
                  <a:gd name="T37" fmla="*/ 75 h 156"/>
                  <a:gd name="T38" fmla="*/ 54 w 140"/>
                  <a:gd name="T39" fmla="*/ 65 h 156"/>
                  <a:gd name="T40" fmla="*/ 92 w 140"/>
                  <a:gd name="T41" fmla="*/ 56 h 156"/>
                  <a:gd name="T42" fmla="*/ 92 w 140"/>
                  <a:gd name="T43" fmla="*/ 52 h 156"/>
                  <a:gd name="T44" fmla="*/ 87 w 140"/>
                  <a:gd name="T45" fmla="*/ 35 h 156"/>
                  <a:gd name="T46" fmla="*/ 65 w 140"/>
                  <a:gd name="T47" fmla="*/ 31 h 156"/>
                  <a:gd name="T48" fmla="*/ 49 w 140"/>
                  <a:gd name="T49" fmla="*/ 35 h 156"/>
                  <a:gd name="T50" fmla="*/ 39 w 140"/>
                  <a:gd name="T51" fmla="*/ 49 h 156"/>
                  <a:gd name="T52" fmla="*/ 92 w 140"/>
                  <a:gd name="T53" fmla="*/ 81 h 156"/>
                  <a:gd name="T54" fmla="*/ 68 w 140"/>
                  <a:gd name="T55" fmla="*/ 87 h 156"/>
                  <a:gd name="T56" fmla="*/ 47 w 140"/>
                  <a:gd name="T57" fmla="*/ 94 h 156"/>
                  <a:gd name="T58" fmla="*/ 39 w 140"/>
                  <a:gd name="T59" fmla="*/ 108 h 156"/>
                  <a:gd name="T60" fmla="*/ 45 w 140"/>
                  <a:gd name="T61" fmla="*/ 123 h 156"/>
                  <a:gd name="T62" fmla="*/ 61 w 140"/>
                  <a:gd name="T63" fmla="*/ 129 h 156"/>
                  <a:gd name="T64" fmla="*/ 81 w 140"/>
                  <a:gd name="T65" fmla="*/ 122 h 156"/>
                  <a:gd name="T66" fmla="*/ 91 w 140"/>
                  <a:gd name="T67" fmla="*/ 109 h 156"/>
                  <a:gd name="T68" fmla="*/ 92 w 140"/>
                  <a:gd name="T69" fmla="*/ 89 h 156"/>
                  <a:gd name="T70" fmla="*/ 92 w 140"/>
                  <a:gd name="T71" fmla="*/ 81 h 156"/>
                  <a:gd name="T72" fmla="*/ 92 w 140"/>
                  <a:gd name="T73" fmla="*/ 81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40" h="156">
                    <a:moveTo>
                      <a:pt x="39" y="49"/>
                    </a:moveTo>
                    <a:lnTo>
                      <a:pt x="4" y="43"/>
                    </a:lnTo>
                    <a:cubicBezTo>
                      <a:pt x="8" y="28"/>
                      <a:pt x="15" y="18"/>
                      <a:pt x="24" y="11"/>
                    </a:cubicBezTo>
                    <a:cubicBezTo>
                      <a:pt x="34" y="4"/>
                      <a:pt x="49" y="0"/>
                      <a:pt x="68" y="0"/>
                    </a:cubicBezTo>
                    <a:cubicBezTo>
                      <a:pt x="86" y="0"/>
                      <a:pt x="99" y="3"/>
                      <a:pt x="108" y="7"/>
                    </a:cubicBezTo>
                    <a:cubicBezTo>
                      <a:pt x="116" y="11"/>
                      <a:pt x="122" y="16"/>
                      <a:pt x="126" y="23"/>
                    </a:cubicBezTo>
                    <a:cubicBezTo>
                      <a:pt x="129" y="29"/>
                      <a:pt x="131" y="41"/>
                      <a:pt x="131" y="58"/>
                    </a:cubicBezTo>
                    <a:lnTo>
                      <a:pt x="131" y="104"/>
                    </a:lnTo>
                    <a:cubicBezTo>
                      <a:pt x="131" y="117"/>
                      <a:pt x="131" y="127"/>
                      <a:pt x="133" y="133"/>
                    </a:cubicBezTo>
                    <a:cubicBezTo>
                      <a:pt x="134" y="139"/>
                      <a:pt x="136" y="146"/>
                      <a:pt x="140" y="153"/>
                    </a:cubicBezTo>
                    <a:lnTo>
                      <a:pt x="101" y="153"/>
                    </a:lnTo>
                    <a:cubicBezTo>
                      <a:pt x="100" y="150"/>
                      <a:pt x="98" y="147"/>
                      <a:pt x="97" y="141"/>
                    </a:cubicBezTo>
                    <a:cubicBezTo>
                      <a:pt x="96" y="139"/>
                      <a:pt x="96" y="138"/>
                      <a:pt x="95" y="137"/>
                    </a:cubicBezTo>
                    <a:cubicBezTo>
                      <a:pt x="89" y="143"/>
                      <a:pt x="81" y="148"/>
                      <a:pt x="74" y="152"/>
                    </a:cubicBezTo>
                    <a:cubicBezTo>
                      <a:pt x="66" y="155"/>
                      <a:pt x="58" y="156"/>
                      <a:pt x="49" y="156"/>
                    </a:cubicBezTo>
                    <a:cubicBezTo>
                      <a:pt x="34" y="156"/>
                      <a:pt x="22" y="152"/>
                      <a:pt x="13" y="144"/>
                    </a:cubicBezTo>
                    <a:cubicBezTo>
                      <a:pt x="4" y="136"/>
                      <a:pt x="0" y="125"/>
                      <a:pt x="0" y="112"/>
                    </a:cubicBezTo>
                    <a:cubicBezTo>
                      <a:pt x="0" y="104"/>
                      <a:pt x="2" y="96"/>
                      <a:pt x="6" y="90"/>
                    </a:cubicBezTo>
                    <a:cubicBezTo>
                      <a:pt x="10" y="83"/>
                      <a:pt x="15" y="78"/>
                      <a:pt x="23" y="75"/>
                    </a:cubicBezTo>
                    <a:cubicBezTo>
                      <a:pt x="30" y="71"/>
                      <a:pt x="40" y="68"/>
                      <a:pt x="54" y="65"/>
                    </a:cubicBezTo>
                    <a:cubicBezTo>
                      <a:pt x="72" y="62"/>
                      <a:pt x="85" y="59"/>
                      <a:pt x="92" y="56"/>
                    </a:cubicBezTo>
                    <a:lnTo>
                      <a:pt x="92" y="52"/>
                    </a:lnTo>
                    <a:cubicBezTo>
                      <a:pt x="92" y="44"/>
                      <a:pt x="90" y="39"/>
                      <a:pt x="87" y="35"/>
                    </a:cubicBezTo>
                    <a:cubicBezTo>
                      <a:pt x="83" y="32"/>
                      <a:pt x="76" y="31"/>
                      <a:pt x="65" y="31"/>
                    </a:cubicBezTo>
                    <a:cubicBezTo>
                      <a:pt x="58" y="31"/>
                      <a:pt x="53" y="32"/>
                      <a:pt x="49" y="35"/>
                    </a:cubicBezTo>
                    <a:cubicBezTo>
                      <a:pt x="45" y="38"/>
                      <a:pt x="42" y="42"/>
                      <a:pt x="39" y="49"/>
                    </a:cubicBezTo>
                    <a:close/>
                    <a:moveTo>
                      <a:pt x="92" y="81"/>
                    </a:moveTo>
                    <a:cubicBezTo>
                      <a:pt x="87" y="83"/>
                      <a:pt x="79" y="85"/>
                      <a:pt x="68" y="87"/>
                    </a:cubicBezTo>
                    <a:cubicBezTo>
                      <a:pt x="57" y="90"/>
                      <a:pt x="50" y="92"/>
                      <a:pt x="47" y="94"/>
                    </a:cubicBezTo>
                    <a:cubicBezTo>
                      <a:pt x="42" y="98"/>
                      <a:pt x="39" y="103"/>
                      <a:pt x="39" y="108"/>
                    </a:cubicBezTo>
                    <a:cubicBezTo>
                      <a:pt x="39" y="114"/>
                      <a:pt x="41" y="119"/>
                      <a:pt x="45" y="123"/>
                    </a:cubicBezTo>
                    <a:cubicBezTo>
                      <a:pt x="49" y="127"/>
                      <a:pt x="55" y="129"/>
                      <a:pt x="61" y="129"/>
                    </a:cubicBezTo>
                    <a:cubicBezTo>
                      <a:pt x="68" y="129"/>
                      <a:pt x="75" y="126"/>
                      <a:pt x="81" y="122"/>
                    </a:cubicBezTo>
                    <a:cubicBezTo>
                      <a:pt x="86" y="118"/>
                      <a:pt x="89" y="114"/>
                      <a:pt x="91" y="109"/>
                    </a:cubicBezTo>
                    <a:cubicBezTo>
                      <a:pt x="92" y="105"/>
                      <a:pt x="92" y="99"/>
                      <a:pt x="92" y="89"/>
                    </a:cubicBezTo>
                    <a:lnTo>
                      <a:pt x="92" y="81"/>
                    </a:lnTo>
                    <a:close/>
                    <a:moveTo>
                      <a:pt x="92" y="81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1" name="Freeform 360"/>
              <p:cNvSpPr>
                <a:spLocks noEditPoints="1"/>
              </p:cNvSpPr>
              <p:nvPr/>
            </p:nvSpPr>
            <p:spPr bwMode="auto">
              <a:xfrm>
                <a:off x="1391" y="2922"/>
                <a:ext cx="74" cy="116"/>
              </a:xfrm>
              <a:custGeom>
                <a:avLst/>
                <a:gdLst>
                  <a:gd name="T0" fmla="*/ 40 w 97"/>
                  <a:gd name="T1" fmla="*/ 153 h 153"/>
                  <a:gd name="T2" fmla="*/ 0 w 97"/>
                  <a:gd name="T3" fmla="*/ 153 h 153"/>
                  <a:gd name="T4" fmla="*/ 0 w 97"/>
                  <a:gd name="T5" fmla="*/ 4 h 153"/>
                  <a:gd name="T6" fmla="*/ 37 w 97"/>
                  <a:gd name="T7" fmla="*/ 4 h 153"/>
                  <a:gd name="T8" fmla="*/ 37 w 97"/>
                  <a:gd name="T9" fmla="*/ 25 h 153"/>
                  <a:gd name="T10" fmla="*/ 54 w 97"/>
                  <a:gd name="T11" fmla="*/ 5 h 153"/>
                  <a:gd name="T12" fmla="*/ 71 w 97"/>
                  <a:gd name="T13" fmla="*/ 0 h 153"/>
                  <a:gd name="T14" fmla="*/ 97 w 97"/>
                  <a:gd name="T15" fmla="*/ 8 h 153"/>
                  <a:gd name="T16" fmla="*/ 85 w 97"/>
                  <a:gd name="T17" fmla="*/ 42 h 153"/>
                  <a:gd name="T18" fmla="*/ 66 w 97"/>
                  <a:gd name="T19" fmla="*/ 36 h 153"/>
                  <a:gd name="T20" fmla="*/ 52 w 97"/>
                  <a:gd name="T21" fmla="*/ 40 h 153"/>
                  <a:gd name="T22" fmla="*/ 43 w 97"/>
                  <a:gd name="T23" fmla="*/ 57 h 153"/>
                  <a:gd name="T24" fmla="*/ 40 w 97"/>
                  <a:gd name="T25" fmla="*/ 107 h 153"/>
                  <a:gd name="T26" fmla="*/ 40 w 97"/>
                  <a:gd name="T27" fmla="*/ 153 h 153"/>
                  <a:gd name="T28" fmla="*/ 40 w 97"/>
                  <a:gd name="T29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7" h="153">
                    <a:moveTo>
                      <a:pt x="40" y="153"/>
                    </a:moveTo>
                    <a:lnTo>
                      <a:pt x="0" y="153"/>
                    </a:lnTo>
                    <a:lnTo>
                      <a:pt x="0" y="4"/>
                    </a:lnTo>
                    <a:lnTo>
                      <a:pt x="37" y="4"/>
                    </a:lnTo>
                    <a:lnTo>
                      <a:pt x="37" y="25"/>
                    </a:lnTo>
                    <a:cubicBezTo>
                      <a:pt x="43" y="15"/>
                      <a:pt x="49" y="8"/>
                      <a:pt x="54" y="5"/>
                    </a:cubicBezTo>
                    <a:cubicBezTo>
                      <a:pt x="59" y="2"/>
                      <a:pt x="65" y="0"/>
                      <a:pt x="71" y="0"/>
                    </a:cubicBezTo>
                    <a:cubicBezTo>
                      <a:pt x="80" y="0"/>
                      <a:pt x="89" y="3"/>
                      <a:pt x="97" y="8"/>
                    </a:cubicBezTo>
                    <a:lnTo>
                      <a:pt x="85" y="42"/>
                    </a:lnTo>
                    <a:cubicBezTo>
                      <a:pt x="78" y="38"/>
                      <a:pt x="72" y="36"/>
                      <a:pt x="66" y="36"/>
                    </a:cubicBezTo>
                    <a:cubicBezTo>
                      <a:pt x="61" y="36"/>
                      <a:pt x="56" y="37"/>
                      <a:pt x="52" y="40"/>
                    </a:cubicBezTo>
                    <a:cubicBezTo>
                      <a:pt x="48" y="44"/>
                      <a:pt x="45" y="49"/>
                      <a:pt x="43" y="57"/>
                    </a:cubicBezTo>
                    <a:cubicBezTo>
                      <a:pt x="41" y="65"/>
                      <a:pt x="40" y="82"/>
                      <a:pt x="40" y="107"/>
                    </a:cubicBezTo>
                    <a:lnTo>
                      <a:pt x="40" y="153"/>
                    </a:lnTo>
                    <a:close/>
                    <a:moveTo>
                      <a:pt x="40" y="15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2" name="Freeform 361"/>
              <p:cNvSpPr>
                <a:spLocks noEditPoints="1"/>
              </p:cNvSpPr>
              <p:nvPr/>
            </p:nvSpPr>
            <p:spPr bwMode="auto">
              <a:xfrm>
                <a:off x="1469" y="2922"/>
                <a:ext cx="107" cy="118"/>
              </a:xfrm>
              <a:custGeom>
                <a:avLst/>
                <a:gdLst>
                  <a:gd name="T0" fmla="*/ 99 w 141"/>
                  <a:gd name="T1" fmla="*/ 106 h 156"/>
                  <a:gd name="T2" fmla="*/ 138 w 141"/>
                  <a:gd name="T3" fmla="*/ 112 h 156"/>
                  <a:gd name="T4" fmla="*/ 114 w 141"/>
                  <a:gd name="T5" fmla="*/ 145 h 156"/>
                  <a:gd name="T6" fmla="*/ 73 w 141"/>
                  <a:gd name="T7" fmla="*/ 156 h 156"/>
                  <a:gd name="T8" fmla="*/ 15 w 141"/>
                  <a:gd name="T9" fmla="*/ 131 h 156"/>
                  <a:gd name="T10" fmla="*/ 1 w 141"/>
                  <a:gd name="T11" fmla="*/ 80 h 156"/>
                  <a:gd name="T12" fmla="*/ 20 w 141"/>
                  <a:gd name="T13" fmla="*/ 21 h 156"/>
                  <a:gd name="T14" fmla="*/ 69 w 141"/>
                  <a:gd name="T15" fmla="*/ 0 h 156"/>
                  <a:gd name="T16" fmla="*/ 122 w 141"/>
                  <a:gd name="T17" fmla="*/ 22 h 156"/>
                  <a:gd name="T18" fmla="*/ 140 w 141"/>
                  <a:gd name="T19" fmla="*/ 90 h 156"/>
                  <a:gd name="T20" fmla="*/ 41 w 141"/>
                  <a:gd name="T21" fmla="*/ 90 h 156"/>
                  <a:gd name="T22" fmla="*/ 51 w 141"/>
                  <a:gd name="T23" fmla="*/ 117 h 156"/>
                  <a:gd name="T24" fmla="*/ 73 w 141"/>
                  <a:gd name="T25" fmla="*/ 127 h 156"/>
                  <a:gd name="T26" fmla="*/ 89 w 141"/>
                  <a:gd name="T27" fmla="*/ 122 h 156"/>
                  <a:gd name="T28" fmla="*/ 99 w 141"/>
                  <a:gd name="T29" fmla="*/ 106 h 156"/>
                  <a:gd name="T30" fmla="*/ 101 w 141"/>
                  <a:gd name="T31" fmla="*/ 66 h 156"/>
                  <a:gd name="T32" fmla="*/ 92 w 141"/>
                  <a:gd name="T33" fmla="*/ 40 h 156"/>
                  <a:gd name="T34" fmla="*/ 71 w 141"/>
                  <a:gd name="T35" fmla="*/ 31 h 156"/>
                  <a:gd name="T36" fmla="*/ 50 w 141"/>
                  <a:gd name="T37" fmla="*/ 40 h 156"/>
                  <a:gd name="T38" fmla="*/ 42 w 141"/>
                  <a:gd name="T39" fmla="*/ 66 h 156"/>
                  <a:gd name="T40" fmla="*/ 101 w 141"/>
                  <a:gd name="T41" fmla="*/ 66 h 156"/>
                  <a:gd name="T42" fmla="*/ 101 w 141"/>
                  <a:gd name="T43" fmla="*/ 66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41" h="156">
                    <a:moveTo>
                      <a:pt x="99" y="106"/>
                    </a:moveTo>
                    <a:lnTo>
                      <a:pt x="138" y="112"/>
                    </a:lnTo>
                    <a:cubicBezTo>
                      <a:pt x="133" y="127"/>
                      <a:pt x="125" y="138"/>
                      <a:pt x="114" y="145"/>
                    </a:cubicBezTo>
                    <a:cubicBezTo>
                      <a:pt x="103" y="153"/>
                      <a:pt x="89" y="156"/>
                      <a:pt x="73" y="156"/>
                    </a:cubicBezTo>
                    <a:cubicBezTo>
                      <a:pt x="47" y="156"/>
                      <a:pt x="28" y="148"/>
                      <a:pt x="15" y="131"/>
                    </a:cubicBezTo>
                    <a:cubicBezTo>
                      <a:pt x="5" y="117"/>
                      <a:pt x="0" y="100"/>
                      <a:pt x="1" y="80"/>
                    </a:cubicBezTo>
                    <a:cubicBezTo>
                      <a:pt x="0" y="55"/>
                      <a:pt x="7" y="35"/>
                      <a:pt x="20" y="21"/>
                    </a:cubicBezTo>
                    <a:cubicBezTo>
                      <a:pt x="33" y="7"/>
                      <a:pt x="49" y="0"/>
                      <a:pt x="69" y="0"/>
                    </a:cubicBezTo>
                    <a:cubicBezTo>
                      <a:pt x="91" y="0"/>
                      <a:pt x="109" y="8"/>
                      <a:pt x="122" y="22"/>
                    </a:cubicBezTo>
                    <a:cubicBezTo>
                      <a:pt x="134" y="37"/>
                      <a:pt x="141" y="60"/>
                      <a:pt x="140" y="90"/>
                    </a:cubicBezTo>
                    <a:lnTo>
                      <a:pt x="41" y="90"/>
                    </a:lnTo>
                    <a:cubicBezTo>
                      <a:pt x="41" y="101"/>
                      <a:pt x="45" y="111"/>
                      <a:pt x="51" y="117"/>
                    </a:cubicBezTo>
                    <a:cubicBezTo>
                      <a:pt x="57" y="124"/>
                      <a:pt x="64" y="127"/>
                      <a:pt x="73" y="127"/>
                    </a:cubicBezTo>
                    <a:cubicBezTo>
                      <a:pt x="80" y="127"/>
                      <a:pt x="85" y="125"/>
                      <a:pt x="89" y="122"/>
                    </a:cubicBezTo>
                    <a:cubicBezTo>
                      <a:pt x="93" y="119"/>
                      <a:pt x="96" y="113"/>
                      <a:pt x="99" y="106"/>
                    </a:cubicBezTo>
                    <a:close/>
                    <a:moveTo>
                      <a:pt x="101" y="66"/>
                    </a:moveTo>
                    <a:cubicBezTo>
                      <a:pt x="100" y="54"/>
                      <a:pt x="97" y="46"/>
                      <a:pt x="92" y="40"/>
                    </a:cubicBezTo>
                    <a:cubicBezTo>
                      <a:pt x="86" y="34"/>
                      <a:pt x="79" y="31"/>
                      <a:pt x="71" y="31"/>
                    </a:cubicBezTo>
                    <a:cubicBezTo>
                      <a:pt x="63" y="31"/>
                      <a:pt x="56" y="34"/>
                      <a:pt x="50" y="40"/>
                    </a:cubicBezTo>
                    <a:cubicBezTo>
                      <a:pt x="44" y="46"/>
                      <a:pt x="42" y="55"/>
                      <a:pt x="42" y="66"/>
                    </a:cubicBezTo>
                    <a:lnTo>
                      <a:pt x="101" y="66"/>
                    </a:lnTo>
                    <a:close/>
                    <a:moveTo>
                      <a:pt x="101" y="6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3" name="Freeform 362"/>
              <p:cNvSpPr>
                <a:spLocks noEditPoints="1"/>
              </p:cNvSpPr>
              <p:nvPr/>
            </p:nvSpPr>
            <p:spPr bwMode="auto">
              <a:xfrm>
                <a:off x="1654" y="2879"/>
                <a:ext cx="145" cy="163"/>
              </a:xfrm>
              <a:custGeom>
                <a:avLst/>
                <a:gdLst>
                  <a:gd name="T0" fmla="*/ 191 w 191"/>
                  <a:gd name="T1" fmla="*/ 185 h 215"/>
                  <a:gd name="T2" fmla="*/ 167 w 191"/>
                  <a:gd name="T3" fmla="*/ 215 h 215"/>
                  <a:gd name="T4" fmla="*/ 133 w 191"/>
                  <a:gd name="T5" fmla="*/ 192 h 215"/>
                  <a:gd name="T6" fmla="*/ 107 w 191"/>
                  <a:gd name="T7" fmla="*/ 208 h 215"/>
                  <a:gd name="T8" fmla="*/ 73 w 191"/>
                  <a:gd name="T9" fmla="*/ 214 h 215"/>
                  <a:gd name="T10" fmla="*/ 15 w 191"/>
                  <a:gd name="T11" fmla="*/ 192 h 215"/>
                  <a:gd name="T12" fmla="*/ 0 w 191"/>
                  <a:gd name="T13" fmla="*/ 154 h 215"/>
                  <a:gd name="T14" fmla="*/ 12 w 191"/>
                  <a:gd name="T15" fmla="*/ 118 h 215"/>
                  <a:gd name="T16" fmla="*/ 47 w 191"/>
                  <a:gd name="T17" fmla="*/ 90 h 215"/>
                  <a:gd name="T18" fmla="*/ 31 w 191"/>
                  <a:gd name="T19" fmla="*/ 67 h 215"/>
                  <a:gd name="T20" fmla="*/ 26 w 191"/>
                  <a:gd name="T21" fmla="*/ 45 h 215"/>
                  <a:gd name="T22" fmla="*/ 41 w 191"/>
                  <a:gd name="T23" fmla="*/ 14 h 215"/>
                  <a:gd name="T24" fmla="*/ 84 w 191"/>
                  <a:gd name="T25" fmla="*/ 0 h 215"/>
                  <a:gd name="T26" fmla="*/ 125 w 191"/>
                  <a:gd name="T27" fmla="*/ 14 h 215"/>
                  <a:gd name="T28" fmla="*/ 140 w 191"/>
                  <a:gd name="T29" fmla="*/ 47 h 215"/>
                  <a:gd name="T30" fmla="*/ 133 w 191"/>
                  <a:gd name="T31" fmla="*/ 71 h 215"/>
                  <a:gd name="T32" fmla="*/ 103 w 191"/>
                  <a:gd name="T33" fmla="*/ 97 h 215"/>
                  <a:gd name="T34" fmla="*/ 132 w 191"/>
                  <a:gd name="T35" fmla="*/ 134 h 215"/>
                  <a:gd name="T36" fmla="*/ 140 w 191"/>
                  <a:gd name="T37" fmla="*/ 111 h 215"/>
                  <a:gd name="T38" fmla="*/ 176 w 191"/>
                  <a:gd name="T39" fmla="*/ 119 h 215"/>
                  <a:gd name="T40" fmla="*/ 167 w 191"/>
                  <a:gd name="T41" fmla="*/ 147 h 215"/>
                  <a:gd name="T42" fmla="*/ 158 w 191"/>
                  <a:gd name="T43" fmla="*/ 162 h 215"/>
                  <a:gd name="T44" fmla="*/ 175 w 191"/>
                  <a:gd name="T45" fmla="*/ 175 h 215"/>
                  <a:gd name="T46" fmla="*/ 191 w 191"/>
                  <a:gd name="T47" fmla="*/ 185 h 215"/>
                  <a:gd name="T48" fmla="*/ 83 w 191"/>
                  <a:gd name="T49" fmla="*/ 73 h 215"/>
                  <a:gd name="T50" fmla="*/ 94 w 191"/>
                  <a:gd name="T51" fmla="*/ 65 h 215"/>
                  <a:gd name="T52" fmla="*/ 106 w 191"/>
                  <a:gd name="T53" fmla="*/ 47 h 215"/>
                  <a:gd name="T54" fmla="*/ 100 w 191"/>
                  <a:gd name="T55" fmla="*/ 34 h 215"/>
                  <a:gd name="T56" fmla="*/ 85 w 191"/>
                  <a:gd name="T57" fmla="*/ 28 h 215"/>
                  <a:gd name="T58" fmla="*/ 70 w 191"/>
                  <a:gd name="T59" fmla="*/ 33 h 215"/>
                  <a:gd name="T60" fmla="*/ 65 w 191"/>
                  <a:gd name="T61" fmla="*/ 44 h 215"/>
                  <a:gd name="T62" fmla="*/ 74 w 191"/>
                  <a:gd name="T63" fmla="*/ 62 h 215"/>
                  <a:gd name="T64" fmla="*/ 83 w 191"/>
                  <a:gd name="T65" fmla="*/ 73 h 215"/>
                  <a:gd name="T66" fmla="*/ 68 w 191"/>
                  <a:gd name="T67" fmla="*/ 116 h 215"/>
                  <a:gd name="T68" fmla="*/ 47 w 191"/>
                  <a:gd name="T69" fmla="*/ 132 h 215"/>
                  <a:gd name="T70" fmla="*/ 41 w 191"/>
                  <a:gd name="T71" fmla="*/ 152 h 215"/>
                  <a:gd name="T72" fmla="*/ 49 w 191"/>
                  <a:gd name="T73" fmla="*/ 173 h 215"/>
                  <a:gd name="T74" fmla="*/ 71 w 191"/>
                  <a:gd name="T75" fmla="*/ 181 h 215"/>
                  <a:gd name="T76" fmla="*/ 89 w 191"/>
                  <a:gd name="T77" fmla="*/ 177 h 215"/>
                  <a:gd name="T78" fmla="*/ 108 w 191"/>
                  <a:gd name="T79" fmla="*/ 165 h 215"/>
                  <a:gd name="T80" fmla="*/ 68 w 191"/>
                  <a:gd name="T81" fmla="*/ 116 h 215"/>
                  <a:gd name="T82" fmla="*/ 68 w 191"/>
                  <a:gd name="T83" fmla="*/ 116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91" h="215">
                    <a:moveTo>
                      <a:pt x="191" y="185"/>
                    </a:moveTo>
                    <a:lnTo>
                      <a:pt x="167" y="215"/>
                    </a:lnTo>
                    <a:cubicBezTo>
                      <a:pt x="155" y="210"/>
                      <a:pt x="144" y="202"/>
                      <a:pt x="133" y="192"/>
                    </a:cubicBezTo>
                    <a:cubicBezTo>
                      <a:pt x="125" y="199"/>
                      <a:pt x="116" y="205"/>
                      <a:pt x="107" y="208"/>
                    </a:cubicBezTo>
                    <a:cubicBezTo>
                      <a:pt x="97" y="212"/>
                      <a:pt x="86" y="214"/>
                      <a:pt x="73" y="214"/>
                    </a:cubicBezTo>
                    <a:cubicBezTo>
                      <a:pt x="47" y="214"/>
                      <a:pt x="28" y="206"/>
                      <a:pt x="15" y="192"/>
                    </a:cubicBezTo>
                    <a:cubicBezTo>
                      <a:pt x="5" y="181"/>
                      <a:pt x="0" y="168"/>
                      <a:pt x="0" y="154"/>
                    </a:cubicBezTo>
                    <a:cubicBezTo>
                      <a:pt x="0" y="140"/>
                      <a:pt x="4" y="129"/>
                      <a:pt x="12" y="118"/>
                    </a:cubicBezTo>
                    <a:cubicBezTo>
                      <a:pt x="20" y="107"/>
                      <a:pt x="32" y="98"/>
                      <a:pt x="47" y="90"/>
                    </a:cubicBezTo>
                    <a:cubicBezTo>
                      <a:pt x="40" y="82"/>
                      <a:pt x="35" y="74"/>
                      <a:pt x="31" y="67"/>
                    </a:cubicBezTo>
                    <a:cubicBezTo>
                      <a:pt x="28" y="59"/>
                      <a:pt x="26" y="52"/>
                      <a:pt x="26" y="45"/>
                    </a:cubicBezTo>
                    <a:cubicBezTo>
                      <a:pt x="26" y="33"/>
                      <a:pt x="31" y="22"/>
                      <a:pt x="41" y="14"/>
                    </a:cubicBezTo>
                    <a:cubicBezTo>
                      <a:pt x="51" y="5"/>
                      <a:pt x="65" y="0"/>
                      <a:pt x="84" y="0"/>
                    </a:cubicBezTo>
                    <a:cubicBezTo>
                      <a:pt x="101" y="0"/>
                      <a:pt x="115" y="5"/>
                      <a:pt x="125" y="14"/>
                    </a:cubicBezTo>
                    <a:cubicBezTo>
                      <a:pt x="135" y="23"/>
                      <a:pt x="140" y="34"/>
                      <a:pt x="140" y="47"/>
                    </a:cubicBezTo>
                    <a:cubicBezTo>
                      <a:pt x="140" y="56"/>
                      <a:pt x="138" y="64"/>
                      <a:pt x="133" y="71"/>
                    </a:cubicBezTo>
                    <a:cubicBezTo>
                      <a:pt x="128" y="79"/>
                      <a:pt x="118" y="87"/>
                      <a:pt x="103" y="97"/>
                    </a:cubicBezTo>
                    <a:lnTo>
                      <a:pt x="132" y="134"/>
                    </a:lnTo>
                    <a:cubicBezTo>
                      <a:pt x="135" y="128"/>
                      <a:pt x="138" y="121"/>
                      <a:pt x="140" y="111"/>
                    </a:cubicBezTo>
                    <a:lnTo>
                      <a:pt x="176" y="119"/>
                    </a:lnTo>
                    <a:cubicBezTo>
                      <a:pt x="172" y="132"/>
                      <a:pt x="169" y="141"/>
                      <a:pt x="167" y="147"/>
                    </a:cubicBezTo>
                    <a:cubicBezTo>
                      <a:pt x="164" y="153"/>
                      <a:pt x="161" y="158"/>
                      <a:pt x="158" y="162"/>
                    </a:cubicBezTo>
                    <a:cubicBezTo>
                      <a:pt x="163" y="166"/>
                      <a:pt x="168" y="170"/>
                      <a:pt x="175" y="175"/>
                    </a:cubicBezTo>
                    <a:cubicBezTo>
                      <a:pt x="182" y="180"/>
                      <a:pt x="187" y="183"/>
                      <a:pt x="191" y="185"/>
                    </a:cubicBezTo>
                    <a:close/>
                    <a:moveTo>
                      <a:pt x="83" y="73"/>
                    </a:moveTo>
                    <a:lnTo>
                      <a:pt x="94" y="65"/>
                    </a:lnTo>
                    <a:cubicBezTo>
                      <a:pt x="102" y="59"/>
                      <a:pt x="106" y="53"/>
                      <a:pt x="106" y="47"/>
                    </a:cubicBezTo>
                    <a:cubicBezTo>
                      <a:pt x="106" y="42"/>
                      <a:pt x="104" y="37"/>
                      <a:pt x="100" y="34"/>
                    </a:cubicBezTo>
                    <a:cubicBezTo>
                      <a:pt x="96" y="30"/>
                      <a:pt x="91" y="28"/>
                      <a:pt x="85" y="28"/>
                    </a:cubicBezTo>
                    <a:cubicBezTo>
                      <a:pt x="78" y="28"/>
                      <a:pt x="73" y="30"/>
                      <a:pt x="70" y="33"/>
                    </a:cubicBezTo>
                    <a:cubicBezTo>
                      <a:pt x="66" y="36"/>
                      <a:pt x="64" y="40"/>
                      <a:pt x="65" y="44"/>
                    </a:cubicBezTo>
                    <a:cubicBezTo>
                      <a:pt x="64" y="49"/>
                      <a:pt x="67" y="55"/>
                      <a:pt x="74" y="62"/>
                    </a:cubicBezTo>
                    <a:lnTo>
                      <a:pt x="83" y="73"/>
                    </a:lnTo>
                    <a:close/>
                    <a:moveTo>
                      <a:pt x="68" y="116"/>
                    </a:moveTo>
                    <a:cubicBezTo>
                      <a:pt x="59" y="120"/>
                      <a:pt x="52" y="126"/>
                      <a:pt x="47" y="132"/>
                    </a:cubicBezTo>
                    <a:cubicBezTo>
                      <a:pt x="43" y="139"/>
                      <a:pt x="41" y="145"/>
                      <a:pt x="41" y="152"/>
                    </a:cubicBezTo>
                    <a:cubicBezTo>
                      <a:pt x="41" y="161"/>
                      <a:pt x="43" y="168"/>
                      <a:pt x="49" y="173"/>
                    </a:cubicBezTo>
                    <a:cubicBezTo>
                      <a:pt x="55" y="178"/>
                      <a:pt x="62" y="181"/>
                      <a:pt x="71" y="181"/>
                    </a:cubicBezTo>
                    <a:cubicBezTo>
                      <a:pt x="78" y="181"/>
                      <a:pt x="84" y="180"/>
                      <a:pt x="89" y="177"/>
                    </a:cubicBezTo>
                    <a:cubicBezTo>
                      <a:pt x="95" y="175"/>
                      <a:pt x="101" y="171"/>
                      <a:pt x="108" y="165"/>
                    </a:cubicBezTo>
                    <a:lnTo>
                      <a:pt x="68" y="116"/>
                    </a:lnTo>
                    <a:close/>
                    <a:moveTo>
                      <a:pt x="68" y="11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4" name="Freeform 363"/>
              <p:cNvSpPr>
                <a:spLocks noEditPoints="1"/>
              </p:cNvSpPr>
              <p:nvPr/>
            </p:nvSpPr>
            <p:spPr bwMode="auto">
              <a:xfrm>
                <a:off x="1872" y="2922"/>
                <a:ext cx="107" cy="118"/>
              </a:xfrm>
              <a:custGeom>
                <a:avLst/>
                <a:gdLst>
                  <a:gd name="T0" fmla="*/ 139 w 141"/>
                  <a:gd name="T1" fmla="*/ 48 h 156"/>
                  <a:gd name="T2" fmla="*/ 100 w 141"/>
                  <a:gd name="T3" fmla="*/ 55 h 156"/>
                  <a:gd name="T4" fmla="*/ 91 w 141"/>
                  <a:gd name="T5" fmla="*/ 37 h 156"/>
                  <a:gd name="T6" fmla="*/ 73 w 141"/>
                  <a:gd name="T7" fmla="*/ 31 h 156"/>
                  <a:gd name="T8" fmla="*/ 50 w 141"/>
                  <a:gd name="T9" fmla="*/ 42 h 156"/>
                  <a:gd name="T10" fmla="*/ 41 w 141"/>
                  <a:gd name="T11" fmla="*/ 76 h 156"/>
                  <a:gd name="T12" fmla="*/ 50 w 141"/>
                  <a:gd name="T13" fmla="*/ 113 h 156"/>
                  <a:gd name="T14" fmla="*/ 74 w 141"/>
                  <a:gd name="T15" fmla="*/ 124 h 156"/>
                  <a:gd name="T16" fmla="*/ 92 w 141"/>
                  <a:gd name="T17" fmla="*/ 118 h 156"/>
                  <a:gd name="T18" fmla="*/ 102 w 141"/>
                  <a:gd name="T19" fmla="*/ 96 h 156"/>
                  <a:gd name="T20" fmla="*/ 141 w 141"/>
                  <a:gd name="T21" fmla="*/ 102 h 156"/>
                  <a:gd name="T22" fmla="*/ 118 w 141"/>
                  <a:gd name="T23" fmla="*/ 143 h 156"/>
                  <a:gd name="T24" fmla="*/ 72 w 141"/>
                  <a:gd name="T25" fmla="*/ 156 h 156"/>
                  <a:gd name="T26" fmla="*/ 20 w 141"/>
                  <a:gd name="T27" fmla="*/ 136 h 156"/>
                  <a:gd name="T28" fmla="*/ 0 w 141"/>
                  <a:gd name="T29" fmla="*/ 79 h 156"/>
                  <a:gd name="T30" fmla="*/ 20 w 141"/>
                  <a:gd name="T31" fmla="*/ 21 h 156"/>
                  <a:gd name="T32" fmla="*/ 73 w 141"/>
                  <a:gd name="T33" fmla="*/ 0 h 156"/>
                  <a:gd name="T34" fmla="*/ 116 w 141"/>
                  <a:gd name="T35" fmla="*/ 12 h 156"/>
                  <a:gd name="T36" fmla="*/ 139 w 141"/>
                  <a:gd name="T37" fmla="*/ 48 h 156"/>
                  <a:gd name="T38" fmla="*/ 139 w 141"/>
                  <a:gd name="T39" fmla="*/ 48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1" h="156">
                    <a:moveTo>
                      <a:pt x="139" y="48"/>
                    </a:moveTo>
                    <a:lnTo>
                      <a:pt x="100" y="55"/>
                    </a:lnTo>
                    <a:cubicBezTo>
                      <a:pt x="99" y="47"/>
                      <a:pt x="96" y="41"/>
                      <a:pt x="91" y="37"/>
                    </a:cubicBezTo>
                    <a:cubicBezTo>
                      <a:pt x="87" y="33"/>
                      <a:pt x="81" y="32"/>
                      <a:pt x="73" y="31"/>
                    </a:cubicBezTo>
                    <a:cubicBezTo>
                      <a:pt x="63" y="32"/>
                      <a:pt x="56" y="35"/>
                      <a:pt x="50" y="42"/>
                    </a:cubicBezTo>
                    <a:cubicBezTo>
                      <a:pt x="44" y="49"/>
                      <a:pt x="41" y="60"/>
                      <a:pt x="41" y="76"/>
                    </a:cubicBezTo>
                    <a:cubicBezTo>
                      <a:pt x="41" y="93"/>
                      <a:pt x="44" y="106"/>
                      <a:pt x="50" y="113"/>
                    </a:cubicBezTo>
                    <a:cubicBezTo>
                      <a:pt x="56" y="121"/>
                      <a:pt x="64" y="124"/>
                      <a:pt x="74" y="124"/>
                    </a:cubicBezTo>
                    <a:cubicBezTo>
                      <a:pt x="81" y="124"/>
                      <a:pt x="88" y="122"/>
                      <a:pt x="92" y="118"/>
                    </a:cubicBezTo>
                    <a:cubicBezTo>
                      <a:pt x="97" y="114"/>
                      <a:pt x="100" y="106"/>
                      <a:pt x="102" y="96"/>
                    </a:cubicBezTo>
                    <a:lnTo>
                      <a:pt x="141" y="102"/>
                    </a:lnTo>
                    <a:cubicBezTo>
                      <a:pt x="137" y="120"/>
                      <a:pt x="129" y="134"/>
                      <a:pt x="118" y="143"/>
                    </a:cubicBezTo>
                    <a:cubicBezTo>
                      <a:pt x="107" y="152"/>
                      <a:pt x="91" y="156"/>
                      <a:pt x="72" y="156"/>
                    </a:cubicBezTo>
                    <a:cubicBezTo>
                      <a:pt x="50" y="156"/>
                      <a:pt x="33" y="150"/>
                      <a:pt x="20" y="136"/>
                    </a:cubicBezTo>
                    <a:cubicBezTo>
                      <a:pt x="7" y="122"/>
                      <a:pt x="0" y="103"/>
                      <a:pt x="0" y="79"/>
                    </a:cubicBezTo>
                    <a:cubicBezTo>
                      <a:pt x="0" y="54"/>
                      <a:pt x="7" y="35"/>
                      <a:pt x="20" y="21"/>
                    </a:cubicBezTo>
                    <a:cubicBezTo>
                      <a:pt x="33" y="7"/>
                      <a:pt x="51" y="0"/>
                      <a:pt x="73" y="0"/>
                    </a:cubicBezTo>
                    <a:cubicBezTo>
                      <a:pt x="91" y="0"/>
                      <a:pt x="105" y="4"/>
                      <a:pt x="116" y="12"/>
                    </a:cubicBezTo>
                    <a:cubicBezTo>
                      <a:pt x="127" y="20"/>
                      <a:pt x="135" y="32"/>
                      <a:pt x="139" y="48"/>
                    </a:cubicBezTo>
                    <a:close/>
                    <a:moveTo>
                      <a:pt x="139" y="48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5" name="Freeform 364"/>
              <p:cNvSpPr>
                <a:spLocks noEditPoints="1"/>
              </p:cNvSpPr>
              <p:nvPr/>
            </p:nvSpPr>
            <p:spPr bwMode="auto">
              <a:xfrm>
                <a:off x="1993" y="2922"/>
                <a:ext cx="117" cy="118"/>
              </a:xfrm>
              <a:custGeom>
                <a:avLst/>
                <a:gdLst>
                  <a:gd name="T0" fmla="*/ 0 w 154"/>
                  <a:gd name="T1" fmla="*/ 76 h 156"/>
                  <a:gd name="T2" fmla="*/ 10 w 154"/>
                  <a:gd name="T3" fmla="*/ 38 h 156"/>
                  <a:gd name="T4" fmla="*/ 37 w 154"/>
                  <a:gd name="T5" fmla="*/ 10 h 156"/>
                  <a:gd name="T6" fmla="*/ 77 w 154"/>
                  <a:gd name="T7" fmla="*/ 0 h 156"/>
                  <a:gd name="T8" fmla="*/ 132 w 154"/>
                  <a:gd name="T9" fmla="*/ 22 h 156"/>
                  <a:gd name="T10" fmla="*/ 154 w 154"/>
                  <a:gd name="T11" fmla="*/ 78 h 156"/>
                  <a:gd name="T12" fmla="*/ 132 w 154"/>
                  <a:gd name="T13" fmla="*/ 134 h 156"/>
                  <a:gd name="T14" fmla="*/ 77 w 154"/>
                  <a:gd name="T15" fmla="*/ 156 h 156"/>
                  <a:gd name="T16" fmla="*/ 38 w 154"/>
                  <a:gd name="T17" fmla="*/ 147 h 156"/>
                  <a:gd name="T18" fmla="*/ 10 w 154"/>
                  <a:gd name="T19" fmla="*/ 120 h 156"/>
                  <a:gd name="T20" fmla="*/ 0 w 154"/>
                  <a:gd name="T21" fmla="*/ 76 h 156"/>
                  <a:gd name="T22" fmla="*/ 41 w 154"/>
                  <a:gd name="T23" fmla="*/ 78 h 156"/>
                  <a:gd name="T24" fmla="*/ 51 w 154"/>
                  <a:gd name="T25" fmla="*/ 112 h 156"/>
                  <a:gd name="T26" fmla="*/ 77 w 154"/>
                  <a:gd name="T27" fmla="*/ 124 h 156"/>
                  <a:gd name="T28" fmla="*/ 103 w 154"/>
                  <a:gd name="T29" fmla="*/ 112 h 156"/>
                  <a:gd name="T30" fmla="*/ 114 w 154"/>
                  <a:gd name="T31" fmla="*/ 78 h 156"/>
                  <a:gd name="T32" fmla="*/ 103 w 154"/>
                  <a:gd name="T33" fmla="*/ 44 h 156"/>
                  <a:gd name="T34" fmla="*/ 77 w 154"/>
                  <a:gd name="T35" fmla="*/ 33 h 156"/>
                  <a:gd name="T36" fmla="*/ 51 w 154"/>
                  <a:gd name="T37" fmla="*/ 44 h 156"/>
                  <a:gd name="T38" fmla="*/ 41 w 154"/>
                  <a:gd name="T39" fmla="*/ 78 h 156"/>
                  <a:gd name="T40" fmla="*/ 41 w 154"/>
                  <a:gd name="T41" fmla="*/ 78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4" h="156">
                    <a:moveTo>
                      <a:pt x="0" y="76"/>
                    </a:moveTo>
                    <a:cubicBezTo>
                      <a:pt x="0" y="63"/>
                      <a:pt x="3" y="51"/>
                      <a:pt x="10" y="38"/>
                    </a:cubicBezTo>
                    <a:cubicBezTo>
                      <a:pt x="16" y="26"/>
                      <a:pt x="25" y="17"/>
                      <a:pt x="37" y="10"/>
                    </a:cubicBezTo>
                    <a:cubicBezTo>
                      <a:pt x="49" y="4"/>
                      <a:pt x="62" y="0"/>
                      <a:pt x="77" y="0"/>
                    </a:cubicBezTo>
                    <a:cubicBezTo>
                      <a:pt x="99" y="0"/>
                      <a:pt x="118" y="8"/>
                      <a:pt x="132" y="22"/>
                    </a:cubicBezTo>
                    <a:cubicBezTo>
                      <a:pt x="147" y="37"/>
                      <a:pt x="154" y="56"/>
                      <a:pt x="154" y="78"/>
                    </a:cubicBezTo>
                    <a:cubicBezTo>
                      <a:pt x="154" y="101"/>
                      <a:pt x="147" y="119"/>
                      <a:pt x="132" y="134"/>
                    </a:cubicBezTo>
                    <a:cubicBezTo>
                      <a:pt x="118" y="149"/>
                      <a:pt x="99" y="156"/>
                      <a:pt x="77" y="156"/>
                    </a:cubicBezTo>
                    <a:cubicBezTo>
                      <a:pt x="64" y="156"/>
                      <a:pt x="50" y="153"/>
                      <a:pt x="38" y="147"/>
                    </a:cubicBezTo>
                    <a:cubicBezTo>
                      <a:pt x="26" y="141"/>
                      <a:pt x="16" y="132"/>
                      <a:pt x="10" y="120"/>
                    </a:cubicBezTo>
                    <a:cubicBezTo>
                      <a:pt x="3" y="108"/>
                      <a:pt x="0" y="93"/>
                      <a:pt x="0" y="76"/>
                    </a:cubicBezTo>
                    <a:close/>
                    <a:moveTo>
                      <a:pt x="41" y="78"/>
                    </a:moveTo>
                    <a:cubicBezTo>
                      <a:pt x="40" y="93"/>
                      <a:pt x="44" y="105"/>
                      <a:pt x="51" y="112"/>
                    </a:cubicBezTo>
                    <a:cubicBezTo>
                      <a:pt x="58" y="120"/>
                      <a:pt x="67" y="124"/>
                      <a:pt x="77" y="124"/>
                    </a:cubicBezTo>
                    <a:cubicBezTo>
                      <a:pt x="87" y="124"/>
                      <a:pt x="96" y="120"/>
                      <a:pt x="103" y="112"/>
                    </a:cubicBezTo>
                    <a:cubicBezTo>
                      <a:pt x="110" y="105"/>
                      <a:pt x="114" y="93"/>
                      <a:pt x="114" y="78"/>
                    </a:cubicBezTo>
                    <a:cubicBezTo>
                      <a:pt x="114" y="64"/>
                      <a:pt x="110" y="52"/>
                      <a:pt x="103" y="44"/>
                    </a:cubicBezTo>
                    <a:cubicBezTo>
                      <a:pt x="96" y="37"/>
                      <a:pt x="87" y="33"/>
                      <a:pt x="77" y="33"/>
                    </a:cubicBezTo>
                    <a:cubicBezTo>
                      <a:pt x="67" y="33"/>
                      <a:pt x="58" y="37"/>
                      <a:pt x="51" y="44"/>
                    </a:cubicBezTo>
                    <a:cubicBezTo>
                      <a:pt x="44" y="52"/>
                      <a:pt x="40" y="64"/>
                      <a:pt x="41" y="78"/>
                    </a:cubicBezTo>
                    <a:close/>
                    <a:moveTo>
                      <a:pt x="41" y="78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6" name="Freeform 365"/>
              <p:cNvSpPr>
                <a:spLocks noEditPoints="1"/>
              </p:cNvSpPr>
              <p:nvPr/>
            </p:nvSpPr>
            <p:spPr bwMode="auto">
              <a:xfrm>
                <a:off x="2131" y="2922"/>
                <a:ext cx="167" cy="116"/>
              </a:xfrm>
              <a:custGeom>
                <a:avLst/>
                <a:gdLst>
                  <a:gd name="T0" fmla="*/ 0 w 220"/>
                  <a:gd name="T1" fmla="*/ 4 h 153"/>
                  <a:gd name="T2" fmla="*/ 36 w 220"/>
                  <a:gd name="T3" fmla="*/ 4 h 153"/>
                  <a:gd name="T4" fmla="*/ 36 w 220"/>
                  <a:gd name="T5" fmla="*/ 24 h 153"/>
                  <a:gd name="T6" fmla="*/ 83 w 220"/>
                  <a:gd name="T7" fmla="*/ 0 h 153"/>
                  <a:gd name="T8" fmla="*/ 108 w 220"/>
                  <a:gd name="T9" fmla="*/ 6 h 153"/>
                  <a:gd name="T10" fmla="*/ 125 w 220"/>
                  <a:gd name="T11" fmla="*/ 24 h 153"/>
                  <a:gd name="T12" fmla="*/ 146 w 220"/>
                  <a:gd name="T13" fmla="*/ 6 h 153"/>
                  <a:gd name="T14" fmla="*/ 171 w 220"/>
                  <a:gd name="T15" fmla="*/ 0 h 153"/>
                  <a:gd name="T16" fmla="*/ 199 w 220"/>
                  <a:gd name="T17" fmla="*/ 7 h 153"/>
                  <a:gd name="T18" fmla="*/ 216 w 220"/>
                  <a:gd name="T19" fmla="*/ 27 h 153"/>
                  <a:gd name="T20" fmla="*/ 220 w 220"/>
                  <a:gd name="T21" fmla="*/ 58 h 153"/>
                  <a:gd name="T22" fmla="*/ 220 w 220"/>
                  <a:gd name="T23" fmla="*/ 153 h 153"/>
                  <a:gd name="T24" fmla="*/ 180 w 220"/>
                  <a:gd name="T25" fmla="*/ 153 h 153"/>
                  <a:gd name="T26" fmla="*/ 180 w 220"/>
                  <a:gd name="T27" fmla="*/ 68 h 153"/>
                  <a:gd name="T28" fmla="*/ 176 w 220"/>
                  <a:gd name="T29" fmla="*/ 39 h 153"/>
                  <a:gd name="T30" fmla="*/ 159 w 220"/>
                  <a:gd name="T31" fmla="*/ 31 h 153"/>
                  <a:gd name="T32" fmla="*/ 144 w 220"/>
                  <a:gd name="T33" fmla="*/ 36 h 153"/>
                  <a:gd name="T34" fmla="*/ 133 w 220"/>
                  <a:gd name="T35" fmla="*/ 51 h 153"/>
                  <a:gd name="T36" fmla="*/ 130 w 220"/>
                  <a:gd name="T37" fmla="*/ 81 h 153"/>
                  <a:gd name="T38" fmla="*/ 130 w 220"/>
                  <a:gd name="T39" fmla="*/ 153 h 153"/>
                  <a:gd name="T40" fmla="*/ 90 w 220"/>
                  <a:gd name="T41" fmla="*/ 153 h 153"/>
                  <a:gd name="T42" fmla="*/ 90 w 220"/>
                  <a:gd name="T43" fmla="*/ 71 h 153"/>
                  <a:gd name="T44" fmla="*/ 88 w 220"/>
                  <a:gd name="T45" fmla="*/ 43 h 153"/>
                  <a:gd name="T46" fmla="*/ 82 w 220"/>
                  <a:gd name="T47" fmla="*/ 34 h 153"/>
                  <a:gd name="T48" fmla="*/ 70 w 220"/>
                  <a:gd name="T49" fmla="*/ 31 h 153"/>
                  <a:gd name="T50" fmla="*/ 53 w 220"/>
                  <a:gd name="T51" fmla="*/ 36 h 153"/>
                  <a:gd name="T52" fmla="*/ 43 w 220"/>
                  <a:gd name="T53" fmla="*/ 50 h 153"/>
                  <a:gd name="T54" fmla="*/ 40 w 220"/>
                  <a:gd name="T55" fmla="*/ 81 h 153"/>
                  <a:gd name="T56" fmla="*/ 40 w 220"/>
                  <a:gd name="T57" fmla="*/ 153 h 153"/>
                  <a:gd name="T58" fmla="*/ 0 w 220"/>
                  <a:gd name="T59" fmla="*/ 153 h 153"/>
                  <a:gd name="T60" fmla="*/ 0 w 220"/>
                  <a:gd name="T61" fmla="*/ 4 h 153"/>
                  <a:gd name="T62" fmla="*/ 0 w 220"/>
                  <a:gd name="T63" fmla="*/ 4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0" h="153">
                    <a:moveTo>
                      <a:pt x="0" y="4"/>
                    </a:moveTo>
                    <a:lnTo>
                      <a:pt x="36" y="4"/>
                    </a:lnTo>
                    <a:lnTo>
                      <a:pt x="36" y="24"/>
                    </a:lnTo>
                    <a:cubicBezTo>
                      <a:pt x="50" y="8"/>
                      <a:pt x="65" y="0"/>
                      <a:pt x="83" y="0"/>
                    </a:cubicBezTo>
                    <a:cubicBezTo>
                      <a:pt x="93" y="0"/>
                      <a:pt x="101" y="2"/>
                      <a:pt x="108" y="6"/>
                    </a:cubicBezTo>
                    <a:cubicBezTo>
                      <a:pt x="115" y="10"/>
                      <a:pt x="121" y="16"/>
                      <a:pt x="125" y="24"/>
                    </a:cubicBezTo>
                    <a:cubicBezTo>
                      <a:pt x="132" y="16"/>
                      <a:pt x="139" y="10"/>
                      <a:pt x="146" y="6"/>
                    </a:cubicBezTo>
                    <a:cubicBezTo>
                      <a:pt x="154" y="2"/>
                      <a:pt x="162" y="0"/>
                      <a:pt x="171" y="0"/>
                    </a:cubicBezTo>
                    <a:cubicBezTo>
                      <a:pt x="182" y="0"/>
                      <a:pt x="191" y="3"/>
                      <a:pt x="199" y="7"/>
                    </a:cubicBezTo>
                    <a:cubicBezTo>
                      <a:pt x="206" y="12"/>
                      <a:pt x="212" y="18"/>
                      <a:pt x="216" y="27"/>
                    </a:cubicBezTo>
                    <a:cubicBezTo>
                      <a:pt x="218" y="33"/>
                      <a:pt x="220" y="43"/>
                      <a:pt x="220" y="58"/>
                    </a:cubicBezTo>
                    <a:lnTo>
                      <a:pt x="220" y="153"/>
                    </a:lnTo>
                    <a:lnTo>
                      <a:pt x="180" y="153"/>
                    </a:lnTo>
                    <a:lnTo>
                      <a:pt x="180" y="68"/>
                    </a:lnTo>
                    <a:cubicBezTo>
                      <a:pt x="180" y="53"/>
                      <a:pt x="179" y="43"/>
                      <a:pt x="176" y="39"/>
                    </a:cubicBezTo>
                    <a:cubicBezTo>
                      <a:pt x="172" y="33"/>
                      <a:pt x="167" y="31"/>
                      <a:pt x="159" y="31"/>
                    </a:cubicBezTo>
                    <a:cubicBezTo>
                      <a:pt x="154" y="31"/>
                      <a:pt x="148" y="32"/>
                      <a:pt x="144" y="36"/>
                    </a:cubicBezTo>
                    <a:cubicBezTo>
                      <a:pt x="139" y="39"/>
                      <a:pt x="135" y="44"/>
                      <a:pt x="133" y="51"/>
                    </a:cubicBezTo>
                    <a:cubicBezTo>
                      <a:pt x="131" y="57"/>
                      <a:pt x="130" y="67"/>
                      <a:pt x="130" y="81"/>
                    </a:cubicBezTo>
                    <a:lnTo>
                      <a:pt x="130" y="153"/>
                    </a:lnTo>
                    <a:lnTo>
                      <a:pt x="90" y="153"/>
                    </a:lnTo>
                    <a:lnTo>
                      <a:pt x="90" y="71"/>
                    </a:lnTo>
                    <a:cubicBezTo>
                      <a:pt x="90" y="57"/>
                      <a:pt x="90" y="47"/>
                      <a:pt x="88" y="43"/>
                    </a:cubicBezTo>
                    <a:cubicBezTo>
                      <a:pt x="87" y="39"/>
                      <a:pt x="85" y="36"/>
                      <a:pt x="82" y="34"/>
                    </a:cubicBezTo>
                    <a:cubicBezTo>
                      <a:pt x="79" y="32"/>
                      <a:pt x="75" y="31"/>
                      <a:pt x="70" y="31"/>
                    </a:cubicBezTo>
                    <a:cubicBezTo>
                      <a:pt x="64" y="31"/>
                      <a:pt x="58" y="32"/>
                      <a:pt x="53" y="36"/>
                    </a:cubicBezTo>
                    <a:cubicBezTo>
                      <a:pt x="48" y="39"/>
                      <a:pt x="45" y="44"/>
                      <a:pt x="43" y="50"/>
                    </a:cubicBezTo>
                    <a:cubicBezTo>
                      <a:pt x="41" y="56"/>
                      <a:pt x="40" y="66"/>
                      <a:pt x="40" y="81"/>
                    </a:cubicBezTo>
                    <a:lnTo>
                      <a:pt x="40" y="153"/>
                    </a:lnTo>
                    <a:lnTo>
                      <a:pt x="0" y="153"/>
                    </a:lnTo>
                    <a:lnTo>
                      <a:pt x="0" y="4"/>
                    </a:lnTo>
                    <a:close/>
                    <a:moveTo>
                      <a:pt x="0" y="4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7" name="Freeform 366"/>
              <p:cNvSpPr>
                <a:spLocks noEditPoints="1"/>
              </p:cNvSpPr>
              <p:nvPr/>
            </p:nvSpPr>
            <p:spPr bwMode="auto">
              <a:xfrm>
                <a:off x="2327" y="2922"/>
                <a:ext cx="111" cy="159"/>
              </a:xfrm>
              <a:custGeom>
                <a:avLst/>
                <a:gdLst>
                  <a:gd name="T0" fmla="*/ 0 w 146"/>
                  <a:gd name="T1" fmla="*/ 4 h 210"/>
                  <a:gd name="T2" fmla="*/ 37 w 146"/>
                  <a:gd name="T3" fmla="*/ 4 h 210"/>
                  <a:gd name="T4" fmla="*/ 37 w 146"/>
                  <a:gd name="T5" fmla="*/ 26 h 210"/>
                  <a:gd name="T6" fmla="*/ 56 w 146"/>
                  <a:gd name="T7" fmla="*/ 7 h 210"/>
                  <a:gd name="T8" fmla="*/ 83 w 146"/>
                  <a:gd name="T9" fmla="*/ 0 h 210"/>
                  <a:gd name="T10" fmla="*/ 127 w 146"/>
                  <a:gd name="T11" fmla="*/ 21 h 210"/>
                  <a:gd name="T12" fmla="*/ 146 w 146"/>
                  <a:gd name="T13" fmla="*/ 78 h 210"/>
                  <a:gd name="T14" fmla="*/ 127 w 146"/>
                  <a:gd name="T15" fmla="*/ 136 h 210"/>
                  <a:gd name="T16" fmla="*/ 83 w 146"/>
                  <a:gd name="T17" fmla="*/ 156 h 210"/>
                  <a:gd name="T18" fmla="*/ 61 w 146"/>
                  <a:gd name="T19" fmla="*/ 152 h 210"/>
                  <a:gd name="T20" fmla="*/ 39 w 146"/>
                  <a:gd name="T21" fmla="*/ 135 h 210"/>
                  <a:gd name="T22" fmla="*/ 39 w 146"/>
                  <a:gd name="T23" fmla="*/ 210 h 210"/>
                  <a:gd name="T24" fmla="*/ 0 w 146"/>
                  <a:gd name="T25" fmla="*/ 210 h 210"/>
                  <a:gd name="T26" fmla="*/ 0 w 146"/>
                  <a:gd name="T27" fmla="*/ 4 h 210"/>
                  <a:gd name="T28" fmla="*/ 39 w 146"/>
                  <a:gd name="T29" fmla="*/ 76 h 210"/>
                  <a:gd name="T30" fmla="*/ 49 w 146"/>
                  <a:gd name="T31" fmla="*/ 113 h 210"/>
                  <a:gd name="T32" fmla="*/ 73 w 146"/>
                  <a:gd name="T33" fmla="*/ 125 h 210"/>
                  <a:gd name="T34" fmla="*/ 96 w 146"/>
                  <a:gd name="T35" fmla="*/ 114 h 210"/>
                  <a:gd name="T36" fmla="*/ 105 w 146"/>
                  <a:gd name="T37" fmla="*/ 78 h 210"/>
                  <a:gd name="T38" fmla="*/ 96 w 146"/>
                  <a:gd name="T39" fmla="*/ 43 h 210"/>
                  <a:gd name="T40" fmla="*/ 73 w 146"/>
                  <a:gd name="T41" fmla="*/ 32 h 210"/>
                  <a:gd name="T42" fmla="*/ 49 w 146"/>
                  <a:gd name="T43" fmla="*/ 43 h 210"/>
                  <a:gd name="T44" fmla="*/ 39 w 146"/>
                  <a:gd name="T45" fmla="*/ 76 h 210"/>
                  <a:gd name="T46" fmla="*/ 39 w 146"/>
                  <a:gd name="T47" fmla="*/ 76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46" h="210">
                    <a:moveTo>
                      <a:pt x="0" y="4"/>
                    </a:moveTo>
                    <a:lnTo>
                      <a:pt x="37" y="4"/>
                    </a:lnTo>
                    <a:lnTo>
                      <a:pt x="37" y="26"/>
                    </a:lnTo>
                    <a:cubicBezTo>
                      <a:pt x="41" y="18"/>
                      <a:pt x="48" y="12"/>
                      <a:pt x="56" y="7"/>
                    </a:cubicBezTo>
                    <a:cubicBezTo>
                      <a:pt x="64" y="3"/>
                      <a:pt x="73" y="0"/>
                      <a:pt x="83" y="0"/>
                    </a:cubicBezTo>
                    <a:cubicBezTo>
                      <a:pt x="101" y="0"/>
                      <a:pt x="115" y="7"/>
                      <a:pt x="127" y="21"/>
                    </a:cubicBezTo>
                    <a:cubicBezTo>
                      <a:pt x="139" y="34"/>
                      <a:pt x="145" y="53"/>
                      <a:pt x="146" y="78"/>
                    </a:cubicBezTo>
                    <a:cubicBezTo>
                      <a:pt x="145" y="103"/>
                      <a:pt x="139" y="122"/>
                      <a:pt x="127" y="136"/>
                    </a:cubicBezTo>
                    <a:cubicBezTo>
                      <a:pt x="115" y="150"/>
                      <a:pt x="100" y="156"/>
                      <a:pt x="83" y="156"/>
                    </a:cubicBezTo>
                    <a:cubicBezTo>
                      <a:pt x="75" y="156"/>
                      <a:pt x="67" y="155"/>
                      <a:pt x="61" y="152"/>
                    </a:cubicBezTo>
                    <a:cubicBezTo>
                      <a:pt x="54" y="148"/>
                      <a:pt x="47" y="143"/>
                      <a:pt x="39" y="135"/>
                    </a:cubicBezTo>
                    <a:lnTo>
                      <a:pt x="39" y="210"/>
                    </a:lnTo>
                    <a:lnTo>
                      <a:pt x="0" y="210"/>
                    </a:lnTo>
                    <a:lnTo>
                      <a:pt x="0" y="4"/>
                    </a:lnTo>
                    <a:close/>
                    <a:moveTo>
                      <a:pt x="39" y="76"/>
                    </a:moveTo>
                    <a:cubicBezTo>
                      <a:pt x="39" y="93"/>
                      <a:pt x="42" y="105"/>
                      <a:pt x="49" y="113"/>
                    </a:cubicBezTo>
                    <a:cubicBezTo>
                      <a:pt x="56" y="121"/>
                      <a:pt x="64" y="125"/>
                      <a:pt x="73" y="125"/>
                    </a:cubicBezTo>
                    <a:cubicBezTo>
                      <a:pt x="82" y="125"/>
                      <a:pt x="90" y="121"/>
                      <a:pt x="96" y="114"/>
                    </a:cubicBezTo>
                    <a:cubicBezTo>
                      <a:pt x="102" y="107"/>
                      <a:pt x="105" y="95"/>
                      <a:pt x="105" y="78"/>
                    </a:cubicBezTo>
                    <a:cubicBezTo>
                      <a:pt x="105" y="62"/>
                      <a:pt x="102" y="51"/>
                      <a:pt x="96" y="43"/>
                    </a:cubicBezTo>
                    <a:cubicBezTo>
                      <a:pt x="90" y="35"/>
                      <a:pt x="82" y="32"/>
                      <a:pt x="73" y="32"/>
                    </a:cubicBezTo>
                    <a:cubicBezTo>
                      <a:pt x="63" y="32"/>
                      <a:pt x="55" y="35"/>
                      <a:pt x="49" y="43"/>
                    </a:cubicBezTo>
                    <a:cubicBezTo>
                      <a:pt x="42" y="50"/>
                      <a:pt x="39" y="61"/>
                      <a:pt x="39" y="76"/>
                    </a:cubicBezTo>
                    <a:close/>
                    <a:moveTo>
                      <a:pt x="39" y="7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8" name="Freeform 367"/>
              <p:cNvSpPr>
                <a:spLocks noEditPoints="1"/>
              </p:cNvSpPr>
              <p:nvPr/>
            </p:nvSpPr>
            <p:spPr bwMode="auto">
              <a:xfrm>
                <a:off x="2460" y="2925"/>
                <a:ext cx="104" cy="115"/>
              </a:xfrm>
              <a:custGeom>
                <a:avLst/>
                <a:gdLst>
                  <a:gd name="T0" fmla="*/ 99 w 136"/>
                  <a:gd name="T1" fmla="*/ 149 h 152"/>
                  <a:gd name="T2" fmla="*/ 99 w 136"/>
                  <a:gd name="T3" fmla="*/ 127 h 152"/>
                  <a:gd name="T4" fmla="*/ 78 w 136"/>
                  <a:gd name="T5" fmla="*/ 146 h 152"/>
                  <a:gd name="T6" fmla="*/ 50 w 136"/>
                  <a:gd name="T7" fmla="*/ 152 h 152"/>
                  <a:gd name="T8" fmla="*/ 23 w 136"/>
                  <a:gd name="T9" fmla="*/ 146 h 152"/>
                  <a:gd name="T10" fmla="*/ 5 w 136"/>
                  <a:gd name="T11" fmla="*/ 127 h 152"/>
                  <a:gd name="T12" fmla="*/ 0 w 136"/>
                  <a:gd name="T13" fmla="*/ 94 h 152"/>
                  <a:gd name="T14" fmla="*/ 0 w 136"/>
                  <a:gd name="T15" fmla="*/ 0 h 152"/>
                  <a:gd name="T16" fmla="*/ 40 w 136"/>
                  <a:gd name="T17" fmla="*/ 0 h 152"/>
                  <a:gd name="T18" fmla="*/ 40 w 136"/>
                  <a:gd name="T19" fmla="*/ 68 h 152"/>
                  <a:gd name="T20" fmla="*/ 42 w 136"/>
                  <a:gd name="T21" fmla="*/ 107 h 152"/>
                  <a:gd name="T22" fmla="*/ 50 w 136"/>
                  <a:gd name="T23" fmla="*/ 118 h 152"/>
                  <a:gd name="T24" fmla="*/ 64 w 136"/>
                  <a:gd name="T25" fmla="*/ 122 h 152"/>
                  <a:gd name="T26" fmla="*/ 82 w 136"/>
                  <a:gd name="T27" fmla="*/ 117 h 152"/>
                  <a:gd name="T28" fmla="*/ 93 w 136"/>
                  <a:gd name="T29" fmla="*/ 103 h 152"/>
                  <a:gd name="T30" fmla="*/ 96 w 136"/>
                  <a:gd name="T31" fmla="*/ 63 h 152"/>
                  <a:gd name="T32" fmla="*/ 96 w 136"/>
                  <a:gd name="T33" fmla="*/ 0 h 152"/>
                  <a:gd name="T34" fmla="*/ 136 w 136"/>
                  <a:gd name="T35" fmla="*/ 0 h 152"/>
                  <a:gd name="T36" fmla="*/ 136 w 136"/>
                  <a:gd name="T37" fmla="*/ 149 h 152"/>
                  <a:gd name="T38" fmla="*/ 99 w 136"/>
                  <a:gd name="T39" fmla="*/ 149 h 152"/>
                  <a:gd name="T40" fmla="*/ 99 w 136"/>
                  <a:gd name="T41" fmla="*/ 149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36" h="152">
                    <a:moveTo>
                      <a:pt x="99" y="149"/>
                    </a:moveTo>
                    <a:lnTo>
                      <a:pt x="99" y="127"/>
                    </a:lnTo>
                    <a:cubicBezTo>
                      <a:pt x="94" y="135"/>
                      <a:pt x="87" y="141"/>
                      <a:pt x="78" y="146"/>
                    </a:cubicBezTo>
                    <a:cubicBezTo>
                      <a:pt x="69" y="150"/>
                      <a:pt x="59" y="152"/>
                      <a:pt x="50" y="152"/>
                    </a:cubicBezTo>
                    <a:cubicBezTo>
                      <a:pt x="40" y="152"/>
                      <a:pt x="31" y="150"/>
                      <a:pt x="23" y="146"/>
                    </a:cubicBezTo>
                    <a:cubicBezTo>
                      <a:pt x="15" y="142"/>
                      <a:pt x="9" y="135"/>
                      <a:pt x="5" y="127"/>
                    </a:cubicBezTo>
                    <a:cubicBezTo>
                      <a:pt x="2" y="119"/>
                      <a:pt x="0" y="108"/>
                      <a:pt x="0" y="94"/>
                    </a:cubicBezTo>
                    <a:lnTo>
                      <a:pt x="0" y="0"/>
                    </a:lnTo>
                    <a:lnTo>
                      <a:pt x="40" y="0"/>
                    </a:lnTo>
                    <a:lnTo>
                      <a:pt x="40" y="68"/>
                    </a:lnTo>
                    <a:cubicBezTo>
                      <a:pt x="39" y="89"/>
                      <a:pt x="40" y="102"/>
                      <a:pt x="42" y="107"/>
                    </a:cubicBezTo>
                    <a:cubicBezTo>
                      <a:pt x="43" y="112"/>
                      <a:pt x="46" y="115"/>
                      <a:pt x="50" y="118"/>
                    </a:cubicBezTo>
                    <a:cubicBezTo>
                      <a:pt x="53" y="121"/>
                      <a:pt x="58" y="122"/>
                      <a:pt x="64" y="122"/>
                    </a:cubicBezTo>
                    <a:cubicBezTo>
                      <a:pt x="71" y="122"/>
                      <a:pt x="77" y="121"/>
                      <a:pt x="82" y="117"/>
                    </a:cubicBezTo>
                    <a:cubicBezTo>
                      <a:pt x="88" y="113"/>
                      <a:pt x="91" y="109"/>
                      <a:pt x="93" y="103"/>
                    </a:cubicBezTo>
                    <a:cubicBezTo>
                      <a:pt x="95" y="98"/>
                      <a:pt x="96" y="84"/>
                      <a:pt x="96" y="63"/>
                    </a:cubicBezTo>
                    <a:lnTo>
                      <a:pt x="96" y="0"/>
                    </a:lnTo>
                    <a:lnTo>
                      <a:pt x="136" y="0"/>
                    </a:lnTo>
                    <a:lnTo>
                      <a:pt x="136" y="149"/>
                    </a:lnTo>
                    <a:lnTo>
                      <a:pt x="99" y="149"/>
                    </a:lnTo>
                    <a:close/>
                    <a:moveTo>
                      <a:pt x="99" y="149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69" name="Freeform 368"/>
              <p:cNvSpPr>
                <a:spLocks noEditPoints="1"/>
              </p:cNvSpPr>
              <p:nvPr/>
            </p:nvSpPr>
            <p:spPr bwMode="auto">
              <a:xfrm>
                <a:off x="2582" y="2885"/>
                <a:ext cx="67" cy="155"/>
              </a:xfrm>
              <a:custGeom>
                <a:avLst/>
                <a:gdLst>
                  <a:gd name="T0" fmla="*/ 85 w 88"/>
                  <a:gd name="T1" fmla="*/ 53 h 205"/>
                  <a:gd name="T2" fmla="*/ 85 w 88"/>
                  <a:gd name="T3" fmla="*/ 84 h 205"/>
                  <a:gd name="T4" fmla="*/ 58 w 88"/>
                  <a:gd name="T5" fmla="*/ 84 h 205"/>
                  <a:gd name="T6" fmla="*/ 58 w 88"/>
                  <a:gd name="T7" fmla="*/ 144 h 205"/>
                  <a:gd name="T8" fmla="*/ 59 w 88"/>
                  <a:gd name="T9" fmla="*/ 166 h 205"/>
                  <a:gd name="T10" fmla="*/ 62 w 88"/>
                  <a:gd name="T11" fmla="*/ 171 h 205"/>
                  <a:gd name="T12" fmla="*/ 69 w 88"/>
                  <a:gd name="T13" fmla="*/ 173 h 205"/>
                  <a:gd name="T14" fmla="*/ 85 w 88"/>
                  <a:gd name="T15" fmla="*/ 169 h 205"/>
                  <a:gd name="T16" fmla="*/ 88 w 88"/>
                  <a:gd name="T17" fmla="*/ 200 h 205"/>
                  <a:gd name="T18" fmla="*/ 57 w 88"/>
                  <a:gd name="T19" fmla="*/ 205 h 205"/>
                  <a:gd name="T20" fmla="*/ 38 w 88"/>
                  <a:gd name="T21" fmla="*/ 202 h 205"/>
                  <a:gd name="T22" fmla="*/ 25 w 88"/>
                  <a:gd name="T23" fmla="*/ 193 h 205"/>
                  <a:gd name="T24" fmla="*/ 20 w 88"/>
                  <a:gd name="T25" fmla="*/ 177 h 205"/>
                  <a:gd name="T26" fmla="*/ 19 w 88"/>
                  <a:gd name="T27" fmla="*/ 149 h 205"/>
                  <a:gd name="T28" fmla="*/ 19 w 88"/>
                  <a:gd name="T29" fmla="*/ 84 h 205"/>
                  <a:gd name="T30" fmla="*/ 0 w 88"/>
                  <a:gd name="T31" fmla="*/ 84 h 205"/>
                  <a:gd name="T32" fmla="*/ 0 w 88"/>
                  <a:gd name="T33" fmla="*/ 53 h 205"/>
                  <a:gd name="T34" fmla="*/ 19 w 88"/>
                  <a:gd name="T35" fmla="*/ 53 h 205"/>
                  <a:gd name="T36" fmla="*/ 19 w 88"/>
                  <a:gd name="T37" fmla="*/ 23 h 205"/>
                  <a:gd name="T38" fmla="*/ 58 w 88"/>
                  <a:gd name="T39" fmla="*/ 0 h 205"/>
                  <a:gd name="T40" fmla="*/ 58 w 88"/>
                  <a:gd name="T41" fmla="*/ 53 h 205"/>
                  <a:gd name="T42" fmla="*/ 85 w 88"/>
                  <a:gd name="T43" fmla="*/ 53 h 205"/>
                  <a:gd name="T44" fmla="*/ 85 w 88"/>
                  <a:gd name="T45" fmla="*/ 53 h 2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88" h="205">
                    <a:moveTo>
                      <a:pt x="85" y="53"/>
                    </a:moveTo>
                    <a:lnTo>
                      <a:pt x="85" y="84"/>
                    </a:lnTo>
                    <a:lnTo>
                      <a:pt x="58" y="84"/>
                    </a:lnTo>
                    <a:lnTo>
                      <a:pt x="58" y="144"/>
                    </a:lnTo>
                    <a:cubicBezTo>
                      <a:pt x="58" y="157"/>
                      <a:pt x="58" y="164"/>
                      <a:pt x="59" y="166"/>
                    </a:cubicBezTo>
                    <a:cubicBezTo>
                      <a:pt x="60" y="168"/>
                      <a:pt x="61" y="169"/>
                      <a:pt x="62" y="171"/>
                    </a:cubicBezTo>
                    <a:cubicBezTo>
                      <a:pt x="64" y="172"/>
                      <a:pt x="67" y="173"/>
                      <a:pt x="69" y="173"/>
                    </a:cubicBezTo>
                    <a:cubicBezTo>
                      <a:pt x="73" y="173"/>
                      <a:pt x="78" y="171"/>
                      <a:pt x="85" y="169"/>
                    </a:cubicBezTo>
                    <a:lnTo>
                      <a:pt x="88" y="200"/>
                    </a:lnTo>
                    <a:cubicBezTo>
                      <a:pt x="79" y="203"/>
                      <a:pt x="69" y="205"/>
                      <a:pt x="57" y="205"/>
                    </a:cubicBezTo>
                    <a:cubicBezTo>
                      <a:pt x="50" y="205"/>
                      <a:pt x="44" y="204"/>
                      <a:pt x="38" y="202"/>
                    </a:cubicBezTo>
                    <a:cubicBezTo>
                      <a:pt x="32" y="200"/>
                      <a:pt x="28" y="196"/>
                      <a:pt x="25" y="193"/>
                    </a:cubicBezTo>
                    <a:cubicBezTo>
                      <a:pt x="23" y="189"/>
                      <a:pt x="21" y="184"/>
                      <a:pt x="20" y="177"/>
                    </a:cubicBezTo>
                    <a:cubicBezTo>
                      <a:pt x="19" y="173"/>
                      <a:pt x="19" y="163"/>
                      <a:pt x="19" y="149"/>
                    </a:cubicBezTo>
                    <a:lnTo>
                      <a:pt x="19" y="84"/>
                    </a:lnTo>
                    <a:lnTo>
                      <a:pt x="0" y="84"/>
                    </a:lnTo>
                    <a:lnTo>
                      <a:pt x="0" y="53"/>
                    </a:lnTo>
                    <a:lnTo>
                      <a:pt x="19" y="53"/>
                    </a:lnTo>
                    <a:lnTo>
                      <a:pt x="19" y="23"/>
                    </a:lnTo>
                    <a:lnTo>
                      <a:pt x="58" y="0"/>
                    </a:lnTo>
                    <a:lnTo>
                      <a:pt x="58" y="53"/>
                    </a:lnTo>
                    <a:lnTo>
                      <a:pt x="85" y="53"/>
                    </a:lnTo>
                    <a:close/>
                    <a:moveTo>
                      <a:pt x="85" y="5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0" name="Freeform 369"/>
              <p:cNvSpPr>
                <a:spLocks noEditPoints="1"/>
              </p:cNvSpPr>
              <p:nvPr/>
            </p:nvSpPr>
            <p:spPr bwMode="auto">
              <a:xfrm>
                <a:off x="2659" y="2922"/>
                <a:ext cx="106" cy="118"/>
              </a:xfrm>
              <a:custGeom>
                <a:avLst/>
                <a:gdLst>
                  <a:gd name="T0" fmla="*/ 98 w 140"/>
                  <a:gd name="T1" fmla="*/ 106 h 156"/>
                  <a:gd name="T2" fmla="*/ 137 w 140"/>
                  <a:gd name="T3" fmla="*/ 112 h 156"/>
                  <a:gd name="T4" fmla="*/ 113 w 140"/>
                  <a:gd name="T5" fmla="*/ 145 h 156"/>
                  <a:gd name="T6" fmla="*/ 72 w 140"/>
                  <a:gd name="T7" fmla="*/ 156 h 156"/>
                  <a:gd name="T8" fmla="*/ 15 w 140"/>
                  <a:gd name="T9" fmla="*/ 131 h 156"/>
                  <a:gd name="T10" fmla="*/ 0 w 140"/>
                  <a:gd name="T11" fmla="*/ 80 h 156"/>
                  <a:gd name="T12" fmla="*/ 19 w 140"/>
                  <a:gd name="T13" fmla="*/ 21 h 156"/>
                  <a:gd name="T14" fmla="*/ 69 w 140"/>
                  <a:gd name="T15" fmla="*/ 0 h 156"/>
                  <a:gd name="T16" fmla="*/ 121 w 140"/>
                  <a:gd name="T17" fmla="*/ 22 h 156"/>
                  <a:gd name="T18" fmla="*/ 140 w 140"/>
                  <a:gd name="T19" fmla="*/ 90 h 156"/>
                  <a:gd name="T20" fmla="*/ 41 w 140"/>
                  <a:gd name="T21" fmla="*/ 90 h 156"/>
                  <a:gd name="T22" fmla="*/ 50 w 140"/>
                  <a:gd name="T23" fmla="*/ 117 h 156"/>
                  <a:gd name="T24" fmla="*/ 73 w 140"/>
                  <a:gd name="T25" fmla="*/ 127 h 156"/>
                  <a:gd name="T26" fmla="*/ 88 w 140"/>
                  <a:gd name="T27" fmla="*/ 122 h 156"/>
                  <a:gd name="T28" fmla="*/ 98 w 140"/>
                  <a:gd name="T29" fmla="*/ 106 h 156"/>
                  <a:gd name="T30" fmla="*/ 100 w 140"/>
                  <a:gd name="T31" fmla="*/ 66 h 156"/>
                  <a:gd name="T32" fmla="*/ 91 w 140"/>
                  <a:gd name="T33" fmla="*/ 40 h 156"/>
                  <a:gd name="T34" fmla="*/ 71 w 140"/>
                  <a:gd name="T35" fmla="*/ 31 h 156"/>
                  <a:gd name="T36" fmla="*/ 50 w 140"/>
                  <a:gd name="T37" fmla="*/ 40 h 156"/>
                  <a:gd name="T38" fmla="*/ 41 w 140"/>
                  <a:gd name="T39" fmla="*/ 66 h 156"/>
                  <a:gd name="T40" fmla="*/ 100 w 140"/>
                  <a:gd name="T41" fmla="*/ 66 h 156"/>
                  <a:gd name="T42" fmla="*/ 100 w 140"/>
                  <a:gd name="T43" fmla="*/ 66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40" h="156">
                    <a:moveTo>
                      <a:pt x="98" y="106"/>
                    </a:moveTo>
                    <a:lnTo>
                      <a:pt x="137" y="112"/>
                    </a:lnTo>
                    <a:cubicBezTo>
                      <a:pt x="132" y="127"/>
                      <a:pt x="124" y="138"/>
                      <a:pt x="113" y="145"/>
                    </a:cubicBezTo>
                    <a:cubicBezTo>
                      <a:pt x="102" y="153"/>
                      <a:pt x="89" y="156"/>
                      <a:pt x="72" y="156"/>
                    </a:cubicBezTo>
                    <a:cubicBezTo>
                      <a:pt x="46" y="156"/>
                      <a:pt x="27" y="148"/>
                      <a:pt x="15" y="131"/>
                    </a:cubicBezTo>
                    <a:cubicBezTo>
                      <a:pt x="5" y="117"/>
                      <a:pt x="0" y="100"/>
                      <a:pt x="0" y="80"/>
                    </a:cubicBezTo>
                    <a:cubicBezTo>
                      <a:pt x="0" y="55"/>
                      <a:pt x="7" y="35"/>
                      <a:pt x="19" y="21"/>
                    </a:cubicBezTo>
                    <a:cubicBezTo>
                      <a:pt x="32" y="7"/>
                      <a:pt x="49" y="0"/>
                      <a:pt x="69" y="0"/>
                    </a:cubicBezTo>
                    <a:cubicBezTo>
                      <a:pt x="91" y="0"/>
                      <a:pt x="108" y="8"/>
                      <a:pt x="121" y="22"/>
                    </a:cubicBezTo>
                    <a:cubicBezTo>
                      <a:pt x="134" y="37"/>
                      <a:pt x="140" y="60"/>
                      <a:pt x="140" y="90"/>
                    </a:cubicBezTo>
                    <a:lnTo>
                      <a:pt x="41" y="90"/>
                    </a:lnTo>
                    <a:cubicBezTo>
                      <a:pt x="41" y="101"/>
                      <a:pt x="44" y="111"/>
                      <a:pt x="50" y="117"/>
                    </a:cubicBezTo>
                    <a:cubicBezTo>
                      <a:pt x="56" y="124"/>
                      <a:pt x="64" y="127"/>
                      <a:pt x="73" y="127"/>
                    </a:cubicBezTo>
                    <a:cubicBezTo>
                      <a:pt x="79" y="127"/>
                      <a:pt x="84" y="125"/>
                      <a:pt x="88" y="122"/>
                    </a:cubicBezTo>
                    <a:cubicBezTo>
                      <a:pt x="93" y="119"/>
                      <a:pt x="96" y="113"/>
                      <a:pt x="98" y="106"/>
                    </a:cubicBezTo>
                    <a:close/>
                    <a:moveTo>
                      <a:pt x="100" y="66"/>
                    </a:moveTo>
                    <a:cubicBezTo>
                      <a:pt x="100" y="54"/>
                      <a:pt x="97" y="46"/>
                      <a:pt x="91" y="40"/>
                    </a:cubicBezTo>
                    <a:cubicBezTo>
                      <a:pt x="86" y="34"/>
                      <a:pt x="79" y="31"/>
                      <a:pt x="71" y="31"/>
                    </a:cubicBezTo>
                    <a:cubicBezTo>
                      <a:pt x="62" y="31"/>
                      <a:pt x="55" y="34"/>
                      <a:pt x="50" y="40"/>
                    </a:cubicBezTo>
                    <a:cubicBezTo>
                      <a:pt x="44" y="46"/>
                      <a:pt x="41" y="55"/>
                      <a:pt x="41" y="66"/>
                    </a:cubicBezTo>
                    <a:lnTo>
                      <a:pt x="100" y="66"/>
                    </a:lnTo>
                    <a:close/>
                    <a:moveTo>
                      <a:pt x="100" y="6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1" name="Freeform 370"/>
              <p:cNvSpPr>
                <a:spLocks noEditPoints="1"/>
              </p:cNvSpPr>
              <p:nvPr/>
            </p:nvSpPr>
            <p:spPr bwMode="auto">
              <a:xfrm>
                <a:off x="2788" y="2922"/>
                <a:ext cx="73" cy="116"/>
              </a:xfrm>
              <a:custGeom>
                <a:avLst/>
                <a:gdLst>
                  <a:gd name="T0" fmla="*/ 40 w 97"/>
                  <a:gd name="T1" fmla="*/ 153 h 153"/>
                  <a:gd name="T2" fmla="*/ 0 w 97"/>
                  <a:gd name="T3" fmla="*/ 153 h 153"/>
                  <a:gd name="T4" fmla="*/ 0 w 97"/>
                  <a:gd name="T5" fmla="*/ 4 h 153"/>
                  <a:gd name="T6" fmla="*/ 37 w 97"/>
                  <a:gd name="T7" fmla="*/ 4 h 153"/>
                  <a:gd name="T8" fmla="*/ 37 w 97"/>
                  <a:gd name="T9" fmla="*/ 25 h 153"/>
                  <a:gd name="T10" fmla="*/ 54 w 97"/>
                  <a:gd name="T11" fmla="*/ 5 h 153"/>
                  <a:gd name="T12" fmla="*/ 71 w 97"/>
                  <a:gd name="T13" fmla="*/ 0 h 153"/>
                  <a:gd name="T14" fmla="*/ 97 w 97"/>
                  <a:gd name="T15" fmla="*/ 8 h 153"/>
                  <a:gd name="T16" fmla="*/ 85 w 97"/>
                  <a:gd name="T17" fmla="*/ 42 h 153"/>
                  <a:gd name="T18" fmla="*/ 66 w 97"/>
                  <a:gd name="T19" fmla="*/ 36 h 153"/>
                  <a:gd name="T20" fmla="*/ 52 w 97"/>
                  <a:gd name="T21" fmla="*/ 40 h 153"/>
                  <a:gd name="T22" fmla="*/ 43 w 97"/>
                  <a:gd name="T23" fmla="*/ 57 h 153"/>
                  <a:gd name="T24" fmla="*/ 40 w 97"/>
                  <a:gd name="T25" fmla="*/ 107 h 153"/>
                  <a:gd name="T26" fmla="*/ 40 w 97"/>
                  <a:gd name="T27" fmla="*/ 153 h 153"/>
                  <a:gd name="T28" fmla="*/ 40 w 97"/>
                  <a:gd name="T29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7" h="153">
                    <a:moveTo>
                      <a:pt x="40" y="153"/>
                    </a:moveTo>
                    <a:lnTo>
                      <a:pt x="0" y="153"/>
                    </a:lnTo>
                    <a:lnTo>
                      <a:pt x="0" y="4"/>
                    </a:lnTo>
                    <a:lnTo>
                      <a:pt x="37" y="4"/>
                    </a:lnTo>
                    <a:lnTo>
                      <a:pt x="37" y="25"/>
                    </a:lnTo>
                    <a:cubicBezTo>
                      <a:pt x="43" y="15"/>
                      <a:pt x="49" y="8"/>
                      <a:pt x="54" y="5"/>
                    </a:cubicBezTo>
                    <a:cubicBezTo>
                      <a:pt x="59" y="2"/>
                      <a:pt x="64" y="0"/>
                      <a:pt x="71" y="0"/>
                    </a:cubicBezTo>
                    <a:cubicBezTo>
                      <a:pt x="80" y="0"/>
                      <a:pt x="88" y="3"/>
                      <a:pt x="97" y="8"/>
                    </a:cubicBezTo>
                    <a:lnTo>
                      <a:pt x="85" y="42"/>
                    </a:lnTo>
                    <a:cubicBezTo>
                      <a:pt x="78" y="38"/>
                      <a:pt x="72" y="36"/>
                      <a:pt x="66" y="36"/>
                    </a:cubicBezTo>
                    <a:cubicBezTo>
                      <a:pt x="60" y="36"/>
                      <a:pt x="56" y="37"/>
                      <a:pt x="52" y="40"/>
                    </a:cubicBezTo>
                    <a:cubicBezTo>
                      <a:pt x="48" y="44"/>
                      <a:pt x="45" y="49"/>
                      <a:pt x="43" y="57"/>
                    </a:cubicBezTo>
                    <a:cubicBezTo>
                      <a:pt x="41" y="65"/>
                      <a:pt x="39" y="82"/>
                      <a:pt x="40" y="107"/>
                    </a:cubicBezTo>
                    <a:lnTo>
                      <a:pt x="40" y="153"/>
                    </a:lnTo>
                    <a:close/>
                    <a:moveTo>
                      <a:pt x="40" y="15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2" name="Freeform 371"/>
              <p:cNvSpPr>
                <a:spLocks noEditPoints="1"/>
              </p:cNvSpPr>
              <p:nvPr/>
            </p:nvSpPr>
            <p:spPr bwMode="auto">
              <a:xfrm>
                <a:off x="2924" y="2922"/>
                <a:ext cx="106" cy="118"/>
              </a:xfrm>
              <a:custGeom>
                <a:avLst/>
                <a:gdLst>
                  <a:gd name="T0" fmla="*/ 0 w 139"/>
                  <a:gd name="T1" fmla="*/ 110 h 156"/>
                  <a:gd name="T2" fmla="*/ 40 w 139"/>
                  <a:gd name="T3" fmla="*/ 104 h 156"/>
                  <a:gd name="T4" fmla="*/ 50 w 139"/>
                  <a:gd name="T5" fmla="*/ 122 h 156"/>
                  <a:gd name="T6" fmla="*/ 71 w 139"/>
                  <a:gd name="T7" fmla="*/ 128 h 156"/>
                  <a:gd name="T8" fmla="*/ 94 w 139"/>
                  <a:gd name="T9" fmla="*/ 122 h 156"/>
                  <a:gd name="T10" fmla="*/ 100 w 139"/>
                  <a:gd name="T11" fmla="*/ 112 h 156"/>
                  <a:gd name="T12" fmla="*/ 97 w 139"/>
                  <a:gd name="T13" fmla="*/ 104 h 156"/>
                  <a:gd name="T14" fmla="*/ 84 w 139"/>
                  <a:gd name="T15" fmla="*/ 99 h 156"/>
                  <a:gd name="T16" fmla="*/ 23 w 139"/>
                  <a:gd name="T17" fmla="*/ 80 h 156"/>
                  <a:gd name="T18" fmla="*/ 5 w 139"/>
                  <a:gd name="T19" fmla="*/ 46 h 156"/>
                  <a:gd name="T20" fmla="*/ 21 w 139"/>
                  <a:gd name="T21" fmla="*/ 14 h 156"/>
                  <a:gd name="T22" fmla="*/ 68 w 139"/>
                  <a:gd name="T23" fmla="*/ 0 h 156"/>
                  <a:gd name="T24" fmla="*/ 114 w 139"/>
                  <a:gd name="T25" fmla="*/ 10 h 156"/>
                  <a:gd name="T26" fmla="*/ 134 w 139"/>
                  <a:gd name="T27" fmla="*/ 40 h 156"/>
                  <a:gd name="T28" fmla="*/ 97 w 139"/>
                  <a:gd name="T29" fmla="*/ 47 h 156"/>
                  <a:gd name="T30" fmla="*/ 88 w 139"/>
                  <a:gd name="T31" fmla="*/ 33 h 156"/>
                  <a:gd name="T32" fmla="*/ 69 w 139"/>
                  <a:gd name="T33" fmla="*/ 29 h 156"/>
                  <a:gd name="T34" fmla="*/ 46 w 139"/>
                  <a:gd name="T35" fmla="*/ 33 h 156"/>
                  <a:gd name="T36" fmla="*/ 42 w 139"/>
                  <a:gd name="T37" fmla="*/ 41 h 156"/>
                  <a:gd name="T38" fmla="*/ 46 w 139"/>
                  <a:gd name="T39" fmla="*/ 48 h 156"/>
                  <a:gd name="T40" fmla="*/ 83 w 139"/>
                  <a:gd name="T41" fmla="*/ 59 h 156"/>
                  <a:gd name="T42" fmla="*/ 127 w 139"/>
                  <a:gd name="T43" fmla="*/ 77 h 156"/>
                  <a:gd name="T44" fmla="*/ 139 w 139"/>
                  <a:gd name="T45" fmla="*/ 106 h 156"/>
                  <a:gd name="T46" fmla="*/ 122 w 139"/>
                  <a:gd name="T47" fmla="*/ 142 h 156"/>
                  <a:gd name="T48" fmla="*/ 71 w 139"/>
                  <a:gd name="T49" fmla="*/ 156 h 156"/>
                  <a:gd name="T50" fmla="*/ 23 w 139"/>
                  <a:gd name="T51" fmla="*/ 144 h 156"/>
                  <a:gd name="T52" fmla="*/ 0 w 139"/>
                  <a:gd name="T53" fmla="*/ 110 h 156"/>
                  <a:gd name="T54" fmla="*/ 0 w 139"/>
                  <a:gd name="T55" fmla="*/ 11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39" h="156">
                    <a:moveTo>
                      <a:pt x="0" y="110"/>
                    </a:moveTo>
                    <a:lnTo>
                      <a:pt x="40" y="104"/>
                    </a:lnTo>
                    <a:cubicBezTo>
                      <a:pt x="41" y="112"/>
                      <a:pt x="45" y="118"/>
                      <a:pt x="50" y="122"/>
                    </a:cubicBezTo>
                    <a:cubicBezTo>
                      <a:pt x="55" y="126"/>
                      <a:pt x="62" y="128"/>
                      <a:pt x="71" y="128"/>
                    </a:cubicBezTo>
                    <a:cubicBezTo>
                      <a:pt x="82" y="128"/>
                      <a:pt x="89" y="126"/>
                      <a:pt x="94" y="122"/>
                    </a:cubicBezTo>
                    <a:cubicBezTo>
                      <a:pt x="98" y="120"/>
                      <a:pt x="100" y="116"/>
                      <a:pt x="100" y="112"/>
                    </a:cubicBezTo>
                    <a:cubicBezTo>
                      <a:pt x="100" y="109"/>
                      <a:pt x="99" y="106"/>
                      <a:pt x="97" y="104"/>
                    </a:cubicBezTo>
                    <a:cubicBezTo>
                      <a:pt x="95" y="102"/>
                      <a:pt x="90" y="101"/>
                      <a:pt x="84" y="99"/>
                    </a:cubicBezTo>
                    <a:cubicBezTo>
                      <a:pt x="52" y="92"/>
                      <a:pt x="32" y="86"/>
                      <a:pt x="23" y="80"/>
                    </a:cubicBezTo>
                    <a:cubicBezTo>
                      <a:pt x="11" y="72"/>
                      <a:pt x="5" y="61"/>
                      <a:pt x="5" y="46"/>
                    </a:cubicBezTo>
                    <a:cubicBezTo>
                      <a:pt x="5" y="33"/>
                      <a:pt x="10" y="22"/>
                      <a:pt x="21" y="14"/>
                    </a:cubicBezTo>
                    <a:cubicBezTo>
                      <a:pt x="31" y="5"/>
                      <a:pt x="47" y="0"/>
                      <a:pt x="68" y="0"/>
                    </a:cubicBezTo>
                    <a:cubicBezTo>
                      <a:pt x="89" y="0"/>
                      <a:pt x="104" y="4"/>
                      <a:pt x="114" y="10"/>
                    </a:cubicBezTo>
                    <a:cubicBezTo>
                      <a:pt x="124" y="17"/>
                      <a:pt x="130" y="27"/>
                      <a:pt x="134" y="40"/>
                    </a:cubicBezTo>
                    <a:lnTo>
                      <a:pt x="97" y="47"/>
                    </a:lnTo>
                    <a:cubicBezTo>
                      <a:pt x="95" y="41"/>
                      <a:pt x="92" y="37"/>
                      <a:pt x="88" y="33"/>
                    </a:cubicBezTo>
                    <a:cubicBezTo>
                      <a:pt x="83" y="30"/>
                      <a:pt x="77" y="29"/>
                      <a:pt x="69" y="29"/>
                    </a:cubicBezTo>
                    <a:cubicBezTo>
                      <a:pt x="58" y="29"/>
                      <a:pt x="51" y="30"/>
                      <a:pt x="46" y="33"/>
                    </a:cubicBezTo>
                    <a:cubicBezTo>
                      <a:pt x="43" y="35"/>
                      <a:pt x="42" y="38"/>
                      <a:pt x="42" y="41"/>
                    </a:cubicBezTo>
                    <a:cubicBezTo>
                      <a:pt x="42" y="44"/>
                      <a:pt x="43" y="46"/>
                      <a:pt x="46" y="48"/>
                    </a:cubicBezTo>
                    <a:cubicBezTo>
                      <a:pt x="49" y="51"/>
                      <a:pt x="62" y="55"/>
                      <a:pt x="83" y="59"/>
                    </a:cubicBezTo>
                    <a:cubicBezTo>
                      <a:pt x="104" y="64"/>
                      <a:pt x="119" y="70"/>
                      <a:pt x="127" y="77"/>
                    </a:cubicBezTo>
                    <a:cubicBezTo>
                      <a:pt x="135" y="84"/>
                      <a:pt x="139" y="94"/>
                      <a:pt x="139" y="106"/>
                    </a:cubicBezTo>
                    <a:cubicBezTo>
                      <a:pt x="139" y="120"/>
                      <a:pt x="134" y="132"/>
                      <a:pt x="122" y="142"/>
                    </a:cubicBezTo>
                    <a:cubicBezTo>
                      <a:pt x="111" y="151"/>
                      <a:pt x="94" y="156"/>
                      <a:pt x="71" y="156"/>
                    </a:cubicBezTo>
                    <a:cubicBezTo>
                      <a:pt x="51" y="156"/>
                      <a:pt x="35" y="152"/>
                      <a:pt x="23" y="144"/>
                    </a:cubicBezTo>
                    <a:cubicBezTo>
                      <a:pt x="11" y="136"/>
                      <a:pt x="3" y="125"/>
                      <a:pt x="0" y="110"/>
                    </a:cubicBezTo>
                    <a:close/>
                    <a:moveTo>
                      <a:pt x="0" y="11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3" name="Freeform 372"/>
              <p:cNvSpPr>
                <a:spLocks noEditPoints="1"/>
              </p:cNvSpPr>
              <p:nvPr/>
            </p:nvSpPr>
            <p:spPr bwMode="auto">
              <a:xfrm>
                <a:off x="3047" y="2922"/>
                <a:ext cx="106" cy="118"/>
              </a:xfrm>
              <a:custGeom>
                <a:avLst/>
                <a:gdLst>
                  <a:gd name="T0" fmla="*/ 98 w 140"/>
                  <a:gd name="T1" fmla="*/ 106 h 156"/>
                  <a:gd name="T2" fmla="*/ 138 w 140"/>
                  <a:gd name="T3" fmla="*/ 112 h 156"/>
                  <a:gd name="T4" fmla="*/ 114 w 140"/>
                  <a:gd name="T5" fmla="*/ 145 h 156"/>
                  <a:gd name="T6" fmla="*/ 73 w 140"/>
                  <a:gd name="T7" fmla="*/ 156 h 156"/>
                  <a:gd name="T8" fmla="*/ 15 w 140"/>
                  <a:gd name="T9" fmla="*/ 131 h 156"/>
                  <a:gd name="T10" fmla="*/ 0 w 140"/>
                  <a:gd name="T11" fmla="*/ 80 h 156"/>
                  <a:gd name="T12" fmla="*/ 20 w 140"/>
                  <a:gd name="T13" fmla="*/ 21 h 156"/>
                  <a:gd name="T14" fmla="*/ 69 w 140"/>
                  <a:gd name="T15" fmla="*/ 0 h 156"/>
                  <a:gd name="T16" fmla="*/ 121 w 140"/>
                  <a:gd name="T17" fmla="*/ 22 h 156"/>
                  <a:gd name="T18" fmla="*/ 140 w 140"/>
                  <a:gd name="T19" fmla="*/ 90 h 156"/>
                  <a:gd name="T20" fmla="*/ 41 w 140"/>
                  <a:gd name="T21" fmla="*/ 90 h 156"/>
                  <a:gd name="T22" fmla="*/ 50 w 140"/>
                  <a:gd name="T23" fmla="*/ 117 h 156"/>
                  <a:gd name="T24" fmla="*/ 73 w 140"/>
                  <a:gd name="T25" fmla="*/ 127 h 156"/>
                  <a:gd name="T26" fmla="*/ 89 w 140"/>
                  <a:gd name="T27" fmla="*/ 122 h 156"/>
                  <a:gd name="T28" fmla="*/ 98 w 140"/>
                  <a:gd name="T29" fmla="*/ 106 h 156"/>
                  <a:gd name="T30" fmla="*/ 101 w 140"/>
                  <a:gd name="T31" fmla="*/ 66 h 156"/>
                  <a:gd name="T32" fmla="*/ 92 w 140"/>
                  <a:gd name="T33" fmla="*/ 40 h 156"/>
                  <a:gd name="T34" fmla="*/ 71 w 140"/>
                  <a:gd name="T35" fmla="*/ 31 h 156"/>
                  <a:gd name="T36" fmla="*/ 50 w 140"/>
                  <a:gd name="T37" fmla="*/ 40 h 156"/>
                  <a:gd name="T38" fmla="*/ 42 w 140"/>
                  <a:gd name="T39" fmla="*/ 66 h 156"/>
                  <a:gd name="T40" fmla="*/ 101 w 140"/>
                  <a:gd name="T41" fmla="*/ 66 h 156"/>
                  <a:gd name="T42" fmla="*/ 101 w 140"/>
                  <a:gd name="T43" fmla="*/ 66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40" h="156">
                    <a:moveTo>
                      <a:pt x="98" y="106"/>
                    </a:moveTo>
                    <a:lnTo>
                      <a:pt x="138" y="112"/>
                    </a:lnTo>
                    <a:cubicBezTo>
                      <a:pt x="133" y="127"/>
                      <a:pt x="125" y="138"/>
                      <a:pt x="114" y="145"/>
                    </a:cubicBezTo>
                    <a:cubicBezTo>
                      <a:pt x="103" y="153"/>
                      <a:pt x="89" y="156"/>
                      <a:pt x="73" y="156"/>
                    </a:cubicBezTo>
                    <a:cubicBezTo>
                      <a:pt x="47" y="156"/>
                      <a:pt x="28" y="148"/>
                      <a:pt x="15" y="131"/>
                    </a:cubicBezTo>
                    <a:cubicBezTo>
                      <a:pt x="5" y="117"/>
                      <a:pt x="0" y="100"/>
                      <a:pt x="0" y="80"/>
                    </a:cubicBezTo>
                    <a:cubicBezTo>
                      <a:pt x="0" y="55"/>
                      <a:pt x="7" y="35"/>
                      <a:pt x="20" y="21"/>
                    </a:cubicBezTo>
                    <a:cubicBezTo>
                      <a:pt x="33" y="7"/>
                      <a:pt x="49" y="0"/>
                      <a:pt x="69" y="0"/>
                    </a:cubicBezTo>
                    <a:cubicBezTo>
                      <a:pt x="91" y="0"/>
                      <a:pt x="109" y="8"/>
                      <a:pt x="121" y="22"/>
                    </a:cubicBezTo>
                    <a:cubicBezTo>
                      <a:pt x="134" y="37"/>
                      <a:pt x="140" y="60"/>
                      <a:pt x="140" y="90"/>
                    </a:cubicBezTo>
                    <a:lnTo>
                      <a:pt x="41" y="90"/>
                    </a:lnTo>
                    <a:cubicBezTo>
                      <a:pt x="41" y="101"/>
                      <a:pt x="44" y="111"/>
                      <a:pt x="50" y="117"/>
                    </a:cubicBezTo>
                    <a:cubicBezTo>
                      <a:pt x="56" y="124"/>
                      <a:pt x="64" y="127"/>
                      <a:pt x="73" y="127"/>
                    </a:cubicBezTo>
                    <a:cubicBezTo>
                      <a:pt x="79" y="127"/>
                      <a:pt x="84" y="125"/>
                      <a:pt x="89" y="122"/>
                    </a:cubicBezTo>
                    <a:cubicBezTo>
                      <a:pt x="93" y="119"/>
                      <a:pt x="96" y="113"/>
                      <a:pt x="98" y="106"/>
                    </a:cubicBezTo>
                    <a:close/>
                    <a:moveTo>
                      <a:pt x="101" y="66"/>
                    </a:moveTo>
                    <a:cubicBezTo>
                      <a:pt x="100" y="54"/>
                      <a:pt x="97" y="46"/>
                      <a:pt x="92" y="40"/>
                    </a:cubicBezTo>
                    <a:cubicBezTo>
                      <a:pt x="86" y="34"/>
                      <a:pt x="79" y="31"/>
                      <a:pt x="71" y="31"/>
                    </a:cubicBezTo>
                    <a:cubicBezTo>
                      <a:pt x="62" y="31"/>
                      <a:pt x="55" y="34"/>
                      <a:pt x="50" y="40"/>
                    </a:cubicBezTo>
                    <a:cubicBezTo>
                      <a:pt x="44" y="46"/>
                      <a:pt x="41" y="55"/>
                      <a:pt x="42" y="66"/>
                    </a:cubicBezTo>
                    <a:lnTo>
                      <a:pt x="101" y="66"/>
                    </a:lnTo>
                    <a:close/>
                    <a:moveTo>
                      <a:pt x="101" y="6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4" name="Freeform 373"/>
              <p:cNvSpPr>
                <a:spLocks noEditPoints="1"/>
              </p:cNvSpPr>
              <p:nvPr/>
            </p:nvSpPr>
            <p:spPr bwMode="auto">
              <a:xfrm>
                <a:off x="3176" y="2922"/>
                <a:ext cx="74" cy="116"/>
              </a:xfrm>
              <a:custGeom>
                <a:avLst/>
                <a:gdLst>
                  <a:gd name="T0" fmla="*/ 40 w 97"/>
                  <a:gd name="T1" fmla="*/ 153 h 153"/>
                  <a:gd name="T2" fmla="*/ 0 w 97"/>
                  <a:gd name="T3" fmla="*/ 153 h 153"/>
                  <a:gd name="T4" fmla="*/ 0 w 97"/>
                  <a:gd name="T5" fmla="*/ 4 h 153"/>
                  <a:gd name="T6" fmla="*/ 37 w 97"/>
                  <a:gd name="T7" fmla="*/ 4 h 153"/>
                  <a:gd name="T8" fmla="*/ 37 w 97"/>
                  <a:gd name="T9" fmla="*/ 25 h 153"/>
                  <a:gd name="T10" fmla="*/ 54 w 97"/>
                  <a:gd name="T11" fmla="*/ 5 h 153"/>
                  <a:gd name="T12" fmla="*/ 71 w 97"/>
                  <a:gd name="T13" fmla="*/ 0 h 153"/>
                  <a:gd name="T14" fmla="*/ 97 w 97"/>
                  <a:gd name="T15" fmla="*/ 8 h 153"/>
                  <a:gd name="T16" fmla="*/ 85 w 97"/>
                  <a:gd name="T17" fmla="*/ 42 h 153"/>
                  <a:gd name="T18" fmla="*/ 66 w 97"/>
                  <a:gd name="T19" fmla="*/ 36 h 153"/>
                  <a:gd name="T20" fmla="*/ 52 w 97"/>
                  <a:gd name="T21" fmla="*/ 40 h 153"/>
                  <a:gd name="T22" fmla="*/ 43 w 97"/>
                  <a:gd name="T23" fmla="*/ 57 h 153"/>
                  <a:gd name="T24" fmla="*/ 40 w 97"/>
                  <a:gd name="T25" fmla="*/ 107 h 153"/>
                  <a:gd name="T26" fmla="*/ 40 w 97"/>
                  <a:gd name="T27" fmla="*/ 153 h 153"/>
                  <a:gd name="T28" fmla="*/ 40 w 97"/>
                  <a:gd name="T29" fmla="*/ 153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97" h="153">
                    <a:moveTo>
                      <a:pt x="40" y="153"/>
                    </a:moveTo>
                    <a:lnTo>
                      <a:pt x="0" y="153"/>
                    </a:lnTo>
                    <a:lnTo>
                      <a:pt x="0" y="4"/>
                    </a:lnTo>
                    <a:lnTo>
                      <a:pt x="37" y="4"/>
                    </a:lnTo>
                    <a:lnTo>
                      <a:pt x="37" y="25"/>
                    </a:lnTo>
                    <a:cubicBezTo>
                      <a:pt x="43" y="15"/>
                      <a:pt x="49" y="8"/>
                      <a:pt x="54" y="5"/>
                    </a:cubicBezTo>
                    <a:cubicBezTo>
                      <a:pt x="59" y="2"/>
                      <a:pt x="65" y="0"/>
                      <a:pt x="71" y="0"/>
                    </a:cubicBezTo>
                    <a:cubicBezTo>
                      <a:pt x="80" y="0"/>
                      <a:pt x="89" y="3"/>
                      <a:pt x="97" y="8"/>
                    </a:cubicBezTo>
                    <a:lnTo>
                      <a:pt x="85" y="42"/>
                    </a:lnTo>
                    <a:cubicBezTo>
                      <a:pt x="78" y="38"/>
                      <a:pt x="72" y="36"/>
                      <a:pt x="66" y="36"/>
                    </a:cubicBezTo>
                    <a:cubicBezTo>
                      <a:pt x="61" y="36"/>
                      <a:pt x="56" y="37"/>
                      <a:pt x="52" y="40"/>
                    </a:cubicBezTo>
                    <a:cubicBezTo>
                      <a:pt x="48" y="44"/>
                      <a:pt x="45" y="49"/>
                      <a:pt x="43" y="57"/>
                    </a:cubicBezTo>
                    <a:cubicBezTo>
                      <a:pt x="41" y="65"/>
                      <a:pt x="40" y="82"/>
                      <a:pt x="40" y="107"/>
                    </a:cubicBezTo>
                    <a:lnTo>
                      <a:pt x="40" y="153"/>
                    </a:lnTo>
                    <a:close/>
                    <a:moveTo>
                      <a:pt x="40" y="15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5" name="Freeform 374"/>
              <p:cNvSpPr>
                <a:spLocks noEditPoints="1"/>
              </p:cNvSpPr>
              <p:nvPr/>
            </p:nvSpPr>
            <p:spPr bwMode="auto">
              <a:xfrm>
                <a:off x="3248" y="2925"/>
                <a:ext cx="118" cy="113"/>
              </a:xfrm>
              <a:custGeom>
                <a:avLst/>
                <a:gdLst>
                  <a:gd name="T0" fmla="*/ 60 w 155"/>
                  <a:gd name="T1" fmla="*/ 149 h 149"/>
                  <a:gd name="T2" fmla="*/ 0 w 155"/>
                  <a:gd name="T3" fmla="*/ 0 h 149"/>
                  <a:gd name="T4" fmla="*/ 41 w 155"/>
                  <a:gd name="T5" fmla="*/ 0 h 149"/>
                  <a:gd name="T6" fmla="*/ 70 w 155"/>
                  <a:gd name="T7" fmla="*/ 76 h 149"/>
                  <a:gd name="T8" fmla="*/ 78 w 155"/>
                  <a:gd name="T9" fmla="*/ 101 h 149"/>
                  <a:gd name="T10" fmla="*/ 82 w 155"/>
                  <a:gd name="T11" fmla="*/ 89 h 149"/>
                  <a:gd name="T12" fmla="*/ 86 w 155"/>
                  <a:gd name="T13" fmla="*/ 76 h 149"/>
                  <a:gd name="T14" fmla="*/ 114 w 155"/>
                  <a:gd name="T15" fmla="*/ 0 h 149"/>
                  <a:gd name="T16" fmla="*/ 155 w 155"/>
                  <a:gd name="T17" fmla="*/ 0 h 149"/>
                  <a:gd name="T18" fmla="*/ 96 w 155"/>
                  <a:gd name="T19" fmla="*/ 149 h 149"/>
                  <a:gd name="T20" fmla="*/ 60 w 155"/>
                  <a:gd name="T21" fmla="*/ 149 h 149"/>
                  <a:gd name="T22" fmla="*/ 60 w 155"/>
                  <a:gd name="T23" fmla="*/ 14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55" h="149">
                    <a:moveTo>
                      <a:pt x="60" y="149"/>
                    </a:moveTo>
                    <a:lnTo>
                      <a:pt x="0" y="0"/>
                    </a:lnTo>
                    <a:lnTo>
                      <a:pt x="41" y="0"/>
                    </a:lnTo>
                    <a:lnTo>
                      <a:pt x="70" y="76"/>
                    </a:lnTo>
                    <a:lnTo>
                      <a:pt x="78" y="101"/>
                    </a:lnTo>
                    <a:cubicBezTo>
                      <a:pt x="80" y="95"/>
                      <a:pt x="81" y="91"/>
                      <a:pt x="82" y="89"/>
                    </a:cubicBezTo>
                    <a:cubicBezTo>
                      <a:pt x="83" y="84"/>
                      <a:pt x="84" y="80"/>
                      <a:pt x="86" y="76"/>
                    </a:cubicBezTo>
                    <a:lnTo>
                      <a:pt x="114" y="0"/>
                    </a:lnTo>
                    <a:lnTo>
                      <a:pt x="155" y="0"/>
                    </a:lnTo>
                    <a:lnTo>
                      <a:pt x="96" y="149"/>
                    </a:lnTo>
                    <a:lnTo>
                      <a:pt x="60" y="149"/>
                    </a:lnTo>
                    <a:close/>
                    <a:moveTo>
                      <a:pt x="60" y="149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6" name="Freeform 375"/>
              <p:cNvSpPr>
                <a:spLocks noEditPoints="1"/>
              </p:cNvSpPr>
              <p:nvPr/>
            </p:nvSpPr>
            <p:spPr bwMode="auto">
              <a:xfrm>
                <a:off x="3384" y="2882"/>
                <a:ext cx="30" cy="156"/>
              </a:xfrm>
              <a:custGeom>
                <a:avLst/>
                <a:gdLst>
                  <a:gd name="T0" fmla="*/ 0 w 40"/>
                  <a:gd name="T1" fmla="*/ 37 h 206"/>
                  <a:gd name="T2" fmla="*/ 0 w 40"/>
                  <a:gd name="T3" fmla="*/ 0 h 206"/>
                  <a:gd name="T4" fmla="*/ 40 w 40"/>
                  <a:gd name="T5" fmla="*/ 0 h 206"/>
                  <a:gd name="T6" fmla="*/ 40 w 40"/>
                  <a:gd name="T7" fmla="*/ 37 h 206"/>
                  <a:gd name="T8" fmla="*/ 0 w 40"/>
                  <a:gd name="T9" fmla="*/ 37 h 206"/>
                  <a:gd name="T10" fmla="*/ 0 w 40"/>
                  <a:gd name="T11" fmla="*/ 206 h 206"/>
                  <a:gd name="T12" fmla="*/ 0 w 40"/>
                  <a:gd name="T13" fmla="*/ 57 h 206"/>
                  <a:gd name="T14" fmla="*/ 40 w 40"/>
                  <a:gd name="T15" fmla="*/ 57 h 206"/>
                  <a:gd name="T16" fmla="*/ 40 w 40"/>
                  <a:gd name="T17" fmla="*/ 206 h 206"/>
                  <a:gd name="T18" fmla="*/ 0 w 40"/>
                  <a:gd name="T19" fmla="*/ 206 h 206"/>
                  <a:gd name="T20" fmla="*/ 0 w 40"/>
                  <a:gd name="T21" fmla="*/ 206 h 2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0" h="206">
                    <a:moveTo>
                      <a:pt x="0" y="37"/>
                    </a:moveTo>
                    <a:lnTo>
                      <a:pt x="0" y="0"/>
                    </a:lnTo>
                    <a:lnTo>
                      <a:pt x="40" y="0"/>
                    </a:lnTo>
                    <a:lnTo>
                      <a:pt x="40" y="37"/>
                    </a:lnTo>
                    <a:lnTo>
                      <a:pt x="0" y="37"/>
                    </a:lnTo>
                    <a:close/>
                    <a:moveTo>
                      <a:pt x="0" y="206"/>
                    </a:moveTo>
                    <a:lnTo>
                      <a:pt x="0" y="57"/>
                    </a:lnTo>
                    <a:lnTo>
                      <a:pt x="40" y="57"/>
                    </a:lnTo>
                    <a:lnTo>
                      <a:pt x="40" y="206"/>
                    </a:lnTo>
                    <a:lnTo>
                      <a:pt x="0" y="206"/>
                    </a:lnTo>
                    <a:close/>
                    <a:moveTo>
                      <a:pt x="0" y="20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7" name="Freeform 376"/>
              <p:cNvSpPr>
                <a:spLocks noEditPoints="1"/>
              </p:cNvSpPr>
              <p:nvPr/>
            </p:nvSpPr>
            <p:spPr bwMode="auto">
              <a:xfrm>
                <a:off x="3438" y="2922"/>
                <a:ext cx="107" cy="118"/>
              </a:xfrm>
              <a:custGeom>
                <a:avLst/>
                <a:gdLst>
                  <a:gd name="T0" fmla="*/ 139 w 141"/>
                  <a:gd name="T1" fmla="*/ 48 h 156"/>
                  <a:gd name="T2" fmla="*/ 100 w 141"/>
                  <a:gd name="T3" fmla="*/ 55 h 156"/>
                  <a:gd name="T4" fmla="*/ 91 w 141"/>
                  <a:gd name="T5" fmla="*/ 37 h 156"/>
                  <a:gd name="T6" fmla="*/ 73 w 141"/>
                  <a:gd name="T7" fmla="*/ 31 h 156"/>
                  <a:gd name="T8" fmla="*/ 50 w 141"/>
                  <a:gd name="T9" fmla="*/ 42 h 156"/>
                  <a:gd name="T10" fmla="*/ 41 w 141"/>
                  <a:gd name="T11" fmla="*/ 76 h 156"/>
                  <a:gd name="T12" fmla="*/ 50 w 141"/>
                  <a:gd name="T13" fmla="*/ 113 h 156"/>
                  <a:gd name="T14" fmla="*/ 74 w 141"/>
                  <a:gd name="T15" fmla="*/ 124 h 156"/>
                  <a:gd name="T16" fmla="*/ 92 w 141"/>
                  <a:gd name="T17" fmla="*/ 118 h 156"/>
                  <a:gd name="T18" fmla="*/ 102 w 141"/>
                  <a:gd name="T19" fmla="*/ 96 h 156"/>
                  <a:gd name="T20" fmla="*/ 141 w 141"/>
                  <a:gd name="T21" fmla="*/ 102 h 156"/>
                  <a:gd name="T22" fmla="*/ 118 w 141"/>
                  <a:gd name="T23" fmla="*/ 143 h 156"/>
                  <a:gd name="T24" fmla="*/ 72 w 141"/>
                  <a:gd name="T25" fmla="*/ 156 h 156"/>
                  <a:gd name="T26" fmla="*/ 20 w 141"/>
                  <a:gd name="T27" fmla="*/ 136 h 156"/>
                  <a:gd name="T28" fmla="*/ 0 w 141"/>
                  <a:gd name="T29" fmla="*/ 79 h 156"/>
                  <a:gd name="T30" fmla="*/ 20 w 141"/>
                  <a:gd name="T31" fmla="*/ 21 h 156"/>
                  <a:gd name="T32" fmla="*/ 73 w 141"/>
                  <a:gd name="T33" fmla="*/ 0 h 156"/>
                  <a:gd name="T34" fmla="*/ 116 w 141"/>
                  <a:gd name="T35" fmla="*/ 12 h 156"/>
                  <a:gd name="T36" fmla="*/ 139 w 141"/>
                  <a:gd name="T37" fmla="*/ 48 h 156"/>
                  <a:gd name="T38" fmla="*/ 139 w 141"/>
                  <a:gd name="T39" fmla="*/ 48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41" h="156">
                    <a:moveTo>
                      <a:pt x="139" y="48"/>
                    </a:moveTo>
                    <a:lnTo>
                      <a:pt x="100" y="55"/>
                    </a:lnTo>
                    <a:cubicBezTo>
                      <a:pt x="99" y="47"/>
                      <a:pt x="96" y="41"/>
                      <a:pt x="91" y="37"/>
                    </a:cubicBezTo>
                    <a:cubicBezTo>
                      <a:pt x="87" y="33"/>
                      <a:pt x="81" y="32"/>
                      <a:pt x="73" y="31"/>
                    </a:cubicBezTo>
                    <a:cubicBezTo>
                      <a:pt x="63" y="32"/>
                      <a:pt x="56" y="35"/>
                      <a:pt x="50" y="42"/>
                    </a:cubicBezTo>
                    <a:cubicBezTo>
                      <a:pt x="44" y="49"/>
                      <a:pt x="41" y="60"/>
                      <a:pt x="41" y="76"/>
                    </a:cubicBezTo>
                    <a:cubicBezTo>
                      <a:pt x="41" y="93"/>
                      <a:pt x="44" y="106"/>
                      <a:pt x="50" y="113"/>
                    </a:cubicBezTo>
                    <a:cubicBezTo>
                      <a:pt x="56" y="121"/>
                      <a:pt x="64" y="124"/>
                      <a:pt x="74" y="124"/>
                    </a:cubicBezTo>
                    <a:cubicBezTo>
                      <a:pt x="81" y="124"/>
                      <a:pt x="88" y="122"/>
                      <a:pt x="92" y="118"/>
                    </a:cubicBezTo>
                    <a:cubicBezTo>
                      <a:pt x="97" y="114"/>
                      <a:pt x="100" y="106"/>
                      <a:pt x="102" y="96"/>
                    </a:cubicBezTo>
                    <a:lnTo>
                      <a:pt x="141" y="102"/>
                    </a:lnTo>
                    <a:cubicBezTo>
                      <a:pt x="137" y="120"/>
                      <a:pt x="129" y="134"/>
                      <a:pt x="118" y="143"/>
                    </a:cubicBezTo>
                    <a:cubicBezTo>
                      <a:pt x="107" y="152"/>
                      <a:pt x="91" y="156"/>
                      <a:pt x="72" y="156"/>
                    </a:cubicBezTo>
                    <a:cubicBezTo>
                      <a:pt x="50" y="156"/>
                      <a:pt x="33" y="150"/>
                      <a:pt x="20" y="136"/>
                    </a:cubicBezTo>
                    <a:cubicBezTo>
                      <a:pt x="7" y="122"/>
                      <a:pt x="0" y="103"/>
                      <a:pt x="0" y="79"/>
                    </a:cubicBezTo>
                    <a:cubicBezTo>
                      <a:pt x="0" y="54"/>
                      <a:pt x="7" y="35"/>
                      <a:pt x="20" y="21"/>
                    </a:cubicBezTo>
                    <a:cubicBezTo>
                      <a:pt x="33" y="7"/>
                      <a:pt x="51" y="0"/>
                      <a:pt x="73" y="0"/>
                    </a:cubicBezTo>
                    <a:cubicBezTo>
                      <a:pt x="91" y="0"/>
                      <a:pt x="105" y="4"/>
                      <a:pt x="116" y="12"/>
                    </a:cubicBezTo>
                    <a:cubicBezTo>
                      <a:pt x="127" y="20"/>
                      <a:pt x="135" y="32"/>
                      <a:pt x="139" y="48"/>
                    </a:cubicBezTo>
                    <a:close/>
                    <a:moveTo>
                      <a:pt x="139" y="48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8" name="Freeform 377"/>
              <p:cNvSpPr>
                <a:spLocks noEditPoints="1"/>
              </p:cNvSpPr>
              <p:nvPr/>
            </p:nvSpPr>
            <p:spPr bwMode="auto">
              <a:xfrm>
                <a:off x="3558" y="2922"/>
                <a:ext cx="106" cy="118"/>
              </a:xfrm>
              <a:custGeom>
                <a:avLst/>
                <a:gdLst>
                  <a:gd name="T0" fmla="*/ 98 w 140"/>
                  <a:gd name="T1" fmla="*/ 106 h 156"/>
                  <a:gd name="T2" fmla="*/ 137 w 140"/>
                  <a:gd name="T3" fmla="*/ 112 h 156"/>
                  <a:gd name="T4" fmla="*/ 113 w 140"/>
                  <a:gd name="T5" fmla="*/ 145 h 156"/>
                  <a:gd name="T6" fmla="*/ 72 w 140"/>
                  <a:gd name="T7" fmla="*/ 156 h 156"/>
                  <a:gd name="T8" fmla="*/ 14 w 140"/>
                  <a:gd name="T9" fmla="*/ 131 h 156"/>
                  <a:gd name="T10" fmla="*/ 0 w 140"/>
                  <a:gd name="T11" fmla="*/ 80 h 156"/>
                  <a:gd name="T12" fmla="*/ 19 w 140"/>
                  <a:gd name="T13" fmla="*/ 21 h 156"/>
                  <a:gd name="T14" fmla="*/ 68 w 140"/>
                  <a:gd name="T15" fmla="*/ 0 h 156"/>
                  <a:gd name="T16" fmla="*/ 121 w 140"/>
                  <a:gd name="T17" fmla="*/ 22 h 156"/>
                  <a:gd name="T18" fmla="*/ 139 w 140"/>
                  <a:gd name="T19" fmla="*/ 90 h 156"/>
                  <a:gd name="T20" fmla="*/ 40 w 140"/>
                  <a:gd name="T21" fmla="*/ 90 h 156"/>
                  <a:gd name="T22" fmla="*/ 50 w 140"/>
                  <a:gd name="T23" fmla="*/ 117 h 156"/>
                  <a:gd name="T24" fmla="*/ 73 w 140"/>
                  <a:gd name="T25" fmla="*/ 127 h 156"/>
                  <a:gd name="T26" fmla="*/ 88 w 140"/>
                  <a:gd name="T27" fmla="*/ 122 h 156"/>
                  <a:gd name="T28" fmla="*/ 98 w 140"/>
                  <a:gd name="T29" fmla="*/ 106 h 156"/>
                  <a:gd name="T30" fmla="*/ 100 w 140"/>
                  <a:gd name="T31" fmla="*/ 66 h 156"/>
                  <a:gd name="T32" fmla="*/ 91 w 140"/>
                  <a:gd name="T33" fmla="*/ 40 h 156"/>
                  <a:gd name="T34" fmla="*/ 71 w 140"/>
                  <a:gd name="T35" fmla="*/ 31 h 156"/>
                  <a:gd name="T36" fmla="*/ 49 w 140"/>
                  <a:gd name="T37" fmla="*/ 40 h 156"/>
                  <a:gd name="T38" fmla="*/ 41 w 140"/>
                  <a:gd name="T39" fmla="*/ 66 h 156"/>
                  <a:gd name="T40" fmla="*/ 100 w 140"/>
                  <a:gd name="T41" fmla="*/ 66 h 156"/>
                  <a:gd name="T42" fmla="*/ 100 w 140"/>
                  <a:gd name="T43" fmla="*/ 66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40" h="156">
                    <a:moveTo>
                      <a:pt x="98" y="106"/>
                    </a:moveTo>
                    <a:lnTo>
                      <a:pt x="137" y="112"/>
                    </a:lnTo>
                    <a:cubicBezTo>
                      <a:pt x="132" y="127"/>
                      <a:pt x="124" y="138"/>
                      <a:pt x="113" y="145"/>
                    </a:cubicBezTo>
                    <a:cubicBezTo>
                      <a:pt x="102" y="153"/>
                      <a:pt x="88" y="156"/>
                      <a:pt x="72" y="156"/>
                    </a:cubicBezTo>
                    <a:cubicBezTo>
                      <a:pt x="46" y="156"/>
                      <a:pt x="27" y="148"/>
                      <a:pt x="14" y="131"/>
                    </a:cubicBezTo>
                    <a:cubicBezTo>
                      <a:pt x="5" y="117"/>
                      <a:pt x="0" y="100"/>
                      <a:pt x="0" y="80"/>
                    </a:cubicBezTo>
                    <a:cubicBezTo>
                      <a:pt x="0" y="55"/>
                      <a:pt x="6" y="35"/>
                      <a:pt x="19" y="21"/>
                    </a:cubicBezTo>
                    <a:cubicBezTo>
                      <a:pt x="32" y="7"/>
                      <a:pt x="48" y="0"/>
                      <a:pt x="68" y="0"/>
                    </a:cubicBezTo>
                    <a:cubicBezTo>
                      <a:pt x="90" y="0"/>
                      <a:pt x="108" y="8"/>
                      <a:pt x="121" y="22"/>
                    </a:cubicBezTo>
                    <a:cubicBezTo>
                      <a:pt x="134" y="37"/>
                      <a:pt x="140" y="60"/>
                      <a:pt x="139" y="90"/>
                    </a:cubicBezTo>
                    <a:lnTo>
                      <a:pt x="40" y="90"/>
                    </a:lnTo>
                    <a:cubicBezTo>
                      <a:pt x="40" y="101"/>
                      <a:pt x="44" y="111"/>
                      <a:pt x="50" y="117"/>
                    </a:cubicBezTo>
                    <a:cubicBezTo>
                      <a:pt x="56" y="124"/>
                      <a:pt x="63" y="127"/>
                      <a:pt x="73" y="127"/>
                    </a:cubicBezTo>
                    <a:cubicBezTo>
                      <a:pt x="79" y="127"/>
                      <a:pt x="84" y="125"/>
                      <a:pt x="88" y="122"/>
                    </a:cubicBezTo>
                    <a:cubicBezTo>
                      <a:pt x="92" y="119"/>
                      <a:pt x="96" y="113"/>
                      <a:pt x="98" y="106"/>
                    </a:cubicBezTo>
                    <a:close/>
                    <a:moveTo>
                      <a:pt x="100" y="66"/>
                    </a:moveTo>
                    <a:cubicBezTo>
                      <a:pt x="100" y="54"/>
                      <a:pt x="97" y="46"/>
                      <a:pt x="91" y="40"/>
                    </a:cubicBezTo>
                    <a:cubicBezTo>
                      <a:pt x="85" y="34"/>
                      <a:pt x="79" y="31"/>
                      <a:pt x="71" y="31"/>
                    </a:cubicBezTo>
                    <a:cubicBezTo>
                      <a:pt x="62" y="31"/>
                      <a:pt x="55" y="34"/>
                      <a:pt x="49" y="40"/>
                    </a:cubicBezTo>
                    <a:cubicBezTo>
                      <a:pt x="44" y="46"/>
                      <a:pt x="41" y="55"/>
                      <a:pt x="41" y="66"/>
                    </a:cubicBezTo>
                    <a:lnTo>
                      <a:pt x="100" y="66"/>
                    </a:lnTo>
                    <a:close/>
                    <a:moveTo>
                      <a:pt x="100" y="6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79" name="Freeform 378"/>
              <p:cNvSpPr>
                <a:spLocks noEditPoints="1"/>
              </p:cNvSpPr>
              <p:nvPr/>
            </p:nvSpPr>
            <p:spPr bwMode="auto">
              <a:xfrm>
                <a:off x="3677" y="2922"/>
                <a:ext cx="106" cy="118"/>
              </a:xfrm>
              <a:custGeom>
                <a:avLst/>
                <a:gdLst>
                  <a:gd name="T0" fmla="*/ 0 w 140"/>
                  <a:gd name="T1" fmla="*/ 110 h 156"/>
                  <a:gd name="T2" fmla="*/ 40 w 140"/>
                  <a:gd name="T3" fmla="*/ 104 h 156"/>
                  <a:gd name="T4" fmla="*/ 50 w 140"/>
                  <a:gd name="T5" fmla="*/ 122 h 156"/>
                  <a:gd name="T6" fmla="*/ 72 w 140"/>
                  <a:gd name="T7" fmla="*/ 128 h 156"/>
                  <a:gd name="T8" fmla="*/ 95 w 140"/>
                  <a:gd name="T9" fmla="*/ 122 h 156"/>
                  <a:gd name="T10" fmla="*/ 100 w 140"/>
                  <a:gd name="T11" fmla="*/ 112 h 156"/>
                  <a:gd name="T12" fmla="*/ 97 w 140"/>
                  <a:gd name="T13" fmla="*/ 104 h 156"/>
                  <a:gd name="T14" fmla="*/ 84 w 140"/>
                  <a:gd name="T15" fmla="*/ 99 h 156"/>
                  <a:gd name="T16" fmla="*/ 24 w 140"/>
                  <a:gd name="T17" fmla="*/ 80 h 156"/>
                  <a:gd name="T18" fmla="*/ 6 w 140"/>
                  <a:gd name="T19" fmla="*/ 46 h 156"/>
                  <a:gd name="T20" fmla="*/ 21 w 140"/>
                  <a:gd name="T21" fmla="*/ 14 h 156"/>
                  <a:gd name="T22" fmla="*/ 69 w 140"/>
                  <a:gd name="T23" fmla="*/ 0 h 156"/>
                  <a:gd name="T24" fmla="*/ 114 w 140"/>
                  <a:gd name="T25" fmla="*/ 10 h 156"/>
                  <a:gd name="T26" fmla="*/ 135 w 140"/>
                  <a:gd name="T27" fmla="*/ 40 h 156"/>
                  <a:gd name="T28" fmla="*/ 98 w 140"/>
                  <a:gd name="T29" fmla="*/ 47 h 156"/>
                  <a:gd name="T30" fmla="*/ 88 w 140"/>
                  <a:gd name="T31" fmla="*/ 33 h 156"/>
                  <a:gd name="T32" fmla="*/ 69 w 140"/>
                  <a:gd name="T33" fmla="*/ 29 h 156"/>
                  <a:gd name="T34" fmla="*/ 47 w 140"/>
                  <a:gd name="T35" fmla="*/ 33 h 156"/>
                  <a:gd name="T36" fmla="*/ 43 w 140"/>
                  <a:gd name="T37" fmla="*/ 41 h 156"/>
                  <a:gd name="T38" fmla="*/ 47 w 140"/>
                  <a:gd name="T39" fmla="*/ 48 h 156"/>
                  <a:gd name="T40" fmla="*/ 83 w 140"/>
                  <a:gd name="T41" fmla="*/ 59 h 156"/>
                  <a:gd name="T42" fmla="*/ 128 w 140"/>
                  <a:gd name="T43" fmla="*/ 77 h 156"/>
                  <a:gd name="T44" fmla="*/ 140 w 140"/>
                  <a:gd name="T45" fmla="*/ 106 h 156"/>
                  <a:gd name="T46" fmla="*/ 123 w 140"/>
                  <a:gd name="T47" fmla="*/ 142 h 156"/>
                  <a:gd name="T48" fmla="*/ 72 w 140"/>
                  <a:gd name="T49" fmla="*/ 156 h 156"/>
                  <a:gd name="T50" fmla="*/ 24 w 140"/>
                  <a:gd name="T51" fmla="*/ 144 h 156"/>
                  <a:gd name="T52" fmla="*/ 0 w 140"/>
                  <a:gd name="T53" fmla="*/ 110 h 156"/>
                  <a:gd name="T54" fmla="*/ 0 w 140"/>
                  <a:gd name="T55" fmla="*/ 11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40" h="156">
                    <a:moveTo>
                      <a:pt x="0" y="110"/>
                    </a:moveTo>
                    <a:lnTo>
                      <a:pt x="40" y="104"/>
                    </a:lnTo>
                    <a:cubicBezTo>
                      <a:pt x="42" y="112"/>
                      <a:pt x="45" y="118"/>
                      <a:pt x="50" y="122"/>
                    </a:cubicBezTo>
                    <a:cubicBezTo>
                      <a:pt x="55" y="126"/>
                      <a:pt x="63" y="128"/>
                      <a:pt x="72" y="128"/>
                    </a:cubicBezTo>
                    <a:cubicBezTo>
                      <a:pt x="82" y="128"/>
                      <a:pt x="90" y="126"/>
                      <a:pt x="95" y="122"/>
                    </a:cubicBezTo>
                    <a:cubicBezTo>
                      <a:pt x="98" y="120"/>
                      <a:pt x="100" y="116"/>
                      <a:pt x="100" y="112"/>
                    </a:cubicBezTo>
                    <a:cubicBezTo>
                      <a:pt x="100" y="109"/>
                      <a:pt x="99" y="106"/>
                      <a:pt x="97" y="104"/>
                    </a:cubicBezTo>
                    <a:cubicBezTo>
                      <a:pt x="95" y="102"/>
                      <a:pt x="91" y="101"/>
                      <a:pt x="84" y="99"/>
                    </a:cubicBezTo>
                    <a:cubicBezTo>
                      <a:pt x="52" y="92"/>
                      <a:pt x="32" y="86"/>
                      <a:pt x="24" y="80"/>
                    </a:cubicBezTo>
                    <a:cubicBezTo>
                      <a:pt x="12" y="72"/>
                      <a:pt x="6" y="61"/>
                      <a:pt x="6" y="46"/>
                    </a:cubicBezTo>
                    <a:cubicBezTo>
                      <a:pt x="6" y="33"/>
                      <a:pt x="11" y="22"/>
                      <a:pt x="21" y="14"/>
                    </a:cubicBezTo>
                    <a:cubicBezTo>
                      <a:pt x="31" y="5"/>
                      <a:pt x="47" y="0"/>
                      <a:pt x="69" y="0"/>
                    </a:cubicBezTo>
                    <a:cubicBezTo>
                      <a:pt x="89" y="0"/>
                      <a:pt x="104" y="4"/>
                      <a:pt x="114" y="10"/>
                    </a:cubicBezTo>
                    <a:cubicBezTo>
                      <a:pt x="124" y="17"/>
                      <a:pt x="131" y="27"/>
                      <a:pt x="135" y="40"/>
                    </a:cubicBezTo>
                    <a:lnTo>
                      <a:pt x="98" y="47"/>
                    </a:lnTo>
                    <a:cubicBezTo>
                      <a:pt x="96" y="41"/>
                      <a:pt x="93" y="37"/>
                      <a:pt x="88" y="33"/>
                    </a:cubicBezTo>
                    <a:cubicBezTo>
                      <a:pt x="84" y="30"/>
                      <a:pt x="78" y="29"/>
                      <a:pt x="69" y="29"/>
                    </a:cubicBezTo>
                    <a:cubicBezTo>
                      <a:pt x="59" y="29"/>
                      <a:pt x="52" y="30"/>
                      <a:pt x="47" y="33"/>
                    </a:cubicBezTo>
                    <a:cubicBezTo>
                      <a:pt x="44" y="35"/>
                      <a:pt x="42" y="38"/>
                      <a:pt x="43" y="41"/>
                    </a:cubicBezTo>
                    <a:cubicBezTo>
                      <a:pt x="42" y="44"/>
                      <a:pt x="44" y="46"/>
                      <a:pt x="47" y="48"/>
                    </a:cubicBezTo>
                    <a:cubicBezTo>
                      <a:pt x="50" y="51"/>
                      <a:pt x="62" y="55"/>
                      <a:pt x="83" y="59"/>
                    </a:cubicBezTo>
                    <a:cubicBezTo>
                      <a:pt x="104" y="64"/>
                      <a:pt x="119" y="70"/>
                      <a:pt x="128" y="77"/>
                    </a:cubicBezTo>
                    <a:cubicBezTo>
                      <a:pt x="136" y="84"/>
                      <a:pt x="140" y="94"/>
                      <a:pt x="140" y="106"/>
                    </a:cubicBezTo>
                    <a:cubicBezTo>
                      <a:pt x="140" y="120"/>
                      <a:pt x="134" y="132"/>
                      <a:pt x="123" y="142"/>
                    </a:cubicBezTo>
                    <a:cubicBezTo>
                      <a:pt x="111" y="151"/>
                      <a:pt x="94" y="156"/>
                      <a:pt x="72" y="156"/>
                    </a:cubicBezTo>
                    <a:cubicBezTo>
                      <a:pt x="52" y="156"/>
                      <a:pt x="35" y="152"/>
                      <a:pt x="24" y="144"/>
                    </a:cubicBezTo>
                    <a:cubicBezTo>
                      <a:pt x="12" y="136"/>
                      <a:pt x="4" y="125"/>
                      <a:pt x="0" y="110"/>
                    </a:cubicBezTo>
                    <a:close/>
                    <a:moveTo>
                      <a:pt x="0" y="11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80" name="Freeform 379"/>
              <p:cNvSpPr>
                <a:spLocks noEditPoints="1"/>
              </p:cNvSpPr>
              <p:nvPr/>
            </p:nvSpPr>
            <p:spPr bwMode="auto">
              <a:xfrm>
                <a:off x="6240" y="3649"/>
                <a:ext cx="86" cy="89"/>
              </a:xfrm>
              <a:custGeom>
                <a:avLst/>
                <a:gdLst>
                  <a:gd name="T0" fmla="*/ 0 w 113"/>
                  <a:gd name="T1" fmla="*/ 117 h 117"/>
                  <a:gd name="T2" fmla="*/ 0 w 113"/>
                  <a:gd name="T3" fmla="*/ 0 h 117"/>
                  <a:gd name="T4" fmla="*/ 35 w 113"/>
                  <a:gd name="T5" fmla="*/ 0 h 117"/>
                  <a:gd name="T6" fmla="*/ 57 w 113"/>
                  <a:gd name="T7" fmla="*/ 80 h 117"/>
                  <a:gd name="T8" fmla="*/ 78 w 113"/>
                  <a:gd name="T9" fmla="*/ 0 h 117"/>
                  <a:gd name="T10" fmla="*/ 113 w 113"/>
                  <a:gd name="T11" fmla="*/ 0 h 117"/>
                  <a:gd name="T12" fmla="*/ 113 w 113"/>
                  <a:gd name="T13" fmla="*/ 117 h 117"/>
                  <a:gd name="T14" fmla="*/ 91 w 113"/>
                  <a:gd name="T15" fmla="*/ 117 h 117"/>
                  <a:gd name="T16" fmla="*/ 91 w 113"/>
                  <a:gd name="T17" fmla="*/ 25 h 117"/>
                  <a:gd name="T18" fmla="*/ 68 w 113"/>
                  <a:gd name="T19" fmla="*/ 117 h 117"/>
                  <a:gd name="T20" fmla="*/ 45 w 113"/>
                  <a:gd name="T21" fmla="*/ 117 h 117"/>
                  <a:gd name="T22" fmla="*/ 22 w 113"/>
                  <a:gd name="T23" fmla="*/ 25 h 117"/>
                  <a:gd name="T24" fmla="*/ 22 w 113"/>
                  <a:gd name="T25" fmla="*/ 117 h 117"/>
                  <a:gd name="T26" fmla="*/ 0 w 113"/>
                  <a:gd name="T27" fmla="*/ 117 h 117"/>
                  <a:gd name="T28" fmla="*/ 0 w 113"/>
                  <a:gd name="T29" fmla="*/ 11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13" h="117">
                    <a:moveTo>
                      <a:pt x="0" y="117"/>
                    </a:moveTo>
                    <a:lnTo>
                      <a:pt x="0" y="0"/>
                    </a:lnTo>
                    <a:lnTo>
                      <a:pt x="35" y="0"/>
                    </a:lnTo>
                    <a:lnTo>
                      <a:pt x="57" y="80"/>
                    </a:lnTo>
                    <a:lnTo>
                      <a:pt x="78" y="0"/>
                    </a:lnTo>
                    <a:lnTo>
                      <a:pt x="113" y="0"/>
                    </a:lnTo>
                    <a:lnTo>
                      <a:pt x="113" y="117"/>
                    </a:lnTo>
                    <a:lnTo>
                      <a:pt x="91" y="117"/>
                    </a:lnTo>
                    <a:lnTo>
                      <a:pt x="91" y="25"/>
                    </a:lnTo>
                    <a:lnTo>
                      <a:pt x="68" y="117"/>
                    </a:lnTo>
                    <a:lnTo>
                      <a:pt x="45" y="117"/>
                    </a:lnTo>
                    <a:lnTo>
                      <a:pt x="22" y="25"/>
                    </a:lnTo>
                    <a:lnTo>
                      <a:pt x="22" y="117"/>
                    </a:lnTo>
                    <a:lnTo>
                      <a:pt x="0" y="117"/>
                    </a:lnTo>
                    <a:close/>
                    <a:moveTo>
                      <a:pt x="0" y="11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81" name="Freeform 380"/>
              <p:cNvSpPr>
                <a:spLocks noEditPoints="1"/>
              </p:cNvSpPr>
              <p:nvPr/>
            </p:nvSpPr>
            <p:spPr bwMode="auto">
              <a:xfrm>
                <a:off x="6343" y="3673"/>
                <a:ext cx="59" cy="66"/>
              </a:xfrm>
              <a:custGeom>
                <a:avLst/>
                <a:gdLst>
                  <a:gd name="T0" fmla="*/ 56 w 77"/>
                  <a:gd name="T1" fmla="*/ 85 h 87"/>
                  <a:gd name="T2" fmla="*/ 56 w 77"/>
                  <a:gd name="T3" fmla="*/ 72 h 87"/>
                  <a:gd name="T4" fmla="*/ 44 w 77"/>
                  <a:gd name="T5" fmla="*/ 83 h 87"/>
                  <a:gd name="T6" fmla="*/ 28 w 77"/>
                  <a:gd name="T7" fmla="*/ 87 h 87"/>
                  <a:gd name="T8" fmla="*/ 13 w 77"/>
                  <a:gd name="T9" fmla="*/ 83 h 87"/>
                  <a:gd name="T10" fmla="*/ 3 w 77"/>
                  <a:gd name="T11" fmla="*/ 73 h 87"/>
                  <a:gd name="T12" fmla="*/ 0 w 77"/>
                  <a:gd name="T13" fmla="*/ 54 h 87"/>
                  <a:gd name="T14" fmla="*/ 0 w 77"/>
                  <a:gd name="T15" fmla="*/ 0 h 87"/>
                  <a:gd name="T16" fmla="*/ 23 w 77"/>
                  <a:gd name="T17" fmla="*/ 0 h 87"/>
                  <a:gd name="T18" fmla="*/ 23 w 77"/>
                  <a:gd name="T19" fmla="*/ 39 h 87"/>
                  <a:gd name="T20" fmla="*/ 24 w 77"/>
                  <a:gd name="T21" fmla="*/ 61 h 87"/>
                  <a:gd name="T22" fmla="*/ 28 w 77"/>
                  <a:gd name="T23" fmla="*/ 68 h 87"/>
                  <a:gd name="T24" fmla="*/ 37 w 77"/>
                  <a:gd name="T25" fmla="*/ 70 h 87"/>
                  <a:gd name="T26" fmla="*/ 47 w 77"/>
                  <a:gd name="T27" fmla="*/ 67 h 87"/>
                  <a:gd name="T28" fmla="*/ 53 w 77"/>
                  <a:gd name="T29" fmla="*/ 59 h 87"/>
                  <a:gd name="T30" fmla="*/ 55 w 77"/>
                  <a:gd name="T31" fmla="*/ 36 h 87"/>
                  <a:gd name="T32" fmla="*/ 55 w 77"/>
                  <a:gd name="T33" fmla="*/ 0 h 87"/>
                  <a:gd name="T34" fmla="*/ 77 w 77"/>
                  <a:gd name="T35" fmla="*/ 0 h 87"/>
                  <a:gd name="T36" fmla="*/ 77 w 77"/>
                  <a:gd name="T37" fmla="*/ 85 h 87"/>
                  <a:gd name="T38" fmla="*/ 56 w 77"/>
                  <a:gd name="T39" fmla="*/ 85 h 87"/>
                  <a:gd name="T40" fmla="*/ 56 w 77"/>
                  <a:gd name="T41" fmla="*/ 85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7" h="87">
                    <a:moveTo>
                      <a:pt x="56" y="85"/>
                    </a:moveTo>
                    <a:lnTo>
                      <a:pt x="56" y="72"/>
                    </a:lnTo>
                    <a:cubicBezTo>
                      <a:pt x="53" y="77"/>
                      <a:pt x="49" y="81"/>
                      <a:pt x="44" y="83"/>
                    </a:cubicBezTo>
                    <a:cubicBezTo>
                      <a:pt x="39" y="86"/>
                      <a:pt x="34" y="87"/>
                      <a:pt x="28" y="87"/>
                    </a:cubicBezTo>
                    <a:cubicBezTo>
                      <a:pt x="23" y="87"/>
                      <a:pt x="17" y="86"/>
                      <a:pt x="13" y="83"/>
                    </a:cubicBezTo>
                    <a:cubicBezTo>
                      <a:pt x="8" y="81"/>
                      <a:pt x="5" y="77"/>
                      <a:pt x="3" y="73"/>
                    </a:cubicBezTo>
                    <a:cubicBezTo>
                      <a:pt x="1" y="68"/>
                      <a:pt x="0" y="62"/>
                      <a:pt x="0" y="54"/>
                    </a:cubicBezTo>
                    <a:lnTo>
                      <a:pt x="0" y="0"/>
                    </a:lnTo>
                    <a:lnTo>
                      <a:pt x="23" y="0"/>
                    </a:lnTo>
                    <a:lnTo>
                      <a:pt x="23" y="39"/>
                    </a:lnTo>
                    <a:cubicBezTo>
                      <a:pt x="23" y="51"/>
                      <a:pt x="23" y="59"/>
                      <a:pt x="24" y="61"/>
                    </a:cubicBezTo>
                    <a:cubicBezTo>
                      <a:pt x="25" y="64"/>
                      <a:pt x="26" y="66"/>
                      <a:pt x="28" y="68"/>
                    </a:cubicBezTo>
                    <a:cubicBezTo>
                      <a:pt x="30" y="69"/>
                      <a:pt x="33" y="70"/>
                      <a:pt x="37" y="70"/>
                    </a:cubicBezTo>
                    <a:cubicBezTo>
                      <a:pt x="40" y="70"/>
                      <a:pt x="44" y="69"/>
                      <a:pt x="47" y="67"/>
                    </a:cubicBezTo>
                    <a:cubicBezTo>
                      <a:pt x="50" y="65"/>
                      <a:pt x="52" y="62"/>
                      <a:pt x="53" y="59"/>
                    </a:cubicBezTo>
                    <a:cubicBezTo>
                      <a:pt x="54" y="56"/>
                      <a:pt x="55" y="48"/>
                      <a:pt x="55" y="36"/>
                    </a:cubicBezTo>
                    <a:lnTo>
                      <a:pt x="55" y="0"/>
                    </a:lnTo>
                    <a:lnTo>
                      <a:pt x="77" y="0"/>
                    </a:lnTo>
                    <a:lnTo>
                      <a:pt x="77" y="85"/>
                    </a:lnTo>
                    <a:lnTo>
                      <a:pt x="56" y="85"/>
                    </a:lnTo>
                    <a:close/>
                    <a:moveTo>
                      <a:pt x="56" y="85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82" name="Freeform 381"/>
              <p:cNvSpPr>
                <a:spLocks noEditPoints="1"/>
              </p:cNvSpPr>
              <p:nvPr/>
            </p:nvSpPr>
            <p:spPr bwMode="auto">
              <a:xfrm>
                <a:off x="6414" y="3672"/>
                <a:ext cx="60" cy="67"/>
              </a:xfrm>
              <a:custGeom>
                <a:avLst/>
                <a:gdLst>
                  <a:gd name="T0" fmla="*/ 0 w 79"/>
                  <a:gd name="T1" fmla="*/ 63 h 89"/>
                  <a:gd name="T2" fmla="*/ 22 w 79"/>
                  <a:gd name="T3" fmla="*/ 59 h 89"/>
                  <a:gd name="T4" fmla="*/ 28 w 79"/>
                  <a:gd name="T5" fmla="*/ 69 h 89"/>
                  <a:gd name="T6" fmla="*/ 40 w 79"/>
                  <a:gd name="T7" fmla="*/ 73 h 89"/>
                  <a:gd name="T8" fmla="*/ 53 w 79"/>
                  <a:gd name="T9" fmla="*/ 70 h 89"/>
                  <a:gd name="T10" fmla="*/ 56 w 79"/>
                  <a:gd name="T11" fmla="*/ 64 h 89"/>
                  <a:gd name="T12" fmla="*/ 55 w 79"/>
                  <a:gd name="T13" fmla="*/ 59 h 89"/>
                  <a:gd name="T14" fmla="*/ 47 w 79"/>
                  <a:gd name="T15" fmla="*/ 56 h 89"/>
                  <a:gd name="T16" fmla="*/ 13 w 79"/>
                  <a:gd name="T17" fmla="*/ 45 h 89"/>
                  <a:gd name="T18" fmla="*/ 3 w 79"/>
                  <a:gd name="T19" fmla="*/ 26 h 89"/>
                  <a:gd name="T20" fmla="*/ 11 w 79"/>
                  <a:gd name="T21" fmla="*/ 8 h 89"/>
                  <a:gd name="T22" fmla="*/ 39 w 79"/>
                  <a:gd name="T23" fmla="*/ 0 h 89"/>
                  <a:gd name="T24" fmla="*/ 64 w 79"/>
                  <a:gd name="T25" fmla="*/ 6 h 89"/>
                  <a:gd name="T26" fmla="*/ 76 w 79"/>
                  <a:gd name="T27" fmla="*/ 23 h 89"/>
                  <a:gd name="T28" fmla="*/ 55 w 79"/>
                  <a:gd name="T29" fmla="*/ 27 h 89"/>
                  <a:gd name="T30" fmla="*/ 50 w 79"/>
                  <a:gd name="T31" fmla="*/ 19 h 89"/>
                  <a:gd name="T32" fmla="*/ 39 w 79"/>
                  <a:gd name="T33" fmla="*/ 16 h 89"/>
                  <a:gd name="T34" fmla="*/ 26 w 79"/>
                  <a:gd name="T35" fmla="*/ 19 h 89"/>
                  <a:gd name="T36" fmla="*/ 24 w 79"/>
                  <a:gd name="T37" fmla="*/ 23 h 89"/>
                  <a:gd name="T38" fmla="*/ 26 w 79"/>
                  <a:gd name="T39" fmla="*/ 27 h 89"/>
                  <a:gd name="T40" fmla="*/ 47 w 79"/>
                  <a:gd name="T41" fmla="*/ 34 h 89"/>
                  <a:gd name="T42" fmla="*/ 72 w 79"/>
                  <a:gd name="T43" fmla="*/ 44 h 89"/>
                  <a:gd name="T44" fmla="*/ 79 w 79"/>
                  <a:gd name="T45" fmla="*/ 61 h 89"/>
                  <a:gd name="T46" fmla="*/ 69 w 79"/>
                  <a:gd name="T47" fmla="*/ 81 h 89"/>
                  <a:gd name="T48" fmla="*/ 40 w 79"/>
                  <a:gd name="T49" fmla="*/ 89 h 89"/>
                  <a:gd name="T50" fmla="*/ 13 w 79"/>
                  <a:gd name="T51" fmla="*/ 82 h 89"/>
                  <a:gd name="T52" fmla="*/ 0 w 79"/>
                  <a:gd name="T53" fmla="*/ 63 h 89"/>
                  <a:gd name="T54" fmla="*/ 0 w 79"/>
                  <a:gd name="T55" fmla="*/ 63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79" h="89">
                    <a:moveTo>
                      <a:pt x="0" y="63"/>
                    </a:moveTo>
                    <a:lnTo>
                      <a:pt x="22" y="59"/>
                    </a:lnTo>
                    <a:cubicBezTo>
                      <a:pt x="23" y="64"/>
                      <a:pt x="25" y="67"/>
                      <a:pt x="28" y="69"/>
                    </a:cubicBezTo>
                    <a:cubicBezTo>
                      <a:pt x="31" y="72"/>
                      <a:pt x="35" y="73"/>
                      <a:pt x="40" y="73"/>
                    </a:cubicBezTo>
                    <a:cubicBezTo>
                      <a:pt x="46" y="73"/>
                      <a:pt x="50" y="72"/>
                      <a:pt x="53" y="70"/>
                    </a:cubicBezTo>
                    <a:cubicBezTo>
                      <a:pt x="55" y="68"/>
                      <a:pt x="56" y="66"/>
                      <a:pt x="56" y="64"/>
                    </a:cubicBezTo>
                    <a:cubicBezTo>
                      <a:pt x="56" y="62"/>
                      <a:pt x="56" y="60"/>
                      <a:pt x="55" y="59"/>
                    </a:cubicBezTo>
                    <a:cubicBezTo>
                      <a:pt x="54" y="58"/>
                      <a:pt x="51" y="57"/>
                      <a:pt x="47" y="56"/>
                    </a:cubicBezTo>
                    <a:cubicBezTo>
                      <a:pt x="29" y="52"/>
                      <a:pt x="18" y="49"/>
                      <a:pt x="13" y="45"/>
                    </a:cubicBezTo>
                    <a:cubicBezTo>
                      <a:pt x="6" y="41"/>
                      <a:pt x="3" y="34"/>
                      <a:pt x="3" y="26"/>
                    </a:cubicBezTo>
                    <a:cubicBezTo>
                      <a:pt x="3" y="19"/>
                      <a:pt x="6" y="13"/>
                      <a:pt x="11" y="8"/>
                    </a:cubicBezTo>
                    <a:cubicBezTo>
                      <a:pt x="17" y="3"/>
                      <a:pt x="26" y="0"/>
                      <a:pt x="39" y="0"/>
                    </a:cubicBezTo>
                    <a:cubicBezTo>
                      <a:pt x="50" y="0"/>
                      <a:pt x="59" y="2"/>
                      <a:pt x="64" y="6"/>
                    </a:cubicBezTo>
                    <a:cubicBezTo>
                      <a:pt x="70" y="10"/>
                      <a:pt x="74" y="15"/>
                      <a:pt x="76" y="23"/>
                    </a:cubicBezTo>
                    <a:lnTo>
                      <a:pt x="55" y="27"/>
                    </a:lnTo>
                    <a:cubicBezTo>
                      <a:pt x="54" y="23"/>
                      <a:pt x="52" y="21"/>
                      <a:pt x="50" y="19"/>
                    </a:cubicBezTo>
                    <a:cubicBezTo>
                      <a:pt x="47" y="17"/>
                      <a:pt x="44" y="16"/>
                      <a:pt x="39" y="16"/>
                    </a:cubicBezTo>
                    <a:cubicBezTo>
                      <a:pt x="33" y="16"/>
                      <a:pt x="29" y="17"/>
                      <a:pt x="26" y="19"/>
                    </a:cubicBezTo>
                    <a:cubicBezTo>
                      <a:pt x="24" y="20"/>
                      <a:pt x="24" y="22"/>
                      <a:pt x="24" y="23"/>
                    </a:cubicBezTo>
                    <a:cubicBezTo>
                      <a:pt x="24" y="25"/>
                      <a:pt x="24" y="26"/>
                      <a:pt x="26" y="27"/>
                    </a:cubicBezTo>
                    <a:cubicBezTo>
                      <a:pt x="28" y="29"/>
                      <a:pt x="35" y="31"/>
                      <a:pt x="47" y="34"/>
                    </a:cubicBezTo>
                    <a:cubicBezTo>
                      <a:pt x="59" y="37"/>
                      <a:pt x="67" y="40"/>
                      <a:pt x="72" y="44"/>
                    </a:cubicBezTo>
                    <a:cubicBezTo>
                      <a:pt x="77" y="48"/>
                      <a:pt x="79" y="53"/>
                      <a:pt x="79" y="61"/>
                    </a:cubicBezTo>
                    <a:cubicBezTo>
                      <a:pt x="79" y="68"/>
                      <a:pt x="76" y="75"/>
                      <a:pt x="69" y="81"/>
                    </a:cubicBezTo>
                    <a:cubicBezTo>
                      <a:pt x="63" y="86"/>
                      <a:pt x="53" y="89"/>
                      <a:pt x="40" y="89"/>
                    </a:cubicBezTo>
                    <a:cubicBezTo>
                      <a:pt x="29" y="89"/>
                      <a:pt x="20" y="87"/>
                      <a:pt x="13" y="82"/>
                    </a:cubicBezTo>
                    <a:cubicBezTo>
                      <a:pt x="6" y="77"/>
                      <a:pt x="2" y="71"/>
                      <a:pt x="0" y="63"/>
                    </a:cubicBezTo>
                    <a:close/>
                    <a:moveTo>
                      <a:pt x="0" y="6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83" name="Freeform 382"/>
              <p:cNvSpPr>
                <a:spLocks noEditPoints="1"/>
              </p:cNvSpPr>
              <p:nvPr/>
            </p:nvSpPr>
            <p:spPr bwMode="auto">
              <a:xfrm>
                <a:off x="6489" y="3649"/>
                <a:ext cx="17" cy="89"/>
              </a:xfrm>
              <a:custGeom>
                <a:avLst/>
                <a:gdLst>
                  <a:gd name="T0" fmla="*/ 0 w 22"/>
                  <a:gd name="T1" fmla="*/ 21 h 117"/>
                  <a:gd name="T2" fmla="*/ 0 w 22"/>
                  <a:gd name="T3" fmla="*/ 0 h 117"/>
                  <a:gd name="T4" fmla="*/ 22 w 22"/>
                  <a:gd name="T5" fmla="*/ 0 h 117"/>
                  <a:gd name="T6" fmla="*/ 22 w 22"/>
                  <a:gd name="T7" fmla="*/ 21 h 117"/>
                  <a:gd name="T8" fmla="*/ 0 w 22"/>
                  <a:gd name="T9" fmla="*/ 21 h 117"/>
                  <a:gd name="T10" fmla="*/ 0 w 22"/>
                  <a:gd name="T11" fmla="*/ 117 h 117"/>
                  <a:gd name="T12" fmla="*/ 0 w 22"/>
                  <a:gd name="T13" fmla="*/ 32 h 117"/>
                  <a:gd name="T14" fmla="*/ 22 w 22"/>
                  <a:gd name="T15" fmla="*/ 32 h 117"/>
                  <a:gd name="T16" fmla="*/ 22 w 22"/>
                  <a:gd name="T17" fmla="*/ 117 h 117"/>
                  <a:gd name="T18" fmla="*/ 0 w 22"/>
                  <a:gd name="T19" fmla="*/ 117 h 117"/>
                  <a:gd name="T20" fmla="*/ 0 w 22"/>
                  <a:gd name="T21" fmla="*/ 11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" h="117">
                    <a:moveTo>
                      <a:pt x="0" y="21"/>
                    </a:moveTo>
                    <a:lnTo>
                      <a:pt x="0" y="0"/>
                    </a:lnTo>
                    <a:lnTo>
                      <a:pt x="22" y="0"/>
                    </a:lnTo>
                    <a:lnTo>
                      <a:pt x="22" y="21"/>
                    </a:lnTo>
                    <a:lnTo>
                      <a:pt x="0" y="21"/>
                    </a:lnTo>
                    <a:close/>
                    <a:moveTo>
                      <a:pt x="0" y="117"/>
                    </a:moveTo>
                    <a:lnTo>
                      <a:pt x="0" y="32"/>
                    </a:lnTo>
                    <a:lnTo>
                      <a:pt x="22" y="32"/>
                    </a:lnTo>
                    <a:lnTo>
                      <a:pt x="22" y="117"/>
                    </a:lnTo>
                    <a:lnTo>
                      <a:pt x="0" y="117"/>
                    </a:lnTo>
                    <a:close/>
                    <a:moveTo>
                      <a:pt x="0" y="11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84" name="Freeform 383"/>
              <p:cNvSpPr>
                <a:spLocks noEditPoints="1"/>
              </p:cNvSpPr>
              <p:nvPr/>
            </p:nvSpPr>
            <p:spPr bwMode="auto">
              <a:xfrm>
                <a:off x="6519" y="3672"/>
                <a:ext cx="61" cy="67"/>
              </a:xfrm>
              <a:custGeom>
                <a:avLst/>
                <a:gdLst>
                  <a:gd name="T0" fmla="*/ 79 w 80"/>
                  <a:gd name="T1" fmla="*/ 27 h 89"/>
                  <a:gd name="T2" fmla="*/ 57 w 80"/>
                  <a:gd name="T3" fmla="*/ 31 h 89"/>
                  <a:gd name="T4" fmla="*/ 52 w 80"/>
                  <a:gd name="T5" fmla="*/ 21 h 89"/>
                  <a:gd name="T6" fmla="*/ 42 w 80"/>
                  <a:gd name="T7" fmla="*/ 18 h 89"/>
                  <a:gd name="T8" fmla="*/ 28 w 80"/>
                  <a:gd name="T9" fmla="*/ 24 h 89"/>
                  <a:gd name="T10" fmla="*/ 23 w 80"/>
                  <a:gd name="T11" fmla="*/ 43 h 89"/>
                  <a:gd name="T12" fmla="*/ 28 w 80"/>
                  <a:gd name="T13" fmla="*/ 64 h 89"/>
                  <a:gd name="T14" fmla="*/ 42 w 80"/>
                  <a:gd name="T15" fmla="*/ 71 h 89"/>
                  <a:gd name="T16" fmla="*/ 53 w 80"/>
                  <a:gd name="T17" fmla="*/ 67 h 89"/>
                  <a:gd name="T18" fmla="*/ 58 w 80"/>
                  <a:gd name="T19" fmla="*/ 55 h 89"/>
                  <a:gd name="T20" fmla="*/ 80 w 80"/>
                  <a:gd name="T21" fmla="*/ 58 h 89"/>
                  <a:gd name="T22" fmla="*/ 67 w 80"/>
                  <a:gd name="T23" fmla="*/ 81 h 89"/>
                  <a:gd name="T24" fmla="*/ 41 w 80"/>
                  <a:gd name="T25" fmla="*/ 89 h 89"/>
                  <a:gd name="T26" fmla="*/ 11 w 80"/>
                  <a:gd name="T27" fmla="*/ 77 h 89"/>
                  <a:gd name="T28" fmla="*/ 0 w 80"/>
                  <a:gd name="T29" fmla="*/ 45 h 89"/>
                  <a:gd name="T30" fmla="*/ 11 w 80"/>
                  <a:gd name="T31" fmla="*/ 12 h 89"/>
                  <a:gd name="T32" fmla="*/ 41 w 80"/>
                  <a:gd name="T33" fmla="*/ 0 h 89"/>
                  <a:gd name="T34" fmla="*/ 66 w 80"/>
                  <a:gd name="T35" fmla="*/ 7 h 89"/>
                  <a:gd name="T36" fmla="*/ 79 w 80"/>
                  <a:gd name="T37" fmla="*/ 27 h 89"/>
                  <a:gd name="T38" fmla="*/ 79 w 80"/>
                  <a:gd name="T39" fmla="*/ 27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0" h="89">
                    <a:moveTo>
                      <a:pt x="79" y="27"/>
                    </a:moveTo>
                    <a:lnTo>
                      <a:pt x="57" y="31"/>
                    </a:lnTo>
                    <a:cubicBezTo>
                      <a:pt x="56" y="27"/>
                      <a:pt x="55" y="23"/>
                      <a:pt x="52" y="21"/>
                    </a:cubicBezTo>
                    <a:cubicBezTo>
                      <a:pt x="49" y="19"/>
                      <a:pt x="46" y="18"/>
                      <a:pt x="42" y="18"/>
                    </a:cubicBezTo>
                    <a:cubicBezTo>
                      <a:pt x="36" y="18"/>
                      <a:pt x="32" y="20"/>
                      <a:pt x="28" y="24"/>
                    </a:cubicBezTo>
                    <a:cubicBezTo>
                      <a:pt x="25" y="28"/>
                      <a:pt x="23" y="34"/>
                      <a:pt x="23" y="43"/>
                    </a:cubicBezTo>
                    <a:cubicBezTo>
                      <a:pt x="23" y="53"/>
                      <a:pt x="25" y="60"/>
                      <a:pt x="28" y="64"/>
                    </a:cubicBezTo>
                    <a:cubicBezTo>
                      <a:pt x="32" y="69"/>
                      <a:pt x="36" y="71"/>
                      <a:pt x="42" y="71"/>
                    </a:cubicBezTo>
                    <a:cubicBezTo>
                      <a:pt x="46" y="71"/>
                      <a:pt x="50" y="69"/>
                      <a:pt x="53" y="67"/>
                    </a:cubicBezTo>
                    <a:cubicBezTo>
                      <a:pt x="55" y="65"/>
                      <a:pt x="57" y="61"/>
                      <a:pt x="58" y="55"/>
                    </a:cubicBezTo>
                    <a:lnTo>
                      <a:pt x="80" y="58"/>
                    </a:lnTo>
                    <a:cubicBezTo>
                      <a:pt x="78" y="68"/>
                      <a:pt x="74" y="76"/>
                      <a:pt x="67" y="81"/>
                    </a:cubicBezTo>
                    <a:cubicBezTo>
                      <a:pt x="61" y="86"/>
                      <a:pt x="52" y="89"/>
                      <a:pt x="41" y="89"/>
                    </a:cubicBezTo>
                    <a:cubicBezTo>
                      <a:pt x="29" y="89"/>
                      <a:pt x="19" y="85"/>
                      <a:pt x="11" y="77"/>
                    </a:cubicBezTo>
                    <a:cubicBezTo>
                      <a:pt x="4" y="69"/>
                      <a:pt x="0" y="59"/>
                      <a:pt x="0" y="45"/>
                    </a:cubicBezTo>
                    <a:cubicBezTo>
                      <a:pt x="0" y="31"/>
                      <a:pt x="4" y="20"/>
                      <a:pt x="11" y="12"/>
                    </a:cubicBezTo>
                    <a:cubicBezTo>
                      <a:pt x="19" y="4"/>
                      <a:pt x="29" y="0"/>
                      <a:pt x="41" y="0"/>
                    </a:cubicBezTo>
                    <a:cubicBezTo>
                      <a:pt x="52" y="0"/>
                      <a:pt x="60" y="2"/>
                      <a:pt x="66" y="7"/>
                    </a:cubicBezTo>
                    <a:cubicBezTo>
                      <a:pt x="72" y="11"/>
                      <a:pt x="77" y="18"/>
                      <a:pt x="79" y="27"/>
                    </a:cubicBezTo>
                    <a:close/>
                    <a:moveTo>
                      <a:pt x="79" y="2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85" name="Freeform 384"/>
              <p:cNvSpPr>
                <a:spLocks noEditPoints="1"/>
              </p:cNvSpPr>
              <p:nvPr/>
            </p:nvSpPr>
            <p:spPr bwMode="auto">
              <a:xfrm>
                <a:off x="6591" y="3721"/>
                <a:ext cx="18" cy="37"/>
              </a:xfrm>
              <a:custGeom>
                <a:avLst/>
                <a:gdLst>
                  <a:gd name="T0" fmla="*/ 2 w 24"/>
                  <a:gd name="T1" fmla="*/ 0 h 48"/>
                  <a:gd name="T2" fmla="*/ 24 w 24"/>
                  <a:gd name="T3" fmla="*/ 0 h 48"/>
                  <a:gd name="T4" fmla="*/ 24 w 24"/>
                  <a:gd name="T5" fmla="*/ 16 h 48"/>
                  <a:gd name="T6" fmla="*/ 23 w 24"/>
                  <a:gd name="T7" fmla="*/ 31 h 48"/>
                  <a:gd name="T8" fmla="*/ 16 w 24"/>
                  <a:gd name="T9" fmla="*/ 41 h 48"/>
                  <a:gd name="T10" fmla="*/ 4 w 24"/>
                  <a:gd name="T11" fmla="*/ 48 h 48"/>
                  <a:gd name="T12" fmla="*/ 0 w 24"/>
                  <a:gd name="T13" fmla="*/ 39 h 48"/>
                  <a:gd name="T14" fmla="*/ 10 w 24"/>
                  <a:gd name="T15" fmla="*/ 33 h 48"/>
                  <a:gd name="T16" fmla="*/ 13 w 24"/>
                  <a:gd name="T17" fmla="*/ 22 h 48"/>
                  <a:gd name="T18" fmla="*/ 2 w 24"/>
                  <a:gd name="T19" fmla="*/ 22 h 48"/>
                  <a:gd name="T20" fmla="*/ 2 w 24"/>
                  <a:gd name="T21" fmla="*/ 0 h 48"/>
                  <a:gd name="T22" fmla="*/ 2 w 24"/>
                  <a:gd name="T23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" h="48">
                    <a:moveTo>
                      <a:pt x="2" y="0"/>
                    </a:moveTo>
                    <a:lnTo>
                      <a:pt x="24" y="0"/>
                    </a:lnTo>
                    <a:lnTo>
                      <a:pt x="24" y="16"/>
                    </a:lnTo>
                    <a:cubicBezTo>
                      <a:pt x="24" y="22"/>
                      <a:pt x="24" y="27"/>
                      <a:pt x="23" y="31"/>
                    </a:cubicBezTo>
                    <a:cubicBezTo>
                      <a:pt x="21" y="35"/>
                      <a:pt x="19" y="38"/>
                      <a:pt x="16" y="41"/>
                    </a:cubicBezTo>
                    <a:cubicBezTo>
                      <a:pt x="13" y="44"/>
                      <a:pt x="9" y="47"/>
                      <a:pt x="4" y="48"/>
                    </a:cubicBezTo>
                    <a:lnTo>
                      <a:pt x="0" y="39"/>
                    </a:lnTo>
                    <a:cubicBezTo>
                      <a:pt x="4" y="37"/>
                      <a:pt x="8" y="35"/>
                      <a:pt x="10" y="33"/>
                    </a:cubicBezTo>
                    <a:cubicBezTo>
                      <a:pt x="11" y="30"/>
                      <a:pt x="13" y="27"/>
                      <a:pt x="13" y="22"/>
                    </a:cubicBezTo>
                    <a:lnTo>
                      <a:pt x="2" y="22"/>
                    </a:lnTo>
                    <a:lnTo>
                      <a:pt x="2" y="0"/>
                    </a:lnTo>
                    <a:close/>
                    <a:moveTo>
                      <a:pt x="2" y="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86" name="Freeform 385"/>
              <p:cNvSpPr>
                <a:spLocks noEditPoints="1"/>
              </p:cNvSpPr>
              <p:nvPr/>
            </p:nvSpPr>
            <p:spPr bwMode="auto">
              <a:xfrm>
                <a:off x="6661" y="3672"/>
                <a:ext cx="63" cy="90"/>
              </a:xfrm>
              <a:custGeom>
                <a:avLst/>
                <a:gdLst>
                  <a:gd name="T0" fmla="*/ 0 w 83"/>
                  <a:gd name="T1" fmla="*/ 2 h 119"/>
                  <a:gd name="T2" fmla="*/ 21 w 83"/>
                  <a:gd name="T3" fmla="*/ 2 h 119"/>
                  <a:gd name="T4" fmla="*/ 21 w 83"/>
                  <a:gd name="T5" fmla="*/ 15 h 119"/>
                  <a:gd name="T6" fmla="*/ 32 w 83"/>
                  <a:gd name="T7" fmla="*/ 4 h 119"/>
                  <a:gd name="T8" fmla="*/ 47 w 83"/>
                  <a:gd name="T9" fmla="*/ 0 h 119"/>
                  <a:gd name="T10" fmla="*/ 72 w 83"/>
                  <a:gd name="T11" fmla="*/ 12 h 119"/>
                  <a:gd name="T12" fmla="*/ 83 w 83"/>
                  <a:gd name="T13" fmla="*/ 44 h 119"/>
                  <a:gd name="T14" fmla="*/ 72 w 83"/>
                  <a:gd name="T15" fmla="*/ 77 h 119"/>
                  <a:gd name="T16" fmla="*/ 47 w 83"/>
                  <a:gd name="T17" fmla="*/ 89 h 119"/>
                  <a:gd name="T18" fmla="*/ 34 w 83"/>
                  <a:gd name="T19" fmla="*/ 86 h 119"/>
                  <a:gd name="T20" fmla="*/ 22 w 83"/>
                  <a:gd name="T21" fmla="*/ 77 h 119"/>
                  <a:gd name="T22" fmla="*/ 22 w 83"/>
                  <a:gd name="T23" fmla="*/ 119 h 119"/>
                  <a:gd name="T24" fmla="*/ 0 w 83"/>
                  <a:gd name="T25" fmla="*/ 119 h 119"/>
                  <a:gd name="T26" fmla="*/ 0 w 83"/>
                  <a:gd name="T27" fmla="*/ 2 h 119"/>
                  <a:gd name="T28" fmla="*/ 22 w 83"/>
                  <a:gd name="T29" fmla="*/ 43 h 119"/>
                  <a:gd name="T30" fmla="*/ 28 w 83"/>
                  <a:gd name="T31" fmla="*/ 64 h 119"/>
                  <a:gd name="T32" fmla="*/ 42 w 83"/>
                  <a:gd name="T33" fmla="*/ 71 h 119"/>
                  <a:gd name="T34" fmla="*/ 55 w 83"/>
                  <a:gd name="T35" fmla="*/ 65 h 119"/>
                  <a:gd name="T36" fmla="*/ 60 w 83"/>
                  <a:gd name="T37" fmla="*/ 44 h 119"/>
                  <a:gd name="T38" fmla="*/ 54 w 83"/>
                  <a:gd name="T39" fmla="*/ 24 h 119"/>
                  <a:gd name="T40" fmla="*/ 41 w 83"/>
                  <a:gd name="T41" fmla="*/ 18 h 119"/>
                  <a:gd name="T42" fmla="*/ 27 w 83"/>
                  <a:gd name="T43" fmla="*/ 24 h 119"/>
                  <a:gd name="T44" fmla="*/ 22 w 83"/>
                  <a:gd name="T45" fmla="*/ 43 h 119"/>
                  <a:gd name="T46" fmla="*/ 22 w 83"/>
                  <a:gd name="T47" fmla="*/ 43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83" h="119">
                    <a:moveTo>
                      <a:pt x="0" y="2"/>
                    </a:moveTo>
                    <a:lnTo>
                      <a:pt x="21" y="2"/>
                    </a:lnTo>
                    <a:lnTo>
                      <a:pt x="21" y="15"/>
                    </a:lnTo>
                    <a:cubicBezTo>
                      <a:pt x="23" y="10"/>
                      <a:pt x="27" y="7"/>
                      <a:pt x="32" y="4"/>
                    </a:cubicBezTo>
                    <a:cubicBezTo>
                      <a:pt x="36" y="2"/>
                      <a:pt x="42" y="0"/>
                      <a:pt x="47" y="0"/>
                    </a:cubicBezTo>
                    <a:cubicBezTo>
                      <a:pt x="57" y="0"/>
                      <a:pt x="65" y="4"/>
                      <a:pt x="72" y="12"/>
                    </a:cubicBezTo>
                    <a:cubicBezTo>
                      <a:pt x="79" y="20"/>
                      <a:pt x="83" y="30"/>
                      <a:pt x="83" y="44"/>
                    </a:cubicBezTo>
                    <a:cubicBezTo>
                      <a:pt x="83" y="58"/>
                      <a:pt x="79" y="69"/>
                      <a:pt x="72" y="77"/>
                    </a:cubicBezTo>
                    <a:cubicBezTo>
                      <a:pt x="65" y="85"/>
                      <a:pt x="57" y="89"/>
                      <a:pt x="47" y="89"/>
                    </a:cubicBezTo>
                    <a:cubicBezTo>
                      <a:pt x="42" y="89"/>
                      <a:pt x="38" y="88"/>
                      <a:pt x="34" y="86"/>
                    </a:cubicBezTo>
                    <a:cubicBezTo>
                      <a:pt x="30" y="84"/>
                      <a:pt x="26" y="81"/>
                      <a:pt x="22" y="77"/>
                    </a:cubicBezTo>
                    <a:lnTo>
                      <a:pt x="22" y="119"/>
                    </a:lnTo>
                    <a:lnTo>
                      <a:pt x="0" y="119"/>
                    </a:lnTo>
                    <a:lnTo>
                      <a:pt x="0" y="2"/>
                    </a:lnTo>
                    <a:close/>
                    <a:moveTo>
                      <a:pt x="22" y="43"/>
                    </a:moveTo>
                    <a:cubicBezTo>
                      <a:pt x="22" y="53"/>
                      <a:pt x="24" y="60"/>
                      <a:pt x="28" y="64"/>
                    </a:cubicBezTo>
                    <a:cubicBezTo>
                      <a:pt x="31" y="69"/>
                      <a:pt x="36" y="71"/>
                      <a:pt x="42" y="71"/>
                    </a:cubicBezTo>
                    <a:cubicBezTo>
                      <a:pt x="47" y="71"/>
                      <a:pt x="51" y="69"/>
                      <a:pt x="55" y="65"/>
                    </a:cubicBezTo>
                    <a:cubicBezTo>
                      <a:pt x="58" y="61"/>
                      <a:pt x="60" y="54"/>
                      <a:pt x="60" y="44"/>
                    </a:cubicBezTo>
                    <a:cubicBezTo>
                      <a:pt x="60" y="35"/>
                      <a:pt x="58" y="29"/>
                      <a:pt x="54" y="24"/>
                    </a:cubicBezTo>
                    <a:cubicBezTo>
                      <a:pt x="51" y="20"/>
                      <a:pt x="46" y="18"/>
                      <a:pt x="41" y="18"/>
                    </a:cubicBezTo>
                    <a:cubicBezTo>
                      <a:pt x="36" y="18"/>
                      <a:pt x="31" y="20"/>
                      <a:pt x="27" y="24"/>
                    </a:cubicBezTo>
                    <a:cubicBezTo>
                      <a:pt x="24" y="29"/>
                      <a:pt x="22" y="35"/>
                      <a:pt x="22" y="43"/>
                    </a:cubicBezTo>
                    <a:close/>
                    <a:moveTo>
                      <a:pt x="22" y="4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87" name="Freeform 386"/>
              <p:cNvSpPr>
                <a:spLocks noEditPoints="1"/>
              </p:cNvSpPr>
              <p:nvPr/>
            </p:nvSpPr>
            <p:spPr bwMode="auto">
              <a:xfrm>
                <a:off x="6732" y="3672"/>
                <a:ext cx="61" cy="67"/>
              </a:xfrm>
              <a:custGeom>
                <a:avLst/>
                <a:gdLst>
                  <a:gd name="T0" fmla="*/ 56 w 80"/>
                  <a:gd name="T1" fmla="*/ 60 h 89"/>
                  <a:gd name="T2" fmla="*/ 78 w 80"/>
                  <a:gd name="T3" fmla="*/ 64 h 89"/>
                  <a:gd name="T4" fmla="*/ 64 w 80"/>
                  <a:gd name="T5" fmla="*/ 83 h 89"/>
                  <a:gd name="T6" fmla="*/ 41 w 80"/>
                  <a:gd name="T7" fmla="*/ 89 h 89"/>
                  <a:gd name="T8" fmla="*/ 8 w 80"/>
                  <a:gd name="T9" fmla="*/ 75 h 89"/>
                  <a:gd name="T10" fmla="*/ 0 w 80"/>
                  <a:gd name="T11" fmla="*/ 45 h 89"/>
                  <a:gd name="T12" fmla="*/ 11 w 80"/>
                  <a:gd name="T13" fmla="*/ 12 h 89"/>
                  <a:gd name="T14" fmla="*/ 39 w 80"/>
                  <a:gd name="T15" fmla="*/ 0 h 89"/>
                  <a:gd name="T16" fmla="*/ 69 w 80"/>
                  <a:gd name="T17" fmla="*/ 13 h 89"/>
                  <a:gd name="T18" fmla="*/ 79 w 80"/>
                  <a:gd name="T19" fmla="*/ 51 h 89"/>
                  <a:gd name="T20" fmla="*/ 23 w 80"/>
                  <a:gd name="T21" fmla="*/ 51 h 89"/>
                  <a:gd name="T22" fmla="*/ 28 w 80"/>
                  <a:gd name="T23" fmla="*/ 67 h 89"/>
                  <a:gd name="T24" fmla="*/ 41 w 80"/>
                  <a:gd name="T25" fmla="*/ 72 h 89"/>
                  <a:gd name="T26" fmla="*/ 50 w 80"/>
                  <a:gd name="T27" fmla="*/ 69 h 89"/>
                  <a:gd name="T28" fmla="*/ 56 w 80"/>
                  <a:gd name="T29" fmla="*/ 60 h 89"/>
                  <a:gd name="T30" fmla="*/ 57 w 80"/>
                  <a:gd name="T31" fmla="*/ 37 h 89"/>
                  <a:gd name="T32" fmla="*/ 52 w 80"/>
                  <a:gd name="T33" fmla="*/ 22 h 89"/>
                  <a:gd name="T34" fmla="*/ 40 w 80"/>
                  <a:gd name="T35" fmla="*/ 17 h 89"/>
                  <a:gd name="T36" fmla="*/ 28 w 80"/>
                  <a:gd name="T37" fmla="*/ 23 h 89"/>
                  <a:gd name="T38" fmla="*/ 23 w 80"/>
                  <a:gd name="T39" fmla="*/ 37 h 89"/>
                  <a:gd name="T40" fmla="*/ 57 w 80"/>
                  <a:gd name="T41" fmla="*/ 37 h 89"/>
                  <a:gd name="T42" fmla="*/ 57 w 80"/>
                  <a:gd name="T43" fmla="*/ 37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80" h="89">
                    <a:moveTo>
                      <a:pt x="56" y="60"/>
                    </a:moveTo>
                    <a:lnTo>
                      <a:pt x="78" y="64"/>
                    </a:lnTo>
                    <a:cubicBezTo>
                      <a:pt x="75" y="72"/>
                      <a:pt x="71" y="78"/>
                      <a:pt x="64" y="83"/>
                    </a:cubicBezTo>
                    <a:cubicBezTo>
                      <a:pt x="58" y="87"/>
                      <a:pt x="50" y="89"/>
                      <a:pt x="41" y="89"/>
                    </a:cubicBezTo>
                    <a:cubicBezTo>
                      <a:pt x="26" y="89"/>
                      <a:pt x="15" y="84"/>
                      <a:pt x="8" y="75"/>
                    </a:cubicBezTo>
                    <a:cubicBezTo>
                      <a:pt x="3" y="67"/>
                      <a:pt x="0" y="57"/>
                      <a:pt x="0" y="45"/>
                    </a:cubicBezTo>
                    <a:cubicBezTo>
                      <a:pt x="0" y="31"/>
                      <a:pt x="4" y="20"/>
                      <a:pt x="11" y="12"/>
                    </a:cubicBezTo>
                    <a:cubicBezTo>
                      <a:pt x="18" y="4"/>
                      <a:pt x="28" y="0"/>
                      <a:pt x="39" y="0"/>
                    </a:cubicBezTo>
                    <a:cubicBezTo>
                      <a:pt x="52" y="0"/>
                      <a:pt x="61" y="4"/>
                      <a:pt x="69" y="13"/>
                    </a:cubicBezTo>
                    <a:cubicBezTo>
                      <a:pt x="76" y="21"/>
                      <a:pt x="80" y="34"/>
                      <a:pt x="79" y="51"/>
                    </a:cubicBezTo>
                    <a:lnTo>
                      <a:pt x="23" y="51"/>
                    </a:lnTo>
                    <a:cubicBezTo>
                      <a:pt x="23" y="58"/>
                      <a:pt x="25" y="63"/>
                      <a:pt x="28" y="67"/>
                    </a:cubicBezTo>
                    <a:cubicBezTo>
                      <a:pt x="32" y="70"/>
                      <a:pt x="36" y="72"/>
                      <a:pt x="41" y="72"/>
                    </a:cubicBezTo>
                    <a:cubicBezTo>
                      <a:pt x="45" y="72"/>
                      <a:pt x="48" y="71"/>
                      <a:pt x="50" y="69"/>
                    </a:cubicBezTo>
                    <a:cubicBezTo>
                      <a:pt x="53" y="67"/>
                      <a:pt x="54" y="64"/>
                      <a:pt x="56" y="60"/>
                    </a:cubicBezTo>
                    <a:close/>
                    <a:moveTo>
                      <a:pt x="57" y="37"/>
                    </a:moveTo>
                    <a:cubicBezTo>
                      <a:pt x="57" y="31"/>
                      <a:pt x="55" y="26"/>
                      <a:pt x="52" y="22"/>
                    </a:cubicBezTo>
                    <a:cubicBezTo>
                      <a:pt x="49" y="19"/>
                      <a:pt x="45" y="17"/>
                      <a:pt x="40" y="17"/>
                    </a:cubicBezTo>
                    <a:cubicBezTo>
                      <a:pt x="35" y="17"/>
                      <a:pt x="31" y="19"/>
                      <a:pt x="28" y="23"/>
                    </a:cubicBezTo>
                    <a:cubicBezTo>
                      <a:pt x="25" y="26"/>
                      <a:pt x="23" y="31"/>
                      <a:pt x="23" y="37"/>
                    </a:cubicBezTo>
                    <a:lnTo>
                      <a:pt x="57" y="37"/>
                    </a:lnTo>
                    <a:close/>
                    <a:moveTo>
                      <a:pt x="57" y="3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88" name="Freeform 387"/>
              <p:cNvSpPr>
                <a:spLocks noEditPoints="1"/>
              </p:cNvSpPr>
              <p:nvPr/>
            </p:nvSpPr>
            <p:spPr bwMode="auto">
              <a:xfrm>
                <a:off x="6806" y="3672"/>
                <a:ext cx="42" cy="66"/>
              </a:xfrm>
              <a:custGeom>
                <a:avLst/>
                <a:gdLst>
                  <a:gd name="T0" fmla="*/ 22 w 55"/>
                  <a:gd name="T1" fmla="*/ 87 h 87"/>
                  <a:gd name="T2" fmla="*/ 0 w 55"/>
                  <a:gd name="T3" fmla="*/ 87 h 87"/>
                  <a:gd name="T4" fmla="*/ 0 w 55"/>
                  <a:gd name="T5" fmla="*/ 2 h 87"/>
                  <a:gd name="T6" fmla="*/ 21 w 55"/>
                  <a:gd name="T7" fmla="*/ 2 h 87"/>
                  <a:gd name="T8" fmla="*/ 21 w 55"/>
                  <a:gd name="T9" fmla="*/ 14 h 87"/>
                  <a:gd name="T10" fmla="*/ 30 w 55"/>
                  <a:gd name="T11" fmla="*/ 3 h 87"/>
                  <a:gd name="T12" fmla="*/ 40 w 55"/>
                  <a:gd name="T13" fmla="*/ 0 h 87"/>
                  <a:gd name="T14" fmla="*/ 55 w 55"/>
                  <a:gd name="T15" fmla="*/ 4 h 87"/>
                  <a:gd name="T16" fmla="*/ 48 w 55"/>
                  <a:gd name="T17" fmla="*/ 24 h 87"/>
                  <a:gd name="T18" fmla="*/ 37 w 55"/>
                  <a:gd name="T19" fmla="*/ 20 h 87"/>
                  <a:gd name="T20" fmla="*/ 29 w 55"/>
                  <a:gd name="T21" fmla="*/ 23 h 87"/>
                  <a:gd name="T22" fmla="*/ 24 w 55"/>
                  <a:gd name="T23" fmla="*/ 32 h 87"/>
                  <a:gd name="T24" fmla="*/ 22 w 55"/>
                  <a:gd name="T25" fmla="*/ 61 h 87"/>
                  <a:gd name="T26" fmla="*/ 22 w 55"/>
                  <a:gd name="T27" fmla="*/ 87 h 87"/>
                  <a:gd name="T28" fmla="*/ 22 w 55"/>
                  <a:gd name="T29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87">
                    <a:moveTo>
                      <a:pt x="22" y="87"/>
                    </a:moveTo>
                    <a:lnTo>
                      <a:pt x="0" y="87"/>
                    </a:lnTo>
                    <a:lnTo>
                      <a:pt x="0" y="2"/>
                    </a:lnTo>
                    <a:lnTo>
                      <a:pt x="21" y="2"/>
                    </a:lnTo>
                    <a:lnTo>
                      <a:pt x="21" y="14"/>
                    </a:lnTo>
                    <a:cubicBezTo>
                      <a:pt x="24" y="8"/>
                      <a:pt x="27" y="5"/>
                      <a:pt x="30" y="3"/>
                    </a:cubicBezTo>
                    <a:cubicBezTo>
                      <a:pt x="33" y="1"/>
                      <a:pt x="36" y="0"/>
                      <a:pt x="40" y="0"/>
                    </a:cubicBezTo>
                    <a:cubicBezTo>
                      <a:pt x="45" y="0"/>
                      <a:pt x="50" y="2"/>
                      <a:pt x="55" y="4"/>
                    </a:cubicBezTo>
                    <a:lnTo>
                      <a:pt x="48" y="24"/>
                    </a:lnTo>
                    <a:cubicBezTo>
                      <a:pt x="44" y="22"/>
                      <a:pt x="40" y="20"/>
                      <a:pt x="37" y="20"/>
                    </a:cubicBezTo>
                    <a:cubicBezTo>
                      <a:pt x="34" y="20"/>
                      <a:pt x="31" y="21"/>
                      <a:pt x="29" y="23"/>
                    </a:cubicBezTo>
                    <a:cubicBezTo>
                      <a:pt x="27" y="25"/>
                      <a:pt x="25" y="28"/>
                      <a:pt x="24" y="32"/>
                    </a:cubicBezTo>
                    <a:cubicBezTo>
                      <a:pt x="23" y="37"/>
                      <a:pt x="22" y="46"/>
                      <a:pt x="22" y="61"/>
                    </a:cubicBezTo>
                    <a:lnTo>
                      <a:pt x="22" y="87"/>
                    </a:lnTo>
                    <a:close/>
                    <a:moveTo>
                      <a:pt x="22" y="8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89" name="Freeform 388"/>
              <p:cNvSpPr>
                <a:spLocks noEditPoints="1"/>
              </p:cNvSpPr>
              <p:nvPr/>
            </p:nvSpPr>
            <p:spPr bwMode="auto">
              <a:xfrm>
                <a:off x="6848" y="3648"/>
                <a:ext cx="43" cy="90"/>
              </a:xfrm>
              <a:custGeom>
                <a:avLst/>
                <a:gdLst>
                  <a:gd name="T0" fmla="*/ 0 w 57"/>
                  <a:gd name="T1" fmla="*/ 34 h 119"/>
                  <a:gd name="T2" fmla="*/ 12 w 57"/>
                  <a:gd name="T3" fmla="*/ 34 h 119"/>
                  <a:gd name="T4" fmla="*/ 12 w 57"/>
                  <a:gd name="T5" fmla="*/ 28 h 119"/>
                  <a:gd name="T6" fmla="*/ 14 w 57"/>
                  <a:gd name="T7" fmla="*/ 12 h 119"/>
                  <a:gd name="T8" fmla="*/ 23 w 57"/>
                  <a:gd name="T9" fmla="*/ 3 h 119"/>
                  <a:gd name="T10" fmla="*/ 38 w 57"/>
                  <a:gd name="T11" fmla="*/ 0 h 119"/>
                  <a:gd name="T12" fmla="*/ 57 w 57"/>
                  <a:gd name="T13" fmla="*/ 3 h 119"/>
                  <a:gd name="T14" fmla="*/ 54 w 57"/>
                  <a:gd name="T15" fmla="*/ 18 h 119"/>
                  <a:gd name="T16" fmla="*/ 44 w 57"/>
                  <a:gd name="T17" fmla="*/ 17 h 119"/>
                  <a:gd name="T18" fmla="*/ 37 w 57"/>
                  <a:gd name="T19" fmla="*/ 19 h 119"/>
                  <a:gd name="T20" fmla="*/ 35 w 57"/>
                  <a:gd name="T21" fmla="*/ 28 h 119"/>
                  <a:gd name="T22" fmla="*/ 35 w 57"/>
                  <a:gd name="T23" fmla="*/ 34 h 119"/>
                  <a:gd name="T24" fmla="*/ 51 w 57"/>
                  <a:gd name="T25" fmla="*/ 34 h 119"/>
                  <a:gd name="T26" fmla="*/ 51 w 57"/>
                  <a:gd name="T27" fmla="*/ 52 h 119"/>
                  <a:gd name="T28" fmla="*/ 35 w 57"/>
                  <a:gd name="T29" fmla="*/ 52 h 119"/>
                  <a:gd name="T30" fmla="*/ 35 w 57"/>
                  <a:gd name="T31" fmla="*/ 119 h 119"/>
                  <a:gd name="T32" fmla="*/ 12 w 57"/>
                  <a:gd name="T33" fmla="*/ 119 h 119"/>
                  <a:gd name="T34" fmla="*/ 12 w 57"/>
                  <a:gd name="T35" fmla="*/ 52 h 119"/>
                  <a:gd name="T36" fmla="*/ 0 w 57"/>
                  <a:gd name="T37" fmla="*/ 52 h 119"/>
                  <a:gd name="T38" fmla="*/ 0 w 57"/>
                  <a:gd name="T39" fmla="*/ 34 h 119"/>
                  <a:gd name="T40" fmla="*/ 0 w 57"/>
                  <a:gd name="T41" fmla="*/ 34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57" h="119">
                    <a:moveTo>
                      <a:pt x="0" y="34"/>
                    </a:moveTo>
                    <a:lnTo>
                      <a:pt x="12" y="34"/>
                    </a:lnTo>
                    <a:lnTo>
                      <a:pt x="12" y="28"/>
                    </a:lnTo>
                    <a:cubicBezTo>
                      <a:pt x="12" y="21"/>
                      <a:pt x="13" y="15"/>
                      <a:pt x="14" y="12"/>
                    </a:cubicBezTo>
                    <a:cubicBezTo>
                      <a:pt x="16" y="8"/>
                      <a:pt x="19" y="5"/>
                      <a:pt x="23" y="3"/>
                    </a:cubicBezTo>
                    <a:cubicBezTo>
                      <a:pt x="27" y="1"/>
                      <a:pt x="32" y="0"/>
                      <a:pt x="38" y="0"/>
                    </a:cubicBezTo>
                    <a:cubicBezTo>
                      <a:pt x="45" y="0"/>
                      <a:pt x="51" y="1"/>
                      <a:pt x="57" y="3"/>
                    </a:cubicBezTo>
                    <a:lnTo>
                      <a:pt x="54" y="18"/>
                    </a:lnTo>
                    <a:cubicBezTo>
                      <a:pt x="50" y="18"/>
                      <a:pt x="47" y="17"/>
                      <a:pt x="44" y="17"/>
                    </a:cubicBezTo>
                    <a:cubicBezTo>
                      <a:pt x="40" y="17"/>
                      <a:pt x="38" y="18"/>
                      <a:pt x="37" y="19"/>
                    </a:cubicBezTo>
                    <a:cubicBezTo>
                      <a:pt x="35" y="21"/>
                      <a:pt x="35" y="24"/>
                      <a:pt x="35" y="28"/>
                    </a:cubicBezTo>
                    <a:lnTo>
                      <a:pt x="35" y="34"/>
                    </a:lnTo>
                    <a:lnTo>
                      <a:pt x="51" y="34"/>
                    </a:lnTo>
                    <a:lnTo>
                      <a:pt x="51" y="52"/>
                    </a:lnTo>
                    <a:lnTo>
                      <a:pt x="35" y="52"/>
                    </a:lnTo>
                    <a:lnTo>
                      <a:pt x="35" y="119"/>
                    </a:lnTo>
                    <a:lnTo>
                      <a:pt x="12" y="119"/>
                    </a:lnTo>
                    <a:lnTo>
                      <a:pt x="12" y="52"/>
                    </a:lnTo>
                    <a:lnTo>
                      <a:pt x="0" y="52"/>
                    </a:lnTo>
                    <a:lnTo>
                      <a:pt x="0" y="34"/>
                    </a:lnTo>
                    <a:close/>
                    <a:moveTo>
                      <a:pt x="0" y="34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0" name="Freeform 389"/>
              <p:cNvSpPr>
                <a:spLocks noEditPoints="1"/>
              </p:cNvSpPr>
              <p:nvPr/>
            </p:nvSpPr>
            <p:spPr bwMode="auto">
              <a:xfrm>
                <a:off x="6893" y="3672"/>
                <a:ext cx="66" cy="67"/>
              </a:xfrm>
              <a:custGeom>
                <a:avLst/>
                <a:gdLst>
                  <a:gd name="T0" fmla="*/ 0 w 87"/>
                  <a:gd name="T1" fmla="*/ 43 h 89"/>
                  <a:gd name="T2" fmla="*/ 5 w 87"/>
                  <a:gd name="T3" fmla="*/ 22 h 89"/>
                  <a:gd name="T4" fmla="*/ 21 w 87"/>
                  <a:gd name="T5" fmla="*/ 6 h 89"/>
                  <a:gd name="T6" fmla="*/ 44 w 87"/>
                  <a:gd name="T7" fmla="*/ 0 h 89"/>
                  <a:gd name="T8" fmla="*/ 75 w 87"/>
                  <a:gd name="T9" fmla="*/ 13 h 89"/>
                  <a:gd name="T10" fmla="*/ 87 w 87"/>
                  <a:gd name="T11" fmla="*/ 44 h 89"/>
                  <a:gd name="T12" fmla="*/ 75 w 87"/>
                  <a:gd name="T13" fmla="*/ 76 h 89"/>
                  <a:gd name="T14" fmla="*/ 44 w 87"/>
                  <a:gd name="T15" fmla="*/ 89 h 89"/>
                  <a:gd name="T16" fmla="*/ 21 w 87"/>
                  <a:gd name="T17" fmla="*/ 84 h 89"/>
                  <a:gd name="T18" fmla="*/ 5 w 87"/>
                  <a:gd name="T19" fmla="*/ 68 h 89"/>
                  <a:gd name="T20" fmla="*/ 0 w 87"/>
                  <a:gd name="T21" fmla="*/ 43 h 89"/>
                  <a:gd name="T22" fmla="*/ 23 w 87"/>
                  <a:gd name="T23" fmla="*/ 45 h 89"/>
                  <a:gd name="T24" fmla="*/ 29 w 87"/>
                  <a:gd name="T25" fmla="*/ 64 h 89"/>
                  <a:gd name="T26" fmla="*/ 44 w 87"/>
                  <a:gd name="T27" fmla="*/ 71 h 89"/>
                  <a:gd name="T28" fmla="*/ 58 w 87"/>
                  <a:gd name="T29" fmla="*/ 64 h 89"/>
                  <a:gd name="T30" fmla="*/ 64 w 87"/>
                  <a:gd name="T31" fmla="*/ 44 h 89"/>
                  <a:gd name="T32" fmla="*/ 58 w 87"/>
                  <a:gd name="T33" fmla="*/ 25 h 89"/>
                  <a:gd name="T34" fmla="*/ 44 w 87"/>
                  <a:gd name="T35" fmla="*/ 19 h 89"/>
                  <a:gd name="T36" fmla="*/ 29 w 87"/>
                  <a:gd name="T37" fmla="*/ 25 h 89"/>
                  <a:gd name="T38" fmla="*/ 23 w 87"/>
                  <a:gd name="T39" fmla="*/ 45 h 89"/>
                  <a:gd name="T40" fmla="*/ 23 w 87"/>
                  <a:gd name="T41" fmla="*/ 45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87" h="89">
                    <a:moveTo>
                      <a:pt x="0" y="43"/>
                    </a:moveTo>
                    <a:cubicBezTo>
                      <a:pt x="0" y="36"/>
                      <a:pt x="2" y="29"/>
                      <a:pt x="5" y="22"/>
                    </a:cubicBezTo>
                    <a:cubicBezTo>
                      <a:pt x="9" y="15"/>
                      <a:pt x="14" y="9"/>
                      <a:pt x="21" y="6"/>
                    </a:cubicBezTo>
                    <a:cubicBezTo>
                      <a:pt x="28" y="2"/>
                      <a:pt x="35" y="0"/>
                      <a:pt x="44" y="0"/>
                    </a:cubicBezTo>
                    <a:cubicBezTo>
                      <a:pt x="56" y="0"/>
                      <a:pt x="67" y="4"/>
                      <a:pt x="75" y="13"/>
                    </a:cubicBezTo>
                    <a:cubicBezTo>
                      <a:pt x="83" y="21"/>
                      <a:pt x="87" y="32"/>
                      <a:pt x="87" y="44"/>
                    </a:cubicBezTo>
                    <a:cubicBezTo>
                      <a:pt x="87" y="57"/>
                      <a:pt x="83" y="68"/>
                      <a:pt x="75" y="76"/>
                    </a:cubicBezTo>
                    <a:cubicBezTo>
                      <a:pt x="67" y="85"/>
                      <a:pt x="56" y="89"/>
                      <a:pt x="44" y="89"/>
                    </a:cubicBezTo>
                    <a:cubicBezTo>
                      <a:pt x="36" y="89"/>
                      <a:pt x="28" y="87"/>
                      <a:pt x="21" y="84"/>
                    </a:cubicBezTo>
                    <a:cubicBezTo>
                      <a:pt x="14" y="80"/>
                      <a:pt x="9" y="75"/>
                      <a:pt x="5" y="68"/>
                    </a:cubicBezTo>
                    <a:cubicBezTo>
                      <a:pt x="2" y="61"/>
                      <a:pt x="0" y="53"/>
                      <a:pt x="0" y="43"/>
                    </a:cubicBezTo>
                    <a:close/>
                    <a:moveTo>
                      <a:pt x="23" y="45"/>
                    </a:moveTo>
                    <a:cubicBezTo>
                      <a:pt x="23" y="53"/>
                      <a:pt x="25" y="60"/>
                      <a:pt x="29" y="64"/>
                    </a:cubicBezTo>
                    <a:cubicBezTo>
                      <a:pt x="33" y="68"/>
                      <a:pt x="38" y="71"/>
                      <a:pt x="44" y="71"/>
                    </a:cubicBezTo>
                    <a:cubicBezTo>
                      <a:pt x="49" y="71"/>
                      <a:pt x="54" y="68"/>
                      <a:pt x="58" y="64"/>
                    </a:cubicBezTo>
                    <a:cubicBezTo>
                      <a:pt x="62" y="60"/>
                      <a:pt x="64" y="53"/>
                      <a:pt x="64" y="44"/>
                    </a:cubicBezTo>
                    <a:cubicBezTo>
                      <a:pt x="64" y="36"/>
                      <a:pt x="62" y="30"/>
                      <a:pt x="58" y="25"/>
                    </a:cubicBezTo>
                    <a:cubicBezTo>
                      <a:pt x="54" y="21"/>
                      <a:pt x="49" y="19"/>
                      <a:pt x="44" y="19"/>
                    </a:cubicBezTo>
                    <a:cubicBezTo>
                      <a:pt x="38" y="19"/>
                      <a:pt x="33" y="21"/>
                      <a:pt x="29" y="25"/>
                    </a:cubicBezTo>
                    <a:cubicBezTo>
                      <a:pt x="25" y="30"/>
                      <a:pt x="23" y="36"/>
                      <a:pt x="23" y="45"/>
                    </a:cubicBezTo>
                    <a:close/>
                    <a:moveTo>
                      <a:pt x="23" y="45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1" name="Freeform 390"/>
              <p:cNvSpPr>
                <a:spLocks noEditPoints="1"/>
              </p:cNvSpPr>
              <p:nvPr/>
            </p:nvSpPr>
            <p:spPr bwMode="auto">
              <a:xfrm>
                <a:off x="6972" y="3672"/>
                <a:ext cx="41" cy="66"/>
              </a:xfrm>
              <a:custGeom>
                <a:avLst/>
                <a:gdLst>
                  <a:gd name="T0" fmla="*/ 23 w 55"/>
                  <a:gd name="T1" fmla="*/ 87 h 87"/>
                  <a:gd name="T2" fmla="*/ 0 w 55"/>
                  <a:gd name="T3" fmla="*/ 87 h 87"/>
                  <a:gd name="T4" fmla="*/ 0 w 55"/>
                  <a:gd name="T5" fmla="*/ 2 h 87"/>
                  <a:gd name="T6" fmla="*/ 21 w 55"/>
                  <a:gd name="T7" fmla="*/ 2 h 87"/>
                  <a:gd name="T8" fmla="*/ 21 w 55"/>
                  <a:gd name="T9" fmla="*/ 14 h 87"/>
                  <a:gd name="T10" fmla="*/ 31 w 55"/>
                  <a:gd name="T11" fmla="*/ 3 h 87"/>
                  <a:gd name="T12" fmla="*/ 40 w 55"/>
                  <a:gd name="T13" fmla="*/ 0 h 87"/>
                  <a:gd name="T14" fmla="*/ 55 w 55"/>
                  <a:gd name="T15" fmla="*/ 4 h 87"/>
                  <a:gd name="T16" fmla="*/ 48 w 55"/>
                  <a:gd name="T17" fmla="*/ 24 h 87"/>
                  <a:gd name="T18" fmla="*/ 38 w 55"/>
                  <a:gd name="T19" fmla="*/ 20 h 87"/>
                  <a:gd name="T20" fmla="*/ 30 w 55"/>
                  <a:gd name="T21" fmla="*/ 23 h 87"/>
                  <a:gd name="T22" fmla="*/ 24 w 55"/>
                  <a:gd name="T23" fmla="*/ 32 h 87"/>
                  <a:gd name="T24" fmla="*/ 23 w 55"/>
                  <a:gd name="T25" fmla="*/ 61 h 87"/>
                  <a:gd name="T26" fmla="*/ 23 w 55"/>
                  <a:gd name="T27" fmla="*/ 87 h 87"/>
                  <a:gd name="T28" fmla="*/ 23 w 55"/>
                  <a:gd name="T29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87">
                    <a:moveTo>
                      <a:pt x="23" y="87"/>
                    </a:moveTo>
                    <a:lnTo>
                      <a:pt x="0" y="87"/>
                    </a:lnTo>
                    <a:lnTo>
                      <a:pt x="0" y="2"/>
                    </a:lnTo>
                    <a:lnTo>
                      <a:pt x="21" y="2"/>
                    </a:lnTo>
                    <a:lnTo>
                      <a:pt x="21" y="14"/>
                    </a:lnTo>
                    <a:cubicBezTo>
                      <a:pt x="25" y="8"/>
                      <a:pt x="28" y="5"/>
                      <a:pt x="31" y="3"/>
                    </a:cubicBezTo>
                    <a:cubicBezTo>
                      <a:pt x="33" y="1"/>
                      <a:pt x="37" y="0"/>
                      <a:pt x="40" y="0"/>
                    </a:cubicBezTo>
                    <a:cubicBezTo>
                      <a:pt x="45" y="0"/>
                      <a:pt x="50" y="2"/>
                      <a:pt x="55" y="4"/>
                    </a:cubicBezTo>
                    <a:lnTo>
                      <a:pt x="48" y="24"/>
                    </a:lnTo>
                    <a:cubicBezTo>
                      <a:pt x="44" y="22"/>
                      <a:pt x="41" y="20"/>
                      <a:pt x="38" y="20"/>
                    </a:cubicBezTo>
                    <a:cubicBezTo>
                      <a:pt x="34" y="20"/>
                      <a:pt x="32" y="21"/>
                      <a:pt x="30" y="23"/>
                    </a:cubicBezTo>
                    <a:cubicBezTo>
                      <a:pt x="27" y="25"/>
                      <a:pt x="26" y="28"/>
                      <a:pt x="24" y="32"/>
                    </a:cubicBezTo>
                    <a:cubicBezTo>
                      <a:pt x="23" y="37"/>
                      <a:pt x="22" y="46"/>
                      <a:pt x="23" y="61"/>
                    </a:cubicBezTo>
                    <a:lnTo>
                      <a:pt x="23" y="87"/>
                    </a:lnTo>
                    <a:close/>
                    <a:moveTo>
                      <a:pt x="23" y="8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2" name="Freeform 391"/>
              <p:cNvSpPr>
                <a:spLocks noEditPoints="1"/>
              </p:cNvSpPr>
              <p:nvPr/>
            </p:nvSpPr>
            <p:spPr bwMode="auto">
              <a:xfrm>
                <a:off x="7019" y="3672"/>
                <a:ext cx="95" cy="66"/>
              </a:xfrm>
              <a:custGeom>
                <a:avLst/>
                <a:gdLst>
                  <a:gd name="T0" fmla="*/ 0 w 125"/>
                  <a:gd name="T1" fmla="*/ 2 h 87"/>
                  <a:gd name="T2" fmla="*/ 21 w 125"/>
                  <a:gd name="T3" fmla="*/ 2 h 87"/>
                  <a:gd name="T4" fmla="*/ 21 w 125"/>
                  <a:gd name="T5" fmla="*/ 14 h 87"/>
                  <a:gd name="T6" fmla="*/ 47 w 125"/>
                  <a:gd name="T7" fmla="*/ 0 h 87"/>
                  <a:gd name="T8" fmla="*/ 61 w 125"/>
                  <a:gd name="T9" fmla="*/ 4 h 87"/>
                  <a:gd name="T10" fmla="*/ 71 w 125"/>
                  <a:gd name="T11" fmla="*/ 14 h 87"/>
                  <a:gd name="T12" fmla="*/ 83 w 125"/>
                  <a:gd name="T13" fmla="*/ 4 h 87"/>
                  <a:gd name="T14" fmla="*/ 97 w 125"/>
                  <a:gd name="T15" fmla="*/ 0 h 87"/>
                  <a:gd name="T16" fmla="*/ 113 w 125"/>
                  <a:gd name="T17" fmla="*/ 4 h 87"/>
                  <a:gd name="T18" fmla="*/ 123 w 125"/>
                  <a:gd name="T19" fmla="*/ 15 h 87"/>
                  <a:gd name="T20" fmla="*/ 125 w 125"/>
                  <a:gd name="T21" fmla="*/ 33 h 87"/>
                  <a:gd name="T22" fmla="*/ 125 w 125"/>
                  <a:gd name="T23" fmla="*/ 87 h 87"/>
                  <a:gd name="T24" fmla="*/ 103 w 125"/>
                  <a:gd name="T25" fmla="*/ 87 h 87"/>
                  <a:gd name="T26" fmla="*/ 103 w 125"/>
                  <a:gd name="T27" fmla="*/ 38 h 87"/>
                  <a:gd name="T28" fmla="*/ 100 w 125"/>
                  <a:gd name="T29" fmla="*/ 22 h 87"/>
                  <a:gd name="T30" fmla="*/ 91 w 125"/>
                  <a:gd name="T31" fmla="*/ 17 h 87"/>
                  <a:gd name="T32" fmla="*/ 82 w 125"/>
                  <a:gd name="T33" fmla="*/ 20 h 87"/>
                  <a:gd name="T34" fmla="*/ 76 w 125"/>
                  <a:gd name="T35" fmla="*/ 29 h 87"/>
                  <a:gd name="T36" fmla="*/ 74 w 125"/>
                  <a:gd name="T37" fmla="*/ 46 h 87"/>
                  <a:gd name="T38" fmla="*/ 74 w 125"/>
                  <a:gd name="T39" fmla="*/ 87 h 87"/>
                  <a:gd name="T40" fmla="*/ 52 w 125"/>
                  <a:gd name="T41" fmla="*/ 87 h 87"/>
                  <a:gd name="T42" fmla="*/ 52 w 125"/>
                  <a:gd name="T43" fmla="*/ 41 h 87"/>
                  <a:gd name="T44" fmla="*/ 50 w 125"/>
                  <a:gd name="T45" fmla="*/ 25 h 87"/>
                  <a:gd name="T46" fmla="*/ 47 w 125"/>
                  <a:gd name="T47" fmla="*/ 19 h 87"/>
                  <a:gd name="T48" fmla="*/ 40 w 125"/>
                  <a:gd name="T49" fmla="*/ 17 h 87"/>
                  <a:gd name="T50" fmla="*/ 30 w 125"/>
                  <a:gd name="T51" fmla="*/ 20 h 87"/>
                  <a:gd name="T52" fmla="*/ 24 w 125"/>
                  <a:gd name="T53" fmla="*/ 28 h 87"/>
                  <a:gd name="T54" fmla="*/ 23 w 125"/>
                  <a:gd name="T55" fmla="*/ 46 h 87"/>
                  <a:gd name="T56" fmla="*/ 23 w 125"/>
                  <a:gd name="T57" fmla="*/ 87 h 87"/>
                  <a:gd name="T58" fmla="*/ 0 w 125"/>
                  <a:gd name="T59" fmla="*/ 87 h 87"/>
                  <a:gd name="T60" fmla="*/ 0 w 125"/>
                  <a:gd name="T61" fmla="*/ 2 h 87"/>
                  <a:gd name="T62" fmla="*/ 0 w 125"/>
                  <a:gd name="T63" fmla="*/ 2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25" h="87">
                    <a:moveTo>
                      <a:pt x="0" y="2"/>
                    </a:moveTo>
                    <a:lnTo>
                      <a:pt x="21" y="2"/>
                    </a:lnTo>
                    <a:lnTo>
                      <a:pt x="21" y="14"/>
                    </a:lnTo>
                    <a:cubicBezTo>
                      <a:pt x="28" y="5"/>
                      <a:pt x="37" y="0"/>
                      <a:pt x="47" y="0"/>
                    </a:cubicBezTo>
                    <a:cubicBezTo>
                      <a:pt x="53" y="0"/>
                      <a:pt x="57" y="1"/>
                      <a:pt x="61" y="4"/>
                    </a:cubicBezTo>
                    <a:cubicBezTo>
                      <a:pt x="65" y="6"/>
                      <a:pt x="69" y="9"/>
                      <a:pt x="71" y="14"/>
                    </a:cubicBezTo>
                    <a:cubicBezTo>
                      <a:pt x="75" y="9"/>
                      <a:pt x="79" y="6"/>
                      <a:pt x="83" y="4"/>
                    </a:cubicBezTo>
                    <a:cubicBezTo>
                      <a:pt x="88" y="1"/>
                      <a:pt x="92" y="0"/>
                      <a:pt x="97" y="0"/>
                    </a:cubicBezTo>
                    <a:cubicBezTo>
                      <a:pt x="104" y="0"/>
                      <a:pt x="109" y="1"/>
                      <a:pt x="113" y="4"/>
                    </a:cubicBezTo>
                    <a:cubicBezTo>
                      <a:pt x="117" y="7"/>
                      <a:pt x="121" y="10"/>
                      <a:pt x="123" y="15"/>
                    </a:cubicBezTo>
                    <a:cubicBezTo>
                      <a:pt x="124" y="19"/>
                      <a:pt x="125" y="25"/>
                      <a:pt x="125" y="33"/>
                    </a:cubicBezTo>
                    <a:lnTo>
                      <a:pt x="125" y="87"/>
                    </a:lnTo>
                    <a:lnTo>
                      <a:pt x="103" y="87"/>
                    </a:lnTo>
                    <a:lnTo>
                      <a:pt x="103" y="38"/>
                    </a:lnTo>
                    <a:cubicBezTo>
                      <a:pt x="103" y="30"/>
                      <a:pt x="102" y="25"/>
                      <a:pt x="100" y="22"/>
                    </a:cubicBezTo>
                    <a:cubicBezTo>
                      <a:pt x="98" y="19"/>
                      <a:pt x="95" y="17"/>
                      <a:pt x="91" y="17"/>
                    </a:cubicBezTo>
                    <a:cubicBezTo>
                      <a:pt x="88" y="17"/>
                      <a:pt x="85" y="18"/>
                      <a:pt x="82" y="20"/>
                    </a:cubicBezTo>
                    <a:cubicBezTo>
                      <a:pt x="79" y="22"/>
                      <a:pt x="77" y="25"/>
                      <a:pt x="76" y="29"/>
                    </a:cubicBezTo>
                    <a:cubicBezTo>
                      <a:pt x="75" y="33"/>
                      <a:pt x="74" y="38"/>
                      <a:pt x="74" y="46"/>
                    </a:cubicBezTo>
                    <a:lnTo>
                      <a:pt x="74" y="87"/>
                    </a:lnTo>
                    <a:lnTo>
                      <a:pt x="52" y="87"/>
                    </a:lnTo>
                    <a:lnTo>
                      <a:pt x="52" y="41"/>
                    </a:lnTo>
                    <a:cubicBezTo>
                      <a:pt x="51" y="32"/>
                      <a:pt x="51" y="27"/>
                      <a:pt x="50" y="25"/>
                    </a:cubicBezTo>
                    <a:cubicBezTo>
                      <a:pt x="49" y="22"/>
                      <a:pt x="48" y="20"/>
                      <a:pt x="47" y="19"/>
                    </a:cubicBezTo>
                    <a:cubicBezTo>
                      <a:pt x="45" y="18"/>
                      <a:pt x="43" y="17"/>
                      <a:pt x="40" y="17"/>
                    </a:cubicBezTo>
                    <a:cubicBezTo>
                      <a:pt x="36" y="17"/>
                      <a:pt x="33" y="18"/>
                      <a:pt x="30" y="20"/>
                    </a:cubicBezTo>
                    <a:cubicBezTo>
                      <a:pt x="28" y="22"/>
                      <a:pt x="26" y="25"/>
                      <a:pt x="24" y="28"/>
                    </a:cubicBezTo>
                    <a:cubicBezTo>
                      <a:pt x="23" y="32"/>
                      <a:pt x="23" y="38"/>
                      <a:pt x="23" y="46"/>
                    </a:cubicBezTo>
                    <a:lnTo>
                      <a:pt x="23" y="87"/>
                    </a:lnTo>
                    <a:lnTo>
                      <a:pt x="0" y="87"/>
                    </a:lnTo>
                    <a:lnTo>
                      <a:pt x="0" y="2"/>
                    </a:lnTo>
                    <a:close/>
                    <a:moveTo>
                      <a:pt x="0" y="2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3" name="Freeform 392"/>
              <p:cNvSpPr>
                <a:spLocks noEditPoints="1"/>
              </p:cNvSpPr>
              <p:nvPr/>
            </p:nvSpPr>
            <p:spPr bwMode="auto">
              <a:xfrm>
                <a:off x="7132" y="3649"/>
                <a:ext cx="16" cy="89"/>
              </a:xfrm>
              <a:custGeom>
                <a:avLst/>
                <a:gdLst>
                  <a:gd name="T0" fmla="*/ 0 w 22"/>
                  <a:gd name="T1" fmla="*/ 21 h 117"/>
                  <a:gd name="T2" fmla="*/ 0 w 22"/>
                  <a:gd name="T3" fmla="*/ 0 h 117"/>
                  <a:gd name="T4" fmla="*/ 22 w 22"/>
                  <a:gd name="T5" fmla="*/ 0 h 117"/>
                  <a:gd name="T6" fmla="*/ 22 w 22"/>
                  <a:gd name="T7" fmla="*/ 21 h 117"/>
                  <a:gd name="T8" fmla="*/ 0 w 22"/>
                  <a:gd name="T9" fmla="*/ 21 h 117"/>
                  <a:gd name="T10" fmla="*/ 0 w 22"/>
                  <a:gd name="T11" fmla="*/ 117 h 117"/>
                  <a:gd name="T12" fmla="*/ 0 w 22"/>
                  <a:gd name="T13" fmla="*/ 32 h 117"/>
                  <a:gd name="T14" fmla="*/ 22 w 22"/>
                  <a:gd name="T15" fmla="*/ 32 h 117"/>
                  <a:gd name="T16" fmla="*/ 22 w 22"/>
                  <a:gd name="T17" fmla="*/ 117 h 117"/>
                  <a:gd name="T18" fmla="*/ 0 w 22"/>
                  <a:gd name="T19" fmla="*/ 117 h 117"/>
                  <a:gd name="T20" fmla="*/ 0 w 22"/>
                  <a:gd name="T21" fmla="*/ 11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" h="117">
                    <a:moveTo>
                      <a:pt x="0" y="21"/>
                    </a:moveTo>
                    <a:lnTo>
                      <a:pt x="0" y="0"/>
                    </a:lnTo>
                    <a:lnTo>
                      <a:pt x="22" y="0"/>
                    </a:lnTo>
                    <a:lnTo>
                      <a:pt x="22" y="21"/>
                    </a:lnTo>
                    <a:lnTo>
                      <a:pt x="0" y="21"/>
                    </a:lnTo>
                    <a:close/>
                    <a:moveTo>
                      <a:pt x="0" y="117"/>
                    </a:moveTo>
                    <a:lnTo>
                      <a:pt x="0" y="32"/>
                    </a:lnTo>
                    <a:lnTo>
                      <a:pt x="22" y="32"/>
                    </a:lnTo>
                    <a:lnTo>
                      <a:pt x="22" y="117"/>
                    </a:lnTo>
                    <a:lnTo>
                      <a:pt x="0" y="117"/>
                    </a:lnTo>
                    <a:close/>
                    <a:moveTo>
                      <a:pt x="0" y="11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4" name="Freeform 393"/>
              <p:cNvSpPr>
                <a:spLocks noEditPoints="1"/>
              </p:cNvSpPr>
              <p:nvPr/>
            </p:nvSpPr>
            <p:spPr bwMode="auto">
              <a:xfrm>
                <a:off x="7166" y="3672"/>
                <a:ext cx="58" cy="66"/>
              </a:xfrm>
              <a:custGeom>
                <a:avLst/>
                <a:gdLst>
                  <a:gd name="T0" fmla="*/ 77 w 77"/>
                  <a:gd name="T1" fmla="*/ 87 h 87"/>
                  <a:gd name="T2" fmla="*/ 55 w 77"/>
                  <a:gd name="T3" fmla="*/ 87 h 87"/>
                  <a:gd name="T4" fmla="*/ 55 w 77"/>
                  <a:gd name="T5" fmla="*/ 44 h 87"/>
                  <a:gd name="T6" fmla="*/ 53 w 77"/>
                  <a:gd name="T7" fmla="*/ 26 h 87"/>
                  <a:gd name="T8" fmla="*/ 49 w 77"/>
                  <a:gd name="T9" fmla="*/ 20 h 87"/>
                  <a:gd name="T10" fmla="*/ 41 w 77"/>
                  <a:gd name="T11" fmla="*/ 17 h 87"/>
                  <a:gd name="T12" fmla="*/ 30 w 77"/>
                  <a:gd name="T13" fmla="*/ 21 h 87"/>
                  <a:gd name="T14" fmla="*/ 24 w 77"/>
                  <a:gd name="T15" fmla="*/ 29 h 87"/>
                  <a:gd name="T16" fmla="*/ 22 w 77"/>
                  <a:gd name="T17" fmla="*/ 49 h 87"/>
                  <a:gd name="T18" fmla="*/ 22 w 77"/>
                  <a:gd name="T19" fmla="*/ 87 h 87"/>
                  <a:gd name="T20" fmla="*/ 0 w 77"/>
                  <a:gd name="T21" fmla="*/ 87 h 87"/>
                  <a:gd name="T22" fmla="*/ 0 w 77"/>
                  <a:gd name="T23" fmla="*/ 2 h 87"/>
                  <a:gd name="T24" fmla="*/ 21 w 77"/>
                  <a:gd name="T25" fmla="*/ 2 h 87"/>
                  <a:gd name="T26" fmla="*/ 21 w 77"/>
                  <a:gd name="T27" fmla="*/ 15 h 87"/>
                  <a:gd name="T28" fmla="*/ 49 w 77"/>
                  <a:gd name="T29" fmla="*/ 0 h 87"/>
                  <a:gd name="T30" fmla="*/ 62 w 77"/>
                  <a:gd name="T31" fmla="*/ 3 h 87"/>
                  <a:gd name="T32" fmla="*/ 72 w 77"/>
                  <a:gd name="T33" fmla="*/ 10 h 87"/>
                  <a:gd name="T34" fmla="*/ 76 w 77"/>
                  <a:gd name="T35" fmla="*/ 19 h 87"/>
                  <a:gd name="T36" fmla="*/ 77 w 77"/>
                  <a:gd name="T37" fmla="*/ 34 h 87"/>
                  <a:gd name="T38" fmla="*/ 77 w 77"/>
                  <a:gd name="T39" fmla="*/ 87 h 87"/>
                  <a:gd name="T40" fmla="*/ 77 w 77"/>
                  <a:gd name="T41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7" h="87">
                    <a:moveTo>
                      <a:pt x="77" y="87"/>
                    </a:moveTo>
                    <a:lnTo>
                      <a:pt x="55" y="87"/>
                    </a:lnTo>
                    <a:lnTo>
                      <a:pt x="55" y="44"/>
                    </a:lnTo>
                    <a:cubicBezTo>
                      <a:pt x="55" y="35"/>
                      <a:pt x="54" y="29"/>
                      <a:pt x="53" y="26"/>
                    </a:cubicBezTo>
                    <a:cubicBezTo>
                      <a:pt x="52" y="23"/>
                      <a:pt x="51" y="21"/>
                      <a:pt x="49" y="20"/>
                    </a:cubicBezTo>
                    <a:cubicBezTo>
                      <a:pt x="47" y="18"/>
                      <a:pt x="44" y="17"/>
                      <a:pt x="41" y="17"/>
                    </a:cubicBezTo>
                    <a:cubicBezTo>
                      <a:pt x="37" y="17"/>
                      <a:pt x="33" y="19"/>
                      <a:pt x="30" y="21"/>
                    </a:cubicBezTo>
                    <a:cubicBezTo>
                      <a:pt x="27" y="23"/>
                      <a:pt x="25" y="26"/>
                      <a:pt x="24" y="29"/>
                    </a:cubicBezTo>
                    <a:cubicBezTo>
                      <a:pt x="23" y="33"/>
                      <a:pt x="22" y="39"/>
                      <a:pt x="22" y="49"/>
                    </a:cubicBezTo>
                    <a:lnTo>
                      <a:pt x="22" y="87"/>
                    </a:lnTo>
                    <a:lnTo>
                      <a:pt x="0" y="87"/>
                    </a:lnTo>
                    <a:lnTo>
                      <a:pt x="0" y="2"/>
                    </a:lnTo>
                    <a:lnTo>
                      <a:pt x="21" y="2"/>
                    </a:lnTo>
                    <a:lnTo>
                      <a:pt x="21" y="15"/>
                    </a:lnTo>
                    <a:cubicBezTo>
                      <a:pt x="28" y="5"/>
                      <a:pt x="37" y="0"/>
                      <a:pt x="49" y="0"/>
                    </a:cubicBezTo>
                    <a:cubicBezTo>
                      <a:pt x="54" y="0"/>
                      <a:pt x="58" y="1"/>
                      <a:pt x="62" y="3"/>
                    </a:cubicBezTo>
                    <a:cubicBezTo>
                      <a:pt x="66" y="5"/>
                      <a:pt x="70" y="7"/>
                      <a:pt x="72" y="10"/>
                    </a:cubicBezTo>
                    <a:cubicBezTo>
                      <a:pt x="74" y="13"/>
                      <a:pt x="75" y="16"/>
                      <a:pt x="76" y="19"/>
                    </a:cubicBezTo>
                    <a:cubicBezTo>
                      <a:pt x="77" y="23"/>
                      <a:pt x="77" y="28"/>
                      <a:pt x="77" y="34"/>
                    </a:cubicBezTo>
                    <a:lnTo>
                      <a:pt x="77" y="87"/>
                    </a:lnTo>
                    <a:close/>
                    <a:moveTo>
                      <a:pt x="77" y="8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5" name="Freeform 394"/>
              <p:cNvSpPr>
                <a:spLocks noEditPoints="1"/>
              </p:cNvSpPr>
              <p:nvPr/>
            </p:nvSpPr>
            <p:spPr bwMode="auto">
              <a:xfrm>
                <a:off x="7238" y="3672"/>
                <a:ext cx="63" cy="92"/>
              </a:xfrm>
              <a:custGeom>
                <a:avLst/>
                <a:gdLst>
                  <a:gd name="T0" fmla="*/ 3 w 83"/>
                  <a:gd name="T1" fmla="*/ 93 h 122"/>
                  <a:gd name="T2" fmla="*/ 29 w 83"/>
                  <a:gd name="T3" fmla="*/ 96 h 122"/>
                  <a:gd name="T4" fmla="*/ 32 w 83"/>
                  <a:gd name="T5" fmla="*/ 102 h 122"/>
                  <a:gd name="T6" fmla="*/ 42 w 83"/>
                  <a:gd name="T7" fmla="*/ 104 h 122"/>
                  <a:gd name="T8" fmla="*/ 55 w 83"/>
                  <a:gd name="T9" fmla="*/ 102 h 122"/>
                  <a:gd name="T10" fmla="*/ 59 w 83"/>
                  <a:gd name="T11" fmla="*/ 96 h 122"/>
                  <a:gd name="T12" fmla="*/ 60 w 83"/>
                  <a:gd name="T13" fmla="*/ 86 h 122"/>
                  <a:gd name="T14" fmla="*/ 60 w 83"/>
                  <a:gd name="T15" fmla="*/ 73 h 122"/>
                  <a:gd name="T16" fmla="*/ 35 w 83"/>
                  <a:gd name="T17" fmla="*/ 87 h 122"/>
                  <a:gd name="T18" fmla="*/ 8 w 83"/>
                  <a:gd name="T19" fmla="*/ 73 h 122"/>
                  <a:gd name="T20" fmla="*/ 0 w 83"/>
                  <a:gd name="T21" fmla="*/ 44 h 122"/>
                  <a:gd name="T22" fmla="*/ 10 w 83"/>
                  <a:gd name="T23" fmla="*/ 11 h 122"/>
                  <a:gd name="T24" fmla="*/ 36 w 83"/>
                  <a:gd name="T25" fmla="*/ 0 h 122"/>
                  <a:gd name="T26" fmla="*/ 62 w 83"/>
                  <a:gd name="T27" fmla="*/ 14 h 122"/>
                  <a:gd name="T28" fmla="*/ 62 w 83"/>
                  <a:gd name="T29" fmla="*/ 2 h 122"/>
                  <a:gd name="T30" fmla="*/ 83 w 83"/>
                  <a:gd name="T31" fmla="*/ 2 h 122"/>
                  <a:gd name="T32" fmla="*/ 83 w 83"/>
                  <a:gd name="T33" fmla="*/ 78 h 122"/>
                  <a:gd name="T34" fmla="*/ 80 w 83"/>
                  <a:gd name="T35" fmla="*/ 101 h 122"/>
                  <a:gd name="T36" fmla="*/ 74 w 83"/>
                  <a:gd name="T37" fmla="*/ 113 h 122"/>
                  <a:gd name="T38" fmla="*/ 62 w 83"/>
                  <a:gd name="T39" fmla="*/ 119 h 122"/>
                  <a:gd name="T40" fmla="*/ 43 w 83"/>
                  <a:gd name="T41" fmla="*/ 122 h 122"/>
                  <a:gd name="T42" fmla="*/ 12 w 83"/>
                  <a:gd name="T43" fmla="*/ 114 h 122"/>
                  <a:gd name="T44" fmla="*/ 3 w 83"/>
                  <a:gd name="T45" fmla="*/ 95 h 122"/>
                  <a:gd name="T46" fmla="*/ 3 w 83"/>
                  <a:gd name="T47" fmla="*/ 93 h 122"/>
                  <a:gd name="T48" fmla="*/ 23 w 83"/>
                  <a:gd name="T49" fmla="*/ 43 h 122"/>
                  <a:gd name="T50" fmla="*/ 28 w 83"/>
                  <a:gd name="T51" fmla="*/ 63 h 122"/>
                  <a:gd name="T52" fmla="*/ 41 w 83"/>
                  <a:gd name="T53" fmla="*/ 69 h 122"/>
                  <a:gd name="T54" fmla="*/ 55 w 83"/>
                  <a:gd name="T55" fmla="*/ 62 h 122"/>
                  <a:gd name="T56" fmla="*/ 61 w 83"/>
                  <a:gd name="T57" fmla="*/ 43 h 122"/>
                  <a:gd name="T58" fmla="*/ 55 w 83"/>
                  <a:gd name="T59" fmla="*/ 24 h 122"/>
                  <a:gd name="T60" fmla="*/ 42 w 83"/>
                  <a:gd name="T61" fmla="*/ 17 h 122"/>
                  <a:gd name="T62" fmla="*/ 28 w 83"/>
                  <a:gd name="T63" fmla="*/ 24 h 122"/>
                  <a:gd name="T64" fmla="*/ 23 w 83"/>
                  <a:gd name="T65" fmla="*/ 43 h 122"/>
                  <a:gd name="T66" fmla="*/ 23 w 83"/>
                  <a:gd name="T67" fmla="*/ 43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83" h="122">
                    <a:moveTo>
                      <a:pt x="3" y="93"/>
                    </a:moveTo>
                    <a:lnTo>
                      <a:pt x="29" y="96"/>
                    </a:lnTo>
                    <a:cubicBezTo>
                      <a:pt x="29" y="99"/>
                      <a:pt x="30" y="101"/>
                      <a:pt x="32" y="102"/>
                    </a:cubicBezTo>
                    <a:cubicBezTo>
                      <a:pt x="34" y="103"/>
                      <a:pt x="37" y="104"/>
                      <a:pt x="42" y="104"/>
                    </a:cubicBezTo>
                    <a:cubicBezTo>
                      <a:pt x="48" y="104"/>
                      <a:pt x="52" y="103"/>
                      <a:pt x="55" y="102"/>
                    </a:cubicBezTo>
                    <a:cubicBezTo>
                      <a:pt x="57" y="101"/>
                      <a:pt x="58" y="99"/>
                      <a:pt x="59" y="96"/>
                    </a:cubicBezTo>
                    <a:cubicBezTo>
                      <a:pt x="60" y="94"/>
                      <a:pt x="60" y="91"/>
                      <a:pt x="60" y="86"/>
                    </a:cubicBezTo>
                    <a:lnTo>
                      <a:pt x="60" y="73"/>
                    </a:lnTo>
                    <a:cubicBezTo>
                      <a:pt x="54" y="83"/>
                      <a:pt x="45" y="87"/>
                      <a:pt x="35" y="87"/>
                    </a:cubicBezTo>
                    <a:cubicBezTo>
                      <a:pt x="24" y="87"/>
                      <a:pt x="15" y="82"/>
                      <a:pt x="8" y="73"/>
                    </a:cubicBezTo>
                    <a:cubicBezTo>
                      <a:pt x="3" y="65"/>
                      <a:pt x="0" y="55"/>
                      <a:pt x="0" y="44"/>
                    </a:cubicBezTo>
                    <a:cubicBezTo>
                      <a:pt x="0" y="30"/>
                      <a:pt x="3" y="19"/>
                      <a:pt x="10" y="11"/>
                    </a:cubicBezTo>
                    <a:cubicBezTo>
                      <a:pt x="17" y="4"/>
                      <a:pt x="26" y="0"/>
                      <a:pt x="36" y="0"/>
                    </a:cubicBezTo>
                    <a:cubicBezTo>
                      <a:pt x="46" y="0"/>
                      <a:pt x="55" y="5"/>
                      <a:pt x="62" y="14"/>
                    </a:cubicBezTo>
                    <a:lnTo>
                      <a:pt x="62" y="2"/>
                    </a:lnTo>
                    <a:lnTo>
                      <a:pt x="83" y="2"/>
                    </a:lnTo>
                    <a:lnTo>
                      <a:pt x="83" y="78"/>
                    </a:lnTo>
                    <a:cubicBezTo>
                      <a:pt x="83" y="88"/>
                      <a:pt x="82" y="96"/>
                      <a:pt x="80" y="101"/>
                    </a:cubicBezTo>
                    <a:cubicBezTo>
                      <a:pt x="79" y="106"/>
                      <a:pt x="76" y="110"/>
                      <a:pt x="74" y="113"/>
                    </a:cubicBezTo>
                    <a:cubicBezTo>
                      <a:pt x="71" y="115"/>
                      <a:pt x="67" y="118"/>
                      <a:pt x="62" y="119"/>
                    </a:cubicBezTo>
                    <a:cubicBezTo>
                      <a:pt x="57" y="121"/>
                      <a:pt x="50" y="122"/>
                      <a:pt x="43" y="122"/>
                    </a:cubicBezTo>
                    <a:cubicBezTo>
                      <a:pt x="28" y="122"/>
                      <a:pt x="18" y="119"/>
                      <a:pt x="12" y="114"/>
                    </a:cubicBezTo>
                    <a:cubicBezTo>
                      <a:pt x="6" y="109"/>
                      <a:pt x="3" y="103"/>
                      <a:pt x="3" y="95"/>
                    </a:cubicBezTo>
                    <a:cubicBezTo>
                      <a:pt x="3" y="95"/>
                      <a:pt x="3" y="94"/>
                      <a:pt x="3" y="93"/>
                    </a:cubicBezTo>
                    <a:close/>
                    <a:moveTo>
                      <a:pt x="23" y="43"/>
                    </a:moveTo>
                    <a:cubicBezTo>
                      <a:pt x="23" y="52"/>
                      <a:pt x="25" y="58"/>
                      <a:pt x="28" y="63"/>
                    </a:cubicBezTo>
                    <a:cubicBezTo>
                      <a:pt x="32" y="67"/>
                      <a:pt x="36" y="69"/>
                      <a:pt x="41" y="69"/>
                    </a:cubicBezTo>
                    <a:cubicBezTo>
                      <a:pt x="47" y="69"/>
                      <a:pt x="51" y="67"/>
                      <a:pt x="55" y="62"/>
                    </a:cubicBezTo>
                    <a:cubicBezTo>
                      <a:pt x="59" y="58"/>
                      <a:pt x="61" y="52"/>
                      <a:pt x="61" y="43"/>
                    </a:cubicBezTo>
                    <a:cubicBezTo>
                      <a:pt x="61" y="35"/>
                      <a:pt x="59" y="28"/>
                      <a:pt x="55" y="24"/>
                    </a:cubicBezTo>
                    <a:cubicBezTo>
                      <a:pt x="52" y="20"/>
                      <a:pt x="47" y="17"/>
                      <a:pt x="42" y="17"/>
                    </a:cubicBezTo>
                    <a:cubicBezTo>
                      <a:pt x="36" y="17"/>
                      <a:pt x="32" y="20"/>
                      <a:pt x="28" y="24"/>
                    </a:cubicBezTo>
                    <a:cubicBezTo>
                      <a:pt x="25" y="28"/>
                      <a:pt x="23" y="34"/>
                      <a:pt x="23" y="43"/>
                    </a:cubicBezTo>
                    <a:close/>
                    <a:moveTo>
                      <a:pt x="23" y="4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6" name="Freeform 395"/>
              <p:cNvSpPr>
                <a:spLocks noEditPoints="1"/>
              </p:cNvSpPr>
              <p:nvPr/>
            </p:nvSpPr>
            <p:spPr bwMode="auto">
              <a:xfrm>
                <a:off x="7349" y="3648"/>
                <a:ext cx="82" cy="92"/>
              </a:xfrm>
              <a:custGeom>
                <a:avLst/>
                <a:gdLst>
                  <a:gd name="T0" fmla="*/ 109 w 109"/>
                  <a:gd name="T1" fmla="*/ 105 h 122"/>
                  <a:gd name="T2" fmla="*/ 95 w 109"/>
                  <a:gd name="T3" fmla="*/ 122 h 122"/>
                  <a:gd name="T4" fmla="*/ 76 w 109"/>
                  <a:gd name="T5" fmla="*/ 109 h 122"/>
                  <a:gd name="T6" fmla="*/ 61 w 109"/>
                  <a:gd name="T7" fmla="*/ 118 h 122"/>
                  <a:gd name="T8" fmla="*/ 42 w 109"/>
                  <a:gd name="T9" fmla="*/ 121 h 122"/>
                  <a:gd name="T10" fmla="*/ 9 w 109"/>
                  <a:gd name="T11" fmla="*/ 109 h 122"/>
                  <a:gd name="T12" fmla="*/ 0 w 109"/>
                  <a:gd name="T13" fmla="*/ 87 h 122"/>
                  <a:gd name="T14" fmla="*/ 7 w 109"/>
                  <a:gd name="T15" fmla="*/ 67 h 122"/>
                  <a:gd name="T16" fmla="*/ 27 w 109"/>
                  <a:gd name="T17" fmla="*/ 51 h 122"/>
                  <a:gd name="T18" fmla="*/ 18 w 109"/>
                  <a:gd name="T19" fmla="*/ 37 h 122"/>
                  <a:gd name="T20" fmla="*/ 15 w 109"/>
                  <a:gd name="T21" fmla="*/ 25 h 122"/>
                  <a:gd name="T22" fmla="*/ 23 w 109"/>
                  <a:gd name="T23" fmla="*/ 7 h 122"/>
                  <a:gd name="T24" fmla="*/ 48 w 109"/>
                  <a:gd name="T25" fmla="*/ 0 h 122"/>
                  <a:gd name="T26" fmla="*/ 71 w 109"/>
                  <a:gd name="T27" fmla="*/ 8 h 122"/>
                  <a:gd name="T28" fmla="*/ 80 w 109"/>
                  <a:gd name="T29" fmla="*/ 26 h 122"/>
                  <a:gd name="T30" fmla="*/ 76 w 109"/>
                  <a:gd name="T31" fmla="*/ 40 h 122"/>
                  <a:gd name="T32" fmla="*/ 59 w 109"/>
                  <a:gd name="T33" fmla="*/ 54 h 122"/>
                  <a:gd name="T34" fmla="*/ 75 w 109"/>
                  <a:gd name="T35" fmla="*/ 76 h 122"/>
                  <a:gd name="T36" fmla="*/ 80 w 109"/>
                  <a:gd name="T37" fmla="*/ 63 h 122"/>
                  <a:gd name="T38" fmla="*/ 100 w 109"/>
                  <a:gd name="T39" fmla="*/ 67 h 122"/>
                  <a:gd name="T40" fmla="*/ 95 w 109"/>
                  <a:gd name="T41" fmla="*/ 83 h 122"/>
                  <a:gd name="T42" fmla="*/ 90 w 109"/>
                  <a:gd name="T43" fmla="*/ 91 h 122"/>
                  <a:gd name="T44" fmla="*/ 100 w 109"/>
                  <a:gd name="T45" fmla="*/ 99 h 122"/>
                  <a:gd name="T46" fmla="*/ 109 w 109"/>
                  <a:gd name="T47" fmla="*/ 105 h 122"/>
                  <a:gd name="T48" fmla="*/ 47 w 109"/>
                  <a:gd name="T49" fmla="*/ 41 h 122"/>
                  <a:gd name="T50" fmla="*/ 54 w 109"/>
                  <a:gd name="T51" fmla="*/ 36 h 122"/>
                  <a:gd name="T52" fmla="*/ 60 w 109"/>
                  <a:gd name="T53" fmla="*/ 26 h 122"/>
                  <a:gd name="T54" fmla="*/ 57 w 109"/>
                  <a:gd name="T55" fmla="*/ 19 h 122"/>
                  <a:gd name="T56" fmla="*/ 48 w 109"/>
                  <a:gd name="T57" fmla="*/ 16 h 122"/>
                  <a:gd name="T58" fmla="*/ 40 w 109"/>
                  <a:gd name="T59" fmla="*/ 18 h 122"/>
                  <a:gd name="T60" fmla="*/ 37 w 109"/>
                  <a:gd name="T61" fmla="*/ 24 h 122"/>
                  <a:gd name="T62" fmla="*/ 42 w 109"/>
                  <a:gd name="T63" fmla="*/ 35 h 122"/>
                  <a:gd name="T64" fmla="*/ 47 w 109"/>
                  <a:gd name="T65" fmla="*/ 41 h 122"/>
                  <a:gd name="T66" fmla="*/ 39 w 109"/>
                  <a:gd name="T67" fmla="*/ 65 h 122"/>
                  <a:gd name="T68" fmla="*/ 27 w 109"/>
                  <a:gd name="T69" fmla="*/ 75 h 122"/>
                  <a:gd name="T70" fmla="*/ 23 w 109"/>
                  <a:gd name="T71" fmla="*/ 86 h 122"/>
                  <a:gd name="T72" fmla="*/ 28 w 109"/>
                  <a:gd name="T73" fmla="*/ 98 h 122"/>
                  <a:gd name="T74" fmla="*/ 41 w 109"/>
                  <a:gd name="T75" fmla="*/ 103 h 122"/>
                  <a:gd name="T76" fmla="*/ 51 w 109"/>
                  <a:gd name="T77" fmla="*/ 101 h 122"/>
                  <a:gd name="T78" fmla="*/ 62 w 109"/>
                  <a:gd name="T79" fmla="*/ 94 h 122"/>
                  <a:gd name="T80" fmla="*/ 39 w 109"/>
                  <a:gd name="T81" fmla="*/ 65 h 122"/>
                  <a:gd name="T82" fmla="*/ 39 w 109"/>
                  <a:gd name="T83" fmla="*/ 65 h 1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09" h="122">
                    <a:moveTo>
                      <a:pt x="109" y="105"/>
                    </a:moveTo>
                    <a:lnTo>
                      <a:pt x="95" y="122"/>
                    </a:lnTo>
                    <a:cubicBezTo>
                      <a:pt x="88" y="119"/>
                      <a:pt x="82" y="114"/>
                      <a:pt x="76" y="109"/>
                    </a:cubicBezTo>
                    <a:cubicBezTo>
                      <a:pt x="71" y="113"/>
                      <a:pt x="66" y="116"/>
                      <a:pt x="61" y="118"/>
                    </a:cubicBezTo>
                    <a:cubicBezTo>
                      <a:pt x="55" y="120"/>
                      <a:pt x="49" y="121"/>
                      <a:pt x="42" y="121"/>
                    </a:cubicBezTo>
                    <a:cubicBezTo>
                      <a:pt x="27" y="121"/>
                      <a:pt x="16" y="117"/>
                      <a:pt x="9" y="109"/>
                    </a:cubicBezTo>
                    <a:cubicBezTo>
                      <a:pt x="3" y="103"/>
                      <a:pt x="0" y="95"/>
                      <a:pt x="0" y="87"/>
                    </a:cubicBezTo>
                    <a:cubicBezTo>
                      <a:pt x="0" y="79"/>
                      <a:pt x="2" y="73"/>
                      <a:pt x="7" y="67"/>
                    </a:cubicBezTo>
                    <a:cubicBezTo>
                      <a:pt x="11" y="61"/>
                      <a:pt x="18" y="55"/>
                      <a:pt x="27" y="51"/>
                    </a:cubicBezTo>
                    <a:cubicBezTo>
                      <a:pt x="23" y="46"/>
                      <a:pt x="20" y="42"/>
                      <a:pt x="18" y="37"/>
                    </a:cubicBezTo>
                    <a:cubicBezTo>
                      <a:pt x="16" y="33"/>
                      <a:pt x="15" y="29"/>
                      <a:pt x="15" y="25"/>
                    </a:cubicBezTo>
                    <a:cubicBezTo>
                      <a:pt x="15" y="18"/>
                      <a:pt x="18" y="12"/>
                      <a:pt x="23" y="7"/>
                    </a:cubicBezTo>
                    <a:cubicBezTo>
                      <a:pt x="29" y="2"/>
                      <a:pt x="37" y="0"/>
                      <a:pt x="48" y="0"/>
                    </a:cubicBezTo>
                    <a:cubicBezTo>
                      <a:pt x="58" y="0"/>
                      <a:pt x="66" y="2"/>
                      <a:pt x="71" y="8"/>
                    </a:cubicBezTo>
                    <a:cubicBezTo>
                      <a:pt x="77" y="13"/>
                      <a:pt x="80" y="19"/>
                      <a:pt x="80" y="26"/>
                    </a:cubicBezTo>
                    <a:cubicBezTo>
                      <a:pt x="80" y="31"/>
                      <a:pt x="79" y="36"/>
                      <a:pt x="76" y="40"/>
                    </a:cubicBezTo>
                    <a:cubicBezTo>
                      <a:pt x="73" y="44"/>
                      <a:pt x="67" y="49"/>
                      <a:pt x="59" y="54"/>
                    </a:cubicBezTo>
                    <a:lnTo>
                      <a:pt x="75" y="76"/>
                    </a:lnTo>
                    <a:cubicBezTo>
                      <a:pt x="77" y="73"/>
                      <a:pt x="79" y="68"/>
                      <a:pt x="80" y="63"/>
                    </a:cubicBezTo>
                    <a:lnTo>
                      <a:pt x="100" y="67"/>
                    </a:lnTo>
                    <a:cubicBezTo>
                      <a:pt x="98" y="75"/>
                      <a:pt x="96" y="80"/>
                      <a:pt x="95" y="83"/>
                    </a:cubicBezTo>
                    <a:cubicBezTo>
                      <a:pt x="93" y="86"/>
                      <a:pt x="92" y="89"/>
                      <a:pt x="90" y="91"/>
                    </a:cubicBezTo>
                    <a:cubicBezTo>
                      <a:pt x="93" y="94"/>
                      <a:pt x="96" y="96"/>
                      <a:pt x="100" y="99"/>
                    </a:cubicBezTo>
                    <a:cubicBezTo>
                      <a:pt x="104" y="102"/>
                      <a:pt x="107" y="104"/>
                      <a:pt x="109" y="105"/>
                    </a:cubicBezTo>
                    <a:close/>
                    <a:moveTo>
                      <a:pt x="47" y="41"/>
                    </a:moveTo>
                    <a:lnTo>
                      <a:pt x="54" y="36"/>
                    </a:lnTo>
                    <a:cubicBezTo>
                      <a:pt x="58" y="33"/>
                      <a:pt x="60" y="29"/>
                      <a:pt x="60" y="26"/>
                    </a:cubicBezTo>
                    <a:cubicBezTo>
                      <a:pt x="60" y="23"/>
                      <a:pt x="59" y="21"/>
                      <a:pt x="57" y="19"/>
                    </a:cubicBezTo>
                    <a:cubicBezTo>
                      <a:pt x="55" y="17"/>
                      <a:pt x="52" y="16"/>
                      <a:pt x="48" y="16"/>
                    </a:cubicBezTo>
                    <a:cubicBezTo>
                      <a:pt x="45" y="16"/>
                      <a:pt x="42" y="17"/>
                      <a:pt x="40" y="18"/>
                    </a:cubicBezTo>
                    <a:cubicBezTo>
                      <a:pt x="38" y="20"/>
                      <a:pt x="37" y="22"/>
                      <a:pt x="37" y="24"/>
                    </a:cubicBezTo>
                    <a:cubicBezTo>
                      <a:pt x="37" y="27"/>
                      <a:pt x="38" y="31"/>
                      <a:pt x="42" y="35"/>
                    </a:cubicBezTo>
                    <a:lnTo>
                      <a:pt x="47" y="41"/>
                    </a:lnTo>
                    <a:close/>
                    <a:moveTo>
                      <a:pt x="39" y="65"/>
                    </a:moveTo>
                    <a:cubicBezTo>
                      <a:pt x="33" y="68"/>
                      <a:pt x="30" y="71"/>
                      <a:pt x="27" y="75"/>
                    </a:cubicBezTo>
                    <a:cubicBezTo>
                      <a:pt x="24" y="79"/>
                      <a:pt x="23" y="82"/>
                      <a:pt x="23" y="86"/>
                    </a:cubicBezTo>
                    <a:cubicBezTo>
                      <a:pt x="23" y="91"/>
                      <a:pt x="25" y="95"/>
                      <a:pt x="28" y="98"/>
                    </a:cubicBezTo>
                    <a:cubicBezTo>
                      <a:pt x="31" y="101"/>
                      <a:pt x="35" y="103"/>
                      <a:pt x="41" y="103"/>
                    </a:cubicBezTo>
                    <a:cubicBezTo>
                      <a:pt x="44" y="103"/>
                      <a:pt x="48" y="102"/>
                      <a:pt x="51" y="101"/>
                    </a:cubicBezTo>
                    <a:cubicBezTo>
                      <a:pt x="54" y="99"/>
                      <a:pt x="58" y="97"/>
                      <a:pt x="62" y="94"/>
                    </a:cubicBezTo>
                    <a:lnTo>
                      <a:pt x="39" y="65"/>
                    </a:lnTo>
                    <a:close/>
                    <a:moveTo>
                      <a:pt x="39" y="65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7" name="Freeform 396"/>
              <p:cNvSpPr>
                <a:spLocks noEditPoints="1"/>
              </p:cNvSpPr>
              <p:nvPr/>
            </p:nvSpPr>
            <p:spPr bwMode="auto">
              <a:xfrm>
                <a:off x="7469" y="3673"/>
                <a:ext cx="66" cy="65"/>
              </a:xfrm>
              <a:custGeom>
                <a:avLst/>
                <a:gdLst>
                  <a:gd name="T0" fmla="*/ 34 w 88"/>
                  <a:gd name="T1" fmla="*/ 85 h 85"/>
                  <a:gd name="T2" fmla="*/ 0 w 88"/>
                  <a:gd name="T3" fmla="*/ 0 h 85"/>
                  <a:gd name="T4" fmla="*/ 23 w 88"/>
                  <a:gd name="T5" fmla="*/ 0 h 85"/>
                  <a:gd name="T6" fmla="*/ 39 w 88"/>
                  <a:gd name="T7" fmla="*/ 43 h 85"/>
                  <a:gd name="T8" fmla="*/ 44 w 88"/>
                  <a:gd name="T9" fmla="*/ 58 h 85"/>
                  <a:gd name="T10" fmla="*/ 46 w 88"/>
                  <a:gd name="T11" fmla="*/ 51 h 85"/>
                  <a:gd name="T12" fmla="*/ 49 w 88"/>
                  <a:gd name="T13" fmla="*/ 43 h 85"/>
                  <a:gd name="T14" fmla="*/ 65 w 88"/>
                  <a:gd name="T15" fmla="*/ 0 h 85"/>
                  <a:gd name="T16" fmla="*/ 88 w 88"/>
                  <a:gd name="T17" fmla="*/ 0 h 85"/>
                  <a:gd name="T18" fmla="*/ 54 w 88"/>
                  <a:gd name="T19" fmla="*/ 85 h 85"/>
                  <a:gd name="T20" fmla="*/ 34 w 88"/>
                  <a:gd name="T21" fmla="*/ 85 h 85"/>
                  <a:gd name="T22" fmla="*/ 34 w 88"/>
                  <a:gd name="T23" fmla="*/ 85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88" h="85">
                    <a:moveTo>
                      <a:pt x="34" y="85"/>
                    </a:moveTo>
                    <a:lnTo>
                      <a:pt x="0" y="0"/>
                    </a:lnTo>
                    <a:lnTo>
                      <a:pt x="23" y="0"/>
                    </a:lnTo>
                    <a:lnTo>
                      <a:pt x="39" y="43"/>
                    </a:lnTo>
                    <a:lnTo>
                      <a:pt x="44" y="58"/>
                    </a:lnTo>
                    <a:cubicBezTo>
                      <a:pt x="45" y="54"/>
                      <a:pt x="46" y="52"/>
                      <a:pt x="46" y="51"/>
                    </a:cubicBezTo>
                    <a:cubicBezTo>
                      <a:pt x="47" y="48"/>
                      <a:pt x="48" y="46"/>
                      <a:pt x="49" y="43"/>
                    </a:cubicBezTo>
                    <a:lnTo>
                      <a:pt x="65" y="0"/>
                    </a:lnTo>
                    <a:lnTo>
                      <a:pt x="88" y="0"/>
                    </a:lnTo>
                    <a:lnTo>
                      <a:pt x="54" y="85"/>
                    </a:lnTo>
                    <a:lnTo>
                      <a:pt x="34" y="85"/>
                    </a:lnTo>
                    <a:close/>
                    <a:moveTo>
                      <a:pt x="34" y="85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8" name="Freeform 397"/>
              <p:cNvSpPr>
                <a:spLocks noEditPoints="1"/>
              </p:cNvSpPr>
              <p:nvPr/>
            </p:nvSpPr>
            <p:spPr bwMode="auto">
              <a:xfrm>
                <a:off x="7546" y="3649"/>
                <a:ext cx="17" cy="89"/>
              </a:xfrm>
              <a:custGeom>
                <a:avLst/>
                <a:gdLst>
                  <a:gd name="T0" fmla="*/ 0 w 22"/>
                  <a:gd name="T1" fmla="*/ 21 h 117"/>
                  <a:gd name="T2" fmla="*/ 0 w 22"/>
                  <a:gd name="T3" fmla="*/ 0 h 117"/>
                  <a:gd name="T4" fmla="*/ 22 w 22"/>
                  <a:gd name="T5" fmla="*/ 0 h 117"/>
                  <a:gd name="T6" fmla="*/ 22 w 22"/>
                  <a:gd name="T7" fmla="*/ 21 h 117"/>
                  <a:gd name="T8" fmla="*/ 0 w 22"/>
                  <a:gd name="T9" fmla="*/ 21 h 117"/>
                  <a:gd name="T10" fmla="*/ 0 w 22"/>
                  <a:gd name="T11" fmla="*/ 117 h 117"/>
                  <a:gd name="T12" fmla="*/ 0 w 22"/>
                  <a:gd name="T13" fmla="*/ 32 h 117"/>
                  <a:gd name="T14" fmla="*/ 22 w 22"/>
                  <a:gd name="T15" fmla="*/ 32 h 117"/>
                  <a:gd name="T16" fmla="*/ 22 w 22"/>
                  <a:gd name="T17" fmla="*/ 117 h 117"/>
                  <a:gd name="T18" fmla="*/ 0 w 22"/>
                  <a:gd name="T19" fmla="*/ 117 h 117"/>
                  <a:gd name="T20" fmla="*/ 0 w 22"/>
                  <a:gd name="T21" fmla="*/ 11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2" h="117">
                    <a:moveTo>
                      <a:pt x="0" y="21"/>
                    </a:moveTo>
                    <a:lnTo>
                      <a:pt x="0" y="0"/>
                    </a:lnTo>
                    <a:lnTo>
                      <a:pt x="22" y="0"/>
                    </a:lnTo>
                    <a:lnTo>
                      <a:pt x="22" y="21"/>
                    </a:lnTo>
                    <a:lnTo>
                      <a:pt x="0" y="21"/>
                    </a:lnTo>
                    <a:close/>
                    <a:moveTo>
                      <a:pt x="0" y="117"/>
                    </a:moveTo>
                    <a:lnTo>
                      <a:pt x="0" y="32"/>
                    </a:lnTo>
                    <a:lnTo>
                      <a:pt x="22" y="32"/>
                    </a:lnTo>
                    <a:lnTo>
                      <a:pt x="22" y="117"/>
                    </a:lnTo>
                    <a:lnTo>
                      <a:pt x="0" y="117"/>
                    </a:lnTo>
                    <a:close/>
                    <a:moveTo>
                      <a:pt x="0" y="11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399" name="Freeform 398"/>
              <p:cNvSpPr>
                <a:spLocks noEditPoints="1"/>
              </p:cNvSpPr>
              <p:nvPr/>
            </p:nvSpPr>
            <p:spPr bwMode="auto">
              <a:xfrm>
                <a:off x="7574" y="3672"/>
                <a:ext cx="61" cy="67"/>
              </a:xfrm>
              <a:custGeom>
                <a:avLst/>
                <a:gdLst>
                  <a:gd name="T0" fmla="*/ 0 w 80"/>
                  <a:gd name="T1" fmla="*/ 63 h 89"/>
                  <a:gd name="T2" fmla="*/ 23 w 80"/>
                  <a:gd name="T3" fmla="*/ 59 h 89"/>
                  <a:gd name="T4" fmla="*/ 29 w 80"/>
                  <a:gd name="T5" fmla="*/ 69 h 89"/>
                  <a:gd name="T6" fmla="*/ 41 w 80"/>
                  <a:gd name="T7" fmla="*/ 73 h 89"/>
                  <a:gd name="T8" fmla="*/ 54 w 80"/>
                  <a:gd name="T9" fmla="*/ 70 h 89"/>
                  <a:gd name="T10" fmla="*/ 57 w 80"/>
                  <a:gd name="T11" fmla="*/ 64 h 89"/>
                  <a:gd name="T12" fmla="*/ 56 w 80"/>
                  <a:gd name="T13" fmla="*/ 59 h 89"/>
                  <a:gd name="T14" fmla="*/ 48 w 80"/>
                  <a:gd name="T15" fmla="*/ 56 h 89"/>
                  <a:gd name="T16" fmla="*/ 14 w 80"/>
                  <a:gd name="T17" fmla="*/ 45 h 89"/>
                  <a:gd name="T18" fmla="*/ 3 w 80"/>
                  <a:gd name="T19" fmla="*/ 26 h 89"/>
                  <a:gd name="T20" fmla="*/ 12 w 80"/>
                  <a:gd name="T21" fmla="*/ 8 h 89"/>
                  <a:gd name="T22" fmla="*/ 39 w 80"/>
                  <a:gd name="T23" fmla="*/ 0 h 89"/>
                  <a:gd name="T24" fmla="*/ 65 w 80"/>
                  <a:gd name="T25" fmla="*/ 6 h 89"/>
                  <a:gd name="T26" fmla="*/ 77 w 80"/>
                  <a:gd name="T27" fmla="*/ 23 h 89"/>
                  <a:gd name="T28" fmla="*/ 56 w 80"/>
                  <a:gd name="T29" fmla="*/ 27 h 89"/>
                  <a:gd name="T30" fmla="*/ 50 w 80"/>
                  <a:gd name="T31" fmla="*/ 19 h 89"/>
                  <a:gd name="T32" fmla="*/ 40 w 80"/>
                  <a:gd name="T33" fmla="*/ 16 h 89"/>
                  <a:gd name="T34" fmla="*/ 27 w 80"/>
                  <a:gd name="T35" fmla="*/ 19 h 89"/>
                  <a:gd name="T36" fmla="*/ 24 w 80"/>
                  <a:gd name="T37" fmla="*/ 23 h 89"/>
                  <a:gd name="T38" fmla="*/ 27 w 80"/>
                  <a:gd name="T39" fmla="*/ 27 h 89"/>
                  <a:gd name="T40" fmla="*/ 48 w 80"/>
                  <a:gd name="T41" fmla="*/ 34 h 89"/>
                  <a:gd name="T42" fmla="*/ 73 w 80"/>
                  <a:gd name="T43" fmla="*/ 44 h 89"/>
                  <a:gd name="T44" fmla="*/ 80 w 80"/>
                  <a:gd name="T45" fmla="*/ 61 h 89"/>
                  <a:gd name="T46" fmla="*/ 70 w 80"/>
                  <a:gd name="T47" fmla="*/ 81 h 89"/>
                  <a:gd name="T48" fmla="*/ 41 w 80"/>
                  <a:gd name="T49" fmla="*/ 89 h 89"/>
                  <a:gd name="T50" fmla="*/ 14 w 80"/>
                  <a:gd name="T51" fmla="*/ 82 h 89"/>
                  <a:gd name="T52" fmla="*/ 0 w 80"/>
                  <a:gd name="T53" fmla="*/ 63 h 89"/>
                  <a:gd name="T54" fmla="*/ 0 w 80"/>
                  <a:gd name="T55" fmla="*/ 63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80" h="89">
                    <a:moveTo>
                      <a:pt x="0" y="63"/>
                    </a:moveTo>
                    <a:lnTo>
                      <a:pt x="23" y="59"/>
                    </a:lnTo>
                    <a:cubicBezTo>
                      <a:pt x="24" y="64"/>
                      <a:pt x="26" y="67"/>
                      <a:pt x="29" y="69"/>
                    </a:cubicBezTo>
                    <a:cubicBezTo>
                      <a:pt x="32" y="72"/>
                      <a:pt x="36" y="73"/>
                      <a:pt x="41" y="73"/>
                    </a:cubicBezTo>
                    <a:cubicBezTo>
                      <a:pt x="47" y="73"/>
                      <a:pt x="51" y="72"/>
                      <a:pt x="54" y="70"/>
                    </a:cubicBezTo>
                    <a:cubicBezTo>
                      <a:pt x="56" y="68"/>
                      <a:pt x="57" y="66"/>
                      <a:pt x="57" y="64"/>
                    </a:cubicBezTo>
                    <a:cubicBezTo>
                      <a:pt x="57" y="62"/>
                      <a:pt x="57" y="60"/>
                      <a:pt x="56" y="59"/>
                    </a:cubicBezTo>
                    <a:cubicBezTo>
                      <a:pt x="54" y="58"/>
                      <a:pt x="52" y="57"/>
                      <a:pt x="48" y="56"/>
                    </a:cubicBezTo>
                    <a:cubicBezTo>
                      <a:pt x="30" y="52"/>
                      <a:pt x="18" y="49"/>
                      <a:pt x="14" y="45"/>
                    </a:cubicBezTo>
                    <a:cubicBezTo>
                      <a:pt x="7" y="41"/>
                      <a:pt x="3" y="34"/>
                      <a:pt x="3" y="26"/>
                    </a:cubicBezTo>
                    <a:cubicBezTo>
                      <a:pt x="3" y="19"/>
                      <a:pt x="6" y="13"/>
                      <a:pt x="12" y="8"/>
                    </a:cubicBezTo>
                    <a:cubicBezTo>
                      <a:pt x="18" y="3"/>
                      <a:pt x="27" y="0"/>
                      <a:pt x="39" y="0"/>
                    </a:cubicBezTo>
                    <a:cubicBezTo>
                      <a:pt x="51" y="0"/>
                      <a:pt x="59" y="2"/>
                      <a:pt x="65" y="6"/>
                    </a:cubicBezTo>
                    <a:cubicBezTo>
                      <a:pt x="71" y="10"/>
                      <a:pt x="75" y="15"/>
                      <a:pt x="77" y="23"/>
                    </a:cubicBezTo>
                    <a:lnTo>
                      <a:pt x="56" y="27"/>
                    </a:lnTo>
                    <a:cubicBezTo>
                      <a:pt x="55" y="23"/>
                      <a:pt x="53" y="21"/>
                      <a:pt x="50" y="19"/>
                    </a:cubicBezTo>
                    <a:cubicBezTo>
                      <a:pt x="48" y="17"/>
                      <a:pt x="44" y="16"/>
                      <a:pt x="40" y="16"/>
                    </a:cubicBezTo>
                    <a:cubicBezTo>
                      <a:pt x="34" y="16"/>
                      <a:pt x="29" y="17"/>
                      <a:pt x="27" y="19"/>
                    </a:cubicBezTo>
                    <a:cubicBezTo>
                      <a:pt x="25" y="20"/>
                      <a:pt x="24" y="22"/>
                      <a:pt x="24" y="23"/>
                    </a:cubicBezTo>
                    <a:cubicBezTo>
                      <a:pt x="24" y="25"/>
                      <a:pt x="25" y="26"/>
                      <a:pt x="27" y="27"/>
                    </a:cubicBezTo>
                    <a:cubicBezTo>
                      <a:pt x="29" y="29"/>
                      <a:pt x="36" y="31"/>
                      <a:pt x="48" y="34"/>
                    </a:cubicBezTo>
                    <a:cubicBezTo>
                      <a:pt x="60" y="37"/>
                      <a:pt x="68" y="40"/>
                      <a:pt x="73" y="44"/>
                    </a:cubicBezTo>
                    <a:cubicBezTo>
                      <a:pt x="77" y="48"/>
                      <a:pt x="80" y="53"/>
                      <a:pt x="80" y="61"/>
                    </a:cubicBezTo>
                    <a:cubicBezTo>
                      <a:pt x="80" y="68"/>
                      <a:pt x="76" y="75"/>
                      <a:pt x="70" y="81"/>
                    </a:cubicBezTo>
                    <a:cubicBezTo>
                      <a:pt x="63" y="86"/>
                      <a:pt x="54" y="89"/>
                      <a:pt x="41" y="89"/>
                    </a:cubicBezTo>
                    <a:cubicBezTo>
                      <a:pt x="29" y="89"/>
                      <a:pt x="20" y="87"/>
                      <a:pt x="14" y="82"/>
                    </a:cubicBezTo>
                    <a:cubicBezTo>
                      <a:pt x="7" y="77"/>
                      <a:pt x="2" y="71"/>
                      <a:pt x="0" y="63"/>
                    </a:cubicBezTo>
                    <a:close/>
                    <a:moveTo>
                      <a:pt x="0" y="6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00" name="Freeform 399"/>
              <p:cNvSpPr>
                <a:spLocks noEditPoints="1"/>
              </p:cNvSpPr>
              <p:nvPr/>
            </p:nvSpPr>
            <p:spPr bwMode="auto">
              <a:xfrm>
                <a:off x="7649" y="3673"/>
                <a:ext cx="59" cy="66"/>
              </a:xfrm>
              <a:custGeom>
                <a:avLst/>
                <a:gdLst>
                  <a:gd name="T0" fmla="*/ 56 w 77"/>
                  <a:gd name="T1" fmla="*/ 85 h 87"/>
                  <a:gd name="T2" fmla="*/ 56 w 77"/>
                  <a:gd name="T3" fmla="*/ 72 h 87"/>
                  <a:gd name="T4" fmla="*/ 44 w 77"/>
                  <a:gd name="T5" fmla="*/ 83 h 87"/>
                  <a:gd name="T6" fmla="*/ 28 w 77"/>
                  <a:gd name="T7" fmla="*/ 87 h 87"/>
                  <a:gd name="T8" fmla="*/ 13 w 77"/>
                  <a:gd name="T9" fmla="*/ 83 h 87"/>
                  <a:gd name="T10" fmla="*/ 3 w 77"/>
                  <a:gd name="T11" fmla="*/ 73 h 87"/>
                  <a:gd name="T12" fmla="*/ 0 w 77"/>
                  <a:gd name="T13" fmla="*/ 54 h 87"/>
                  <a:gd name="T14" fmla="*/ 0 w 77"/>
                  <a:gd name="T15" fmla="*/ 0 h 87"/>
                  <a:gd name="T16" fmla="*/ 22 w 77"/>
                  <a:gd name="T17" fmla="*/ 0 h 87"/>
                  <a:gd name="T18" fmla="*/ 22 w 77"/>
                  <a:gd name="T19" fmla="*/ 39 h 87"/>
                  <a:gd name="T20" fmla="*/ 24 w 77"/>
                  <a:gd name="T21" fmla="*/ 61 h 87"/>
                  <a:gd name="T22" fmla="*/ 28 w 77"/>
                  <a:gd name="T23" fmla="*/ 68 h 87"/>
                  <a:gd name="T24" fmla="*/ 36 w 77"/>
                  <a:gd name="T25" fmla="*/ 70 h 87"/>
                  <a:gd name="T26" fmla="*/ 47 w 77"/>
                  <a:gd name="T27" fmla="*/ 67 h 87"/>
                  <a:gd name="T28" fmla="*/ 53 w 77"/>
                  <a:gd name="T29" fmla="*/ 59 h 87"/>
                  <a:gd name="T30" fmla="*/ 55 w 77"/>
                  <a:gd name="T31" fmla="*/ 36 h 87"/>
                  <a:gd name="T32" fmla="*/ 55 w 77"/>
                  <a:gd name="T33" fmla="*/ 0 h 87"/>
                  <a:gd name="T34" fmla="*/ 77 w 77"/>
                  <a:gd name="T35" fmla="*/ 0 h 87"/>
                  <a:gd name="T36" fmla="*/ 77 w 77"/>
                  <a:gd name="T37" fmla="*/ 85 h 87"/>
                  <a:gd name="T38" fmla="*/ 56 w 77"/>
                  <a:gd name="T39" fmla="*/ 85 h 87"/>
                  <a:gd name="T40" fmla="*/ 56 w 77"/>
                  <a:gd name="T41" fmla="*/ 85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7" h="87">
                    <a:moveTo>
                      <a:pt x="56" y="85"/>
                    </a:moveTo>
                    <a:lnTo>
                      <a:pt x="56" y="72"/>
                    </a:lnTo>
                    <a:cubicBezTo>
                      <a:pt x="53" y="77"/>
                      <a:pt x="49" y="81"/>
                      <a:pt x="44" y="83"/>
                    </a:cubicBezTo>
                    <a:cubicBezTo>
                      <a:pt x="39" y="86"/>
                      <a:pt x="34" y="87"/>
                      <a:pt x="28" y="87"/>
                    </a:cubicBezTo>
                    <a:cubicBezTo>
                      <a:pt x="22" y="87"/>
                      <a:pt x="17" y="86"/>
                      <a:pt x="13" y="83"/>
                    </a:cubicBezTo>
                    <a:cubicBezTo>
                      <a:pt x="8" y="81"/>
                      <a:pt x="5" y="77"/>
                      <a:pt x="3" y="73"/>
                    </a:cubicBezTo>
                    <a:cubicBezTo>
                      <a:pt x="1" y="68"/>
                      <a:pt x="0" y="62"/>
                      <a:pt x="0" y="54"/>
                    </a:cubicBezTo>
                    <a:lnTo>
                      <a:pt x="0" y="0"/>
                    </a:lnTo>
                    <a:lnTo>
                      <a:pt x="22" y="0"/>
                    </a:lnTo>
                    <a:lnTo>
                      <a:pt x="22" y="39"/>
                    </a:lnTo>
                    <a:cubicBezTo>
                      <a:pt x="22" y="51"/>
                      <a:pt x="23" y="59"/>
                      <a:pt x="24" y="61"/>
                    </a:cubicBezTo>
                    <a:cubicBezTo>
                      <a:pt x="24" y="64"/>
                      <a:pt x="26" y="66"/>
                      <a:pt x="28" y="68"/>
                    </a:cubicBezTo>
                    <a:cubicBezTo>
                      <a:pt x="30" y="69"/>
                      <a:pt x="33" y="70"/>
                      <a:pt x="36" y="70"/>
                    </a:cubicBezTo>
                    <a:cubicBezTo>
                      <a:pt x="40" y="70"/>
                      <a:pt x="44" y="69"/>
                      <a:pt x="47" y="67"/>
                    </a:cubicBezTo>
                    <a:cubicBezTo>
                      <a:pt x="50" y="65"/>
                      <a:pt x="52" y="62"/>
                      <a:pt x="53" y="59"/>
                    </a:cubicBezTo>
                    <a:cubicBezTo>
                      <a:pt x="54" y="56"/>
                      <a:pt x="55" y="48"/>
                      <a:pt x="55" y="36"/>
                    </a:cubicBezTo>
                    <a:lnTo>
                      <a:pt x="55" y="0"/>
                    </a:lnTo>
                    <a:lnTo>
                      <a:pt x="77" y="0"/>
                    </a:lnTo>
                    <a:lnTo>
                      <a:pt x="77" y="85"/>
                    </a:lnTo>
                    <a:lnTo>
                      <a:pt x="56" y="85"/>
                    </a:lnTo>
                    <a:close/>
                    <a:moveTo>
                      <a:pt x="56" y="85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01" name="Freeform 400"/>
              <p:cNvSpPr>
                <a:spLocks noEditPoints="1"/>
              </p:cNvSpPr>
              <p:nvPr/>
            </p:nvSpPr>
            <p:spPr bwMode="auto">
              <a:xfrm>
                <a:off x="7721" y="3672"/>
                <a:ext cx="60" cy="67"/>
              </a:xfrm>
              <a:custGeom>
                <a:avLst/>
                <a:gdLst>
                  <a:gd name="T0" fmla="*/ 22 w 79"/>
                  <a:gd name="T1" fmla="*/ 28 h 89"/>
                  <a:gd name="T2" fmla="*/ 2 w 79"/>
                  <a:gd name="T3" fmla="*/ 24 h 89"/>
                  <a:gd name="T4" fmla="*/ 14 w 79"/>
                  <a:gd name="T5" fmla="*/ 6 h 89"/>
                  <a:gd name="T6" fmla="*/ 39 w 79"/>
                  <a:gd name="T7" fmla="*/ 0 h 89"/>
                  <a:gd name="T8" fmla="*/ 61 w 79"/>
                  <a:gd name="T9" fmla="*/ 4 h 89"/>
                  <a:gd name="T10" fmla="*/ 71 w 79"/>
                  <a:gd name="T11" fmla="*/ 13 h 89"/>
                  <a:gd name="T12" fmla="*/ 74 w 79"/>
                  <a:gd name="T13" fmla="*/ 33 h 89"/>
                  <a:gd name="T14" fmla="*/ 74 w 79"/>
                  <a:gd name="T15" fmla="*/ 59 h 89"/>
                  <a:gd name="T16" fmla="*/ 75 w 79"/>
                  <a:gd name="T17" fmla="*/ 76 h 89"/>
                  <a:gd name="T18" fmla="*/ 79 w 79"/>
                  <a:gd name="T19" fmla="*/ 87 h 89"/>
                  <a:gd name="T20" fmla="*/ 57 w 79"/>
                  <a:gd name="T21" fmla="*/ 87 h 89"/>
                  <a:gd name="T22" fmla="*/ 55 w 79"/>
                  <a:gd name="T23" fmla="*/ 80 h 89"/>
                  <a:gd name="T24" fmla="*/ 54 w 79"/>
                  <a:gd name="T25" fmla="*/ 78 h 89"/>
                  <a:gd name="T26" fmla="*/ 42 w 79"/>
                  <a:gd name="T27" fmla="*/ 86 h 89"/>
                  <a:gd name="T28" fmla="*/ 28 w 79"/>
                  <a:gd name="T29" fmla="*/ 89 h 89"/>
                  <a:gd name="T30" fmla="*/ 7 w 79"/>
                  <a:gd name="T31" fmla="*/ 82 h 89"/>
                  <a:gd name="T32" fmla="*/ 0 w 79"/>
                  <a:gd name="T33" fmla="*/ 64 h 89"/>
                  <a:gd name="T34" fmla="*/ 3 w 79"/>
                  <a:gd name="T35" fmla="*/ 51 h 89"/>
                  <a:gd name="T36" fmla="*/ 13 w 79"/>
                  <a:gd name="T37" fmla="*/ 42 h 89"/>
                  <a:gd name="T38" fmla="*/ 30 w 79"/>
                  <a:gd name="T39" fmla="*/ 37 h 89"/>
                  <a:gd name="T40" fmla="*/ 52 w 79"/>
                  <a:gd name="T41" fmla="*/ 32 h 89"/>
                  <a:gd name="T42" fmla="*/ 52 w 79"/>
                  <a:gd name="T43" fmla="*/ 29 h 89"/>
                  <a:gd name="T44" fmla="*/ 49 w 79"/>
                  <a:gd name="T45" fmla="*/ 20 h 89"/>
                  <a:gd name="T46" fmla="*/ 37 w 79"/>
                  <a:gd name="T47" fmla="*/ 17 h 89"/>
                  <a:gd name="T48" fmla="*/ 28 w 79"/>
                  <a:gd name="T49" fmla="*/ 20 h 89"/>
                  <a:gd name="T50" fmla="*/ 22 w 79"/>
                  <a:gd name="T51" fmla="*/ 28 h 89"/>
                  <a:gd name="T52" fmla="*/ 52 w 79"/>
                  <a:gd name="T53" fmla="*/ 46 h 89"/>
                  <a:gd name="T54" fmla="*/ 39 w 79"/>
                  <a:gd name="T55" fmla="*/ 50 h 89"/>
                  <a:gd name="T56" fmla="*/ 26 w 79"/>
                  <a:gd name="T57" fmla="*/ 54 h 89"/>
                  <a:gd name="T58" fmla="*/ 22 w 79"/>
                  <a:gd name="T59" fmla="*/ 62 h 89"/>
                  <a:gd name="T60" fmla="*/ 26 w 79"/>
                  <a:gd name="T61" fmla="*/ 70 h 89"/>
                  <a:gd name="T62" fmla="*/ 35 w 79"/>
                  <a:gd name="T63" fmla="*/ 73 h 89"/>
                  <a:gd name="T64" fmla="*/ 46 w 79"/>
                  <a:gd name="T65" fmla="*/ 69 h 89"/>
                  <a:gd name="T66" fmla="*/ 51 w 79"/>
                  <a:gd name="T67" fmla="*/ 62 h 89"/>
                  <a:gd name="T68" fmla="*/ 52 w 79"/>
                  <a:gd name="T69" fmla="*/ 51 h 89"/>
                  <a:gd name="T70" fmla="*/ 52 w 79"/>
                  <a:gd name="T71" fmla="*/ 46 h 89"/>
                  <a:gd name="T72" fmla="*/ 52 w 79"/>
                  <a:gd name="T73" fmla="*/ 46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79" h="89">
                    <a:moveTo>
                      <a:pt x="22" y="28"/>
                    </a:moveTo>
                    <a:lnTo>
                      <a:pt x="2" y="24"/>
                    </a:lnTo>
                    <a:cubicBezTo>
                      <a:pt x="4" y="16"/>
                      <a:pt x="8" y="10"/>
                      <a:pt x="14" y="6"/>
                    </a:cubicBezTo>
                    <a:cubicBezTo>
                      <a:pt x="19" y="2"/>
                      <a:pt x="28" y="0"/>
                      <a:pt x="39" y="0"/>
                    </a:cubicBezTo>
                    <a:cubicBezTo>
                      <a:pt x="49" y="0"/>
                      <a:pt x="56" y="1"/>
                      <a:pt x="61" y="4"/>
                    </a:cubicBezTo>
                    <a:cubicBezTo>
                      <a:pt x="66" y="6"/>
                      <a:pt x="69" y="9"/>
                      <a:pt x="71" y="13"/>
                    </a:cubicBezTo>
                    <a:cubicBezTo>
                      <a:pt x="73" y="16"/>
                      <a:pt x="74" y="23"/>
                      <a:pt x="74" y="33"/>
                    </a:cubicBezTo>
                    <a:lnTo>
                      <a:pt x="74" y="59"/>
                    </a:lnTo>
                    <a:cubicBezTo>
                      <a:pt x="74" y="67"/>
                      <a:pt x="75" y="72"/>
                      <a:pt x="75" y="76"/>
                    </a:cubicBezTo>
                    <a:cubicBezTo>
                      <a:pt x="76" y="79"/>
                      <a:pt x="77" y="83"/>
                      <a:pt x="79" y="87"/>
                    </a:cubicBezTo>
                    <a:lnTo>
                      <a:pt x="57" y="87"/>
                    </a:lnTo>
                    <a:cubicBezTo>
                      <a:pt x="56" y="86"/>
                      <a:pt x="56" y="83"/>
                      <a:pt x="55" y="80"/>
                    </a:cubicBezTo>
                    <a:cubicBezTo>
                      <a:pt x="55" y="79"/>
                      <a:pt x="54" y="78"/>
                      <a:pt x="54" y="78"/>
                    </a:cubicBezTo>
                    <a:cubicBezTo>
                      <a:pt x="50" y="82"/>
                      <a:pt x="46" y="84"/>
                      <a:pt x="42" y="86"/>
                    </a:cubicBezTo>
                    <a:cubicBezTo>
                      <a:pt x="37" y="88"/>
                      <a:pt x="33" y="89"/>
                      <a:pt x="28" y="89"/>
                    </a:cubicBezTo>
                    <a:cubicBezTo>
                      <a:pt x="19" y="89"/>
                      <a:pt x="12" y="87"/>
                      <a:pt x="7" y="82"/>
                    </a:cubicBezTo>
                    <a:cubicBezTo>
                      <a:pt x="2" y="77"/>
                      <a:pt x="0" y="71"/>
                      <a:pt x="0" y="64"/>
                    </a:cubicBezTo>
                    <a:cubicBezTo>
                      <a:pt x="0" y="59"/>
                      <a:pt x="1" y="55"/>
                      <a:pt x="3" y="51"/>
                    </a:cubicBezTo>
                    <a:cubicBezTo>
                      <a:pt x="5" y="47"/>
                      <a:pt x="8" y="44"/>
                      <a:pt x="13" y="42"/>
                    </a:cubicBezTo>
                    <a:cubicBezTo>
                      <a:pt x="17" y="40"/>
                      <a:pt x="23" y="39"/>
                      <a:pt x="30" y="37"/>
                    </a:cubicBezTo>
                    <a:cubicBezTo>
                      <a:pt x="41" y="35"/>
                      <a:pt x="48" y="33"/>
                      <a:pt x="52" y="32"/>
                    </a:cubicBezTo>
                    <a:lnTo>
                      <a:pt x="52" y="29"/>
                    </a:lnTo>
                    <a:cubicBezTo>
                      <a:pt x="52" y="25"/>
                      <a:pt x="51" y="22"/>
                      <a:pt x="49" y="20"/>
                    </a:cubicBezTo>
                    <a:cubicBezTo>
                      <a:pt x="47" y="18"/>
                      <a:pt x="43" y="17"/>
                      <a:pt x="37" y="17"/>
                    </a:cubicBezTo>
                    <a:cubicBezTo>
                      <a:pt x="33" y="17"/>
                      <a:pt x="30" y="18"/>
                      <a:pt x="28" y="20"/>
                    </a:cubicBezTo>
                    <a:cubicBezTo>
                      <a:pt x="25" y="21"/>
                      <a:pt x="24" y="24"/>
                      <a:pt x="22" y="28"/>
                    </a:cubicBezTo>
                    <a:close/>
                    <a:moveTo>
                      <a:pt x="52" y="46"/>
                    </a:moveTo>
                    <a:cubicBezTo>
                      <a:pt x="49" y="47"/>
                      <a:pt x="45" y="48"/>
                      <a:pt x="39" y="50"/>
                    </a:cubicBezTo>
                    <a:cubicBezTo>
                      <a:pt x="32" y="51"/>
                      <a:pt x="28" y="52"/>
                      <a:pt x="26" y="54"/>
                    </a:cubicBezTo>
                    <a:cubicBezTo>
                      <a:pt x="23" y="56"/>
                      <a:pt x="22" y="58"/>
                      <a:pt x="22" y="62"/>
                    </a:cubicBezTo>
                    <a:cubicBezTo>
                      <a:pt x="22" y="65"/>
                      <a:pt x="23" y="67"/>
                      <a:pt x="26" y="70"/>
                    </a:cubicBezTo>
                    <a:cubicBezTo>
                      <a:pt x="28" y="72"/>
                      <a:pt x="31" y="73"/>
                      <a:pt x="35" y="73"/>
                    </a:cubicBezTo>
                    <a:cubicBezTo>
                      <a:pt x="39" y="73"/>
                      <a:pt x="42" y="72"/>
                      <a:pt x="46" y="69"/>
                    </a:cubicBezTo>
                    <a:cubicBezTo>
                      <a:pt x="49" y="67"/>
                      <a:pt x="51" y="65"/>
                      <a:pt x="51" y="62"/>
                    </a:cubicBezTo>
                    <a:cubicBezTo>
                      <a:pt x="52" y="60"/>
                      <a:pt x="52" y="56"/>
                      <a:pt x="52" y="51"/>
                    </a:cubicBezTo>
                    <a:lnTo>
                      <a:pt x="52" y="46"/>
                    </a:lnTo>
                    <a:close/>
                    <a:moveTo>
                      <a:pt x="52" y="4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02" name="Freeform 401"/>
              <p:cNvSpPr>
                <a:spLocks noEditPoints="1"/>
              </p:cNvSpPr>
              <p:nvPr/>
            </p:nvSpPr>
            <p:spPr bwMode="auto">
              <a:xfrm>
                <a:off x="7795" y="3649"/>
                <a:ext cx="17" cy="89"/>
              </a:xfrm>
              <a:custGeom>
                <a:avLst/>
                <a:gdLst>
                  <a:gd name="T0" fmla="*/ 0 w 22"/>
                  <a:gd name="T1" fmla="*/ 117 h 117"/>
                  <a:gd name="T2" fmla="*/ 0 w 22"/>
                  <a:gd name="T3" fmla="*/ 0 h 117"/>
                  <a:gd name="T4" fmla="*/ 22 w 22"/>
                  <a:gd name="T5" fmla="*/ 0 h 117"/>
                  <a:gd name="T6" fmla="*/ 22 w 22"/>
                  <a:gd name="T7" fmla="*/ 117 h 117"/>
                  <a:gd name="T8" fmla="*/ 0 w 22"/>
                  <a:gd name="T9" fmla="*/ 117 h 117"/>
                  <a:gd name="T10" fmla="*/ 0 w 22"/>
                  <a:gd name="T11" fmla="*/ 117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2" h="117">
                    <a:moveTo>
                      <a:pt x="0" y="117"/>
                    </a:moveTo>
                    <a:lnTo>
                      <a:pt x="0" y="0"/>
                    </a:lnTo>
                    <a:lnTo>
                      <a:pt x="22" y="0"/>
                    </a:lnTo>
                    <a:lnTo>
                      <a:pt x="22" y="117"/>
                    </a:lnTo>
                    <a:lnTo>
                      <a:pt x="0" y="117"/>
                    </a:lnTo>
                    <a:close/>
                    <a:moveTo>
                      <a:pt x="0" y="11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03" name="Freeform 402"/>
              <p:cNvSpPr>
                <a:spLocks noEditPoints="1"/>
              </p:cNvSpPr>
              <p:nvPr/>
            </p:nvSpPr>
            <p:spPr bwMode="auto">
              <a:xfrm>
                <a:off x="7859" y="3672"/>
                <a:ext cx="61" cy="67"/>
              </a:xfrm>
              <a:custGeom>
                <a:avLst/>
                <a:gdLst>
                  <a:gd name="T0" fmla="*/ 22 w 80"/>
                  <a:gd name="T1" fmla="*/ 28 h 89"/>
                  <a:gd name="T2" fmla="*/ 2 w 80"/>
                  <a:gd name="T3" fmla="*/ 24 h 89"/>
                  <a:gd name="T4" fmla="*/ 14 w 80"/>
                  <a:gd name="T5" fmla="*/ 6 h 89"/>
                  <a:gd name="T6" fmla="*/ 39 w 80"/>
                  <a:gd name="T7" fmla="*/ 0 h 89"/>
                  <a:gd name="T8" fmla="*/ 61 w 80"/>
                  <a:gd name="T9" fmla="*/ 4 h 89"/>
                  <a:gd name="T10" fmla="*/ 72 w 80"/>
                  <a:gd name="T11" fmla="*/ 13 h 89"/>
                  <a:gd name="T12" fmla="*/ 75 w 80"/>
                  <a:gd name="T13" fmla="*/ 33 h 89"/>
                  <a:gd name="T14" fmla="*/ 74 w 80"/>
                  <a:gd name="T15" fmla="*/ 59 h 89"/>
                  <a:gd name="T16" fmla="*/ 75 w 80"/>
                  <a:gd name="T17" fmla="*/ 76 h 89"/>
                  <a:gd name="T18" fmla="*/ 80 w 80"/>
                  <a:gd name="T19" fmla="*/ 87 h 89"/>
                  <a:gd name="T20" fmla="*/ 57 w 80"/>
                  <a:gd name="T21" fmla="*/ 87 h 89"/>
                  <a:gd name="T22" fmla="*/ 55 w 80"/>
                  <a:gd name="T23" fmla="*/ 80 h 89"/>
                  <a:gd name="T24" fmla="*/ 54 w 80"/>
                  <a:gd name="T25" fmla="*/ 78 h 89"/>
                  <a:gd name="T26" fmla="*/ 42 w 80"/>
                  <a:gd name="T27" fmla="*/ 86 h 89"/>
                  <a:gd name="T28" fmla="*/ 28 w 80"/>
                  <a:gd name="T29" fmla="*/ 89 h 89"/>
                  <a:gd name="T30" fmla="*/ 7 w 80"/>
                  <a:gd name="T31" fmla="*/ 82 h 89"/>
                  <a:gd name="T32" fmla="*/ 0 w 80"/>
                  <a:gd name="T33" fmla="*/ 64 h 89"/>
                  <a:gd name="T34" fmla="*/ 3 w 80"/>
                  <a:gd name="T35" fmla="*/ 51 h 89"/>
                  <a:gd name="T36" fmla="*/ 13 w 80"/>
                  <a:gd name="T37" fmla="*/ 42 h 89"/>
                  <a:gd name="T38" fmla="*/ 31 w 80"/>
                  <a:gd name="T39" fmla="*/ 37 h 89"/>
                  <a:gd name="T40" fmla="*/ 53 w 80"/>
                  <a:gd name="T41" fmla="*/ 32 h 89"/>
                  <a:gd name="T42" fmla="*/ 53 w 80"/>
                  <a:gd name="T43" fmla="*/ 29 h 89"/>
                  <a:gd name="T44" fmla="*/ 49 w 80"/>
                  <a:gd name="T45" fmla="*/ 20 h 89"/>
                  <a:gd name="T46" fmla="*/ 37 w 80"/>
                  <a:gd name="T47" fmla="*/ 17 h 89"/>
                  <a:gd name="T48" fmla="*/ 28 w 80"/>
                  <a:gd name="T49" fmla="*/ 20 h 89"/>
                  <a:gd name="T50" fmla="*/ 22 w 80"/>
                  <a:gd name="T51" fmla="*/ 28 h 89"/>
                  <a:gd name="T52" fmla="*/ 53 w 80"/>
                  <a:gd name="T53" fmla="*/ 46 h 89"/>
                  <a:gd name="T54" fmla="*/ 39 w 80"/>
                  <a:gd name="T55" fmla="*/ 50 h 89"/>
                  <a:gd name="T56" fmla="*/ 27 w 80"/>
                  <a:gd name="T57" fmla="*/ 54 h 89"/>
                  <a:gd name="T58" fmla="*/ 22 w 80"/>
                  <a:gd name="T59" fmla="*/ 62 h 89"/>
                  <a:gd name="T60" fmla="*/ 26 w 80"/>
                  <a:gd name="T61" fmla="*/ 70 h 89"/>
                  <a:gd name="T62" fmla="*/ 35 w 80"/>
                  <a:gd name="T63" fmla="*/ 73 h 89"/>
                  <a:gd name="T64" fmla="*/ 46 w 80"/>
                  <a:gd name="T65" fmla="*/ 69 h 89"/>
                  <a:gd name="T66" fmla="*/ 52 w 80"/>
                  <a:gd name="T67" fmla="*/ 62 h 89"/>
                  <a:gd name="T68" fmla="*/ 53 w 80"/>
                  <a:gd name="T69" fmla="*/ 51 h 89"/>
                  <a:gd name="T70" fmla="*/ 53 w 80"/>
                  <a:gd name="T71" fmla="*/ 46 h 89"/>
                  <a:gd name="T72" fmla="*/ 53 w 80"/>
                  <a:gd name="T73" fmla="*/ 46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80" h="89">
                    <a:moveTo>
                      <a:pt x="22" y="28"/>
                    </a:moveTo>
                    <a:lnTo>
                      <a:pt x="2" y="24"/>
                    </a:lnTo>
                    <a:cubicBezTo>
                      <a:pt x="4" y="16"/>
                      <a:pt x="8" y="10"/>
                      <a:pt x="14" y="6"/>
                    </a:cubicBezTo>
                    <a:cubicBezTo>
                      <a:pt x="19" y="2"/>
                      <a:pt x="28" y="0"/>
                      <a:pt x="39" y="0"/>
                    </a:cubicBezTo>
                    <a:cubicBezTo>
                      <a:pt x="49" y="0"/>
                      <a:pt x="56" y="1"/>
                      <a:pt x="61" y="4"/>
                    </a:cubicBezTo>
                    <a:cubicBezTo>
                      <a:pt x="66" y="6"/>
                      <a:pt x="70" y="9"/>
                      <a:pt x="72" y="13"/>
                    </a:cubicBezTo>
                    <a:cubicBezTo>
                      <a:pt x="74" y="16"/>
                      <a:pt x="75" y="23"/>
                      <a:pt x="75" y="33"/>
                    </a:cubicBezTo>
                    <a:lnTo>
                      <a:pt x="74" y="59"/>
                    </a:lnTo>
                    <a:cubicBezTo>
                      <a:pt x="74" y="67"/>
                      <a:pt x="75" y="72"/>
                      <a:pt x="75" y="76"/>
                    </a:cubicBezTo>
                    <a:cubicBezTo>
                      <a:pt x="76" y="79"/>
                      <a:pt x="77" y="83"/>
                      <a:pt x="80" y="87"/>
                    </a:cubicBezTo>
                    <a:lnTo>
                      <a:pt x="57" y="87"/>
                    </a:lnTo>
                    <a:cubicBezTo>
                      <a:pt x="57" y="86"/>
                      <a:pt x="56" y="83"/>
                      <a:pt x="55" y="80"/>
                    </a:cubicBezTo>
                    <a:cubicBezTo>
                      <a:pt x="55" y="79"/>
                      <a:pt x="54" y="78"/>
                      <a:pt x="54" y="78"/>
                    </a:cubicBezTo>
                    <a:cubicBezTo>
                      <a:pt x="50" y="82"/>
                      <a:pt x="46" y="84"/>
                      <a:pt x="42" y="86"/>
                    </a:cubicBezTo>
                    <a:cubicBezTo>
                      <a:pt x="38" y="88"/>
                      <a:pt x="33" y="89"/>
                      <a:pt x="28" y="89"/>
                    </a:cubicBezTo>
                    <a:cubicBezTo>
                      <a:pt x="19" y="89"/>
                      <a:pt x="12" y="87"/>
                      <a:pt x="7" y="82"/>
                    </a:cubicBezTo>
                    <a:cubicBezTo>
                      <a:pt x="2" y="77"/>
                      <a:pt x="0" y="71"/>
                      <a:pt x="0" y="64"/>
                    </a:cubicBezTo>
                    <a:cubicBezTo>
                      <a:pt x="0" y="59"/>
                      <a:pt x="1" y="55"/>
                      <a:pt x="3" y="51"/>
                    </a:cubicBezTo>
                    <a:cubicBezTo>
                      <a:pt x="5" y="47"/>
                      <a:pt x="9" y="44"/>
                      <a:pt x="13" y="42"/>
                    </a:cubicBezTo>
                    <a:cubicBezTo>
                      <a:pt x="17" y="40"/>
                      <a:pt x="23" y="39"/>
                      <a:pt x="31" y="37"/>
                    </a:cubicBezTo>
                    <a:cubicBezTo>
                      <a:pt x="41" y="35"/>
                      <a:pt x="48" y="33"/>
                      <a:pt x="53" y="32"/>
                    </a:cubicBezTo>
                    <a:lnTo>
                      <a:pt x="53" y="29"/>
                    </a:lnTo>
                    <a:cubicBezTo>
                      <a:pt x="52" y="25"/>
                      <a:pt x="51" y="22"/>
                      <a:pt x="49" y="20"/>
                    </a:cubicBezTo>
                    <a:cubicBezTo>
                      <a:pt x="47" y="18"/>
                      <a:pt x="43" y="17"/>
                      <a:pt x="37" y="17"/>
                    </a:cubicBezTo>
                    <a:cubicBezTo>
                      <a:pt x="33" y="17"/>
                      <a:pt x="30" y="18"/>
                      <a:pt x="28" y="20"/>
                    </a:cubicBezTo>
                    <a:cubicBezTo>
                      <a:pt x="26" y="21"/>
                      <a:pt x="24" y="24"/>
                      <a:pt x="22" y="28"/>
                    </a:cubicBezTo>
                    <a:close/>
                    <a:moveTo>
                      <a:pt x="53" y="46"/>
                    </a:moveTo>
                    <a:cubicBezTo>
                      <a:pt x="50" y="47"/>
                      <a:pt x="45" y="48"/>
                      <a:pt x="39" y="50"/>
                    </a:cubicBezTo>
                    <a:cubicBezTo>
                      <a:pt x="33" y="51"/>
                      <a:pt x="28" y="52"/>
                      <a:pt x="27" y="54"/>
                    </a:cubicBezTo>
                    <a:cubicBezTo>
                      <a:pt x="24" y="56"/>
                      <a:pt x="22" y="58"/>
                      <a:pt x="22" y="62"/>
                    </a:cubicBezTo>
                    <a:cubicBezTo>
                      <a:pt x="22" y="65"/>
                      <a:pt x="23" y="67"/>
                      <a:pt x="26" y="70"/>
                    </a:cubicBezTo>
                    <a:cubicBezTo>
                      <a:pt x="28" y="72"/>
                      <a:pt x="31" y="73"/>
                      <a:pt x="35" y="73"/>
                    </a:cubicBezTo>
                    <a:cubicBezTo>
                      <a:pt x="39" y="73"/>
                      <a:pt x="43" y="72"/>
                      <a:pt x="46" y="69"/>
                    </a:cubicBezTo>
                    <a:cubicBezTo>
                      <a:pt x="49" y="67"/>
                      <a:pt x="51" y="65"/>
                      <a:pt x="52" y="62"/>
                    </a:cubicBezTo>
                    <a:cubicBezTo>
                      <a:pt x="52" y="60"/>
                      <a:pt x="52" y="56"/>
                      <a:pt x="53" y="51"/>
                    </a:cubicBezTo>
                    <a:lnTo>
                      <a:pt x="53" y="46"/>
                    </a:lnTo>
                    <a:close/>
                    <a:moveTo>
                      <a:pt x="53" y="46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04" name="Freeform 403"/>
              <p:cNvSpPr>
                <a:spLocks noEditPoints="1"/>
              </p:cNvSpPr>
              <p:nvPr/>
            </p:nvSpPr>
            <p:spPr bwMode="auto">
              <a:xfrm>
                <a:off x="7932" y="3672"/>
                <a:ext cx="42" cy="66"/>
              </a:xfrm>
              <a:custGeom>
                <a:avLst/>
                <a:gdLst>
                  <a:gd name="T0" fmla="*/ 22 w 55"/>
                  <a:gd name="T1" fmla="*/ 87 h 87"/>
                  <a:gd name="T2" fmla="*/ 0 w 55"/>
                  <a:gd name="T3" fmla="*/ 87 h 87"/>
                  <a:gd name="T4" fmla="*/ 0 w 55"/>
                  <a:gd name="T5" fmla="*/ 2 h 87"/>
                  <a:gd name="T6" fmla="*/ 21 w 55"/>
                  <a:gd name="T7" fmla="*/ 2 h 87"/>
                  <a:gd name="T8" fmla="*/ 21 w 55"/>
                  <a:gd name="T9" fmla="*/ 14 h 87"/>
                  <a:gd name="T10" fmla="*/ 30 w 55"/>
                  <a:gd name="T11" fmla="*/ 3 h 87"/>
                  <a:gd name="T12" fmla="*/ 40 w 55"/>
                  <a:gd name="T13" fmla="*/ 0 h 87"/>
                  <a:gd name="T14" fmla="*/ 55 w 55"/>
                  <a:gd name="T15" fmla="*/ 4 h 87"/>
                  <a:gd name="T16" fmla="*/ 48 w 55"/>
                  <a:gd name="T17" fmla="*/ 24 h 87"/>
                  <a:gd name="T18" fmla="*/ 37 w 55"/>
                  <a:gd name="T19" fmla="*/ 20 h 87"/>
                  <a:gd name="T20" fmla="*/ 29 w 55"/>
                  <a:gd name="T21" fmla="*/ 23 h 87"/>
                  <a:gd name="T22" fmla="*/ 24 w 55"/>
                  <a:gd name="T23" fmla="*/ 32 h 87"/>
                  <a:gd name="T24" fmla="*/ 22 w 55"/>
                  <a:gd name="T25" fmla="*/ 61 h 87"/>
                  <a:gd name="T26" fmla="*/ 22 w 55"/>
                  <a:gd name="T27" fmla="*/ 87 h 87"/>
                  <a:gd name="T28" fmla="*/ 22 w 55"/>
                  <a:gd name="T29" fmla="*/ 87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" h="87">
                    <a:moveTo>
                      <a:pt x="22" y="87"/>
                    </a:moveTo>
                    <a:lnTo>
                      <a:pt x="0" y="87"/>
                    </a:lnTo>
                    <a:lnTo>
                      <a:pt x="0" y="2"/>
                    </a:lnTo>
                    <a:lnTo>
                      <a:pt x="21" y="2"/>
                    </a:lnTo>
                    <a:lnTo>
                      <a:pt x="21" y="14"/>
                    </a:lnTo>
                    <a:cubicBezTo>
                      <a:pt x="24" y="8"/>
                      <a:pt x="27" y="5"/>
                      <a:pt x="30" y="3"/>
                    </a:cubicBezTo>
                    <a:cubicBezTo>
                      <a:pt x="33" y="1"/>
                      <a:pt x="36" y="0"/>
                      <a:pt x="40" y="0"/>
                    </a:cubicBezTo>
                    <a:cubicBezTo>
                      <a:pt x="45" y="0"/>
                      <a:pt x="50" y="2"/>
                      <a:pt x="55" y="4"/>
                    </a:cubicBezTo>
                    <a:lnTo>
                      <a:pt x="48" y="24"/>
                    </a:lnTo>
                    <a:cubicBezTo>
                      <a:pt x="44" y="22"/>
                      <a:pt x="41" y="20"/>
                      <a:pt x="37" y="20"/>
                    </a:cubicBezTo>
                    <a:cubicBezTo>
                      <a:pt x="34" y="20"/>
                      <a:pt x="31" y="21"/>
                      <a:pt x="29" y="23"/>
                    </a:cubicBezTo>
                    <a:cubicBezTo>
                      <a:pt x="27" y="25"/>
                      <a:pt x="25" y="28"/>
                      <a:pt x="24" y="32"/>
                    </a:cubicBezTo>
                    <a:cubicBezTo>
                      <a:pt x="23" y="37"/>
                      <a:pt x="22" y="46"/>
                      <a:pt x="22" y="61"/>
                    </a:cubicBezTo>
                    <a:lnTo>
                      <a:pt x="22" y="87"/>
                    </a:lnTo>
                    <a:close/>
                    <a:moveTo>
                      <a:pt x="22" y="87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05" name="Freeform 404"/>
              <p:cNvSpPr>
                <a:spLocks noEditPoints="1"/>
              </p:cNvSpPr>
              <p:nvPr/>
            </p:nvSpPr>
            <p:spPr bwMode="auto">
              <a:xfrm>
                <a:off x="7974" y="3651"/>
                <a:ext cx="38" cy="88"/>
              </a:xfrm>
              <a:custGeom>
                <a:avLst/>
                <a:gdLst>
                  <a:gd name="T0" fmla="*/ 49 w 50"/>
                  <a:gd name="T1" fmla="*/ 30 h 117"/>
                  <a:gd name="T2" fmla="*/ 49 w 50"/>
                  <a:gd name="T3" fmla="*/ 48 h 117"/>
                  <a:gd name="T4" fmla="*/ 33 w 50"/>
                  <a:gd name="T5" fmla="*/ 48 h 117"/>
                  <a:gd name="T6" fmla="*/ 33 w 50"/>
                  <a:gd name="T7" fmla="*/ 82 h 117"/>
                  <a:gd name="T8" fmla="*/ 34 w 50"/>
                  <a:gd name="T9" fmla="*/ 94 h 117"/>
                  <a:gd name="T10" fmla="*/ 36 w 50"/>
                  <a:gd name="T11" fmla="*/ 97 h 117"/>
                  <a:gd name="T12" fmla="*/ 39 w 50"/>
                  <a:gd name="T13" fmla="*/ 98 h 117"/>
                  <a:gd name="T14" fmla="*/ 48 w 50"/>
                  <a:gd name="T15" fmla="*/ 96 h 117"/>
                  <a:gd name="T16" fmla="*/ 50 w 50"/>
                  <a:gd name="T17" fmla="*/ 114 h 117"/>
                  <a:gd name="T18" fmla="*/ 33 w 50"/>
                  <a:gd name="T19" fmla="*/ 117 h 117"/>
                  <a:gd name="T20" fmla="*/ 22 w 50"/>
                  <a:gd name="T21" fmla="*/ 115 h 117"/>
                  <a:gd name="T22" fmla="*/ 14 w 50"/>
                  <a:gd name="T23" fmla="*/ 110 h 117"/>
                  <a:gd name="T24" fmla="*/ 11 w 50"/>
                  <a:gd name="T25" fmla="*/ 101 h 117"/>
                  <a:gd name="T26" fmla="*/ 11 w 50"/>
                  <a:gd name="T27" fmla="*/ 85 h 117"/>
                  <a:gd name="T28" fmla="*/ 11 w 50"/>
                  <a:gd name="T29" fmla="*/ 48 h 117"/>
                  <a:gd name="T30" fmla="*/ 0 w 50"/>
                  <a:gd name="T31" fmla="*/ 48 h 117"/>
                  <a:gd name="T32" fmla="*/ 0 w 50"/>
                  <a:gd name="T33" fmla="*/ 30 h 117"/>
                  <a:gd name="T34" fmla="*/ 11 w 50"/>
                  <a:gd name="T35" fmla="*/ 30 h 117"/>
                  <a:gd name="T36" fmla="*/ 11 w 50"/>
                  <a:gd name="T37" fmla="*/ 13 h 117"/>
                  <a:gd name="T38" fmla="*/ 33 w 50"/>
                  <a:gd name="T39" fmla="*/ 0 h 117"/>
                  <a:gd name="T40" fmla="*/ 33 w 50"/>
                  <a:gd name="T41" fmla="*/ 30 h 117"/>
                  <a:gd name="T42" fmla="*/ 49 w 50"/>
                  <a:gd name="T43" fmla="*/ 30 h 117"/>
                  <a:gd name="T44" fmla="*/ 49 w 50"/>
                  <a:gd name="T45" fmla="*/ 3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0" h="117">
                    <a:moveTo>
                      <a:pt x="49" y="30"/>
                    </a:moveTo>
                    <a:lnTo>
                      <a:pt x="49" y="48"/>
                    </a:lnTo>
                    <a:lnTo>
                      <a:pt x="33" y="48"/>
                    </a:lnTo>
                    <a:lnTo>
                      <a:pt x="33" y="82"/>
                    </a:lnTo>
                    <a:cubicBezTo>
                      <a:pt x="33" y="89"/>
                      <a:pt x="33" y="93"/>
                      <a:pt x="34" y="94"/>
                    </a:cubicBezTo>
                    <a:cubicBezTo>
                      <a:pt x="34" y="96"/>
                      <a:pt x="35" y="97"/>
                      <a:pt x="36" y="97"/>
                    </a:cubicBezTo>
                    <a:cubicBezTo>
                      <a:pt x="37" y="98"/>
                      <a:pt x="38" y="98"/>
                      <a:pt x="39" y="98"/>
                    </a:cubicBezTo>
                    <a:cubicBezTo>
                      <a:pt x="41" y="98"/>
                      <a:pt x="44" y="98"/>
                      <a:pt x="48" y="96"/>
                    </a:cubicBezTo>
                    <a:lnTo>
                      <a:pt x="50" y="114"/>
                    </a:lnTo>
                    <a:cubicBezTo>
                      <a:pt x="45" y="116"/>
                      <a:pt x="39" y="117"/>
                      <a:pt x="33" y="117"/>
                    </a:cubicBezTo>
                    <a:cubicBezTo>
                      <a:pt x="29" y="117"/>
                      <a:pt x="25" y="116"/>
                      <a:pt x="22" y="115"/>
                    </a:cubicBezTo>
                    <a:cubicBezTo>
                      <a:pt x="18" y="114"/>
                      <a:pt x="16" y="112"/>
                      <a:pt x="14" y="110"/>
                    </a:cubicBezTo>
                    <a:cubicBezTo>
                      <a:pt x="13" y="108"/>
                      <a:pt x="12" y="105"/>
                      <a:pt x="11" y="101"/>
                    </a:cubicBezTo>
                    <a:cubicBezTo>
                      <a:pt x="11" y="98"/>
                      <a:pt x="11" y="93"/>
                      <a:pt x="11" y="85"/>
                    </a:cubicBezTo>
                    <a:lnTo>
                      <a:pt x="11" y="48"/>
                    </a:lnTo>
                    <a:lnTo>
                      <a:pt x="0" y="48"/>
                    </a:lnTo>
                    <a:lnTo>
                      <a:pt x="0" y="30"/>
                    </a:lnTo>
                    <a:lnTo>
                      <a:pt x="11" y="30"/>
                    </a:lnTo>
                    <a:lnTo>
                      <a:pt x="11" y="13"/>
                    </a:lnTo>
                    <a:lnTo>
                      <a:pt x="33" y="0"/>
                    </a:lnTo>
                    <a:lnTo>
                      <a:pt x="33" y="30"/>
                    </a:lnTo>
                    <a:lnTo>
                      <a:pt x="49" y="30"/>
                    </a:lnTo>
                    <a:close/>
                    <a:moveTo>
                      <a:pt x="49" y="3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06" name="Freeform 405"/>
              <p:cNvSpPr>
                <a:spLocks noEditPoints="1"/>
              </p:cNvSpPr>
              <p:nvPr/>
            </p:nvSpPr>
            <p:spPr bwMode="auto">
              <a:xfrm>
                <a:off x="8017" y="3672"/>
                <a:ext cx="60" cy="67"/>
              </a:xfrm>
              <a:custGeom>
                <a:avLst/>
                <a:gdLst>
                  <a:gd name="T0" fmla="*/ 0 w 80"/>
                  <a:gd name="T1" fmla="*/ 63 h 89"/>
                  <a:gd name="T2" fmla="*/ 23 w 80"/>
                  <a:gd name="T3" fmla="*/ 59 h 89"/>
                  <a:gd name="T4" fmla="*/ 29 w 80"/>
                  <a:gd name="T5" fmla="*/ 69 h 89"/>
                  <a:gd name="T6" fmla="*/ 41 w 80"/>
                  <a:gd name="T7" fmla="*/ 73 h 89"/>
                  <a:gd name="T8" fmla="*/ 54 w 80"/>
                  <a:gd name="T9" fmla="*/ 70 h 89"/>
                  <a:gd name="T10" fmla="*/ 57 w 80"/>
                  <a:gd name="T11" fmla="*/ 64 h 89"/>
                  <a:gd name="T12" fmla="*/ 55 w 80"/>
                  <a:gd name="T13" fmla="*/ 59 h 89"/>
                  <a:gd name="T14" fmla="*/ 48 w 80"/>
                  <a:gd name="T15" fmla="*/ 56 h 89"/>
                  <a:gd name="T16" fmla="*/ 13 w 80"/>
                  <a:gd name="T17" fmla="*/ 45 h 89"/>
                  <a:gd name="T18" fmla="*/ 3 w 80"/>
                  <a:gd name="T19" fmla="*/ 26 h 89"/>
                  <a:gd name="T20" fmla="*/ 12 w 80"/>
                  <a:gd name="T21" fmla="*/ 8 h 89"/>
                  <a:gd name="T22" fmla="*/ 39 w 80"/>
                  <a:gd name="T23" fmla="*/ 0 h 89"/>
                  <a:gd name="T24" fmla="*/ 65 w 80"/>
                  <a:gd name="T25" fmla="*/ 6 h 89"/>
                  <a:gd name="T26" fmla="*/ 77 w 80"/>
                  <a:gd name="T27" fmla="*/ 23 h 89"/>
                  <a:gd name="T28" fmla="*/ 55 w 80"/>
                  <a:gd name="T29" fmla="*/ 27 h 89"/>
                  <a:gd name="T30" fmla="*/ 50 w 80"/>
                  <a:gd name="T31" fmla="*/ 19 h 89"/>
                  <a:gd name="T32" fmla="*/ 39 w 80"/>
                  <a:gd name="T33" fmla="*/ 16 h 89"/>
                  <a:gd name="T34" fmla="*/ 27 w 80"/>
                  <a:gd name="T35" fmla="*/ 19 h 89"/>
                  <a:gd name="T36" fmla="*/ 24 w 80"/>
                  <a:gd name="T37" fmla="*/ 23 h 89"/>
                  <a:gd name="T38" fmla="*/ 26 w 80"/>
                  <a:gd name="T39" fmla="*/ 27 h 89"/>
                  <a:gd name="T40" fmla="*/ 47 w 80"/>
                  <a:gd name="T41" fmla="*/ 34 h 89"/>
                  <a:gd name="T42" fmla="*/ 73 w 80"/>
                  <a:gd name="T43" fmla="*/ 44 h 89"/>
                  <a:gd name="T44" fmla="*/ 80 w 80"/>
                  <a:gd name="T45" fmla="*/ 61 h 89"/>
                  <a:gd name="T46" fmla="*/ 70 w 80"/>
                  <a:gd name="T47" fmla="*/ 81 h 89"/>
                  <a:gd name="T48" fmla="*/ 41 w 80"/>
                  <a:gd name="T49" fmla="*/ 89 h 89"/>
                  <a:gd name="T50" fmla="*/ 13 w 80"/>
                  <a:gd name="T51" fmla="*/ 82 h 89"/>
                  <a:gd name="T52" fmla="*/ 0 w 80"/>
                  <a:gd name="T53" fmla="*/ 63 h 89"/>
                  <a:gd name="T54" fmla="*/ 0 w 80"/>
                  <a:gd name="T55" fmla="*/ 63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80" h="89">
                    <a:moveTo>
                      <a:pt x="0" y="63"/>
                    </a:moveTo>
                    <a:lnTo>
                      <a:pt x="23" y="59"/>
                    </a:lnTo>
                    <a:cubicBezTo>
                      <a:pt x="24" y="64"/>
                      <a:pt x="26" y="67"/>
                      <a:pt x="29" y="69"/>
                    </a:cubicBezTo>
                    <a:cubicBezTo>
                      <a:pt x="32" y="72"/>
                      <a:pt x="36" y="73"/>
                      <a:pt x="41" y="73"/>
                    </a:cubicBezTo>
                    <a:cubicBezTo>
                      <a:pt x="47" y="73"/>
                      <a:pt x="51" y="72"/>
                      <a:pt x="54" y="70"/>
                    </a:cubicBezTo>
                    <a:cubicBezTo>
                      <a:pt x="56" y="68"/>
                      <a:pt x="57" y="66"/>
                      <a:pt x="57" y="64"/>
                    </a:cubicBezTo>
                    <a:cubicBezTo>
                      <a:pt x="57" y="62"/>
                      <a:pt x="56" y="60"/>
                      <a:pt x="55" y="59"/>
                    </a:cubicBezTo>
                    <a:cubicBezTo>
                      <a:pt x="54" y="58"/>
                      <a:pt x="52" y="57"/>
                      <a:pt x="48" y="56"/>
                    </a:cubicBezTo>
                    <a:cubicBezTo>
                      <a:pt x="30" y="52"/>
                      <a:pt x="18" y="49"/>
                      <a:pt x="13" y="45"/>
                    </a:cubicBezTo>
                    <a:cubicBezTo>
                      <a:pt x="7" y="41"/>
                      <a:pt x="3" y="34"/>
                      <a:pt x="3" y="26"/>
                    </a:cubicBezTo>
                    <a:cubicBezTo>
                      <a:pt x="3" y="19"/>
                      <a:pt x="6" y="13"/>
                      <a:pt x="12" y="8"/>
                    </a:cubicBezTo>
                    <a:cubicBezTo>
                      <a:pt x="18" y="3"/>
                      <a:pt x="27" y="0"/>
                      <a:pt x="39" y="0"/>
                    </a:cubicBezTo>
                    <a:cubicBezTo>
                      <a:pt x="51" y="0"/>
                      <a:pt x="59" y="2"/>
                      <a:pt x="65" y="6"/>
                    </a:cubicBezTo>
                    <a:cubicBezTo>
                      <a:pt x="71" y="10"/>
                      <a:pt x="75" y="15"/>
                      <a:pt x="77" y="23"/>
                    </a:cubicBezTo>
                    <a:lnTo>
                      <a:pt x="55" y="27"/>
                    </a:lnTo>
                    <a:cubicBezTo>
                      <a:pt x="54" y="23"/>
                      <a:pt x="53" y="21"/>
                      <a:pt x="50" y="19"/>
                    </a:cubicBezTo>
                    <a:cubicBezTo>
                      <a:pt x="48" y="17"/>
                      <a:pt x="44" y="16"/>
                      <a:pt x="39" y="16"/>
                    </a:cubicBezTo>
                    <a:cubicBezTo>
                      <a:pt x="33" y="16"/>
                      <a:pt x="29" y="17"/>
                      <a:pt x="27" y="19"/>
                    </a:cubicBezTo>
                    <a:cubicBezTo>
                      <a:pt x="25" y="20"/>
                      <a:pt x="24" y="22"/>
                      <a:pt x="24" y="23"/>
                    </a:cubicBezTo>
                    <a:cubicBezTo>
                      <a:pt x="24" y="25"/>
                      <a:pt x="25" y="26"/>
                      <a:pt x="26" y="27"/>
                    </a:cubicBezTo>
                    <a:cubicBezTo>
                      <a:pt x="28" y="29"/>
                      <a:pt x="35" y="31"/>
                      <a:pt x="47" y="34"/>
                    </a:cubicBezTo>
                    <a:cubicBezTo>
                      <a:pt x="59" y="37"/>
                      <a:pt x="68" y="40"/>
                      <a:pt x="73" y="44"/>
                    </a:cubicBezTo>
                    <a:cubicBezTo>
                      <a:pt x="77" y="48"/>
                      <a:pt x="80" y="53"/>
                      <a:pt x="80" y="61"/>
                    </a:cubicBezTo>
                    <a:cubicBezTo>
                      <a:pt x="80" y="68"/>
                      <a:pt x="76" y="75"/>
                      <a:pt x="70" y="81"/>
                    </a:cubicBezTo>
                    <a:cubicBezTo>
                      <a:pt x="63" y="86"/>
                      <a:pt x="54" y="89"/>
                      <a:pt x="41" y="89"/>
                    </a:cubicBezTo>
                    <a:cubicBezTo>
                      <a:pt x="29" y="89"/>
                      <a:pt x="20" y="87"/>
                      <a:pt x="13" y="82"/>
                    </a:cubicBezTo>
                    <a:cubicBezTo>
                      <a:pt x="7" y="77"/>
                      <a:pt x="2" y="71"/>
                      <a:pt x="0" y="63"/>
                    </a:cubicBezTo>
                    <a:close/>
                    <a:moveTo>
                      <a:pt x="0" y="6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07" name="Freeform 406"/>
              <p:cNvSpPr>
                <a:spLocks noEditPoints="1"/>
              </p:cNvSpPr>
              <p:nvPr/>
            </p:nvSpPr>
            <p:spPr bwMode="auto">
              <a:xfrm>
                <a:off x="4428" y="4161"/>
                <a:ext cx="138" cy="181"/>
              </a:xfrm>
              <a:custGeom>
                <a:avLst/>
                <a:gdLst>
                  <a:gd name="T0" fmla="*/ 0 w 183"/>
                  <a:gd name="T1" fmla="*/ 239 h 239"/>
                  <a:gd name="T2" fmla="*/ 0 w 183"/>
                  <a:gd name="T3" fmla="*/ 0 h 239"/>
                  <a:gd name="T4" fmla="*/ 78 w 183"/>
                  <a:gd name="T5" fmla="*/ 0 h 239"/>
                  <a:gd name="T6" fmla="*/ 135 w 183"/>
                  <a:gd name="T7" fmla="*/ 4 h 239"/>
                  <a:gd name="T8" fmla="*/ 169 w 183"/>
                  <a:gd name="T9" fmla="*/ 27 h 239"/>
                  <a:gd name="T10" fmla="*/ 183 w 183"/>
                  <a:gd name="T11" fmla="*/ 74 h 239"/>
                  <a:gd name="T12" fmla="*/ 175 w 183"/>
                  <a:gd name="T13" fmla="*/ 111 h 239"/>
                  <a:gd name="T14" fmla="*/ 155 w 183"/>
                  <a:gd name="T15" fmla="*/ 134 h 239"/>
                  <a:gd name="T16" fmla="*/ 130 w 183"/>
                  <a:gd name="T17" fmla="*/ 145 h 239"/>
                  <a:gd name="T18" fmla="*/ 80 w 183"/>
                  <a:gd name="T19" fmla="*/ 149 h 239"/>
                  <a:gd name="T20" fmla="*/ 49 w 183"/>
                  <a:gd name="T21" fmla="*/ 149 h 239"/>
                  <a:gd name="T22" fmla="*/ 49 w 183"/>
                  <a:gd name="T23" fmla="*/ 239 h 239"/>
                  <a:gd name="T24" fmla="*/ 0 w 183"/>
                  <a:gd name="T25" fmla="*/ 239 h 239"/>
                  <a:gd name="T26" fmla="*/ 49 w 183"/>
                  <a:gd name="T27" fmla="*/ 41 h 239"/>
                  <a:gd name="T28" fmla="*/ 49 w 183"/>
                  <a:gd name="T29" fmla="*/ 108 h 239"/>
                  <a:gd name="T30" fmla="*/ 75 w 183"/>
                  <a:gd name="T31" fmla="*/ 108 h 239"/>
                  <a:gd name="T32" fmla="*/ 113 w 183"/>
                  <a:gd name="T33" fmla="*/ 105 h 239"/>
                  <a:gd name="T34" fmla="*/ 128 w 183"/>
                  <a:gd name="T35" fmla="*/ 93 h 239"/>
                  <a:gd name="T36" fmla="*/ 134 w 183"/>
                  <a:gd name="T37" fmla="*/ 74 h 239"/>
                  <a:gd name="T38" fmla="*/ 126 w 183"/>
                  <a:gd name="T39" fmla="*/ 53 h 239"/>
                  <a:gd name="T40" fmla="*/ 107 w 183"/>
                  <a:gd name="T41" fmla="*/ 42 h 239"/>
                  <a:gd name="T42" fmla="*/ 72 w 183"/>
                  <a:gd name="T43" fmla="*/ 41 h 239"/>
                  <a:gd name="T44" fmla="*/ 49 w 183"/>
                  <a:gd name="T45" fmla="*/ 41 h 239"/>
                  <a:gd name="T46" fmla="*/ 49 w 183"/>
                  <a:gd name="T47" fmla="*/ 41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83" h="239">
                    <a:moveTo>
                      <a:pt x="0" y="239"/>
                    </a:moveTo>
                    <a:lnTo>
                      <a:pt x="0" y="0"/>
                    </a:lnTo>
                    <a:lnTo>
                      <a:pt x="78" y="0"/>
                    </a:lnTo>
                    <a:cubicBezTo>
                      <a:pt x="107" y="0"/>
                      <a:pt x="126" y="2"/>
                      <a:pt x="135" y="4"/>
                    </a:cubicBezTo>
                    <a:cubicBezTo>
                      <a:pt x="149" y="7"/>
                      <a:pt x="160" y="15"/>
                      <a:pt x="169" y="27"/>
                    </a:cubicBezTo>
                    <a:cubicBezTo>
                      <a:pt x="179" y="39"/>
                      <a:pt x="183" y="55"/>
                      <a:pt x="183" y="74"/>
                    </a:cubicBezTo>
                    <a:cubicBezTo>
                      <a:pt x="183" y="88"/>
                      <a:pt x="181" y="101"/>
                      <a:pt x="175" y="111"/>
                    </a:cubicBezTo>
                    <a:cubicBezTo>
                      <a:pt x="170" y="121"/>
                      <a:pt x="163" y="128"/>
                      <a:pt x="155" y="134"/>
                    </a:cubicBezTo>
                    <a:cubicBezTo>
                      <a:pt x="147" y="140"/>
                      <a:pt x="138" y="144"/>
                      <a:pt x="130" y="145"/>
                    </a:cubicBezTo>
                    <a:cubicBezTo>
                      <a:pt x="118" y="148"/>
                      <a:pt x="102" y="149"/>
                      <a:pt x="80" y="149"/>
                    </a:cubicBezTo>
                    <a:lnTo>
                      <a:pt x="49" y="149"/>
                    </a:lnTo>
                    <a:lnTo>
                      <a:pt x="49" y="239"/>
                    </a:lnTo>
                    <a:lnTo>
                      <a:pt x="0" y="239"/>
                    </a:lnTo>
                    <a:close/>
                    <a:moveTo>
                      <a:pt x="49" y="41"/>
                    </a:moveTo>
                    <a:lnTo>
                      <a:pt x="49" y="108"/>
                    </a:lnTo>
                    <a:lnTo>
                      <a:pt x="75" y="108"/>
                    </a:lnTo>
                    <a:cubicBezTo>
                      <a:pt x="94" y="108"/>
                      <a:pt x="107" y="107"/>
                      <a:pt x="113" y="105"/>
                    </a:cubicBezTo>
                    <a:cubicBezTo>
                      <a:pt x="119" y="102"/>
                      <a:pt x="125" y="98"/>
                      <a:pt x="128" y="93"/>
                    </a:cubicBezTo>
                    <a:cubicBezTo>
                      <a:pt x="132" y="88"/>
                      <a:pt x="134" y="81"/>
                      <a:pt x="134" y="74"/>
                    </a:cubicBezTo>
                    <a:cubicBezTo>
                      <a:pt x="134" y="66"/>
                      <a:pt x="131" y="59"/>
                      <a:pt x="126" y="53"/>
                    </a:cubicBezTo>
                    <a:cubicBezTo>
                      <a:pt x="121" y="47"/>
                      <a:pt x="114" y="44"/>
                      <a:pt x="107" y="42"/>
                    </a:cubicBezTo>
                    <a:cubicBezTo>
                      <a:pt x="101" y="41"/>
                      <a:pt x="89" y="41"/>
                      <a:pt x="72" y="41"/>
                    </a:cubicBezTo>
                    <a:lnTo>
                      <a:pt x="49" y="41"/>
                    </a:lnTo>
                    <a:close/>
                    <a:moveTo>
                      <a:pt x="49" y="41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08" name="Freeform 407"/>
              <p:cNvSpPr>
                <a:spLocks noEditPoints="1"/>
              </p:cNvSpPr>
              <p:nvPr/>
            </p:nvSpPr>
            <p:spPr bwMode="auto">
              <a:xfrm>
                <a:off x="4595" y="4211"/>
                <a:ext cx="120" cy="134"/>
              </a:xfrm>
              <a:custGeom>
                <a:avLst/>
                <a:gdLst>
                  <a:gd name="T0" fmla="*/ 115 w 158"/>
                  <a:gd name="T1" fmla="*/ 173 h 177"/>
                  <a:gd name="T2" fmla="*/ 115 w 158"/>
                  <a:gd name="T3" fmla="*/ 147 h 177"/>
                  <a:gd name="T4" fmla="*/ 90 w 158"/>
                  <a:gd name="T5" fmla="*/ 169 h 177"/>
                  <a:gd name="T6" fmla="*/ 58 w 158"/>
                  <a:gd name="T7" fmla="*/ 177 h 177"/>
                  <a:gd name="T8" fmla="*/ 27 w 158"/>
                  <a:gd name="T9" fmla="*/ 169 h 177"/>
                  <a:gd name="T10" fmla="*/ 7 w 158"/>
                  <a:gd name="T11" fmla="*/ 148 h 177"/>
                  <a:gd name="T12" fmla="*/ 0 w 158"/>
                  <a:gd name="T13" fmla="*/ 109 h 177"/>
                  <a:gd name="T14" fmla="*/ 0 w 158"/>
                  <a:gd name="T15" fmla="*/ 0 h 177"/>
                  <a:gd name="T16" fmla="*/ 46 w 158"/>
                  <a:gd name="T17" fmla="*/ 0 h 177"/>
                  <a:gd name="T18" fmla="*/ 46 w 158"/>
                  <a:gd name="T19" fmla="*/ 79 h 177"/>
                  <a:gd name="T20" fmla="*/ 49 w 158"/>
                  <a:gd name="T21" fmla="*/ 124 h 177"/>
                  <a:gd name="T22" fmla="*/ 58 w 158"/>
                  <a:gd name="T23" fmla="*/ 137 h 177"/>
                  <a:gd name="T24" fmla="*/ 75 w 158"/>
                  <a:gd name="T25" fmla="*/ 142 h 177"/>
                  <a:gd name="T26" fmla="*/ 96 w 158"/>
                  <a:gd name="T27" fmla="*/ 136 h 177"/>
                  <a:gd name="T28" fmla="*/ 109 w 158"/>
                  <a:gd name="T29" fmla="*/ 120 h 177"/>
                  <a:gd name="T30" fmla="*/ 112 w 158"/>
                  <a:gd name="T31" fmla="*/ 73 h 177"/>
                  <a:gd name="T32" fmla="*/ 112 w 158"/>
                  <a:gd name="T33" fmla="*/ 0 h 177"/>
                  <a:gd name="T34" fmla="*/ 158 w 158"/>
                  <a:gd name="T35" fmla="*/ 0 h 177"/>
                  <a:gd name="T36" fmla="*/ 158 w 158"/>
                  <a:gd name="T37" fmla="*/ 173 h 177"/>
                  <a:gd name="T38" fmla="*/ 115 w 158"/>
                  <a:gd name="T39" fmla="*/ 173 h 177"/>
                  <a:gd name="T40" fmla="*/ 115 w 158"/>
                  <a:gd name="T41" fmla="*/ 173 h 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8" h="177">
                    <a:moveTo>
                      <a:pt x="115" y="173"/>
                    </a:moveTo>
                    <a:lnTo>
                      <a:pt x="115" y="147"/>
                    </a:lnTo>
                    <a:cubicBezTo>
                      <a:pt x="109" y="156"/>
                      <a:pt x="101" y="164"/>
                      <a:pt x="90" y="169"/>
                    </a:cubicBezTo>
                    <a:cubicBezTo>
                      <a:pt x="80" y="174"/>
                      <a:pt x="69" y="177"/>
                      <a:pt x="58" y="177"/>
                    </a:cubicBezTo>
                    <a:cubicBezTo>
                      <a:pt x="46" y="177"/>
                      <a:pt x="36" y="174"/>
                      <a:pt x="27" y="169"/>
                    </a:cubicBezTo>
                    <a:cubicBezTo>
                      <a:pt x="17" y="164"/>
                      <a:pt x="11" y="157"/>
                      <a:pt x="7" y="148"/>
                    </a:cubicBezTo>
                    <a:cubicBezTo>
                      <a:pt x="2" y="138"/>
                      <a:pt x="0" y="126"/>
                      <a:pt x="0" y="109"/>
                    </a:cubicBezTo>
                    <a:lnTo>
                      <a:pt x="0" y="0"/>
                    </a:lnTo>
                    <a:lnTo>
                      <a:pt x="46" y="0"/>
                    </a:lnTo>
                    <a:lnTo>
                      <a:pt x="46" y="79"/>
                    </a:lnTo>
                    <a:cubicBezTo>
                      <a:pt x="46" y="104"/>
                      <a:pt x="47" y="119"/>
                      <a:pt x="49" y="124"/>
                    </a:cubicBezTo>
                    <a:cubicBezTo>
                      <a:pt x="50" y="130"/>
                      <a:pt x="53" y="134"/>
                      <a:pt x="58" y="137"/>
                    </a:cubicBezTo>
                    <a:cubicBezTo>
                      <a:pt x="62" y="140"/>
                      <a:pt x="68" y="142"/>
                      <a:pt x="75" y="142"/>
                    </a:cubicBezTo>
                    <a:cubicBezTo>
                      <a:pt x="83" y="142"/>
                      <a:pt x="90" y="140"/>
                      <a:pt x="96" y="136"/>
                    </a:cubicBezTo>
                    <a:cubicBezTo>
                      <a:pt x="102" y="131"/>
                      <a:pt x="106" y="126"/>
                      <a:pt x="109" y="120"/>
                    </a:cubicBezTo>
                    <a:cubicBezTo>
                      <a:pt x="111" y="113"/>
                      <a:pt x="112" y="98"/>
                      <a:pt x="112" y="73"/>
                    </a:cubicBezTo>
                    <a:lnTo>
                      <a:pt x="112" y="0"/>
                    </a:lnTo>
                    <a:lnTo>
                      <a:pt x="158" y="0"/>
                    </a:lnTo>
                    <a:lnTo>
                      <a:pt x="158" y="173"/>
                    </a:lnTo>
                    <a:lnTo>
                      <a:pt x="115" y="173"/>
                    </a:lnTo>
                    <a:close/>
                    <a:moveTo>
                      <a:pt x="115" y="173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09" name="Freeform 408"/>
              <p:cNvSpPr>
                <a:spLocks noEditPoints="1"/>
              </p:cNvSpPr>
              <p:nvPr/>
            </p:nvSpPr>
            <p:spPr bwMode="auto">
              <a:xfrm>
                <a:off x="4749" y="4161"/>
                <a:ext cx="129" cy="184"/>
              </a:xfrm>
              <a:custGeom>
                <a:avLst/>
                <a:gdLst>
                  <a:gd name="T0" fmla="*/ 0 w 169"/>
                  <a:gd name="T1" fmla="*/ 239 h 243"/>
                  <a:gd name="T2" fmla="*/ 0 w 169"/>
                  <a:gd name="T3" fmla="*/ 0 h 243"/>
                  <a:gd name="T4" fmla="*/ 46 w 169"/>
                  <a:gd name="T5" fmla="*/ 0 h 243"/>
                  <a:gd name="T6" fmla="*/ 46 w 169"/>
                  <a:gd name="T7" fmla="*/ 86 h 243"/>
                  <a:gd name="T8" fmla="*/ 96 w 169"/>
                  <a:gd name="T9" fmla="*/ 62 h 243"/>
                  <a:gd name="T10" fmla="*/ 148 w 169"/>
                  <a:gd name="T11" fmla="*/ 85 h 243"/>
                  <a:gd name="T12" fmla="*/ 169 w 169"/>
                  <a:gd name="T13" fmla="*/ 151 h 243"/>
                  <a:gd name="T14" fmla="*/ 148 w 169"/>
                  <a:gd name="T15" fmla="*/ 219 h 243"/>
                  <a:gd name="T16" fmla="*/ 97 w 169"/>
                  <a:gd name="T17" fmla="*/ 243 h 243"/>
                  <a:gd name="T18" fmla="*/ 67 w 169"/>
                  <a:gd name="T19" fmla="*/ 235 h 243"/>
                  <a:gd name="T20" fmla="*/ 43 w 169"/>
                  <a:gd name="T21" fmla="*/ 214 h 243"/>
                  <a:gd name="T22" fmla="*/ 43 w 169"/>
                  <a:gd name="T23" fmla="*/ 239 h 243"/>
                  <a:gd name="T24" fmla="*/ 0 w 169"/>
                  <a:gd name="T25" fmla="*/ 239 h 243"/>
                  <a:gd name="T26" fmla="*/ 46 w 169"/>
                  <a:gd name="T27" fmla="*/ 149 h 243"/>
                  <a:gd name="T28" fmla="*/ 54 w 169"/>
                  <a:gd name="T29" fmla="*/ 188 h 243"/>
                  <a:gd name="T30" fmla="*/ 86 w 169"/>
                  <a:gd name="T31" fmla="*/ 207 h 243"/>
                  <a:gd name="T32" fmla="*/ 111 w 169"/>
                  <a:gd name="T33" fmla="*/ 194 h 243"/>
                  <a:gd name="T34" fmla="*/ 122 w 169"/>
                  <a:gd name="T35" fmla="*/ 153 h 243"/>
                  <a:gd name="T36" fmla="*/ 111 w 169"/>
                  <a:gd name="T37" fmla="*/ 110 h 243"/>
                  <a:gd name="T38" fmla="*/ 84 w 169"/>
                  <a:gd name="T39" fmla="*/ 97 h 243"/>
                  <a:gd name="T40" fmla="*/ 56 w 169"/>
                  <a:gd name="T41" fmla="*/ 110 h 243"/>
                  <a:gd name="T42" fmla="*/ 46 w 169"/>
                  <a:gd name="T43" fmla="*/ 149 h 243"/>
                  <a:gd name="T44" fmla="*/ 46 w 169"/>
                  <a:gd name="T45" fmla="*/ 149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69" h="243">
                    <a:moveTo>
                      <a:pt x="0" y="239"/>
                    </a:moveTo>
                    <a:lnTo>
                      <a:pt x="0" y="0"/>
                    </a:lnTo>
                    <a:lnTo>
                      <a:pt x="46" y="0"/>
                    </a:lnTo>
                    <a:lnTo>
                      <a:pt x="46" y="86"/>
                    </a:lnTo>
                    <a:cubicBezTo>
                      <a:pt x="60" y="70"/>
                      <a:pt x="77" y="62"/>
                      <a:pt x="96" y="62"/>
                    </a:cubicBezTo>
                    <a:cubicBezTo>
                      <a:pt x="117" y="62"/>
                      <a:pt x="134" y="70"/>
                      <a:pt x="148" y="85"/>
                    </a:cubicBezTo>
                    <a:cubicBezTo>
                      <a:pt x="162" y="100"/>
                      <a:pt x="169" y="122"/>
                      <a:pt x="169" y="151"/>
                    </a:cubicBezTo>
                    <a:cubicBezTo>
                      <a:pt x="169" y="180"/>
                      <a:pt x="162" y="203"/>
                      <a:pt x="148" y="219"/>
                    </a:cubicBezTo>
                    <a:cubicBezTo>
                      <a:pt x="134" y="235"/>
                      <a:pt x="117" y="243"/>
                      <a:pt x="97" y="243"/>
                    </a:cubicBezTo>
                    <a:cubicBezTo>
                      <a:pt x="87" y="243"/>
                      <a:pt x="77" y="240"/>
                      <a:pt x="67" y="235"/>
                    </a:cubicBezTo>
                    <a:cubicBezTo>
                      <a:pt x="58" y="230"/>
                      <a:pt x="50" y="223"/>
                      <a:pt x="43" y="214"/>
                    </a:cubicBezTo>
                    <a:lnTo>
                      <a:pt x="43" y="239"/>
                    </a:lnTo>
                    <a:lnTo>
                      <a:pt x="0" y="239"/>
                    </a:lnTo>
                    <a:close/>
                    <a:moveTo>
                      <a:pt x="46" y="149"/>
                    </a:moveTo>
                    <a:cubicBezTo>
                      <a:pt x="46" y="167"/>
                      <a:pt x="48" y="180"/>
                      <a:pt x="54" y="188"/>
                    </a:cubicBezTo>
                    <a:cubicBezTo>
                      <a:pt x="62" y="201"/>
                      <a:pt x="72" y="207"/>
                      <a:pt x="86" y="207"/>
                    </a:cubicBezTo>
                    <a:cubicBezTo>
                      <a:pt x="96" y="207"/>
                      <a:pt x="104" y="202"/>
                      <a:pt x="111" y="194"/>
                    </a:cubicBezTo>
                    <a:cubicBezTo>
                      <a:pt x="118" y="185"/>
                      <a:pt x="122" y="172"/>
                      <a:pt x="122" y="153"/>
                    </a:cubicBezTo>
                    <a:cubicBezTo>
                      <a:pt x="122" y="133"/>
                      <a:pt x="118" y="119"/>
                      <a:pt x="111" y="110"/>
                    </a:cubicBezTo>
                    <a:cubicBezTo>
                      <a:pt x="104" y="102"/>
                      <a:pt x="95" y="97"/>
                      <a:pt x="84" y="97"/>
                    </a:cubicBezTo>
                    <a:cubicBezTo>
                      <a:pt x="73" y="97"/>
                      <a:pt x="64" y="101"/>
                      <a:pt x="56" y="110"/>
                    </a:cubicBezTo>
                    <a:cubicBezTo>
                      <a:pt x="49" y="118"/>
                      <a:pt x="46" y="131"/>
                      <a:pt x="46" y="149"/>
                    </a:cubicBezTo>
                    <a:close/>
                    <a:moveTo>
                      <a:pt x="46" y="149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10" name="Freeform 409"/>
              <p:cNvSpPr>
                <a:spLocks noEditPoints="1"/>
              </p:cNvSpPr>
              <p:nvPr/>
            </p:nvSpPr>
            <p:spPr bwMode="auto">
              <a:xfrm>
                <a:off x="4906" y="4161"/>
                <a:ext cx="34" cy="181"/>
              </a:xfrm>
              <a:custGeom>
                <a:avLst/>
                <a:gdLst>
                  <a:gd name="T0" fmla="*/ 0 w 45"/>
                  <a:gd name="T1" fmla="*/ 239 h 239"/>
                  <a:gd name="T2" fmla="*/ 0 w 45"/>
                  <a:gd name="T3" fmla="*/ 0 h 239"/>
                  <a:gd name="T4" fmla="*/ 45 w 45"/>
                  <a:gd name="T5" fmla="*/ 0 h 239"/>
                  <a:gd name="T6" fmla="*/ 45 w 45"/>
                  <a:gd name="T7" fmla="*/ 239 h 239"/>
                  <a:gd name="T8" fmla="*/ 0 w 45"/>
                  <a:gd name="T9" fmla="*/ 239 h 239"/>
                  <a:gd name="T10" fmla="*/ 0 w 45"/>
                  <a:gd name="T11" fmla="*/ 239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5" h="239">
                    <a:moveTo>
                      <a:pt x="0" y="239"/>
                    </a:moveTo>
                    <a:lnTo>
                      <a:pt x="0" y="0"/>
                    </a:lnTo>
                    <a:lnTo>
                      <a:pt x="45" y="0"/>
                    </a:lnTo>
                    <a:lnTo>
                      <a:pt x="45" y="239"/>
                    </a:lnTo>
                    <a:lnTo>
                      <a:pt x="0" y="239"/>
                    </a:lnTo>
                    <a:close/>
                    <a:moveTo>
                      <a:pt x="0" y="239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11" name="Freeform 410"/>
              <p:cNvSpPr>
                <a:spLocks noEditPoints="1"/>
              </p:cNvSpPr>
              <p:nvPr/>
            </p:nvSpPr>
            <p:spPr bwMode="auto">
              <a:xfrm>
                <a:off x="4976" y="4161"/>
                <a:ext cx="34" cy="181"/>
              </a:xfrm>
              <a:custGeom>
                <a:avLst/>
                <a:gdLst>
                  <a:gd name="T0" fmla="*/ 0 w 46"/>
                  <a:gd name="T1" fmla="*/ 43 h 239"/>
                  <a:gd name="T2" fmla="*/ 0 w 46"/>
                  <a:gd name="T3" fmla="*/ 0 h 239"/>
                  <a:gd name="T4" fmla="*/ 46 w 46"/>
                  <a:gd name="T5" fmla="*/ 0 h 239"/>
                  <a:gd name="T6" fmla="*/ 46 w 46"/>
                  <a:gd name="T7" fmla="*/ 43 h 239"/>
                  <a:gd name="T8" fmla="*/ 0 w 46"/>
                  <a:gd name="T9" fmla="*/ 43 h 239"/>
                  <a:gd name="T10" fmla="*/ 0 w 46"/>
                  <a:gd name="T11" fmla="*/ 239 h 239"/>
                  <a:gd name="T12" fmla="*/ 0 w 46"/>
                  <a:gd name="T13" fmla="*/ 66 h 239"/>
                  <a:gd name="T14" fmla="*/ 46 w 46"/>
                  <a:gd name="T15" fmla="*/ 66 h 239"/>
                  <a:gd name="T16" fmla="*/ 46 w 46"/>
                  <a:gd name="T17" fmla="*/ 239 h 239"/>
                  <a:gd name="T18" fmla="*/ 0 w 46"/>
                  <a:gd name="T19" fmla="*/ 239 h 239"/>
                  <a:gd name="T20" fmla="*/ 0 w 46"/>
                  <a:gd name="T21" fmla="*/ 239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239">
                    <a:moveTo>
                      <a:pt x="0" y="43"/>
                    </a:moveTo>
                    <a:lnTo>
                      <a:pt x="0" y="0"/>
                    </a:lnTo>
                    <a:lnTo>
                      <a:pt x="46" y="0"/>
                    </a:lnTo>
                    <a:lnTo>
                      <a:pt x="46" y="43"/>
                    </a:lnTo>
                    <a:lnTo>
                      <a:pt x="0" y="43"/>
                    </a:lnTo>
                    <a:close/>
                    <a:moveTo>
                      <a:pt x="0" y="239"/>
                    </a:moveTo>
                    <a:lnTo>
                      <a:pt x="0" y="66"/>
                    </a:lnTo>
                    <a:lnTo>
                      <a:pt x="46" y="66"/>
                    </a:lnTo>
                    <a:lnTo>
                      <a:pt x="46" y="239"/>
                    </a:lnTo>
                    <a:lnTo>
                      <a:pt x="0" y="239"/>
                    </a:lnTo>
                    <a:close/>
                    <a:moveTo>
                      <a:pt x="0" y="239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12" name="Freeform 411"/>
              <p:cNvSpPr>
                <a:spLocks noEditPoints="1"/>
              </p:cNvSpPr>
              <p:nvPr/>
            </p:nvSpPr>
            <p:spPr bwMode="auto">
              <a:xfrm>
                <a:off x="5034" y="4208"/>
                <a:ext cx="122" cy="137"/>
              </a:xfrm>
              <a:custGeom>
                <a:avLst/>
                <a:gdLst>
                  <a:gd name="T0" fmla="*/ 0 w 161"/>
                  <a:gd name="T1" fmla="*/ 128 h 181"/>
                  <a:gd name="T2" fmla="*/ 46 w 161"/>
                  <a:gd name="T3" fmla="*/ 121 h 181"/>
                  <a:gd name="T4" fmla="*/ 58 w 161"/>
                  <a:gd name="T5" fmla="*/ 141 h 181"/>
                  <a:gd name="T6" fmla="*/ 83 w 161"/>
                  <a:gd name="T7" fmla="*/ 148 h 181"/>
                  <a:gd name="T8" fmla="*/ 109 w 161"/>
                  <a:gd name="T9" fmla="*/ 141 h 181"/>
                  <a:gd name="T10" fmla="*/ 115 w 161"/>
                  <a:gd name="T11" fmla="*/ 129 h 181"/>
                  <a:gd name="T12" fmla="*/ 112 w 161"/>
                  <a:gd name="T13" fmla="*/ 120 h 181"/>
                  <a:gd name="T14" fmla="*/ 97 w 161"/>
                  <a:gd name="T15" fmla="*/ 114 h 181"/>
                  <a:gd name="T16" fmla="*/ 27 w 161"/>
                  <a:gd name="T17" fmla="*/ 92 h 181"/>
                  <a:gd name="T18" fmla="*/ 6 w 161"/>
                  <a:gd name="T19" fmla="*/ 53 h 181"/>
                  <a:gd name="T20" fmla="*/ 24 w 161"/>
                  <a:gd name="T21" fmla="*/ 15 h 181"/>
                  <a:gd name="T22" fmla="*/ 79 w 161"/>
                  <a:gd name="T23" fmla="*/ 0 h 181"/>
                  <a:gd name="T24" fmla="*/ 132 w 161"/>
                  <a:gd name="T25" fmla="*/ 12 h 181"/>
                  <a:gd name="T26" fmla="*/ 155 w 161"/>
                  <a:gd name="T27" fmla="*/ 46 h 181"/>
                  <a:gd name="T28" fmla="*/ 112 w 161"/>
                  <a:gd name="T29" fmla="*/ 54 h 181"/>
                  <a:gd name="T30" fmla="*/ 102 w 161"/>
                  <a:gd name="T31" fmla="*/ 38 h 181"/>
                  <a:gd name="T32" fmla="*/ 80 w 161"/>
                  <a:gd name="T33" fmla="*/ 33 h 181"/>
                  <a:gd name="T34" fmla="*/ 54 w 161"/>
                  <a:gd name="T35" fmla="*/ 38 h 181"/>
                  <a:gd name="T36" fmla="*/ 49 w 161"/>
                  <a:gd name="T37" fmla="*/ 47 h 181"/>
                  <a:gd name="T38" fmla="*/ 53 w 161"/>
                  <a:gd name="T39" fmla="*/ 56 h 181"/>
                  <a:gd name="T40" fmla="*/ 96 w 161"/>
                  <a:gd name="T41" fmla="*/ 69 h 181"/>
                  <a:gd name="T42" fmla="*/ 147 w 161"/>
                  <a:gd name="T43" fmla="*/ 89 h 181"/>
                  <a:gd name="T44" fmla="*/ 161 w 161"/>
                  <a:gd name="T45" fmla="*/ 123 h 181"/>
                  <a:gd name="T46" fmla="*/ 141 w 161"/>
                  <a:gd name="T47" fmla="*/ 164 h 181"/>
                  <a:gd name="T48" fmla="*/ 83 w 161"/>
                  <a:gd name="T49" fmla="*/ 181 h 181"/>
                  <a:gd name="T50" fmla="*/ 27 w 161"/>
                  <a:gd name="T51" fmla="*/ 166 h 181"/>
                  <a:gd name="T52" fmla="*/ 0 w 161"/>
                  <a:gd name="T53" fmla="*/ 128 h 181"/>
                  <a:gd name="T54" fmla="*/ 0 w 161"/>
                  <a:gd name="T55" fmla="*/ 128 h 1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61" h="181">
                    <a:moveTo>
                      <a:pt x="0" y="128"/>
                    </a:moveTo>
                    <a:lnTo>
                      <a:pt x="46" y="121"/>
                    </a:lnTo>
                    <a:cubicBezTo>
                      <a:pt x="48" y="130"/>
                      <a:pt x="52" y="136"/>
                      <a:pt x="58" y="141"/>
                    </a:cubicBezTo>
                    <a:cubicBezTo>
                      <a:pt x="63" y="146"/>
                      <a:pt x="72" y="148"/>
                      <a:pt x="83" y="148"/>
                    </a:cubicBezTo>
                    <a:cubicBezTo>
                      <a:pt x="94" y="148"/>
                      <a:pt x="103" y="146"/>
                      <a:pt x="109" y="141"/>
                    </a:cubicBezTo>
                    <a:cubicBezTo>
                      <a:pt x="113" y="138"/>
                      <a:pt x="115" y="134"/>
                      <a:pt x="115" y="129"/>
                    </a:cubicBezTo>
                    <a:cubicBezTo>
                      <a:pt x="115" y="126"/>
                      <a:pt x="114" y="123"/>
                      <a:pt x="112" y="120"/>
                    </a:cubicBezTo>
                    <a:cubicBezTo>
                      <a:pt x="110" y="118"/>
                      <a:pt x="105" y="116"/>
                      <a:pt x="97" y="114"/>
                    </a:cubicBezTo>
                    <a:cubicBezTo>
                      <a:pt x="60" y="106"/>
                      <a:pt x="36" y="99"/>
                      <a:pt x="27" y="92"/>
                    </a:cubicBezTo>
                    <a:cubicBezTo>
                      <a:pt x="13" y="83"/>
                      <a:pt x="6" y="70"/>
                      <a:pt x="6" y="53"/>
                    </a:cubicBezTo>
                    <a:cubicBezTo>
                      <a:pt x="6" y="38"/>
                      <a:pt x="12" y="26"/>
                      <a:pt x="24" y="15"/>
                    </a:cubicBezTo>
                    <a:cubicBezTo>
                      <a:pt x="36" y="5"/>
                      <a:pt x="54" y="0"/>
                      <a:pt x="79" y="0"/>
                    </a:cubicBezTo>
                    <a:cubicBezTo>
                      <a:pt x="103" y="0"/>
                      <a:pt x="120" y="4"/>
                      <a:pt x="132" y="12"/>
                    </a:cubicBezTo>
                    <a:cubicBezTo>
                      <a:pt x="143" y="19"/>
                      <a:pt x="151" y="31"/>
                      <a:pt x="155" y="46"/>
                    </a:cubicBezTo>
                    <a:lnTo>
                      <a:pt x="112" y="54"/>
                    </a:lnTo>
                    <a:cubicBezTo>
                      <a:pt x="110" y="47"/>
                      <a:pt x="107" y="42"/>
                      <a:pt x="102" y="38"/>
                    </a:cubicBezTo>
                    <a:cubicBezTo>
                      <a:pt x="97" y="35"/>
                      <a:pt x="89" y="33"/>
                      <a:pt x="80" y="33"/>
                    </a:cubicBezTo>
                    <a:cubicBezTo>
                      <a:pt x="68" y="33"/>
                      <a:pt x="59" y="35"/>
                      <a:pt x="54" y="38"/>
                    </a:cubicBezTo>
                    <a:cubicBezTo>
                      <a:pt x="50" y="41"/>
                      <a:pt x="49" y="44"/>
                      <a:pt x="49" y="47"/>
                    </a:cubicBezTo>
                    <a:cubicBezTo>
                      <a:pt x="49" y="51"/>
                      <a:pt x="50" y="53"/>
                      <a:pt x="53" y="56"/>
                    </a:cubicBezTo>
                    <a:cubicBezTo>
                      <a:pt x="57" y="59"/>
                      <a:pt x="72" y="63"/>
                      <a:pt x="96" y="69"/>
                    </a:cubicBezTo>
                    <a:cubicBezTo>
                      <a:pt x="120" y="74"/>
                      <a:pt x="137" y="81"/>
                      <a:pt x="147" y="89"/>
                    </a:cubicBezTo>
                    <a:cubicBezTo>
                      <a:pt x="156" y="97"/>
                      <a:pt x="161" y="108"/>
                      <a:pt x="161" y="123"/>
                    </a:cubicBezTo>
                    <a:cubicBezTo>
                      <a:pt x="161" y="139"/>
                      <a:pt x="155" y="152"/>
                      <a:pt x="141" y="164"/>
                    </a:cubicBezTo>
                    <a:cubicBezTo>
                      <a:pt x="128" y="175"/>
                      <a:pt x="109" y="181"/>
                      <a:pt x="83" y="181"/>
                    </a:cubicBezTo>
                    <a:cubicBezTo>
                      <a:pt x="59" y="181"/>
                      <a:pt x="40" y="176"/>
                      <a:pt x="27" y="166"/>
                    </a:cubicBezTo>
                    <a:cubicBezTo>
                      <a:pt x="13" y="157"/>
                      <a:pt x="4" y="144"/>
                      <a:pt x="0" y="128"/>
                    </a:cubicBezTo>
                    <a:close/>
                    <a:moveTo>
                      <a:pt x="0" y="128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13" name="Freeform 412"/>
              <p:cNvSpPr>
                <a:spLocks noEditPoints="1"/>
              </p:cNvSpPr>
              <p:nvPr/>
            </p:nvSpPr>
            <p:spPr bwMode="auto">
              <a:xfrm>
                <a:off x="5187" y="4161"/>
                <a:ext cx="119" cy="181"/>
              </a:xfrm>
              <a:custGeom>
                <a:avLst/>
                <a:gdLst>
                  <a:gd name="T0" fmla="*/ 46 w 158"/>
                  <a:gd name="T1" fmla="*/ 0 h 239"/>
                  <a:gd name="T2" fmla="*/ 46 w 158"/>
                  <a:gd name="T3" fmla="*/ 88 h 239"/>
                  <a:gd name="T4" fmla="*/ 99 w 158"/>
                  <a:gd name="T5" fmla="*/ 62 h 239"/>
                  <a:gd name="T6" fmla="*/ 127 w 158"/>
                  <a:gd name="T7" fmla="*/ 68 h 239"/>
                  <a:gd name="T8" fmla="*/ 146 w 158"/>
                  <a:gd name="T9" fmla="*/ 83 h 239"/>
                  <a:gd name="T10" fmla="*/ 155 w 158"/>
                  <a:gd name="T11" fmla="*/ 103 h 239"/>
                  <a:gd name="T12" fmla="*/ 158 w 158"/>
                  <a:gd name="T13" fmla="*/ 137 h 239"/>
                  <a:gd name="T14" fmla="*/ 158 w 158"/>
                  <a:gd name="T15" fmla="*/ 239 h 239"/>
                  <a:gd name="T16" fmla="*/ 112 w 158"/>
                  <a:gd name="T17" fmla="*/ 239 h 239"/>
                  <a:gd name="T18" fmla="*/ 112 w 158"/>
                  <a:gd name="T19" fmla="*/ 148 h 239"/>
                  <a:gd name="T20" fmla="*/ 109 w 158"/>
                  <a:gd name="T21" fmla="*/ 113 h 239"/>
                  <a:gd name="T22" fmla="*/ 100 w 158"/>
                  <a:gd name="T23" fmla="*/ 101 h 239"/>
                  <a:gd name="T24" fmla="*/ 83 w 158"/>
                  <a:gd name="T25" fmla="*/ 97 h 239"/>
                  <a:gd name="T26" fmla="*/ 63 w 158"/>
                  <a:gd name="T27" fmla="*/ 103 h 239"/>
                  <a:gd name="T28" fmla="*/ 50 w 158"/>
                  <a:gd name="T29" fmla="*/ 119 h 239"/>
                  <a:gd name="T30" fmla="*/ 46 w 158"/>
                  <a:gd name="T31" fmla="*/ 152 h 239"/>
                  <a:gd name="T32" fmla="*/ 46 w 158"/>
                  <a:gd name="T33" fmla="*/ 239 h 239"/>
                  <a:gd name="T34" fmla="*/ 0 w 158"/>
                  <a:gd name="T35" fmla="*/ 239 h 239"/>
                  <a:gd name="T36" fmla="*/ 0 w 158"/>
                  <a:gd name="T37" fmla="*/ 0 h 239"/>
                  <a:gd name="T38" fmla="*/ 46 w 158"/>
                  <a:gd name="T39" fmla="*/ 0 h 239"/>
                  <a:gd name="T40" fmla="*/ 46 w 158"/>
                  <a:gd name="T41" fmla="*/ 0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8" h="239">
                    <a:moveTo>
                      <a:pt x="46" y="0"/>
                    </a:moveTo>
                    <a:lnTo>
                      <a:pt x="46" y="88"/>
                    </a:lnTo>
                    <a:cubicBezTo>
                      <a:pt x="61" y="71"/>
                      <a:pt x="78" y="62"/>
                      <a:pt x="99" y="62"/>
                    </a:cubicBezTo>
                    <a:cubicBezTo>
                      <a:pt x="109" y="62"/>
                      <a:pt x="119" y="64"/>
                      <a:pt x="127" y="68"/>
                    </a:cubicBezTo>
                    <a:cubicBezTo>
                      <a:pt x="136" y="72"/>
                      <a:pt x="142" y="77"/>
                      <a:pt x="146" y="83"/>
                    </a:cubicBezTo>
                    <a:cubicBezTo>
                      <a:pt x="151" y="89"/>
                      <a:pt x="154" y="96"/>
                      <a:pt x="155" y="103"/>
                    </a:cubicBezTo>
                    <a:cubicBezTo>
                      <a:pt x="157" y="111"/>
                      <a:pt x="157" y="122"/>
                      <a:pt x="158" y="137"/>
                    </a:cubicBezTo>
                    <a:lnTo>
                      <a:pt x="158" y="239"/>
                    </a:lnTo>
                    <a:lnTo>
                      <a:pt x="112" y="239"/>
                    </a:lnTo>
                    <a:lnTo>
                      <a:pt x="112" y="148"/>
                    </a:lnTo>
                    <a:cubicBezTo>
                      <a:pt x="112" y="130"/>
                      <a:pt x="111" y="118"/>
                      <a:pt x="109" y="113"/>
                    </a:cubicBezTo>
                    <a:cubicBezTo>
                      <a:pt x="107" y="108"/>
                      <a:pt x="104" y="104"/>
                      <a:pt x="100" y="101"/>
                    </a:cubicBezTo>
                    <a:cubicBezTo>
                      <a:pt x="96" y="99"/>
                      <a:pt x="90" y="97"/>
                      <a:pt x="83" y="97"/>
                    </a:cubicBezTo>
                    <a:cubicBezTo>
                      <a:pt x="76" y="97"/>
                      <a:pt x="69" y="99"/>
                      <a:pt x="63" y="103"/>
                    </a:cubicBezTo>
                    <a:cubicBezTo>
                      <a:pt x="57" y="106"/>
                      <a:pt x="53" y="112"/>
                      <a:pt x="50" y="119"/>
                    </a:cubicBezTo>
                    <a:cubicBezTo>
                      <a:pt x="47" y="127"/>
                      <a:pt x="46" y="138"/>
                      <a:pt x="46" y="152"/>
                    </a:cubicBezTo>
                    <a:lnTo>
                      <a:pt x="46" y="239"/>
                    </a:lnTo>
                    <a:lnTo>
                      <a:pt x="0" y="239"/>
                    </a:lnTo>
                    <a:lnTo>
                      <a:pt x="0" y="0"/>
                    </a:lnTo>
                    <a:lnTo>
                      <a:pt x="46" y="0"/>
                    </a:lnTo>
                    <a:close/>
                    <a:moveTo>
                      <a:pt x="46" y="0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414" name="Freeform 413"/>
              <p:cNvSpPr>
                <a:spLocks noEditPoints="1"/>
              </p:cNvSpPr>
              <p:nvPr/>
            </p:nvSpPr>
            <p:spPr bwMode="auto">
              <a:xfrm>
                <a:off x="5341" y="4161"/>
                <a:ext cx="35" cy="181"/>
              </a:xfrm>
              <a:custGeom>
                <a:avLst/>
                <a:gdLst>
                  <a:gd name="T0" fmla="*/ 0 w 46"/>
                  <a:gd name="T1" fmla="*/ 43 h 239"/>
                  <a:gd name="T2" fmla="*/ 0 w 46"/>
                  <a:gd name="T3" fmla="*/ 0 h 239"/>
                  <a:gd name="T4" fmla="*/ 46 w 46"/>
                  <a:gd name="T5" fmla="*/ 0 h 239"/>
                  <a:gd name="T6" fmla="*/ 46 w 46"/>
                  <a:gd name="T7" fmla="*/ 43 h 239"/>
                  <a:gd name="T8" fmla="*/ 0 w 46"/>
                  <a:gd name="T9" fmla="*/ 43 h 239"/>
                  <a:gd name="T10" fmla="*/ 0 w 46"/>
                  <a:gd name="T11" fmla="*/ 239 h 239"/>
                  <a:gd name="T12" fmla="*/ 0 w 46"/>
                  <a:gd name="T13" fmla="*/ 66 h 239"/>
                  <a:gd name="T14" fmla="*/ 46 w 46"/>
                  <a:gd name="T15" fmla="*/ 66 h 239"/>
                  <a:gd name="T16" fmla="*/ 46 w 46"/>
                  <a:gd name="T17" fmla="*/ 239 h 239"/>
                  <a:gd name="T18" fmla="*/ 0 w 46"/>
                  <a:gd name="T19" fmla="*/ 239 h 239"/>
                  <a:gd name="T20" fmla="*/ 0 w 46"/>
                  <a:gd name="T21" fmla="*/ 239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46" h="239">
                    <a:moveTo>
                      <a:pt x="0" y="43"/>
                    </a:moveTo>
                    <a:lnTo>
                      <a:pt x="0" y="0"/>
                    </a:lnTo>
                    <a:lnTo>
                      <a:pt x="46" y="0"/>
                    </a:lnTo>
                    <a:lnTo>
                      <a:pt x="46" y="43"/>
                    </a:lnTo>
                    <a:lnTo>
                      <a:pt x="0" y="43"/>
                    </a:lnTo>
                    <a:close/>
                    <a:moveTo>
                      <a:pt x="0" y="239"/>
                    </a:moveTo>
                    <a:lnTo>
                      <a:pt x="0" y="66"/>
                    </a:lnTo>
                    <a:lnTo>
                      <a:pt x="46" y="66"/>
                    </a:lnTo>
                    <a:lnTo>
                      <a:pt x="46" y="239"/>
                    </a:lnTo>
                    <a:lnTo>
                      <a:pt x="0" y="239"/>
                    </a:lnTo>
                    <a:close/>
                    <a:moveTo>
                      <a:pt x="0" y="239"/>
                    </a:move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213" name="Freeform 212"/>
            <p:cNvSpPr>
              <a:spLocks noEditPoints="1"/>
            </p:cNvSpPr>
            <p:nvPr/>
          </p:nvSpPr>
          <p:spPr bwMode="auto">
            <a:xfrm>
              <a:off x="3435985" y="2703634"/>
              <a:ext cx="76200" cy="85090"/>
            </a:xfrm>
            <a:custGeom>
              <a:avLst/>
              <a:gdLst>
                <a:gd name="T0" fmla="*/ 158 w 158"/>
                <a:gd name="T1" fmla="*/ 177 h 177"/>
                <a:gd name="T2" fmla="*/ 112 w 158"/>
                <a:gd name="T3" fmla="*/ 177 h 177"/>
                <a:gd name="T4" fmla="*/ 112 w 158"/>
                <a:gd name="T5" fmla="*/ 89 h 177"/>
                <a:gd name="T6" fmla="*/ 109 w 158"/>
                <a:gd name="T7" fmla="*/ 52 h 177"/>
                <a:gd name="T8" fmla="*/ 100 w 158"/>
                <a:gd name="T9" fmla="*/ 40 h 177"/>
                <a:gd name="T10" fmla="*/ 84 w 158"/>
                <a:gd name="T11" fmla="*/ 35 h 177"/>
                <a:gd name="T12" fmla="*/ 62 w 158"/>
                <a:gd name="T13" fmla="*/ 42 h 177"/>
                <a:gd name="T14" fmla="*/ 49 w 158"/>
                <a:gd name="T15" fmla="*/ 59 h 177"/>
                <a:gd name="T16" fmla="*/ 46 w 158"/>
                <a:gd name="T17" fmla="*/ 99 h 177"/>
                <a:gd name="T18" fmla="*/ 46 w 158"/>
                <a:gd name="T19" fmla="*/ 177 h 177"/>
                <a:gd name="T20" fmla="*/ 0 w 158"/>
                <a:gd name="T21" fmla="*/ 177 h 177"/>
                <a:gd name="T22" fmla="*/ 0 w 158"/>
                <a:gd name="T23" fmla="*/ 4 h 177"/>
                <a:gd name="T24" fmla="*/ 43 w 158"/>
                <a:gd name="T25" fmla="*/ 4 h 177"/>
                <a:gd name="T26" fmla="*/ 43 w 158"/>
                <a:gd name="T27" fmla="*/ 29 h 177"/>
                <a:gd name="T28" fmla="*/ 100 w 158"/>
                <a:gd name="T29" fmla="*/ 0 h 177"/>
                <a:gd name="T30" fmla="*/ 127 w 158"/>
                <a:gd name="T31" fmla="*/ 6 h 177"/>
                <a:gd name="T32" fmla="*/ 146 w 158"/>
                <a:gd name="T33" fmla="*/ 19 h 177"/>
                <a:gd name="T34" fmla="*/ 155 w 158"/>
                <a:gd name="T35" fmla="*/ 39 h 177"/>
                <a:gd name="T36" fmla="*/ 158 w 158"/>
                <a:gd name="T37" fmla="*/ 69 h 177"/>
                <a:gd name="T38" fmla="*/ 158 w 158"/>
                <a:gd name="T39" fmla="*/ 177 h 177"/>
                <a:gd name="T40" fmla="*/ 158 w 158"/>
                <a:gd name="T41" fmla="*/ 177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58" h="177">
                  <a:moveTo>
                    <a:pt x="158" y="177"/>
                  </a:moveTo>
                  <a:lnTo>
                    <a:pt x="112" y="177"/>
                  </a:lnTo>
                  <a:lnTo>
                    <a:pt x="112" y="89"/>
                  </a:lnTo>
                  <a:cubicBezTo>
                    <a:pt x="112" y="70"/>
                    <a:pt x="111" y="58"/>
                    <a:pt x="109" y="52"/>
                  </a:cubicBezTo>
                  <a:cubicBezTo>
                    <a:pt x="107" y="47"/>
                    <a:pt x="104" y="43"/>
                    <a:pt x="100" y="40"/>
                  </a:cubicBezTo>
                  <a:cubicBezTo>
                    <a:pt x="95" y="37"/>
                    <a:pt x="90" y="35"/>
                    <a:pt x="84" y="35"/>
                  </a:cubicBezTo>
                  <a:cubicBezTo>
                    <a:pt x="76" y="35"/>
                    <a:pt x="69" y="37"/>
                    <a:pt x="62" y="42"/>
                  </a:cubicBezTo>
                  <a:cubicBezTo>
                    <a:pt x="56" y="46"/>
                    <a:pt x="52" y="52"/>
                    <a:pt x="49" y="59"/>
                  </a:cubicBezTo>
                  <a:cubicBezTo>
                    <a:pt x="47" y="66"/>
                    <a:pt x="46" y="79"/>
                    <a:pt x="46" y="99"/>
                  </a:cubicBezTo>
                  <a:lnTo>
                    <a:pt x="46" y="177"/>
                  </a:lnTo>
                  <a:lnTo>
                    <a:pt x="0" y="177"/>
                  </a:lnTo>
                  <a:lnTo>
                    <a:pt x="0" y="4"/>
                  </a:lnTo>
                  <a:lnTo>
                    <a:pt x="43" y="4"/>
                  </a:lnTo>
                  <a:lnTo>
                    <a:pt x="43" y="29"/>
                  </a:lnTo>
                  <a:cubicBezTo>
                    <a:pt x="58" y="10"/>
                    <a:pt x="77" y="0"/>
                    <a:pt x="100" y="0"/>
                  </a:cubicBezTo>
                  <a:cubicBezTo>
                    <a:pt x="110" y="0"/>
                    <a:pt x="119" y="2"/>
                    <a:pt x="127" y="6"/>
                  </a:cubicBezTo>
                  <a:cubicBezTo>
                    <a:pt x="136" y="9"/>
                    <a:pt x="142" y="14"/>
                    <a:pt x="146" y="19"/>
                  </a:cubicBezTo>
                  <a:cubicBezTo>
                    <a:pt x="151" y="25"/>
                    <a:pt x="153" y="32"/>
                    <a:pt x="155" y="39"/>
                  </a:cubicBezTo>
                  <a:cubicBezTo>
                    <a:pt x="157" y="46"/>
                    <a:pt x="158" y="56"/>
                    <a:pt x="158" y="69"/>
                  </a:cubicBezTo>
                  <a:lnTo>
                    <a:pt x="158" y="177"/>
                  </a:lnTo>
                  <a:close/>
                  <a:moveTo>
                    <a:pt x="158" y="177"/>
                  </a:move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  <p:sp>
          <p:nvSpPr>
            <p:cNvPr id="214" name="Freeform 213"/>
            <p:cNvSpPr>
              <a:spLocks noEditPoints="1"/>
            </p:cNvSpPr>
            <p:nvPr/>
          </p:nvSpPr>
          <p:spPr bwMode="auto">
            <a:xfrm>
              <a:off x="3529330" y="2703634"/>
              <a:ext cx="81915" cy="118745"/>
            </a:xfrm>
            <a:custGeom>
              <a:avLst/>
              <a:gdLst>
                <a:gd name="T0" fmla="*/ 6 w 169"/>
                <a:gd name="T1" fmla="*/ 188 h 247"/>
                <a:gd name="T2" fmla="*/ 58 w 169"/>
                <a:gd name="T3" fmla="*/ 195 h 247"/>
                <a:gd name="T4" fmla="*/ 64 w 169"/>
                <a:gd name="T5" fmla="*/ 207 h 247"/>
                <a:gd name="T6" fmla="*/ 85 w 169"/>
                <a:gd name="T7" fmla="*/ 212 h 247"/>
                <a:gd name="T8" fmla="*/ 112 w 169"/>
                <a:gd name="T9" fmla="*/ 207 h 247"/>
                <a:gd name="T10" fmla="*/ 121 w 169"/>
                <a:gd name="T11" fmla="*/ 195 h 247"/>
                <a:gd name="T12" fmla="*/ 123 w 169"/>
                <a:gd name="T13" fmla="*/ 174 h 247"/>
                <a:gd name="T14" fmla="*/ 123 w 169"/>
                <a:gd name="T15" fmla="*/ 149 h 247"/>
                <a:gd name="T16" fmla="*/ 71 w 169"/>
                <a:gd name="T17" fmla="*/ 177 h 247"/>
                <a:gd name="T18" fmla="*/ 16 w 169"/>
                <a:gd name="T19" fmla="*/ 147 h 247"/>
                <a:gd name="T20" fmla="*/ 0 w 169"/>
                <a:gd name="T21" fmla="*/ 90 h 247"/>
                <a:gd name="T22" fmla="*/ 21 w 169"/>
                <a:gd name="T23" fmla="*/ 23 h 247"/>
                <a:gd name="T24" fmla="*/ 73 w 169"/>
                <a:gd name="T25" fmla="*/ 0 h 247"/>
                <a:gd name="T26" fmla="*/ 126 w 169"/>
                <a:gd name="T27" fmla="*/ 28 h 247"/>
                <a:gd name="T28" fmla="*/ 126 w 169"/>
                <a:gd name="T29" fmla="*/ 4 h 247"/>
                <a:gd name="T30" fmla="*/ 169 w 169"/>
                <a:gd name="T31" fmla="*/ 4 h 247"/>
                <a:gd name="T32" fmla="*/ 169 w 169"/>
                <a:gd name="T33" fmla="*/ 159 h 247"/>
                <a:gd name="T34" fmla="*/ 163 w 169"/>
                <a:gd name="T35" fmla="*/ 205 h 247"/>
                <a:gd name="T36" fmla="*/ 149 w 169"/>
                <a:gd name="T37" fmla="*/ 229 h 247"/>
                <a:gd name="T38" fmla="*/ 125 w 169"/>
                <a:gd name="T39" fmla="*/ 242 h 247"/>
                <a:gd name="T40" fmla="*/ 86 w 169"/>
                <a:gd name="T41" fmla="*/ 247 h 247"/>
                <a:gd name="T42" fmla="*/ 24 w 169"/>
                <a:gd name="T43" fmla="*/ 232 h 247"/>
                <a:gd name="T44" fmla="*/ 6 w 169"/>
                <a:gd name="T45" fmla="*/ 194 h 247"/>
                <a:gd name="T46" fmla="*/ 6 w 169"/>
                <a:gd name="T47" fmla="*/ 188 h 247"/>
                <a:gd name="T48" fmla="*/ 47 w 169"/>
                <a:gd name="T49" fmla="*/ 87 h 247"/>
                <a:gd name="T50" fmla="*/ 57 w 169"/>
                <a:gd name="T51" fmla="*/ 127 h 247"/>
                <a:gd name="T52" fmla="*/ 84 w 169"/>
                <a:gd name="T53" fmla="*/ 140 h 247"/>
                <a:gd name="T54" fmla="*/ 112 w 169"/>
                <a:gd name="T55" fmla="*/ 127 h 247"/>
                <a:gd name="T56" fmla="*/ 124 w 169"/>
                <a:gd name="T57" fmla="*/ 88 h 247"/>
                <a:gd name="T58" fmla="*/ 113 w 169"/>
                <a:gd name="T59" fmla="*/ 48 h 247"/>
                <a:gd name="T60" fmla="*/ 85 w 169"/>
                <a:gd name="T61" fmla="*/ 35 h 247"/>
                <a:gd name="T62" fmla="*/ 57 w 169"/>
                <a:gd name="T63" fmla="*/ 48 h 247"/>
                <a:gd name="T64" fmla="*/ 47 w 169"/>
                <a:gd name="T65" fmla="*/ 87 h 247"/>
                <a:gd name="T66" fmla="*/ 47 w 169"/>
                <a:gd name="T67" fmla="*/ 8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9" h="247">
                  <a:moveTo>
                    <a:pt x="6" y="188"/>
                  </a:moveTo>
                  <a:lnTo>
                    <a:pt x="58" y="195"/>
                  </a:lnTo>
                  <a:cubicBezTo>
                    <a:pt x="59" y="201"/>
                    <a:pt x="61" y="205"/>
                    <a:pt x="64" y="207"/>
                  </a:cubicBezTo>
                  <a:cubicBezTo>
                    <a:pt x="69" y="210"/>
                    <a:pt x="75" y="212"/>
                    <a:pt x="85" y="212"/>
                  </a:cubicBezTo>
                  <a:cubicBezTo>
                    <a:pt x="97" y="212"/>
                    <a:pt x="106" y="210"/>
                    <a:pt x="112" y="207"/>
                  </a:cubicBezTo>
                  <a:cubicBezTo>
                    <a:pt x="116" y="204"/>
                    <a:pt x="119" y="200"/>
                    <a:pt x="121" y="195"/>
                  </a:cubicBezTo>
                  <a:cubicBezTo>
                    <a:pt x="122" y="191"/>
                    <a:pt x="123" y="184"/>
                    <a:pt x="123" y="174"/>
                  </a:cubicBezTo>
                  <a:lnTo>
                    <a:pt x="123" y="149"/>
                  </a:lnTo>
                  <a:cubicBezTo>
                    <a:pt x="109" y="168"/>
                    <a:pt x="92" y="177"/>
                    <a:pt x="71" y="177"/>
                  </a:cubicBezTo>
                  <a:cubicBezTo>
                    <a:pt x="48" y="177"/>
                    <a:pt x="29" y="167"/>
                    <a:pt x="16" y="147"/>
                  </a:cubicBezTo>
                  <a:cubicBezTo>
                    <a:pt x="5" y="132"/>
                    <a:pt x="0" y="113"/>
                    <a:pt x="0" y="90"/>
                  </a:cubicBezTo>
                  <a:cubicBezTo>
                    <a:pt x="0" y="61"/>
                    <a:pt x="7" y="38"/>
                    <a:pt x="21" y="23"/>
                  </a:cubicBezTo>
                  <a:cubicBezTo>
                    <a:pt x="35" y="8"/>
                    <a:pt x="52" y="0"/>
                    <a:pt x="73" y="0"/>
                  </a:cubicBezTo>
                  <a:cubicBezTo>
                    <a:pt x="94" y="0"/>
                    <a:pt x="112" y="10"/>
                    <a:pt x="126" y="28"/>
                  </a:cubicBezTo>
                  <a:lnTo>
                    <a:pt x="126" y="4"/>
                  </a:lnTo>
                  <a:lnTo>
                    <a:pt x="169" y="4"/>
                  </a:lnTo>
                  <a:lnTo>
                    <a:pt x="169" y="159"/>
                  </a:lnTo>
                  <a:cubicBezTo>
                    <a:pt x="168" y="180"/>
                    <a:pt x="167" y="195"/>
                    <a:pt x="163" y="205"/>
                  </a:cubicBezTo>
                  <a:cubicBezTo>
                    <a:pt x="160" y="215"/>
                    <a:pt x="155" y="223"/>
                    <a:pt x="149" y="229"/>
                  </a:cubicBezTo>
                  <a:cubicBezTo>
                    <a:pt x="143" y="234"/>
                    <a:pt x="135" y="239"/>
                    <a:pt x="125" y="242"/>
                  </a:cubicBezTo>
                  <a:cubicBezTo>
                    <a:pt x="115" y="245"/>
                    <a:pt x="102" y="247"/>
                    <a:pt x="86" y="247"/>
                  </a:cubicBezTo>
                  <a:cubicBezTo>
                    <a:pt x="57" y="247"/>
                    <a:pt x="36" y="242"/>
                    <a:pt x="24" y="232"/>
                  </a:cubicBezTo>
                  <a:cubicBezTo>
                    <a:pt x="12" y="222"/>
                    <a:pt x="6" y="209"/>
                    <a:pt x="6" y="194"/>
                  </a:cubicBezTo>
                  <a:cubicBezTo>
                    <a:pt x="6" y="192"/>
                    <a:pt x="6" y="190"/>
                    <a:pt x="6" y="188"/>
                  </a:cubicBezTo>
                  <a:close/>
                  <a:moveTo>
                    <a:pt x="47" y="87"/>
                  </a:moveTo>
                  <a:cubicBezTo>
                    <a:pt x="47" y="105"/>
                    <a:pt x="50" y="119"/>
                    <a:pt x="57" y="127"/>
                  </a:cubicBezTo>
                  <a:cubicBezTo>
                    <a:pt x="64" y="136"/>
                    <a:pt x="73" y="140"/>
                    <a:pt x="84" y="140"/>
                  </a:cubicBezTo>
                  <a:cubicBezTo>
                    <a:pt x="95" y="140"/>
                    <a:pt x="104" y="136"/>
                    <a:pt x="112" y="127"/>
                  </a:cubicBezTo>
                  <a:cubicBezTo>
                    <a:pt x="120" y="118"/>
                    <a:pt x="124" y="105"/>
                    <a:pt x="124" y="88"/>
                  </a:cubicBezTo>
                  <a:cubicBezTo>
                    <a:pt x="124" y="70"/>
                    <a:pt x="120" y="57"/>
                    <a:pt x="113" y="48"/>
                  </a:cubicBezTo>
                  <a:cubicBezTo>
                    <a:pt x="105" y="39"/>
                    <a:pt x="96" y="35"/>
                    <a:pt x="85" y="35"/>
                  </a:cubicBezTo>
                  <a:cubicBezTo>
                    <a:pt x="74" y="35"/>
                    <a:pt x="64" y="39"/>
                    <a:pt x="57" y="48"/>
                  </a:cubicBezTo>
                  <a:cubicBezTo>
                    <a:pt x="50" y="56"/>
                    <a:pt x="47" y="69"/>
                    <a:pt x="47" y="87"/>
                  </a:cubicBezTo>
                  <a:close/>
                  <a:moveTo>
                    <a:pt x="47" y="87"/>
                  </a:move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pic>
        <p:nvPicPr>
          <p:cNvPr id="615" name="Picture 6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08929" y="5562151"/>
            <a:ext cx="1183452" cy="118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7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5588123"/>
            <a:ext cx="1465109" cy="10643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alphaModFix amt="50000"/>
          </a:blip>
          <a:stretch>
            <a:fillRect/>
          </a:stretch>
        </p:blipFill>
        <p:spPr>
          <a:xfrm>
            <a:off x="7353038" y="5298917"/>
            <a:ext cx="1654491" cy="1654491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15" name="Table 6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584119"/>
              </p:ext>
            </p:extLst>
          </p:nvPr>
        </p:nvGraphicFramePr>
        <p:xfrm>
          <a:off x="457199" y="800881"/>
          <a:ext cx="8229601" cy="4313368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3673797"/>
                <a:gridCol w="2277902"/>
                <a:gridCol w="2277902"/>
              </a:tblGrid>
              <a:tr h="610163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Blue Book Sector or Creative Industries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Percentage Change in GVA between </a:t>
                      </a: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  <a:latin typeface="Helvetica Neue"/>
                          <a:ea typeface="ＭＳ 明朝"/>
                          <a:cs typeface="Helvetica Neue"/>
                        </a:rPr>
                        <a:t/>
                      </a:r>
                      <a:b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  <a:latin typeface="Helvetica Neue"/>
                          <a:ea typeface="ＭＳ 明朝"/>
                          <a:cs typeface="Helvetica Neue"/>
                        </a:rPr>
                      </a:b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2013 </a:t>
                      </a: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&amp; 2014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Percentage Change in GVA between </a:t>
                      </a: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  <a:latin typeface="Helvetica Neue"/>
                          <a:ea typeface="ＭＳ 明朝"/>
                          <a:cs typeface="Helvetica Neue"/>
                        </a:rPr>
                        <a:t/>
                      </a:r>
                      <a:b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  <a:latin typeface="Helvetica Neue"/>
                          <a:ea typeface="ＭＳ 明朝"/>
                          <a:cs typeface="Helvetica Neue"/>
                        </a:rPr>
                      </a:br>
                      <a:r>
                        <a:rPr lang="en-GB" sz="1600" b="1" dirty="0" smtClean="0">
                          <a:solidFill>
                            <a:schemeClr val="bg1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2008 </a:t>
                      </a:r>
                      <a:r>
                        <a:rPr lang="en-GB" sz="1600" b="1" dirty="0">
                          <a:solidFill>
                            <a:schemeClr val="bg1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&amp; 2014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28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Construction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10.2%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9.7%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28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Creative Industries</a:t>
                      </a:r>
                      <a:endParaRPr lang="en-GB" sz="1600" b="1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8.9%</a:t>
                      </a:r>
                      <a:endParaRPr lang="en-GB" sz="1600" b="1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37.5%</a:t>
                      </a:r>
                      <a:endParaRPr lang="en-GB" sz="1600" b="1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28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Total professional and support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7.3%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22.6%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28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Other services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7.1%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30.6%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28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Financial and Insurance Activities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7.0%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21.6%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28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Distribution, transport, hotels and restaurants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5.5%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16.3%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28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Real Estate Activities</a:t>
                      </a:r>
                      <a:endParaRPr lang="en-GB" sz="1600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3.7%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34.7%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28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Agriculture, Forestry and Fishing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2.5%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11.9%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28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Information and Communication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2.2%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13.3%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28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Government, health and education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2.2%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12.7%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28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Production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-0.2%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11.7%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128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UK Economy Total</a:t>
                      </a:r>
                      <a:endParaRPr lang="en-GB" sz="1600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4.6%</a:t>
                      </a:r>
                      <a:endParaRPr lang="en-GB" sz="1600" b="1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rgbClr val="000000"/>
                          </a:solidFill>
                          <a:effectLst/>
                          <a:latin typeface="Helvetica Neue"/>
                          <a:ea typeface="Times New Roman"/>
                          <a:cs typeface="Helvetica Neue"/>
                        </a:rPr>
                        <a:t>18.2%</a:t>
                      </a:r>
                      <a:endParaRPr lang="en-GB" sz="1600" b="1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87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 Neue"/>
                <a:cs typeface="Helvetica Neue"/>
              </a:rPr>
              <a:t>Latest occupation stats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1404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Employment in </a:t>
            </a:r>
            <a:r>
              <a:rPr lang="en-US" dirty="0">
                <a:latin typeface="Helvetica Neue"/>
                <a:cs typeface="Helvetica Neue"/>
              </a:rPr>
              <a:t>the Creative Economy </a:t>
            </a:r>
            <a:r>
              <a:rPr lang="en-US" dirty="0" smtClean="0">
                <a:latin typeface="Helvetica Neue"/>
                <a:cs typeface="Helvetica Neue"/>
              </a:rPr>
              <a:t>increased </a:t>
            </a:r>
            <a:r>
              <a:rPr lang="en-US" dirty="0">
                <a:latin typeface="Helvetica Neue"/>
                <a:cs typeface="Helvetica Neue"/>
              </a:rPr>
              <a:t>by </a:t>
            </a:r>
            <a:r>
              <a:rPr lang="en-US" dirty="0" smtClean="0">
                <a:latin typeface="Helvetica Neue"/>
                <a:cs typeface="Helvetica Neue"/>
              </a:rPr>
              <a:t>5% </a:t>
            </a:r>
            <a:r>
              <a:rPr lang="en-US" dirty="0">
                <a:latin typeface="Helvetica Neue"/>
                <a:cs typeface="Helvetica Neue"/>
              </a:rPr>
              <a:t>between 2013 and 2014 </a:t>
            </a:r>
            <a:r>
              <a:rPr lang="en-US" dirty="0" smtClean="0">
                <a:latin typeface="Helvetica Neue"/>
                <a:cs typeface="Helvetica Neue"/>
              </a:rPr>
              <a:t>to </a:t>
            </a:r>
            <a:r>
              <a:rPr lang="en-US" dirty="0">
                <a:latin typeface="Helvetica Neue"/>
                <a:cs typeface="Helvetica Neue"/>
              </a:rPr>
              <a:t>2.8 million </a:t>
            </a:r>
            <a:r>
              <a:rPr lang="en-US" dirty="0" smtClean="0">
                <a:latin typeface="Helvetica Neue"/>
                <a:cs typeface="Helvetica Neue"/>
              </a:rPr>
              <a:t>jobs</a:t>
            </a:r>
          </a:p>
          <a:p>
            <a:r>
              <a:rPr lang="en-US" dirty="0" smtClean="0">
                <a:latin typeface="Helvetica Neue"/>
                <a:cs typeface="Helvetica Neue"/>
              </a:rPr>
              <a:t>The </a:t>
            </a:r>
            <a:r>
              <a:rPr lang="en-US" dirty="0">
                <a:latin typeface="Helvetica Neue"/>
                <a:cs typeface="Helvetica Neue"/>
              </a:rPr>
              <a:t>number of jobs in the Creative </a:t>
            </a:r>
            <a:r>
              <a:rPr lang="en-US" dirty="0" smtClean="0">
                <a:latin typeface="Helvetica Neue"/>
                <a:cs typeface="Helvetica Neue"/>
              </a:rPr>
              <a:t>Industries </a:t>
            </a:r>
            <a:r>
              <a:rPr lang="en-US" dirty="0">
                <a:latin typeface="Helvetica Neue"/>
                <a:cs typeface="Helvetica Neue"/>
              </a:rPr>
              <a:t>increased by </a:t>
            </a:r>
            <a:r>
              <a:rPr lang="en-US" dirty="0" smtClean="0">
                <a:latin typeface="Helvetica Neue"/>
                <a:cs typeface="Helvetica Neue"/>
              </a:rPr>
              <a:t>5.5% between </a:t>
            </a:r>
            <a:r>
              <a:rPr lang="en-US" dirty="0">
                <a:latin typeface="Helvetica Neue"/>
                <a:cs typeface="Helvetica Neue"/>
              </a:rPr>
              <a:t>2013 and 2014 to 1.8 </a:t>
            </a:r>
            <a:r>
              <a:rPr lang="en-US" dirty="0" smtClean="0">
                <a:latin typeface="Helvetica Neue"/>
                <a:cs typeface="Helvetica Neue"/>
              </a:rPr>
              <a:t>million</a:t>
            </a:r>
          </a:p>
          <a:p>
            <a:r>
              <a:rPr lang="en-US" dirty="0" smtClean="0">
                <a:latin typeface="Helvetica Neue"/>
                <a:cs typeface="Helvetica Neue"/>
              </a:rPr>
              <a:t>In </a:t>
            </a:r>
            <a:r>
              <a:rPr lang="en-US" dirty="0">
                <a:latin typeface="Helvetica Neue"/>
                <a:cs typeface="Helvetica Neue"/>
              </a:rPr>
              <a:t>2014 there were 1.9 million jobs in Creative Occupations, a </a:t>
            </a:r>
            <a:r>
              <a:rPr lang="en-US" dirty="0" smtClean="0">
                <a:latin typeface="Helvetica Neue"/>
                <a:cs typeface="Helvetica Neue"/>
              </a:rPr>
              <a:t>6.4% increase </a:t>
            </a:r>
            <a:r>
              <a:rPr lang="en-US" dirty="0">
                <a:latin typeface="Helvetica Neue"/>
                <a:cs typeface="Helvetica Neue"/>
              </a:rPr>
              <a:t>since </a:t>
            </a:r>
            <a:r>
              <a:rPr lang="en-US" dirty="0" smtClean="0">
                <a:latin typeface="Helvetica Neue"/>
                <a:cs typeface="Helvetica Neue"/>
              </a:rPr>
              <a:t>2013</a:t>
            </a:r>
          </a:p>
          <a:p>
            <a:r>
              <a:rPr lang="en-US" dirty="0">
                <a:latin typeface="Helvetica Neue"/>
                <a:cs typeface="Helvetica Neue"/>
              </a:rPr>
              <a:t>C</a:t>
            </a:r>
            <a:r>
              <a:rPr lang="en-US" dirty="0" smtClean="0">
                <a:latin typeface="Helvetica Neue"/>
                <a:cs typeface="Helvetica Neue"/>
              </a:rPr>
              <a:t>ompare to 2.1% increase </a:t>
            </a:r>
            <a:r>
              <a:rPr lang="en-US" dirty="0">
                <a:latin typeface="Helvetica Neue"/>
                <a:cs typeface="Helvetica Neue"/>
              </a:rPr>
              <a:t>in the total number of jobs in the wider UK economy between 2013 and </a:t>
            </a:r>
            <a:r>
              <a:rPr lang="en-US" dirty="0" smtClean="0">
                <a:latin typeface="Helvetica Neue"/>
                <a:cs typeface="Helvetica Neue"/>
              </a:rPr>
              <a:t>2014</a:t>
            </a:r>
            <a:endParaRPr lang="en-GB" dirty="0">
              <a:latin typeface="Helvetica Neue"/>
              <a:cs typeface="Helvetica Neue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5588123"/>
            <a:ext cx="1465109" cy="10643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36496" y="5846990"/>
            <a:ext cx="1553504" cy="79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19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622" y="5213445"/>
            <a:ext cx="1327178" cy="132717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 Neue"/>
                <a:cs typeface="Helvetica Neue"/>
              </a:rPr>
              <a:t>Latest exports stats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1404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 Neue"/>
                <a:cs typeface="Helvetica Neue"/>
              </a:rPr>
              <a:t>The value of services exported by the UK Creative Industries in 2013 was £</a:t>
            </a:r>
            <a:r>
              <a:rPr lang="en-US" dirty="0" smtClean="0">
                <a:latin typeface="Helvetica Neue"/>
                <a:cs typeface="Helvetica Neue"/>
              </a:rPr>
              <a:t>17.9bn </a:t>
            </a:r>
          </a:p>
          <a:p>
            <a:r>
              <a:rPr lang="en-US" dirty="0" smtClean="0">
                <a:latin typeface="Helvetica Neue"/>
                <a:cs typeface="Helvetica Neue"/>
              </a:rPr>
              <a:t>Exports </a:t>
            </a:r>
            <a:r>
              <a:rPr lang="en-US" dirty="0">
                <a:latin typeface="Helvetica Neue"/>
                <a:cs typeface="Helvetica Neue"/>
              </a:rPr>
              <a:t>of Services by the UK Creative Industries increased by 3.5 per cent between 2012 and </a:t>
            </a:r>
            <a:r>
              <a:rPr lang="en-US" dirty="0" smtClean="0">
                <a:latin typeface="Helvetica Neue"/>
                <a:cs typeface="Helvetica Neue"/>
              </a:rPr>
              <a:t>2013</a:t>
            </a:r>
          </a:p>
          <a:p>
            <a:r>
              <a:rPr lang="en-US" dirty="0" smtClean="0">
                <a:latin typeface="Helvetica Neue"/>
                <a:cs typeface="Helvetica Neue"/>
              </a:rPr>
              <a:t>Exports of </a:t>
            </a:r>
            <a:r>
              <a:rPr lang="en-US" dirty="0">
                <a:latin typeface="Helvetica Neue"/>
                <a:cs typeface="Helvetica Neue"/>
              </a:rPr>
              <a:t>services from the Creative Industries accounted for 8.7 per cent of total exports of services for the UK in </a:t>
            </a:r>
            <a:r>
              <a:rPr lang="en-US" dirty="0" smtClean="0">
                <a:latin typeface="Helvetica Neue"/>
                <a:cs typeface="Helvetica Neue"/>
              </a:rPr>
              <a:t>2013</a:t>
            </a:r>
            <a:endParaRPr lang="en-GB" dirty="0">
              <a:latin typeface="Helvetica Neue"/>
              <a:cs typeface="Helvetica Neue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00" y="5588123"/>
            <a:ext cx="1465109" cy="106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02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 Neue"/>
                <a:cs typeface="Helvetica Neue"/>
              </a:rPr>
              <a:t>Overview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 Neue"/>
                <a:cs typeface="Helvetica Neue"/>
              </a:rPr>
              <a:t>The Government’s official statistics on the economic impact of the Creative Industries.</a:t>
            </a:r>
          </a:p>
          <a:p>
            <a:r>
              <a:rPr lang="en-US" dirty="0" smtClean="0">
                <a:latin typeface="Helvetica Neue"/>
                <a:cs typeface="Helvetica Neue"/>
              </a:rPr>
              <a:t>Gross value added</a:t>
            </a:r>
          </a:p>
          <a:p>
            <a:r>
              <a:rPr lang="en-US" dirty="0" smtClean="0">
                <a:latin typeface="Helvetica Neue"/>
                <a:cs typeface="Helvetica Neue"/>
              </a:rPr>
              <a:t>Occupations</a:t>
            </a:r>
          </a:p>
          <a:p>
            <a:r>
              <a:rPr lang="en-US" dirty="0" smtClean="0">
                <a:latin typeface="Helvetica Neue"/>
                <a:cs typeface="Helvetica Neue"/>
              </a:rPr>
              <a:t>Exports of services</a:t>
            </a:r>
            <a:endParaRPr lang="en-US" dirty="0">
              <a:latin typeface="Helvetica Neue"/>
              <a:cs typeface="Helvetica Neue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5588123"/>
            <a:ext cx="1465109" cy="10643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alphaModFix amt="50000"/>
          </a:blip>
          <a:stretch>
            <a:fillRect/>
          </a:stretch>
        </p:blipFill>
        <p:spPr>
          <a:xfrm>
            <a:off x="7353038" y="5298917"/>
            <a:ext cx="1654491" cy="165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39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 Neue"/>
                <a:cs typeface="Helvetica Neue"/>
              </a:rPr>
              <a:t>So where to next?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1404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We’ve proposed a number of developments in the latest publication</a:t>
            </a:r>
          </a:p>
          <a:p>
            <a:r>
              <a:rPr lang="en-US" dirty="0" smtClean="0">
                <a:latin typeface="Helvetica Neue"/>
                <a:cs typeface="Helvetica Neue"/>
              </a:rPr>
              <a:t>We’d like your feedback on these </a:t>
            </a:r>
          </a:p>
          <a:p>
            <a:r>
              <a:rPr lang="en-US" dirty="0" smtClean="0">
                <a:latin typeface="Helvetica Neue"/>
                <a:cs typeface="Helvetica Neue"/>
              </a:rPr>
              <a:t>For some, we’ve already done the analysis…</a:t>
            </a:r>
            <a:endParaRPr lang="en-GB" dirty="0">
              <a:latin typeface="Helvetica Neue"/>
              <a:cs typeface="Helvetica Neue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5588123"/>
            <a:ext cx="1465109" cy="10643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43572" y="5382605"/>
            <a:ext cx="1546428" cy="126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61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 Neue"/>
                <a:cs typeface="Helvetica Neue"/>
              </a:rPr>
              <a:t>Proposed developments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30" y="1571284"/>
            <a:ext cx="8058169" cy="3987923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GB" sz="3600" dirty="0">
                <a:latin typeface="Helvetica Neue"/>
                <a:cs typeface="Helvetica Neue"/>
              </a:rPr>
              <a:t>Estimates of GVA for the Creative Economy.</a:t>
            </a:r>
          </a:p>
          <a:p>
            <a:pPr lvl="0"/>
            <a:r>
              <a:rPr lang="en-GB" sz="3600" dirty="0">
                <a:latin typeface="Helvetica Neue"/>
                <a:cs typeface="Helvetica Neue"/>
              </a:rPr>
              <a:t>Accounting for under coverage of microbusinesses and self-employed.</a:t>
            </a:r>
          </a:p>
          <a:p>
            <a:pPr lvl="0"/>
            <a:r>
              <a:rPr lang="en-GB" sz="3600" dirty="0">
                <a:latin typeface="Helvetica Neue"/>
                <a:cs typeface="Helvetica Neue"/>
              </a:rPr>
              <a:t>Estimates of Productivity for the Creative Industries.</a:t>
            </a:r>
          </a:p>
          <a:p>
            <a:pPr lvl="0"/>
            <a:r>
              <a:rPr lang="en-GB" sz="3600" dirty="0">
                <a:latin typeface="Helvetica Neue"/>
                <a:cs typeface="Helvetica Neue"/>
              </a:rPr>
              <a:t>Inclusion of exports of goods in estimates of exports.</a:t>
            </a:r>
          </a:p>
          <a:p>
            <a:pPr lvl="0"/>
            <a:r>
              <a:rPr lang="en-GB" sz="3600" dirty="0">
                <a:latin typeface="Helvetica Neue"/>
                <a:cs typeface="Helvetica Neue"/>
              </a:rPr>
              <a:t>Reviewing the industries included using the creative intensity approach.</a:t>
            </a:r>
          </a:p>
          <a:p>
            <a:pPr lvl="0"/>
            <a:r>
              <a:rPr lang="en-GB" sz="3600" dirty="0">
                <a:latin typeface="Helvetica Neue"/>
                <a:cs typeface="Helvetica Neue"/>
              </a:rPr>
              <a:t>Sub-national GVA estimates</a:t>
            </a:r>
          </a:p>
          <a:p>
            <a:pPr lvl="0"/>
            <a:r>
              <a:rPr lang="en-GB" sz="3600" dirty="0">
                <a:latin typeface="Helvetica Neue"/>
                <a:cs typeface="Helvetica Neue"/>
              </a:rPr>
              <a:t>Now-casting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5588123"/>
            <a:ext cx="1465109" cy="10643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08929" y="5562151"/>
            <a:ext cx="1183452" cy="118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31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 Neue"/>
                <a:cs typeface="Helvetica Neue"/>
              </a:rPr>
              <a:t>Creative Economy GVA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114"/>
            <a:ext cx="8229600" cy="4680254"/>
          </a:xfrm>
        </p:spPr>
        <p:txBody>
          <a:bodyPr>
            <a:normAutofit/>
          </a:bodyPr>
          <a:lstStyle/>
          <a:p>
            <a:pPr lvl="0"/>
            <a:r>
              <a:rPr lang="en-GB" dirty="0">
                <a:latin typeface="Helvetica Neue"/>
                <a:cs typeface="Helvetica Neue"/>
              </a:rPr>
              <a:t>In 2014, the Creative Economy was worth £</a:t>
            </a:r>
            <a:r>
              <a:rPr lang="en-GB" dirty="0" smtClean="0">
                <a:latin typeface="Helvetica Neue"/>
                <a:cs typeface="Helvetica Neue"/>
              </a:rPr>
              <a:t>133.3bn (8.2%of </a:t>
            </a:r>
            <a:r>
              <a:rPr lang="en-GB" dirty="0">
                <a:latin typeface="Helvetica Neue"/>
                <a:cs typeface="Helvetica Neue"/>
              </a:rPr>
              <a:t>the UK </a:t>
            </a:r>
            <a:r>
              <a:rPr lang="en-GB" dirty="0" smtClean="0">
                <a:latin typeface="Helvetica Neue"/>
                <a:cs typeface="Helvetica Neue"/>
              </a:rPr>
              <a:t>economy</a:t>
            </a:r>
            <a:r>
              <a:rPr lang="en-GB" dirty="0">
                <a:latin typeface="Helvetica Neue"/>
                <a:cs typeface="Helvetica Neue"/>
              </a:rPr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5588123"/>
            <a:ext cx="1465109" cy="10643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alphaModFix amt="50000"/>
          </a:blip>
          <a:stretch>
            <a:fillRect/>
          </a:stretch>
        </p:blipFill>
        <p:spPr>
          <a:xfrm>
            <a:off x="7353038" y="5298917"/>
            <a:ext cx="1654491" cy="1654491"/>
          </a:xfrm>
          <a:prstGeom prst="rect">
            <a:avLst/>
          </a:prstGeom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905316696"/>
              </p:ext>
            </p:extLst>
          </p:nvPr>
        </p:nvGraphicFramePr>
        <p:xfrm>
          <a:off x="457200" y="2521384"/>
          <a:ext cx="8035719" cy="373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1382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 Neue"/>
                <a:cs typeface="Helvetica Neue"/>
              </a:rPr>
              <a:t>Creative Economy GVA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114"/>
            <a:ext cx="8229600" cy="4680254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The Creative Economy has grown by a quarter since </a:t>
            </a:r>
            <a:r>
              <a:rPr lang="en-GB" dirty="0" smtClean="0"/>
              <a:t>2011 (12.1% for the whole </a:t>
            </a:r>
            <a:r>
              <a:rPr lang="en-GB" dirty="0"/>
              <a:t>UK </a:t>
            </a:r>
            <a:r>
              <a:rPr lang="en-GB" dirty="0" smtClean="0"/>
              <a:t>economy)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5588123"/>
            <a:ext cx="1465109" cy="1064359"/>
          </a:xfrm>
          <a:prstGeom prst="rect">
            <a:avLst/>
          </a:prstGeom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089808174"/>
              </p:ext>
            </p:extLst>
          </p:nvPr>
        </p:nvGraphicFramePr>
        <p:xfrm>
          <a:off x="591586" y="2192771"/>
          <a:ext cx="8095214" cy="3395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36496" y="5846990"/>
            <a:ext cx="1553504" cy="79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30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 Neue"/>
                <a:cs typeface="Helvetica Neue"/>
              </a:rPr>
              <a:t>Export of goods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1404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We can measure exports of goods using Classification of Product Activity codes</a:t>
            </a:r>
          </a:p>
          <a:p>
            <a:r>
              <a:rPr lang="en-US" dirty="0" smtClean="0">
                <a:latin typeface="Helvetica Neue"/>
                <a:cs typeface="Helvetica Neue"/>
              </a:rPr>
              <a:t>These codes classify goods, not industries</a:t>
            </a:r>
          </a:p>
          <a:p>
            <a:r>
              <a:rPr lang="en-US" dirty="0" smtClean="0">
                <a:latin typeface="Helvetica Neue"/>
                <a:cs typeface="Helvetica Neue"/>
              </a:rPr>
              <a:t>The categories are reasonably aligned with the SIC codes</a:t>
            </a:r>
            <a:endParaRPr lang="en-GB" dirty="0">
              <a:latin typeface="Helvetica Neue"/>
              <a:cs typeface="Helvetica Neue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5588123"/>
            <a:ext cx="1465109" cy="10643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622" y="5213445"/>
            <a:ext cx="1327178" cy="132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71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 Neue"/>
                <a:cs typeface="Helvetica Neue"/>
              </a:rPr>
              <a:t>Export of goods</a:t>
            </a:r>
            <a:endParaRPr lang="en-US" dirty="0">
              <a:latin typeface="Helvetica Neue"/>
              <a:cs typeface="Helvetica Neue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80167"/>
              </p:ext>
            </p:extLst>
          </p:nvPr>
        </p:nvGraphicFramePr>
        <p:xfrm>
          <a:off x="457200" y="1346934"/>
          <a:ext cx="8229600" cy="35922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02089"/>
                <a:gridCol w="808238"/>
                <a:gridCol w="1398381"/>
                <a:gridCol w="1110446"/>
                <a:gridCol w="1110446"/>
              </a:tblGrid>
              <a:tr h="299354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Helvetica Neue"/>
                          <a:cs typeface="Helvetica Neue"/>
                        </a:rPr>
                        <a:t>Category</a:t>
                      </a:r>
                      <a:endParaRPr lang="en-GB" sz="1600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Helvetica Neue"/>
                          <a:cs typeface="Helvetica Neue"/>
                        </a:rPr>
                        <a:t> </a:t>
                      </a:r>
                      <a:r>
                        <a:rPr lang="en-GB" sz="1600" dirty="0" smtClean="0">
                          <a:effectLst/>
                          <a:latin typeface="Helvetica Neue"/>
                          <a:cs typeface="Helvetica Neue"/>
                        </a:rPr>
                        <a:t>CPA </a:t>
                      </a:r>
                      <a:r>
                        <a:rPr lang="en-GB" sz="1600" dirty="0">
                          <a:effectLst/>
                          <a:latin typeface="Helvetica Neue"/>
                          <a:cs typeface="Helvetica Neue"/>
                        </a:rPr>
                        <a:t>(08)</a:t>
                      </a:r>
                      <a:endParaRPr lang="en-GB" sz="1600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Arial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Helvetica Neue"/>
                          <a:cs typeface="Helvetica Neue"/>
                        </a:rPr>
                        <a:t>2013</a:t>
                      </a:r>
                      <a:endParaRPr lang="en-GB" sz="1600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Helvetica Neue"/>
                          <a:cs typeface="Helvetica Neue"/>
                        </a:rPr>
                        <a:t>2014</a:t>
                      </a:r>
                      <a:endParaRPr lang="en-GB" sz="1600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9354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Architectural Plans &amp; Drawing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Helvetica Neue"/>
                          <a:cs typeface="Helvetica Neue"/>
                        </a:rPr>
                        <a:t>P2YH</a:t>
                      </a:r>
                      <a:endParaRPr lang="en-GB" sz="1600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Group 71.1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 11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 91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9354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Jewellery, Bijouterie &amp; Related Articles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P2XP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Group 32.1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Helvetica Neue"/>
                          <a:cs typeface="Helvetica Neue"/>
                        </a:rPr>
                        <a:t>4 462</a:t>
                      </a:r>
                      <a:endParaRPr lang="en-GB" sz="1600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4 449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9354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Films &amp; Videos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P2CH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Group 59.1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 442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 343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9354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Exposed Photographic Film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P2CN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Group 74.2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 7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Helvetica Neue"/>
                          <a:cs typeface="Helvetica Neue"/>
                        </a:rPr>
                        <a:t> 4</a:t>
                      </a:r>
                      <a:endParaRPr lang="en-GB" sz="1600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9354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Packaged Computer Software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P2CF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Group 58.2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 516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 395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9354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Printed Matter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P2CE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Group 58.1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1 640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1 655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9354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Antiques &amp; Collections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P2CS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Helvetica Neue"/>
                          <a:cs typeface="Helvetica Neue"/>
                        </a:rPr>
                        <a:t>Group 91.0</a:t>
                      </a:r>
                      <a:endParaRPr lang="en-GB" sz="1600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 804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 877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9354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Audio Recordings &amp; Printed Music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Helvetica Neue"/>
                          <a:cs typeface="Helvetica Neue"/>
                        </a:rPr>
                        <a:t>P2CI</a:t>
                      </a:r>
                      <a:endParaRPr lang="en-GB" sz="1600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Helvetica Neue"/>
                          <a:cs typeface="Helvetica Neue"/>
                        </a:rPr>
                        <a:t>Group 59.2</a:t>
                      </a:r>
                      <a:endParaRPr lang="en-GB" sz="1600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 130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Helvetica Neue"/>
                          <a:cs typeface="Helvetica Neue"/>
                        </a:rPr>
                        <a:t> 119</a:t>
                      </a:r>
                      <a:endParaRPr lang="en-GB" sz="1600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9354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Paintings &amp; Sculptures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P2CQ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Group 90.0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2 907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Helvetica Neue"/>
                          <a:cs typeface="Helvetica Neue"/>
                        </a:rPr>
                        <a:t>2 682</a:t>
                      </a:r>
                      <a:endParaRPr lang="en-GB" sz="1600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9354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Musical Instruments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P2XQ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Group 32.2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Helvetica Neue"/>
                          <a:cs typeface="Helvetica Neue"/>
                        </a:rPr>
                        <a:t> 62</a:t>
                      </a:r>
                      <a:endParaRPr lang="en-GB" sz="160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Helvetica Neue"/>
                          <a:cs typeface="Helvetica Neue"/>
                        </a:rPr>
                        <a:t> 76</a:t>
                      </a:r>
                      <a:endParaRPr lang="en-GB" sz="1600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99354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Helvetica Neue"/>
                          <a:cs typeface="Helvetica Neue"/>
                        </a:rPr>
                        <a:t>Total Creative Industries</a:t>
                      </a:r>
                      <a:endParaRPr lang="en-GB" sz="1600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>
                        <a:effectLst/>
                        <a:latin typeface="Helvetica Neue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Helvetica Neue"/>
                          <a:cs typeface="Helvetica Neue"/>
                        </a:rPr>
                        <a:t>10,981</a:t>
                      </a:r>
                      <a:endParaRPr lang="en-GB" sz="1600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Helvetica Neue"/>
                          <a:cs typeface="Helvetica Neue"/>
                        </a:rPr>
                        <a:t> 10,691 </a:t>
                      </a:r>
                      <a:endParaRPr lang="en-GB" sz="1600" dirty="0">
                        <a:effectLst/>
                        <a:latin typeface="Helvetica Neue"/>
                        <a:ea typeface="ＭＳ 明朝"/>
                        <a:cs typeface="Helvetica Neue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5588123"/>
            <a:ext cx="1465109" cy="10643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91566" y="4929585"/>
            <a:ext cx="2195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£million</a:t>
            </a:r>
            <a:endParaRPr lang="en-US" dirty="0">
              <a:latin typeface="Helvetica Neue"/>
              <a:cs typeface="Helvetica Neue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43572" y="5382605"/>
            <a:ext cx="1546428" cy="126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47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 Neue"/>
                <a:cs typeface="Helvetica Neue"/>
              </a:rPr>
              <a:t>First some definitions…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 Neue"/>
                <a:cs typeface="Helvetica Neue"/>
              </a:rPr>
              <a:t>Gross value added (GVA) is a measure of production</a:t>
            </a:r>
          </a:p>
          <a:p>
            <a:r>
              <a:rPr lang="en-US" dirty="0" smtClean="0">
                <a:latin typeface="Helvetica Neue"/>
                <a:cs typeface="Helvetica Neue"/>
              </a:rPr>
              <a:t>GVA + taxes on products - subsidies on products = GDP</a:t>
            </a:r>
          </a:p>
          <a:p>
            <a:r>
              <a:rPr lang="en-US" dirty="0" smtClean="0">
                <a:latin typeface="Helvetica Neue"/>
                <a:cs typeface="Helvetica Neue"/>
              </a:rPr>
              <a:t>Occupations are first and second jobs, either full or part time, including self employed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5588123"/>
            <a:ext cx="1465109" cy="10643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36496" y="5846990"/>
            <a:ext cx="1553504" cy="79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17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 Neue"/>
                <a:cs typeface="Helvetica Neue"/>
              </a:rPr>
              <a:t>First some definitions…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Helvetica Neue"/>
                <a:cs typeface="Helvetica Neue"/>
              </a:rPr>
              <a:t>Exported services include time, expertise, the use of equipment, or some other non physical thing.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5588123"/>
            <a:ext cx="1465109" cy="10643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622" y="5213445"/>
            <a:ext cx="1327178" cy="132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54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 Neue"/>
                <a:cs typeface="Helvetica Neue"/>
              </a:rPr>
              <a:t>First some definitions…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Creative Industries:</a:t>
            </a:r>
            <a:endParaRPr lang="en-GB" dirty="0">
              <a:latin typeface="Helvetica Neue"/>
              <a:cs typeface="Helvetica Neue"/>
            </a:endParaRPr>
          </a:p>
          <a:p>
            <a:pPr lvl="2"/>
            <a:r>
              <a:rPr lang="en-GB" b="1" dirty="0">
                <a:latin typeface="Helvetica Neue"/>
                <a:cs typeface="Helvetica Neue"/>
              </a:rPr>
              <a:t>Advertising and </a:t>
            </a:r>
            <a:r>
              <a:rPr lang="en-GB" b="1" dirty="0" smtClean="0">
                <a:latin typeface="Helvetica Neue"/>
                <a:cs typeface="Helvetica Neue"/>
              </a:rPr>
              <a:t>marketing</a:t>
            </a:r>
            <a:r>
              <a:rPr lang="en-GB" b="1" dirty="0">
                <a:latin typeface="Helvetica Neue"/>
                <a:cs typeface="Helvetica Neue"/>
              </a:rPr>
              <a:t> </a:t>
            </a:r>
            <a:endParaRPr lang="en-GB" dirty="0">
              <a:latin typeface="Helvetica Neue"/>
              <a:cs typeface="Helvetica Neue"/>
            </a:endParaRPr>
          </a:p>
          <a:p>
            <a:pPr lvl="2"/>
            <a:r>
              <a:rPr lang="en-GB" b="1" dirty="0">
                <a:latin typeface="Helvetica Neue"/>
                <a:cs typeface="Helvetica Neue"/>
              </a:rPr>
              <a:t>Architecture</a:t>
            </a:r>
            <a:endParaRPr lang="en-GB" dirty="0">
              <a:latin typeface="Helvetica Neue"/>
              <a:cs typeface="Helvetica Neue"/>
            </a:endParaRPr>
          </a:p>
          <a:p>
            <a:pPr lvl="2"/>
            <a:r>
              <a:rPr lang="en-GB" b="1" dirty="0" smtClean="0">
                <a:latin typeface="Helvetica Neue"/>
                <a:cs typeface="Helvetica Neue"/>
              </a:rPr>
              <a:t>Crafts</a:t>
            </a:r>
            <a:endParaRPr lang="en-GB" dirty="0">
              <a:latin typeface="Helvetica Neue"/>
              <a:cs typeface="Helvetica Neue"/>
            </a:endParaRPr>
          </a:p>
          <a:p>
            <a:pPr lvl="2"/>
            <a:r>
              <a:rPr lang="en-GB" b="1" dirty="0" smtClean="0">
                <a:latin typeface="Helvetica Neue"/>
                <a:cs typeface="Helvetica Neue"/>
              </a:rPr>
              <a:t>Design</a:t>
            </a:r>
            <a:r>
              <a:rPr lang="en-GB" b="1" dirty="0">
                <a:latin typeface="Helvetica Neue"/>
                <a:cs typeface="Helvetica Neue"/>
              </a:rPr>
              <a:t>: product, graphic and fashion design</a:t>
            </a:r>
            <a:endParaRPr lang="en-GB" dirty="0">
              <a:latin typeface="Helvetica Neue"/>
              <a:cs typeface="Helvetica Neue"/>
            </a:endParaRPr>
          </a:p>
          <a:p>
            <a:pPr lvl="2"/>
            <a:r>
              <a:rPr lang="en-GB" b="1" dirty="0">
                <a:latin typeface="Helvetica Neue"/>
                <a:cs typeface="Helvetica Neue"/>
              </a:rPr>
              <a:t>Film, TV, video, radio and photography</a:t>
            </a:r>
            <a:endParaRPr lang="en-GB" dirty="0">
              <a:latin typeface="Helvetica Neue"/>
              <a:cs typeface="Helvetica Neue"/>
            </a:endParaRPr>
          </a:p>
          <a:p>
            <a:pPr lvl="2"/>
            <a:r>
              <a:rPr lang="en-GB" b="1" dirty="0">
                <a:latin typeface="Helvetica Neue"/>
                <a:cs typeface="Helvetica Neue"/>
              </a:rPr>
              <a:t>IT, software and computer services</a:t>
            </a:r>
            <a:endParaRPr lang="en-GB" dirty="0">
              <a:latin typeface="Helvetica Neue"/>
              <a:cs typeface="Helvetica Neue"/>
            </a:endParaRPr>
          </a:p>
          <a:p>
            <a:pPr lvl="2"/>
            <a:r>
              <a:rPr lang="en-GB" b="1" dirty="0" smtClean="0">
                <a:latin typeface="Helvetica Neue"/>
                <a:cs typeface="Helvetica Neue"/>
              </a:rPr>
              <a:t>Publishing</a:t>
            </a:r>
            <a:endParaRPr lang="en-GB" dirty="0">
              <a:latin typeface="Helvetica Neue"/>
              <a:cs typeface="Helvetica Neue"/>
            </a:endParaRPr>
          </a:p>
          <a:p>
            <a:pPr lvl="2"/>
            <a:r>
              <a:rPr lang="en-GB" b="1" dirty="0" smtClean="0">
                <a:latin typeface="Helvetica Neue"/>
                <a:cs typeface="Helvetica Neue"/>
              </a:rPr>
              <a:t>Museums</a:t>
            </a:r>
            <a:r>
              <a:rPr lang="en-GB" b="1" dirty="0">
                <a:latin typeface="Helvetica Neue"/>
                <a:cs typeface="Helvetica Neue"/>
              </a:rPr>
              <a:t>, galleries and libraries </a:t>
            </a:r>
            <a:endParaRPr lang="en-GB" dirty="0">
              <a:latin typeface="Helvetica Neue"/>
              <a:cs typeface="Helvetica Neue"/>
            </a:endParaRPr>
          </a:p>
          <a:p>
            <a:pPr lvl="2"/>
            <a:r>
              <a:rPr lang="en-GB" b="1" dirty="0">
                <a:latin typeface="Helvetica Neue"/>
                <a:cs typeface="Helvetica Neue"/>
              </a:rPr>
              <a:t>Music, performing and visual arts</a:t>
            </a:r>
            <a:endParaRPr lang="en-GB" dirty="0">
              <a:latin typeface="Helvetica Neue"/>
              <a:cs typeface="Helvetica Neue"/>
            </a:endParaRPr>
          </a:p>
          <a:p>
            <a:pPr marL="0" indent="0">
              <a:buNone/>
            </a:pPr>
            <a:endParaRPr lang="en-GB" dirty="0">
              <a:latin typeface="Helvetica Neue"/>
              <a:cs typeface="Helvetica Neue"/>
            </a:endParaRPr>
          </a:p>
          <a:p>
            <a:endParaRPr lang="en-US" dirty="0" smtClean="0">
              <a:latin typeface="Helvetica Neue"/>
              <a:cs typeface="Helvetica Neue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5588123"/>
            <a:ext cx="1465109" cy="10643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43572" y="5382605"/>
            <a:ext cx="1546428" cy="126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57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 Neue"/>
                <a:cs typeface="Helvetica Neue"/>
              </a:rPr>
              <a:t>First some definitions…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Creative Industries:</a:t>
            </a:r>
            <a:endParaRPr lang="en-GB" dirty="0">
              <a:latin typeface="Helvetica Neue"/>
              <a:cs typeface="Helvetica Neue"/>
            </a:endParaRPr>
          </a:p>
          <a:p>
            <a:pPr lvl="2"/>
            <a:r>
              <a:rPr lang="en-GB" b="1" dirty="0">
                <a:solidFill>
                  <a:schemeClr val="bg1"/>
                </a:solidFill>
                <a:latin typeface="Helvetica Neue"/>
                <a:cs typeface="Helvetica Neue"/>
              </a:rPr>
              <a:t>Advertising and </a:t>
            </a:r>
            <a:r>
              <a:rPr lang="en-GB" b="1" dirty="0" smtClean="0">
                <a:solidFill>
                  <a:schemeClr val="bg1"/>
                </a:solidFill>
                <a:latin typeface="Helvetica Neue"/>
                <a:cs typeface="Helvetica Neue"/>
              </a:rPr>
              <a:t>marketing</a:t>
            </a:r>
            <a:r>
              <a:rPr lang="en-GB" b="1" dirty="0">
                <a:solidFill>
                  <a:schemeClr val="bg1"/>
                </a:solidFill>
                <a:latin typeface="Helvetica Neue"/>
                <a:cs typeface="Helvetica Neue"/>
              </a:rPr>
              <a:t> </a:t>
            </a:r>
            <a:endParaRPr lang="en-GB" dirty="0">
              <a:solidFill>
                <a:schemeClr val="bg1"/>
              </a:solidFill>
              <a:latin typeface="Helvetica Neue"/>
              <a:cs typeface="Helvetica Neue"/>
            </a:endParaRPr>
          </a:p>
          <a:p>
            <a:pPr lvl="2"/>
            <a:r>
              <a:rPr lang="en-GB" b="1" dirty="0" smtClean="0">
                <a:solidFill>
                  <a:schemeClr val="bg1"/>
                </a:solidFill>
                <a:latin typeface="Helvetica Neue"/>
                <a:cs typeface="Helvetica Neue"/>
              </a:rPr>
              <a:t>Architecture</a:t>
            </a:r>
            <a:endParaRPr lang="en-GB" dirty="0" smtClean="0">
              <a:solidFill>
                <a:schemeClr val="bg1"/>
              </a:solidFill>
              <a:latin typeface="Helvetica Neue"/>
              <a:cs typeface="Helvetica Neue"/>
            </a:endParaRPr>
          </a:p>
          <a:p>
            <a:pPr lvl="2"/>
            <a:r>
              <a:rPr lang="en-GB" b="1" dirty="0" smtClean="0">
                <a:solidFill>
                  <a:schemeClr val="bg1"/>
                </a:solidFill>
                <a:latin typeface="Helvetica Neue"/>
                <a:cs typeface="Helvetica Neue"/>
              </a:rPr>
              <a:t>Crafts</a:t>
            </a:r>
            <a:endParaRPr lang="en-GB" dirty="0" smtClean="0">
              <a:solidFill>
                <a:schemeClr val="bg1"/>
              </a:solidFill>
              <a:latin typeface="Helvetica Neue"/>
              <a:cs typeface="Helvetica Neue"/>
            </a:endParaRPr>
          </a:p>
          <a:p>
            <a:pPr lvl="2"/>
            <a:r>
              <a:rPr lang="en-GB" b="1" dirty="0" smtClean="0">
                <a:solidFill>
                  <a:schemeClr val="bg1"/>
                </a:solidFill>
                <a:latin typeface="Helvetica Neue"/>
                <a:cs typeface="Helvetica Neue"/>
              </a:rPr>
              <a:t>Design: product, graphic and fashion design</a:t>
            </a:r>
            <a:endParaRPr lang="en-GB" dirty="0" smtClean="0">
              <a:solidFill>
                <a:schemeClr val="bg1"/>
              </a:solidFill>
              <a:latin typeface="Helvetica Neue"/>
              <a:cs typeface="Helvetica Neue"/>
            </a:endParaRPr>
          </a:p>
          <a:p>
            <a:pPr lvl="2"/>
            <a:r>
              <a:rPr lang="en-GB" b="1" dirty="0" smtClean="0">
                <a:latin typeface="Helvetica Neue"/>
                <a:cs typeface="Helvetica Neue"/>
              </a:rPr>
              <a:t>Film</a:t>
            </a:r>
            <a:r>
              <a:rPr lang="en-GB" b="1" dirty="0">
                <a:latin typeface="Helvetica Neue"/>
                <a:cs typeface="Helvetica Neue"/>
              </a:rPr>
              <a:t>, TV, video, radio and photography</a:t>
            </a:r>
            <a:endParaRPr lang="en-GB" dirty="0">
              <a:latin typeface="Helvetica Neue"/>
              <a:cs typeface="Helvetica Neue"/>
            </a:endParaRPr>
          </a:p>
          <a:p>
            <a:pPr lvl="2"/>
            <a:r>
              <a:rPr lang="en-GB" b="1" dirty="0" smtClean="0">
                <a:solidFill>
                  <a:srgbClr val="FFFFFF"/>
                </a:solidFill>
                <a:latin typeface="Helvetica Neue"/>
                <a:cs typeface="Helvetica Neue"/>
              </a:rPr>
              <a:t>IT, software and computer services</a:t>
            </a:r>
            <a:endParaRPr lang="en-GB" dirty="0" smtClean="0">
              <a:solidFill>
                <a:srgbClr val="FFFFFF"/>
              </a:solidFill>
              <a:latin typeface="Helvetica Neue"/>
              <a:cs typeface="Helvetica Neue"/>
            </a:endParaRPr>
          </a:p>
          <a:p>
            <a:pPr lvl="2"/>
            <a:r>
              <a:rPr lang="en-GB" b="1" dirty="0" smtClean="0">
                <a:solidFill>
                  <a:srgbClr val="FFFFFF"/>
                </a:solidFill>
                <a:latin typeface="Helvetica Neue"/>
                <a:cs typeface="Helvetica Neue"/>
              </a:rPr>
              <a:t>Publishing</a:t>
            </a:r>
            <a:endParaRPr lang="en-GB" dirty="0" smtClean="0">
              <a:solidFill>
                <a:srgbClr val="FFFFFF"/>
              </a:solidFill>
              <a:latin typeface="Helvetica Neue"/>
              <a:cs typeface="Helvetica Neue"/>
            </a:endParaRPr>
          </a:p>
          <a:p>
            <a:pPr lvl="2"/>
            <a:r>
              <a:rPr lang="en-GB" b="1" dirty="0" smtClean="0">
                <a:solidFill>
                  <a:srgbClr val="FFFFFF"/>
                </a:solidFill>
                <a:latin typeface="Helvetica Neue"/>
                <a:cs typeface="Helvetica Neue"/>
              </a:rPr>
              <a:t>Museums, galleries and libraries </a:t>
            </a:r>
            <a:endParaRPr lang="en-GB" dirty="0" smtClean="0">
              <a:solidFill>
                <a:srgbClr val="FFFFFF"/>
              </a:solidFill>
              <a:latin typeface="Helvetica Neue"/>
              <a:cs typeface="Helvetica Neue"/>
            </a:endParaRPr>
          </a:p>
          <a:p>
            <a:pPr lvl="2"/>
            <a:r>
              <a:rPr lang="en-GB" b="1" dirty="0" smtClean="0">
                <a:solidFill>
                  <a:srgbClr val="FFFFFF"/>
                </a:solidFill>
                <a:latin typeface="Helvetica Neue"/>
                <a:cs typeface="Helvetica Neue"/>
              </a:rPr>
              <a:t>Music, performing and visual arts</a:t>
            </a:r>
            <a:endParaRPr lang="en-GB" dirty="0" smtClean="0">
              <a:solidFill>
                <a:srgbClr val="FFFFFF"/>
              </a:solidFill>
              <a:latin typeface="Helvetica Neue"/>
              <a:cs typeface="Helvetica Neue"/>
            </a:endParaRPr>
          </a:p>
          <a:p>
            <a:pPr marL="0" indent="0">
              <a:buNone/>
            </a:pPr>
            <a:endParaRPr lang="en-GB" dirty="0">
              <a:latin typeface="Helvetica Neue"/>
              <a:cs typeface="Helvetica Neue"/>
            </a:endParaRPr>
          </a:p>
          <a:p>
            <a:endParaRPr lang="en-US" dirty="0" smtClean="0">
              <a:latin typeface="Helvetica Neue"/>
              <a:cs typeface="Helvetica Neue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00" y="5588123"/>
            <a:ext cx="1465109" cy="1064359"/>
          </a:xfrm>
          <a:prstGeom prst="rect">
            <a:avLst/>
          </a:prstGeo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8790080"/>
              </p:ext>
            </p:extLst>
          </p:nvPr>
        </p:nvGraphicFramePr>
        <p:xfrm>
          <a:off x="457200" y="3307201"/>
          <a:ext cx="8640762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ocument" r:id="rId4" imgW="9232900" imgH="1866900" progId="Word.Document.12">
                  <p:embed/>
                </p:oleObj>
              </mc:Choice>
              <mc:Fallback>
                <p:oleObj name="Document" r:id="rId4" imgW="9232900" imgH="1866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3307201"/>
                        <a:ext cx="8640762" cy="186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eft Brace 8"/>
          <p:cNvSpPr/>
          <p:nvPr/>
        </p:nvSpPr>
        <p:spPr>
          <a:xfrm rot="5400000">
            <a:off x="4226823" y="-1152776"/>
            <a:ext cx="690354" cy="8229600"/>
          </a:xfrm>
          <a:prstGeom prst="leftBrace">
            <a:avLst>
              <a:gd name="adj1" fmla="val 43641"/>
              <a:gd name="adj2" fmla="val 5000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08929" y="5562151"/>
            <a:ext cx="1183452" cy="118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3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3402E-6 1.87139E-6 L 2.03402E-6 -0.192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6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 Neue"/>
                <a:cs typeface="Helvetica Neue"/>
              </a:rPr>
              <a:t>First some definitions…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Creative Occupations:</a:t>
            </a:r>
            <a:endParaRPr lang="en-GB" dirty="0">
              <a:latin typeface="Helvetica Neue"/>
              <a:cs typeface="Helvetica Neue"/>
            </a:endParaRPr>
          </a:p>
          <a:p>
            <a:pPr lvl="2"/>
            <a:r>
              <a:rPr lang="en-GB" b="1" dirty="0">
                <a:latin typeface="Helvetica Neue"/>
                <a:cs typeface="Helvetica Neue"/>
              </a:rPr>
              <a:t>Advertising and </a:t>
            </a:r>
            <a:r>
              <a:rPr lang="en-GB" b="1" dirty="0" smtClean="0">
                <a:latin typeface="Helvetica Neue"/>
                <a:cs typeface="Helvetica Neue"/>
              </a:rPr>
              <a:t>marketing</a:t>
            </a:r>
            <a:r>
              <a:rPr lang="en-GB" b="1" dirty="0">
                <a:latin typeface="Helvetica Neue"/>
                <a:cs typeface="Helvetica Neue"/>
              </a:rPr>
              <a:t> </a:t>
            </a:r>
            <a:endParaRPr lang="en-GB" dirty="0">
              <a:latin typeface="Helvetica Neue"/>
              <a:cs typeface="Helvetica Neue"/>
            </a:endParaRPr>
          </a:p>
          <a:p>
            <a:pPr lvl="2"/>
            <a:r>
              <a:rPr lang="en-GB" b="1" dirty="0">
                <a:latin typeface="Helvetica Neue"/>
                <a:cs typeface="Helvetica Neue"/>
              </a:rPr>
              <a:t>Architecture</a:t>
            </a:r>
            <a:endParaRPr lang="en-GB" dirty="0">
              <a:latin typeface="Helvetica Neue"/>
              <a:cs typeface="Helvetica Neue"/>
            </a:endParaRPr>
          </a:p>
          <a:p>
            <a:pPr lvl="2"/>
            <a:r>
              <a:rPr lang="en-GB" b="1" dirty="0" smtClean="0">
                <a:latin typeface="Helvetica Neue"/>
                <a:cs typeface="Helvetica Neue"/>
              </a:rPr>
              <a:t>Crafts</a:t>
            </a:r>
            <a:endParaRPr lang="en-GB" dirty="0">
              <a:latin typeface="Helvetica Neue"/>
              <a:cs typeface="Helvetica Neue"/>
            </a:endParaRPr>
          </a:p>
          <a:p>
            <a:pPr lvl="2"/>
            <a:r>
              <a:rPr lang="en-GB" b="1" dirty="0" smtClean="0">
                <a:latin typeface="Helvetica Neue"/>
                <a:cs typeface="Helvetica Neue"/>
              </a:rPr>
              <a:t>Design</a:t>
            </a:r>
            <a:r>
              <a:rPr lang="en-GB" b="1" dirty="0">
                <a:latin typeface="Helvetica Neue"/>
                <a:cs typeface="Helvetica Neue"/>
              </a:rPr>
              <a:t>: product, graphic and fashion design</a:t>
            </a:r>
            <a:endParaRPr lang="en-GB" dirty="0">
              <a:latin typeface="Helvetica Neue"/>
              <a:cs typeface="Helvetica Neue"/>
            </a:endParaRPr>
          </a:p>
          <a:p>
            <a:pPr lvl="2"/>
            <a:r>
              <a:rPr lang="en-GB" b="1" dirty="0">
                <a:latin typeface="Helvetica Neue"/>
                <a:cs typeface="Helvetica Neue"/>
              </a:rPr>
              <a:t>Film, TV, video, radio and photography</a:t>
            </a:r>
            <a:endParaRPr lang="en-GB" dirty="0">
              <a:latin typeface="Helvetica Neue"/>
              <a:cs typeface="Helvetica Neue"/>
            </a:endParaRPr>
          </a:p>
          <a:p>
            <a:pPr lvl="2"/>
            <a:r>
              <a:rPr lang="en-GB" b="1" dirty="0">
                <a:latin typeface="Helvetica Neue"/>
                <a:cs typeface="Helvetica Neue"/>
              </a:rPr>
              <a:t>IT, software and computer services</a:t>
            </a:r>
            <a:endParaRPr lang="en-GB" dirty="0">
              <a:latin typeface="Helvetica Neue"/>
              <a:cs typeface="Helvetica Neue"/>
            </a:endParaRPr>
          </a:p>
          <a:p>
            <a:pPr lvl="2"/>
            <a:r>
              <a:rPr lang="en-GB" b="1" dirty="0" smtClean="0">
                <a:latin typeface="Helvetica Neue"/>
                <a:cs typeface="Helvetica Neue"/>
              </a:rPr>
              <a:t>Publishing</a:t>
            </a:r>
            <a:endParaRPr lang="en-GB" dirty="0">
              <a:latin typeface="Helvetica Neue"/>
              <a:cs typeface="Helvetica Neue"/>
            </a:endParaRPr>
          </a:p>
          <a:p>
            <a:pPr lvl="2"/>
            <a:r>
              <a:rPr lang="en-GB" b="1" dirty="0" smtClean="0">
                <a:latin typeface="Helvetica Neue"/>
                <a:cs typeface="Helvetica Neue"/>
              </a:rPr>
              <a:t>Museums</a:t>
            </a:r>
            <a:r>
              <a:rPr lang="en-GB" b="1" dirty="0">
                <a:latin typeface="Helvetica Neue"/>
                <a:cs typeface="Helvetica Neue"/>
              </a:rPr>
              <a:t>, galleries and libraries </a:t>
            </a:r>
            <a:endParaRPr lang="en-GB" dirty="0">
              <a:latin typeface="Helvetica Neue"/>
              <a:cs typeface="Helvetica Neue"/>
            </a:endParaRPr>
          </a:p>
          <a:p>
            <a:pPr lvl="2"/>
            <a:r>
              <a:rPr lang="en-GB" b="1" dirty="0">
                <a:latin typeface="Helvetica Neue"/>
                <a:cs typeface="Helvetica Neue"/>
              </a:rPr>
              <a:t>Music, performing and visual arts</a:t>
            </a:r>
            <a:endParaRPr lang="en-GB" dirty="0">
              <a:latin typeface="Helvetica Neue"/>
              <a:cs typeface="Helvetica Neue"/>
            </a:endParaRPr>
          </a:p>
          <a:p>
            <a:pPr marL="0" indent="0">
              <a:buNone/>
            </a:pPr>
            <a:endParaRPr lang="en-GB" dirty="0">
              <a:latin typeface="Helvetica Neue"/>
              <a:cs typeface="Helvetica Neue"/>
            </a:endParaRPr>
          </a:p>
          <a:p>
            <a:endParaRPr lang="en-US" dirty="0" smtClean="0">
              <a:latin typeface="Helvetica Neue"/>
              <a:cs typeface="Helvetica Neue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5588123"/>
            <a:ext cx="1465109" cy="10643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alphaModFix amt="50000"/>
          </a:blip>
          <a:stretch>
            <a:fillRect/>
          </a:stretch>
        </p:blipFill>
        <p:spPr>
          <a:xfrm>
            <a:off x="7353038" y="5298917"/>
            <a:ext cx="1654491" cy="165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16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 Neue"/>
                <a:cs typeface="Helvetica Neue"/>
              </a:rPr>
              <a:t>First some definitions…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Helvetica Neue"/>
                <a:cs typeface="Helvetica Neue"/>
              </a:rPr>
              <a:t>Creative Occupations:</a:t>
            </a:r>
            <a:endParaRPr lang="en-GB" dirty="0">
              <a:latin typeface="Helvetica Neue"/>
              <a:cs typeface="Helvetica Neue"/>
            </a:endParaRPr>
          </a:p>
          <a:p>
            <a:pPr lvl="2"/>
            <a:r>
              <a:rPr lang="en-GB" b="1" dirty="0">
                <a:latin typeface="Helvetica Neue"/>
                <a:cs typeface="Helvetica Neue"/>
              </a:rPr>
              <a:t>Advertising and </a:t>
            </a:r>
            <a:r>
              <a:rPr lang="en-GB" b="1" dirty="0" smtClean="0">
                <a:latin typeface="Helvetica Neue"/>
                <a:cs typeface="Helvetica Neue"/>
              </a:rPr>
              <a:t>marketing</a:t>
            </a:r>
            <a:r>
              <a:rPr lang="en-GB" b="1" dirty="0">
                <a:latin typeface="Helvetica Neue"/>
                <a:cs typeface="Helvetica Neue"/>
              </a:rPr>
              <a:t> </a:t>
            </a:r>
            <a:endParaRPr lang="en-GB" dirty="0">
              <a:latin typeface="Helvetica Neue"/>
              <a:cs typeface="Helvetica Neue"/>
            </a:endParaRPr>
          </a:p>
          <a:p>
            <a:pPr marL="0" indent="0">
              <a:buNone/>
            </a:pPr>
            <a:endParaRPr lang="en-GB" dirty="0">
              <a:latin typeface="Helvetica Neue"/>
              <a:cs typeface="Helvetica Neue"/>
            </a:endParaRPr>
          </a:p>
          <a:p>
            <a:endParaRPr lang="en-US" dirty="0" smtClean="0">
              <a:latin typeface="Helvetica Neue"/>
              <a:cs typeface="Helvetica Neue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00" y="5588123"/>
            <a:ext cx="1465109" cy="1064359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215310"/>
              </p:ext>
            </p:extLst>
          </p:nvPr>
        </p:nvGraphicFramePr>
        <p:xfrm>
          <a:off x="457200" y="3535363"/>
          <a:ext cx="8640763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Document" r:id="rId4" imgW="9232900" imgH="1409700" progId="Word.Document.12">
                  <p:embed/>
                </p:oleObj>
              </mc:Choice>
              <mc:Fallback>
                <p:oleObj name="Document" r:id="rId4" imgW="9232900" imgH="1409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7200" y="3535363"/>
                        <a:ext cx="8640763" cy="1409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eft Brace 6"/>
          <p:cNvSpPr/>
          <p:nvPr/>
        </p:nvSpPr>
        <p:spPr>
          <a:xfrm rot="5400000">
            <a:off x="4226823" y="-1152776"/>
            <a:ext cx="690354" cy="8229600"/>
          </a:xfrm>
          <a:prstGeom prst="leftBrace">
            <a:avLst>
              <a:gd name="adj1" fmla="val 43641"/>
              <a:gd name="adj2" fmla="val 50000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336496" y="5846990"/>
            <a:ext cx="1553504" cy="79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6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Helvetica Neue"/>
                <a:cs typeface="Helvetica Neue"/>
              </a:rPr>
              <a:t>And finally…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latin typeface="Helvetica Neue"/>
              <a:cs typeface="Helvetica Neue"/>
            </a:endParaRPr>
          </a:p>
          <a:p>
            <a:r>
              <a:rPr lang="en-US" dirty="0" smtClean="0">
                <a:latin typeface="Helvetica Neue"/>
                <a:cs typeface="Helvetica Neue"/>
              </a:rPr>
              <a:t>The Creative Industries is everyone employed in the Creative Industries regardless of the occupation</a:t>
            </a:r>
          </a:p>
          <a:p>
            <a:r>
              <a:rPr lang="en-US" dirty="0" smtClean="0">
                <a:latin typeface="Helvetica Neue"/>
                <a:cs typeface="Helvetica Neue"/>
              </a:rPr>
              <a:t>The Creative Economy is the Creative Industries, plus everyone outside them in Creative Occupations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000" y="5588123"/>
            <a:ext cx="1465109" cy="106435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622" y="5213445"/>
            <a:ext cx="1327178" cy="132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1963</TotalTime>
  <Words>942</Words>
  <Application>Microsoft Office PowerPoint</Application>
  <PresentationFormat>On-screen Show (4:3)</PresentationFormat>
  <Paragraphs>255</Paragraphs>
  <Slides>25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ＭＳ 明朝</vt:lpstr>
      <vt:lpstr>Arial</vt:lpstr>
      <vt:lpstr>Calibri</vt:lpstr>
      <vt:lpstr>Helvetica Neue</vt:lpstr>
      <vt:lpstr>Times New Roman</vt:lpstr>
      <vt:lpstr>Office Theme</vt:lpstr>
      <vt:lpstr>Document</vt:lpstr>
      <vt:lpstr>The Creative Industries Economic Estimates</vt:lpstr>
      <vt:lpstr>Overview</vt:lpstr>
      <vt:lpstr>First some definitions…</vt:lpstr>
      <vt:lpstr>First some definitions…</vt:lpstr>
      <vt:lpstr>First some definitions…</vt:lpstr>
      <vt:lpstr>First some definitions…</vt:lpstr>
      <vt:lpstr>First some definitions…</vt:lpstr>
      <vt:lpstr>First some definitions…</vt:lpstr>
      <vt:lpstr>And finally…</vt:lpstr>
      <vt:lpstr>Background</vt:lpstr>
      <vt:lpstr>Background</vt:lpstr>
      <vt:lpstr>So where are we today?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Latest occupation stats</vt:lpstr>
      <vt:lpstr>Latest exports stats</vt:lpstr>
      <vt:lpstr>So where to next?</vt:lpstr>
      <vt:lpstr>Proposed developments</vt:lpstr>
      <vt:lpstr>Creative Economy GVA</vt:lpstr>
      <vt:lpstr>Creative Economy GVA</vt:lpstr>
      <vt:lpstr>Export of goods</vt:lpstr>
      <vt:lpstr>Export of goods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</dc:creator>
  <cp:lastModifiedBy>Niall Goulding</cp:lastModifiedBy>
  <cp:revision>18</cp:revision>
  <dcterms:created xsi:type="dcterms:W3CDTF">2016-01-26T09:42:50Z</dcterms:created>
  <dcterms:modified xsi:type="dcterms:W3CDTF">2016-05-20T14:44:14Z</dcterms:modified>
</cp:coreProperties>
</file>