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4"/>
  </p:notesMasterIdLst>
  <p:sldIdLst>
    <p:sldId id="261" r:id="rId5"/>
    <p:sldId id="298" r:id="rId6"/>
    <p:sldId id="291" r:id="rId7"/>
    <p:sldId id="262" r:id="rId8"/>
    <p:sldId id="295" r:id="rId9"/>
    <p:sldId id="299" r:id="rId10"/>
    <p:sldId id="300" r:id="rId11"/>
    <p:sldId id="296" r:id="rId12"/>
    <p:sldId id="264" r:id="rId13"/>
    <p:sldId id="286" r:id="rId14"/>
    <p:sldId id="280" r:id="rId15"/>
    <p:sldId id="266" r:id="rId16"/>
    <p:sldId id="292" r:id="rId17"/>
    <p:sldId id="293" r:id="rId18"/>
    <p:sldId id="294" r:id="rId19"/>
    <p:sldId id="297" r:id="rId20"/>
    <p:sldId id="281" r:id="rId21"/>
    <p:sldId id="274" r:id="rId22"/>
    <p:sldId id="282"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A50021"/>
    <a:srgbClr val="56E0A8"/>
    <a:srgbClr val="00CC99"/>
    <a:srgbClr val="00B485"/>
    <a:srgbClr val="2CD490"/>
    <a:srgbClr val="33CC33"/>
    <a:srgbClr val="00FF99"/>
    <a:srgbClr val="00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1714" autoAdjust="0"/>
  </p:normalViewPr>
  <p:slideViewPr>
    <p:cSldViewPr>
      <p:cViewPr>
        <p:scale>
          <a:sx n="75" d="100"/>
          <a:sy n="75" d="100"/>
        </p:scale>
        <p:origin x="-2664" y="-522"/>
      </p:cViewPr>
      <p:guideLst>
        <p:guide orient="horz" pos="2160"/>
        <p:guide pos="2880"/>
      </p:guideLst>
    </p:cSldViewPr>
  </p:slideViewPr>
  <p:outlineViewPr>
    <p:cViewPr>
      <p:scale>
        <a:sx n="33" d="100"/>
        <a:sy n="33" d="100"/>
      </p:scale>
      <p:origin x="36" y="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A64AA-6529-441C-A3AD-65154B7751D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8DE86CEC-E4D2-47D4-A5F4-EBB86B646D08}">
      <dgm:prSet phldrT="[Text]" custT="1"/>
      <dgm:spPr>
        <a:ln>
          <a:solidFill>
            <a:schemeClr val="accent6">
              <a:lumMod val="50000"/>
            </a:schemeClr>
          </a:solidFill>
        </a:ln>
      </dgm:spPr>
      <dgm:t>
        <a:bodyPr/>
        <a:lstStyle/>
        <a:p>
          <a:r>
            <a:rPr lang="en-GB" sz="2000" dirty="0" smtClean="0"/>
            <a:t>CCG reps</a:t>
          </a:r>
          <a:endParaRPr lang="en-GB" sz="2000" dirty="0"/>
        </a:p>
      </dgm:t>
    </dgm:pt>
    <dgm:pt modelId="{7347FD72-6C41-4D51-9964-CD73C10F7398}" type="parTrans" cxnId="{13A6FE5D-48CA-4A3B-90AD-00C79C843835}">
      <dgm:prSet/>
      <dgm:spPr/>
      <dgm:t>
        <a:bodyPr/>
        <a:lstStyle/>
        <a:p>
          <a:endParaRPr lang="en-GB"/>
        </a:p>
      </dgm:t>
    </dgm:pt>
    <dgm:pt modelId="{445F847A-A6A5-4C6E-8626-33328EDDA6CC}" type="sibTrans" cxnId="{13A6FE5D-48CA-4A3B-90AD-00C79C843835}">
      <dgm:prSet/>
      <dgm:spPr/>
      <dgm:t>
        <a:bodyPr/>
        <a:lstStyle/>
        <a:p>
          <a:endParaRPr lang="en-GB"/>
        </a:p>
      </dgm:t>
    </dgm:pt>
    <dgm:pt modelId="{C42B2F53-3178-4349-A41A-1D3A93633D43}">
      <dgm:prSet phldrT="[Text]" custT="1"/>
      <dgm:spPr>
        <a:ln>
          <a:solidFill>
            <a:schemeClr val="accent6">
              <a:lumMod val="50000"/>
              <a:alpha val="90000"/>
            </a:schemeClr>
          </a:solidFill>
        </a:ln>
      </dgm:spPr>
      <dgm:t>
        <a:bodyPr/>
        <a:lstStyle/>
        <a:p>
          <a:r>
            <a:rPr lang="en-GB" sz="1800" dirty="0" smtClean="0"/>
            <a:t>integrate lifestyle modification into clinical care pathways</a:t>
          </a:r>
          <a:endParaRPr lang="en-GB" sz="1800" dirty="0"/>
        </a:p>
      </dgm:t>
    </dgm:pt>
    <dgm:pt modelId="{63732FCA-F9B2-4E8B-BB89-1F731728D73B}" type="parTrans" cxnId="{E1058B64-261F-4EDF-944E-48940161F5AB}">
      <dgm:prSet/>
      <dgm:spPr/>
      <dgm:t>
        <a:bodyPr/>
        <a:lstStyle/>
        <a:p>
          <a:endParaRPr lang="en-GB"/>
        </a:p>
      </dgm:t>
    </dgm:pt>
    <dgm:pt modelId="{C13A5DC0-8C77-4F30-92DF-B9BF698267D5}" type="sibTrans" cxnId="{E1058B64-261F-4EDF-944E-48940161F5AB}">
      <dgm:prSet/>
      <dgm:spPr/>
      <dgm:t>
        <a:bodyPr/>
        <a:lstStyle/>
        <a:p>
          <a:endParaRPr lang="en-GB"/>
        </a:p>
      </dgm:t>
    </dgm:pt>
    <dgm:pt modelId="{23222BFC-B1BF-49E0-BA8C-B91FC43122BD}">
      <dgm:prSet phldrT="[Text]" custT="1"/>
      <dgm:spPr>
        <a:ln>
          <a:solidFill>
            <a:schemeClr val="accent6">
              <a:lumMod val="50000"/>
            </a:schemeClr>
          </a:solidFill>
        </a:ln>
      </dgm:spPr>
      <dgm:t>
        <a:bodyPr/>
        <a:lstStyle/>
        <a:p>
          <a:r>
            <a:rPr lang="en-GB" sz="2000" dirty="0" smtClean="0"/>
            <a:t>Local authority reps</a:t>
          </a:r>
          <a:endParaRPr lang="en-GB" sz="2000" dirty="0"/>
        </a:p>
      </dgm:t>
    </dgm:pt>
    <dgm:pt modelId="{3CC3FD38-B1A9-4247-BDE9-5AA703F40C20}" type="parTrans" cxnId="{C8888ACD-F3E0-4161-AFBA-CB1710CB472D}">
      <dgm:prSet/>
      <dgm:spPr/>
      <dgm:t>
        <a:bodyPr/>
        <a:lstStyle/>
        <a:p>
          <a:endParaRPr lang="en-GB"/>
        </a:p>
      </dgm:t>
    </dgm:pt>
    <dgm:pt modelId="{46E952BC-27A3-4360-9444-D984F302AD45}" type="sibTrans" cxnId="{C8888ACD-F3E0-4161-AFBA-CB1710CB472D}">
      <dgm:prSet/>
      <dgm:spPr/>
      <dgm:t>
        <a:bodyPr/>
        <a:lstStyle/>
        <a:p>
          <a:endParaRPr lang="en-GB"/>
        </a:p>
      </dgm:t>
    </dgm:pt>
    <dgm:pt modelId="{DB4B9024-652D-4D43-8FEE-7B511DFBA2A2}">
      <dgm:prSet phldrT="[Text]" custT="1"/>
      <dgm:spPr>
        <a:ln>
          <a:solidFill>
            <a:schemeClr val="accent6">
              <a:lumMod val="50000"/>
              <a:alpha val="90000"/>
            </a:schemeClr>
          </a:solidFill>
        </a:ln>
      </dgm:spPr>
      <dgm:t>
        <a:bodyPr/>
        <a:lstStyle/>
        <a:p>
          <a:r>
            <a:rPr lang="en-GB" sz="1800" dirty="0" smtClean="0"/>
            <a:t>create an environment &amp; incentives which promote physical activity &amp; reduce likelihood of obesity</a:t>
          </a:r>
          <a:endParaRPr lang="en-GB" sz="1800" dirty="0"/>
        </a:p>
      </dgm:t>
    </dgm:pt>
    <dgm:pt modelId="{F8BC78CE-1161-4F77-B4B4-4C90E6463C10}" type="parTrans" cxnId="{B475E142-5D5E-4607-AEA3-6E5D633FD4C7}">
      <dgm:prSet/>
      <dgm:spPr/>
      <dgm:t>
        <a:bodyPr/>
        <a:lstStyle/>
        <a:p>
          <a:endParaRPr lang="en-GB"/>
        </a:p>
      </dgm:t>
    </dgm:pt>
    <dgm:pt modelId="{70A1A13D-B4A4-4E71-A625-A2CBFED5DF41}" type="sibTrans" cxnId="{B475E142-5D5E-4607-AEA3-6E5D633FD4C7}">
      <dgm:prSet/>
      <dgm:spPr/>
      <dgm:t>
        <a:bodyPr/>
        <a:lstStyle/>
        <a:p>
          <a:endParaRPr lang="en-GB"/>
        </a:p>
      </dgm:t>
    </dgm:pt>
    <dgm:pt modelId="{17AD9C0C-6AD2-4D45-B4E2-45A8683561A0}">
      <dgm:prSet phldrT="[Text]" custT="1"/>
      <dgm:spPr>
        <a:ln>
          <a:solidFill>
            <a:schemeClr val="accent6">
              <a:lumMod val="50000"/>
            </a:schemeClr>
          </a:solidFill>
        </a:ln>
      </dgm:spPr>
      <dgm:t>
        <a:bodyPr/>
        <a:lstStyle/>
        <a:p>
          <a:r>
            <a:rPr lang="en-GB" sz="1800" dirty="0" smtClean="0"/>
            <a:t>Voluntary &amp; community sector reps</a:t>
          </a:r>
          <a:endParaRPr lang="en-GB" sz="1800" dirty="0"/>
        </a:p>
      </dgm:t>
    </dgm:pt>
    <dgm:pt modelId="{9B70B3C0-8661-43F8-ADA7-F8A109CACCB4}" type="parTrans" cxnId="{3DBF4163-1EAE-4F8A-8DA1-59E6D3E0A336}">
      <dgm:prSet/>
      <dgm:spPr/>
      <dgm:t>
        <a:bodyPr/>
        <a:lstStyle/>
        <a:p>
          <a:endParaRPr lang="en-GB"/>
        </a:p>
      </dgm:t>
    </dgm:pt>
    <dgm:pt modelId="{61B8021C-D0EF-4CC5-AB48-BC93FF412E86}" type="sibTrans" cxnId="{3DBF4163-1EAE-4F8A-8DA1-59E6D3E0A336}">
      <dgm:prSet/>
      <dgm:spPr/>
      <dgm:t>
        <a:bodyPr/>
        <a:lstStyle/>
        <a:p>
          <a:endParaRPr lang="en-GB"/>
        </a:p>
      </dgm:t>
    </dgm:pt>
    <dgm:pt modelId="{645A4404-8355-4031-ADBE-422D843627D7}">
      <dgm:prSet phldrT="[Text]" custT="1"/>
      <dgm:spPr>
        <a:ln>
          <a:solidFill>
            <a:schemeClr val="accent6">
              <a:lumMod val="50000"/>
              <a:alpha val="90000"/>
            </a:schemeClr>
          </a:solidFill>
        </a:ln>
      </dgm:spPr>
      <dgm:t>
        <a:bodyPr/>
        <a:lstStyle/>
        <a:p>
          <a:r>
            <a:rPr lang="en-GB" sz="1800" dirty="0" smtClean="0"/>
            <a:t>provide insight into under-served communities to support commissioning &amp; development of the JSNA &amp; H&amp;W Strategy </a:t>
          </a:r>
          <a:endParaRPr lang="en-GB" sz="1800" dirty="0"/>
        </a:p>
      </dgm:t>
    </dgm:pt>
    <dgm:pt modelId="{03D1A60F-D676-456E-B2BF-1E93A53518BF}" type="parTrans" cxnId="{C279249B-6AF6-46D5-B8EA-35C5F8993C68}">
      <dgm:prSet/>
      <dgm:spPr/>
      <dgm:t>
        <a:bodyPr/>
        <a:lstStyle/>
        <a:p>
          <a:endParaRPr lang="en-GB"/>
        </a:p>
      </dgm:t>
    </dgm:pt>
    <dgm:pt modelId="{85B57214-0FFE-4034-9C0A-33944DEAC10E}" type="sibTrans" cxnId="{C279249B-6AF6-46D5-B8EA-35C5F8993C68}">
      <dgm:prSet/>
      <dgm:spPr/>
      <dgm:t>
        <a:bodyPr/>
        <a:lstStyle/>
        <a:p>
          <a:endParaRPr lang="en-GB"/>
        </a:p>
      </dgm:t>
    </dgm:pt>
    <dgm:pt modelId="{FF7C177A-6E8E-4AFB-939D-8A2445C422F7}">
      <dgm:prSet custT="1"/>
      <dgm:spPr>
        <a:ln>
          <a:solidFill>
            <a:schemeClr val="accent6">
              <a:lumMod val="50000"/>
              <a:alpha val="90000"/>
            </a:schemeClr>
          </a:solidFill>
        </a:ln>
      </dgm:spPr>
      <dgm:t>
        <a:bodyPr/>
        <a:lstStyle/>
        <a:p>
          <a:r>
            <a:rPr lang="en-GB" sz="1800" dirty="0" smtClean="0"/>
            <a:t>identify the local size &amp; distribution of the shortfall in detection &amp; review testing provision</a:t>
          </a:r>
          <a:endParaRPr lang="en-GB" sz="1800" dirty="0"/>
        </a:p>
      </dgm:t>
    </dgm:pt>
    <dgm:pt modelId="{706908E4-B233-4143-96DC-3556BDE2BE33}" type="parTrans" cxnId="{8263671C-7A21-496C-AA46-F997DB0ED481}">
      <dgm:prSet/>
      <dgm:spPr/>
      <dgm:t>
        <a:bodyPr/>
        <a:lstStyle/>
        <a:p>
          <a:endParaRPr lang="en-GB"/>
        </a:p>
      </dgm:t>
    </dgm:pt>
    <dgm:pt modelId="{3BB2B763-3B62-4ABF-84A9-9D45CA9463F9}" type="sibTrans" cxnId="{8263671C-7A21-496C-AA46-F997DB0ED481}">
      <dgm:prSet/>
      <dgm:spPr/>
      <dgm:t>
        <a:bodyPr/>
        <a:lstStyle/>
        <a:p>
          <a:endParaRPr lang="en-GB"/>
        </a:p>
      </dgm:t>
    </dgm:pt>
    <dgm:pt modelId="{0D80187D-828F-4E27-967E-57BD68F1C1D4}">
      <dgm:prSet custT="1"/>
      <dgm:spPr>
        <a:ln>
          <a:solidFill>
            <a:schemeClr val="accent6">
              <a:lumMod val="50000"/>
              <a:alpha val="90000"/>
            </a:schemeClr>
          </a:solidFill>
        </a:ln>
      </dgm:spPr>
      <dgm:t>
        <a:bodyPr/>
        <a:lstStyle/>
        <a:p>
          <a:r>
            <a:rPr lang="en-GB" sz="1800" dirty="0" smtClean="0"/>
            <a:t>embed management of BP within communications about LTCs</a:t>
          </a:r>
          <a:endParaRPr lang="en-GB" sz="1800" dirty="0"/>
        </a:p>
      </dgm:t>
    </dgm:pt>
    <dgm:pt modelId="{50181F29-6705-41A6-9762-051D69ACC6B1}" type="parTrans" cxnId="{469A9F18-5453-4E44-B292-63A1645852DA}">
      <dgm:prSet/>
      <dgm:spPr/>
      <dgm:t>
        <a:bodyPr/>
        <a:lstStyle/>
        <a:p>
          <a:endParaRPr lang="en-GB"/>
        </a:p>
      </dgm:t>
    </dgm:pt>
    <dgm:pt modelId="{81748764-A637-4619-878F-A7A37AADEBEE}" type="sibTrans" cxnId="{469A9F18-5453-4E44-B292-63A1645852DA}">
      <dgm:prSet/>
      <dgm:spPr/>
      <dgm:t>
        <a:bodyPr/>
        <a:lstStyle/>
        <a:p>
          <a:endParaRPr lang="en-GB"/>
        </a:p>
      </dgm:t>
    </dgm:pt>
    <dgm:pt modelId="{20DE08F6-0B11-476F-87A3-2F80FE231C78}">
      <dgm:prSet custT="1"/>
      <dgm:spPr>
        <a:ln>
          <a:solidFill>
            <a:schemeClr val="accent6">
              <a:lumMod val="50000"/>
              <a:alpha val="90000"/>
            </a:schemeClr>
          </a:solidFill>
        </a:ln>
      </dgm:spPr>
      <dgm:t>
        <a:bodyPr/>
        <a:lstStyle/>
        <a:p>
          <a:r>
            <a:rPr lang="en-GB" sz="1800" dirty="0" smtClean="0"/>
            <a:t>provide high-quality supplementary testing opportunities</a:t>
          </a:r>
          <a:endParaRPr lang="en-GB" sz="1800" dirty="0"/>
        </a:p>
      </dgm:t>
    </dgm:pt>
    <dgm:pt modelId="{2311B81C-8896-45EC-B187-1931CA5A3C6A}" type="parTrans" cxnId="{9EAD7F55-C265-4021-BAD0-CD29278E43D4}">
      <dgm:prSet/>
      <dgm:spPr/>
      <dgm:t>
        <a:bodyPr/>
        <a:lstStyle/>
        <a:p>
          <a:endParaRPr lang="en-GB"/>
        </a:p>
      </dgm:t>
    </dgm:pt>
    <dgm:pt modelId="{681DFC93-ED3D-4186-AD92-F994EBCE1919}" type="sibTrans" cxnId="{9EAD7F55-C265-4021-BAD0-CD29278E43D4}">
      <dgm:prSet/>
      <dgm:spPr/>
      <dgm:t>
        <a:bodyPr/>
        <a:lstStyle/>
        <a:p>
          <a:endParaRPr lang="en-GB"/>
        </a:p>
      </dgm:t>
    </dgm:pt>
    <dgm:pt modelId="{DB334FA8-1111-43B2-AA8A-3CDC0E7C2B99}">
      <dgm:prSet custT="1"/>
      <dgm:spPr>
        <a:ln>
          <a:solidFill>
            <a:schemeClr val="accent6">
              <a:lumMod val="50000"/>
              <a:alpha val="90000"/>
            </a:schemeClr>
          </a:solidFill>
        </a:ln>
      </dgm:spPr>
      <dgm:t>
        <a:bodyPr/>
        <a:lstStyle/>
        <a:p>
          <a:r>
            <a:rPr lang="en-GB" sz="1800" dirty="0" smtClean="0"/>
            <a:t>provide information &amp; support to those managing/monitoring their own BP</a:t>
          </a:r>
          <a:endParaRPr lang="en-GB" sz="1800" dirty="0"/>
        </a:p>
      </dgm:t>
    </dgm:pt>
    <dgm:pt modelId="{73163060-6AA3-46B0-A4BF-6F59E4B998FB}" type="parTrans" cxnId="{A30AB3B5-FED5-43A5-BDF1-4BC7FD58EBF2}">
      <dgm:prSet/>
      <dgm:spPr/>
      <dgm:t>
        <a:bodyPr/>
        <a:lstStyle/>
        <a:p>
          <a:endParaRPr lang="en-GB"/>
        </a:p>
      </dgm:t>
    </dgm:pt>
    <dgm:pt modelId="{8904D4E6-3970-4A54-8D99-2A834064627B}" type="sibTrans" cxnId="{A30AB3B5-FED5-43A5-BDF1-4BC7FD58EBF2}">
      <dgm:prSet/>
      <dgm:spPr/>
      <dgm:t>
        <a:bodyPr/>
        <a:lstStyle/>
        <a:p>
          <a:endParaRPr lang="en-GB"/>
        </a:p>
      </dgm:t>
    </dgm:pt>
    <dgm:pt modelId="{66E426B3-FB7D-49B1-836A-416EAE715622}">
      <dgm:prSet phldrT="[Text]" custT="1"/>
      <dgm:spPr>
        <a:ln>
          <a:solidFill>
            <a:schemeClr val="accent6">
              <a:lumMod val="50000"/>
              <a:alpha val="90000"/>
            </a:schemeClr>
          </a:solidFill>
        </a:ln>
      </dgm:spPr>
      <dgm:t>
        <a:bodyPr/>
        <a:lstStyle/>
        <a:p>
          <a:r>
            <a:rPr lang="en-GB" sz="1800" dirty="0" smtClean="0"/>
            <a:t>consider scrutiny reviews to support improvements in detection</a:t>
          </a:r>
          <a:endParaRPr lang="en-GB" sz="1800" dirty="0"/>
        </a:p>
      </dgm:t>
    </dgm:pt>
    <dgm:pt modelId="{14B77EBE-0954-470D-BD85-46ADCAA275C9}" type="parTrans" cxnId="{CFE709F4-593A-4212-A399-6394EF785545}">
      <dgm:prSet/>
      <dgm:spPr/>
      <dgm:t>
        <a:bodyPr/>
        <a:lstStyle/>
        <a:p>
          <a:endParaRPr lang="en-GB"/>
        </a:p>
      </dgm:t>
    </dgm:pt>
    <dgm:pt modelId="{74F540D1-7516-4F1F-A35E-B1180219662F}" type="sibTrans" cxnId="{CFE709F4-593A-4212-A399-6394EF785545}">
      <dgm:prSet/>
      <dgm:spPr/>
      <dgm:t>
        <a:bodyPr/>
        <a:lstStyle/>
        <a:p>
          <a:endParaRPr lang="en-GB"/>
        </a:p>
      </dgm:t>
    </dgm:pt>
    <dgm:pt modelId="{745CE075-5B64-481F-AF81-CD0667377BBD}">
      <dgm:prSet phldrT="[Text]" custT="1"/>
      <dgm:spPr>
        <a:ln>
          <a:solidFill>
            <a:schemeClr val="accent6">
              <a:lumMod val="50000"/>
              <a:alpha val="90000"/>
            </a:schemeClr>
          </a:solidFill>
        </a:ln>
      </dgm:spPr>
      <dgm:t>
        <a:bodyPr/>
        <a:lstStyle/>
        <a:p>
          <a:r>
            <a:rPr lang="en-GB" sz="1800" dirty="0" smtClean="0"/>
            <a:t>commission services to support risk assessment, awareness &amp; management</a:t>
          </a:r>
          <a:endParaRPr lang="en-GB" sz="1800" dirty="0"/>
        </a:p>
      </dgm:t>
    </dgm:pt>
    <dgm:pt modelId="{824E2D13-9104-437B-A2B1-4712D1EA2904}" type="parTrans" cxnId="{6B3A960F-C91D-42E5-A965-BC10E96A0180}">
      <dgm:prSet/>
      <dgm:spPr/>
      <dgm:t>
        <a:bodyPr/>
        <a:lstStyle/>
        <a:p>
          <a:endParaRPr lang="en-GB"/>
        </a:p>
      </dgm:t>
    </dgm:pt>
    <dgm:pt modelId="{5D79E7E6-8270-481D-AB7A-BC3A8F7E2D43}" type="sibTrans" cxnId="{6B3A960F-C91D-42E5-A965-BC10E96A0180}">
      <dgm:prSet/>
      <dgm:spPr/>
      <dgm:t>
        <a:bodyPr/>
        <a:lstStyle/>
        <a:p>
          <a:endParaRPr lang="en-GB"/>
        </a:p>
      </dgm:t>
    </dgm:pt>
    <dgm:pt modelId="{77FA8886-D601-4AEE-BB5D-2D26E52D8E92}" type="pres">
      <dgm:prSet presAssocID="{146A64AA-6529-441C-A3AD-65154B7751D8}" presName="Name0" presStyleCnt="0">
        <dgm:presLayoutVars>
          <dgm:dir/>
          <dgm:animLvl val="lvl"/>
          <dgm:resizeHandles val="exact"/>
        </dgm:presLayoutVars>
      </dgm:prSet>
      <dgm:spPr/>
      <dgm:t>
        <a:bodyPr/>
        <a:lstStyle/>
        <a:p>
          <a:endParaRPr lang="en-GB"/>
        </a:p>
      </dgm:t>
    </dgm:pt>
    <dgm:pt modelId="{3A4456D0-EB88-4D17-938D-E58F8EA16694}" type="pres">
      <dgm:prSet presAssocID="{8DE86CEC-E4D2-47D4-A5F4-EBB86B646D08}" presName="linNode" presStyleCnt="0"/>
      <dgm:spPr/>
      <dgm:t>
        <a:bodyPr/>
        <a:lstStyle/>
        <a:p>
          <a:endParaRPr lang="en-GB"/>
        </a:p>
      </dgm:t>
    </dgm:pt>
    <dgm:pt modelId="{C33B2EFD-9201-4048-BF53-E459D3B20CB0}" type="pres">
      <dgm:prSet presAssocID="{8DE86CEC-E4D2-47D4-A5F4-EBB86B646D08}" presName="parentText" presStyleLbl="node1" presStyleIdx="0" presStyleCnt="3" custScaleX="34228" custScaleY="38229" custLinFactNeighborY="-2656">
        <dgm:presLayoutVars>
          <dgm:chMax val="1"/>
          <dgm:bulletEnabled val="1"/>
        </dgm:presLayoutVars>
      </dgm:prSet>
      <dgm:spPr/>
      <dgm:t>
        <a:bodyPr/>
        <a:lstStyle/>
        <a:p>
          <a:endParaRPr lang="en-GB"/>
        </a:p>
      </dgm:t>
    </dgm:pt>
    <dgm:pt modelId="{5BA43C01-C47B-4419-997D-EE02154B2F0B}" type="pres">
      <dgm:prSet presAssocID="{8DE86CEC-E4D2-47D4-A5F4-EBB86B646D08}" presName="descendantText" presStyleLbl="alignAccFollowNode1" presStyleIdx="0" presStyleCnt="3" custScaleY="44851" custLinFactNeighborY="-1267">
        <dgm:presLayoutVars>
          <dgm:bulletEnabled val="1"/>
        </dgm:presLayoutVars>
      </dgm:prSet>
      <dgm:spPr/>
      <dgm:t>
        <a:bodyPr/>
        <a:lstStyle/>
        <a:p>
          <a:endParaRPr lang="en-GB"/>
        </a:p>
      </dgm:t>
    </dgm:pt>
    <dgm:pt modelId="{AFEA845D-3D87-4F1B-8C2D-40AE2A3B5AD3}" type="pres">
      <dgm:prSet presAssocID="{445F847A-A6A5-4C6E-8626-33328EDDA6CC}" presName="sp" presStyleCnt="0"/>
      <dgm:spPr/>
      <dgm:t>
        <a:bodyPr/>
        <a:lstStyle/>
        <a:p>
          <a:endParaRPr lang="en-GB"/>
        </a:p>
      </dgm:t>
    </dgm:pt>
    <dgm:pt modelId="{3775DCA9-11CB-40AD-A626-A1D5993FC9C9}" type="pres">
      <dgm:prSet presAssocID="{23222BFC-B1BF-49E0-BA8C-B91FC43122BD}" presName="linNode" presStyleCnt="0"/>
      <dgm:spPr/>
      <dgm:t>
        <a:bodyPr/>
        <a:lstStyle/>
        <a:p>
          <a:endParaRPr lang="en-GB"/>
        </a:p>
      </dgm:t>
    </dgm:pt>
    <dgm:pt modelId="{FD6EAFA8-B32A-4F94-9392-7F551202413E}" type="pres">
      <dgm:prSet presAssocID="{23222BFC-B1BF-49E0-BA8C-B91FC43122BD}" presName="parentText" presStyleLbl="node1" presStyleIdx="1" presStyleCnt="3" custScaleX="34228" custScaleY="36423" custLinFactNeighborX="-169" custLinFactNeighborY="-6519">
        <dgm:presLayoutVars>
          <dgm:chMax val="1"/>
          <dgm:bulletEnabled val="1"/>
        </dgm:presLayoutVars>
      </dgm:prSet>
      <dgm:spPr/>
      <dgm:t>
        <a:bodyPr/>
        <a:lstStyle/>
        <a:p>
          <a:endParaRPr lang="en-GB"/>
        </a:p>
      </dgm:t>
    </dgm:pt>
    <dgm:pt modelId="{CFAB56A8-05FF-44D7-B7A9-F1004F6F23EE}" type="pres">
      <dgm:prSet presAssocID="{23222BFC-B1BF-49E0-BA8C-B91FC43122BD}" presName="descendantText" presStyleLbl="alignAccFollowNode1" presStyleIdx="1" presStyleCnt="3" custScaleY="55397" custLinFactNeighborY="-10504">
        <dgm:presLayoutVars>
          <dgm:bulletEnabled val="1"/>
        </dgm:presLayoutVars>
      </dgm:prSet>
      <dgm:spPr/>
      <dgm:t>
        <a:bodyPr/>
        <a:lstStyle/>
        <a:p>
          <a:endParaRPr lang="en-GB"/>
        </a:p>
      </dgm:t>
    </dgm:pt>
    <dgm:pt modelId="{288FECAC-D03A-4830-971B-10772B4F56B6}" type="pres">
      <dgm:prSet presAssocID="{46E952BC-27A3-4360-9444-D984F302AD45}" presName="sp" presStyleCnt="0"/>
      <dgm:spPr/>
      <dgm:t>
        <a:bodyPr/>
        <a:lstStyle/>
        <a:p>
          <a:endParaRPr lang="en-GB"/>
        </a:p>
      </dgm:t>
    </dgm:pt>
    <dgm:pt modelId="{C08211B3-3B86-4ACE-BDAE-105B403AC8C5}" type="pres">
      <dgm:prSet presAssocID="{17AD9C0C-6AD2-4D45-B4E2-45A8683561A0}" presName="linNode" presStyleCnt="0"/>
      <dgm:spPr/>
      <dgm:t>
        <a:bodyPr/>
        <a:lstStyle/>
        <a:p>
          <a:endParaRPr lang="en-GB"/>
        </a:p>
      </dgm:t>
    </dgm:pt>
    <dgm:pt modelId="{A56F4048-11F8-4FF3-AE9F-63FEB1889F88}" type="pres">
      <dgm:prSet presAssocID="{17AD9C0C-6AD2-4D45-B4E2-45A8683561A0}" presName="parentText" presStyleLbl="node1" presStyleIdx="2" presStyleCnt="3" custScaleX="34228" custScaleY="38482" custLinFactNeighborY="-14477">
        <dgm:presLayoutVars>
          <dgm:chMax val="1"/>
          <dgm:bulletEnabled val="1"/>
        </dgm:presLayoutVars>
      </dgm:prSet>
      <dgm:spPr/>
      <dgm:t>
        <a:bodyPr/>
        <a:lstStyle/>
        <a:p>
          <a:endParaRPr lang="en-GB"/>
        </a:p>
      </dgm:t>
    </dgm:pt>
    <dgm:pt modelId="{75277FCB-2A57-45D4-B86D-443A3549BCFC}" type="pres">
      <dgm:prSet presAssocID="{17AD9C0C-6AD2-4D45-B4E2-45A8683561A0}" presName="descendantText" presStyleLbl="alignAccFollowNode1" presStyleIdx="2" presStyleCnt="3" custScaleY="51759" custLinFactNeighborY="-16268">
        <dgm:presLayoutVars>
          <dgm:bulletEnabled val="1"/>
        </dgm:presLayoutVars>
      </dgm:prSet>
      <dgm:spPr/>
      <dgm:t>
        <a:bodyPr/>
        <a:lstStyle/>
        <a:p>
          <a:endParaRPr lang="en-GB"/>
        </a:p>
      </dgm:t>
    </dgm:pt>
  </dgm:ptLst>
  <dgm:cxnLst>
    <dgm:cxn modelId="{2A510C52-1A0B-4C81-BEC5-B486AC7A8B9A}" type="presOf" srcId="{23222BFC-B1BF-49E0-BA8C-B91FC43122BD}" destId="{FD6EAFA8-B32A-4F94-9392-7F551202413E}" srcOrd="0" destOrd="0" presId="urn:microsoft.com/office/officeart/2005/8/layout/vList5"/>
    <dgm:cxn modelId="{C279249B-6AF6-46D5-B8EA-35C5F8993C68}" srcId="{17AD9C0C-6AD2-4D45-B4E2-45A8683561A0}" destId="{645A4404-8355-4031-ADBE-422D843627D7}" srcOrd="0" destOrd="0" parTransId="{03D1A60F-D676-456E-B2BF-1E93A53518BF}" sibTransId="{85B57214-0FFE-4034-9C0A-33944DEAC10E}"/>
    <dgm:cxn modelId="{274A2203-6624-491D-B65E-5212D1A9B654}" type="presOf" srcId="{745CE075-5B64-481F-AF81-CD0667377BBD}" destId="{CFAB56A8-05FF-44D7-B7A9-F1004F6F23EE}" srcOrd="0" destOrd="2" presId="urn:microsoft.com/office/officeart/2005/8/layout/vList5"/>
    <dgm:cxn modelId="{CFE709F4-593A-4212-A399-6394EF785545}" srcId="{23222BFC-B1BF-49E0-BA8C-B91FC43122BD}" destId="{66E426B3-FB7D-49B1-836A-416EAE715622}" srcOrd="1" destOrd="0" parTransId="{14B77EBE-0954-470D-BD85-46ADCAA275C9}" sibTransId="{74F540D1-7516-4F1F-A35E-B1180219662F}"/>
    <dgm:cxn modelId="{5B178D9B-5EF4-4AF4-A4AB-DC8498FA440B}" type="presOf" srcId="{66E426B3-FB7D-49B1-836A-416EAE715622}" destId="{CFAB56A8-05FF-44D7-B7A9-F1004F6F23EE}" srcOrd="0" destOrd="1" presId="urn:microsoft.com/office/officeart/2005/8/layout/vList5"/>
    <dgm:cxn modelId="{13A6FE5D-48CA-4A3B-90AD-00C79C843835}" srcId="{146A64AA-6529-441C-A3AD-65154B7751D8}" destId="{8DE86CEC-E4D2-47D4-A5F4-EBB86B646D08}" srcOrd="0" destOrd="0" parTransId="{7347FD72-6C41-4D51-9964-CD73C10F7398}" sibTransId="{445F847A-A6A5-4C6E-8626-33328EDDA6CC}"/>
    <dgm:cxn modelId="{2F9B83CA-4CA7-4089-857F-D15E4E6F9F37}" type="presOf" srcId="{17AD9C0C-6AD2-4D45-B4E2-45A8683561A0}" destId="{A56F4048-11F8-4FF3-AE9F-63FEB1889F88}" srcOrd="0" destOrd="0" presId="urn:microsoft.com/office/officeart/2005/8/layout/vList5"/>
    <dgm:cxn modelId="{B93CB3C1-FB75-4DB2-9133-FD1631AC00F9}" type="presOf" srcId="{DB4B9024-652D-4D43-8FEE-7B511DFBA2A2}" destId="{CFAB56A8-05FF-44D7-B7A9-F1004F6F23EE}" srcOrd="0" destOrd="0" presId="urn:microsoft.com/office/officeart/2005/8/layout/vList5"/>
    <dgm:cxn modelId="{09C89106-F1B6-4520-BF3F-FCE14B9B5048}" type="presOf" srcId="{DB334FA8-1111-43B2-AA8A-3CDC0E7C2B99}" destId="{75277FCB-2A57-45D4-B86D-443A3549BCFC}" srcOrd="0" destOrd="2" presId="urn:microsoft.com/office/officeart/2005/8/layout/vList5"/>
    <dgm:cxn modelId="{5F37ECFD-E064-471F-8588-C07C21C7483A}" type="presOf" srcId="{C42B2F53-3178-4349-A41A-1D3A93633D43}" destId="{5BA43C01-C47B-4419-997D-EE02154B2F0B}" srcOrd="0" destOrd="0" presId="urn:microsoft.com/office/officeart/2005/8/layout/vList5"/>
    <dgm:cxn modelId="{81DC4256-9788-4AD6-A1B0-3CA9DB89C999}" type="presOf" srcId="{8DE86CEC-E4D2-47D4-A5F4-EBB86B646D08}" destId="{C33B2EFD-9201-4048-BF53-E459D3B20CB0}" srcOrd="0" destOrd="0" presId="urn:microsoft.com/office/officeart/2005/8/layout/vList5"/>
    <dgm:cxn modelId="{88A90CEF-D208-4A8B-88C2-CB82ED214436}" type="presOf" srcId="{FF7C177A-6E8E-4AFB-939D-8A2445C422F7}" destId="{5BA43C01-C47B-4419-997D-EE02154B2F0B}" srcOrd="0" destOrd="1" presId="urn:microsoft.com/office/officeart/2005/8/layout/vList5"/>
    <dgm:cxn modelId="{469A9F18-5453-4E44-B292-63A1645852DA}" srcId="{8DE86CEC-E4D2-47D4-A5F4-EBB86B646D08}" destId="{0D80187D-828F-4E27-967E-57BD68F1C1D4}" srcOrd="2" destOrd="0" parTransId="{50181F29-6705-41A6-9762-051D69ACC6B1}" sibTransId="{81748764-A637-4619-878F-A7A37AADEBEE}"/>
    <dgm:cxn modelId="{E1058B64-261F-4EDF-944E-48940161F5AB}" srcId="{8DE86CEC-E4D2-47D4-A5F4-EBB86B646D08}" destId="{C42B2F53-3178-4349-A41A-1D3A93633D43}" srcOrd="0" destOrd="0" parTransId="{63732FCA-F9B2-4E8B-BB89-1F731728D73B}" sibTransId="{C13A5DC0-8C77-4F30-92DF-B9BF698267D5}"/>
    <dgm:cxn modelId="{B475E142-5D5E-4607-AEA3-6E5D633FD4C7}" srcId="{23222BFC-B1BF-49E0-BA8C-B91FC43122BD}" destId="{DB4B9024-652D-4D43-8FEE-7B511DFBA2A2}" srcOrd="0" destOrd="0" parTransId="{F8BC78CE-1161-4F77-B4B4-4C90E6463C10}" sibTransId="{70A1A13D-B4A4-4E71-A625-A2CBFED5DF41}"/>
    <dgm:cxn modelId="{A30AB3B5-FED5-43A5-BDF1-4BC7FD58EBF2}" srcId="{17AD9C0C-6AD2-4D45-B4E2-45A8683561A0}" destId="{DB334FA8-1111-43B2-AA8A-3CDC0E7C2B99}" srcOrd="2" destOrd="0" parTransId="{73163060-6AA3-46B0-A4BF-6F59E4B998FB}" sibTransId="{8904D4E6-3970-4A54-8D99-2A834064627B}"/>
    <dgm:cxn modelId="{F455D581-3133-4BD7-BA36-6D8720C817EF}" type="presOf" srcId="{645A4404-8355-4031-ADBE-422D843627D7}" destId="{75277FCB-2A57-45D4-B86D-443A3549BCFC}" srcOrd="0" destOrd="0" presId="urn:microsoft.com/office/officeart/2005/8/layout/vList5"/>
    <dgm:cxn modelId="{3DBF4163-1EAE-4F8A-8DA1-59E6D3E0A336}" srcId="{146A64AA-6529-441C-A3AD-65154B7751D8}" destId="{17AD9C0C-6AD2-4D45-B4E2-45A8683561A0}" srcOrd="2" destOrd="0" parTransId="{9B70B3C0-8661-43F8-ADA7-F8A109CACCB4}" sibTransId="{61B8021C-D0EF-4CC5-AB48-BC93FF412E86}"/>
    <dgm:cxn modelId="{29F1CB91-0C62-4110-A4B1-0B1B15228CF4}" type="presOf" srcId="{0D80187D-828F-4E27-967E-57BD68F1C1D4}" destId="{5BA43C01-C47B-4419-997D-EE02154B2F0B}" srcOrd="0" destOrd="2" presId="urn:microsoft.com/office/officeart/2005/8/layout/vList5"/>
    <dgm:cxn modelId="{9EAD7F55-C265-4021-BAD0-CD29278E43D4}" srcId="{17AD9C0C-6AD2-4D45-B4E2-45A8683561A0}" destId="{20DE08F6-0B11-476F-87A3-2F80FE231C78}" srcOrd="1" destOrd="0" parTransId="{2311B81C-8896-45EC-B187-1931CA5A3C6A}" sibTransId="{681DFC93-ED3D-4186-AD92-F994EBCE1919}"/>
    <dgm:cxn modelId="{C8888ACD-F3E0-4161-AFBA-CB1710CB472D}" srcId="{146A64AA-6529-441C-A3AD-65154B7751D8}" destId="{23222BFC-B1BF-49E0-BA8C-B91FC43122BD}" srcOrd="1" destOrd="0" parTransId="{3CC3FD38-B1A9-4247-BDE9-5AA703F40C20}" sibTransId="{46E952BC-27A3-4360-9444-D984F302AD45}"/>
    <dgm:cxn modelId="{6B3A960F-C91D-42E5-A965-BC10E96A0180}" srcId="{23222BFC-B1BF-49E0-BA8C-B91FC43122BD}" destId="{745CE075-5B64-481F-AF81-CD0667377BBD}" srcOrd="2" destOrd="0" parTransId="{824E2D13-9104-437B-A2B1-4712D1EA2904}" sibTransId="{5D79E7E6-8270-481D-AB7A-BC3A8F7E2D43}"/>
    <dgm:cxn modelId="{8263671C-7A21-496C-AA46-F997DB0ED481}" srcId="{8DE86CEC-E4D2-47D4-A5F4-EBB86B646D08}" destId="{FF7C177A-6E8E-4AFB-939D-8A2445C422F7}" srcOrd="1" destOrd="0" parTransId="{706908E4-B233-4143-96DC-3556BDE2BE33}" sibTransId="{3BB2B763-3B62-4ABF-84A9-9D45CA9463F9}"/>
    <dgm:cxn modelId="{372C1400-B2F4-4BCA-AF03-44D904827176}" type="presOf" srcId="{146A64AA-6529-441C-A3AD-65154B7751D8}" destId="{77FA8886-D601-4AEE-BB5D-2D26E52D8E92}" srcOrd="0" destOrd="0" presId="urn:microsoft.com/office/officeart/2005/8/layout/vList5"/>
    <dgm:cxn modelId="{D50EAE3C-8D0F-485E-82DB-FE65D31F7C40}" type="presOf" srcId="{20DE08F6-0B11-476F-87A3-2F80FE231C78}" destId="{75277FCB-2A57-45D4-B86D-443A3549BCFC}" srcOrd="0" destOrd="1" presId="urn:microsoft.com/office/officeart/2005/8/layout/vList5"/>
    <dgm:cxn modelId="{D06571F8-9613-4852-B577-1C0D26475DC2}" type="presParOf" srcId="{77FA8886-D601-4AEE-BB5D-2D26E52D8E92}" destId="{3A4456D0-EB88-4D17-938D-E58F8EA16694}" srcOrd="0" destOrd="0" presId="urn:microsoft.com/office/officeart/2005/8/layout/vList5"/>
    <dgm:cxn modelId="{EBF58FFF-EED3-4966-BB8C-A06543BFD3E8}" type="presParOf" srcId="{3A4456D0-EB88-4D17-938D-E58F8EA16694}" destId="{C33B2EFD-9201-4048-BF53-E459D3B20CB0}" srcOrd="0" destOrd="0" presId="urn:microsoft.com/office/officeart/2005/8/layout/vList5"/>
    <dgm:cxn modelId="{4DF540A1-98E3-4552-91DD-46CB287531FE}" type="presParOf" srcId="{3A4456D0-EB88-4D17-938D-E58F8EA16694}" destId="{5BA43C01-C47B-4419-997D-EE02154B2F0B}" srcOrd="1" destOrd="0" presId="urn:microsoft.com/office/officeart/2005/8/layout/vList5"/>
    <dgm:cxn modelId="{55C0274E-C757-43E5-AD8D-CF2EAEA32140}" type="presParOf" srcId="{77FA8886-D601-4AEE-BB5D-2D26E52D8E92}" destId="{AFEA845D-3D87-4F1B-8C2D-40AE2A3B5AD3}" srcOrd="1" destOrd="0" presId="urn:microsoft.com/office/officeart/2005/8/layout/vList5"/>
    <dgm:cxn modelId="{2CCB3629-8769-4E3B-8BF1-D508B9A0F995}" type="presParOf" srcId="{77FA8886-D601-4AEE-BB5D-2D26E52D8E92}" destId="{3775DCA9-11CB-40AD-A626-A1D5993FC9C9}" srcOrd="2" destOrd="0" presId="urn:microsoft.com/office/officeart/2005/8/layout/vList5"/>
    <dgm:cxn modelId="{800204CB-EAC6-4F59-BE70-6E7A8FD80F24}" type="presParOf" srcId="{3775DCA9-11CB-40AD-A626-A1D5993FC9C9}" destId="{FD6EAFA8-B32A-4F94-9392-7F551202413E}" srcOrd="0" destOrd="0" presId="urn:microsoft.com/office/officeart/2005/8/layout/vList5"/>
    <dgm:cxn modelId="{8E220C50-88FD-4135-BA3F-1F884E3CDE3A}" type="presParOf" srcId="{3775DCA9-11CB-40AD-A626-A1D5993FC9C9}" destId="{CFAB56A8-05FF-44D7-B7A9-F1004F6F23EE}" srcOrd="1" destOrd="0" presId="urn:microsoft.com/office/officeart/2005/8/layout/vList5"/>
    <dgm:cxn modelId="{B7F645A8-7B8B-4965-B236-BB8846E6255B}" type="presParOf" srcId="{77FA8886-D601-4AEE-BB5D-2D26E52D8E92}" destId="{288FECAC-D03A-4830-971B-10772B4F56B6}" srcOrd="3" destOrd="0" presId="urn:microsoft.com/office/officeart/2005/8/layout/vList5"/>
    <dgm:cxn modelId="{E15A6589-6C3F-4BE1-A322-94839BD752DC}" type="presParOf" srcId="{77FA8886-D601-4AEE-BB5D-2D26E52D8E92}" destId="{C08211B3-3B86-4ACE-BDAE-105B403AC8C5}" srcOrd="4" destOrd="0" presId="urn:microsoft.com/office/officeart/2005/8/layout/vList5"/>
    <dgm:cxn modelId="{4888BAF2-0FCA-4A1F-9406-A721236EA491}" type="presParOf" srcId="{C08211B3-3B86-4ACE-BDAE-105B403AC8C5}" destId="{A56F4048-11F8-4FF3-AE9F-63FEB1889F88}" srcOrd="0" destOrd="0" presId="urn:microsoft.com/office/officeart/2005/8/layout/vList5"/>
    <dgm:cxn modelId="{A71D2639-2082-466F-AFB0-02320A632019}" type="presParOf" srcId="{C08211B3-3B86-4ACE-BDAE-105B403AC8C5}" destId="{75277FCB-2A57-45D4-B86D-443A3549BC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C107F-CEF0-4AB1-9A1B-188C8F9B38C9}"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GB"/>
        </a:p>
      </dgm:t>
    </dgm:pt>
    <dgm:pt modelId="{7FC2F878-0195-43EF-BBF2-8FF57A3BEACD}">
      <dgm:prSet phldrT="[Text]"/>
      <dgm:spPr/>
      <dgm:t>
        <a:bodyPr/>
        <a:lstStyle/>
        <a:p>
          <a:r>
            <a:rPr lang="en-GB" b="1" dirty="0" smtClean="0"/>
            <a:t>Risk and prevention</a:t>
          </a:r>
          <a:endParaRPr lang="en-GB" dirty="0"/>
        </a:p>
      </dgm:t>
    </dgm:pt>
    <dgm:pt modelId="{BCDAD87E-AFCD-4CE4-A959-33253F3CD71A}" type="parTrans" cxnId="{68CB2470-EB7F-4DB8-AC8E-1ABA3960C66A}">
      <dgm:prSet/>
      <dgm:spPr/>
      <dgm:t>
        <a:bodyPr/>
        <a:lstStyle/>
        <a:p>
          <a:endParaRPr lang="en-GB"/>
        </a:p>
      </dgm:t>
    </dgm:pt>
    <dgm:pt modelId="{4A762C94-335F-434B-A371-1F440802D725}" type="sibTrans" cxnId="{68CB2470-EB7F-4DB8-AC8E-1ABA3960C66A}">
      <dgm:prSet/>
      <dgm:spPr/>
      <dgm:t>
        <a:bodyPr/>
        <a:lstStyle/>
        <a:p>
          <a:endParaRPr lang="en-GB"/>
        </a:p>
      </dgm:t>
    </dgm:pt>
    <dgm:pt modelId="{9E1E28A8-B99D-4435-869F-10002751A717}">
      <dgm:prSet phldrT="[Text]"/>
      <dgm:spPr/>
      <dgm:t>
        <a:bodyPr/>
        <a:lstStyle/>
        <a:p>
          <a:r>
            <a:rPr lang="en-GB" b="1" dirty="0" smtClean="0"/>
            <a:t>Detection</a:t>
          </a:r>
          <a:endParaRPr lang="en-GB" dirty="0"/>
        </a:p>
      </dgm:t>
    </dgm:pt>
    <dgm:pt modelId="{92E0ED4C-E14C-4E3E-BF68-8D099E80ECDE}" type="parTrans" cxnId="{B34C1B43-2D30-40B3-B3D9-25E8DD042DFB}">
      <dgm:prSet/>
      <dgm:spPr/>
      <dgm:t>
        <a:bodyPr/>
        <a:lstStyle/>
        <a:p>
          <a:endParaRPr lang="en-GB"/>
        </a:p>
      </dgm:t>
    </dgm:pt>
    <dgm:pt modelId="{4276D5C1-ED1B-40A4-916A-E8BDDE583D0E}" type="sibTrans" cxnId="{B34C1B43-2D30-40B3-B3D9-25E8DD042DFB}">
      <dgm:prSet/>
      <dgm:spPr/>
      <dgm:t>
        <a:bodyPr/>
        <a:lstStyle/>
        <a:p>
          <a:endParaRPr lang="en-GB"/>
        </a:p>
      </dgm:t>
    </dgm:pt>
    <dgm:pt modelId="{FE1D9EAC-A387-45F4-8A2A-2CBAC9216BBF}">
      <dgm:prSet phldrT="[Text]"/>
      <dgm:spPr/>
      <dgm:t>
        <a:bodyPr/>
        <a:lstStyle/>
        <a:p>
          <a:r>
            <a:rPr lang="en-GB" b="1" dirty="0" smtClean="0"/>
            <a:t>Care</a:t>
          </a:r>
          <a:endParaRPr lang="en-GB" dirty="0"/>
        </a:p>
      </dgm:t>
    </dgm:pt>
    <dgm:pt modelId="{D15CB3A1-CB2D-447B-BECC-D4D07FCDFF97}" type="parTrans" cxnId="{D059903C-A5B0-44C8-A8EE-B0795BC254E8}">
      <dgm:prSet/>
      <dgm:spPr/>
      <dgm:t>
        <a:bodyPr/>
        <a:lstStyle/>
        <a:p>
          <a:endParaRPr lang="en-GB"/>
        </a:p>
      </dgm:t>
    </dgm:pt>
    <dgm:pt modelId="{F2B2E243-16DB-4C44-B436-5668BFC7C190}" type="sibTrans" cxnId="{D059903C-A5B0-44C8-A8EE-B0795BC254E8}">
      <dgm:prSet/>
      <dgm:spPr/>
      <dgm:t>
        <a:bodyPr/>
        <a:lstStyle/>
        <a:p>
          <a:endParaRPr lang="en-GB"/>
        </a:p>
      </dgm:t>
    </dgm:pt>
    <dgm:pt modelId="{1347262A-3A6B-4E65-BFFC-D4B71B330FD7}">
      <dgm:prSet/>
      <dgm:spPr/>
      <dgm:t>
        <a:bodyPr/>
        <a:lstStyle/>
        <a:p>
          <a:r>
            <a:rPr lang="en-GB" b="1" dirty="0" smtClean="0"/>
            <a:t>High risk groups</a:t>
          </a:r>
          <a:endParaRPr lang="en-GB" dirty="0"/>
        </a:p>
      </dgm:t>
    </dgm:pt>
    <dgm:pt modelId="{9268A21F-EECB-4F4B-ADE9-F665695E6665}" type="parTrans" cxnId="{7AD12A4D-8E55-470C-A207-97C37461DF2D}">
      <dgm:prSet/>
      <dgm:spPr/>
      <dgm:t>
        <a:bodyPr/>
        <a:lstStyle/>
        <a:p>
          <a:endParaRPr lang="en-GB"/>
        </a:p>
      </dgm:t>
    </dgm:pt>
    <dgm:pt modelId="{51D8F073-F2F6-4417-A285-2FA29FAD9F37}" type="sibTrans" cxnId="{7AD12A4D-8E55-470C-A207-97C37461DF2D}">
      <dgm:prSet/>
      <dgm:spPr/>
      <dgm:t>
        <a:bodyPr/>
        <a:lstStyle/>
        <a:p>
          <a:endParaRPr lang="en-GB"/>
        </a:p>
      </dgm:t>
    </dgm:pt>
    <dgm:pt modelId="{9F45AD6F-3EBE-4056-A94E-340DA4751057}" type="pres">
      <dgm:prSet presAssocID="{DF8C107F-CEF0-4AB1-9A1B-188C8F9B38C9}" presName="diagram" presStyleCnt="0">
        <dgm:presLayoutVars>
          <dgm:dir/>
          <dgm:resizeHandles val="exact"/>
        </dgm:presLayoutVars>
      </dgm:prSet>
      <dgm:spPr/>
      <dgm:t>
        <a:bodyPr/>
        <a:lstStyle/>
        <a:p>
          <a:endParaRPr lang="en-GB"/>
        </a:p>
      </dgm:t>
    </dgm:pt>
    <dgm:pt modelId="{C717B096-451A-48C2-A561-59B0AD775905}" type="pres">
      <dgm:prSet presAssocID="{7FC2F878-0195-43EF-BBF2-8FF57A3BEACD}" presName="node" presStyleLbl="node1" presStyleIdx="0" presStyleCnt="4">
        <dgm:presLayoutVars>
          <dgm:bulletEnabled val="1"/>
        </dgm:presLayoutVars>
      </dgm:prSet>
      <dgm:spPr/>
      <dgm:t>
        <a:bodyPr/>
        <a:lstStyle/>
        <a:p>
          <a:endParaRPr lang="en-GB"/>
        </a:p>
      </dgm:t>
    </dgm:pt>
    <dgm:pt modelId="{E74D01D4-61D1-4C7E-8E89-802EDF7ACFC6}" type="pres">
      <dgm:prSet presAssocID="{4A762C94-335F-434B-A371-1F440802D725}" presName="sibTrans" presStyleCnt="0"/>
      <dgm:spPr/>
      <dgm:t>
        <a:bodyPr/>
        <a:lstStyle/>
        <a:p>
          <a:endParaRPr lang="en-GB"/>
        </a:p>
      </dgm:t>
    </dgm:pt>
    <dgm:pt modelId="{AA0B5534-68ED-4C36-8D27-C4A98FDF15E6}" type="pres">
      <dgm:prSet presAssocID="{9E1E28A8-B99D-4435-869F-10002751A717}" presName="node" presStyleLbl="node1" presStyleIdx="1" presStyleCnt="4">
        <dgm:presLayoutVars>
          <dgm:bulletEnabled val="1"/>
        </dgm:presLayoutVars>
      </dgm:prSet>
      <dgm:spPr/>
      <dgm:t>
        <a:bodyPr/>
        <a:lstStyle/>
        <a:p>
          <a:endParaRPr lang="en-GB"/>
        </a:p>
      </dgm:t>
    </dgm:pt>
    <dgm:pt modelId="{CDC4407F-CED2-41EE-B261-3775413094A4}" type="pres">
      <dgm:prSet presAssocID="{4276D5C1-ED1B-40A4-916A-E8BDDE583D0E}" presName="sibTrans" presStyleCnt="0"/>
      <dgm:spPr/>
      <dgm:t>
        <a:bodyPr/>
        <a:lstStyle/>
        <a:p>
          <a:endParaRPr lang="en-GB"/>
        </a:p>
      </dgm:t>
    </dgm:pt>
    <dgm:pt modelId="{A0FE95CF-8DE9-44D9-A647-E0A23BF783CA}" type="pres">
      <dgm:prSet presAssocID="{FE1D9EAC-A387-45F4-8A2A-2CBAC9216BBF}" presName="node" presStyleLbl="node1" presStyleIdx="2" presStyleCnt="4">
        <dgm:presLayoutVars>
          <dgm:bulletEnabled val="1"/>
        </dgm:presLayoutVars>
      </dgm:prSet>
      <dgm:spPr/>
      <dgm:t>
        <a:bodyPr/>
        <a:lstStyle/>
        <a:p>
          <a:endParaRPr lang="en-GB"/>
        </a:p>
      </dgm:t>
    </dgm:pt>
    <dgm:pt modelId="{84D93ABE-6EE1-4346-8AA7-6EC790EA6B65}" type="pres">
      <dgm:prSet presAssocID="{F2B2E243-16DB-4C44-B436-5668BFC7C190}" presName="sibTrans" presStyleCnt="0"/>
      <dgm:spPr/>
      <dgm:t>
        <a:bodyPr/>
        <a:lstStyle/>
        <a:p>
          <a:endParaRPr lang="en-GB"/>
        </a:p>
      </dgm:t>
    </dgm:pt>
    <dgm:pt modelId="{5CD8E4FF-515F-415D-8EAB-CDC46C3447BA}" type="pres">
      <dgm:prSet presAssocID="{1347262A-3A6B-4E65-BFFC-D4B71B330FD7}" presName="node" presStyleLbl="node1" presStyleIdx="3" presStyleCnt="4">
        <dgm:presLayoutVars>
          <dgm:bulletEnabled val="1"/>
        </dgm:presLayoutVars>
      </dgm:prSet>
      <dgm:spPr/>
      <dgm:t>
        <a:bodyPr/>
        <a:lstStyle/>
        <a:p>
          <a:endParaRPr lang="en-GB"/>
        </a:p>
      </dgm:t>
    </dgm:pt>
  </dgm:ptLst>
  <dgm:cxnLst>
    <dgm:cxn modelId="{B34C1B43-2D30-40B3-B3D9-25E8DD042DFB}" srcId="{DF8C107F-CEF0-4AB1-9A1B-188C8F9B38C9}" destId="{9E1E28A8-B99D-4435-869F-10002751A717}" srcOrd="1" destOrd="0" parTransId="{92E0ED4C-E14C-4E3E-BF68-8D099E80ECDE}" sibTransId="{4276D5C1-ED1B-40A4-916A-E8BDDE583D0E}"/>
    <dgm:cxn modelId="{88479096-72DA-460E-858F-B093BBBE70A6}" type="presOf" srcId="{9E1E28A8-B99D-4435-869F-10002751A717}" destId="{AA0B5534-68ED-4C36-8D27-C4A98FDF15E6}" srcOrd="0" destOrd="0" presId="urn:microsoft.com/office/officeart/2005/8/layout/default"/>
    <dgm:cxn modelId="{BB674A7E-FDEF-4D5E-B307-9072936B4C85}" type="presOf" srcId="{7FC2F878-0195-43EF-BBF2-8FF57A3BEACD}" destId="{C717B096-451A-48C2-A561-59B0AD775905}" srcOrd="0" destOrd="0" presId="urn:microsoft.com/office/officeart/2005/8/layout/default"/>
    <dgm:cxn modelId="{D059903C-A5B0-44C8-A8EE-B0795BC254E8}" srcId="{DF8C107F-CEF0-4AB1-9A1B-188C8F9B38C9}" destId="{FE1D9EAC-A387-45F4-8A2A-2CBAC9216BBF}" srcOrd="2" destOrd="0" parTransId="{D15CB3A1-CB2D-447B-BECC-D4D07FCDFF97}" sibTransId="{F2B2E243-16DB-4C44-B436-5668BFC7C190}"/>
    <dgm:cxn modelId="{17CF6582-53F4-4A82-8240-8C440A1CDCBE}" type="presOf" srcId="{1347262A-3A6B-4E65-BFFC-D4B71B330FD7}" destId="{5CD8E4FF-515F-415D-8EAB-CDC46C3447BA}" srcOrd="0" destOrd="0" presId="urn:microsoft.com/office/officeart/2005/8/layout/default"/>
    <dgm:cxn modelId="{68CB2470-EB7F-4DB8-AC8E-1ABA3960C66A}" srcId="{DF8C107F-CEF0-4AB1-9A1B-188C8F9B38C9}" destId="{7FC2F878-0195-43EF-BBF2-8FF57A3BEACD}" srcOrd="0" destOrd="0" parTransId="{BCDAD87E-AFCD-4CE4-A959-33253F3CD71A}" sibTransId="{4A762C94-335F-434B-A371-1F440802D725}"/>
    <dgm:cxn modelId="{7AD12A4D-8E55-470C-A207-97C37461DF2D}" srcId="{DF8C107F-CEF0-4AB1-9A1B-188C8F9B38C9}" destId="{1347262A-3A6B-4E65-BFFC-D4B71B330FD7}" srcOrd="3" destOrd="0" parTransId="{9268A21F-EECB-4F4B-ADE9-F665695E6665}" sibTransId="{51D8F073-F2F6-4417-A285-2FA29FAD9F37}"/>
    <dgm:cxn modelId="{D2B4860C-2240-478C-BC4C-FBCF1A97FED5}" type="presOf" srcId="{FE1D9EAC-A387-45F4-8A2A-2CBAC9216BBF}" destId="{A0FE95CF-8DE9-44D9-A647-E0A23BF783CA}" srcOrd="0" destOrd="0" presId="urn:microsoft.com/office/officeart/2005/8/layout/default"/>
    <dgm:cxn modelId="{3013C409-4D9B-4532-8492-10D7853F9904}" type="presOf" srcId="{DF8C107F-CEF0-4AB1-9A1B-188C8F9B38C9}" destId="{9F45AD6F-3EBE-4056-A94E-340DA4751057}" srcOrd="0" destOrd="0" presId="urn:microsoft.com/office/officeart/2005/8/layout/default"/>
    <dgm:cxn modelId="{0917B0DA-B250-4E32-9510-02E0F38E52C5}" type="presParOf" srcId="{9F45AD6F-3EBE-4056-A94E-340DA4751057}" destId="{C717B096-451A-48C2-A561-59B0AD775905}" srcOrd="0" destOrd="0" presId="urn:microsoft.com/office/officeart/2005/8/layout/default"/>
    <dgm:cxn modelId="{991E8006-E516-4DE7-91BA-003FC9323648}" type="presParOf" srcId="{9F45AD6F-3EBE-4056-A94E-340DA4751057}" destId="{E74D01D4-61D1-4C7E-8E89-802EDF7ACFC6}" srcOrd="1" destOrd="0" presId="urn:microsoft.com/office/officeart/2005/8/layout/default"/>
    <dgm:cxn modelId="{47BC4FCF-2D5F-4759-B7AB-3C32D785BA7E}" type="presParOf" srcId="{9F45AD6F-3EBE-4056-A94E-340DA4751057}" destId="{AA0B5534-68ED-4C36-8D27-C4A98FDF15E6}" srcOrd="2" destOrd="0" presId="urn:microsoft.com/office/officeart/2005/8/layout/default"/>
    <dgm:cxn modelId="{8E0A6A4F-3C6D-4DA6-B066-B1121C190947}" type="presParOf" srcId="{9F45AD6F-3EBE-4056-A94E-340DA4751057}" destId="{CDC4407F-CED2-41EE-B261-3775413094A4}" srcOrd="3" destOrd="0" presId="urn:microsoft.com/office/officeart/2005/8/layout/default"/>
    <dgm:cxn modelId="{7690841C-B3CF-4BEE-88F8-617FBBBD041C}" type="presParOf" srcId="{9F45AD6F-3EBE-4056-A94E-340DA4751057}" destId="{A0FE95CF-8DE9-44D9-A647-E0A23BF783CA}" srcOrd="4" destOrd="0" presId="urn:microsoft.com/office/officeart/2005/8/layout/default"/>
    <dgm:cxn modelId="{A796DDCF-9511-409F-925C-104E652D58A8}" type="presParOf" srcId="{9F45AD6F-3EBE-4056-A94E-340DA4751057}" destId="{84D93ABE-6EE1-4346-8AA7-6EC790EA6B65}" srcOrd="5" destOrd="0" presId="urn:microsoft.com/office/officeart/2005/8/layout/default"/>
    <dgm:cxn modelId="{D2504597-CAA4-423D-B1A7-702E476912FC}" type="presParOf" srcId="{9F45AD6F-3EBE-4056-A94E-340DA4751057}" destId="{5CD8E4FF-515F-415D-8EAB-CDC46C3447B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C107F-CEF0-4AB1-9A1B-188C8F9B38C9}"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GB"/>
        </a:p>
      </dgm:t>
    </dgm:pt>
    <dgm:pt modelId="{7FC2F878-0195-43EF-BBF2-8FF57A3BEACD}">
      <dgm:prSet phldrT="[Text]"/>
      <dgm:spPr/>
      <dgm:t>
        <a:bodyPr/>
        <a:lstStyle/>
        <a:p>
          <a:r>
            <a:rPr lang="en-GB" b="1" dirty="0" smtClean="0"/>
            <a:t>LA</a:t>
          </a:r>
          <a:endParaRPr lang="en-GB" dirty="0"/>
        </a:p>
      </dgm:t>
    </dgm:pt>
    <dgm:pt modelId="{BCDAD87E-AFCD-4CE4-A959-33253F3CD71A}" type="parTrans" cxnId="{68CB2470-EB7F-4DB8-AC8E-1ABA3960C66A}">
      <dgm:prSet/>
      <dgm:spPr/>
      <dgm:t>
        <a:bodyPr/>
        <a:lstStyle/>
        <a:p>
          <a:endParaRPr lang="en-GB"/>
        </a:p>
      </dgm:t>
    </dgm:pt>
    <dgm:pt modelId="{4A762C94-335F-434B-A371-1F440802D725}" type="sibTrans" cxnId="{68CB2470-EB7F-4DB8-AC8E-1ABA3960C66A}">
      <dgm:prSet/>
      <dgm:spPr/>
      <dgm:t>
        <a:bodyPr/>
        <a:lstStyle/>
        <a:p>
          <a:endParaRPr lang="en-GB"/>
        </a:p>
      </dgm:t>
    </dgm:pt>
    <dgm:pt modelId="{05B5F03C-5A43-487C-9619-716549A5097C}">
      <dgm:prSet phldrT="[Text]"/>
      <dgm:spPr/>
      <dgm:t>
        <a:bodyPr/>
        <a:lstStyle/>
        <a:p>
          <a:r>
            <a:rPr lang="en-GB" b="1" dirty="0" smtClean="0"/>
            <a:t>CCG</a:t>
          </a:r>
          <a:endParaRPr lang="en-GB" b="1" dirty="0"/>
        </a:p>
      </dgm:t>
    </dgm:pt>
    <dgm:pt modelId="{BEAB346B-AE23-4020-85EB-94EB00C05954}" type="parTrans" cxnId="{320BEA36-1110-4230-B728-87D78240A918}">
      <dgm:prSet/>
      <dgm:spPr/>
      <dgm:t>
        <a:bodyPr/>
        <a:lstStyle/>
        <a:p>
          <a:endParaRPr lang="en-GB"/>
        </a:p>
      </dgm:t>
    </dgm:pt>
    <dgm:pt modelId="{F5770A21-4E1E-4E66-A182-AE187465D6DC}" type="sibTrans" cxnId="{320BEA36-1110-4230-B728-87D78240A918}">
      <dgm:prSet/>
      <dgm:spPr/>
      <dgm:t>
        <a:bodyPr/>
        <a:lstStyle/>
        <a:p>
          <a:endParaRPr lang="en-GB"/>
        </a:p>
      </dgm:t>
    </dgm:pt>
    <dgm:pt modelId="{6CA04581-B4D3-4F1D-BCAC-CA00795C234A}">
      <dgm:prSet phldrT="[Text]"/>
      <dgm:spPr/>
      <dgm:t>
        <a:bodyPr/>
        <a:lstStyle/>
        <a:p>
          <a:r>
            <a:rPr lang="en-GB" b="1" dirty="0" smtClean="0"/>
            <a:t>GP</a:t>
          </a:r>
          <a:endParaRPr lang="en-GB" b="1" dirty="0"/>
        </a:p>
      </dgm:t>
    </dgm:pt>
    <dgm:pt modelId="{BCB02942-7CF0-4FA6-B017-B630C1F125D5}" type="parTrans" cxnId="{8843C55A-9436-46EE-B293-B9BB6BE938FD}">
      <dgm:prSet/>
      <dgm:spPr/>
      <dgm:t>
        <a:bodyPr/>
        <a:lstStyle/>
        <a:p>
          <a:endParaRPr lang="en-GB"/>
        </a:p>
      </dgm:t>
    </dgm:pt>
    <dgm:pt modelId="{CE1275FA-253F-4458-9D9B-2BEE35B3B941}" type="sibTrans" cxnId="{8843C55A-9436-46EE-B293-B9BB6BE938FD}">
      <dgm:prSet/>
      <dgm:spPr/>
      <dgm:t>
        <a:bodyPr/>
        <a:lstStyle/>
        <a:p>
          <a:endParaRPr lang="en-GB"/>
        </a:p>
      </dgm:t>
    </dgm:pt>
    <dgm:pt modelId="{9F45AD6F-3EBE-4056-A94E-340DA4751057}" type="pres">
      <dgm:prSet presAssocID="{DF8C107F-CEF0-4AB1-9A1B-188C8F9B38C9}" presName="diagram" presStyleCnt="0">
        <dgm:presLayoutVars>
          <dgm:dir/>
          <dgm:resizeHandles val="exact"/>
        </dgm:presLayoutVars>
      </dgm:prSet>
      <dgm:spPr/>
      <dgm:t>
        <a:bodyPr/>
        <a:lstStyle/>
        <a:p>
          <a:endParaRPr lang="en-GB"/>
        </a:p>
      </dgm:t>
    </dgm:pt>
    <dgm:pt modelId="{C717B096-451A-48C2-A561-59B0AD775905}" type="pres">
      <dgm:prSet presAssocID="{7FC2F878-0195-43EF-BBF2-8FF57A3BEACD}" presName="node" presStyleLbl="node1" presStyleIdx="0" presStyleCnt="3">
        <dgm:presLayoutVars>
          <dgm:bulletEnabled val="1"/>
        </dgm:presLayoutVars>
      </dgm:prSet>
      <dgm:spPr/>
      <dgm:t>
        <a:bodyPr/>
        <a:lstStyle/>
        <a:p>
          <a:endParaRPr lang="en-GB"/>
        </a:p>
      </dgm:t>
    </dgm:pt>
    <dgm:pt modelId="{E74D01D4-61D1-4C7E-8E89-802EDF7ACFC6}" type="pres">
      <dgm:prSet presAssocID="{4A762C94-335F-434B-A371-1F440802D725}" presName="sibTrans" presStyleCnt="0"/>
      <dgm:spPr/>
      <dgm:t>
        <a:bodyPr/>
        <a:lstStyle/>
        <a:p>
          <a:endParaRPr lang="en-GB"/>
        </a:p>
      </dgm:t>
    </dgm:pt>
    <dgm:pt modelId="{4CCF0635-D6A2-4A39-8B54-4A0B17689DA9}" type="pres">
      <dgm:prSet presAssocID="{05B5F03C-5A43-487C-9619-716549A5097C}" presName="node" presStyleLbl="node1" presStyleIdx="1" presStyleCnt="3" custLinFactNeighborX="-54">
        <dgm:presLayoutVars>
          <dgm:bulletEnabled val="1"/>
        </dgm:presLayoutVars>
      </dgm:prSet>
      <dgm:spPr/>
      <dgm:t>
        <a:bodyPr/>
        <a:lstStyle/>
        <a:p>
          <a:endParaRPr lang="en-GB"/>
        </a:p>
      </dgm:t>
    </dgm:pt>
    <dgm:pt modelId="{5736256C-035C-44AB-B4F2-EAC9686E9351}" type="pres">
      <dgm:prSet presAssocID="{F5770A21-4E1E-4E66-A182-AE187465D6DC}" presName="sibTrans" presStyleCnt="0"/>
      <dgm:spPr/>
      <dgm:t>
        <a:bodyPr/>
        <a:lstStyle/>
        <a:p>
          <a:endParaRPr lang="en-GB"/>
        </a:p>
      </dgm:t>
    </dgm:pt>
    <dgm:pt modelId="{5C34EF5D-4E41-4429-A7D0-C902E58154A8}" type="pres">
      <dgm:prSet presAssocID="{6CA04581-B4D3-4F1D-BCAC-CA00795C234A}" presName="node" presStyleLbl="node1" presStyleIdx="2" presStyleCnt="3">
        <dgm:presLayoutVars>
          <dgm:bulletEnabled val="1"/>
        </dgm:presLayoutVars>
      </dgm:prSet>
      <dgm:spPr/>
      <dgm:t>
        <a:bodyPr/>
        <a:lstStyle/>
        <a:p>
          <a:endParaRPr lang="en-GB"/>
        </a:p>
      </dgm:t>
    </dgm:pt>
  </dgm:ptLst>
  <dgm:cxnLst>
    <dgm:cxn modelId="{8843C55A-9436-46EE-B293-B9BB6BE938FD}" srcId="{DF8C107F-CEF0-4AB1-9A1B-188C8F9B38C9}" destId="{6CA04581-B4D3-4F1D-BCAC-CA00795C234A}" srcOrd="2" destOrd="0" parTransId="{BCB02942-7CF0-4FA6-B017-B630C1F125D5}" sibTransId="{CE1275FA-253F-4458-9D9B-2BEE35B3B941}"/>
    <dgm:cxn modelId="{ED47C747-BB67-44E2-AED8-35B7391C9696}" type="presOf" srcId="{7FC2F878-0195-43EF-BBF2-8FF57A3BEACD}" destId="{C717B096-451A-48C2-A561-59B0AD775905}" srcOrd="0" destOrd="0" presId="urn:microsoft.com/office/officeart/2005/8/layout/default"/>
    <dgm:cxn modelId="{E1A80D43-CB50-46AE-8B89-A81BF182E02D}" type="presOf" srcId="{6CA04581-B4D3-4F1D-BCAC-CA00795C234A}" destId="{5C34EF5D-4E41-4429-A7D0-C902E58154A8}" srcOrd="0" destOrd="0" presId="urn:microsoft.com/office/officeart/2005/8/layout/default"/>
    <dgm:cxn modelId="{B2B0EC2F-DE8C-4D82-AF00-DCC053D1774A}" type="presOf" srcId="{DF8C107F-CEF0-4AB1-9A1B-188C8F9B38C9}" destId="{9F45AD6F-3EBE-4056-A94E-340DA4751057}" srcOrd="0" destOrd="0" presId="urn:microsoft.com/office/officeart/2005/8/layout/default"/>
    <dgm:cxn modelId="{68CB2470-EB7F-4DB8-AC8E-1ABA3960C66A}" srcId="{DF8C107F-CEF0-4AB1-9A1B-188C8F9B38C9}" destId="{7FC2F878-0195-43EF-BBF2-8FF57A3BEACD}" srcOrd="0" destOrd="0" parTransId="{BCDAD87E-AFCD-4CE4-A959-33253F3CD71A}" sibTransId="{4A762C94-335F-434B-A371-1F440802D725}"/>
    <dgm:cxn modelId="{320BEA36-1110-4230-B728-87D78240A918}" srcId="{DF8C107F-CEF0-4AB1-9A1B-188C8F9B38C9}" destId="{05B5F03C-5A43-487C-9619-716549A5097C}" srcOrd="1" destOrd="0" parTransId="{BEAB346B-AE23-4020-85EB-94EB00C05954}" sibTransId="{F5770A21-4E1E-4E66-A182-AE187465D6DC}"/>
    <dgm:cxn modelId="{02684C42-B2E4-4785-BDD0-B6430B5852E4}" type="presOf" srcId="{05B5F03C-5A43-487C-9619-716549A5097C}" destId="{4CCF0635-D6A2-4A39-8B54-4A0B17689DA9}" srcOrd="0" destOrd="0" presId="urn:microsoft.com/office/officeart/2005/8/layout/default"/>
    <dgm:cxn modelId="{FF140603-FBAD-4C01-96BE-2C09190E6B58}" type="presParOf" srcId="{9F45AD6F-3EBE-4056-A94E-340DA4751057}" destId="{C717B096-451A-48C2-A561-59B0AD775905}" srcOrd="0" destOrd="0" presId="urn:microsoft.com/office/officeart/2005/8/layout/default"/>
    <dgm:cxn modelId="{10FA6964-1B1D-47FD-8EB4-105B466F2ADE}" type="presParOf" srcId="{9F45AD6F-3EBE-4056-A94E-340DA4751057}" destId="{E74D01D4-61D1-4C7E-8E89-802EDF7ACFC6}" srcOrd="1" destOrd="0" presId="urn:microsoft.com/office/officeart/2005/8/layout/default"/>
    <dgm:cxn modelId="{4D0173FB-6E99-4A71-8A06-91AC563C0174}" type="presParOf" srcId="{9F45AD6F-3EBE-4056-A94E-340DA4751057}" destId="{4CCF0635-D6A2-4A39-8B54-4A0B17689DA9}" srcOrd="2" destOrd="0" presId="urn:microsoft.com/office/officeart/2005/8/layout/default"/>
    <dgm:cxn modelId="{47019554-C4AE-4CE2-86DC-EA4DB76AA21D}" type="presParOf" srcId="{9F45AD6F-3EBE-4056-A94E-340DA4751057}" destId="{5736256C-035C-44AB-B4F2-EAC9686E9351}" srcOrd="3" destOrd="0" presId="urn:microsoft.com/office/officeart/2005/8/layout/default"/>
    <dgm:cxn modelId="{97E6F758-7C47-43BD-8D66-7F36477166F5}" type="presParOf" srcId="{9F45AD6F-3EBE-4056-A94E-340DA4751057}" destId="{5C34EF5D-4E41-4429-A7D0-C902E58154A8}"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43C01-C47B-4419-997D-EE02154B2F0B}">
      <dsp:nvSpPr>
        <dsp:cNvPr id="0" name=""/>
        <dsp:cNvSpPr/>
      </dsp:nvSpPr>
      <dsp:spPr>
        <a:xfrm rot="5400000">
          <a:off x="5867023" y="-3040963"/>
          <a:ext cx="1368656" cy="7465789"/>
        </a:xfrm>
        <a:prstGeom prst="round2SameRect">
          <a:avLst/>
        </a:prstGeom>
        <a:solidFill>
          <a:schemeClr val="accent5">
            <a:tint val="40000"/>
            <a:alpha val="90000"/>
            <a:hueOff val="0"/>
            <a:satOff val="0"/>
            <a:lumOff val="0"/>
            <a:alphaOff val="0"/>
          </a:scheme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integrate lifestyle modification into clinical care pathways</a:t>
          </a:r>
          <a:endParaRPr lang="en-GB" sz="1800" kern="1200" dirty="0"/>
        </a:p>
        <a:p>
          <a:pPr marL="171450" lvl="1" indent="-171450" algn="l" defTabSz="800100">
            <a:lnSpc>
              <a:spcPct val="90000"/>
            </a:lnSpc>
            <a:spcBef>
              <a:spcPct val="0"/>
            </a:spcBef>
            <a:spcAft>
              <a:spcPct val="15000"/>
            </a:spcAft>
            <a:buChar char="••"/>
          </a:pPr>
          <a:r>
            <a:rPr lang="en-GB" sz="1800" kern="1200" dirty="0" smtClean="0"/>
            <a:t>identify the local size &amp; distribution of the shortfall in detection &amp; review testing provision</a:t>
          </a:r>
          <a:endParaRPr lang="en-GB" sz="1800" kern="1200" dirty="0"/>
        </a:p>
        <a:p>
          <a:pPr marL="171450" lvl="1" indent="-171450" algn="l" defTabSz="800100">
            <a:lnSpc>
              <a:spcPct val="90000"/>
            </a:lnSpc>
            <a:spcBef>
              <a:spcPct val="0"/>
            </a:spcBef>
            <a:spcAft>
              <a:spcPct val="15000"/>
            </a:spcAft>
            <a:buChar char="••"/>
          </a:pPr>
          <a:r>
            <a:rPr lang="en-GB" sz="1800" kern="1200" dirty="0" smtClean="0"/>
            <a:t>embed management of BP within communications about LTCs</a:t>
          </a:r>
          <a:endParaRPr lang="en-GB" sz="1800" kern="1200" dirty="0"/>
        </a:p>
      </dsp:txBody>
      <dsp:txXfrm rot="-5400000">
        <a:off x="2818457" y="74415"/>
        <a:ext cx="7398977" cy="1235032"/>
      </dsp:txXfrm>
    </dsp:sp>
    <dsp:sp modelId="{C33B2EFD-9201-4048-BF53-E459D3B20CB0}">
      <dsp:nvSpPr>
        <dsp:cNvPr id="0" name=""/>
        <dsp:cNvSpPr/>
      </dsp:nvSpPr>
      <dsp:spPr>
        <a:xfrm>
          <a:off x="1381049" y="0"/>
          <a:ext cx="1437407" cy="1458228"/>
        </a:xfrm>
        <a:prstGeom prst="roundRect">
          <a:avLst/>
        </a:prstGeom>
        <a:solidFill>
          <a:schemeClr val="accent5">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CCG reps</a:t>
          </a:r>
          <a:endParaRPr lang="en-GB" sz="2000" kern="1200" dirty="0"/>
        </a:p>
      </dsp:txBody>
      <dsp:txXfrm>
        <a:off x="1451217" y="70168"/>
        <a:ext cx="1297071" cy="1317892"/>
      </dsp:txXfrm>
    </dsp:sp>
    <dsp:sp modelId="{CFAB56A8-05FF-44D7-B7A9-F1004F6F23EE}">
      <dsp:nvSpPr>
        <dsp:cNvPr id="0" name=""/>
        <dsp:cNvSpPr/>
      </dsp:nvSpPr>
      <dsp:spPr>
        <a:xfrm rot="5400000">
          <a:off x="5706114" y="-1557762"/>
          <a:ext cx="1690474" cy="7465789"/>
        </a:xfrm>
        <a:prstGeom prst="round2SameRect">
          <a:avLst/>
        </a:prstGeom>
        <a:solidFill>
          <a:schemeClr val="accent5">
            <a:tint val="40000"/>
            <a:alpha val="90000"/>
            <a:hueOff val="2147810"/>
            <a:satOff val="-14703"/>
            <a:lumOff val="1970"/>
            <a:alphaOff val="0"/>
          </a:scheme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create an environment &amp; incentives which promote physical activity &amp; reduce likelihood of obesity</a:t>
          </a:r>
          <a:endParaRPr lang="en-GB" sz="1800" kern="1200" dirty="0"/>
        </a:p>
        <a:p>
          <a:pPr marL="171450" lvl="1" indent="-171450" algn="l" defTabSz="800100">
            <a:lnSpc>
              <a:spcPct val="90000"/>
            </a:lnSpc>
            <a:spcBef>
              <a:spcPct val="0"/>
            </a:spcBef>
            <a:spcAft>
              <a:spcPct val="15000"/>
            </a:spcAft>
            <a:buChar char="••"/>
          </a:pPr>
          <a:r>
            <a:rPr lang="en-GB" sz="1800" kern="1200" dirty="0" smtClean="0"/>
            <a:t>consider scrutiny reviews to support improvements in detection</a:t>
          </a:r>
          <a:endParaRPr lang="en-GB" sz="1800" kern="1200" dirty="0"/>
        </a:p>
        <a:p>
          <a:pPr marL="171450" lvl="1" indent="-171450" algn="l" defTabSz="800100">
            <a:lnSpc>
              <a:spcPct val="90000"/>
            </a:lnSpc>
            <a:spcBef>
              <a:spcPct val="0"/>
            </a:spcBef>
            <a:spcAft>
              <a:spcPct val="15000"/>
            </a:spcAft>
            <a:buChar char="••"/>
          </a:pPr>
          <a:r>
            <a:rPr lang="en-GB" sz="1800" kern="1200" dirty="0" smtClean="0"/>
            <a:t>commission services to support risk assessment, awareness &amp; management</a:t>
          </a:r>
          <a:endParaRPr lang="en-GB" sz="1800" kern="1200" dirty="0"/>
        </a:p>
      </dsp:txBody>
      <dsp:txXfrm rot="-5400000">
        <a:off x="2818457" y="1412417"/>
        <a:ext cx="7383267" cy="1525430"/>
      </dsp:txXfrm>
    </dsp:sp>
    <dsp:sp modelId="{FD6EAFA8-B32A-4F94-9392-7F551202413E}">
      <dsp:nvSpPr>
        <dsp:cNvPr id="0" name=""/>
        <dsp:cNvSpPr/>
      </dsp:nvSpPr>
      <dsp:spPr>
        <a:xfrm>
          <a:off x="1368432" y="1552334"/>
          <a:ext cx="1437407" cy="1389338"/>
        </a:xfrm>
        <a:prstGeom prst="roundRect">
          <a:avLst/>
        </a:prstGeom>
        <a:solidFill>
          <a:schemeClr val="accent5">
            <a:hueOff val="1706582"/>
            <a:satOff val="-48538"/>
            <a:lumOff val="15784"/>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Local authority reps</a:t>
          </a:r>
          <a:endParaRPr lang="en-GB" sz="2000" kern="1200" dirty="0"/>
        </a:p>
      </dsp:txBody>
      <dsp:txXfrm>
        <a:off x="1436254" y="1620156"/>
        <a:ext cx="1301763" cy="1253694"/>
      </dsp:txXfrm>
    </dsp:sp>
    <dsp:sp modelId="{75277FCB-2A57-45D4-B86D-443A3549BCFC}">
      <dsp:nvSpPr>
        <dsp:cNvPr id="0" name=""/>
        <dsp:cNvSpPr/>
      </dsp:nvSpPr>
      <dsp:spPr>
        <a:xfrm rot="5400000">
          <a:off x="5761622" y="92035"/>
          <a:ext cx="1579459" cy="7465789"/>
        </a:xfrm>
        <a:prstGeom prst="round2SameRect">
          <a:avLst/>
        </a:prstGeom>
        <a:solidFill>
          <a:schemeClr val="accent5">
            <a:tint val="40000"/>
            <a:alpha val="90000"/>
            <a:hueOff val="4295620"/>
            <a:satOff val="-29406"/>
            <a:lumOff val="3939"/>
            <a:alphaOff val="0"/>
          </a:scheme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provide insight into under-served communities to support commissioning &amp; development of the JSNA &amp; H&amp;W Strategy </a:t>
          </a:r>
          <a:endParaRPr lang="en-GB" sz="1800" kern="1200" dirty="0"/>
        </a:p>
        <a:p>
          <a:pPr marL="171450" lvl="1" indent="-171450" algn="l" defTabSz="800100">
            <a:lnSpc>
              <a:spcPct val="90000"/>
            </a:lnSpc>
            <a:spcBef>
              <a:spcPct val="0"/>
            </a:spcBef>
            <a:spcAft>
              <a:spcPct val="15000"/>
            </a:spcAft>
            <a:buChar char="••"/>
          </a:pPr>
          <a:r>
            <a:rPr lang="en-GB" sz="1800" kern="1200" dirty="0" smtClean="0"/>
            <a:t>provide high-quality supplementary testing opportunities</a:t>
          </a:r>
          <a:endParaRPr lang="en-GB" sz="1800" kern="1200" dirty="0"/>
        </a:p>
        <a:p>
          <a:pPr marL="171450" lvl="1" indent="-171450" algn="l" defTabSz="800100">
            <a:lnSpc>
              <a:spcPct val="90000"/>
            </a:lnSpc>
            <a:spcBef>
              <a:spcPct val="0"/>
            </a:spcBef>
            <a:spcAft>
              <a:spcPct val="15000"/>
            </a:spcAft>
            <a:buChar char="••"/>
          </a:pPr>
          <a:r>
            <a:rPr lang="en-GB" sz="1800" kern="1200" dirty="0" smtClean="0"/>
            <a:t>provide information &amp; support to those managing/monitoring their own BP</a:t>
          </a:r>
          <a:endParaRPr lang="en-GB" sz="1800" kern="1200" dirty="0"/>
        </a:p>
      </dsp:txBody>
      <dsp:txXfrm rot="-5400000">
        <a:off x="2818458" y="3112303"/>
        <a:ext cx="7388686" cy="1425253"/>
      </dsp:txXfrm>
    </dsp:sp>
    <dsp:sp modelId="{A56F4048-11F8-4FF3-AE9F-63FEB1889F88}">
      <dsp:nvSpPr>
        <dsp:cNvPr id="0" name=""/>
        <dsp:cNvSpPr/>
      </dsp:nvSpPr>
      <dsp:spPr>
        <a:xfrm>
          <a:off x="1381049" y="3035200"/>
          <a:ext cx="1437407" cy="1467878"/>
        </a:xfrm>
        <a:prstGeom prst="roundRect">
          <a:avLst/>
        </a:prstGeom>
        <a:solidFill>
          <a:schemeClr val="accent5">
            <a:hueOff val="3413164"/>
            <a:satOff val="-97076"/>
            <a:lumOff val="31569"/>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Voluntary &amp; community sector reps</a:t>
          </a:r>
          <a:endParaRPr lang="en-GB" sz="1800" kern="1200" dirty="0"/>
        </a:p>
      </dsp:txBody>
      <dsp:txXfrm>
        <a:off x="1451217" y="3105368"/>
        <a:ext cx="1297071" cy="1327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B096-451A-48C2-A561-59B0AD775905}">
      <dsp:nvSpPr>
        <dsp:cNvPr id="0" name=""/>
        <dsp:cNvSpPr/>
      </dsp:nvSpPr>
      <dsp:spPr>
        <a:xfrm>
          <a:off x="488086" y="400"/>
          <a:ext cx="1661106" cy="996663"/>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Risk and prevention</a:t>
          </a:r>
          <a:endParaRPr lang="en-GB" sz="2200" kern="1200" dirty="0"/>
        </a:p>
      </dsp:txBody>
      <dsp:txXfrm>
        <a:off x="488086" y="400"/>
        <a:ext cx="1661106" cy="996663"/>
      </dsp:txXfrm>
    </dsp:sp>
    <dsp:sp modelId="{AA0B5534-68ED-4C36-8D27-C4A98FDF15E6}">
      <dsp:nvSpPr>
        <dsp:cNvPr id="0" name=""/>
        <dsp:cNvSpPr/>
      </dsp:nvSpPr>
      <dsp:spPr>
        <a:xfrm>
          <a:off x="2315303" y="400"/>
          <a:ext cx="1661106" cy="996663"/>
        </a:xfrm>
        <a:prstGeom prst="rect">
          <a:avLst/>
        </a:prstGeom>
        <a:solidFill>
          <a:schemeClr val="accent5">
            <a:shade val="80000"/>
            <a:hueOff val="-247235"/>
            <a:satOff val="-21301"/>
            <a:lumOff val="12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Detection</a:t>
          </a:r>
          <a:endParaRPr lang="en-GB" sz="2200" kern="1200" dirty="0"/>
        </a:p>
      </dsp:txBody>
      <dsp:txXfrm>
        <a:off x="2315303" y="400"/>
        <a:ext cx="1661106" cy="996663"/>
      </dsp:txXfrm>
    </dsp:sp>
    <dsp:sp modelId="{A0FE95CF-8DE9-44D9-A647-E0A23BF783CA}">
      <dsp:nvSpPr>
        <dsp:cNvPr id="0" name=""/>
        <dsp:cNvSpPr/>
      </dsp:nvSpPr>
      <dsp:spPr>
        <a:xfrm>
          <a:off x="488086" y="1163175"/>
          <a:ext cx="1661106" cy="996663"/>
        </a:xfrm>
        <a:prstGeom prst="rect">
          <a:avLst/>
        </a:prstGeom>
        <a:solidFill>
          <a:schemeClr val="accent5">
            <a:shade val="80000"/>
            <a:hueOff val="-494470"/>
            <a:satOff val="-42602"/>
            <a:lumOff val="25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Care</a:t>
          </a:r>
          <a:endParaRPr lang="en-GB" sz="2200" kern="1200" dirty="0"/>
        </a:p>
      </dsp:txBody>
      <dsp:txXfrm>
        <a:off x="488086" y="1163175"/>
        <a:ext cx="1661106" cy="996663"/>
      </dsp:txXfrm>
    </dsp:sp>
    <dsp:sp modelId="{5CD8E4FF-515F-415D-8EAB-CDC46C3447BA}">
      <dsp:nvSpPr>
        <dsp:cNvPr id="0" name=""/>
        <dsp:cNvSpPr/>
      </dsp:nvSpPr>
      <dsp:spPr>
        <a:xfrm>
          <a:off x="2315303" y="1163175"/>
          <a:ext cx="1661106" cy="996663"/>
        </a:xfrm>
        <a:prstGeom prst="rect">
          <a:avLst/>
        </a:prstGeom>
        <a:solidFill>
          <a:schemeClr val="accent5">
            <a:shade val="80000"/>
            <a:hueOff val="-741705"/>
            <a:satOff val="-63903"/>
            <a:lumOff val="37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High risk groups</a:t>
          </a:r>
          <a:endParaRPr lang="en-GB" sz="2200" kern="1200" dirty="0"/>
        </a:p>
      </dsp:txBody>
      <dsp:txXfrm>
        <a:off x="2315303" y="1163175"/>
        <a:ext cx="1661106" cy="996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B096-451A-48C2-A561-59B0AD775905}">
      <dsp:nvSpPr>
        <dsp:cNvPr id="0" name=""/>
        <dsp:cNvSpPr/>
      </dsp:nvSpPr>
      <dsp:spPr>
        <a:xfrm>
          <a:off x="391216" y="189"/>
          <a:ext cx="945502" cy="567301"/>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LA</a:t>
          </a:r>
          <a:endParaRPr lang="en-GB" sz="2600" kern="1200" dirty="0"/>
        </a:p>
      </dsp:txBody>
      <dsp:txXfrm>
        <a:off x="391216" y="189"/>
        <a:ext cx="945502" cy="567301"/>
      </dsp:txXfrm>
    </dsp:sp>
    <dsp:sp modelId="{4CCF0635-D6A2-4A39-8B54-4A0B17689DA9}">
      <dsp:nvSpPr>
        <dsp:cNvPr id="0" name=""/>
        <dsp:cNvSpPr/>
      </dsp:nvSpPr>
      <dsp:spPr>
        <a:xfrm>
          <a:off x="1430758" y="189"/>
          <a:ext cx="945502" cy="567301"/>
        </a:xfrm>
        <a:prstGeom prst="rect">
          <a:avLst/>
        </a:prstGeom>
        <a:solidFill>
          <a:schemeClr val="accent5">
            <a:shade val="80000"/>
            <a:hueOff val="-370853"/>
            <a:satOff val="-31951"/>
            <a:lumOff val="18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CCG</a:t>
          </a:r>
          <a:endParaRPr lang="en-GB" sz="2600" b="1" kern="1200" dirty="0"/>
        </a:p>
      </dsp:txBody>
      <dsp:txXfrm>
        <a:off x="1430758" y="189"/>
        <a:ext cx="945502" cy="567301"/>
      </dsp:txXfrm>
    </dsp:sp>
    <dsp:sp modelId="{5C34EF5D-4E41-4429-A7D0-C902E58154A8}">
      <dsp:nvSpPr>
        <dsp:cNvPr id="0" name=""/>
        <dsp:cNvSpPr/>
      </dsp:nvSpPr>
      <dsp:spPr>
        <a:xfrm>
          <a:off x="2471321" y="189"/>
          <a:ext cx="945502" cy="567301"/>
        </a:xfrm>
        <a:prstGeom prst="rect">
          <a:avLst/>
        </a:prstGeom>
        <a:solidFill>
          <a:schemeClr val="accent5">
            <a:shade val="80000"/>
            <a:hueOff val="-741705"/>
            <a:satOff val="-63903"/>
            <a:lumOff val="37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GP</a:t>
          </a:r>
          <a:endParaRPr lang="en-GB" sz="2600" b="1" kern="1200" dirty="0"/>
        </a:p>
      </dsp:txBody>
      <dsp:txXfrm>
        <a:off x="2471321" y="189"/>
        <a:ext cx="945502" cy="5673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334910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6694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data can tell us about:</a:t>
            </a:r>
          </a:p>
          <a:p>
            <a:r>
              <a:rPr lang="en-GB" dirty="0" smtClean="0"/>
              <a:t> •What the local prevalence of key risk factors for high blood pressure is – to help us improve prevention</a:t>
            </a:r>
          </a:p>
          <a:p>
            <a:r>
              <a:rPr lang="en-GB" dirty="0" smtClean="0"/>
              <a:t> •How many of the missing millions of undiagnosed people with high blood pressure have been found in each area – to help us improve detection</a:t>
            </a:r>
          </a:p>
          <a:p>
            <a:r>
              <a:rPr lang="en-GB" dirty="0" smtClean="0"/>
              <a:t> •How well GPs look after people with high blood pressure, including people who also have another condition – to help us improve care</a:t>
            </a:r>
          </a:p>
          <a:p>
            <a:r>
              <a:rPr lang="en-GB" dirty="0" smtClean="0"/>
              <a:t> </a:t>
            </a:r>
          </a:p>
          <a:p>
            <a:r>
              <a:rPr lang="en-GB" dirty="0" smtClean="0"/>
              <a:t>The data covers the whole of England and is broken down by:</a:t>
            </a:r>
          </a:p>
          <a:p>
            <a:r>
              <a:rPr lang="en-GB" dirty="0" smtClean="0"/>
              <a:t> •Clinical Commissioning Group</a:t>
            </a:r>
          </a:p>
          <a:p>
            <a:r>
              <a:rPr lang="en-GB" dirty="0" smtClean="0"/>
              <a:t> •Local Authority</a:t>
            </a:r>
          </a:p>
          <a:p>
            <a:r>
              <a:rPr lang="en-GB" dirty="0" smtClean="0"/>
              <a:t> •Individual General Practices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data is not new, it has been available in the public domain but this is the first time it’s been published in this form making information easy to access, view and compare.</a:t>
            </a:r>
          </a:p>
          <a:p>
            <a:endParaRPr lang="en-GB" dirty="0" smtClean="0"/>
          </a:p>
          <a:p>
            <a:r>
              <a:rPr lang="en-GB" dirty="0" smtClean="0"/>
              <a:t>The majority of the data presented in Healthier Lives: High Blood Pressure has been drawn from the Quality Outcomes Framework (QOF), which is based upon general practice records. The QOF data is for the financial year 2013/14. They have not used the more usually published achievement scores, but the intervention rates which look at practices’ performance on all relevant patients without any exception.</a:t>
            </a:r>
          </a:p>
          <a:p>
            <a:r>
              <a:rPr lang="en-GB" dirty="0" smtClean="0"/>
              <a:t> </a:t>
            </a:r>
          </a:p>
          <a:p>
            <a:r>
              <a:rPr lang="en-GB" dirty="0" smtClean="0"/>
              <a:t>This is supplemented with other data sources for individual indicators:</a:t>
            </a:r>
          </a:p>
          <a:p>
            <a:r>
              <a:rPr lang="en-GB" dirty="0" smtClean="0"/>
              <a:t> •Hypertension prevalence modelled estimates (2011, modelling by the former Eastern Region Public Health Observatory, now part of PHE, based on earlier data)</a:t>
            </a:r>
          </a:p>
          <a:p>
            <a:r>
              <a:rPr lang="en-GB" dirty="0" smtClean="0"/>
              <a:t> •Hospital Episode Statistics (2012/13)</a:t>
            </a:r>
          </a:p>
          <a:p>
            <a:r>
              <a:rPr lang="en-GB" dirty="0" smtClean="0"/>
              <a:t> •Health Survey for England modelled estimates (2011 modelling by National Centre for Social Research, based on earlier data)</a:t>
            </a:r>
          </a:p>
          <a:p>
            <a:r>
              <a:rPr lang="en-GB" dirty="0" smtClean="0"/>
              <a:t> •Active People Survey (2013)</a:t>
            </a:r>
          </a:p>
          <a:p>
            <a:r>
              <a:rPr lang="en-GB" dirty="0" smtClean="0"/>
              <a:t> •Index of Multiple Deprivation (2010)</a:t>
            </a:r>
          </a:p>
          <a:p>
            <a:r>
              <a:rPr lang="en-GB" dirty="0" smtClean="0"/>
              <a:t> </a:t>
            </a:r>
          </a:p>
          <a:p>
            <a:r>
              <a:rPr lang="en-GB" dirty="0" smtClean="0"/>
              <a:t>The tool will be updated as new data becomes available, at least annually.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129819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Outperformed abroad: </a:t>
            </a:r>
            <a:r>
              <a:rPr lang="en-GB" sz="1200" kern="1200" dirty="0" err="1" smtClean="0">
                <a:solidFill>
                  <a:schemeClr val="tx1"/>
                </a:solidFill>
                <a:effectLst/>
                <a:latin typeface="+mn-lt"/>
                <a:ea typeface="ヒラギノ角ゴ Pro W3" pitchFamily="84" charset="-128"/>
                <a:cs typeface="ヒラギノ角ゴ Pro W3" pitchFamily="84" charset="-128"/>
              </a:rPr>
              <a:t>Joffres</a:t>
            </a:r>
            <a:r>
              <a:rPr lang="en-GB" sz="1200" kern="1200" dirty="0" smtClean="0">
                <a:solidFill>
                  <a:schemeClr val="tx1"/>
                </a:solidFill>
                <a:effectLst/>
                <a:latin typeface="+mn-lt"/>
                <a:ea typeface="ヒラギノ角ゴ Pro W3" pitchFamily="84" charset="-128"/>
                <a:cs typeface="ヒラギノ角ゴ Pro W3" pitchFamily="84" charset="-128"/>
              </a:rPr>
              <a:t> M et al. Hypertension prevalence, awareness, treatment and control in national surveys from England, the USA and Canada, and correlation with stroke and ischaemic heart disease mortality: a cross-sectional study. </a:t>
            </a:r>
            <a:r>
              <a:rPr lang="en-GB" sz="1200" i="1" kern="1200" dirty="0" smtClean="0">
                <a:solidFill>
                  <a:schemeClr val="tx1"/>
                </a:solidFill>
                <a:effectLst/>
                <a:latin typeface="+mn-lt"/>
                <a:ea typeface="ヒラギノ角ゴ Pro W3" pitchFamily="84" charset="-128"/>
                <a:cs typeface="ヒラギノ角ゴ Pro W3" pitchFamily="84" charset="-128"/>
              </a:rPr>
              <a:t>BMJ Open</a:t>
            </a:r>
            <a:r>
              <a:rPr lang="en-GB" sz="1200" kern="1200" dirty="0" smtClean="0">
                <a:solidFill>
                  <a:schemeClr val="tx1"/>
                </a:solidFill>
                <a:effectLst/>
                <a:latin typeface="+mn-lt"/>
                <a:ea typeface="ヒラギノ角ゴ Pro W3" pitchFamily="84" charset="-128"/>
                <a:cs typeface="ヒラギノ角ゴ Pro W3" pitchFamily="84" charset="-128"/>
              </a:rPr>
              <a:t> 2013; 3(8).</a:t>
            </a:r>
          </a:p>
          <a:p>
            <a:pPr marL="628650" lvl="1"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England</a:t>
            </a:r>
            <a:r>
              <a:rPr lang="en-GB" sz="1200" kern="1200" baseline="0" dirty="0" smtClean="0">
                <a:solidFill>
                  <a:schemeClr val="tx1"/>
                </a:solidFill>
                <a:effectLst/>
                <a:latin typeface="+mn-lt"/>
                <a:ea typeface="ヒラギノ角ゴ Pro W3" pitchFamily="84" charset="-128"/>
                <a:cs typeface="ヒラギノ角ゴ Pro W3" pitchFamily="84" charset="-128"/>
              </a:rPr>
              <a:t> 2011</a:t>
            </a:r>
          </a:p>
          <a:p>
            <a:pPr marL="628650" lvl="1"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England CCG QOF 2013/14</a:t>
            </a:r>
          </a:p>
          <a:p>
            <a:pPr marL="628650" lvl="1"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Canada 2007-9</a:t>
            </a:r>
            <a:endParaRPr lang="en-GB" sz="1200" kern="1200" dirty="0" smtClean="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Burden of disease attributable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to leading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risk factors for both sexes in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2013,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expressed as a percentage of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England </a:t>
            </a:r>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disability-adjusted life-years</a:t>
            </a:r>
          </a:p>
          <a:p>
            <a:endParaRPr lang="en-GB" sz="1200" b="0" i="0" u="none" strike="noStrike" kern="1200" baseline="0" dirty="0" smtClean="0">
              <a:solidFill>
                <a:schemeClr val="tx1"/>
              </a:solidFill>
              <a:latin typeface="+mn-lt"/>
            </a:endParaRPr>
          </a:p>
          <a:p>
            <a:r>
              <a:rPr lang="en-GB" sz="1200" b="0" i="0" u="none" strike="noStrike" kern="1200" baseline="0" dirty="0" smtClean="0">
                <a:solidFill>
                  <a:schemeClr val="tx1"/>
                </a:solidFill>
                <a:latin typeface="+mn-lt"/>
              </a:rPr>
              <a:t>Study published </a:t>
            </a:r>
            <a:r>
              <a:rPr lang="en-GB" sz="1200" b="0" i="0" u="none" strike="noStrike" kern="1200" baseline="0" dirty="0" smtClean="0">
                <a:solidFill>
                  <a:schemeClr val="tx1"/>
                </a:solidFill>
                <a:latin typeface="+mn-lt"/>
              </a:rPr>
              <a:t>2015</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126322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Re: the £2 </a:t>
            </a:r>
            <a:r>
              <a:rPr lang="en-GB" b="1" dirty="0" err="1" smtClean="0"/>
              <a:t>bn</a:t>
            </a:r>
            <a:r>
              <a:rPr lang="en-GB" b="1" dirty="0" smtClean="0"/>
              <a:t> figure</a:t>
            </a:r>
          </a:p>
          <a:p>
            <a:endParaRPr lang="en-GB" dirty="0" smtClean="0"/>
          </a:p>
          <a:p>
            <a:r>
              <a:rPr lang="en-GB" dirty="0" smtClean="0"/>
              <a:t>The cost to the NHS in England from diseases caused by high blood pressure is estimated as £2.1 billion per year. Analysts have looked at the annual costs of four key diseases which blood pressure can cause (coronary heart disease, stroke, vascular dementia and chronic kidney disease) and totalled the amount of these which are estimated to be caused by high blood pressure. For example, raised blood pressure has been shown to half of all strokes.</a:t>
            </a:r>
          </a:p>
          <a:p>
            <a:endParaRPr lang="en-GB" dirty="0" smtClean="0"/>
          </a:p>
          <a:p>
            <a:r>
              <a:rPr lang="en-GB" dirty="0" smtClean="0"/>
              <a:t>Note: there are further costs to the NHS from high blood pressure itself (not just the conditions it can lead to) including clinical time and cost of medication to manage the condition.</a:t>
            </a:r>
            <a:r>
              <a:rPr lang="en-GB" baseline="0" dirty="0" smtClean="0"/>
              <a:t> </a:t>
            </a:r>
            <a:r>
              <a:rPr lang="en-GB" dirty="0" smtClean="0"/>
              <a:t>Beyond the NHS, there is a burden on social care (for example people who need to be looked after following a stroke) and the wider economy (such as lost productivity from people in ill-health).</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Sources:</a:t>
            </a: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Positive change in the last decade: Health Survey for England</a:t>
            </a: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CCG</a:t>
            </a:r>
            <a:r>
              <a:rPr lang="en-GB" sz="1200" kern="1200" baseline="0" dirty="0" smtClean="0">
                <a:solidFill>
                  <a:schemeClr val="tx1"/>
                </a:solidFill>
                <a:effectLst/>
                <a:latin typeface="+mn-lt"/>
                <a:ea typeface="ヒラギノ角ゴ Pro W3" pitchFamily="84" charset="-128"/>
                <a:cs typeface="ヒラギノ角ゴ Pro W3" pitchFamily="84" charset="-128"/>
              </a:rPr>
              <a:t> variation: 2013/14 QOF variation at CCG level on HYP0003 (percentage of patients aged 79 and under with hypertension in whom the last blood pressure reading (measured in the preceding 9 months) is 140/90 mmHg or less)</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Income group variation: Health Survey for England 2011</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Outperformed abroad: </a:t>
            </a:r>
            <a:r>
              <a:rPr lang="en-GB" sz="1200" kern="1200" dirty="0" err="1" smtClean="0">
                <a:solidFill>
                  <a:schemeClr val="tx1"/>
                </a:solidFill>
                <a:effectLst/>
                <a:latin typeface="+mn-lt"/>
                <a:ea typeface="ヒラギノ角ゴ Pro W3" pitchFamily="84" charset="-128"/>
                <a:cs typeface="ヒラギノ角ゴ Pro W3" pitchFamily="84" charset="-128"/>
              </a:rPr>
              <a:t>Joffres</a:t>
            </a:r>
            <a:r>
              <a:rPr lang="en-GB" sz="1200" kern="1200" dirty="0" smtClean="0">
                <a:solidFill>
                  <a:schemeClr val="tx1"/>
                </a:solidFill>
                <a:effectLst/>
                <a:latin typeface="+mn-lt"/>
                <a:ea typeface="ヒラギノ角ゴ Pro W3" pitchFamily="84" charset="-128"/>
                <a:cs typeface="ヒラギノ角ゴ Pro W3" pitchFamily="84" charset="-128"/>
              </a:rPr>
              <a:t> M et al. Hypertension prevalence, awareness, treatment and control in national surveys from England, the USA and Canada, and correlation with stroke and ischaemic heart disease mortality: a cross-sectional study. </a:t>
            </a:r>
            <a:r>
              <a:rPr lang="en-GB" sz="1200" i="1" kern="1200" dirty="0" smtClean="0">
                <a:solidFill>
                  <a:schemeClr val="tx1"/>
                </a:solidFill>
                <a:effectLst/>
                <a:latin typeface="+mn-lt"/>
                <a:ea typeface="ヒラギノ角ゴ Pro W3" pitchFamily="84" charset="-128"/>
                <a:cs typeface="ヒラギノ角ゴ Pro W3" pitchFamily="84" charset="-128"/>
              </a:rPr>
              <a:t>BMJ Open</a:t>
            </a:r>
            <a:r>
              <a:rPr lang="en-GB" sz="1200" kern="1200" dirty="0" smtClean="0">
                <a:solidFill>
                  <a:schemeClr val="tx1"/>
                </a:solidFill>
                <a:effectLst/>
                <a:latin typeface="+mn-lt"/>
                <a:ea typeface="ヒラギノ角ゴ Pro W3" pitchFamily="84" charset="-128"/>
                <a:cs typeface="ヒラギノ角ゴ Pro W3" pitchFamily="84" charset="-128"/>
              </a:rPr>
              <a:t> 2013; 3(8).</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234966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Action examples:</a:t>
            </a:r>
            <a:endParaRPr lang="en-GB" baseline="0" dirty="0" smtClean="0"/>
          </a:p>
          <a:p>
            <a:pPr marL="568325" lvl="3" indent="-285750"/>
            <a:r>
              <a:rPr lang="en-GB" dirty="0" smtClean="0"/>
              <a:t>PHE dedicated programmes on diet and obesity, physical activity, alcohol and healthy places</a:t>
            </a:r>
          </a:p>
          <a:p>
            <a:pPr marL="568325" lvl="3" indent="-285750"/>
            <a:r>
              <a:rPr lang="en-GB" dirty="0" smtClean="0"/>
              <a:t>British Heart Foundation 2014-2020 strategic ambition on prevention</a:t>
            </a:r>
          </a:p>
          <a:p>
            <a:pPr marL="568325" lvl="3" indent="-285750"/>
            <a:r>
              <a:rPr lang="en-GB" dirty="0" smtClean="0"/>
              <a:t>Deliver NHS England Making Every Contact Count action plan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81140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Action</a:t>
            </a:r>
            <a:r>
              <a:rPr lang="en-GB" baseline="0" dirty="0" smtClean="0"/>
              <a:t> examples</a:t>
            </a:r>
          </a:p>
          <a:p>
            <a:pPr lvl="0"/>
            <a:r>
              <a:rPr lang="en-GB" dirty="0" smtClean="0"/>
              <a:t>PHE developing campaign toolkit for local use, based on its Wakefield testing pilot</a:t>
            </a:r>
          </a:p>
          <a:p>
            <a:pPr lvl="0"/>
            <a:r>
              <a:rPr lang="en-GB" dirty="0" smtClean="0"/>
              <a:t>Pharmacy Voice drive on increasing pharmacy testing role</a:t>
            </a:r>
          </a:p>
          <a:p>
            <a:pPr lvl="0"/>
            <a:r>
              <a:rPr lang="en-GB" dirty="0" smtClean="0"/>
              <a:t>British Hypertension Society developing hypertension diploma</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367238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dirty="0" smtClean="0"/>
              <a:t>Action</a:t>
            </a:r>
            <a:r>
              <a:rPr lang="en-GB" baseline="0" dirty="0" smtClean="0"/>
              <a:t> examples</a:t>
            </a:r>
            <a:r>
              <a:rPr lang="en-GB" dirty="0" smtClean="0"/>
              <a:t>:</a:t>
            </a:r>
          </a:p>
          <a:p>
            <a:pPr lvl="3"/>
            <a:r>
              <a:rPr lang="en-GB" dirty="0" smtClean="0"/>
              <a:t>RCGP/Primary Care CVD Leadership Forum working in partnership to raise standards and clinical leadership</a:t>
            </a:r>
          </a:p>
          <a:p>
            <a:pPr lvl="3"/>
            <a:r>
              <a:rPr lang="en-GB" dirty="0" smtClean="0"/>
              <a:t>NHS Choices refreshing hypertension contents</a:t>
            </a:r>
          </a:p>
          <a:p>
            <a:pPr lvl="3"/>
            <a:r>
              <a:rPr lang="en-GB" dirty="0" smtClean="0"/>
              <a:t>NICE collating info on uptake of recommendations &amp; quality standards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66943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t>Tackling high blood pressure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t>Tackling high blood pressure</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hpho.org.uk/ncvinintellpacks/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healthierlives.phe.org.uk/topic/hypertens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hyperlink" Target="mailto:bloodpressure@phe.gov.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high-blood-pressure-plan-and-deliver-effective-services-and-treatment" TargetMode="External"/><Relationship Id="rId2" Type="http://schemas.openxmlformats.org/officeDocument/2006/relationships/hyperlink" Target="https://www.gov.uk/government/publications/high-blood-pressure-action-pl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high-blood-pressure-plan-and-deliver-effective-services-and-treatment" TargetMode="External"/><Relationship Id="rId2" Type="http://schemas.openxmlformats.org/officeDocument/2006/relationships/hyperlink" Target="mailto:bloodpressure@phe.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Tackling high blood pressure</a:t>
            </a:r>
            <a:br>
              <a:rPr lang="en-GB" dirty="0"/>
            </a:br>
            <a:r>
              <a:rPr lang="en-GB" dirty="0"/>
              <a:t/>
            </a:r>
            <a:br>
              <a:rPr lang="en-GB" dirty="0"/>
            </a:br>
            <a:r>
              <a:rPr lang="en-GB" i="1" dirty="0"/>
              <a:t>A case </a:t>
            </a:r>
            <a:r>
              <a:rPr lang="en-GB" i="1" dirty="0" smtClean="0"/>
              <a:t>for HWB action</a:t>
            </a:r>
            <a:endParaRPr lang="en-GB" dirty="0"/>
          </a:p>
        </p:txBody>
      </p:sp>
      <p:sp>
        <p:nvSpPr>
          <p:cNvPr id="3" name="Subtitle 2"/>
          <p:cNvSpPr>
            <a:spLocks noGrp="1"/>
          </p:cNvSpPr>
          <p:nvPr>
            <p:ph type="subTitle" idx="1"/>
          </p:nvPr>
        </p:nvSpPr>
        <p:spPr/>
        <p:txBody>
          <a:bodyPr>
            <a:normAutofit fontScale="85000" lnSpcReduction="10000"/>
          </a:bodyPr>
          <a:lstStyle/>
          <a:p>
            <a:r>
              <a:rPr lang="en-GB" b="1" dirty="0" smtClean="0"/>
              <a:t>Health and Wellbeing Board (HWB) </a:t>
            </a:r>
            <a:r>
              <a:rPr lang="en-GB" dirty="0" smtClean="0"/>
              <a:t>slide deck – prepared </a:t>
            </a:r>
            <a:r>
              <a:rPr lang="en-GB" dirty="0" smtClean="0"/>
              <a:t>12</a:t>
            </a:r>
            <a:r>
              <a:rPr lang="en-GB" dirty="0" smtClean="0"/>
              <a:t>/18/2015</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performance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10</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6" name="Content Placeholder 2"/>
          <p:cNvSpPr>
            <a:spLocks noGrp="1"/>
          </p:cNvSpPr>
          <p:nvPr>
            <p:ph idx="1"/>
          </p:nvPr>
        </p:nvSpPr>
        <p:spPr>
          <a:xfrm>
            <a:off x="539552" y="1412776"/>
            <a:ext cx="6480720" cy="4536503"/>
          </a:xfrm>
        </p:spPr>
        <p:style>
          <a:lnRef idx="2">
            <a:schemeClr val="accent5"/>
          </a:lnRef>
          <a:fillRef idx="1">
            <a:schemeClr val="lt1"/>
          </a:fillRef>
          <a:effectRef idx="0">
            <a:schemeClr val="accent5"/>
          </a:effectRef>
          <a:fontRef idx="minor">
            <a:schemeClr val="dk1"/>
          </a:fontRef>
        </p:style>
        <p:txBody>
          <a:bodyPr/>
          <a:lstStyle/>
          <a:p>
            <a:pPr>
              <a:buFont typeface="Arial" pitchFamily="34" charset="0"/>
              <a:buChar char="•"/>
            </a:pPr>
            <a:r>
              <a:rPr lang="en-GB" b="1" dirty="0" smtClean="0"/>
              <a:t>NOTE TO PRESENTER: YOU MAY WISH TO INCLUDE LOCAL DATA FROM:</a:t>
            </a:r>
          </a:p>
          <a:p>
            <a:pPr lvl="3"/>
            <a:r>
              <a:rPr lang="en-GB" b="1" dirty="0" smtClean="0"/>
              <a:t>Your </a:t>
            </a:r>
            <a:r>
              <a:rPr lang="en-GB" b="1" dirty="0" smtClean="0">
                <a:solidFill>
                  <a:srgbClr val="FF0000"/>
                </a:solidFill>
              </a:rPr>
              <a:t>CCG’s cardiovascular (CVD) intelligence pack</a:t>
            </a:r>
            <a:r>
              <a:rPr lang="en-GB" b="1" dirty="0" smtClean="0"/>
              <a:t>, </a:t>
            </a:r>
            <a:r>
              <a:rPr lang="en-GB" b="1" dirty="0"/>
              <a:t>available at </a:t>
            </a:r>
            <a:r>
              <a:rPr lang="en-GB" b="1" dirty="0">
                <a:hlinkClick r:id="rId3"/>
              </a:rPr>
              <a:t>http://</a:t>
            </a:r>
            <a:r>
              <a:rPr lang="en-GB" b="1" dirty="0" smtClean="0">
                <a:hlinkClick r:id="rId3"/>
              </a:rPr>
              <a:t>www.yhpho.org.uk/ncvinintellpacks/Default.aspx</a:t>
            </a:r>
            <a:endParaRPr lang="en-GB" b="1" dirty="0" smtClean="0"/>
          </a:p>
          <a:p>
            <a:pPr marL="434975" lvl="3" indent="0">
              <a:buNone/>
            </a:pPr>
            <a:r>
              <a:rPr lang="en-GB" b="1" dirty="0" smtClean="0">
                <a:sym typeface="Wingdings" pitchFamily="2" charset="2"/>
              </a:rPr>
              <a:t>	 </a:t>
            </a:r>
            <a:r>
              <a:rPr lang="en-GB" b="1" dirty="0" smtClean="0"/>
              <a:t>see slides 11-19 on hypertension, which are fully formatted for use</a:t>
            </a:r>
          </a:p>
          <a:p>
            <a:pPr lvl="3"/>
            <a:r>
              <a:rPr lang="en-GB" b="1" dirty="0" smtClean="0"/>
              <a:t>Your CCG’s profile on the </a:t>
            </a:r>
            <a:r>
              <a:rPr lang="en-GB" b="1" dirty="0" smtClean="0">
                <a:solidFill>
                  <a:srgbClr val="FF0000"/>
                </a:solidFill>
              </a:rPr>
              <a:t>healthier lives: hypertension </a:t>
            </a:r>
            <a:r>
              <a:rPr lang="en-GB" b="1" dirty="0" smtClean="0"/>
              <a:t>site, available </a:t>
            </a:r>
            <a:r>
              <a:rPr lang="en-GB" b="1" dirty="0"/>
              <a:t>at </a:t>
            </a:r>
            <a:r>
              <a:rPr lang="en-GB" b="1" dirty="0">
                <a:hlinkClick r:id="rId4"/>
              </a:rPr>
              <a:t>http://</a:t>
            </a:r>
            <a:r>
              <a:rPr lang="en-GB" b="1" dirty="0" smtClean="0">
                <a:hlinkClick r:id="rId4"/>
              </a:rPr>
              <a:t>healthierlives.phe.org.uk/topic/hypertension</a:t>
            </a:r>
            <a:r>
              <a:rPr lang="en-GB" b="1" dirty="0" smtClean="0"/>
              <a:t> </a:t>
            </a:r>
          </a:p>
          <a:p>
            <a:pPr marL="434975" lvl="3" indent="0">
              <a:buNone/>
            </a:pPr>
            <a:r>
              <a:rPr lang="en-GB" b="1" dirty="0">
                <a:sym typeface="Wingdings" pitchFamily="2" charset="2"/>
              </a:rPr>
              <a:t>	 </a:t>
            </a:r>
            <a:r>
              <a:rPr lang="en-GB" b="1" dirty="0" smtClean="0"/>
              <a:t>data can be downloaded for all high blood pressure indicators by 	searching your CCG name, then selecting ‘download data’ via the link at 	the bottom left</a:t>
            </a:r>
          </a:p>
          <a:p>
            <a:pPr marL="434975" lvl="3" indent="0">
              <a:buNone/>
            </a:pPr>
            <a:r>
              <a:rPr lang="en-GB" b="1" dirty="0"/>
              <a:t>	</a:t>
            </a:r>
            <a:r>
              <a:rPr lang="en-GB" b="1" dirty="0" smtClean="0">
                <a:sym typeface="Wingdings" pitchFamily="2" charset="2"/>
              </a:rPr>
              <a:t> data can also be viewed in interactive map form, and comparisons 	made with similar CCGs, more details on how to use this tool on the 	‘about the data’ page</a:t>
            </a:r>
            <a:endParaRPr lang="en-GB" b="1" dirty="0"/>
          </a:p>
        </p:txBody>
      </p:sp>
      <p:sp>
        <p:nvSpPr>
          <p:cNvPr id="8" name="TextBox 7"/>
          <p:cNvSpPr txBox="1"/>
          <p:nvPr/>
        </p:nvSpPr>
        <p:spPr>
          <a:xfrm rot="1364249">
            <a:off x="5062354" y="764767"/>
            <a:ext cx="4191821" cy="46166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smtClean="0"/>
              <a:t>CREATE YOUR OWN SLIDE</a:t>
            </a:r>
            <a:endParaRPr lang="en-GB" dirty="0"/>
          </a:p>
        </p:txBody>
      </p:sp>
    </p:spTree>
    <p:extLst>
      <p:ext uri="{BB962C8B-B14F-4D97-AF65-F5344CB8AC3E}">
        <p14:creationId xmlns:p14="http://schemas.microsoft.com/office/powerpoint/2010/main" val="359977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national leadership</a:t>
            </a:r>
            <a:endParaRPr lang="en-GB" dirty="0"/>
          </a:p>
        </p:txBody>
      </p:sp>
      <p:sp>
        <p:nvSpPr>
          <p:cNvPr id="3" name="Content Placeholder 2"/>
          <p:cNvSpPr>
            <a:spLocks noGrp="1"/>
          </p:cNvSpPr>
          <p:nvPr>
            <p:ph idx="1"/>
          </p:nvPr>
        </p:nvSpPr>
        <p:spPr>
          <a:xfrm>
            <a:off x="558000" y="1412777"/>
            <a:ext cx="8028000" cy="864096"/>
          </a:xfrm>
        </p:spPr>
        <p:txBody>
          <a:bodyPr/>
          <a:lstStyle/>
          <a:p>
            <a:pPr>
              <a:buFont typeface="Arial" panose="020B0604020202020204" pitchFamily="34" charset="0"/>
              <a:buChar char="•"/>
            </a:pPr>
            <a:r>
              <a:rPr lang="en-GB" dirty="0" smtClean="0"/>
              <a:t>Since 2014, England’s Blood </a:t>
            </a:r>
            <a:r>
              <a:rPr lang="en-GB" dirty="0"/>
              <a:t>Pressure System Leadership </a:t>
            </a:r>
            <a:r>
              <a:rPr lang="en-GB" dirty="0" smtClean="0"/>
              <a:t>Board (a </a:t>
            </a:r>
            <a:r>
              <a:rPr lang="en-GB" b="1" dirty="0" smtClean="0"/>
              <a:t>cross-sector group</a:t>
            </a:r>
            <a:r>
              <a:rPr lang="en-GB" dirty="0" smtClean="0"/>
              <a:t>) has overseen a programme of work improve </a:t>
            </a:r>
            <a:r>
              <a:rPr lang="en-GB" dirty="0"/>
              <a:t>the prevention, detection and management of high blood </a:t>
            </a:r>
            <a:r>
              <a:rPr lang="en-GB" dirty="0" smtClean="0"/>
              <a:t>pressure, and reduce health inequalities</a:t>
            </a:r>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r>
              <a:rPr lang="en-GB" dirty="0" smtClean="0"/>
              <a:t>Published in November 2014 </a:t>
            </a:r>
            <a:r>
              <a:rPr lang="en-GB" b="1" dirty="0" smtClean="0"/>
              <a:t>Tackling high blood pressure: from evidence into action</a:t>
            </a:r>
            <a:endParaRPr lang="en-GB" dirty="0" smtClean="0"/>
          </a:p>
          <a:p>
            <a:pPr>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11</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8"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sz="1200" smtClean="0">
                <a:solidFill>
                  <a:prstClr val="black"/>
                </a:solidFill>
                <a:latin typeface="Arial" pitchFamily="34" charset="0"/>
                <a:ea typeface="Times New Roman" pitchFamily="18" charset="0"/>
                <a:cs typeface="Times New Roman" pitchFamily="18" charset="0"/>
              </a:rPr>
              <a:t>   </a:t>
            </a:r>
            <a:endParaRPr lang="en-GB" sz="600" smtClean="0">
              <a:solidFill>
                <a:prstClr val="black"/>
              </a:solidFill>
              <a:latin typeface="Arial" pitchFamily="34" charset="0"/>
              <a:cs typeface="Arial" pitchFamily="34" charset="0"/>
            </a:endParaRPr>
          </a:p>
          <a:p>
            <a:pPr eaLnBrk="0" hangingPunct="0"/>
            <a:endParaRPr lang="en-GB" sz="1800" smtClean="0">
              <a:solidFill>
                <a:prstClr val="black"/>
              </a:solidFill>
              <a:latin typeface="Arial" pitchFamily="34" charset="0"/>
              <a:cs typeface="Arial" pitchFamily="34" charset="0"/>
            </a:endParaRPr>
          </a:p>
        </p:txBody>
      </p:sp>
      <p:sp>
        <p:nvSpPr>
          <p:cNvPr id="9" name="Rectangle 1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10"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200" smtClean="0">
              <a:solidFill>
                <a:prstClr val="black"/>
              </a:solidFill>
              <a:latin typeface="Arial" pitchFamily="34" charset="0"/>
              <a:ea typeface="Times New Roman" pitchFamily="18" charset="0"/>
              <a:cs typeface="Arial" pitchFamily="34" charset="0"/>
            </a:endParaRPr>
          </a:p>
          <a:p>
            <a:pPr eaLnBrk="0" hangingPunct="0"/>
            <a:r>
              <a:rPr lang="en-GB" sz="1200" smtClean="0">
                <a:solidFill>
                  <a:prstClr val="black"/>
                </a:solidFill>
                <a:latin typeface="Arial" pitchFamily="34" charset="0"/>
                <a:ea typeface="Times New Roman" pitchFamily="18" charset="0"/>
                <a:cs typeface="Arial" pitchFamily="34" charset="0"/>
              </a:rPr>
              <a:t/>
            </a:r>
            <a:br>
              <a:rPr lang="en-GB" sz="1200" smtClean="0">
                <a:solidFill>
                  <a:prstClr val="black"/>
                </a:solidFill>
                <a:latin typeface="Arial" pitchFamily="34" charset="0"/>
                <a:ea typeface="Times New Roman" pitchFamily="18" charset="0"/>
                <a:cs typeface="Arial" pitchFamily="34" charset="0"/>
              </a:rPr>
            </a:br>
            <a:endParaRPr lang="en-GB" sz="1800" smtClean="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592" y="2636912"/>
            <a:ext cx="5088408" cy="240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127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blood pressure action plan</a:t>
            </a:r>
            <a:endParaRPr lang="en-GB" dirty="0"/>
          </a:p>
        </p:txBody>
      </p:sp>
      <p:sp>
        <p:nvSpPr>
          <p:cNvPr id="3" name="Content Placeholder 2"/>
          <p:cNvSpPr>
            <a:spLocks noGrp="1"/>
          </p:cNvSpPr>
          <p:nvPr>
            <p:ph idx="1"/>
          </p:nvPr>
        </p:nvSpPr>
        <p:spPr>
          <a:xfrm>
            <a:off x="558000" y="1268760"/>
            <a:ext cx="8028000" cy="4968552"/>
          </a:xfrm>
        </p:spPr>
        <p:txBody>
          <a:bodyPr/>
          <a:lstStyle/>
          <a:p>
            <a:pPr>
              <a:buFont typeface="Arial" pitchFamily="34" charset="0"/>
              <a:buChar char="•"/>
            </a:pPr>
            <a:r>
              <a:rPr lang="en-GB" dirty="0" smtClean="0"/>
              <a:t>Intended to </a:t>
            </a:r>
            <a:r>
              <a:rPr lang="en-GB" b="1" dirty="0" smtClean="0"/>
              <a:t>support partners </a:t>
            </a:r>
            <a:r>
              <a:rPr lang="en-GB" dirty="0" smtClean="0"/>
              <a:t>at all levels to focus upon the work that will </a:t>
            </a:r>
            <a:r>
              <a:rPr lang="en-GB" b="1" dirty="0" smtClean="0"/>
              <a:t>make the biggest impact </a:t>
            </a:r>
            <a:r>
              <a:rPr lang="en-GB" dirty="0" smtClean="0"/>
              <a:t>in tackling high blood </a:t>
            </a:r>
            <a:r>
              <a:rPr lang="en-GB" dirty="0" smtClean="0"/>
              <a:t>pressure</a:t>
            </a:r>
            <a:endParaRPr lang="en-GB" dirty="0" smtClean="0"/>
          </a:p>
          <a:p>
            <a:pPr>
              <a:buFont typeface="Arial" pitchFamily="34" charset="0"/>
              <a:buChar char="•"/>
            </a:pPr>
            <a:r>
              <a:rPr lang="en-GB" dirty="0" smtClean="0"/>
              <a:t>Contains </a:t>
            </a:r>
            <a:r>
              <a:rPr lang="en-GB" b="1" dirty="0" smtClean="0"/>
              <a:t>advice specifically for NHS commissioners</a:t>
            </a:r>
            <a:endParaRPr lang="en-GB" dirty="0" smtClean="0"/>
          </a:p>
          <a:p>
            <a:pPr>
              <a:buFont typeface="Arial" pitchFamily="34" charset="0"/>
              <a:buChar char="•"/>
            </a:pPr>
            <a:r>
              <a:rPr lang="en-GB" dirty="0" smtClean="0"/>
              <a:t>Draws on the </a:t>
            </a:r>
            <a:r>
              <a:rPr lang="en-GB" b="1" dirty="0" smtClean="0"/>
              <a:t>best evidence </a:t>
            </a:r>
            <a:r>
              <a:rPr lang="en-GB" dirty="0" smtClean="0"/>
              <a:t>(including new economic analysis) </a:t>
            </a:r>
            <a:r>
              <a:rPr lang="en-GB" b="1" dirty="0" smtClean="0"/>
              <a:t>and professional judgment</a:t>
            </a:r>
            <a:r>
              <a:rPr lang="en-GB" dirty="0" smtClean="0"/>
              <a:t> of our group to:</a:t>
            </a:r>
          </a:p>
          <a:p>
            <a:pPr lvl="3"/>
            <a:r>
              <a:rPr lang="en-GB" dirty="0" smtClean="0"/>
              <a:t>Recommend most pressing issues on blood pressure pathway to address</a:t>
            </a:r>
            <a:endParaRPr lang="en-GB" dirty="0"/>
          </a:p>
          <a:p>
            <a:pPr lvl="3"/>
            <a:r>
              <a:rPr lang="en-GB" dirty="0"/>
              <a:t>demonstrate </a:t>
            </a:r>
            <a:r>
              <a:rPr lang="en-GB" dirty="0" smtClean="0"/>
              <a:t>roles </a:t>
            </a:r>
            <a:r>
              <a:rPr lang="en-GB" dirty="0"/>
              <a:t>for a wide range of organisations </a:t>
            </a:r>
            <a:r>
              <a:rPr lang="en-GB" dirty="0" smtClean="0"/>
              <a:t>to achieve this </a:t>
            </a:r>
          </a:p>
          <a:p>
            <a:pPr lvl="3"/>
            <a:r>
              <a:rPr lang="en-GB" dirty="0" smtClean="0"/>
              <a:t>set </a:t>
            </a:r>
            <a:r>
              <a:rPr lang="en-GB" dirty="0"/>
              <a:t>out what key partners have already pledged to do in support of our ambition</a:t>
            </a:r>
          </a:p>
          <a:p>
            <a:pPr>
              <a:buFont typeface="Arial" pitchFamily="34" charset="0"/>
              <a:buChar char="•"/>
            </a:pPr>
            <a:r>
              <a:rPr lang="en-GB" b="1" dirty="0" smtClean="0"/>
              <a:t>Overarching themes:</a:t>
            </a:r>
          </a:p>
          <a:p>
            <a:pPr lvl="3"/>
            <a:r>
              <a:rPr lang="en-GB" b="1" dirty="0" smtClean="0"/>
              <a:t>Tackling inequalities:</a:t>
            </a:r>
            <a:r>
              <a:rPr lang="en-GB" dirty="0" smtClean="0"/>
              <a:t> identifying approaches and targeting to achieve this</a:t>
            </a:r>
            <a:endParaRPr lang="en-GB" b="1" dirty="0" smtClean="0"/>
          </a:p>
          <a:p>
            <a:pPr lvl="3"/>
            <a:r>
              <a:rPr lang="en-GB" b="1" dirty="0" smtClean="0"/>
              <a:t>Partnership:</a:t>
            </a:r>
            <a:r>
              <a:rPr lang="en-GB" dirty="0" smtClean="0"/>
              <a:t> need system leadership at all levels across government, health system, voluntary sector and beyond</a:t>
            </a:r>
            <a:endParaRPr lang="en-GB" b="1" dirty="0" smtClean="0"/>
          </a:p>
          <a:p>
            <a:pPr lvl="3"/>
            <a:r>
              <a:rPr lang="en-GB" b="1" dirty="0" smtClean="0"/>
              <a:t>Local leaders: </a:t>
            </a:r>
            <a:r>
              <a:rPr lang="en-GB" dirty="0" smtClean="0"/>
              <a:t>change and implementation is influenced and driven by local professionals</a:t>
            </a:r>
          </a:p>
          <a:p>
            <a:pPr marL="0" lvl="2" indent="0" algn="ctr">
              <a:buNone/>
            </a:pPr>
            <a:r>
              <a:rPr lang="en-GB" dirty="0" smtClean="0">
                <a:solidFill>
                  <a:schemeClr val="accent1">
                    <a:lumMod val="60000"/>
                    <a:lumOff val="40000"/>
                  </a:schemeClr>
                </a:solidFill>
              </a:rPr>
              <a:t>www.gov.uk/government/publications/high-blood-pressure-action-plan</a:t>
            </a:r>
          </a:p>
          <a:p>
            <a:pPr marL="0" lvl="2" indent="0">
              <a:buNone/>
            </a:pPr>
            <a:endParaRPr lang="en-GB" dirty="0" smtClean="0"/>
          </a:p>
          <a:p>
            <a:pPr>
              <a:buFont typeface="Arial" pitchFamily="34" charset="0"/>
              <a:buChar char="•"/>
            </a:pPr>
            <a:endParaRPr lang="en-GB" dirty="0" smtClean="0"/>
          </a:p>
          <a:p>
            <a:pPr>
              <a:buFont typeface="Arial" pitchFamily="34" charset="0"/>
              <a:buChar char="•"/>
            </a:pP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Prevention</a:t>
            </a:r>
            <a:endParaRPr lang="en-GB" dirty="0"/>
          </a:p>
        </p:txBody>
      </p:sp>
      <p:sp>
        <p:nvSpPr>
          <p:cNvPr id="3" name="Content Placeholder 2"/>
          <p:cNvSpPr>
            <a:spLocks noGrp="1"/>
          </p:cNvSpPr>
          <p:nvPr>
            <p:ph idx="1"/>
          </p:nvPr>
        </p:nvSpPr>
        <p:spPr>
          <a:xfrm>
            <a:off x="558000" y="1497633"/>
            <a:ext cx="5958216" cy="4739679"/>
          </a:xfrm>
        </p:spPr>
        <p:txBody>
          <a:bodyPr/>
          <a:lstStyle/>
          <a:p>
            <a:pPr>
              <a:buFont typeface="Arial" pitchFamily="34" charset="0"/>
              <a:buChar char="•"/>
            </a:pPr>
            <a:r>
              <a:rPr lang="en-GB" dirty="0" smtClean="0"/>
              <a:t>High blood pressure is preventable, and risk of cardiovascular disease is reduced down to a threshold of 115/75mmHg</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16" name="Content Placeholder 2"/>
          <p:cNvSpPr txBox="1">
            <a:spLocks/>
          </p:cNvSpPr>
          <p:nvPr/>
        </p:nvSpPr>
        <p:spPr bwMode="auto">
          <a:xfrm>
            <a:off x="485992" y="2708920"/>
            <a:ext cx="6750304" cy="3024336"/>
          </a:xfrm>
          <a:prstGeom prst="rect">
            <a:avLst/>
          </a:prstGeom>
          <a:noFill/>
          <a:ln w="28575">
            <a:solidFill>
              <a:schemeClr val="bg2"/>
            </a:solid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dirty="0" smtClean="0"/>
              <a:t>Key approaches </a:t>
            </a:r>
            <a:r>
              <a:rPr lang="en-GB" i="1" dirty="0" smtClean="0"/>
              <a:t>(plan sets out more fully how different groups contribute)</a:t>
            </a:r>
            <a:r>
              <a:rPr lang="en-GB" dirty="0" smtClean="0"/>
              <a:t>:</a:t>
            </a:r>
          </a:p>
          <a:p>
            <a:pPr marL="285750" indent="-285750">
              <a:buFont typeface="Arial" pitchFamily="34" charset="0"/>
              <a:buChar char="•"/>
            </a:pPr>
            <a:r>
              <a:rPr lang="en-GB" dirty="0" smtClean="0"/>
              <a:t>reducing </a:t>
            </a:r>
            <a:r>
              <a:rPr lang="en-GB" b="1" dirty="0" smtClean="0"/>
              <a:t>salt</a:t>
            </a:r>
            <a:r>
              <a:rPr lang="en-GB" dirty="0" smtClean="0"/>
              <a:t> consumption and improving </a:t>
            </a:r>
            <a:r>
              <a:rPr lang="en-GB" b="1" dirty="0" smtClean="0"/>
              <a:t>overall nutrition </a:t>
            </a:r>
            <a:r>
              <a:rPr lang="en-GB" dirty="0" smtClean="0"/>
              <a:t>at </a:t>
            </a:r>
            <a:r>
              <a:rPr lang="en-GB" b="1" dirty="0" smtClean="0"/>
              <a:t>population-level </a:t>
            </a:r>
          </a:p>
          <a:p>
            <a:pPr marL="285750" indent="-285750">
              <a:buFont typeface="Arial" pitchFamily="34" charset="0"/>
              <a:buChar char="•"/>
            </a:pPr>
            <a:r>
              <a:rPr lang="en-GB" dirty="0" smtClean="0"/>
              <a:t>improving </a:t>
            </a:r>
            <a:r>
              <a:rPr lang="en-GB" b="1" dirty="0" smtClean="0"/>
              <a:t>calorie balance </a:t>
            </a:r>
            <a:r>
              <a:rPr lang="en-GB" dirty="0" smtClean="0"/>
              <a:t>to reduce excess body weight at </a:t>
            </a:r>
            <a:r>
              <a:rPr lang="en-GB" b="1" dirty="0" smtClean="0"/>
              <a:t>population-level </a:t>
            </a:r>
          </a:p>
          <a:p>
            <a:pPr marL="285750" indent="-285750">
              <a:buFont typeface="Arial" pitchFamily="34" charset="0"/>
              <a:buChar char="•"/>
            </a:pPr>
            <a:r>
              <a:rPr lang="en-GB" b="1" dirty="0" smtClean="0"/>
              <a:t>personal behaviour change </a:t>
            </a:r>
            <a:r>
              <a:rPr lang="en-GB" dirty="0" smtClean="0"/>
              <a:t>on diet, physical activity, alcohol and smoking, particularly </a:t>
            </a:r>
            <a:r>
              <a:rPr lang="en-GB" b="1" dirty="0" smtClean="0"/>
              <a:t>prompted through individuals’ regular contacts with healthcare &amp; other institutions</a:t>
            </a:r>
          </a:p>
          <a:p>
            <a:endParaRPr lang="en-GB" dirty="0"/>
          </a:p>
        </p:txBody>
      </p:sp>
      <p:grpSp>
        <p:nvGrpSpPr>
          <p:cNvPr id="6" name="Group 5"/>
          <p:cNvGrpSpPr/>
          <p:nvPr/>
        </p:nvGrpSpPr>
        <p:grpSpPr>
          <a:xfrm>
            <a:off x="7164232" y="1392769"/>
            <a:ext cx="1728248" cy="3980447"/>
            <a:chOff x="3023587" y="1102330"/>
            <a:chExt cx="1728248" cy="3980447"/>
          </a:xfrm>
        </p:grpSpPr>
        <p:grpSp>
          <p:nvGrpSpPr>
            <p:cNvPr id="7" name="Group 6"/>
            <p:cNvGrpSpPr/>
            <p:nvPr/>
          </p:nvGrpSpPr>
          <p:grpSpPr>
            <a:xfrm>
              <a:off x="3279769" y="2702929"/>
              <a:ext cx="1256907" cy="1256908"/>
              <a:chOff x="2260318" y="1516697"/>
              <a:chExt cx="1895871" cy="1895871"/>
            </a:xfrm>
            <a:solidFill>
              <a:srgbClr val="00CC99"/>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8" name="Group 7"/>
            <p:cNvGrpSpPr/>
            <p:nvPr/>
          </p:nvGrpSpPr>
          <p:grpSpPr>
            <a:xfrm>
              <a:off x="3023587" y="1102330"/>
              <a:ext cx="1728248" cy="1728248"/>
              <a:chOff x="3777016" y="2132855"/>
              <a:chExt cx="2606823" cy="2606823"/>
            </a:xfrm>
            <a:solidFill>
              <a:srgbClr val="00AE9E"/>
            </a:solidFill>
          </p:grpSpPr>
          <p:sp>
            <p:nvSpPr>
              <p:cNvPr id="12" name="Shape 11"/>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Prevention</a:t>
                </a:r>
                <a:endParaRPr lang="en-GB" sz="1600" b="1" kern="1200" dirty="0"/>
              </a:p>
            </p:txBody>
          </p:sp>
        </p:grpSp>
        <p:grpSp>
          <p:nvGrpSpPr>
            <p:cNvPr id="9" name="Group 8"/>
            <p:cNvGrpSpPr/>
            <p:nvPr/>
          </p:nvGrpSpPr>
          <p:grpSpPr>
            <a:xfrm rot="1640420">
              <a:off x="3291024" y="3825869"/>
              <a:ext cx="1256907" cy="1256908"/>
              <a:chOff x="2223386" y="1535792"/>
              <a:chExt cx="1895871" cy="1895871"/>
            </a:xfrm>
            <a:solidFill>
              <a:srgbClr val="56E0A8"/>
            </a:solidFill>
          </p:grpSpPr>
          <p:sp>
            <p:nvSpPr>
              <p:cNvPr id="10" name="Shape 9"/>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154358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1835696" y="3023627"/>
            <a:ext cx="7128792" cy="2997661"/>
          </a:xfrm>
          <a:prstGeom prst="rect">
            <a:avLst/>
          </a:prstGeom>
          <a:noFill/>
          <a:ln w="28575">
            <a:solidFill>
              <a:schemeClr val="bg2"/>
            </a:solid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Key approaches </a:t>
            </a:r>
            <a:r>
              <a:rPr lang="en-GB" i="1" dirty="0" smtClean="0"/>
              <a:t>(plan sets out more fully how different groups contribute)</a:t>
            </a:r>
            <a:r>
              <a:rPr lang="en-GB" dirty="0" smtClean="0"/>
              <a:t>:</a:t>
            </a:r>
          </a:p>
          <a:p>
            <a:pPr>
              <a:buFont typeface="Arial" pitchFamily="34" charset="0"/>
              <a:buChar char="•"/>
            </a:pPr>
            <a:r>
              <a:rPr lang="en-GB" dirty="0" smtClean="0"/>
              <a:t>more </a:t>
            </a:r>
            <a:r>
              <a:rPr lang="en-GB" b="1" dirty="0" smtClean="0"/>
              <a:t>frequent</a:t>
            </a:r>
            <a:r>
              <a:rPr lang="en-GB" dirty="0" smtClean="0"/>
              <a:t> </a:t>
            </a:r>
            <a:r>
              <a:rPr lang="en-GB" b="1" dirty="0" smtClean="0"/>
              <a:t>opportunistic testing in primary care</a:t>
            </a:r>
            <a:r>
              <a:rPr lang="en-GB" dirty="0" smtClean="0"/>
              <a:t>, achieved through using wider staff (nurses, pharmacy etc.), and integrating testing into the management of long term conditions</a:t>
            </a:r>
          </a:p>
          <a:p>
            <a:pPr>
              <a:buFont typeface="Arial" pitchFamily="34" charset="0"/>
              <a:buChar char="•"/>
            </a:pPr>
            <a:r>
              <a:rPr lang="en-GB" b="1" dirty="0" smtClean="0"/>
              <a:t>improving take-up of the NHS Health Check</a:t>
            </a:r>
            <a:r>
              <a:rPr lang="en-GB" dirty="0" smtClean="0"/>
              <a:t>, a systematic testing and risk assessment offer for 40-74 year olds</a:t>
            </a:r>
          </a:p>
          <a:p>
            <a:pPr>
              <a:buFont typeface="Arial" pitchFamily="34" charset="0"/>
              <a:buChar char="•"/>
            </a:pPr>
            <a:r>
              <a:rPr lang="en-GB" b="1" dirty="0" smtClean="0"/>
              <a:t>targeting high-risk and deprived groups</a:t>
            </a:r>
            <a:r>
              <a:rPr lang="en-GB" dirty="0" smtClean="0"/>
              <a:t>, particularly through general practice </a:t>
            </a:r>
            <a:r>
              <a:rPr lang="en-GB" b="1" dirty="0" smtClean="0"/>
              <a:t>records audit </a:t>
            </a:r>
            <a:r>
              <a:rPr lang="en-GB" dirty="0" smtClean="0"/>
              <a:t>and </a:t>
            </a:r>
            <a:r>
              <a:rPr lang="en-GB" b="1" dirty="0" smtClean="0"/>
              <a:t>outreach testing</a:t>
            </a:r>
          </a:p>
          <a:p>
            <a:endParaRPr lang="en-GB" dirty="0"/>
          </a:p>
        </p:txBody>
      </p:sp>
      <p:sp>
        <p:nvSpPr>
          <p:cNvPr id="2" name="Title 1"/>
          <p:cNvSpPr>
            <a:spLocks noGrp="1"/>
          </p:cNvSpPr>
          <p:nvPr>
            <p:ph type="title"/>
          </p:nvPr>
        </p:nvSpPr>
        <p:spPr/>
        <p:txBody>
          <a:bodyPr>
            <a:normAutofit/>
          </a:bodyPr>
          <a:lstStyle/>
          <a:p>
            <a:r>
              <a:rPr lang="en-GB" dirty="0" smtClean="0"/>
              <a:t>Detection</a:t>
            </a:r>
            <a:endParaRPr lang="en-GB" dirty="0"/>
          </a:p>
        </p:txBody>
      </p:sp>
      <p:sp>
        <p:nvSpPr>
          <p:cNvPr id="3" name="Content Placeholder 2"/>
          <p:cNvSpPr>
            <a:spLocks noGrp="1"/>
          </p:cNvSpPr>
          <p:nvPr>
            <p:ph idx="1"/>
          </p:nvPr>
        </p:nvSpPr>
        <p:spPr>
          <a:xfrm>
            <a:off x="2123728" y="1497633"/>
            <a:ext cx="6606288" cy="4739679"/>
          </a:xfrm>
        </p:spPr>
        <p:txBody>
          <a:bodyPr/>
          <a:lstStyle/>
          <a:p>
            <a:pPr lvl="2"/>
            <a:r>
              <a:rPr lang="en-GB" dirty="0" smtClean="0"/>
              <a:t>Testing advisable at least every five years, more frequent re-testing for those with high-normal blood pressure. Diagnosis never based on a single test, normally followed by ambulatory (24 hour monitor) or home </a:t>
            </a:r>
            <a:r>
              <a:rPr lang="en-GB" dirty="0" smtClean="0"/>
              <a:t>testing</a:t>
            </a:r>
            <a:endParaRPr lang="en-GB" dirty="0" smtClean="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35496" y="1344825"/>
            <a:ext cx="1728248" cy="3956383"/>
            <a:chOff x="4531833" y="1235988"/>
            <a:chExt cx="1728248" cy="3956383"/>
          </a:xfrm>
        </p:grpSpPr>
        <p:grpSp>
          <p:nvGrpSpPr>
            <p:cNvPr id="7" name="Group 6"/>
            <p:cNvGrpSpPr/>
            <p:nvPr/>
          </p:nvGrpSpPr>
          <p:grpSpPr>
            <a:xfrm>
              <a:off x="4764830" y="1235988"/>
              <a:ext cx="1256907" cy="1256908"/>
              <a:chOff x="2260318" y="1516697"/>
              <a:chExt cx="1895871" cy="1895871"/>
            </a:xfrm>
            <a:solidFill>
              <a:srgbClr val="00AE9E"/>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8" name="Group 7"/>
            <p:cNvGrpSpPr/>
            <p:nvPr/>
          </p:nvGrpSpPr>
          <p:grpSpPr>
            <a:xfrm rot="1162545">
              <a:off x="4531833" y="2348880"/>
              <a:ext cx="1728248" cy="1728248"/>
              <a:chOff x="3777016" y="2132855"/>
              <a:chExt cx="2606823" cy="2606823"/>
            </a:xfrm>
            <a:solidFill>
              <a:srgbClr val="00CC99"/>
            </a:solidFill>
          </p:grpSpPr>
          <p:sp>
            <p:nvSpPr>
              <p:cNvPr id="12" name="Shape 11"/>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rot="20437455">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Detection</a:t>
                </a:r>
                <a:endParaRPr lang="en-GB" sz="1600" b="1" kern="1200" dirty="0"/>
              </a:p>
            </p:txBody>
          </p:sp>
        </p:grpSp>
        <p:grpSp>
          <p:nvGrpSpPr>
            <p:cNvPr id="9" name="Group 8"/>
            <p:cNvGrpSpPr/>
            <p:nvPr/>
          </p:nvGrpSpPr>
          <p:grpSpPr>
            <a:xfrm rot="1640420">
              <a:off x="4784743" y="3935463"/>
              <a:ext cx="1256907" cy="1256908"/>
              <a:chOff x="2223386" y="1535792"/>
              <a:chExt cx="1895871" cy="1895871"/>
            </a:xfrm>
            <a:solidFill>
              <a:srgbClr val="56E0A8"/>
            </a:solidFill>
          </p:grpSpPr>
          <p:sp>
            <p:nvSpPr>
              <p:cNvPr id="10" name="Shape 9"/>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441004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Management</a:t>
            </a:r>
            <a:endParaRPr lang="en-GB" dirty="0"/>
          </a:p>
        </p:txBody>
      </p:sp>
      <p:sp>
        <p:nvSpPr>
          <p:cNvPr id="3" name="Content Placeholder 2"/>
          <p:cNvSpPr>
            <a:spLocks noGrp="1"/>
          </p:cNvSpPr>
          <p:nvPr>
            <p:ph idx="1"/>
          </p:nvPr>
        </p:nvSpPr>
        <p:spPr>
          <a:xfrm>
            <a:off x="558000" y="1556792"/>
            <a:ext cx="6678296" cy="4739679"/>
          </a:xfrm>
        </p:spPr>
        <p:txBody>
          <a:bodyPr/>
          <a:lstStyle/>
          <a:p>
            <a:pPr>
              <a:buFont typeface="Arial" pitchFamily="34" charset="0"/>
              <a:buChar char="•"/>
            </a:pPr>
            <a:r>
              <a:rPr lang="en-GB" dirty="0" smtClean="0"/>
              <a:t>NICE recommend lifestyle treatment for all with hypertension –can achieve dramatic reduction. If drug therapy</a:t>
            </a:r>
            <a:r>
              <a:rPr lang="en-GB" dirty="0"/>
              <a:t>, 80% </a:t>
            </a:r>
            <a:r>
              <a:rPr lang="en-GB" dirty="0" smtClean="0"/>
              <a:t>require 2+ </a:t>
            </a:r>
            <a:r>
              <a:rPr lang="en-GB" dirty="0"/>
              <a:t>agents to achieve blood pressure control</a:t>
            </a:r>
            <a:r>
              <a:rPr lang="en-GB" dirty="0" smtClean="0"/>
              <a:t>.</a:t>
            </a:r>
            <a:r>
              <a:rPr lang="en-GB" dirty="0"/>
              <a:t> NICE treatment target (for adults under 80 years) </a:t>
            </a:r>
            <a:r>
              <a:rPr lang="en-GB" dirty="0" smtClean="0"/>
              <a:t>140/90mmHg</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16" name="Content Placeholder 2"/>
          <p:cNvSpPr txBox="1">
            <a:spLocks/>
          </p:cNvSpPr>
          <p:nvPr/>
        </p:nvSpPr>
        <p:spPr bwMode="auto">
          <a:xfrm>
            <a:off x="323528" y="2918628"/>
            <a:ext cx="6984776" cy="2958644"/>
          </a:xfrm>
          <a:prstGeom prst="rect">
            <a:avLst/>
          </a:prstGeom>
          <a:noFill/>
          <a:ln w="28575">
            <a:solidFill>
              <a:schemeClr val="bg2"/>
            </a:solid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Key approaches </a:t>
            </a:r>
            <a:r>
              <a:rPr lang="en-GB" i="1" dirty="0" smtClean="0"/>
              <a:t>(plan sets out how different groups contribute)</a:t>
            </a:r>
            <a:r>
              <a:rPr lang="en-GB" dirty="0" smtClean="0"/>
              <a:t>:</a:t>
            </a:r>
          </a:p>
          <a:p>
            <a:pPr>
              <a:buFont typeface="Arial" pitchFamily="34" charset="0"/>
              <a:buChar char="•"/>
            </a:pPr>
            <a:r>
              <a:rPr lang="en-GB" b="1" dirty="0" smtClean="0"/>
              <a:t>local leadership and action planning </a:t>
            </a:r>
            <a:r>
              <a:rPr lang="en-GB" dirty="0" smtClean="0"/>
              <a:t>for system change, to tackle particular areas of local variation, and achieve models of person-centric care</a:t>
            </a:r>
          </a:p>
          <a:p>
            <a:pPr>
              <a:buFont typeface="Arial" pitchFamily="34" charset="0"/>
              <a:buChar char="•"/>
            </a:pPr>
            <a:r>
              <a:rPr lang="en-GB" dirty="0" smtClean="0"/>
              <a:t>health professional support </a:t>
            </a:r>
            <a:r>
              <a:rPr lang="en-GB" b="1" dirty="0" smtClean="0"/>
              <a:t>(communication, tools &amp; incentives) to bring practice nearer to treatment guidelines </a:t>
            </a:r>
          </a:p>
          <a:p>
            <a:pPr>
              <a:buFont typeface="Arial" pitchFamily="34" charset="0"/>
              <a:buChar char="•"/>
            </a:pPr>
            <a:r>
              <a:rPr lang="en-GB" dirty="0" smtClean="0"/>
              <a:t>support </a:t>
            </a:r>
            <a:r>
              <a:rPr lang="en-GB" b="1" dirty="0" smtClean="0"/>
              <a:t>adherence</a:t>
            </a:r>
            <a:r>
              <a:rPr lang="en-GB" dirty="0" smtClean="0"/>
              <a:t> to drug therapy and lifestyle change, particularly through </a:t>
            </a:r>
            <a:r>
              <a:rPr lang="en-GB" b="1" dirty="0" smtClean="0"/>
              <a:t>self-monitoring</a:t>
            </a:r>
            <a:r>
              <a:rPr lang="en-GB" dirty="0" smtClean="0"/>
              <a:t> of blood pressure and </a:t>
            </a:r>
            <a:r>
              <a:rPr lang="en-GB" b="1" dirty="0" smtClean="0"/>
              <a:t>pharmacy medicine support</a:t>
            </a:r>
          </a:p>
          <a:p>
            <a:endParaRPr lang="en-GB" dirty="0"/>
          </a:p>
        </p:txBody>
      </p:sp>
      <p:grpSp>
        <p:nvGrpSpPr>
          <p:cNvPr id="6" name="Group 5"/>
          <p:cNvGrpSpPr/>
          <p:nvPr/>
        </p:nvGrpSpPr>
        <p:grpSpPr>
          <a:xfrm>
            <a:off x="7380256" y="1485414"/>
            <a:ext cx="1728248" cy="3993212"/>
            <a:chOff x="4538865" y="1235988"/>
            <a:chExt cx="1728248" cy="3993212"/>
          </a:xfrm>
        </p:grpSpPr>
        <p:grpSp>
          <p:nvGrpSpPr>
            <p:cNvPr id="7" name="Group 6"/>
            <p:cNvGrpSpPr/>
            <p:nvPr/>
          </p:nvGrpSpPr>
          <p:grpSpPr>
            <a:xfrm>
              <a:off x="4764830" y="1235988"/>
              <a:ext cx="1256907" cy="1256908"/>
              <a:chOff x="2260318" y="1516697"/>
              <a:chExt cx="1895871" cy="1895871"/>
            </a:xfrm>
            <a:solidFill>
              <a:srgbClr val="00AE9E"/>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8" name="Group 7"/>
            <p:cNvGrpSpPr/>
            <p:nvPr/>
          </p:nvGrpSpPr>
          <p:grpSpPr>
            <a:xfrm rot="1640420">
              <a:off x="4774536" y="2335783"/>
              <a:ext cx="1256907" cy="1256908"/>
              <a:chOff x="2223386" y="1535792"/>
              <a:chExt cx="1895871" cy="1895871"/>
            </a:xfrm>
            <a:solidFill>
              <a:srgbClr val="00CC99"/>
            </a:solidFill>
          </p:grpSpPr>
          <p:sp>
            <p:nvSpPr>
              <p:cNvPr id="12" name="Shape 11"/>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9" name="Group 8"/>
            <p:cNvGrpSpPr/>
            <p:nvPr/>
          </p:nvGrpSpPr>
          <p:grpSpPr>
            <a:xfrm>
              <a:off x="4538865" y="3500952"/>
              <a:ext cx="1728248" cy="1728248"/>
              <a:chOff x="3777016" y="2132855"/>
              <a:chExt cx="2606823" cy="2606823"/>
            </a:xfrm>
            <a:solidFill>
              <a:srgbClr val="56E0A8"/>
            </a:solidFill>
          </p:grpSpPr>
          <p:sp>
            <p:nvSpPr>
              <p:cNvPr id="10" name="Shape 9"/>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a:off x="4024425" y="2743491"/>
                <a:ext cx="2112005"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dirty="0" smtClean="0"/>
                  <a:t>Management</a:t>
                </a:r>
                <a:endParaRPr lang="en-GB" sz="1600" b="1" kern="1200" dirty="0"/>
              </a:p>
            </p:txBody>
          </p:sp>
        </p:grpSp>
      </p:grpSp>
    </p:spTree>
    <p:extLst>
      <p:ext uri="{BB962C8B-B14F-4D97-AF65-F5344CB8AC3E}">
        <p14:creationId xmlns:p14="http://schemas.microsoft.com/office/powerpoint/2010/main" val="126019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332656"/>
            <a:ext cx="8028000" cy="648072"/>
          </a:xfrm>
        </p:spPr>
        <p:txBody>
          <a:bodyPr>
            <a:normAutofit fontScale="90000"/>
          </a:bodyPr>
          <a:lstStyle/>
          <a:p>
            <a:r>
              <a:rPr lang="en-GB" dirty="0" smtClean="0"/>
              <a:t>Example actions for key H&amp;WB groups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graphicFrame>
        <p:nvGraphicFramePr>
          <p:cNvPr id="19" name="Diagram 18"/>
          <p:cNvGraphicFramePr/>
          <p:nvPr>
            <p:extLst>
              <p:ext uri="{D42A27DB-BD31-4B8C-83A1-F6EECF244321}">
                <p14:modId xmlns:p14="http://schemas.microsoft.com/office/powerpoint/2010/main" val="4134078593"/>
              </p:ext>
            </p:extLst>
          </p:nvPr>
        </p:nvGraphicFramePr>
        <p:xfrm>
          <a:off x="-1260648" y="1052736"/>
          <a:ext cx="1166529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9512" y="5661248"/>
            <a:ext cx="8784976" cy="646331"/>
          </a:xfrm>
          <a:prstGeom prst="rect">
            <a:avLst/>
          </a:prstGeom>
          <a:noFill/>
        </p:spPr>
        <p:txBody>
          <a:bodyPr wrap="square" rtlCol="0">
            <a:spAutoFit/>
          </a:bodyPr>
          <a:lstStyle/>
          <a:p>
            <a:pPr marL="0" lvl="2" algn="ctr"/>
            <a:r>
              <a:rPr lang="en-GB" sz="1800" dirty="0" smtClean="0"/>
              <a:t>More actions and ideas are available in the action plan </a:t>
            </a:r>
            <a:r>
              <a:rPr lang="en-GB" sz="1800" dirty="0" smtClean="0">
                <a:solidFill>
                  <a:schemeClr val="accent1">
                    <a:lumMod val="60000"/>
                    <a:lumOff val="40000"/>
                  </a:schemeClr>
                </a:solidFill>
              </a:rPr>
              <a:t>www.gov.uk/government/publications/high-blood-pressure-action-plan</a:t>
            </a:r>
            <a:endParaRPr lang="en-GB" sz="1800" dirty="0">
              <a:solidFill>
                <a:schemeClr val="accent1">
                  <a:lumMod val="60000"/>
                  <a:lumOff val="40000"/>
                </a:schemeClr>
              </a:solidFill>
            </a:endParaRPr>
          </a:p>
        </p:txBody>
      </p:sp>
    </p:spTree>
    <p:extLst>
      <p:ext uri="{BB962C8B-B14F-4D97-AF65-F5344CB8AC3E}">
        <p14:creationId xmlns:p14="http://schemas.microsoft.com/office/powerpoint/2010/main" val="1635658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hub</a:t>
            </a:r>
            <a:endParaRPr lang="en-GB" dirty="0"/>
          </a:p>
        </p:txBody>
      </p:sp>
      <p:sp>
        <p:nvSpPr>
          <p:cNvPr id="3" name="Content Placeholder 2"/>
          <p:cNvSpPr>
            <a:spLocks noGrp="1"/>
          </p:cNvSpPr>
          <p:nvPr>
            <p:ph idx="1"/>
          </p:nvPr>
        </p:nvSpPr>
        <p:spPr>
          <a:xfrm>
            <a:off x="558000" y="1425625"/>
            <a:ext cx="8028000" cy="4739679"/>
          </a:xfrm>
        </p:spPr>
        <p:txBody>
          <a:bodyPr/>
          <a:lstStyle/>
          <a:p>
            <a:pPr>
              <a:buFont typeface="Arial" panose="020B0604020202020204" pitchFamily="34" charset="0"/>
              <a:buChar char="•"/>
            </a:pPr>
            <a:r>
              <a:rPr lang="en-GB" dirty="0"/>
              <a:t>PHE wants to support local leadership in tackling high blood pressure, and has gathered </a:t>
            </a:r>
            <a:r>
              <a:rPr lang="en-GB" dirty="0" smtClean="0"/>
              <a:t>resources in one hub </a:t>
            </a:r>
            <a:r>
              <a:rPr lang="en-GB" dirty="0"/>
              <a:t>to help those planning and delivering high blood pressure services and </a:t>
            </a:r>
            <a:r>
              <a:rPr lang="en-GB" dirty="0" smtClean="0"/>
              <a:t>initiatives</a:t>
            </a:r>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17</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6" name="Rectangle 5"/>
          <p:cNvSpPr/>
          <p:nvPr/>
        </p:nvSpPr>
        <p:spPr>
          <a:xfrm>
            <a:off x="288032" y="5723964"/>
            <a:ext cx="8748464" cy="369332"/>
          </a:xfrm>
          <a:prstGeom prst="rect">
            <a:avLst/>
          </a:prstGeom>
        </p:spPr>
        <p:txBody>
          <a:bodyPr wrap="square">
            <a:spAutoFit/>
          </a:bodyPr>
          <a:lstStyle/>
          <a:p>
            <a:pPr algn="ctr"/>
            <a:r>
              <a:rPr lang="en-GB" sz="1800" dirty="0" smtClean="0">
                <a:solidFill>
                  <a:schemeClr val="accent1">
                    <a:lumMod val="60000"/>
                    <a:lumOff val="40000"/>
                  </a:schemeClr>
                </a:solidFill>
              </a:rPr>
              <a:t>www.gov.uk/high-blood-pressure-plan-and-deliver-effective-services-and-treatment</a:t>
            </a:r>
          </a:p>
        </p:txBody>
      </p:sp>
      <p:grpSp>
        <p:nvGrpSpPr>
          <p:cNvPr id="18" name="Group 17"/>
          <p:cNvGrpSpPr/>
          <p:nvPr/>
        </p:nvGrpSpPr>
        <p:grpSpPr>
          <a:xfrm>
            <a:off x="4355976" y="2392452"/>
            <a:ext cx="3908517" cy="2941516"/>
            <a:chOff x="4355976" y="2392452"/>
            <a:chExt cx="3908517" cy="2941516"/>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16" t="26917" r="41623" b="14211"/>
            <a:stretch/>
          </p:blipFill>
          <p:spPr bwMode="auto">
            <a:xfrm rot="20419029">
              <a:off x="4736312" y="2392452"/>
              <a:ext cx="1028278" cy="112308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367" t="15343" b="8325"/>
            <a:stretch/>
          </p:blipFill>
          <p:spPr bwMode="auto">
            <a:xfrm rot="1329054">
              <a:off x="6282915" y="2539865"/>
              <a:ext cx="1981578" cy="1045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Group 9"/>
            <p:cNvGrpSpPr/>
            <p:nvPr/>
          </p:nvGrpSpPr>
          <p:grpSpPr>
            <a:xfrm>
              <a:off x="4355976" y="3004854"/>
              <a:ext cx="3684676" cy="2223398"/>
              <a:chOff x="931506" y="1202538"/>
              <a:chExt cx="7608705" cy="4678436"/>
            </a:xfrm>
          </p:grpSpPr>
          <p:pic>
            <p:nvPicPr>
              <p:cNvPr id="12"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40" t="8992" r="31802" b="5098"/>
              <a:stretch/>
            </p:blipFill>
            <p:spPr bwMode="auto">
              <a:xfrm rot="1648925">
                <a:off x="5761452" y="1908179"/>
                <a:ext cx="2778759" cy="3962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540" t="8991" r="31622" b="5531"/>
              <a:stretch/>
            </p:blipFill>
            <p:spPr bwMode="auto">
              <a:xfrm>
                <a:off x="3284386" y="1202538"/>
                <a:ext cx="2806180" cy="3962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497" t="9517" r="31618" b="5581"/>
              <a:stretch/>
            </p:blipFill>
            <p:spPr bwMode="auto">
              <a:xfrm rot="19959115">
                <a:off x="931506" y="1918915"/>
                <a:ext cx="2828767" cy="3962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812" r="7421" b="9581"/>
            <a:stretch/>
          </p:blipFill>
          <p:spPr bwMode="auto">
            <a:xfrm rot="523676">
              <a:off x="6249647" y="4324931"/>
              <a:ext cx="1567178" cy="10090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6" name="Rectangle 15"/>
          <p:cNvSpPr/>
          <p:nvPr/>
        </p:nvSpPr>
        <p:spPr>
          <a:xfrm>
            <a:off x="467544" y="2420888"/>
            <a:ext cx="3744416" cy="3016210"/>
          </a:xfrm>
          <a:prstGeom prst="rect">
            <a:avLst/>
          </a:prstGeom>
        </p:spPr>
        <p:txBody>
          <a:bodyPr wrap="square">
            <a:spAutoFit/>
          </a:bodyPr>
          <a:lstStyle/>
          <a:p>
            <a:pPr marL="342900" lvl="0" indent="-342900" eaLnBrk="0" hangingPunct="0">
              <a:spcBef>
                <a:spcPts val="1200"/>
              </a:spcBef>
              <a:buFont typeface="Arial" panose="020B0604020202020204" pitchFamily="34" charset="0"/>
              <a:buChar char="•"/>
            </a:pPr>
            <a:r>
              <a:rPr lang="en-GB" sz="1800" dirty="0">
                <a:solidFill>
                  <a:prstClr val="black"/>
                </a:solidFill>
                <a:latin typeface="Arial" pitchFamily="34" charset="0"/>
              </a:rPr>
              <a:t>Resources include data, guidance, tools, case studies and examples of emerging practice</a:t>
            </a:r>
          </a:p>
          <a:p>
            <a:pPr marL="342900" lvl="0" indent="-342900" eaLnBrk="0" hangingPunct="0">
              <a:spcBef>
                <a:spcPts val="1200"/>
              </a:spcBef>
              <a:buFont typeface="Arial" panose="020B0604020202020204" pitchFamily="34" charset="0"/>
              <a:buChar char="•"/>
            </a:pPr>
            <a:r>
              <a:rPr lang="en-GB" sz="1800" dirty="0">
                <a:solidFill>
                  <a:prstClr val="black"/>
                </a:solidFill>
                <a:latin typeface="Arial" pitchFamily="34" charset="0"/>
              </a:rPr>
              <a:t>The PHE team welcomes feedback and ideas for new resources to include, particularly any local case studies – please email </a:t>
            </a:r>
            <a:r>
              <a:rPr lang="en-GB" sz="1800" dirty="0">
                <a:solidFill>
                  <a:prstClr val="black"/>
                </a:solidFill>
                <a:latin typeface="Arial" pitchFamily="34" charset="0"/>
                <a:hlinkClick r:id="rId8"/>
              </a:rPr>
              <a:t>bloodpressure@phe.gov.uk</a:t>
            </a:r>
            <a:endParaRPr lang="en-GB" sz="1800" dirty="0">
              <a:solidFill>
                <a:prstClr val="black"/>
              </a:solidFill>
              <a:latin typeface="Arial" pitchFamily="34" charset="0"/>
            </a:endParaRPr>
          </a:p>
        </p:txBody>
      </p:sp>
    </p:spTree>
    <p:extLst>
      <p:ext uri="{BB962C8B-B14F-4D97-AF65-F5344CB8AC3E}">
        <p14:creationId xmlns:p14="http://schemas.microsoft.com/office/powerpoint/2010/main" val="549285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4153314" cy="1368152"/>
          </a:xfrm>
        </p:spPr>
        <p:txBody>
          <a:bodyPr>
            <a:normAutofit/>
          </a:bodyPr>
          <a:lstStyle/>
          <a:p>
            <a:r>
              <a:rPr lang="en-GB" dirty="0" smtClean="0"/>
              <a:t>Healthier Lives variation atlas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aphicFrame>
        <p:nvGraphicFramePr>
          <p:cNvPr id="7" name="Diagram 6"/>
          <p:cNvGraphicFramePr/>
          <p:nvPr>
            <p:extLst>
              <p:ext uri="{D42A27DB-BD31-4B8C-83A1-F6EECF244321}">
                <p14:modId xmlns:p14="http://schemas.microsoft.com/office/powerpoint/2010/main" val="1388089478"/>
              </p:ext>
            </p:extLst>
          </p:nvPr>
        </p:nvGraphicFramePr>
        <p:xfrm>
          <a:off x="-252536" y="2132856"/>
          <a:ext cx="446449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436044165"/>
              </p:ext>
            </p:extLst>
          </p:nvPr>
        </p:nvGraphicFramePr>
        <p:xfrm>
          <a:off x="107504" y="4725144"/>
          <a:ext cx="3808040" cy="567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32761" t="8781" r="34016" b="12715"/>
          <a:stretch/>
        </p:blipFill>
        <p:spPr bwMode="auto">
          <a:xfrm>
            <a:off x="3923928" y="89249"/>
            <a:ext cx="3480379" cy="513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42172" t="40038" r="34811" b="22211"/>
          <a:stretch/>
        </p:blipFill>
        <p:spPr bwMode="auto">
          <a:xfrm>
            <a:off x="6372200" y="3455897"/>
            <a:ext cx="2783719" cy="285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5700271"/>
            <a:ext cx="5256584" cy="369332"/>
          </a:xfrm>
          <a:prstGeom prst="rect">
            <a:avLst/>
          </a:prstGeom>
        </p:spPr>
        <p:txBody>
          <a:bodyPr wrap="square">
            <a:spAutoFit/>
          </a:bodyPr>
          <a:lstStyle/>
          <a:p>
            <a:r>
              <a:rPr lang="en-GB" sz="1800" dirty="0" smtClean="0">
                <a:solidFill>
                  <a:schemeClr val="accent1">
                    <a:lumMod val="60000"/>
                    <a:lumOff val="40000"/>
                  </a:schemeClr>
                </a:solidFill>
              </a:rPr>
              <a:t>healthierlives.phe.org.uk/topic/hypertension</a:t>
            </a:r>
            <a:endParaRPr lang="en-GB" sz="1800" dirty="0">
              <a:solidFill>
                <a:schemeClr val="accent1">
                  <a:lumMod val="60000"/>
                  <a:lumOff val="40000"/>
                </a:schemeClr>
              </a:solidFill>
            </a:endParaRPr>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605861"/>
            <a:ext cx="5832648" cy="1026115"/>
          </a:xfrm>
          <a:prstGeom prst="rect">
            <a:avLst/>
          </a:prstGeom>
          <a:solidFill>
            <a:srgbClr val="00A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future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7" name="Rectangle 6"/>
          <p:cNvSpPr/>
          <p:nvPr/>
        </p:nvSpPr>
        <p:spPr>
          <a:xfrm>
            <a:off x="1907704" y="3205638"/>
            <a:ext cx="5184576" cy="1877437"/>
          </a:xfrm>
          <a:prstGeom prst="rect">
            <a:avLst/>
          </a:prstGeom>
        </p:spPr>
        <p:txBody>
          <a:bodyPr wrap="square">
            <a:spAutoFit/>
          </a:bodyPr>
          <a:lstStyle/>
          <a:p>
            <a:pPr marL="463550" lvl="1" indent="-285750" eaLnBrk="0" hangingPunct="0">
              <a:spcBef>
                <a:spcPts val="600"/>
              </a:spcBef>
              <a:spcAft>
                <a:spcPts val="600"/>
              </a:spcAft>
              <a:buFont typeface="Arial" pitchFamily="34" charset="0"/>
              <a:buChar char="?"/>
            </a:pPr>
            <a:r>
              <a:rPr lang="en-GB" b="1" dirty="0" smtClean="0">
                <a:solidFill>
                  <a:prstClr val="black"/>
                </a:solidFill>
                <a:latin typeface="Arial" pitchFamily="34" charset="0"/>
              </a:rPr>
              <a:t>What will we focus on</a:t>
            </a:r>
          </a:p>
          <a:p>
            <a:pPr marL="463550" lvl="1" indent="-285750" eaLnBrk="0" hangingPunct="0">
              <a:spcBef>
                <a:spcPts val="600"/>
              </a:spcBef>
              <a:spcAft>
                <a:spcPts val="600"/>
              </a:spcAft>
              <a:buFont typeface="Arial" pitchFamily="34" charset="0"/>
              <a:buChar char="?"/>
            </a:pPr>
            <a:r>
              <a:rPr lang="en-GB" b="1" dirty="0" smtClean="0">
                <a:solidFill>
                  <a:prstClr val="black"/>
                </a:solidFill>
                <a:latin typeface="Arial" pitchFamily="34" charset="0"/>
              </a:rPr>
              <a:t>Who will we work with</a:t>
            </a:r>
          </a:p>
          <a:p>
            <a:pPr marL="463550" lvl="1" indent="-285750" eaLnBrk="0" hangingPunct="0">
              <a:spcBef>
                <a:spcPts val="600"/>
              </a:spcBef>
              <a:spcAft>
                <a:spcPts val="600"/>
              </a:spcAft>
              <a:buFont typeface="Arial" pitchFamily="34" charset="0"/>
              <a:buChar char="?"/>
            </a:pPr>
            <a:r>
              <a:rPr lang="en-GB" b="1" dirty="0" smtClean="0">
                <a:solidFill>
                  <a:prstClr val="black"/>
                </a:solidFill>
                <a:latin typeface="Arial" pitchFamily="34" charset="0"/>
              </a:rPr>
              <a:t>How will we measure our impact</a:t>
            </a:r>
            <a:endParaRPr lang="en-GB" b="1" dirty="0">
              <a:solidFill>
                <a:prstClr val="black"/>
              </a:solidFill>
              <a:latin typeface="Arial" pitchFamily="34" charset="0"/>
            </a:endParaRPr>
          </a:p>
        </p:txBody>
      </p:sp>
      <p:sp>
        <p:nvSpPr>
          <p:cNvPr id="8" name="Rectangle 7"/>
          <p:cNvSpPr/>
          <p:nvPr/>
        </p:nvSpPr>
        <p:spPr>
          <a:xfrm>
            <a:off x="683568" y="1605861"/>
            <a:ext cx="7560840" cy="1031051"/>
          </a:xfrm>
          <a:prstGeom prst="rect">
            <a:avLst/>
          </a:prstGeom>
        </p:spPr>
        <p:txBody>
          <a:bodyPr wrap="square">
            <a:spAutoFit/>
          </a:bodyPr>
          <a:lstStyle/>
          <a:p>
            <a:pPr marL="177800" lvl="1" algn="ctr" eaLnBrk="0" hangingPunct="0">
              <a:spcBef>
                <a:spcPts val="600"/>
              </a:spcBef>
            </a:pPr>
            <a:r>
              <a:rPr lang="en-GB" sz="2800" b="1" dirty="0" smtClean="0">
                <a:solidFill>
                  <a:schemeClr val="bg1"/>
                </a:solidFill>
                <a:latin typeface="Arial" pitchFamily="34" charset="0"/>
              </a:rPr>
              <a:t>What is our role in tackling </a:t>
            </a:r>
          </a:p>
          <a:p>
            <a:pPr marL="177800" lvl="1" algn="ctr" eaLnBrk="0" hangingPunct="0">
              <a:spcBef>
                <a:spcPts val="600"/>
              </a:spcBef>
            </a:pPr>
            <a:r>
              <a:rPr lang="en-GB" sz="2800" b="1" dirty="0" smtClean="0">
                <a:solidFill>
                  <a:schemeClr val="bg1"/>
                </a:solidFill>
                <a:latin typeface="Arial" pitchFamily="34" charset="0"/>
              </a:rPr>
              <a:t>high blood pressure?</a:t>
            </a:r>
            <a:endParaRPr lang="en-GB" sz="2800" b="1" dirty="0">
              <a:solidFill>
                <a:schemeClr val="bg1"/>
              </a:solidFill>
              <a:latin typeface="Arial" pitchFamily="34" charset="0"/>
            </a:endParaRPr>
          </a:p>
        </p:txBody>
      </p:sp>
    </p:spTree>
    <p:extLst>
      <p:ext uri="{BB962C8B-B14F-4D97-AF65-F5344CB8AC3E}">
        <p14:creationId xmlns:p14="http://schemas.microsoft.com/office/powerpoint/2010/main" val="3209596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558000" y="1412776"/>
            <a:ext cx="6030224" cy="4739679"/>
          </a:xfrm>
        </p:spPr>
        <p:txBody>
          <a:bodyPr/>
          <a:lstStyle/>
          <a:p>
            <a:pPr>
              <a:buFont typeface="Arial" panose="020B0604020202020204" pitchFamily="34" charset="0"/>
              <a:buChar char="•"/>
            </a:pPr>
            <a:r>
              <a:rPr lang="en-GB" dirty="0"/>
              <a:t>Public Health England supports </a:t>
            </a:r>
            <a:r>
              <a:rPr lang="en-GB" dirty="0">
                <a:hlinkClick r:id="rId2"/>
              </a:rPr>
              <a:t>a new programme of work on tackling high blood </a:t>
            </a:r>
            <a:r>
              <a:rPr lang="en-GB" dirty="0" smtClean="0">
                <a:hlinkClick r:id="rId2"/>
              </a:rPr>
              <a:t>pressure</a:t>
            </a:r>
            <a:endParaRPr lang="en-GB" dirty="0"/>
          </a:p>
          <a:p>
            <a:pPr>
              <a:buFont typeface="Arial" panose="020B0604020202020204" pitchFamily="34" charset="0"/>
              <a:buChar char="•"/>
            </a:pPr>
            <a:r>
              <a:rPr lang="en-GB" dirty="0"/>
              <a:t>As part of this we are working to support local to develop leadership around high blood pressure. Our </a:t>
            </a:r>
            <a:r>
              <a:rPr lang="en-GB" dirty="0">
                <a:hlinkClick r:id="rId3"/>
              </a:rPr>
              <a:t>resource hub</a:t>
            </a:r>
            <a:r>
              <a:rPr lang="en-GB" dirty="0"/>
              <a:t> gathers key materials to support service planning and </a:t>
            </a:r>
            <a:r>
              <a:rPr lang="en-GB" dirty="0" smtClean="0"/>
              <a:t>deliver</a:t>
            </a:r>
            <a:endParaRPr lang="en-GB" dirty="0"/>
          </a:p>
          <a:p>
            <a:pPr>
              <a:buFont typeface="Arial" panose="020B0604020202020204" pitchFamily="34" charset="0"/>
              <a:buChar char="•"/>
            </a:pPr>
            <a:r>
              <a:rPr lang="en-GB" b="1" dirty="0"/>
              <a:t>This slide set is intended to support colleagues working in </a:t>
            </a:r>
            <a:r>
              <a:rPr lang="en-GB" b="1" dirty="0" smtClean="0"/>
              <a:t>Health and Wellbeing Boards to </a:t>
            </a:r>
            <a:r>
              <a:rPr lang="en-GB" b="1" dirty="0"/>
              <a:t>make the case for a focus on high blood pressure within their </a:t>
            </a:r>
            <a:r>
              <a:rPr lang="en-GB" b="1" dirty="0" smtClean="0"/>
              <a:t>organisation</a:t>
            </a:r>
            <a:endParaRPr lang="en-GB" dirty="0"/>
          </a:p>
          <a:p>
            <a:pPr marL="342900" lvl="3" indent="-342900">
              <a:spcBef>
                <a:spcPts val="1200"/>
              </a:spcBef>
            </a:pPr>
            <a:r>
              <a:rPr lang="en-GB" sz="1800" dirty="0">
                <a:cs typeface="ヒラギノ角ゴ Pro W3" pitchFamily="84" charset="-128"/>
              </a:rPr>
              <a:t>This slide deck is intended to facilitate a discussion about prioritising prevention, detection and/or management of high blood pressure </a:t>
            </a:r>
            <a:r>
              <a:rPr lang="en-GB" sz="1800" dirty="0" smtClean="0">
                <a:cs typeface="ヒラギノ角ゴ Pro W3" pitchFamily="84" charset="-128"/>
              </a:rPr>
              <a:t>locally</a:t>
            </a:r>
            <a:endParaRPr lang="en-GB" sz="1800" dirty="0">
              <a:cs typeface="ヒラギノ角ゴ Pro W3" pitchFamily="84" charset="-128"/>
            </a:endParaRP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TextBox 5"/>
          <p:cNvSpPr txBox="1"/>
          <p:nvPr/>
        </p:nvSpPr>
        <p:spPr>
          <a:xfrm rot="2460163">
            <a:off x="4626890" y="1605132"/>
            <a:ext cx="4896544" cy="46166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smtClean="0"/>
              <a:t>DELETE BEFORE PRESENTING</a:t>
            </a:r>
            <a:endParaRPr lang="en-GB" dirty="0"/>
          </a:p>
        </p:txBody>
      </p:sp>
    </p:spTree>
    <p:extLst>
      <p:ext uri="{BB962C8B-B14F-4D97-AF65-F5344CB8AC3E}">
        <p14:creationId xmlns:p14="http://schemas.microsoft.com/office/powerpoint/2010/main" val="398358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 to presenter</a:t>
            </a:r>
            <a:endParaRPr lang="en-GB" dirty="0"/>
          </a:p>
        </p:txBody>
      </p:sp>
      <p:sp>
        <p:nvSpPr>
          <p:cNvPr id="3" name="Content Placeholder 2"/>
          <p:cNvSpPr>
            <a:spLocks noGrp="1"/>
          </p:cNvSpPr>
          <p:nvPr>
            <p:ph idx="1"/>
          </p:nvPr>
        </p:nvSpPr>
        <p:spPr>
          <a:xfrm>
            <a:off x="558000" y="1268760"/>
            <a:ext cx="6102232" cy="4739679"/>
          </a:xfrm>
        </p:spPr>
        <p:txBody>
          <a:bodyPr/>
          <a:lstStyle/>
          <a:p>
            <a:pPr>
              <a:buFont typeface="Arial" pitchFamily="34" charset="0"/>
              <a:buChar char="•"/>
            </a:pPr>
            <a:r>
              <a:rPr lang="en-GB" dirty="0"/>
              <a:t>You are encouraged to adapt this deck as you </a:t>
            </a:r>
            <a:r>
              <a:rPr lang="en-GB" dirty="0" smtClean="0"/>
              <a:t>wish</a:t>
            </a:r>
            <a:endParaRPr lang="en-GB" dirty="0"/>
          </a:p>
          <a:p>
            <a:pPr>
              <a:buFont typeface="Arial" pitchFamily="34" charset="0"/>
              <a:buChar char="•"/>
            </a:pPr>
            <a:r>
              <a:rPr lang="en-GB" dirty="0"/>
              <a:t>In particular you may wish to delete the front two explanatory slides and insert local performance data for your </a:t>
            </a:r>
            <a:r>
              <a:rPr lang="en-GB" dirty="0" smtClean="0"/>
              <a:t>area </a:t>
            </a:r>
            <a:r>
              <a:rPr lang="en-GB" dirty="0"/>
              <a:t>(following the instructions on slide </a:t>
            </a:r>
            <a:r>
              <a:rPr lang="en-GB" dirty="0" smtClean="0"/>
              <a:t>10</a:t>
            </a:r>
            <a:r>
              <a:rPr lang="en-GB" dirty="0" smtClean="0"/>
              <a:t>)</a:t>
            </a:r>
            <a:endParaRPr lang="en-GB" dirty="0"/>
          </a:p>
          <a:p>
            <a:pPr marL="342900" lvl="3" indent="-342900">
              <a:spcBef>
                <a:spcPts val="1200"/>
              </a:spcBef>
            </a:pPr>
            <a:r>
              <a:rPr lang="en-GB" sz="1800" dirty="0">
                <a:cs typeface="ヒラギノ角ゴ Pro W3" pitchFamily="84" charset="-128"/>
              </a:rPr>
              <a:t>If you want to get in touch with the national blood pressure team in Public Health England, please email </a:t>
            </a:r>
            <a:r>
              <a:rPr lang="en-GB" sz="1800" dirty="0">
                <a:cs typeface="ヒラギノ角ゴ Pro W3" pitchFamily="84" charset="-128"/>
                <a:hlinkClick r:id="rId2"/>
              </a:rPr>
              <a:t>bloodpressure@phe.gov.uk</a:t>
            </a:r>
            <a:endParaRPr lang="en-GB" sz="1800" dirty="0">
              <a:cs typeface="ヒラギノ角ゴ Pro W3" pitchFamily="84" charset="-128"/>
            </a:endParaRPr>
          </a:p>
          <a:p>
            <a:pPr marL="342900" lvl="3" indent="-342900">
              <a:spcBef>
                <a:spcPts val="1200"/>
              </a:spcBef>
            </a:pPr>
            <a:r>
              <a:rPr lang="en-GB" sz="1800" dirty="0"/>
              <a:t>Versions of this slide set for other audiences are available </a:t>
            </a:r>
            <a:r>
              <a:rPr lang="en-GB" sz="1800" dirty="0" smtClean="0">
                <a:hlinkClick r:id="rId3"/>
              </a:rPr>
              <a:t>here</a:t>
            </a:r>
            <a:endParaRPr lang="en-GB" sz="1800" dirty="0">
              <a:cs typeface="ヒラギノ角ゴ Pro W3" pitchFamily="84" charset="-128"/>
            </a:endParaRPr>
          </a:p>
          <a:p>
            <a:pPr marL="342900" lvl="3" indent="-342900">
              <a:spcBef>
                <a:spcPts val="1200"/>
              </a:spcBef>
            </a:pPr>
            <a:endParaRPr lang="en-GB" sz="1800" dirty="0">
              <a:cs typeface="ヒラギノ角ゴ Pro W3" pitchFamily="84" charset="-128"/>
            </a:endParaRPr>
          </a:p>
          <a:p>
            <a:pPr marL="282575" lvl="3" indent="0">
              <a:buNone/>
            </a:pPr>
            <a:endParaRPr lang="en-GB" sz="1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8" name="TextBox 7"/>
          <p:cNvSpPr txBox="1"/>
          <p:nvPr/>
        </p:nvSpPr>
        <p:spPr>
          <a:xfrm rot="2460163">
            <a:off x="4697367" y="1581841"/>
            <a:ext cx="4896544" cy="46166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smtClean="0"/>
              <a:t>DELETE BEFORE PRESENTING</a:t>
            </a:r>
            <a:endParaRPr lang="en-GB" dirty="0"/>
          </a:p>
        </p:txBody>
      </p:sp>
    </p:spTree>
    <p:extLst>
      <p:ext uri="{BB962C8B-B14F-4D97-AF65-F5344CB8AC3E}">
        <p14:creationId xmlns:p14="http://schemas.microsoft.com/office/powerpoint/2010/main" val="414544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558000" y="1268760"/>
            <a:ext cx="8028000" cy="4739679"/>
          </a:xfrm>
        </p:spPr>
        <p:txBody>
          <a:bodyPr/>
          <a:lstStyle/>
          <a:p>
            <a:pPr>
              <a:buFont typeface="Arial" pitchFamily="34" charset="0"/>
              <a:buChar char="•"/>
            </a:pPr>
            <a:r>
              <a:rPr lang="en-GB" dirty="0"/>
              <a:t>High blood pressure leads to </a:t>
            </a:r>
            <a:r>
              <a:rPr lang="en-GB" dirty="0" smtClean="0"/>
              <a:t>costly and disabling conditions </a:t>
            </a:r>
            <a:r>
              <a:rPr lang="en-GB" dirty="0"/>
              <a:t>including stroke, heart failure, heart attack, chronic kidney disease and vascular </a:t>
            </a:r>
            <a:r>
              <a:rPr lang="en-GB" dirty="0" smtClean="0"/>
              <a:t>dementia</a:t>
            </a:r>
            <a:endParaRPr lang="en-GB" dirty="0"/>
          </a:p>
          <a:p>
            <a:pPr>
              <a:buFont typeface="Arial" pitchFamily="34" charset="0"/>
              <a:buChar char="•"/>
            </a:pPr>
            <a:r>
              <a:rPr lang="en-GB" dirty="0" smtClean="0"/>
              <a:t>Tackling high blood pressure is therefore a major opportunity </a:t>
            </a:r>
            <a:r>
              <a:rPr lang="en-GB" dirty="0" smtClean="0"/>
              <a:t>for Clinical Commissioning Groups (CCGs) </a:t>
            </a:r>
            <a:r>
              <a:rPr lang="en-GB" dirty="0" smtClean="0"/>
              <a:t>to reduce premature mortality and save on health and social care </a:t>
            </a:r>
            <a:r>
              <a:rPr lang="en-GB" dirty="0" smtClean="0"/>
              <a:t>spending</a:t>
            </a:r>
            <a:endParaRPr lang="en-GB" dirty="0" smtClean="0"/>
          </a:p>
          <a:p>
            <a:pPr>
              <a:buFont typeface="Arial" pitchFamily="34" charset="0"/>
              <a:buChar char="•"/>
            </a:pPr>
            <a:r>
              <a:rPr lang="en-GB" dirty="0" smtClean="0"/>
              <a:t>12 national organisations including Public Health England and NHS England are leading new action on this </a:t>
            </a:r>
            <a:r>
              <a:rPr lang="en-GB" dirty="0" smtClean="0"/>
              <a:t>issue</a:t>
            </a:r>
            <a:endParaRPr lang="en-GB" dirty="0" smtClean="0"/>
          </a:p>
          <a:p>
            <a:pPr>
              <a:buFont typeface="Arial" pitchFamily="34" charset="0"/>
              <a:buChar char="•"/>
            </a:pPr>
            <a:r>
              <a:rPr lang="en-GB" dirty="0" smtClean="0"/>
              <a:t>This presentation sets out key insights and evidence from that work, to assist local teams in discussing how to improve the prevention, detection and management of high blood </a:t>
            </a:r>
            <a:r>
              <a:rPr lang="en-GB" dirty="0" smtClean="0"/>
              <a:t>pressure</a:t>
            </a: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558000" y="1268760"/>
            <a:ext cx="8028000" cy="4739679"/>
          </a:xfrm>
        </p:spPr>
        <p:txBody>
          <a:bodyPr/>
          <a:lstStyle/>
          <a:p>
            <a:pPr marL="342900" lvl="2" indent="-342900">
              <a:spcBef>
                <a:spcPts val="1200"/>
              </a:spcBef>
              <a:buFont typeface="Arial" pitchFamily="34" charset="0"/>
              <a:buChar char="•"/>
            </a:pPr>
            <a:r>
              <a:rPr lang="en-GB" dirty="0">
                <a:cs typeface="ヒラギノ角ゴ Pro W3" pitchFamily="84" charset="-128"/>
              </a:rPr>
              <a:t>Why tackle high blood </a:t>
            </a:r>
            <a:r>
              <a:rPr lang="en-GB" dirty="0" smtClean="0">
                <a:cs typeface="ヒラギノ角ゴ Pro W3" pitchFamily="84" charset="-128"/>
              </a:rPr>
              <a:t>pressure</a:t>
            </a:r>
          </a:p>
          <a:p>
            <a:pPr marL="342900" lvl="2" indent="-342900">
              <a:spcBef>
                <a:spcPts val="1200"/>
              </a:spcBef>
              <a:buFont typeface="Arial" pitchFamily="34" charset="0"/>
              <a:buChar char="•"/>
            </a:pPr>
            <a:r>
              <a:rPr lang="en-GB" dirty="0" smtClean="0">
                <a:cs typeface="ヒラギノ角ゴ Pro W3" pitchFamily="84" charset="-128"/>
              </a:rPr>
              <a:t>Impact on health system</a:t>
            </a:r>
            <a:endParaRPr lang="en-GB" dirty="0">
              <a:cs typeface="ヒラギノ角ゴ Pro W3" pitchFamily="84" charset="-128"/>
            </a:endParaRPr>
          </a:p>
          <a:p>
            <a:pPr marL="342900" lvl="2" indent="-342900">
              <a:spcBef>
                <a:spcPts val="1200"/>
              </a:spcBef>
              <a:buFont typeface="Arial" pitchFamily="34" charset="0"/>
              <a:buChar char="•"/>
            </a:pPr>
            <a:r>
              <a:rPr lang="en-GB" dirty="0">
                <a:cs typeface="ヒラギノ角ゴ Pro W3" pitchFamily="84" charset="-128"/>
              </a:rPr>
              <a:t>National performance</a:t>
            </a:r>
          </a:p>
          <a:p>
            <a:pPr marL="342900" lvl="2" indent="-342900">
              <a:spcBef>
                <a:spcPts val="1200"/>
              </a:spcBef>
              <a:buFont typeface="Arial" pitchFamily="34" charset="0"/>
              <a:buChar char="•"/>
            </a:pPr>
            <a:r>
              <a:rPr lang="en-GB" dirty="0">
                <a:cs typeface="ヒラギノ角ゴ Pro W3" pitchFamily="84" charset="-128"/>
              </a:rPr>
              <a:t>Local performance</a:t>
            </a:r>
          </a:p>
          <a:p>
            <a:pPr marL="342900" lvl="2" indent="-342900">
              <a:spcBef>
                <a:spcPts val="1200"/>
              </a:spcBef>
              <a:buFont typeface="Arial" pitchFamily="34" charset="0"/>
              <a:buChar char="•"/>
            </a:pPr>
            <a:r>
              <a:rPr lang="en-GB" dirty="0">
                <a:cs typeface="ヒラギノ角ゴ Pro W3" pitchFamily="84" charset="-128"/>
              </a:rPr>
              <a:t>New national leadership</a:t>
            </a:r>
          </a:p>
          <a:p>
            <a:pPr marL="342900" lvl="2" indent="-342900">
              <a:spcBef>
                <a:spcPts val="1200"/>
              </a:spcBef>
              <a:spcAft>
                <a:spcPts val="600"/>
              </a:spcAft>
              <a:buFont typeface="Arial" pitchFamily="34" charset="0"/>
              <a:buChar char="•"/>
            </a:pPr>
            <a:r>
              <a:rPr lang="en-GB" dirty="0">
                <a:cs typeface="ヒラギノ角ゴ Pro W3" pitchFamily="84" charset="-128"/>
              </a:rPr>
              <a:t>High blood pressure action plan</a:t>
            </a:r>
          </a:p>
          <a:p>
            <a:pPr lvl="3">
              <a:buFont typeface="Wingdings" panose="05000000000000000000" pitchFamily="2" charset="2"/>
              <a:buChar char="ü"/>
            </a:pPr>
            <a:r>
              <a:rPr lang="en-GB" sz="1800" dirty="0" smtClean="0"/>
              <a:t>  Prevention </a:t>
            </a:r>
          </a:p>
          <a:p>
            <a:pPr lvl="3">
              <a:buFont typeface="Wingdings" panose="05000000000000000000" pitchFamily="2" charset="2"/>
              <a:buChar char="ü"/>
            </a:pPr>
            <a:r>
              <a:rPr lang="en-GB" sz="1800" dirty="0" smtClean="0"/>
              <a:t>  Detection</a:t>
            </a:r>
          </a:p>
          <a:p>
            <a:pPr lvl="3">
              <a:buFont typeface="Wingdings" panose="05000000000000000000" pitchFamily="2" charset="2"/>
              <a:buChar char="ü"/>
            </a:pPr>
            <a:r>
              <a:rPr lang="en-GB" sz="1800" dirty="0" smtClean="0"/>
              <a:t>  Management</a:t>
            </a:r>
          </a:p>
          <a:p>
            <a:pPr marL="342900" lvl="2" indent="-342900">
              <a:spcBef>
                <a:spcPts val="1200"/>
              </a:spcBef>
              <a:buFont typeface="Arial" pitchFamily="34" charset="0"/>
              <a:buChar char="•"/>
            </a:pPr>
            <a:r>
              <a:rPr lang="en-GB" dirty="0">
                <a:cs typeface="ヒラギノ角ゴ Pro W3" pitchFamily="84" charset="-128"/>
              </a:rPr>
              <a:t>Resource </a:t>
            </a:r>
            <a:r>
              <a:rPr lang="en-GB" dirty="0" smtClean="0">
                <a:cs typeface="ヒラギノ角ゴ Pro W3" pitchFamily="84" charset="-128"/>
              </a:rPr>
              <a:t>hub</a:t>
            </a:r>
            <a:endParaRPr lang="en-GB" dirty="0">
              <a:cs typeface="ヒラギノ角ゴ Pro W3" pitchFamily="84" charset="-128"/>
            </a:endParaRPr>
          </a:p>
          <a:p>
            <a:pPr marL="342900" lvl="2" indent="-342900">
              <a:spcBef>
                <a:spcPts val="1200"/>
              </a:spcBef>
              <a:buFont typeface="Arial" pitchFamily="34" charset="0"/>
              <a:buChar char="•"/>
            </a:pPr>
            <a:r>
              <a:rPr lang="en-GB" dirty="0">
                <a:cs typeface="ヒラギノ角ゴ Pro W3" pitchFamily="84" charset="-128"/>
              </a:rPr>
              <a:t>Healthier Lives Hypertension Atlas</a:t>
            </a:r>
          </a:p>
          <a:p>
            <a:pPr marL="342900" lvl="2" indent="-342900">
              <a:spcBef>
                <a:spcPts val="1200"/>
              </a:spcBef>
              <a:buFont typeface="Arial" pitchFamily="34" charset="0"/>
              <a:buChar char="•"/>
            </a:pPr>
            <a:r>
              <a:rPr lang="en-GB" dirty="0">
                <a:cs typeface="ヒラギノ角ゴ Pro W3" pitchFamily="84" charset="-128"/>
              </a:rPr>
              <a:t>Future </a:t>
            </a:r>
            <a:r>
              <a:rPr lang="en-GB" dirty="0" smtClean="0">
                <a:cs typeface="ヒラギノ角ゴ Pro W3" pitchFamily="84" charset="-128"/>
              </a:rPr>
              <a:t>plans</a:t>
            </a:r>
            <a:endParaRPr lang="en-GB" dirty="0">
              <a:cs typeface="ヒラギノ角ゴ Pro W3" pitchFamily="84" charset="-128"/>
            </a:endParaRP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815166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tackle high blood pressure</a:t>
            </a:r>
            <a:endParaRPr lang="en-GB" dirty="0"/>
          </a:p>
        </p:txBody>
      </p:sp>
      <p:sp>
        <p:nvSpPr>
          <p:cNvPr id="3" name="Content Placeholder 2"/>
          <p:cNvSpPr>
            <a:spLocks noGrp="1"/>
          </p:cNvSpPr>
          <p:nvPr>
            <p:ph idx="1"/>
          </p:nvPr>
        </p:nvSpPr>
        <p:spPr>
          <a:xfrm>
            <a:off x="558000" y="1412777"/>
            <a:ext cx="8028000" cy="2088232"/>
          </a:xfrm>
        </p:spPr>
        <p:txBody>
          <a:bodyPr/>
          <a:lstStyle/>
          <a:p>
            <a:pPr>
              <a:buFont typeface="Arial" panose="020B0604020202020204" pitchFamily="34" charset="0"/>
              <a:buChar char="•"/>
            </a:pPr>
            <a:r>
              <a:rPr lang="en-GB" dirty="0" smtClean="0"/>
              <a:t>High blood pressure affects </a:t>
            </a:r>
            <a:r>
              <a:rPr lang="en-GB" dirty="0"/>
              <a:t>more than </a:t>
            </a:r>
            <a:r>
              <a:rPr lang="en-GB" b="1" dirty="0"/>
              <a:t>1 in 4 </a:t>
            </a:r>
            <a:r>
              <a:rPr lang="en-GB" b="1" dirty="0" smtClean="0"/>
              <a:t>adults </a:t>
            </a:r>
            <a:r>
              <a:rPr lang="en-GB" dirty="0" smtClean="0"/>
              <a:t>in England</a:t>
            </a:r>
          </a:p>
          <a:p>
            <a:pPr>
              <a:buFont typeface="Arial" panose="020B0604020202020204" pitchFamily="34" charset="0"/>
              <a:buChar char="•"/>
            </a:pPr>
            <a:r>
              <a:rPr lang="en-GB" dirty="0" smtClean="0"/>
              <a:t>It is the </a:t>
            </a:r>
            <a:r>
              <a:rPr lang="en-GB" b="1" dirty="0" smtClean="0"/>
              <a:t>one of the leading risk factors </a:t>
            </a:r>
            <a:r>
              <a:rPr lang="en-GB" b="1" dirty="0"/>
              <a:t>for premature death </a:t>
            </a:r>
            <a:r>
              <a:rPr lang="en-GB" dirty="0"/>
              <a:t>and </a:t>
            </a:r>
            <a:r>
              <a:rPr lang="en-GB" dirty="0" smtClean="0"/>
              <a:t>disability</a:t>
            </a:r>
          </a:p>
          <a:p>
            <a:pPr>
              <a:buFont typeface="Arial" panose="020B0604020202020204" pitchFamily="34" charset="0"/>
              <a:buChar char="•"/>
            </a:pPr>
            <a:r>
              <a:rPr lang="en-GB" dirty="0" smtClean="0"/>
              <a:t>People </a:t>
            </a:r>
            <a:r>
              <a:rPr lang="en-GB" dirty="0"/>
              <a:t>from the </a:t>
            </a:r>
            <a:r>
              <a:rPr lang="en-GB" b="1" dirty="0"/>
              <a:t>most deprived areas are 30% more likely </a:t>
            </a:r>
            <a:r>
              <a:rPr lang="en-GB" dirty="0"/>
              <a:t>than the least-deprived to have high blood pressure </a:t>
            </a:r>
            <a:endParaRPr lang="en-GB" dirty="0" smtClean="0"/>
          </a:p>
          <a:p>
            <a:pPr>
              <a:buFont typeface="Arial" panose="020B0604020202020204" pitchFamily="34" charset="0"/>
              <a:buChar char="•"/>
            </a:pPr>
            <a:r>
              <a:rPr lang="en-GB" dirty="0"/>
              <a:t>Directly addresses </a:t>
            </a:r>
            <a:r>
              <a:rPr lang="en-GB" b="1" dirty="0" smtClean="0"/>
              <a:t>NHS Outcomes Framework</a:t>
            </a:r>
            <a:r>
              <a:rPr lang="en-GB" dirty="0" smtClean="0"/>
              <a:t> </a:t>
            </a:r>
            <a:r>
              <a:rPr lang="en-GB" b="1" dirty="0"/>
              <a:t>1.1 under 75 mortality rate from cardiovascular disease</a:t>
            </a:r>
            <a:r>
              <a:rPr lang="en-GB" dirty="0"/>
              <a:t> and wider </a:t>
            </a:r>
            <a:r>
              <a:rPr lang="en-GB" dirty="0" smtClean="0"/>
              <a:t>Quality and Outcomes Framework (QOF) </a:t>
            </a:r>
            <a:r>
              <a:rPr lang="en-GB" dirty="0"/>
              <a:t>and local performance </a:t>
            </a:r>
            <a:r>
              <a:rPr lang="en-GB" dirty="0" smtClean="0"/>
              <a:t>measures</a:t>
            </a:r>
          </a:p>
          <a:p>
            <a:pPr>
              <a:buFont typeface="Arial" panose="020B0604020202020204" pitchFamily="34" charset="0"/>
              <a:buChar char="•"/>
            </a:pPr>
            <a:r>
              <a:rPr lang="en-GB" b="1" dirty="0" smtClean="0"/>
              <a:t>Improvement is achievable</a:t>
            </a:r>
            <a:r>
              <a:rPr lang="en-GB" dirty="0" smtClean="0"/>
              <a:t>:</a:t>
            </a:r>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833883658"/>
              </p:ext>
            </p:extLst>
          </p:nvPr>
        </p:nvGraphicFramePr>
        <p:xfrm>
          <a:off x="467544" y="4365104"/>
          <a:ext cx="8424936" cy="1691640"/>
        </p:xfrm>
        <a:graphic>
          <a:graphicData uri="http://schemas.openxmlformats.org/drawingml/2006/table">
            <a:tbl>
              <a:tblPr firstRow="1" bandRow="1">
                <a:tableStyleId>{FABFCF23-3B69-468F-B69F-88F6DE6A72F2}</a:tableStyleId>
              </a:tblPr>
              <a:tblGrid>
                <a:gridCol w="2520280"/>
                <a:gridCol w="5904656"/>
              </a:tblGrid>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smtClean="0"/>
                        <a:t>Adults with high blood pressure diagnosed </a:t>
                      </a:r>
                      <a:r>
                        <a:rPr lang="en-GB" sz="1800" u="sng" dirty="0" smtClean="0"/>
                        <a:t>and</a:t>
                      </a:r>
                      <a:r>
                        <a:rPr lang="en-GB" sz="1800" u="none" dirty="0" smtClean="0"/>
                        <a:t> controlled</a:t>
                      </a:r>
                      <a:endParaRPr lang="en-GB" sz="1800"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tc>
              </a:tr>
              <a:tr h="370840">
                <a:tc>
                  <a:txBody>
                    <a:bodyPr/>
                    <a:lstStyle/>
                    <a:p>
                      <a:r>
                        <a:rPr lang="en-GB" dirty="0" smtClean="0"/>
                        <a:t>England average</a:t>
                      </a:r>
                      <a:endParaRPr lang="en-GB" dirty="0"/>
                    </a:p>
                  </a:txBody>
                  <a:tcPr/>
                </a:tc>
                <a:tc>
                  <a:txBody>
                    <a:bodyPr/>
                    <a:lstStyle/>
                    <a:p>
                      <a:r>
                        <a:rPr lang="en-GB" dirty="0" smtClean="0"/>
                        <a:t>37% </a:t>
                      </a:r>
                      <a:endParaRPr lang="en-GB" dirty="0"/>
                    </a:p>
                  </a:txBody>
                  <a:tcPr/>
                </a:tc>
              </a:tr>
              <a:tr h="370840">
                <a:tc>
                  <a:txBody>
                    <a:bodyPr/>
                    <a:lstStyle/>
                    <a:p>
                      <a:r>
                        <a:rPr lang="en-GB" dirty="0" smtClean="0"/>
                        <a:t>England’s Top CCG </a:t>
                      </a:r>
                    </a:p>
                    <a:p>
                      <a:r>
                        <a:rPr lang="en-GB" sz="1400" dirty="0" smtClean="0"/>
                        <a:t>(South</a:t>
                      </a:r>
                      <a:r>
                        <a:rPr lang="en-GB" sz="1400" baseline="0" dirty="0" smtClean="0"/>
                        <a:t> West Lincolnshire)</a:t>
                      </a:r>
                      <a:endParaRPr lang="en-GB" sz="1400" dirty="0"/>
                    </a:p>
                  </a:txBody>
                  <a:tcPr/>
                </a:tc>
                <a:tc>
                  <a:txBody>
                    <a:bodyPr/>
                    <a:lstStyle/>
                    <a:p>
                      <a:r>
                        <a:rPr lang="en-GB" dirty="0" smtClean="0"/>
                        <a:t>56%</a:t>
                      </a:r>
                      <a:endParaRPr lang="en-GB" dirty="0"/>
                    </a:p>
                  </a:txBody>
                  <a:tcPr/>
                </a:tc>
              </a:tr>
              <a:tr h="370840">
                <a:tc>
                  <a:txBody>
                    <a:bodyPr/>
                    <a:lstStyle/>
                    <a:p>
                      <a:r>
                        <a:rPr lang="en-GB" dirty="0" smtClean="0"/>
                        <a:t>Canada average</a:t>
                      </a:r>
                      <a:endParaRPr lang="en-GB" dirty="0"/>
                    </a:p>
                  </a:txBody>
                  <a:tcPr/>
                </a:tc>
                <a:tc>
                  <a:txBody>
                    <a:bodyPr/>
                    <a:lstStyle/>
                    <a:p>
                      <a:r>
                        <a:rPr lang="en-GB" dirty="0" smtClean="0"/>
                        <a:t>66%</a:t>
                      </a:r>
                      <a:endParaRPr lang="en-GB" dirty="0"/>
                    </a:p>
                  </a:txBody>
                  <a:tcPr/>
                </a:tc>
              </a:tr>
            </a:tbl>
          </a:graphicData>
        </a:graphic>
      </p:graphicFrame>
    </p:spTree>
    <p:extLst>
      <p:ext uri="{BB962C8B-B14F-4D97-AF65-F5344CB8AC3E}">
        <p14:creationId xmlns:p14="http://schemas.microsoft.com/office/powerpoint/2010/main" val="247241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3" name="Title 2"/>
          <p:cNvSpPr>
            <a:spLocks noGrp="1"/>
          </p:cNvSpPr>
          <p:nvPr>
            <p:ph type="title"/>
          </p:nvPr>
        </p:nvSpPr>
        <p:spPr/>
        <p:txBody>
          <a:bodyPr>
            <a:normAutofit fontScale="90000"/>
          </a:bodyPr>
          <a:lstStyle/>
          <a:p>
            <a:r>
              <a:rPr lang="en-GB" dirty="0" smtClean="0"/>
              <a:t>Global Burden of Disease: </a:t>
            </a:r>
            <a:r>
              <a:rPr lang="en-GB" dirty="0" smtClean="0"/>
              <a:t>England</a:t>
            </a:r>
            <a:r>
              <a:rPr lang="en-GB" dirty="0" smtClean="0"/>
              <a:t> </a:t>
            </a:r>
            <a:r>
              <a:rPr lang="en-GB" dirty="0" smtClean="0"/>
              <a:t>results</a:t>
            </a:r>
            <a:endParaRPr lang="en-GB"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02" y="1543555"/>
            <a:ext cx="8859879" cy="473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611560" y="2385580"/>
            <a:ext cx="1944216" cy="243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25475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health system</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8</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7" name="Rectangle 6"/>
          <p:cNvSpPr/>
          <p:nvPr/>
        </p:nvSpPr>
        <p:spPr>
          <a:xfrm>
            <a:off x="827584" y="1510620"/>
            <a:ext cx="7272808" cy="4324261"/>
          </a:xfrm>
          <a:prstGeom prst="rect">
            <a:avLst/>
          </a:prstGeom>
        </p:spPr>
        <p:txBody>
          <a:bodyPr wrap="square">
            <a:spAutoFit/>
          </a:bodyPr>
          <a:lstStyle/>
          <a:p>
            <a:pPr marL="342900" lvl="0" indent="-342900" eaLnBrk="0" hangingPunct="0">
              <a:spcBef>
                <a:spcPts val="1200"/>
              </a:spcBef>
              <a:spcAft>
                <a:spcPts val="1200"/>
              </a:spcAft>
              <a:buFont typeface="Arial" panose="020B0604020202020204" pitchFamily="34" charset="0"/>
              <a:buChar char="•"/>
            </a:pPr>
            <a:r>
              <a:rPr lang="en-GB" sz="1800" dirty="0">
                <a:solidFill>
                  <a:prstClr val="black"/>
                </a:solidFill>
                <a:latin typeface="Arial" pitchFamily="34" charset="0"/>
              </a:rPr>
              <a:t>H</a:t>
            </a:r>
            <a:r>
              <a:rPr lang="en-GB" sz="1800" dirty="0" smtClean="0">
                <a:solidFill>
                  <a:prstClr val="black"/>
                </a:solidFill>
                <a:latin typeface="Arial" pitchFamily="34" charset="0"/>
              </a:rPr>
              <a:t>igh blood pressure accounts for approximately </a:t>
            </a:r>
            <a:r>
              <a:rPr lang="en-GB" sz="1800" b="1" dirty="0" smtClean="0">
                <a:solidFill>
                  <a:prstClr val="black"/>
                </a:solidFill>
                <a:latin typeface="Arial" pitchFamily="34" charset="0"/>
              </a:rPr>
              <a:t>12% of all GP consultations</a:t>
            </a:r>
          </a:p>
          <a:p>
            <a:pPr marL="342900" lvl="0" indent="-342900" eaLnBrk="0" hangingPunct="0">
              <a:spcBef>
                <a:spcPts val="1200"/>
              </a:spcBef>
              <a:spcAft>
                <a:spcPts val="1200"/>
              </a:spcAft>
              <a:buFont typeface="Arial" panose="020B0604020202020204" pitchFamily="34" charset="0"/>
              <a:buChar char="•"/>
            </a:pPr>
            <a:r>
              <a:rPr lang="en-GB" sz="1800" dirty="0" smtClean="0">
                <a:solidFill>
                  <a:prstClr val="black"/>
                </a:solidFill>
                <a:latin typeface="Arial" pitchFamily="34" charset="0"/>
              </a:rPr>
              <a:t>Estimated </a:t>
            </a:r>
            <a:r>
              <a:rPr lang="en-GB" sz="1800" b="1" dirty="0" smtClean="0">
                <a:solidFill>
                  <a:prstClr val="black"/>
                </a:solidFill>
                <a:latin typeface="Arial" pitchFamily="34" charset="0"/>
              </a:rPr>
              <a:t>£1bn drug costs </a:t>
            </a:r>
            <a:r>
              <a:rPr lang="en-GB" sz="1800" dirty="0" smtClean="0">
                <a:solidFill>
                  <a:prstClr val="black"/>
                </a:solidFill>
                <a:latin typeface="Arial" pitchFamily="34" charset="0"/>
              </a:rPr>
              <a:t>for high blood pressure per year</a:t>
            </a:r>
          </a:p>
          <a:p>
            <a:pPr marL="342900" lvl="0" indent="-342900" eaLnBrk="0" hangingPunct="0">
              <a:spcBef>
                <a:spcPts val="1200"/>
              </a:spcBef>
              <a:buFont typeface="Arial" panose="020B0604020202020204" pitchFamily="34" charset="0"/>
              <a:buChar char="•"/>
            </a:pPr>
            <a:r>
              <a:rPr lang="en-GB" sz="1800" b="1" dirty="0">
                <a:solidFill>
                  <a:prstClr val="black"/>
                </a:solidFill>
                <a:latin typeface="Arial" pitchFamily="34" charset="0"/>
              </a:rPr>
              <a:t>D</a:t>
            </a:r>
            <a:r>
              <a:rPr lang="en-GB" sz="1800" b="1" dirty="0" smtClean="0">
                <a:solidFill>
                  <a:prstClr val="black"/>
                </a:solidFill>
                <a:latin typeface="Arial" pitchFamily="34" charset="0"/>
              </a:rPr>
              <a:t>iseases </a:t>
            </a:r>
            <a:r>
              <a:rPr lang="en-GB" sz="1800" b="1" dirty="0">
                <a:solidFill>
                  <a:prstClr val="black"/>
                </a:solidFill>
                <a:latin typeface="Arial" pitchFamily="34" charset="0"/>
              </a:rPr>
              <a:t>caused by high blood pressure cost the NHS over £</a:t>
            </a:r>
            <a:r>
              <a:rPr lang="en-GB" sz="1800" b="1" dirty="0" smtClean="0">
                <a:solidFill>
                  <a:prstClr val="black"/>
                </a:solidFill>
                <a:latin typeface="Arial" pitchFamily="34" charset="0"/>
              </a:rPr>
              <a:t>2bn </a:t>
            </a:r>
            <a:r>
              <a:rPr lang="en-GB" sz="1800" b="1" dirty="0">
                <a:solidFill>
                  <a:prstClr val="black"/>
                </a:solidFill>
                <a:latin typeface="Arial" pitchFamily="34" charset="0"/>
              </a:rPr>
              <a:t>every </a:t>
            </a:r>
            <a:r>
              <a:rPr lang="en-GB" sz="1800" b="1" dirty="0" smtClean="0">
                <a:solidFill>
                  <a:prstClr val="black"/>
                </a:solidFill>
                <a:latin typeface="Arial" pitchFamily="34" charset="0"/>
              </a:rPr>
              <a:t>year (~£10m per CCG)</a:t>
            </a:r>
          </a:p>
          <a:p>
            <a:pPr marL="800100" lvl="1" indent="-342900" eaLnBrk="0" hangingPunct="0">
              <a:spcBef>
                <a:spcPts val="1200"/>
              </a:spcBef>
              <a:buFont typeface="Wingdings" panose="05000000000000000000" pitchFamily="2" charset="2"/>
              <a:buChar char="ü"/>
            </a:pPr>
            <a:r>
              <a:rPr lang="en-GB" sz="1800" dirty="0" smtClean="0">
                <a:solidFill>
                  <a:prstClr val="black"/>
                </a:solidFill>
                <a:latin typeface="Arial" pitchFamily="34" charset="0"/>
              </a:rPr>
              <a:t>stroke £850m</a:t>
            </a:r>
          </a:p>
          <a:p>
            <a:pPr marL="800100" lvl="1" indent="-342900" eaLnBrk="0" hangingPunct="0">
              <a:spcBef>
                <a:spcPts val="1000"/>
              </a:spcBef>
              <a:buFont typeface="Wingdings" panose="05000000000000000000" pitchFamily="2" charset="2"/>
              <a:buChar char="ü"/>
            </a:pPr>
            <a:r>
              <a:rPr lang="en-GB" sz="1800" dirty="0">
                <a:solidFill>
                  <a:prstClr val="black"/>
                </a:solidFill>
                <a:latin typeface="Arial" pitchFamily="34" charset="0"/>
              </a:rPr>
              <a:t>c</a:t>
            </a:r>
            <a:r>
              <a:rPr lang="en-GB" sz="1800" dirty="0" smtClean="0">
                <a:solidFill>
                  <a:prstClr val="black"/>
                </a:solidFill>
                <a:latin typeface="Arial" pitchFamily="34" charset="0"/>
              </a:rPr>
              <a:t>oronary </a:t>
            </a:r>
            <a:r>
              <a:rPr lang="en-GB" sz="1800" dirty="0">
                <a:solidFill>
                  <a:prstClr val="black"/>
                </a:solidFill>
                <a:latin typeface="Arial" pitchFamily="34" charset="0"/>
              </a:rPr>
              <a:t>h</a:t>
            </a:r>
            <a:r>
              <a:rPr lang="en-GB" sz="1800" dirty="0" smtClean="0">
                <a:solidFill>
                  <a:prstClr val="black"/>
                </a:solidFill>
                <a:latin typeface="Arial" pitchFamily="34" charset="0"/>
              </a:rPr>
              <a:t>eart </a:t>
            </a:r>
            <a:r>
              <a:rPr lang="en-GB" sz="1800" dirty="0">
                <a:solidFill>
                  <a:prstClr val="black"/>
                </a:solidFill>
                <a:latin typeface="Arial" pitchFamily="34" charset="0"/>
              </a:rPr>
              <a:t>d</a:t>
            </a:r>
            <a:r>
              <a:rPr lang="en-GB" sz="1800" dirty="0" smtClean="0">
                <a:solidFill>
                  <a:prstClr val="black"/>
                </a:solidFill>
                <a:latin typeface="Arial" pitchFamily="34" charset="0"/>
              </a:rPr>
              <a:t>isease £750m</a:t>
            </a:r>
          </a:p>
          <a:p>
            <a:pPr marL="800100" lvl="1" indent="-342900" eaLnBrk="0" hangingPunct="0">
              <a:spcBef>
                <a:spcPts val="1000"/>
              </a:spcBef>
              <a:buFont typeface="Wingdings" panose="05000000000000000000" pitchFamily="2" charset="2"/>
              <a:buChar char="ü"/>
            </a:pPr>
            <a:r>
              <a:rPr lang="en-GB" sz="1800" dirty="0">
                <a:solidFill>
                  <a:prstClr val="black"/>
                </a:solidFill>
                <a:latin typeface="Arial" pitchFamily="34" charset="0"/>
              </a:rPr>
              <a:t>v</a:t>
            </a:r>
            <a:r>
              <a:rPr lang="en-GB" sz="1800" dirty="0" smtClean="0">
                <a:solidFill>
                  <a:prstClr val="black"/>
                </a:solidFill>
                <a:latin typeface="Arial" pitchFamily="34" charset="0"/>
              </a:rPr>
              <a:t>ascular </a:t>
            </a:r>
            <a:r>
              <a:rPr lang="en-GB" sz="1800" dirty="0">
                <a:solidFill>
                  <a:prstClr val="black"/>
                </a:solidFill>
                <a:latin typeface="Arial" pitchFamily="34" charset="0"/>
              </a:rPr>
              <a:t>d</a:t>
            </a:r>
            <a:r>
              <a:rPr lang="en-GB" sz="1800" dirty="0" smtClean="0">
                <a:solidFill>
                  <a:prstClr val="black"/>
                </a:solidFill>
                <a:latin typeface="Arial" pitchFamily="34" charset="0"/>
              </a:rPr>
              <a:t>ementia £320m</a:t>
            </a:r>
          </a:p>
          <a:p>
            <a:pPr marL="800100" lvl="1" indent="-342900" eaLnBrk="0" hangingPunct="0">
              <a:spcBef>
                <a:spcPts val="1000"/>
              </a:spcBef>
              <a:spcAft>
                <a:spcPts val="1200"/>
              </a:spcAft>
              <a:buFont typeface="Wingdings" panose="05000000000000000000" pitchFamily="2" charset="2"/>
              <a:buChar char="ü"/>
            </a:pPr>
            <a:r>
              <a:rPr lang="en-GB" sz="1800" dirty="0">
                <a:solidFill>
                  <a:prstClr val="black"/>
                </a:solidFill>
                <a:latin typeface="Arial" pitchFamily="34" charset="0"/>
              </a:rPr>
              <a:t>c</a:t>
            </a:r>
            <a:r>
              <a:rPr lang="en-GB" sz="1800" dirty="0" smtClean="0">
                <a:solidFill>
                  <a:prstClr val="black"/>
                </a:solidFill>
                <a:latin typeface="Arial" pitchFamily="34" charset="0"/>
              </a:rPr>
              <a:t>hronic </a:t>
            </a:r>
            <a:r>
              <a:rPr lang="en-GB" sz="1800" dirty="0">
                <a:solidFill>
                  <a:prstClr val="black"/>
                </a:solidFill>
                <a:latin typeface="Arial" pitchFamily="34" charset="0"/>
              </a:rPr>
              <a:t>k</a:t>
            </a:r>
            <a:r>
              <a:rPr lang="en-GB" sz="1800" dirty="0" smtClean="0">
                <a:solidFill>
                  <a:prstClr val="black"/>
                </a:solidFill>
                <a:latin typeface="Arial" pitchFamily="34" charset="0"/>
              </a:rPr>
              <a:t>idney </a:t>
            </a:r>
            <a:r>
              <a:rPr lang="en-GB" sz="1800" dirty="0">
                <a:solidFill>
                  <a:prstClr val="black"/>
                </a:solidFill>
                <a:latin typeface="Arial" pitchFamily="34" charset="0"/>
              </a:rPr>
              <a:t>d</a:t>
            </a:r>
            <a:r>
              <a:rPr lang="en-GB" sz="1800" dirty="0" smtClean="0">
                <a:solidFill>
                  <a:prstClr val="black"/>
                </a:solidFill>
                <a:latin typeface="Arial" pitchFamily="34" charset="0"/>
              </a:rPr>
              <a:t>isease £200m</a:t>
            </a:r>
          </a:p>
          <a:p>
            <a:pPr marL="285750" lvl="0" indent="-285750" eaLnBrk="0" hangingPunct="0">
              <a:spcBef>
                <a:spcPts val="1200"/>
              </a:spcBef>
              <a:buFont typeface="Arial" panose="020B0604020202020204" pitchFamily="34" charset="0"/>
              <a:buChar char="•"/>
            </a:pPr>
            <a:r>
              <a:rPr lang="en-GB" sz="1800" b="1" dirty="0">
                <a:solidFill>
                  <a:prstClr val="black"/>
                </a:solidFill>
                <a:latin typeface="Arial" pitchFamily="34" charset="0"/>
              </a:rPr>
              <a:t>A</a:t>
            </a:r>
            <a:r>
              <a:rPr lang="en-GB" sz="1800" b="1" dirty="0" smtClean="0">
                <a:solidFill>
                  <a:prstClr val="black"/>
                </a:solidFill>
                <a:latin typeface="Arial" pitchFamily="34" charset="0"/>
              </a:rPr>
              <a:t>dditional cost of social care</a:t>
            </a:r>
          </a:p>
        </p:txBody>
      </p:sp>
    </p:spTree>
    <p:extLst>
      <p:ext uri="{BB962C8B-B14F-4D97-AF65-F5344CB8AC3E}">
        <p14:creationId xmlns:p14="http://schemas.microsoft.com/office/powerpoint/2010/main" val="337898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028000" cy="4739679"/>
          </a:xfrm>
        </p:spPr>
        <p:txBody>
          <a:bodyPr/>
          <a:lstStyle/>
          <a:p>
            <a:pPr>
              <a:buFont typeface="Arial" pitchFamily="34" charset="0"/>
              <a:buChar char="•"/>
            </a:pPr>
            <a:r>
              <a:rPr lang="en-GB" b="1" dirty="0" smtClean="0"/>
              <a:t>Positive change in last decade </a:t>
            </a:r>
            <a:r>
              <a:rPr lang="en-GB" dirty="0" smtClean="0"/>
              <a:t>- slightly lower population average </a:t>
            </a:r>
            <a:r>
              <a:rPr lang="en-GB" dirty="0"/>
              <a:t>blood </a:t>
            </a:r>
            <a:r>
              <a:rPr lang="en-GB" dirty="0" smtClean="0"/>
              <a:t>pressure (</a:t>
            </a:r>
            <a:r>
              <a:rPr lang="en-GB" dirty="0"/>
              <a:t>↓</a:t>
            </a:r>
            <a:r>
              <a:rPr lang="en-GB" sz="1200" dirty="0"/>
              <a:t>3mmHg systolic</a:t>
            </a:r>
            <a:r>
              <a:rPr lang="en-GB" dirty="0" smtClean="0"/>
              <a:t>), 2 million people newly identified, 10% more on treatment achieving control), </a:t>
            </a:r>
            <a:r>
              <a:rPr lang="en-GB" b="1" dirty="0" smtClean="0"/>
              <a:t>however</a:t>
            </a:r>
            <a:r>
              <a:rPr lang="en-GB" dirty="0" smtClean="0"/>
              <a:t>:</a:t>
            </a:r>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endParaRPr lang="en-GB" sz="800" dirty="0"/>
          </a:p>
          <a:p>
            <a:pPr>
              <a:buFont typeface="Arial" pitchFamily="34" charset="0"/>
              <a:buChar char="•"/>
            </a:pPr>
            <a:endParaRPr lang="en-GB" sz="400" dirty="0" smtClean="0"/>
          </a:p>
          <a:p>
            <a:pPr>
              <a:buFont typeface="Arial" pitchFamily="34" charset="0"/>
              <a:buChar char="•"/>
            </a:pPr>
            <a:r>
              <a:rPr lang="en-GB" b="1" dirty="0" smtClean="0"/>
              <a:t>Significant variation </a:t>
            </a:r>
          </a:p>
          <a:p>
            <a:pPr lvl="3"/>
            <a:r>
              <a:rPr lang="en-GB" sz="1800" dirty="0" smtClean="0"/>
              <a:t>between CCGs (average BP control 61-94% / average proportion of hypertensives identified 37-66%) </a:t>
            </a:r>
          </a:p>
          <a:p>
            <a:pPr lvl="3"/>
            <a:r>
              <a:rPr lang="en-GB" sz="1800" dirty="0"/>
              <a:t>b</a:t>
            </a:r>
            <a:r>
              <a:rPr lang="en-GB" sz="1800" dirty="0" smtClean="0"/>
              <a:t>etween income groups (30% more with hypertension in most-deprived areas versus least)</a:t>
            </a:r>
            <a:endParaRPr lang="en-GB" sz="1800" b="1" dirty="0" smtClean="0"/>
          </a:p>
        </p:txBody>
      </p:sp>
      <p:sp>
        <p:nvSpPr>
          <p:cNvPr id="2" name="Title 1"/>
          <p:cNvSpPr>
            <a:spLocks noGrp="1"/>
          </p:cNvSpPr>
          <p:nvPr>
            <p:ph type="title"/>
          </p:nvPr>
        </p:nvSpPr>
        <p:spPr/>
        <p:txBody>
          <a:bodyPr/>
          <a:lstStyle/>
          <a:p>
            <a:r>
              <a:rPr lang="en-GB" dirty="0" smtClean="0"/>
              <a:t>National performance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09175"/>
            <a:ext cx="3732530" cy="20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409175"/>
            <a:ext cx="3732530" cy="20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purl.org/dc/elements/1.1/"/>
    <ds:schemaRef ds:uri="http://schemas.microsoft.com/sharepoint/v3"/>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2775</TotalTime>
  <Words>2238</Words>
  <Application>Microsoft Office PowerPoint</Application>
  <PresentationFormat>On-screen Show (4:3)</PresentationFormat>
  <Paragraphs>259</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Tackling high blood pressure  A case for HWB action</vt:lpstr>
      <vt:lpstr>Background</vt:lpstr>
      <vt:lpstr>Note to presenter</vt:lpstr>
      <vt:lpstr>Introduction</vt:lpstr>
      <vt:lpstr>Contents</vt:lpstr>
      <vt:lpstr>Why tackle high blood pressure</vt:lpstr>
      <vt:lpstr>Global Burden of Disease: England results</vt:lpstr>
      <vt:lpstr>Impact on health system</vt:lpstr>
      <vt:lpstr>National performance</vt:lpstr>
      <vt:lpstr>Local performance</vt:lpstr>
      <vt:lpstr>New national leadership</vt:lpstr>
      <vt:lpstr>High blood pressure action plan</vt:lpstr>
      <vt:lpstr>Prevention</vt:lpstr>
      <vt:lpstr>Detection</vt:lpstr>
      <vt:lpstr>Management</vt:lpstr>
      <vt:lpstr>Example actions for key H&amp;WB groups</vt:lpstr>
      <vt:lpstr>Resource hub</vt:lpstr>
      <vt:lpstr>Healthier Lives variation atlas</vt:lpstr>
      <vt:lpstr>The future</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Hannah Rees</cp:lastModifiedBy>
  <cp:revision>234</cp:revision>
  <dcterms:created xsi:type="dcterms:W3CDTF">2012-10-10T09:02:29Z</dcterms:created>
  <dcterms:modified xsi:type="dcterms:W3CDTF">2015-12-18T16:56:24Z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