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5"/>
  </p:sldMasterIdLst>
  <p:notesMasterIdLst>
    <p:notesMasterId r:id="rId9"/>
  </p:notesMasterIdLst>
  <p:handoutMasterIdLst>
    <p:handoutMasterId r:id="rId10"/>
  </p:handoutMasterIdLst>
  <p:sldIdLst>
    <p:sldId id="289" r:id="rId6"/>
    <p:sldId id="287" r:id="rId7"/>
    <p:sldId id="288" r:id="rId8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2C54502-D187-416A-B576-882DE8BD6B37}">
          <p14:sldIdLst>
            <p14:sldId id="289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81A"/>
    <a:srgbClr val="F18E00"/>
    <a:srgbClr val="A0558F"/>
    <a:srgbClr val="0079BC"/>
    <a:srgbClr val="68BD49"/>
    <a:srgbClr val="4D4D4D"/>
    <a:srgbClr val="6C6F70"/>
    <a:srgbClr val="FFFFFF"/>
    <a:srgbClr val="86BE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50" autoAdjust="0"/>
    <p:restoredTop sz="90160" autoAdjust="0"/>
  </p:normalViewPr>
  <p:slideViewPr>
    <p:cSldViewPr>
      <p:cViewPr varScale="1">
        <p:scale>
          <a:sx n="113" d="100"/>
          <a:sy n="113" d="100"/>
        </p:scale>
        <p:origin x="36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238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CCDA-8D15-48C0-B5F3-626A93EA51DD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B8FE0-82A3-4413-8BF5-2C64B7633C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70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30C55-053B-4B45-A537-EB90960D3A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8596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840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30C55-053B-4B45-A537-EB90960D3A22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9069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desig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22300" y="3645024"/>
            <a:ext cx="10363200" cy="503237"/>
          </a:xfrm>
        </p:spPr>
        <p:txBody>
          <a:bodyPr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Title slide – design 1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2300" y="4509120"/>
            <a:ext cx="8534400" cy="1008112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Name</a:t>
            </a:r>
            <a:br>
              <a:rPr lang="en-GB" noProof="0" dirty="0" smtClean="0"/>
            </a:br>
            <a:r>
              <a:rPr lang="en-GB" noProof="0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55967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 marL="313200" indent="-313200">
              <a:buFont typeface="Arial" panose="020B0604020202020204" pitchFamily="34" charset="0"/>
              <a:buChar char="■"/>
              <a:defRPr sz="2200"/>
            </a:lvl1pPr>
            <a:lvl2pPr marL="626400" indent="-302400">
              <a:buFont typeface="Arial" panose="020B0604020202020204" pitchFamily="34" charset="0"/>
              <a:buChar char="□"/>
              <a:defRPr sz="2200"/>
            </a:lvl2pPr>
            <a:lvl3pPr marL="892800" indent="-255600"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chemeClr val="tx2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chemeClr val="tx2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4"/>
            <a:ext cx="4011084" cy="4691063"/>
          </a:xfrm>
        </p:spPr>
        <p:txBody>
          <a:bodyPr/>
          <a:lstStyle>
            <a:lvl1pPr marL="0" indent="0">
              <a:buNone/>
              <a:defRPr sz="20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3014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20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635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desig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8"/>
            <a:ext cx="12192000" cy="6864096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32479" y="2251883"/>
            <a:ext cx="10363200" cy="503237"/>
          </a:xfrm>
        </p:spPr>
        <p:txBody>
          <a:bodyPr/>
          <a:lstStyle>
            <a:lvl1pPr>
              <a:defRPr sz="3600" baseline="0">
                <a:solidFill>
                  <a:srgbClr val="83B81A"/>
                </a:solidFill>
              </a:defRPr>
            </a:lvl1pPr>
          </a:lstStyle>
          <a:p>
            <a:pPr lvl="0"/>
            <a:r>
              <a:rPr lang="en-GB" noProof="0" dirty="0" smtClean="0"/>
              <a:t>Title slide – design 2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32479" y="3121608"/>
            <a:ext cx="8534400" cy="1027472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2800" b="0">
                <a:solidFill>
                  <a:srgbClr val="83B81A"/>
                </a:solidFill>
              </a:defRPr>
            </a:lvl1pPr>
          </a:lstStyle>
          <a:p>
            <a:pPr lvl="0"/>
            <a:r>
              <a:rPr lang="en-GB" noProof="0" dirty="0" smtClean="0"/>
              <a:t>Name</a:t>
            </a:r>
            <a:br>
              <a:rPr lang="en-GB" noProof="0" dirty="0" smtClean="0"/>
            </a:br>
            <a:r>
              <a:rPr lang="en-GB" noProof="0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492135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desig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4" y="0"/>
            <a:ext cx="12173396" cy="6853622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528048" y="2420888"/>
            <a:ext cx="5184576" cy="1800200"/>
          </a:xfrm>
        </p:spPr>
        <p:txBody>
          <a:bodyPr/>
          <a:lstStyle>
            <a:lvl1pPr>
              <a:defRPr sz="3600">
                <a:solidFill>
                  <a:srgbClr val="83B81A"/>
                </a:solidFill>
              </a:defRPr>
            </a:lvl1pPr>
          </a:lstStyle>
          <a:p>
            <a:pPr lvl="0"/>
            <a:r>
              <a:rPr lang="en-GB" noProof="0" dirty="0" smtClean="0"/>
              <a:t>Title slide – design 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528048" y="4509120"/>
            <a:ext cx="5184576" cy="1368152"/>
          </a:xfrm>
        </p:spPr>
        <p:txBody>
          <a:bodyPr/>
          <a:lstStyle>
            <a:lvl1pPr marL="0" indent="0">
              <a:spcBef>
                <a:spcPct val="0"/>
              </a:spcBef>
              <a:spcAft>
                <a:spcPct val="0"/>
              </a:spcAft>
              <a:defRPr sz="2800" b="0">
                <a:solidFill>
                  <a:srgbClr val="83B81A"/>
                </a:solidFill>
              </a:defRPr>
            </a:lvl1pPr>
          </a:lstStyle>
          <a:p>
            <a:pPr lvl="0"/>
            <a:r>
              <a:rPr lang="en-GB" noProof="0" dirty="0" smtClean="0"/>
              <a:t>Name</a:t>
            </a:r>
            <a:br>
              <a:rPr lang="en-GB" noProof="0" dirty="0" smtClean="0"/>
            </a:br>
            <a:r>
              <a:rPr lang="en-GB" noProof="0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93075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13200" indent="-313200">
              <a:buFont typeface="Arial" panose="020B0604020202020204" pitchFamily="34" charset="0"/>
              <a:buChar char="■"/>
              <a:defRPr sz="2400"/>
            </a:lvl1pPr>
            <a:lvl2pPr marL="625475" indent="-301625">
              <a:buFont typeface="Arial" panose="020B0604020202020204" pitchFamily="34" charset="0"/>
              <a:buChar char="□"/>
              <a:defRPr sz="2200"/>
            </a:lvl2pPr>
            <a:lvl3pPr marL="893763" indent="-247650">
              <a:buFont typeface="Arial" panose="020B0604020202020204" pitchFamily="34" charset="0"/>
              <a:buChar char="▪"/>
              <a:defRPr sz="2000"/>
            </a:lvl3pPr>
            <a:lvl4pPr marL="1257300" indent="-255588">
              <a:buClr>
                <a:schemeClr val="tx2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chemeClr val="tx2"/>
              </a:buClr>
              <a:buFont typeface="Arial" panose="020B0604020202020204" pitchFamily="34" charset="0"/>
              <a:buChar char="›"/>
              <a:defRPr sz="18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59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9506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pan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2300" y="1438282"/>
            <a:ext cx="5384800" cy="4498975"/>
          </a:xfrm>
        </p:spPr>
        <p:txBody>
          <a:bodyPr/>
          <a:lstStyle>
            <a:lvl1pPr marL="313200" indent="-313200">
              <a:buFont typeface="Arial" panose="020B0604020202020204" pitchFamily="34" charset="0"/>
              <a:buChar char="■"/>
              <a:defRPr sz="2400"/>
            </a:lvl1pPr>
            <a:lvl2pPr marL="626400" indent="-302400">
              <a:buFont typeface="Arial" panose="020B0604020202020204" pitchFamily="34" charset="0"/>
              <a:buChar char="□"/>
              <a:defRPr sz="2200"/>
            </a:lvl2pPr>
            <a:lvl3pPr marL="892800" indent="-248400"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chemeClr val="tx2"/>
              </a:buClr>
              <a:buFont typeface="Arial" panose="020B0604020202020204" pitchFamily="34" charset="0"/>
              <a:buChar char="▫"/>
              <a:defRPr sz="1800"/>
            </a:lvl4pPr>
            <a:lvl5pPr marL="1525588" indent="-255588">
              <a:buClr>
                <a:schemeClr val="tx2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add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300" y="1438282"/>
            <a:ext cx="5384800" cy="4498975"/>
          </a:xfrm>
        </p:spPr>
        <p:txBody>
          <a:bodyPr/>
          <a:lstStyle>
            <a:lvl1pPr marL="313200" indent="-313200">
              <a:buFont typeface="Arial" panose="020B0604020202020204" pitchFamily="34" charset="0"/>
              <a:buChar char="■"/>
              <a:defRPr sz="2400"/>
            </a:lvl1pPr>
            <a:lvl2pPr marL="626400" indent="-302400">
              <a:buFont typeface="Arial" panose="020B0604020202020204" pitchFamily="34" charset="0"/>
              <a:buChar char="□"/>
              <a:defRPr sz="2200"/>
            </a:lvl2pPr>
            <a:lvl3pPr marL="892800" indent="-248400">
              <a:buFont typeface="Arial" panose="020B0604020202020204" pitchFamily="34" charset="0"/>
              <a:buChar char="▪"/>
              <a:defRPr sz="2000"/>
            </a:lvl3pPr>
            <a:lvl4pPr marL="1163638" indent="-255588">
              <a:buClr>
                <a:schemeClr val="tx2"/>
              </a:buClr>
              <a:buFont typeface="Arial" panose="020B0604020202020204" pitchFamily="34" charset="0"/>
              <a:buChar char="▫"/>
              <a:defRPr sz="1800"/>
            </a:lvl4pPr>
            <a:lvl5pPr marL="1431925" indent="-255588">
              <a:buClr>
                <a:schemeClr val="tx2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4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 marL="313200" indent="-313200">
              <a:buFont typeface="Arial" panose="020B0604020202020204" pitchFamily="34" charset="0"/>
              <a:buChar char="■"/>
              <a:defRPr sz="2400"/>
            </a:lvl1pPr>
            <a:lvl2pPr marL="626400" indent="-302400">
              <a:buFont typeface="Arial" panose="020B0604020202020204" pitchFamily="34" charset="0"/>
              <a:buChar char="□"/>
              <a:defRPr sz="2200"/>
            </a:lvl2pPr>
            <a:lvl3pPr marL="892800" indent="-255600"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chemeClr val="tx2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chemeClr val="tx2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add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4"/>
            <a:ext cx="5389033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 marL="313200" indent="-313200">
              <a:buFont typeface="Arial" panose="020B0604020202020204" pitchFamily="34" charset="0"/>
              <a:buChar char="■"/>
              <a:defRPr sz="2400"/>
            </a:lvl1pPr>
            <a:lvl2pPr marL="626400" indent="-302400">
              <a:buFont typeface="Arial" panose="020B0604020202020204" pitchFamily="34" charset="0"/>
              <a:buChar char="□"/>
              <a:defRPr sz="2200"/>
            </a:lvl2pPr>
            <a:lvl3pPr marL="892800" indent="-255600">
              <a:buFont typeface="Arial" panose="020B0604020202020204" pitchFamily="34" charset="0"/>
              <a:buChar char="▪"/>
              <a:defRPr sz="2000"/>
            </a:lvl3pPr>
            <a:lvl4pPr marL="1256400" indent="-255600">
              <a:buClr>
                <a:schemeClr val="tx2"/>
              </a:buClr>
              <a:buFont typeface="Arial" panose="020B0604020202020204" pitchFamily="34" charset="0"/>
              <a:buChar char="▫"/>
              <a:defRPr sz="1800"/>
            </a:lvl4pPr>
            <a:lvl5pPr marL="1526400" indent="-255600">
              <a:buClr>
                <a:schemeClr val="tx2"/>
              </a:buClr>
              <a:buFont typeface="Arial" panose="020B0604020202020204" pitchFamily="34" charset="0"/>
              <a:buChar char="›"/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938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83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429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6" y="404818"/>
            <a:ext cx="846243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438282"/>
            <a:ext cx="109728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786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14" r:id="rId2"/>
    <p:sldLayoutId id="2147483904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3B81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ts val="300"/>
        </a:spcBef>
        <a:spcAft>
          <a:spcPts val="600"/>
        </a:spcAft>
        <a:buClr>
          <a:srgbClr val="86BE3D"/>
        </a:buClr>
        <a:buFont typeface="Wingdings" panose="05000000000000000000" pitchFamily="2" charset="2"/>
        <a:buNone/>
        <a:defRPr sz="2000" b="0" baseline="0">
          <a:solidFill>
            <a:srgbClr val="4D4D4D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ts val="0"/>
        </a:spcBef>
        <a:spcAft>
          <a:spcPts val="600"/>
        </a:spcAft>
        <a:buClr>
          <a:srgbClr val="86BE3D"/>
        </a:buClr>
        <a:buFont typeface="Wingdings" panose="05000000000000000000" pitchFamily="2" charset="2"/>
        <a:defRPr sz="2000">
          <a:solidFill>
            <a:srgbClr val="4D4D4D"/>
          </a:solidFill>
          <a:latin typeface="+mn-lt"/>
        </a:defRPr>
      </a:lvl2pPr>
      <a:lvl3pPr marL="719138" indent="0" algn="l" rtl="0" eaLnBrk="0" fontAlgn="base" hangingPunct="0">
        <a:spcBef>
          <a:spcPts val="0"/>
        </a:spcBef>
        <a:spcAft>
          <a:spcPts val="600"/>
        </a:spcAft>
        <a:buClr>
          <a:srgbClr val="83B81A"/>
        </a:buClr>
        <a:buFont typeface="Wingdings 2" panose="05020102010507070707" pitchFamily="18" charset="2"/>
        <a:buNone/>
        <a:defRPr sz="2000" b="0">
          <a:solidFill>
            <a:srgbClr val="4D4D4D"/>
          </a:solidFill>
          <a:latin typeface="+mn-lt"/>
        </a:defRPr>
      </a:lvl3pPr>
      <a:lvl4pPr marL="1076325" indent="0" algn="l" rtl="0" eaLnBrk="0" fontAlgn="base" hangingPunct="0">
        <a:spcBef>
          <a:spcPts val="0"/>
        </a:spcBef>
        <a:spcAft>
          <a:spcPts val="600"/>
        </a:spcAft>
        <a:buNone/>
        <a:defRPr sz="2000">
          <a:solidFill>
            <a:srgbClr val="4D4D4D"/>
          </a:solidFill>
          <a:latin typeface="+mn-lt"/>
        </a:defRPr>
      </a:lvl4pPr>
      <a:lvl5pPr marL="1431925" indent="0" algn="l" rtl="0" eaLnBrk="0" fontAlgn="base" hangingPunct="0">
        <a:spcBef>
          <a:spcPts val="0"/>
        </a:spcBef>
        <a:spcAft>
          <a:spcPts val="600"/>
        </a:spcAft>
        <a:buNone/>
        <a:defRPr sz="2000">
          <a:solidFill>
            <a:srgbClr val="4D4D4D"/>
          </a:solidFill>
          <a:latin typeface="+mn-lt"/>
        </a:defRPr>
      </a:lvl5pPr>
      <a:lvl6pPr marL="914400" algn="l" rtl="0" fontAlgn="base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6pPr>
      <a:lvl7pPr marL="1257300" algn="l" rtl="0" fontAlgn="base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7pPr>
      <a:lvl8pPr marL="1600200" algn="l" rtl="0" fontAlgn="base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8pPr>
      <a:lvl9pPr marL="1943100" algn="l" rtl="0" fontAlgn="base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uidance/timings-for-the-withdrawal-of-legacy-gcses-as-and-a-leve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Resits</a:t>
            </a:r>
            <a:br>
              <a:rPr lang="en-GB" dirty="0" smtClean="0"/>
            </a:br>
            <a:r>
              <a:rPr lang="en-GB" sz="2800" dirty="0" smtClean="0"/>
              <a:t>Richard Garrett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HE Admissions Seminar</a:t>
            </a:r>
          </a:p>
          <a:p>
            <a:r>
              <a:rPr lang="en-GB" smtClean="0"/>
              <a:t>8 March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2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Resits – legacy qualifications proposals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Consultation </a:t>
            </a:r>
            <a:r>
              <a:rPr lang="en-GB" sz="1800" dirty="0"/>
              <a:t>ended February </a:t>
            </a:r>
            <a:r>
              <a:rPr lang="en-GB" sz="1800" dirty="0" smtClean="0"/>
              <a:t>– we have not yet announced our decisions </a:t>
            </a:r>
          </a:p>
          <a:p>
            <a:r>
              <a:rPr lang="en-GB" sz="1800" dirty="0" smtClean="0">
                <a:hlinkClick r:id="rId3"/>
              </a:rPr>
              <a:t>https</a:t>
            </a:r>
            <a:r>
              <a:rPr lang="en-GB" sz="1800" dirty="0">
                <a:hlinkClick r:id="rId3"/>
              </a:rPr>
              <a:t>://www.gov.uk/guidance/timings-for-the-withdrawal-of-legacy-gcses-as-and-a-levels</a:t>
            </a: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b="1" dirty="0" smtClean="0"/>
              <a:t>AS </a:t>
            </a:r>
            <a:r>
              <a:rPr lang="en-GB" b="1" dirty="0"/>
              <a:t>and A </a:t>
            </a:r>
            <a:r>
              <a:rPr lang="en-GB" b="1" dirty="0" smtClean="0"/>
              <a:t>levels</a:t>
            </a:r>
          </a:p>
          <a:p>
            <a:r>
              <a:rPr lang="en-GB" sz="1800" dirty="0" smtClean="0"/>
              <a:t>Students taking AS and A levels in the last scheduled sitting should have the opportunity to re-sit these qualifications after the final scheduled award, regardless of the subject and exam board.</a:t>
            </a:r>
          </a:p>
          <a:p>
            <a:r>
              <a:rPr lang="en-GB" sz="1800" dirty="0" smtClean="0"/>
              <a:t>Re-sit </a:t>
            </a:r>
            <a:r>
              <a:rPr lang="en-GB" sz="1800" dirty="0"/>
              <a:t>opportunities in AS and A levels in the subjects for which the new qualifications will be first awarded in 2017, will be available in the legacy qualifications in the summer of 2017.</a:t>
            </a:r>
          </a:p>
          <a:p>
            <a:r>
              <a:rPr lang="en-GB" sz="1800" dirty="0"/>
              <a:t>Re-sits will take place in May or June.</a:t>
            </a:r>
          </a:p>
          <a:p>
            <a:r>
              <a:rPr lang="en-GB" sz="1800" dirty="0"/>
              <a:t>Students will be able to re-sit any AS or A level unit (including controlled assessment units).</a:t>
            </a:r>
          </a:p>
          <a:p>
            <a:r>
              <a:rPr lang="en-GB" sz="1800" dirty="0"/>
              <a:t>Similar arrangements should be put in place for the later phases of AS and A level reform.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93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Resits – GCSE (our consultation proposals)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7316" y="979493"/>
            <a:ext cx="10972800" cy="5257820"/>
          </a:xfrm>
        </p:spPr>
        <p:txBody>
          <a:bodyPr/>
          <a:lstStyle/>
          <a:p>
            <a:r>
              <a:rPr lang="en-GB" sz="2000" dirty="0" smtClean="0"/>
              <a:t>Students </a:t>
            </a:r>
            <a:r>
              <a:rPr lang="en-GB" sz="2000" dirty="0"/>
              <a:t>taking GCSEs in English, English language and mathematics </a:t>
            </a:r>
            <a:r>
              <a:rPr lang="en-GB" sz="2000" dirty="0" smtClean="0"/>
              <a:t>in </a:t>
            </a:r>
            <a:r>
              <a:rPr lang="en-GB" sz="2000" dirty="0"/>
              <a:t>summer 2016 will have a re-sit opportunity in November 2016. 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We sought views on whether </a:t>
            </a:r>
            <a:r>
              <a:rPr lang="en-GB" sz="2000" dirty="0"/>
              <a:t>these students should also have a further re-sit opportunity in May/June 2017.</a:t>
            </a:r>
          </a:p>
          <a:p>
            <a:r>
              <a:rPr lang="en-GB" sz="2000" dirty="0" smtClean="0"/>
              <a:t>We proposed that there will be no </a:t>
            </a:r>
            <a:r>
              <a:rPr lang="en-GB" sz="2000" dirty="0"/>
              <a:t>re-sit opportunities in other GCSE subjects that are subject to reform. </a:t>
            </a:r>
            <a:endParaRPr lang="en-GB" sz="2000" dirty="0" smtClean="0"/>
          </a:p>
          <a:p>
            <a:r>
              <a:rPr lang="en-GB" sz="2000" dirty="0" smtClean="0"/>
              <a:t>We specifically asked for views on whether there should be resits in other subjects, especially the sciences.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8541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qual vocational qualifications">
  <a:themeElements>
    <a:clrScheme name="">
      <a:dk1>
        <a:srgbClr val="000000"/>
      </a:dk1>
      <a:lt1>
        <a:srgbClr val="FFFFFF"/>
      </a:lt1>
      <a:dk2>
        <a:srgbClr val="68BD49"/>
      </a:dk2>
      <a:lt2>
        <a:srgbClr val="65696E"/>
      </a:lt2>
      <a:accent1>
        <a:srgbClr val="65696E"/>
      </a:accent1>
      <a:accent2>
        <a:srgbClr val="68BD49"/>
      </a:accent2>
      <a:accent3>
        <a:srgbClr val="FFFFFF"/>
      </a:accent3>
      <a:accent4>
        <a:srgbClr val="000000"/>
      </a:accent4>
      <a:accent5>
        <a:srgbClr val="B8B9BA"/>
      </a:accent5>
      <a:accent6>
        <a:srgbClr val="5EAB41"/>
      </a:accent6>
      <a:hlink>
        <a:srgbClr val="68BD49"/>
      </a:hlink>
      <a:folHlink>
        <a:srgbClr val="68BD4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D7A373A4C50E468CA9E4026D35F6E2" ma:contentTypeVersion="5" ma:contentTypeDescription="Create a new document." ma:contentTypeScope="" ma:versionID="6f65294b266c6366b0609f061382a0b4">
  <xsd:schema xmlns:xsd="http://www.w3.org/2001/XMLSchema" xmlns:p="http://schemas.microsoft.com/office/2006/metadata/properties" xmlns:ns2="45150501-b37d-4b37-b0a0-512a8dbac82e" targetNamespace="http://schemas.microsoft.com/office/2006/metadata/properties" ma:root="true" ma:fieldsID="a6f16d7ac95bab966617cb1271d45bb4" ns2:_="">
    <xsd:import namespace="45150501-b37d-4b37-b0a0-512a8dbac82e"/>
    <xsd:element name="properties">
      <xsd:complexType>
        <xsd:sequence>
          <xsd:element name="documentManagement">
            <xsd:complexType>
              <xsd:all>
                <xsd:element ref="ns2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5150501-b37d-4b37-b0a0-512a8dbac82e" elementFormDefault="qualified">
    <xsd:import namespace="http://schemas.microsoft.com/office/2006/documentManagement/types"/>
    <xsd:element name="Description" ma:index="8" nillable="true" ma:displayName="Description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45150501-b37d-4b37-b0a0-512a8dbac82e" xsi:nil="true"/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35C1C410-1A9F-4F38-A395-A6A488C8E5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150501-b37d-4b37-b0a0-512a8dbac82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9C8EB4E-29D2-4DCD-9944-BB0A625CC4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FD12CC-BE13-4DB2-97FB-1B4804DD32B4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45150501-b37d-4b37-b0a0-512a8dbac82e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DA74C86D-7D20-4AB6-A173-B615F8B3A95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Ofqual powerpoint template</Template>
  <TotalTime>684</TotalTime>
  <Words>114</Words>
  <Application>Microsoft Office PowerPoint</Application>
  <PresentationFormat>Widescreen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Wingdings 2</vt:lpstr>
      <vt:lpstr>1_Ofqual vocational qualifications</vt:lpstr>
      <vt:lpstr>Resits Richard Garrett</vt:lpstr>
      <vt:lpstr>Resits – legacy qualifications proposals</vt:lpstr>
      <vt:lpstr>Resits – GCSE (our consultation proposals)</vt:lpstr>
    </vt:vector>
  </TitlesOfParts>
  <Company>Ofqual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Arial bold 24pt: Option B cover - delete A or B Do not change images</dc:title>
  <dc:creator>Vanessa Smith</dc:creator>
  <cp:lastModifiedBy>Hannah Bradley</cp:lastModifiedBy>
  <cp:revision>48</cp:revision>
  <dcterms:created xsi:type="dcterms:W3CDTF">2015-09-11T10:33:37Z</dcterms:created>
  <dcterms:modified xsi:type="dcterms:W3CDTF">2016-03-09T11:17:15Z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escription">
    <vt:lpwstr/>
  </property>
  <property fmtid="{D5CDD505-2E9C-101B-9397-08002B2CF9AE}" pid="4" name="ContentTypeId">
    <vt:lpwstr>0x010100ECD7A373A4C50E468CA9E4026D35F6E2</vt:lpwstr>
  </property>
</Properties>
</file>