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  <p:sldMasterId id="2147483650" r:id="rId6"/>
    <p:sldMasterId id="2147483792" r:id="rId7"/>
    <p:sldMasterId id="2147483804" r:id="rId8"/>
    <p:sldMasterId id="2147483876" r:id="rId9"/>
    <p:sldMasterId id="2147483888" r:id="rId10"/>
  </p:sldMasterIdLst>
  <p:notesMasterIdLst>
    <p:notesMasterId r:id="rId24"/>
  </p:notesMasterIdLst>
  <p:handoutMasterIdLst>
    <p:handoutMasterId r:id="rId25"/>
  </p:handoutMasterIdLst>
  <p:sldIdLst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01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EE4C9A-F42A-416A-91A7-DC79ADBFEDA7}">
          <p14:sldIdLst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  <p14:section name="Untitled Section" id="{3497B8C0-73D8-48CA-A051-4B2F67022BD5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D49"/>
    <a:srgbClr val="4D4D4D"/>
    <a:srgbClr val="6C6F70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138" autoAdjust="0"/>
  </p:normalViewPr>
  <p:slideViewPr>
    <p:cSldViewPr showGuides="1">
      <p:cViewPr varScale="1">
        <p:scale>
          <a:sx n="96" d="100"/>
          <a:sy n="96" d="100"/>
        </p:scale>
        <p:origin x="20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6B78-B870-40F2-AE74-AB8E6C78093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E65B-C007-44C0-B642-DD2CA10B4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B0C38D-D10D-46C5-8B79-2299751880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920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C38D-D10D-46C5-8B79-2299751880A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9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47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68E990-B0F8-45F3-B23C-B53D180951FC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1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C536C-4156-4815-84EB-CF5EB51EA5B7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40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C38D-D10D-46C5-8B79-2299751880A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48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26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75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52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68E990-B0F8-45F3-B23C-B53D180951FC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4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5365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68E990-B0F8-45F3-B23C-B53D180951FC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5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2EDC4-188C-4412-A465-1F49CB5942FE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81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68E990-B0F8-45F3-B23C-B53D180951FC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Ofqual-Slide-1.jpg                                             003789C4Macintosh HD                   C16F22C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7772400" cy="5032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6116638"/>
            <a:ext cx="64008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14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0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7400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404813"/>
            <a:ext cx="6019800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7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7772400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6725" y="6116638"/>
            <a:ext cx="64008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232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7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18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5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3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8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38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8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3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920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1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7400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404813"/>
            <a:ext cx="6019800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1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550"/>
            <a:ext cx="9144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7772400" cy="5032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6116638"/>
            <a:ext cx="64008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230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9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471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24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6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1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2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374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141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62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97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7400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404813"/>
            <a:ext cx="6019800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31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Ofqual-Slide-2.jpg                                             003789C4Macintosh HD                   C16F22C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7772400" cy="503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6116638"/>
            <a:ext cx="64008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84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61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92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08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15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4382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7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834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66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05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2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7400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404813"/>
            <a:ext cx="6019800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19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8000"/>
                </a:solidFill>
              </a:endParaRPr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35" name="Rectangle 40"/>
          <p:cNvSpPr>
            <a:spLocks noChangeArrowheads="1"/>
          </p:cNvSpPr>
          <p:nvPr userDrawn="1"/>
        </p:nvSpPr>
        <p:spPr bwMode="auto">
          <a:xfrm>
            <a:off x="1443038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2768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152400"/>
            <a:ext cx="5791200" cy="762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199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19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83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0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8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68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25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3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83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757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62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"/>
            <a:ext cx="2133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88640"/>
            <a:ext cx="6248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49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5" y="3645024"/>
            <a:ext cx="7772400" cy="503237"/>
          </a:xfrm>
        </p:spPr>
        <p:txBody>
          <a:bodyPr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725" y="4509120"/>
            <a:ext cx="64008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6617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9144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4359" y="2251884"/>
            <a:ext cx="7772400" cy="503237"/>
          </a:xfrm>
        </p:spPr>
        <p:txBody>
          <a:bodyPr/>
          <a:lstStyle>
            <a:lvl1pPr>
              <a:defRPr sz="27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4359" y="3121608"/>
            <a:ext cx="64008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1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3444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" y="0"/>
            <a:ext cx="9130047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96036" y="2420888"/>
            <a:ext cx="3888432" cy="1800200"/>
          </a:xfrm>
        </p:spPr>
        <p:txBody>
          <a:bodyPr/>
          <a:lstStyle>
            <a:lvl1pPr>
              <a:defRPr sz="27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96036" y="4509120"/>
            <a:ext cx="3888432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1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607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800"/>
            </a:lvl1pPr>
            <a:lvl2pPr marL="469106" indent="-226219">
              <a:buFont typeface="Arial" panose="020B0604020202020204" pitchFamily="34" charset="0"/>
              <a:buChar char="□"/>
              <a:defRPr sz="1650"/>
            </a:lvl2pPr>
            <a:lvl3pPr marL="670322" indent="-185738">
              <a:buFont typeface="Arial" panose="020B0604020202020204" pitchFamily="34" charset="0"/>
              <a:buChar char="▪"/>
              <a:defRPr sz="1500"/>
            </a:lvl3pPr>
            <a:lvl4pPr marL="942975" indent="-191691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144800" indent="-191700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62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9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/>
          <a:lstStyle>
            <a:lvl1pPr algn="l">
              <a:defRPr sz="225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49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6725" y="1438283"/>
            <a:ext cx="4038600" cy="4498975"/>
          </a:xfrm>
        </p:spPr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800"/>
            </a:lvl1pPr>
            <a:lvl2pPr marL="469800" indent="-226800">
              <a:buFont typeface="Arial" panose="020B0604020202020204" pitchFamily="34" charset="0"/>
              <a:buChar char="□"/>
              <a:defRPr sz="1650"/>
            </a:lvl2pPr>
            <a:lvl3pPr marL="669600" indent="-186300">
              <a:buFont typeface="Arial" panose="020B0604020202020204" pitchFamily="34" charset="0"/>
              <a:buChar char="▪"/>
              <a:defRPr sz="1500"/>
            </a:lvl3pPr>
            <a:lvl4pPr marL="942300" indent="-191700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144191" indent="-191691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438283"/>
            <a:ext cx="4038600" cy="4498975"/>
          </a:xfrm>
        </p:spPr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800"/>
            </a:lvl1pPr>
            <a:lvl2pPr marL="469800" indent="-226800">
              <a:buFont typeface="Arial" panose="020B0604020202020204" pitchFamily="34" charset="0"/>
              <a:buChar char="□"/>
              <a:defRPr sz="1650"/>
            </a:lvl2pPr>
            <a:lvl3pPr marL="669600" indent="-186300">
              <a:buFont typeface="Arial" panose="020B0604020202020204" pitchFamily="34" charset="0"/>
              <a:buChar char="▪"/>
              <a:defRPr sz="1500"/>
            </a:lvl3pPr>
            <a:lvl4pPr marL="872729" indent="-191691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073944" indent="-191691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6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800"/>
            </a:lvl1pPr>
            <a:lvl2pPr marL="469800" indent="-226800">
              <a:buFont typeface="Arial" panose="020B0604020202020204" pitchFamily="34" charset="0"/>
              <a:buChar char="□"/>
              <a:defRPr sz="1650"/>
            </a:lvl2pPr>
            <a:lvl3pPr marL="669600" indent="-191700">
              <a:buFont typeface="Arial" panose="020B0604020202020204" pitchFamily="34" charset="0"/>
              <a:buChar char="▪"/>
              <a:defRPr sz="1500"/>
            </a:lvl3pPr>
            <a:lvl4pPr marL="942300" indent="-191700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144800" indent="-191700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800"/>
            </a:lvl1pPr>
            <a:lvl2pPr marL="469800" indent="-226800">
              <a:buFont typeface="Arial" panose="020B0604020202020204" pitchFamily="34" charset="0"/>
              <a:buChar char="□"/>
              <a:defRPr sz="1650"/>
            </a:lvl2pPr>
            <a:lvl3pPr marL="669600" indent="-191700">
              <a:buFont typeface="Arial" panose="020B0604020202020204" pitchFamily="34" charset="0"/>
              <a:buChar char="▪"/>
              <a:defRPr sz="1500"/>
            </a:lvl3pPr>
            <a:lvl4pPr marL="942300" indent="-191700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144800" indent="-191700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9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4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 marL="234900" indent="-234900">
              <a:buFont typeface="Arial" panose="020B0604020202020204" pitchFamily="34" charset="0"/>
              <a:buChar char="■"/>
              <a:defRPr sz="1650"/>
            </a:lvl1pPr>
            <a:lvl2pPr marL="469800" indent="-226800">
              <a:buFont typeface="Arial" panose="020B0604020202020204" pitchFamily="34" charset="0"/>
              <a:buChar char="□"/>
              <a:defRPr sz="1650"/>
            </a:lvl2pPr>
            <a:lvl3pPr marL="669600" indent="-191700">
              <a:buFont typeface="Arial" panose="020B0604020202020204" pitchFamily="34" charset="0"/>
              <a:buChar char="▪"/>
              <a:defRPr sz="1500"/>
            </a:lvl3pPr>
            <a:lvl4pPr marL="942300" indent="-191700">
              <a:buClr>
                <a:schemeClr val="tx2"/>
              </a:buClr>
              <a:buFont typeface="Arial" panose="020B0604020202020204" pitchFamily="34" charset="0"/>
              <a:buChar char="▫"/>
              <a:defRPr sz="1350"/>
            </a:lvl4pPr>
            <a:lvl5pPr marL="1144800" indent="-191700">
              <a:buClr>
                <a:schemeClr val="tx2"/>
              </a:buClr>
              <a:buFont typeface="Arial" panose="020B0604020202020204" pitchFamily="34" charset="0"/>
              <a:buChar char="›"/>
              <a:defRPr sz="135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21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4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7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5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7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04813"/>
            <a:ext cx="63468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2052" name="Picture 7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block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08725"/>
            <a:ext cx="82296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381000" indent="-3810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buBlip>
          <a:blip r:embed="rId15"/>
        </a:buBlip>
        <a:defRPr sz="2000" b="1">
          <a:solidFill>
            <a:srgbClr val="4D4D4D"/>
          </a:solidFill>
          <a:latin typeface="+mn-lt"/>
        </a:defRPr>
      </a:lvl3pPr>
      <a:lvl4pPr marL="762000" indent="-381000" algn="l" rtl="0" eaLnBrk="0" fontAlgn="base" hangingPunct="0">
        <a:spcBef>
          <a:spcPct val="5000"/>
        </a:spcBef>
        <a:spcAft>
          <a:spcPct val="5000"/>
        </a:spcAft>
        <a:buChar char="–"/>
        <a:defRPr sz="2000">
          <a:solidFill>
            <a:srgbClr val="4D4D4D"/>
          </a:solidFill>
          <a:latin typeface="+mn-lt"/>
        </a:defRPr>
      </a:lvl4pPr>
      <a:lvl5pPr marL="762000" indent="1066800" algn="l" rtl="0" eaLnBrk="0" fontAlgn="base" hangingPunct="0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5pPr>
      <a:lvl6pPr marL="12192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6pPr>
      <a:lvl7pPr marL="16764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7pPr>
      <a:lvl8pPr marL="21336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8pPr>
      <a:lvl9pPr marL="25908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04813"/>
            <a:ext cx="63468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076" name="Picture 8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lock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08725"/>
            <a:ext cx="82296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381000" indent="-3810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buBlip>
          <a:blip r:embed="rId15"/>
        </a:buBlip>
        <a:defRPr sz="2000" b="1">
          <a:solidFill>
            <a:srgbClr val="4D4D4D"/>
          </a:solidFill>
          <a:latin typeface="+mn-lt"/>
        </a:defRPr>
      </a:lvl3pPr>
      <a:lvl4pPr marL="762000" indent="-381000" algn="l" rtl="0" eaLnBrk="0" fontAlgn="base" hangingPunct="0">
        <a:spcBef>
          <a:spcPct val="5000"/>
        </a:spcBef>
        <a:spcAft>
          <a:spcPct val="5000"/>
        </a:spcAft>
        <a:buChar char="–"/>
        <a:defRPr sz="2000">
          <a:solidFill>
            <a:srgbClr val="4D4D4D"/>
          </a:solidFill>
          <a:latin typeface="+mn-lt"/>
        </a:defRPr>
      </a:lvl4pPr>
      <a:lvl5pPr marL="762000" indent="1066800" algn="l" rtl="0" eaLnBrk="0" fontAlgn="base" hangingPunct="0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5pPr>
      <a:lvl6pPr marL="12192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6pPr>
      <a:lvl7pPr marL="16764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7pPr>
      <a:lvl8pPr marL="21336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8pPr>
      <a:lvl9pPr marL="25908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04813"/>
            <a:ext cx="63468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4100" name="Picture 7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DOTTED SQUARE_Port.bmp                                         003789C4Macintosh HD                   C16F22C3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311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6BE3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381000" indent="-3810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buBlip>
          <a:blip r:embed="rId15"/>
        </a:buBlip>
        <a:defRPr sz="2000" b="1">
          <a:solidFill>
            <a:srgbClr val="4D4D4D"/>
          </a:solidFill>
          <a:latin typeface="+mn-lt"/>
        </a:defRPr>
      </a:lvl3pPr>
      <a:lvl4pPr marL="762000" indent="-381000" algn="l" rtl="0" eaLnBrk="0" fontAlgn="base" hangingPunct="0">
        <a:spcBef>
          <a:spcPct val="5000"/>
        </a:spcBef>
        <a:spcAft>
          <a:spcPct val="5000"/>
        </a:spcAft>
        <a:buChar char="–"/>
        <a:defRPr sz="2000">
          <a:solidFill>
            <a:srgbClr val="4D4D4D"/>
          </a:solidFill>
          <a:latin typeface="+mn-lt"/>
        </a:defRPr>
      </a:lvl4pPr>
      <a:lvl5pPr marL="762000" indent="1066800" algn="l" rtl="0" eaLnBrk="0" fontAlgn="base" hangingPunct="0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5pPr>
      <a:lvl6pPr marL="12192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6pPr>
      <a:lvl7pPr marL="16764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7pPr>
      <a:lvl8pPr marL="21336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8pPr>
      <a:lvl9pPr marL="25908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OTTED SQUARE_Port.bmp                                         003789C4Macintosh HD                   C16F22C3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311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04813"/>
            <a:ext cx="63468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5125" name="Picture 8" descr="ofqual_cmyk_no_strap.tif                                       003921CEMacintosh HD                   C16F22C3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80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381000" indent="-381000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buBlip>
          <a:blip r:embed="rId15"/>
        </a:buBlip>
        <a:defRPr sz="2000" b="1">
          <a:solidFill>
            <a:srgbClr val="4D4D4D"/>
          </a:solidFill>
          <a:latin typeface="+mn-lt"/>
        </a:defRPr>
      </a:lvl3pPr>
      <a:lvl4pPr marL="762000" indent="-381000" algn="l" rtl="0" eaLnBrk="0" fontAlgn="base" hangingPunct="0">
        <a:spcBef>
          <a:spcPct val="5000"/>
        </a:spcBef>
        <a:spcAft>
          <a:spcPct val="5000"/>
        </a:spcAft>
        <a:buChar char="–"/>
        <a:defRPr sz="2000">
          <a:solidFill>
            <a:srgbClr val="4D4D4D"/>
          </a:solidFill>
          <a:latin typeface="+mn-lt"/>
        </a:defRPr>
      </a:lvl4pPr>
      <a:lvl5pPr marL="762000" indent="1066800" algn="l" rtl="0" eaLnBrk="0" fontAlgn="base" hangingPunct="0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5pPr>
      <a:lvl6pPr marL="12192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6pPr>
      <a:lvl7pPr marL="16764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7pPr>
      <a:lvl8pPr marL="21336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8pPr>
      <a:lvl9pPr marL="2590800" algn="l" rtl="0" fontAlgn="base">
        <a:spcBef>
          <a:spcPct val="5000"/>
        </a:spcBef>
        <a:spcAft>
          <a:spcPct val="500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8000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02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102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41"/>
          <p:cNvSpPr>
            <a:spLocks noChangeArrowheads="1"/>
          </p:cNvSpPr>
          <p:nvPr userDrawn="1"/>
        </p:nvSpPr>
        <p:spPr bwMode="auto">
          <a:xfrm>
            <a:off x="1443038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1031" name="Picture 38" descr="C:\Users\tmccomiskey\AppData\Local\Microsoft\Windows\Temporary Internet Files\Content.Outlook\HBZ01BIT\Accreditation CCEA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5"/>
          <a:stretch>
            <a:fillRect/>
          </a:stretch>
        </p:blipFill>
        <p:spPr bwMode="auto">
          <a:xfrm>
            <a:off x="7000875" y="123825"/>
            <a:ext cx="15001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78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30" y="404819"/>
            <a:ext cx="634682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83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3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135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225"/>
        </a:spcBef>
        <a:spcAft>
          <a:spcPts val="450"/>
        </a:spcAft>
        <a:buClr>
          <a:srgbClr val="86BE3D"/>
        </a:buClr>
        <a:buFont typeface="Wingdings" panose="05000000000000000000" pitchFamily="2" charset="2"/>
        <a:buNone/>
        <a:defRPr sz="15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ts val="0"/>
        </a:spcBef>
        <a:spcAft>
          <a:spcPts val="450"/>
        </a:spcAft>
        <a:buClr>
          <a:srgbClr val="86BE3D"/>
        </a:buClr>
        <a:buFont typeface="Wingdings" panose="05000000000000000000" pitchFamily="2" charset="2"/>
        <a:defRPr sz="1500">
          <a:solidFill>
            <a:srgbClr val="4D4D4D"/>
          </a:solidFill>
          <a:latin typeface="+mn-lt"/>
        </a:defRPr>
      </a:lvl2pPr>
      <a:lvl3pPr marL="539354" indent="0" algn="l" rtl="0" eaLnBrk="0" fontAlgn="base" hangingPunct="0">
        <a:spcBef>
          <a:spcPts val="0"/>
        </a:spcBef>
        <a:spcAft>
          <a:spcPts val="450"/>
        </a:spcAft>
        <a:buClr>
          <a:srgbClr val="83B81A"/>
        </a:buClr>
        <a:buFont typeface="Wingdings 2" panose="05020102010507070707" pitchFamily="18" charset="2"/>
        <a:buNone/>
        <a:defRPr sz="1500" b="0">
          <a:solidFill>
            <a:srgbClr val="4D4D4D"/>
          </a:solidFill>
          <a:latin typeface="+mn-lt"/>
        </a:defRPr>
      </a:lvl3pPr>
      <a:lvl4pPr marL="807244" indent="0" algn="l" rtl="0" eaLnBrk="0" fontAlgn="base" hangingPunct="0">
        <a:spcBef>
          <a:spcPts val="0"/>
        </a:spcBef>
        <a:spcAft>
          <a:spcPts val="450"/>
        </a:spcAft>
        <a:buNone/>
        <a:defRPr sz="1500">
          <a:solidFill>
            <a:srgbClr val="4D4D4D"/>
          </a:solidFill>
          <a:latin typeface="+mn-lt"/>
        </a:defRPr>
      </a:lvl4pPr>
      <a:lvl5pPr marL="1073944" indent="0" algn="l" rtl="0" eaLnBrk="0" fontAlgn="base" hangingPunct="0">
        <a:spcBef>
          <a:spcPts val="0"/>
        </a:spcBef>
        <a:spcAft>
          <a:spcPts val="450"/>
        </a:spcAft>
        <a:buNone/>
        <a:defRPr sz="1500">
          <a:solidFill>
            <a:srgbClr val="4D4D4D"/>
          </a:solidFill>
          <a:latin typeface="+mn-lt"/>
        </a:defRPr>
      </a:lvl5pPr>
      <a:lvl6pPr marL="685800" algn="l" rtl="0" fontAlgn="base">
        <a:spcBef>
          <a:spcPct val="5000"/>
        </a:spcBef>
        <a:spcAft>
          <a:spcPct val="5000"/>
        </a:spcAft>
        <a:buChar char="»"/>
        <a:defRPr sz="1125">
          <a:solidFill>
            <a:srgbClr val="4D4D4D"/>
          </a:solidFill>
          <a:latin typeface="+mn-lt"/>
        </a:defRPr>
      </a:lvl6pPr>
      <a:lvl7pPr marL="942975" algn="l" rtl="0" fontAlgn="base">
        <a:spcBef>
          <a:spcPct val="5000"/>
        </a:spcBef>
        <a:spcAft>
          <a:spcPct val="5000"/>
        </a:spcAft>
        <a:buChar char="»"/>
        <a:defRPr sz="1125">
          <a:solidFill>
            <a:srgbClr val="4D4D4D"/>
          </a:solidFill>
          <a:latin typeface="+mn-lt"/>
        </a:defRPr>
      </a:lvl7pPr>
      <a:lvl8pPr marL="1200150" algn="l" rtl="0" fontAlgn="base">
        <a:spcBef>
          <a:spcPct val="5000"/>
        </a:spcBef>
        <a:spcAft>
          <a:spcPct val="5000"/>
        </a:spcAft>
        <a:buChar char="»"/>
        <a:defRPr sz="1125">
          <a:solidFill>
            <a:srgbClr val="4D4D4D"/>
          </a:solidFill>
          <a:latin typeface="+mn-lt"/>
        </a:defRPr>
      </a:lvl8pPr>
      <a:lvl9pPr marL="1457325" algn="l" rtl="0" fontAlgn="base">
        <a:spcBef>
          <a:spcPct val="5000"/>
        </a:spcBef>
        <a:spcAft>
          <a:spcPct val="5000"/>
        </a:spcAft>
        <a:buChar char="»"/>
        <a:defRPr sz="1125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fqual.blog.gov.uk/2015/10/01/explaining-the-rqf/" TargetMode="External"/><Relationship Id="rId3" Type="http://schemas.openxmlformats.org/officeDocument/2006/relationships/hyperlink" Target="http://register.ofqual.gov.uk/" TargetMode="External"/><Relationship Id="rId7" Type="http://schemas.openxmlformats.org/officeDocument/2006/relationships/hyperlink" Target="https://www.gov.uk/government/speeches/reforming-regulation-of-vocational-qualificatio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www.gov.uk/government/publications/16-to-19-vocational-qualifications-technical-guidance" TargetMode="External"/><Relationship Id="rId11" Type="http://schemas.openxmlformats.org/officeDocument/2006/relationships/hyperlink" Target="mailto:naomi.nicholson@ofqual.gov.uk" TargetMode="External"/><Relationship Id="rId5" Type="http://schemas.openxmlformats.org/officeDocument/2006/relationships/hyperlink" Target="https://www.gov.uk/government/publications/14-to-16-qualifications-technical-guidance" TargetMode="External"/><Relationship Id="rId10" Type="http://schemas.openxmlformats.org/officeDocument/2006/relationships/hyperlink" Target="https://www.gov.uk/government/speeches/regulating-vocational-qualifications-implementing-our-regulatory-strategy" TargetMode="External"/><Relationship Id="rId4" Type="http://schemas.openxmlformats.org/officeDocument/2006/relationships/hyperlink" Target="http://alpharegister.ofqual.gov.uk/" TargetMode="External"/><Relationship Id="rId9" Type="http://schemas.openxmlformats.org/officeDocument/2006/relationships/hyperlink" Target="http://www.gov.uk/government/speeches/qualifications-place-in-a-high-performing-vocational-syste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359" y="2251884"/>
            <a:ext cx="7772400" cy="869724"/>
          </a:xfrm>
        </p:spPr>
        <p:txBody>
          <a:bodyPr/>
          <a:lstStyle/>
          <a:p>
            <a:r>
              <a:rPr lang="en-GB" altLang="en-US" dirty="0"/>
              <a:t>Vocational qualifications and HE entry in England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Jeremy Benson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2"/>
            <a:r>
              <a:rPr lang="en-GB" sz="1800" dirty="0" smtClean="0"/>
              <a:t>What other questions might </a:t>
            </a:r>
            <a:r>
              <a:rPr lang="en-GB" sz="1800" dirty="0"/>
              <a:t>I need to </a:t>
            </a:r>
            <a:r>
              <a:rPr lang="en-GB" sz="1800" dirty="0" smtClean="0"/>
              <a:t>consider?</a:t>
            </a:r>
            <a:endParaRPr lang="en-GB" sz="1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0768"/>
            <a:ext cx="8229600" cy="4498975"/>
          </a:xfrm>
        </p:spPr>
        <p:txBody>
          <a:bodyPr/>
          <a:lstStyle/>
          <a:p>
            <a:pPr lvl="2" eaLnBrk="1" hangingPunct="1">
              <a:buClr>
                <a:srgbClr val="68BD49"/>
              </a:buClr>
            </a:pPr>
            <a:r>
              <a:rPr lang="en-GB" sz="2100" dirty="0" smtClean="0"/>
              <a:t>What skills and knowledge do we want our students to have on entry? </a:t>
            </a:r>
          </a:p>
          <a:p>
            <a:pPr lvl="3">
              <a:buClr>
                <a:srgbClr val="68BD49"/>
              </a:buClr>
            </a:pPr>
            <a:r>
              <a:rPr lang="en-GB" sz="2100" dirty="0" smtClean="0"/>
              <a:t>General level of overall academic ability?</a:t>
            </a:r>
          </a:p>
          <a:p>
            <a:pPr lvl="3">
              <a:buClr>
                <a:srgbClr val="68BD49"/>
              </a:buClr>
            </a:pPr>
            <a:r>
              <a:rPr lang="en-GB" sz="2100" dirty="0" smtClean="0"/>
              <a:t>Specific set of skills to support a particular route?</a:t>
            </a:r>
          </a:p>
          <a:p>
            <a:pPr lvl="3">
              <a:buClr>
                <a:srgbClr val="68BD49"/>
              </a:buClr>
            </a:pPr>
            <a:r>
              <a:rPr lang="en-GB" sz="2100" dirty="0" smtClean="0"/>
              <a:t>How far do particular qualifications recognise these?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100" dirty="0" smtClean="0"/>
              <a:t>What might we need to put in place if we want to accept students who have taken a vocational route, but need academic skills as well?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100" dirty="0" smtClean="0"/>
              <a:t>What strengths might students with vocational qualifications bring – either in general or for specific courses?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100" dirty="0" smtClean="0"/>
              <a:t>What can we tell prospective students about our expectations – and whether we will accept vocational qualifications?</a:t>
            </a:r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/>
          </a:p>
          <a:p>
            <a:endParaRPr lang="en-GB" sz="1800" dirty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91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6346825" cy="5746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Question for table discussions…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08720"/>
            <a:ext cx="8229600" cy="4740498"/>
          </a:xfrm>
        </p:spPr>
        <p:txBody>
          <a:bodyPr/>
          <a:lstStyle/>
          <a:p>
            <a:pPr marL="0" lvl="2" indent="0">
              <a:buClr>
                <a:srgbClr val="68BD49"/>
              </a:buClr>
              <a:buNone/>
            </a:pPr>
            <a:endParaRPr lang="en-GB" altLang="en-US" dirty="0" smtClean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dirty="0"/>
          </a:p>
          <a:p>
            <a:pPr marL="0" lvl="2" indent="0" algn="ctr">
              <a:buClr>
                <a:srgbClr val="68BD49"/>
              </a:buClr>
              <a:buNone/>
            </a:pPr>
            <a:r>
              <a:rPr lang="en-GB" altLang="en-US" sz="2400" dirty="0" smtClean="0"/>
              <a:t>What questions might you need to ask if you were thinking about starting to use vocational qualifications to support admissions decisions...</a:t>
            </a:r>
          </a:p>
          <a:p>
            <a:pPr marL="0" lvl="2" indent="0" algn="ctr">
              <a:buClr>
                <a:srgbClr val="68BD49"/>
              </a:buClr>
              <a:buNone/>
            </a:pPr>
            <a:endParaRPr lang="en-GB" altLang="en-US" sz="2400" dirty="0"/>
          </a:p>
          <a:p>
            <a:pPr marL="0" lvl="2" indent="0" algn="ctr">
              <a:buClr>
                <a:srgbClr val="68BD49"/>
              </a:buClr>
              <a:buNone/>
            </a:pPr>
            <a:r>
              <a:rPr lang="en-GB" altLang="en-US" sz="2400" dirty="0" smtClean="0"/>
              <a:t>… and how would you go about answering them?</a:t>
            </a:r>
          </a:p>
          <a:p>
            <a:pPr marL="381000" lvl="3" indent="0">
              <a:buClr>
                <a:srgbClr val="68BD49"/>
              </a:buClr>
              <a:buNone/>
            </a:pPr>
            <a:endParaRPr lang="en-GB" altLang="en-US" dirty="0" smtClean="0"/>
          </a:p>
          <a:p>
            <a:pPr lvl="3">
              <a:buClr>
                <a:srgbClr val="68BD49"/>
              </a:buClr>
            </a:pPr>
            <a:endParaRPr lang="en-GB" altLang="en-US" dirty="0" smtClean="0"/>
          </a:p>
          <a:p>
            <a:pPr lvl="3">
              <a:buClr>
                <a:srgbClr val="68BD49"/>
              </a:buClr>
            </a:pPr>
            <a:endParaRPr lang="en-GB" altLang="en-US" dirty="0" smtClean="0"/>
          </a:p>
          <a:p>
            <a:pPr lvl="3">
              <a:buClr>
                <a:srgbClr val="68BD49"/>
              </a:buClr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2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60648"/>
            <a:ext cx="6346825" cy="574675"/>
          </a:xfrm>
        </p:spPr>
        <p:txBody>
          <a:bodyPr/>
          <a:lstStyle/>
          <a:p>
            <a:pPr lvl="2"/>
            <a:r>
              <a:rPr lang="en-GB" altLang="en-US" dirty="0"/>
              <a:t>Find out </a:t>
            </a:r>
            <a:r>
              <a:rPr lang="en-GB" altLang="en-US" dirty="0" smtClean="0"/>
              <a:t>more…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836712"/>
            <a:ext cx="8229600" cy="5328592"/>
          </a:xfrm>
        </p:spPr>
        <p:txBody>
          <a:bodyPr/>
          <a:lstStyle/>
          <a:p>
            <a:pPr marL="0" lvl="2" indent="0">
              <a:buClr>
                <a:srgbClr val="68BD49"/>
              </a:buClr>
              <a:buNone/>
            </a:pPr>
            <a:endParaRPr lang="en-GB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of Regulated Qualifications</a:t>
            </a:r>
          </a:p>
          <a:p>
            <a:pPr marL="0" lvl="2" indent="0">
              <a:spcAft>
                <a:spcPts val="1200"/>
              </a:spcAft>
              <a:buClr>
                <a:srgbClr val="68BD49"/>
              </a:buClr>
              <a:buNone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Current: 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http://register.ofqual.gov.uk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Prototype: </a:t>
            </a: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http://alpharegister.ofqual.gov.uk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/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for Education – qualification types</a:t>
            </a: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www.gov.uk/government/publications/14-to-16-qualifications-technical-guidance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</a:t>
            </a: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www.gov.uk/government/publications/16-to-19-vocational-qualifications-technical-guidance</a:t>
            </a: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600" dirty="0" smtClean="0"/>
              <a:t>Regulating vocational qualifications</a:t>
            </a:r>
          </a:p>
          <a:p>
            <a:pPr marL="0" lvl="2" indent="0">
              <a:spcBef>
                <a:spcPts val="300"/>
              </a:spcBef>
              <a:spcAft>
                <a:spcPts val="1200"/>
              </a:spcAft>
              <a:buClr>
                <a:srgbClr val="68BD49"/>
              </a:buClr>
              <a:buNone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https://www.gov.uk/government/speeches/reforming-regulation-of-vocational-qualifications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https://ofqual.blog.gov.uk/2015/10/01/explaining-the-rqf/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Speeches about vocational qualifications</a:t>
            </a:r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spcBef>
                <a:spcPts val="300"/>
              </a:spcBef>
              <a:spcAft>
                <a:spcPts val="0"/>
              </a:spcAft>
              <a:buClr>
                <a:srgbClr val="68BD49"/>
              </a:buClr>
              <a:buNone/>
            </a:pP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www.gov.uk/government/speeches/qualifications-place-in-a-high-performing-vocational-system</a:t>
            </a:r>
            <a:r>
              <a:rPr lang="en-GB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spcBef>
                <a:spcPts val="0"/>
              </a:spcBef>
              <a:spcAft>
                <a:spcPts val="1200"/>
              </a:spcAft>
              <a:buClr>
                <a:srgbClr val="68BD49"/>
              </a:buClr>
              <a:buNone/>
            </a:pPr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https://www.gov.uk/government/speeches/regulating-vocational-qualifications-implementing-our-regulatory-strategy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spcBef>
                <a:spcPts val="0"/>
              </a:spcBef>
              <a:spcAft>
                <a:spcPts val="0"/>
              </a:spcAft>
              <a:buClr>
                <a:srgbClr val="68BD49"/>
              </a:buClr>
              <a:buNone/>
            </a:pPr>
            <a:endParaRPr lang="en-GB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hlinkClick r:id="rId11"/>
            </a:endParaRPr>
          </a:p>
          <a:p>
            <a:pPr marL="0" lvl="2" indent="0">
              <a:spcBef>
                <a:spcPts val="0"/>
              </a:spcBef>
              <a:buClr>
                <a:srgbClr val="68BD49"/>
              </a:buClr>
              <a:buNone/>
            </a:pPr>
            <a:r>
              <a:rPr lang="en-GB" altLang="en-US" sz="1600" u="sng" dirty="0">
                <a:solidFill>
                  <a:schemeClr val="tx1"/>
                </a:solidFill>
              </a:rPr>
              <a:t>j</a:t>
            </a:r>
            <a:r>
              <a:rPr lang="en-GB" altLang="en-US" sz="1600" u="sng" dirty="0" smtClean="0">
                <a:solidFill>
                  <a:schemeClr val="tx1"/>
                </a:solidFill>
              </a:rPr>
              <a:t>eremy.benson@ofqual.gov.uk </a:t>
            </a:r>
            <a:endParaRPr lang="en-GB" altLang="en-US" sz="1600" u="sng" dirty="0">
              <a:solidFill>
                <a:schemeClr val="tx1"/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Other pathways to HE in Northern Ireland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  <p:pic>
        <p:nvPicPr>
          <p:cNvPr id="4100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3534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The story in </a:t>
            </a:r>
            <a:r>
              <a:rPr lang="en-GB" dirty="0"/>
              <a:t>n</a:t>
            </a:r>
            <a:r>
              <a:rPr lang="en-GB" dirty="0" smtClean="0"/>
              <a:t>umbers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3627" t="8567" r="14247" b="4866"/>
          <a:stretch/>
        </p:blipFill>
        <p:spPr bwMode="auto">
          <a:xfrm>
            <a:off x="755576" y="1171312"/>
            <a:ext cx="7056784" cy="434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UK 18 year old entry rate by type of qualification held (logarithmic scale</a:t>
            </a:r>
            <a:r>
              <a:rPr lang="en-GB" sz="1600" b="1" dirty="0" smtClean="0"/>
              <a:t>)</a:t>
            </a:r>
          </a:p>
          <a:p>
            <a:endParaRPr lang="en-GB" sz="1600" dirty="0" smtClean="0"/>
          </a:p>
          <a:p>
            <a:pPr algn="r"/>
            <a:r>
              <a:rPr lang="en-GB" sz="1600" dirty="0" smtClean="0"/>
              <a:t>			</a:t>
            </a:r>
            <a:r>
              <a:rPr lang="en-GB" sz="1600" i="1" dirty="0" smtClean="0"/>
              <a:t>Source: UCAS End of Cycle Report 2015, p135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644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What would you need to know if…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0768"/>
            <a:ext cx="8229600" cy="4498975"/>
          </a:xfrm>
        </p:spPr>
        <p:txBody>
          <a:bodyPr/>
          <a:lstStyle/>
          <a:p>
            <a:pPr marL="0" lvl="2" indent="0" algn="ctr" eaLnBrk="1" hangingPunct="1">
              <a:buClr>
                <a:srgbClr val="68BD49"/>
              </a:buClr>
              <a:buNone/>
            </a:pPr>
            <a:r>
              <a:rPr lang="en-GB" sz="2400" dirty="0" smtClean="0"/>
              <a:t>... you were an admissions tutor thinking about starting to use vocational qualifications to inform admissions decisions?</a:t>
            </a:r>
          </a:p>
          <a:p>
            <a:pPr lvl="2" eaLnBrk="1" hangingPunct="1">
              <a:buClr>
                <a:srgbClr val="68BD49"/>
              </a:buClr>
            </a:pPr>
            <a:endParaRPr lang="en-GB" dirty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r>
              <a:rPr lang="en-GB" sz="2200" dirty="0" smtClean="0"/>
              <a:t>What skills do vocational qualifications recognise?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200" dirty="0" smtClean="0"/>
              <a:t>What is different about vocational qualifications compared to qualifications I’m more familiar with?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200" dirty="0" smtClean="0"/>
              <a:t>What other things might I need to consider if I want to start using vocational qualifications?</a:t>
            </a:r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/>
          </a:p>
          <a:p>
            <a:endParaRPr lang="en-GB" sz="1800" dirty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23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/>
              <a:t>What skills do vocational qualifications recognise?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0768"/>
            <a:ext cx="8229600" cy="4498975"/>
          </a:xfrm>
        </p:spPr>
        <p:txBody>
          <a:bodyPr/>
          <a:lstStyle/>
          <a:p>
            <a:pPr marL="0" lvl="2" indent="0" algn="ctr" eaLnBrk="1" hangingPunct="1">
              <a:buClr>
                <a:srgbClr val="68BD49"/>
              </a:buClr>
              <a:buNone/>
            </a:pPr>
            <a:r>
              <a:rPr lang="en-GB" sz="2200" dirty="0" smtClean="0"/>
              <a:t>A wide range…</a:t>
            </a:r>
          </a:p>
          <a:p>
            <a:pPr lvl="2" eaLnBrk="1" hangingPunct="1">
              <a:buClr>
                <a:srgbClr val="68BD49"/>
              </a:buClr>
            </a:pPr>
            <a:r>
              <a:rPr lang="en-GB" sz="2200" dirty="0" smtClean="0"/>
              <a:t>How can I find out?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Title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Ofqual’s Register of Regulated Qualifications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Check the specification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Ask the awarding body</a:t>
            </a:r>
          </a:p>
          <a:p>
            <a:pPr lvl="3" eaLnBrk="1" hangingPunct="1">
              <a:buClr>
                <a:srgbClr val="68BD49"/>
              </a:buClr>
            </a:pPr>
            <a:endParaRPr lang="en-GB" sz="2200" dirty="0" smtClean="0"/>
          </a:p>
          <a:p>
            <a:pPr lvl="2" eaLnBrk="1" hangingPunct="1">
              <a:buClr>
                <a:srgbClr val="68BD49"/>
              </a:buClr>
            </a:pPr>
            <a:r>
              <a:rPr lang="en-GB" sz="2200" dirty="0" smtClean="0"/>
              <a:t>Each vocational qualification is individually designed by the awarding body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Many are based on employer-designed skills standards</a:t>
            </a:r>
          </a:p>
          <a:p>
            <a:pPr lvl="3" eaLnBrk="1" hangingPunct="1">
              <a:buClr>
                <a:srgbClr val="68BD49"/>
              </a:buClr>
            </a:pPr>
            <a:r>
              <a:rPr lang="en-GB" sz="2200" dirty="0" smtClean="0"/>
              <a:t>Others may be designed more to meet learner demand </a:t>
            </a:r>
            <a:r>
              <a:rPr lang="en-GB" sz="2200" dirty="0"/>
              <a:t>/</a:t>
            </a:r>
            <a:r>
              <a:rPr lang="en-GB" sz="2200" dirty="0" smtClean="0"/>
              <a:t>  school/college interest</a:t>
            </a:r>
          </a:p>
          <a:p>
            <a:pPr lvl="2" eaLnBrk="1" hangingPunct="1">
              <a:buClr>
                <a:srgbClr val="68BD49"/>
              </a:buClr>
            </a:pPr>
            <a:endParaRPr lang="en-GB" sz="2200" dirty="0" smtClean="0"/>
          </a:p>
          <a:p>
            <a:pPr lvl="2" eaLnBrk="1" hangingPunct="1">
              <a:buClr>
                <a:srgbClr val="68BD49"/>
              </a:buClr>
            </a:pPr>
            <a:endParaRPr lang="en-GB" sz="2200" dirty="0" smtClean="0"/>
          </a:p>
          <a:p>
            <a:pPr lvl="2" eaLnBrk="1" hangingPunct="1">
              <a:buClr>
                <a:srgbClr val="68BD49"/>
              </a:buClr>
            </a:pPr>
            <a:endParaRPr lang="en-GB" dirty="0"/>
          </a:p>
          <a:p>
            <a:endParaRPr lang="en-GB" sz="1800" dirty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842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Titles</a:t>
            </a:r>
            <a:endParaRPr lang="en-GB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6724" y="1297731"/>
          <a:ext cx="8065715" cy="4468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132"/>
                <a:gridCol w="1080120"/>
                <a:gridCol w="3096344"/>
                <a:gridCol w="1080119"/>
              </a:tblGrid>
              <a:tr h="3188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Applied</a:t>
                      </a:r>
                      <a:r>
                        <a:rPr lang="en-GB" sz="1800" baseline="0" dirty="0" smtClean="0">
                          <a:effectLst/>
                        </a:rPr>
                        <a:t> Generals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Tech Levels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8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Cert </a:t>
                      </a:r>
                      <a:r>
                        <a:rPr lang="en-GB" sz="1600" b="1" dirty="0" err="1" smtClean="0">
                          <a:effectLst/>
                        </a:rPr>
                        <a:t>no.s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Title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Cert </a:t>
                      </a:r>
                      <a:r>
                        <a:rPr lang="en-GB" sz="1600" b="1" dirty="0" err="1" smtClean="0">
                          <a:effectLst/>
                        </a:rPr>
                        <a:t>no.s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Extended Diploma in Health and Social Care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12,670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Extended Diploma in Art and Design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11,160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Subsidiary Diploma in Business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11,860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Extended Diploma in IT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9,760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Extended Diploma in Sport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11,860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City &amp; Guilds Level 3 Diploma in Health &amp; Social Care (Adults) for England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8,660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Subsidiary Diploma in 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11,530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AAT Level 3 Diploma In Accounting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8,010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Subsidiary Diploma in Sport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10,820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Pearson BTEC Level 3 Extended Diploma in Creative Media Production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7,350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0950" y="2408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6724" y="5847655"/>
            <a:ext cx="80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Data from academic year 2013/14. Includes certifications taken by all learners, not just at 16-19. Figures rounded to nearest ten. All above qualifications in QCF.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69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our Register of qualifications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2982433"/>
            <a:ext cx="252028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CURRENT VERSION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44" t="6645" b="15623"/>
          <a:stretch/>
        </p:blipFill>
        <p:spPr>
          <a:xfrm>
            <a:off x="113844" y="1097360"/>
            <a:ext cx="893536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23" y="406053"/>
            <a:ext cx="6346825" cy="574675"/>
          </a:xfrm>
        </p:spPr>
        <p:txBody>
          <a:bodyPr/>
          <a:lstStyle/>
          <a:p>
            <a:pPr eaLnBrk="1" hangingPunct="1"/>
            <a:r>
              <a:rPr lang="en-GB" altLang="en-US" dirty="0"/>
              <a:t>M</a:t>
            </a:r>
            <a:r>
              <a:rPr lang="en-GB" altLang="en-US" dirty="0" smtClean="0"/>
              <a:t>ore details from specifications…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51521" y="1268760"/>
          <a:ext cx="8424936" cy="5254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3788769"/>
                <a:gridCol w="3412032"/>
              </a:tblGrid>
              <a:tr h="171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Type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Applied General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Tech Level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285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Qualification title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none" dirty="0" smtClean="0">
                          <a:effectLst/>
                        </a:rPr>
                        <a:t>Pearson BTEC Level 3 Extended Diploma in Health and Social Care</a:t>
                      </a:r>
                      <a:endParaRPr lang="en-GB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effectLst/>
                        </a:rPr>
                        <a:t>Pearson BTEC Level 3 Extended Diploma in Art and </a:t>
                      </a:r>
                      <a:r>
                        <a:rPr lang="en-GB" sz="1200" u="none" dirty="0" smtClean="0">
                          <a:effectLst/>
                        </a:rPr>
                        <a:t>Design</a:t>
                      </a:r>
                      <a:endParaRPr lang="en-GB" sz="12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142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Enrolments 2013/14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12,670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11,160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142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Size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1080 GLH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1080 GLH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71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Assessment methods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Aural Examination, Coursework, Oral Examination, Portfolio of Evidence, Practical Demonstration/Assignment, Task-based Controlled Assessment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Aural Examination, Coursework, E-assessment, Multiple Choice Examination, Oral Examination, Portfolio of Evidence, Practical Demonstration/Assignment, Practical Examination, Task-based Controlled Assessment, Written Examination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571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Structure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Four </a:t>
                      </a:r>
                      <a:r>
                        <a:rPr lang="en-GB" sz="1200" dirty="0">
                          <a:effectLst/>
                        </a:rPr>
                        <a:t>different pathways </a:t>
                      </a:r>
                      <a:r>
                        <a:rPr lang="en-GB" sz="1200" dirty="0" smtClean="0">
                          <a:effectLst/>
                        </a:rPr>
                        <a:t>can </a:t>
                      </a:r>
                      <a:r>
                        <a:rPr lang="en-GB" sz="1200" dirty="0">
                          <a:effectLst/>
                        </a:rPr>
                        <a:t>be taken.  </a:t>
                      </a:r>
                      <a:r>
                        <a:rPr lang="en-GB" sz="1200" dirty="0" smtClean="0">
                          <a:effectLst/>
                        </a:rPr>
                        <a:t>Each pathway</a:t>
                      </a:r>
                      <a:r>
                        <a:rPr lang="en-GB" sz="1200" baseline="0" dirty="0" smtClean="0">
                          <a:effectLst/>
                        </a:rPr>
                        <a:t> has </a:t>
                      </a:r>
                      <a:r>
                        <a:rPr lang="en-GB" sz="1200" dirty="0" smtClean="0">
                          <a:effectLst/>
                        </a:rPr>
                        <a:t>between </a:t>
                      </a:r>
                      <a:r>
                        <a:rPr lang="en-GB" sz="1200" dirty="0">
                          <a:effectLst/>
                        </a:rPr>
                        <a:t>45% and 72% mandatory content, the remainder </a:t>
                      </a:r>
                      <a:r>
                        <a:rPr lang="en-GB" sz="1200" dirty="0" smtClean="0">
                          <a:effectLst/>
                        </a:rPr>
                        <a:t>can be selected</a:t>
                      </a:r>
                      <a:r>
                        <a:rPr lang="en-GB" sz="1200" baseline="0" dirty="0" smtClean="0">
                          <a:effectLst/>
                        </a:rPr>
                        <a:t> from </a:t>
                      </a:r>
                      <a:r>
                        <a:rPr lang="en-GB" sz="1200" dirty="0" smtClean="0">
                          <a:effectLst/>
                        </a:rPr>
                        <a:t>100+ </a:t>
                      </a:r>
                      <a:r>
                        <a:rPr lang="en-GB" sz="1200" dirty="0">
                          <a:effectLst/>
                        </a:rPr>
                        <a:t>different units.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Eight </a:t>
                      </a:r>
                      <a:r>
                        <a:rPr lang="en-GB" sz="1200" dirty="0">
                          <a:effectLst/>
                        </a:rPr>
                        <a:t>different pathways </a:t>
                      </a:r>
                      <a:r>
                        <a:rPr lang="en-GB" sz="1200" dirty="0" smtClean="0">
                          <a:effectLst/>
                        </a:rPr>
                        <a:t>can </a:t>
                      </a:r>
                      <a:r>
                        <a:rPr lang="en-GB" sz="1200" dirty="0">
                          <a:effectLst/>
                        </a:rPr>
                        <a:t>be taken.  </a:t>
                      </a:r>
                      <a:r>
                        <a:rPr lang="en-GB" sz="1200" dirty="0" smtClean="0">
                          <a:effectLst/>
                        </a:rPr>
                        <a:t>Each pathway has </a:t>
                      </a:r>
                      <a:r>
                        <a:rPr lang="en-GB" sz="1200" dirty="0">
                          <a:effectLst/>
                        </a:rPr>
                        <a:t>28% mandatory content, the remainder </a:t>
                      </a:r>
                      <a:r>
                        <a:rPr lang="en-GB" sz="1200" dirty="0" smtClean="0">
                          <a:effectLst/>
                        </a:rPr>
                        <a:t>can be selected </a:t>
                      </a:r>
                      <a:r>
                        <a:rPr lang="en-GB" sz="1200" dirty="0">
                          <a:effectLst/>
                        </a:rPr>
                        <a:t>from </a:t>
                      </a:r>
                      <a:r>
                        <a:rPr lang="en-GB" sz="1200" dirty="0" smtClean="0">
                          <a:effectLst/>
                        </a:rPr>
                        <a:t>100+ </a:t>
                      </a:r>
                      <a:r>
                        <a:rPr lang="en-GB" sz="1200" dirty="0">
                          <a:effectLst/>
                        </a:rPr>
                        <a:t>different </a:t>
                      </a:r>
                      <a:r>
                        <a:rPr lang="en-GB" sz="1200" dirty="0" smtClean="0">
                          <a:effectLst/>
                        </a:rPr>
                        <a:t>units.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285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Grading scale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P/M/D/D*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P/M/D/D*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  <a:tr h="2042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Examples of skills that are</a:t>
                      </a:r>
                      <a:r>
                        <a:rPr lang="en-GB" sz="1200" baseline="0" dirty="0" smtClean="0">
                          <a:effectLst/>
                        </a:rPr>
                        <a:t> assessed in one mandatory unit from each qual: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Explain potential hazards and the harm that may arise from each in a health or social care setting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Outline how legislation, policies and procedures relating to health, safety and security influence health and social care settings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Carry out a risk assessment in a health or social care setting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Explain possible priorities and responses when dealing with two particular incidents or emergencies in a health or social care setting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Identify </a:t>
                      </a:r>
                      <a:r>
                        <a:rPr lang="en-GB" sz="1200" dirty="0">
                          <a:effectLst/>
                        </a:rPr>
                        <a:t>primary and secondary sources for recording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Record </a:t>
                      </a:r>
                      <a:r>
                        <a:rPr lang="en-GB" sz="1200" dirty="0">
                          <a:effectLst/>
                        </a:rPr>
                        <a:t>visually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Discuss </a:t>
                      </a:r>
                      <a:r>
                        <a:rPr lang="en-GB" sz="1200" dirty="0">
                          <a:effectLst/>
                        </a:rPr>
                        <a:t>visual recording in others’ work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Review </a:t>
                      </a:r>
                      <a:r>
                        <a:rPr lang="en-GB" sz="1200" dirty="0">
                          <a:effectLst/>
                        </a:rPr>
                        <a:t>own visual recording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Develop </a:t>
                      </a:r>
                      <a:r>
                        <a:rPr lang="en-GB" sz="1200" dirty="0">
                          <a:effectLst/>
                        </a:rPr>
                        <a:t>visual recording to produce effective outcomes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4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32656"/>
            <a:ext cx="6480720" cy="574675"/>
          </a:xfrm>
          <a:noFill/>
        </p:spPr>
        <p:txBody>
          <a:bodyPr/>
          <a:lstStyle/>
          <a:p>
            <a:pPr lvl="2"/>
            <a:r>
              <a:rPr lang="en-GB" sz="1800" dirty="0" smtClean="0"/>
              <a:t>What are the differences between vocational and academic qualifications?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68760"/>
            <a:ext cx="8229600" cy="4824536"/>
          </a:xfrm>
        </p:spPr>
        <p:txBody>
          <a:bodyPr/>
          <a:lstStyle/>
          <a:p>
            <a:pPr marL="0" indent="-38100">
              <a:buClr>
                <a:srgbClr val="68BD49"/>
              </a:buClr>
            </a:pPr>
            <a:r>
              <a:rPr lang="en-GB" sz="2400" dirty="0" smtClean="0"/>
              <a:t>Some things to consider:</a:t>
            </a:r>
            <a:endParaRPr lang="en-GB" dirty="0" smtClean="0"/>
          </a:p>
          <a:p>
            <a:pPr lvl="2">
              <a:buClr>
                <a:srgbClr val="68BD49"/>
              </a:buClr>
            </a:pPr>
            <a:r>
              <a:rPr lang="en-GB" sz="1800" dirty="0" smtClean="0"/>
              <a:t>Vocational qualifications often do not assess typical ‘academic’ skills, e.g. analysis, extended writing (although some may)</a:t>
            </a:r>
          </a:p>
          <a:p>
            <a:pPr lvl="2">
              <a:buClr>
                <a:srgbClr val="68BD49"/>
              </a:buClr>
            </a:pPr>
            <a:r>
              <a:rPr lang="en-GB" sz="1800" dirty="0" smtClean="0"/>
              <a:t>Qualifications at the same level do not necessarily assess the same kinds of skills:</a:t>
            </a:r>
          </a:p>
          <a:p>
            <a:pPr lvl="3">
              <a:buClr>
                <a:srgbClr val="68BD49"/>
              </a:buClr>
            </a:pPr>
            <a:r>
              <a:rPr lang="en-GB" sz="1800" dirty="0" smtClean="0"/>
              <a:t>An NVQ in Hairdressing can be at Level 3</a:t>
            </a:r>
          </a:p>
          <a:p>
            <a:pPr lvl="3">
              <a:buClr>
                <a:srgbClr val="68BD49"/>
              </a:buClr>
            </a:pPr>
            <a:r>
              <a:rPr lang="en-GB" sz="1800" dirty="0" smtClean="0"/>
              <a:t>So is A level Physics</a:t>
            </a:r>
          </a:p>
          <a:p>
            <a:pPr marL="381000" lvl="3" indent="0">
              <a:buClr>
                <a:srgbClr val="68BD49"/>
              </a:buClr>
              <a:buNone/>
            </a:pPr>
            <a:r>
              <a:rPr lang="en-GB" sz="1800" b="1" dirty="0" smtClean="0"/>
              <a:t>Level is a broad indicator – not an exact equivalence</a:t>
            </a:r>
          </a:p>
          <a:p>
            <a:pPr lvl="2">
              <a:buClr>
                <a:srgbClr val="68BD49"/>
              </a:buClr>
            </a:pPr>
            <a:r>
              <a:rPr lang="en-GB" sz="1800" b="1" dirty="0" smtClean="0"/>
              <a:t>Government does not set out the vocational skills it wants assessed in schools and colleges (unlike for GCSE and A level)</a:t>
            </a:r>
          </a:p>
          <a:p>
            <a:pPr lvl="2">
              <a:buClr>
                <a:srgbClr val="68BD49"/>
              </a:buClr>
            </a:pPr>
            <a:r>
              <a:rPr lang="en-GB" altLang="en-US" sz="1800" dirty="0" smtClean="0"/>
              <a:t>Ofqual doesn’t set detailed </a:t>
            </a:r>
            <a:r>
              <a:rPr lang="en-GB" altLang="en-US" sz="1800" dirty="0"/>
              <a:t>regulatory requirements for qualification ‘types</a:t>
            </a:r>
            <a:r>
              <a:rPr lang="en-GB" altLang="en-US" sz="1800" dirty="0" smtClean="0"/>
              <a:t>’ as we do for GCSEs and A levels</a:t>
            </a:r>
          </a:p>
          <a:p>
            <a:pPr lvl="2">
              <a:buClr>
                <a:srgbClr val="68BD49"/>
              </a:buClr>
            </a:pPr>
            <a:r>
              <a:rPr lang="en-GB" altLang="en-US" sz="1800" dirty="0" smtClean="0"/>
              <a:t>There is huge diversity in vocational qualifications – in terms of size, assessment methods, skills tested, breadth</a:t>
            </a:r>
            <a:endParaRPr lang="en-GB" altLang="en-US" sz="1800" dirty="0"/>
          </a:p>
          <a:p>
            <a:pPr lvl="2">
              <a:buClr>
                <a:srgbClr val="68BD49"/>
              </a:buClr>
            </a:pPr>
            <a:endParaRPr lang="en-GB" b="1" dirty="0" smtClean="0"/>
          </a:p>
          <a:p>
            <a:pPr lvl="2">
              <a:buClr>
                <a:srgbClr val="68BD49"/>
              </a:buClr>
            </a:pPr>
            <a:endParaRPr lang="en-GB" b="1" dirty="0" smtClean="0"/>
          </a:p>
          <a:p>
            <a:pPr lvl="2">
              <a:buClr>
                <a:srgbClr val="68BD49"/>
              </a:buClr>
            </a:pPr>
            <a:endParaRPr lang="en-GB" b="1" dirty="0" smtClean="0"/>
          </a:p>
          <a:p>
            <a:pPr lvl="2" eaLnBrk="1" hangingPunct="1">
              <a:buClr>
                <a:srgbClr val="68BD49"/>
              </a:buClr>
            </a:pPr>
            <a:endParaRPr lang="en-GB" dirty="0"/>
          </a:p>
          <a:p>
            <a:endParaRPr lang="en-GB" sz="1800" dirty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  <a:p>
            <a:pPr lvl="2" eaLnBrk="1" hangingPunct="1">
              <a:buClr>
                <a:srgbClr val="68BD49"/>
              </a:buCl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2656"/>
            <a:ext cx="6346825" cy="5746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16-19 vocational education and assessment: some points to note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68822"/>
            <a:ext cx="8229600" cy="4740498"/>
          </a:xfrm>
        </p:spPr>
        <p:txBody>
          <a:bodyPr/>
          <a:lstStyle/>
          <a:p>
            <a:pPr lvl="2">
              <a:buClr>
                <a:srgbClr val="68BD49"/>
              </a:buClr>
            </a:pPr>
            <a:r>
              <a:rPr lang="en-GB" altLang="en-US" sz="1800" dirty="0" smtClean="0"/>
              <a:t>Qualifications in performance tables are changing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They will be required to meet new Department for Education Performance Table rules (first teaching this September)</a:t>
            </a:r>
          </a:p>
          <a:p>
            <a:pPr lvl="3">
              <a:buClr>
                <a:srgbClr val="68BD49"/>
              </a:buClr>
            </a:pPr>
            <a:endParaRPr lang="en-GB" altLang="en-US" sz="1800" dirty="0" smtClean="0"/>
          </a:p>
          <a:p>
            <a:pPr lvl="2">
              <a:buClr>
                <a:srgbClr val="68BD49"/>
              </a:buClr>
            </a:pPr>
            <a:r>
              <a:rPr lang="en-GB" altLang="en-US" sz="1800" dirty="0" smtClean="0"/>
              <a:t>Government review of Technical and Professional Education (TPE)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Department for Education is currently reviewing technical and professional education, with a focus on age 16-19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Aim for up to 20 sector-based routes to be established, leading to further study or employment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Content of each route to be defined with employer input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Steering Group under Lord Sainsbury – to report shortly</a:t>
            </a:r>
          </a:p>
          <a:p>
            <a:pPr lvl="3">
              <a:buClr>
                <a:srgbClr val="68BD49"/>
              </a:buClr>
            </a:pPr>
            <a:r>
              <a:rPr lang="en-GB" altLang="en-US" sz="1800" dirty="0" smtClean="0"/>
              <a:t>Could lead to further changes to qualifications</a:t>
            </a:r>
          </a:p>
          <a:p>
            <a:pPr lvl="3">
              <a:buClr>
                <a:srgbClr val="68BD49"/>
              </a:buClr>
            </a:pPr>
            <a:endParaRPr lang="en-GB" altLang="en-US" dirty="0" smtClean="0"/>
          </a:p>
          <a:p>
            <a:pPr lvl="3">
              <a:buClr>
                <a:srgbClr val="68BD49"/>
              </a:buClr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1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68BD49"/>
        </a:dk2>
        <a:lt2>
          <a:srgbClr val="65696E"/>
        </a:lt2>
        <a:accent1>
          <a:srgbClr val="ED592A"/>
        </a:accent1>
        <a:accent2>
          <a:srgbClr val="FFD100"/>
        </a:accent2>
        <a:accent3>
          <a:srgbClr val="FFFFFF"/>
        </a:accent3>
        <a:accent4>
          <a:srgbClr val="000000"/>
        </a:accent4>
        <a:accent5>
          <a:srgbClr val="F4B5AC"/>
        </a:accent5>
        <a:accent6>
          <a:srgbClr val="E7BD00"/>
        </a:accent6>
        <a:hlink>
          <a:srgbClr val="BB1654"/>
        </a:hlink>
        <a:folHlink>
          <a:srgbClr val="0079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powerpoint template.ppt [Compatibility Mode]" id="{5B4E0520-2739-4CE9-911D-33728ECB97E0}" vid="{DE17B593-20B5-46DB-B2EE-554CD9D83743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powerpoint template.ppt [Compatibility Mode]" id="{5B4E0520-2739-4CE9-911D-33728ECB97E0}" vid="{473BD5DD-D8CB-4697-85E4-DEE08E8E7B06}"/>
    </a:ext>
  </a:ext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68BD49"/>
        </a:dk2>
        <a:lt2>
          <a:srgbClr val="65696E"/>
        </a:lt2>
        <a:accent1>
          <a:srgbClr val="ED592A"/>
        </a:accent1>
        <a:accent2>
          <a:srgbClr val="FFD100"/>
        </a:accent2>
        <a:accent3>
          <a:srgbClr val="FFFFFF"/>
        </a:accent3>
        <a:accent4>
          <a:srgbClr val="000000"/>
        </a:accent4>
        <a:accent5>
          <a:srgbClr val="F4B5AC"/>
        </a:accent5>
        <a:accent6>
          <a:srgbClr val="E7BD00"/>
        </a:accent6>
        <a:hlink>
          <a:srgbClr val="BB1654"/>
        </a:hlink>
        <a:folHlink>
          <a:srgbClr val="0079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powerpoint template.ppt [Compatibility Mode]" id="{5B4E0520-2739-4CE9-911D-33728ECB97E0}" vid="{F65854FF-05CC-47EC-8BFB-44A99F881E53}"/>
    </a:ext>
  </a:extLst>
</a:theme>
</file>

<file path=ppt/theme/theme4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powerpoint template.ppt [Compatibility Mode]" id="{5B4E0520-2739-4CE9-911D-33728ECB97E0}" vid="{819C3C38-D951-46A9-A9B8-05B5106826BF}"/>
    </a:ext>
  </a:extLst>
</a:theme>
</file>

<file path=ppt/theme/theme5.xml><?xml version="1.0" encoding="utf-8"?>
<a:theme xmlns:a="http://schemas.openxmlformats.org/drawingml/2006/main" name="Azure">
  <a:themeElements>
    <a:clrScheme name="">
      <a:dk1>
        <a:srgbClr val="009900"/>
      </a:dk1>
      <a:lt1>
        <a:srgbClr val="008000"/>
      </a:lt1>
      <a:dk2>
        <a:srgbClr val="0000FF"/>
      </a:dk2>
      <a:lt2>
        <a:srgbClr val="000099"/>
      </a:lt2>
      <a:accent1>
        <a:srgbClr val="009999"/>
      </a:accent1>
      <a:accent2>
        <a:srgbClr val="FF99CC"/>
      </a:accent2>
      <a:accent3>
        <a:srgbClr val="AAAAFF"/>
      </a:accent3>
      <a:accent4>
        <a:srgbClr val="006C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qual vocational qualifications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(Migrated)" ma:contentTypeID="0x01010016A0BB017E4D73419C6C4ACA3BAA683C00A5FF8A708D8E7745809092E4CFE5F048" ma:contentTypeVersion="4" ma:contentTypeDescription="" ma:contentTypeScope="" ma:versionID="d6413eeb4b05335e9cd395ddad5b6e0c">
  <xsd:schema xmlns:xsd="http://www.w3.org/2001/XMLSchema" xmlns:xs="http://www.w3.org/2001/XMLSchema" xmlns:p="http://schemas.microsoft.com/office/2006/metadata/properties" xmlns:ns2="a4a87f12-a67a-4444-9ef2-9205ec373cbf" targetNamespace="http://schemas.microsoft.com/office/2006/metadata/properties" ma:root="true" ma:fieldsID="0876c5458194e3ed29d67e28ae26429e" ns2:_="">
    <xsd:import namespace="a4a87f12-a67a-4444-9ef2-9205ec373cbf"/>
    <xsd:element name="properties">
      <xsd:complexType>
        <xsd:sequence>
          <xsd:element name="documentManagement">
            <xsd:complexType>
              <xsd:all>
                <xsd:element ref="ns2:AuthorMigrated" minOccurs="0"/>
                <xsd:element ref="ns2:EditorMigr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87f12-a67a-4444-9ef2-9205ec373cbf" elementFormDefault="qualified">
    <xsd:import namespace="http://schemas.microsoft.com/office/2006/documentManagement/types"/>
    <xsd:import namespace="http://schemas.microsoft.com/office/infopath/2007/PartnerControls"/>
    <xsd:element name="AuthorMigrated" ma:index="8" nillable="true" ma:displayName="Created By (Migrated)" ma:description="Used to capture original 'Created By' from SP2007 at point of Migration." ma:internalName="AuthorMigrated">
      <xsd:simpleType>
        <xsd:restriction base="dms:Text">
          <xsd:maxLength value="255"/>
        </xsd:restriction>
      </xsd:simpleType>
    </xsd:element>
    <xsd:element name="EditorMigrated" ma:index="9" nillable="true" ma:displayName="Modified By (Migrated)" ma:description="Used to capture original 'Modified By' from SP2007 at point of Migration." ma:internalName="EditorMigra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itorMigrated xmlns="a4a87f12-a67a-4444-9ef2-9205ec373cbf">Vanessa Smith</EditorMigrated>
    <AuthorMigrated xmlns="a4a87f12-a67a-4444-9ef2-9205ec373cbf">Vanessa Smith</AuthorMigrated>
  </documentManagement>
</p:properties>
</file>

<file path=customXml/itemProps1.xml><?xml version="1.0" encoding="utf-8"?>
<ds:datastoreItem xmlns:ds="http://schemas.openxmlformats.org/officeDocument/2006/customXml" ds:itemID="{177FAF37-02A3-42FE-9D3C-7837335C3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7998B-F3B5-4647-A44D-3E5A48D5594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23252AE-8FE0-4484-A7D7-95CA1D2AF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87f12-a67a-4444-9ef2-9205ec373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B314EC-5E5C-44C3-B43E-D8002F60099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4a87f12-a67a-4444-9ef2-9205ec373cb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powerpoint template</Template>
  <TotalTime>1936</TotalTime>
  <Words>991</Words>
  <Application>Microsoft Office PowerPoint</Application>
  <PresentationFormat>On-screen Show (4:3)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Wingdings 2</vt:lpstr>
      <vt:lpstr>2_Default Design</vt:lpstr>
      <vt:lpstr>1_Default Design</vt:lpstr>
      <vt:lpstr>3_Default Design</vt:lpstr>
      <vt:lpstr>4_Default Design</vt:lpstr>
      <vt:lpstr>Azure</vt:lpstr>
      <vt:lpstr>1_Ofqual vocational qualifications</vt:lpstr>
      <vt:lpstr>Vocational qualifications and HE entry in England</vt:lpstr>
      <vt:lpstr>The story in numbers</vt:lpstr>
      <vt:lpstr>What would you need to know if…</vt:lpstr>
      <vt:lpstr>What skills do vocational qualifications recognise?</vt:lpstr>
      <vt:lpstr>Titles</vt:lpstr>
      <vt:lpstr>Improving our Register of qualifications</vt:lpstr>
      <vt:lpstr>More details from specifications…</vt:lpstr>
      <vt:lpstr>What are the differences between vocational and academic qualifications? </vt:lpstr>
      <vt:lpstr>16-19 vocational education and assessment: some points to note</vt:lpstr>
      <vt:lpstr>What other questions might I need to consider?</vt:lpstr>
      <vt:lpstr>Question for table discussions…</vt:lpstr>
      <vt:lpstr>Find out more… </vt:lpstr>
      <vt:lpstr>Other pathways to HE in Northern Ireland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bold 24pt: Option B cover - delete A or B Do not change images</dc:title>
  <dc:creator>Naomi Nicholson</dc:creator>
  <cp:lastModifiedBy>Hannah Bradley</cp:lastModifiedBy>
  <cp:revision>81</cp:revision>
  <cp:lastPrinted>2016-03-07T17:45:43Z</cp:lastPrinted>
  <dcterms:created xsi:type="dcterms:W3CDTF">2015-11-16T08:26:37Z</dcterms:created>
  <dcterms:modified xsi:type="dcterms:W3CDTF">2016-03-09T11:18:01Z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 (Migrated)</vt:lpwstr>
  </property>
  <property fmtid="{D5CDD505-2E9C-101B-9397-08002B2CF9AE}" pid="3" name="ContentTypeId">
    <vt:lpwstr>0x01010016A0BB017E4D73419C6C4ACA3BAA683C00A5FF8A708D8E7745809092E4CFE5F048</vt:lpwstr>
  </property>
  <property fmtid="{D5CDD505-2E9C-101B-9397-08002B2CF9AE}" pid="4" name="Author">
    <vt:lpwstr>3;#;UserInfo</vt:lpwstr>
  </property>
  <property fmtid="{D5CDD505-2E9C-101B-9397-08002B2CF9AE}" pid="5" name="display_urn:schemas-microsoft-com:office:office#Editor">
    <vt:lpwstr>Vanessa Smith</vt:lpwstr>
  </property>
  <property fmtid="{D5CDD505-2E9C-101B-9397-08002B2CF9AE}" pid="6" name="Created">
    <vt:lpwstr>2010-09-03T09:26:45</vt:lpwstr>
  </property>
  <property fmtid="{D5CDD505-2E9C-101B-9397-08002B2CF9AE}" pid="7" name="display_urn:schemas-microsoft-com:office:office#Author">
    <vt:lpwstr>Vanessa Smith</vt:lpwstr>
  </property>
  <property fmtid="{D5CDD505-2E9C-101B-9397-08002B2CF9AE}" pid="8" name="Modified">
    <vt:lpwstr>2012-05-01T16:22:50</vt:lpwstr>
  </property>
  <property fmtid="{D5CDD505-2E9C-101B-9397-08002B2CF9AE}" pid="9" name="Editor">
    <vt:lpwstr>3;#;UserInfo</vt:lpwstr>
  </property>
  <property fmtid="{D5CDD505-2E9C-101B-9397-08002B2CF9AE}" pid="10" name="SharedWithUsers">
    <vt:lpwstr>155;#Jeremy Benson;#215;#Naomi Nicholson</vt:lpwstr>
  </property>
</Properties>
</file>