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5"/>
  </p:sldMasterIdLst>
  <p:notesMasterIdLst>
    <p:notesMasterId r:id="rId8"/>
  </p:notesMasterIdLst>
  <p:handoutMasterIdLst>
    <p:handoutMasterId r:id="rId9"/>
  </p:handoutMasterIdLst>
  <p:sldIdLst>
    <p:sldId id="261" r:id="rId6"/>
    <p:sldId id="262" r:id="rId7"/>
  </p:sldIdLst>
  <p:sldSz cx="9197975" cy="6911975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>
        <p:scale>
          <a:sx n="99" d="100"/>
          <a:sy n="99" d="100"/>
        </p:scale>
        <p:origin x="-11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3DE-28A4-6A4D-B213-BBC1A2A6CB23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BEE8-0B34-534A-8D40-9E19080FA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6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954FA-76CB-314E-B856-D8928B98C1C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60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61B4-582B-AB4C-B10E-16F79913EB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8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61B4-582B-AB4C-B10E-16F79913EB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1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669" y="359121"/>
            <a:ext cx="7510279" cy="1331772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333092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6697" y="6539668"/>
            <a:ext cx="2133600" cy="220641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11669" y="359121"/>
            <a:ext cx="7510279" cy="6419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333092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1668" y="1078029"/>
            <a:ext cx="7510279" cy="4467109"/>
          </a:xfrm>
          <a:prstGeom prst="rect">
            <a:avLst/>
          </a:prstGeom>
        </p:spPr>
        <p:txBody>
          <a:bodyPr vert="horz"/>
          <a:lstStyle>
            <a:lvl1pPr>
              <a:defRPr sz="1400" b="0" i="0">
                <a:latin typeface="Arial"/>
                <a:cs typeface="Arial"/>
              </a:defRPr>
            </a:lvl1pPr>
            <a:lvl2pPr>
              <a:defRPr sz="14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400" b="0" i="0">
                <a:latin typeface="Arial"/>
                <a:cs typeface="Arial"/>
              </a:defRPr>
            </a:lvl4pPr>
            <a:lvl5pPr>
              <a:defRPr sz="1400" b="0" i="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6697" y="6539668"/>
            <a:ext cx="2133600" cy="220641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0" y="342399"/>
            <a:ext cx="6674919" cy="918397"/>
          </a:xfrm>
          <a:prstGeom prst="rect">
            <a:avLst/>
          </a:prstGeom>
        </p:spPr>
        <p:txBody>
          <a:bodyPr lIns="92053" tIns="46026" rIns="92053" bIns="46026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99" y="1724794"/>
            <a:ext cx="8377183" cy="4468784"/>
          </a:xfrm>
          <a:prstGeom prst="rect">
            <a:avLst/>
          </a:prstGeom>
        </p:spPr>
        <p:txBody>
          <a:bodyPr lIns="92053" tIns="46026" rIns="92053" bIns="46026"/>
          <a:lstStyle>
            <a:lvl1pPr marL="356385" indent="-356385">
              <a:spcBef>
                <a:spcPts val="1208"/>
              </a:spcBef>
              <a:buClrTx/>
              <a:buSzPct val="100000"/>
              <a:buFont typeface="Wingdings" pitchFamily="2" charset="2"/>
              <a:buChar char="Ø"/>
              <a:defRPr sz="2400"/>
            </a:lvl1pPr>
            <a:lvl2pPr marL="543366" indent="-185384">
              <a:spcBef>
                <a:spcPts val="604"/>
              </a:spcBef>
              <a:buFont typeface="Arial" pitchFamily="34" charset="0"/>
              <a:buChar char="•"/>
              <a:defRPr sz="2000"/>
            </a:lvl2pPr>
            <a:lvl3pPr marL="727152" indent="-182188">
              <a:spcBef>
                <a:spcPts val="604"/>
              </a:spcBef>
              <a:buFont typeface="Arial" pitchFamily="34" charset="0"/>
              <a:buChar char="-"/>
              <a:tabLst/>
              <a:defRPr sz="1800"/>
            </a:lvl3pPr>
            <a:lvl4pPr marL="901349" indent="-183786">
              <a:spcBef>
                <a:spcPts val="604"/>
              </a:spcBef>
              <a:buSzPct val="110000"/>
              <a:buFont typeface="Wingdings" pitchFamily="2" charset="2"/>
              <a:buChar char="§"/>
              <a:defRPr sz="1600"/>
            </a:lvl4pPr>
            <a:lvl5pPr marL="1085135" indent="-185384">
              <a:spcBef>
                <a:spcPts val="604"/>
              </a:spcBef>
              <a:buSzPct val="100000"/>
              <a:buFont typeface="Arial" pitchFamily="34" charset="0"/>
              <a:buChar char="▫"/>
              <a:tabLst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719" y="6623998"/>
            <a:ext cx="1868321" cy="216001"/>
          </a:xfrm>
          <a:prstGeom prst="rect">
            <a:avLst/>
          </a:prstGeom>
        </p:spPr>
        <p:txBody>
          <a:bodyPr lIns="92053" tIns="46026" rIns="92053" bIns="46026"/>
          <a:lstStyle>
            <a:lvl1pPr algn="ct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12896018-5601-4C61-A52B-E4609A43DDC4}" type="datetime3">
              <a:rPr lang="en-US" smtClean="0">
                <a:solidFill>
                  <a:srgbClr val="272D80">
                    <a:lumMod val="50000"/>
                  </a:srgbClr>
                </a:solidFill>
              </a:rPr>
              <a:pPr/>
              <a:t>29 October 2015</a:t>
            </a:fld>
            <a:endParaRPr lang="en-GB" dirty="0">
              <a:solidFill>
                <a:srgbClr val="272D80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2642" y="6617622"/>
            <a:ext cx="2912692" cy="222378"/>
          </a:xfrm>
          <a:prstGeom prst="rect">
            <a:avLst/>
          </a:prstGeom>
        </p:spPr>
        <p:txBody>
          <a:bodyPr lIns="92053" tIns="46026" rIns="92053" bIns="46026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GB" dirty="0">
              <a:solidFill>
                <a:srgbClr val="272D80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882" y="6617622"/>
            <a:ext cx="2146194" cy="222378"/>
          </a:xfrm>
          <a:prstGeom prst="rect">
            <a:avLst/>
          </a:prstGeom>
        </p:spPr>
        <p:txBody>
          <a:bodyPr lIns="92053" tIns="46026" rIns="92053" bIns="46026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87DADF28-5588-485E-81E7-6B9A2B6E3B3C}" type="slidenum">
              <a:rPr lang="en-GB" smtClean="0">
                <a:solidFill>
                  <a:srgbClr val="272D80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272D8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0574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nitor Corporate Powerpoint Template-02.jpg"/>
          <p:cNvPicPr>
            <a:picLocks noChangeAspect="1"/>
          </p:cNvPicPr>
          <p:nvPr/>
        </p:nvPicPr>
        <p:blipFill rotWithShape="1">
          <a:blip r:embed="rId5"/>
          <a:srcRect l="20515" t="16528" r="11502" b="17163"/>
          <a:stretch/>
        </p:blipFill>
        <p:spPr>
          <a:xfrm>
            <a:off x="7730839" y="6016339"/>
            <a:ext cx="1423554" cy="883228"/>
          </a:xfrm>
          <a:prstGeom prst="rect">
            <a:avLst/>
          </a:prstGeom>
        </p:spPr>
      </p:pic>
      <p:pic>
        <p:nvPicPr>
          <p:cNvPr id="4" name="Picture 3" descr="Monitor Corporate Powerpoint Template-02.jpg"/>
          <p:cNvPicPr>
            <a:picLocks noChangeAspect="1"/>
          </p:cNvPicPr>
          <p:nvPr/>
        </p:nvPicPr>
        <p:blipFill rotWithShape="1">
          <a:blip r:embed="rId5"/>
          <a:srcRect l="20515" t="16528" r="11502" b="17163"/>
          <a:stretch/>
        </p:blipFill>
        <p:spPr>
          <a:xfrm>
            <a:off x="7730839" y="6016339"/>
            <a:ext cx="1423554" cy="8832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nitor Corporate Powerpoint Template-02.jpg"/>
          <p:cNvPicPr>
            <a:picLocks noChangeAspect="1"/>
          </p:cNvPicPr>
          <p:nvPr/>
        </p:nvPicPr>
        <p:blipFill rotWithShape="1">
          <a:blip r:embed="rId2"/>
          <a:srcRect l="23988" t="14967" r="10012" b="16382"/>
          <a:stretch/>
        </p:blipFill>
        <p:spPr>
          <a:xfrm>
            <a:off x="7815985" y="5997575"/>
            <a:ext cx="1381991" cy="91440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2823" y="2245379"/>
            <a:ext cx="8292329" cy="1785951"/>
            <a:chOff x="8099" y="0"/>
            <a:chExt cx="8292329" cy="1785951"/>
          </a:xfrm>
          <a:solidFill>
            <a:srgbClr val="322E91"/>
          </a:solidFill>
        </p:grpSpPr>
        <p:sp>
          <p:nvSpPr>
            <p:cNvPr id="8" name="Rounded Rectangle 7"/>
            <p:cNvSpPr/>
            <p:nvPr/>
          </p:nvSpPr>
          <p:spPr>
            <a:xfrm>
              <a:off x="8099" y="0"/>
              <a:ext cx="8292329" cy="178595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66975" y="87183"/>
              <a:ext cx="7974575" cy="16115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algn="ctr" defTabSz="1244419">
                <a:lnSpc>
                  <a:spcPct val="90000"/>
                </a:lnSpc>
                <a:spcAft>
                  <a:spcPct val="35000"/>
                </a:spcAft>
              </a:pPr>
              <a:r>
                <a:rPr lang="en-GB" sz="280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Annex 2: </a:t>
              </a:r>
              <a:r>
                <a:rPr lang="en-GB" sz="2800" smtClean="0">
                  <a:solidFill>
                    <a:srgbClr val="FFFFFF"/>
                  </a:solidFill>
                  <a:cs typeface="Arial" panose="020B0604020202020204" pitchFamily="34" charset="0"/>
                </a:rPr>
                <a:t>Performance comparisons</a:t>
              </a:r>
              <a:endParaRPr lang="en-GB" sz="280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560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669" y="262871"/>
            <a:ext cx="7510279" cy="641906"/>
          </a:xfrm>
        </p:spPr>
        <p:txBody>
          <a:bodyPr/>
          <a:lstStyle/>
          <a:p>
            <a:r>
              <a:rPr lang="en-GB" dirty="0" smtClean="0"/>
              <a:t>Performance comparisons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1669" y="5513857"/>
            <a:ext cx="827994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i="1" dirty="0" smtClean="0"/>
              <a:t>Note</a:t>
            </a:r>
          </a:p>
          <a:p>
            <a:pPr marL="87313" indent="-87313">
              <a:buFont typeface="+mj-lt"/>
              <a:buAutoNum type="arabicPeriod"/>
            </a:pPr>
            <a:r>
              <a:rPr lang="en-GB" sz="700" dirty="0" smtClean="0"/>
              <a:t>All FT performance is based on Q1 data.</a:t>
            </a:r>
          </a:p>
          <a:p>
            <a:pPr marL="87313" indent="-87313">
              <a:buFont typeface="+mj-lt"/>
              <a:buAutoNum type="arabicPeriod"/>
            </a:pPr>
            <a:r>
              <a:rPr lang="en-GB" sz="700" dirty="0" smtClean="0"/>
              <a:t>All NHS trust performance is based on NHS Trust Development Authority Board meeting paper (</a:t>
            </a:r>
            <a:r>
              <a:rPr lang="en-GB" sz="700" i="1" dirty="0" smtClean="0"/>
              <a:t>NHS Trust Service Performance Report for the period ending 30 June 2015) </a:t>
            </a:r>
            <a:r>
              <a:rPr lang="en-GB" sz="700" dirty="0" smtClean="0"/>
              <a:t>unless otherwise stated</a:t>
            </a:r>
            <a:r>
              <a:rPr lang="en-GB" sz="700" i="1" dirty="0" smtClean="0"/>
              <a:t>. </a:t>
            </a:r>
            <a:r>
              <a:rPr lang="en-GB" sz="700" dirty="0" smtClean="0"/>
              <a:t>Performance marked with * is based on June performance. </a:t>
            </a:r>
            <a:endParaRPr lang="en-GB" sz="700" i="1" dirty="0"/>
          </a:p>
          <a:p>
            <a:pPr marL="87313" indent="-87313">
              <a:buFont typeface="+mj-lt"/>
              <a:buAutoNum type="arabicPeriod"/>
            </a:pPr>
            <a:r>
              <a:rPr lang="en-GB" sz="700" dirty="0" smtClean="0"/>
              <a:t>TDA presentation for September 2015 Secretary of State briefing.</a:t>
            </a:r>
          </a:p>
          <a:p>
            <a:pPr marL="87313" indent="-87313">
              <a:buFont typeface="+mj-lt"/>
              <a:buAutoNum type="arabicPeriod"/>
            </a:pPr>
            <a:r>
              <a:rPr lang="en-GB" sz="700" dirty="0" smtClean="0"/>
              <a:t>Calculated based on national data.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99720"/>
              </p:ext>
            </p:extLst>
          </p:nvPr>
        </p:nvGraphicFramePr>
        <p:xfrm>
          <a:off x="481263" y="741154"/>
          <a:ext cx="8210349" cy="467113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3728324"/>
                <a:gridCol w="1122809"/>
                <a:gridCol w="1679608"/>
                <a:gridCol w="1679608"/>
              </a:tblGrid>
              <a:tr h="266712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+mn-lt"/>
                        </a:rPr>
                        <a:t>Metrics</a:t>
                      </a:r>
                      <a:endParaRPr lang="en-GB" sz="900" b="1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+mn-lt"/>
                        </a:rPr>
                        <a:t>Target</a:t>
                      </a:r>
                      <a:endParaRPr lang="en-GB" sz="900" b="1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+mn-lt"/>
                        </a:rPr>
                        <a:t>FT performance </a:t>
                      </a:r>
                      <a:r>
                        <a:rPr lang="en-GB" sz="900" b="1" baseline="30000" dirty="0" smtClean="0">
                          <a:latin typeface="+mn-lt"/>
                        </a:rPr>
                        <a:t>1</a:t>
                      </a:r>
                      <a:endParaRPr lang="en-GB" sz="900" b="1" baseline="30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+mn-lt"/>
                        </a:rPr>
                        <a:t>NHS Trust</a:t>
                      </a:r>
                      <a:r>
                        <a:rPr lang="en-GB" sz="900" b="1" baseline="0" dirty="0" smtClean="0">
                          <a:latin typeface="+mn-lt"/>
                        </a:rPr>
                        <a:t> Performance </a:t>
                      </a:r>
                      <a:r>
                        <a:rPr lang="en-GB" sz="900" b="1" baseline="30000" dirty="0" smtClean="0">
                          <a:latin typeface="+mn-lt"/>
                        </a:rPr>
                        <a:t>2</a:t>
                      </a:r>
                      <a:endParaRPr lang="en-GB" sz="900" b="1" baseline="30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3">
                <a:tc>
                  <a:txBody>
                    <a:bodyPr/>
                    <a:lstStyle/>
                    <a:p>
                      <a:r>
                        <a:rPr lang="en-GB" sz="900" b="1" i="1" u="none" dirty="0" smtClean="0">
                          <a:latin typeface="+mn-lt"/>
                        </a:rPr>
                        <a:t>No of trusts</a:t>
                      </a:r>
                      <a:endParaRPr lang="en-GB" sz="900" b="1" i="1" u="none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anchor="ctr">
                    <a:lnT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151</a:t>
                      </a:r>
                      <a:endParaRPr lang="en-GB" sz="900" b="1" dirty="0"/>
                    </a:p>
                  </a:txBody>
                  <a:tcPr anchor="ctr">
                    <a:lnT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90</a:t>
                      </a:r>
                      <a:endParaRPr lang="en-GB" sz="900" b="1" dirty="0"/>
                    </a:p>
                  </a:txBody>
                  <a:tcPr anchor="ctr">
                    <a:lnT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3">
                <a:tc gridSpan="4">
                  <a:txBody>
                    <a:bodyPr/>
                    <a:lstStyle/>
                    <a:p>
                      <a:r>
                        <a:rPr lang="en-GB" sz="900" b="1" i="1" u="none" dirty="0" smtClean="0">
                          <a:latin typeface="+mn-lt"/>
                        </a:rPr>
                        <a:t>Finance</a:t>
                      </a:r>
                      <a:endParaRPr lang="en-GB" sz="900" b="1" i="1" u="none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T w="381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Surplus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(deficit) before impairments and transfers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(£445m)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(485m)</a:t>
                      </a:r>
                      <a:r>
                        <a:rPr lang="en-GB" sz="9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9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surplus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(deficit) before I&amp;T per trust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(£3.0m)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(£5.4m)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82">
                <a:tc>
                  <a:txBody>
                    <a:bodyPr/>
                    <a:lstStyle/>
                    <a:p>
                      <a:pPr marL="87313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u="none" dirty="0" smtClean="0">
                          <a:latin typeface="+mn-lt"/>
                        </a:rPr>
                        <a:t>Referral</a:t>
                      </a:r>
                      <a:r>
                        <a:rPr lang="en-GB" sz="900" b="1" i="1" u="none" baseline="0" dirty="0" smtClean="0">
                          <a:latin typeface="+mn-lt"/>
                        </a:rPr>
                        <a:t> to treatment (RTT)</a:t>
                      </a:r>
                      <a:endParaRPr lang="en-GB" sz="900" b="1" i="1" u="none" dirty="0" smtClean="0"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18 weeks incomplete (%)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92%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93.1%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93.2%*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T>
                      <a:noFill/>
                    </a:lnT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52 week waits (number</a:t>
                      </a:r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)  -</a:t>
                      </a:r>
                      <a:r>
                        <a:rPr lang="en-GB" sz="900" u="none" strike="noStrike" baseline="0" dirty="0" smtClean="0">
                          <a:effectLst/>
                          <a:latin typeface="+mn-lt"/>
                        </a:rPr>
                        <a:t> at June  2015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3">
                <a:tc gridSpan="4">
                  <a:txBody>
                    <a:bodyPr/>
                    <a:lstStyle/>
                    <a:p>
                      <a:r>
                        <a:rPr lang="en-GB" sz="900" b="1" i="1" u="none" dirty="0" smtClean="0">
                          <a:latin typeface="+mn-lt"/>
                        </a:rPr>
                        <a:t>Accident</a:t>
                      </a:r>
                      <a:r>
                        <a:rPr lang="en-GB" sz="900" b="1" i="1" u="none" baseline="0" dirty="0" smtClean="0">
                          <a:latin typeface="+mn-lt"/>
                        </a:rPr>
                        <a:t> &amp; Emergency (A&amp;E)</a:t>
                      </a:r>
                      <a:endParaRPr lang="en-GB" sz="900" b="1" i="1" u="none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A&amp;E attendances 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2.86m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2.27m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- All A&amp;E types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94.5%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92.1%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– Acute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trusts only 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94.0%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-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 1 performance (%)</a:t>
                      </a: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92.8%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90.4%*</a:t>
                      </a:r>
                      <a:endParaRPr lang="en-GB" sz="9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3">
                <a:tc gridSpan="4">
                  <a:txBody>
                    <a:bodyPr/>
                    <a:lstStyle/>
                    <a:p>
                      <a:r>
                        <a:rPr lang="en-GB" sz="900" b="1" i="1" dirty="0" smtClean="0">
                          <a:latin typeface="+mn-lt"/>
                        </a:rPr>
                        <a:t>Cancer</a:t>
                      </a:r>
                      <a:endParaRPr lang="en-GB" sz="900" b="1" i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week GP referral to 1st outpatient, cancer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93.8%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93.6%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week referral to 1st </a:t>
                      </a:r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outpatient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breast symptoms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94.1%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92.5%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day wait from diagnosis to first treatment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97.6%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97.2%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day urgent GP referral to treatment for all cancers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82.4%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81.0%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day referral from screening services</a:t>
                      </a: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93.8%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91.9%</a:t>
                      </a: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465">
                <a:tc>
                  <a:txBody>
                    <a:bodyPr/>
                    <a:lstStyle/>
                    <a:p>
                      <a:r>
                        <a:rPr lang="en-GB" sz="900" b="1" i="1" dirty="0" smtClean="0">
                          <a:latin typeface="+mn-lt"/>
                        </a:rPr>
                        <a:t>Diagnostic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643"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/>
                      <a:r>
                        <a:rPr lang="en-GB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diagnostic tests waiting longer than 6 weeks (%)</a:t>
                      </a:r>
                    </a:p>
                  </a:txBody>
                  <a:tcPr marL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latin typeface="+mn-lt"/>
                        </a:rPr>
                        <a:t>1%</a:t>
                      </a:r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2.3%</a:t>
                      </a:r>
                      <a:endParaRPr lang="en-GB" sz="9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1.3%*</a:t>
                      </a:r>
                      <a:endParaRPr lang="en-GB" sz="9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67">
                <a:tc>
                  <a:txBody>
                    <a:bodyPr/>
                    <a:lstStyle/>
                    <a:p>
                      <a:r>
                        <a:rPr lang="en-GB" sz="900" b="1" i="1" dirty="0" smtClean="0">
                          <a:latin typeface="+mn-lt"/>
                        </a:rPr>
                        <a:t>Ambulance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1 Calls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76.7%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73.8% 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2 Calls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73.9%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70.5%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A Call - ambulance vehicle arrives within19 minutes (%)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95.3%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(body)"/>
                        </a:rPr>
                        <a:t>94.2%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/>
                </a:tc>
              </a:tr>
              <a:tr h="14863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waiting times (minutes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– Red 1</a:t>
                      </a:r>
                      <a:r>
                        <a:rPr lang="en-GB" sz="9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c.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6.3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c. 6.8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333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4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UBLIC PROVIDERS Option 3 - Abstract">
  <a:themeElements>
    <a:clrScheme name="Monitor Public Theme">
      <a:dk1>
        <a:sysClr val="windowText" lastClr="000000"/>
      </a:dk1>
      <a:lt1>
        <a:sysClr val="window" lastClr="FFFFFF"/>
      </a:lt1>
      <a:dk2>
        <a:srgbClr val="0072C6"/>
      </a:dk2>
      <a:lt2>
        <a:srgbClr val="FFFFFF"/>
      </a:lt2>
      <a:accent1>
        <a:srgbClr val="333092"/>
      </a:accent1>
      <a:accent2>
        <a:srgbClr val="333092"/>
      </a:accent2>
      <a:accent3>
        <a:srgbClr val="000000"/>
      </a:accent3>
      <a:accent4>
        <a:srgbClr val="FFFFFF"/>
      </a:accent4>
      <a:accent5>
        <a:srgbClr val="FFFFFF"/>
      </a:accent5>
      <a:accent6>
        <a:srgbClr val="FFFFFF"/>
      </a:accent6>
      <a:hlink>
        <a:srgbClr val="333092"/>
      </a:hlink>
      <a:folHlink>
        <a:srgbClr val="3330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D3C646D4DEDC458B035EFF2E3B2DDC" ma:contentTypeVersion="7" ma:contentTypeDescription="Create a new document." ma:contentTypeScope="" ma:versionID="39e1d225a23b15bc66d5bb32862100b3">
  <xsd:schema xmlns:xsd="http://www.w3.org/2001/XMLSchema" xmlns:xs="http://www.w3.org/2001/XMLSchema" xmlns:p="http://schemas.microsoft.com/office/2006/metadata/properties" xmlns:ns2="67d9ce89-2c42-40ca-88b4-71d8d0778234" xmlns:ns3="824b9e12-2d1b-4f77-9736-60357fca002d" targetNamespace="http://schemas.microsoft.com/office/2006/metadata/properties" ma:root="true" ma:fieldsID="675f20c1b7236c6902700964e50fd0ff" ns2:_="" ns3:_="">
    <xsd:import namespace="67d9ce89-2c42-40ca-88b4-71d8d0778234"/>
    <xsd:import namespace="824b9e12-2d1b-4f77-9736-60357fca002d"/>
    <xsd:element name="properties">
      <xsd:complexType>
        <xsd:sequence>
          <xsd:element name="documentManagement">
            <xsd:complexType>
              <xsd:all>
                <xsd:element ref="ns2:cebceaf3e3574cdab9f9dab6bbd34ddb" minOccurs="0"/>
                <xsd:element ref="ns3:TaxCatchAll" minOccurs="0"/>
                <xsd:element ref="ns2:n2fe4ed80ae84f2cbc880662fe0a8735" minOccurs="0"/>
                <xsd:element ref="ns2:Additional_x0020_in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9ce89-2c42-40ca-88b4-71d8d0778234" elementFormDefault="qualified">
    <xsd:import namespace="http://schemas.microsoft.com/office/2006/documentManagement/types"/>
    <xsd:import namespace="http://schemas.microsoft.com/office/infopath/2007/PartnerControls"/>
    <xsd:element name="cebceaf3e3574cdab9f9dab6bbd34ddb" ma:index="9" nillable="true" ma:taxonomy="true" ma:internalName="cebceaf3e3574cdab9f9dab6bbd34ddb" ma:taxonomyFieldName="Subject" ma:displayName="Subject" ma:indexed="true" ma:default="" ma:fieldId="{cebceaf3-e357-4cda-b9f9-dab6bbd34ddb}" ma:sspId="b9f3bada-ef23-4a97-91ad-c11a3d1e25f7" ma:termSetId="e71391ee-180e-4fe9-bcbe-0b0d315906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fe4ed80ae84f2cbc880662fe0a8735" ma:index="12" nillable="true" ma:taxonomy="true" ma:internalName="n2fe4ed80ae84f2cbc880662fe0a8735" ma:taxonomyFieldName="Document_x0020_type" ma:displayName="Document type" ma:indexed="true" ma:default="" ma:fieldId="{72fe4ed8-0ae8-4f2c-bc88-0662fe0a8735}" ma:sspId="b9f3bada-ef23-4a97-91ad-c11a3d1e25f7" ma:termSetId="d487b90c-d3e3-4b78-b66a-109734cbd103" ma:anchorId="28a625ce-8487-4496-87fd-986e1e20cf3d" ma:open="false" ma:isKeyword="false">
      <xsd:complexType>
        <xsd:sequence>
          <xsd:element ref="pc:Terms" minOccurs="0" maxOccurs="1"/>
        </xsd:sequence>
      </xsd:complexType>
    </xsd:element>
    <xsd:element name="Additional_x0020_information" ma:index="13" nillable="true" ma:displayName="Additional information" ma:internalName="Additional_x0020_inform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b9e12-2d1b-4f77-9736-60357fca00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54a68b2-cd93-4301-a005-8b01a13cd69f}" ma:internalName="TaxCatchAll" ma:showField="CatchAllData" ma:web="4ff2c286-1673-429c-96f4-1cdb4595e0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ditional_x0020_information xmlns="67d9ce89-2c42-40ca-88b4-71d8d0778234" xsi:nil="true"/>
    <n2fe4ed80ae84f2cbc880662fe0a8735 xmlns="67d9ce89-2c42-40ca-88b4-71d8d0778234">
      <Terms xmlns="http://schemas.microsoft.com/office/infopath/2007/PartnerControls"/>
    </n2fe4ed80ae84f2cbc880662fe0a8735>
    <TaxCatchAll xmlns="824b9e12-2d1b-4f77-9736-60357fca002d"/>
    <cebceaf3e3574cdab9f9dab6bbd34ddb xmlns="67d9ce89-2c42-40ca-88b4-71d8d0778234">
      <Terms xmlns="http://schemas.microsoft.com/office/infopath/2007/PartnerControls"/>
    </cebceaf3e3574cdab9f9dab6bbd34ddb>
  </documentManagement>
</p:properties>
</file>

<file path=customXml/itemProps1.xml><?xml version="1.0" encoding="utf-8"?>
<ds:datastoreItem xmlns:ds="http://schemas.openxmlformats.org/officeDocument/2006/customXml" ds:itemID="{81B2FF7A-1E88-4E98-803B-66FDACC17D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d9ce89-2c42-40ca-88b4-71d8d0778234"/>
    <ds:schemaRef ds:uri="824b9e12-2d1b-4f77-9736-60357fca0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657711-F922-4354-B475-E2B5627316F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A6E22AB-C634-418F-8E31-79959BE6F6C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5FAE881-52EB-48FC-8196-3DF3CBE2E887}">
  <ds:schemaRefs>
    <ds:schemaRef ds:uri="824b9e12-2d1b-4f77-9736-60357fca002d"/>
    <ds:schemaRef ds:uri="http://www.w3.org/XML/1998/namespace"/>
    <ds:schemaRef ds:uri="67d9ce89-2c42-40ca-88b4-71d8d0778234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PUBLIC PROVIDERS Option 3 - Abstract</Template>
  <TotalTime>1711</TotalTime>
  <Words>382</Words>
  <Application>Microsoft Macintosh PowerPoint</Application>
  <PresentationFormat>Custom</PresentationFormat>
  <Paragraphs>94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PUBLIC PROVIDERS Option 3 - Abstract</vt:lpstr>
      <vt:lpstr>PowerPoint Presentation</vt:lpstr>
      <vt:lpstr>Performance comparisons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 Shi</dc:creator>
  <cp:lastModifiedBy>Simon Rogers</cp:lastModifiedBy>
  <cp:revision>62</cp:revision>
  <cp:lastPrinted>2015-09-17T09:21:31Z</cp:lastPrinted>
  <dcterms:created xsi:type="dcterms:W3CDTF">2014-11-20T16:27:39Z</dcterms:created>
  <dcterms:modified xsi:type="dcterms:W3CDTF">2015-10-29T21:53:22Z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0x0101004AD3C646D4DEDC458B035EFF2E3B2DDC</vt:lpwstr>
  </property>
</Properties>
</file>