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80" r:id="rId6"/>
    <p:sldId id="265" r:id="rId7"/>
    <p:sldId id="266" r:id="rId8"/>
    <p:sldId id="267" r:id="rId9"/>
    <p:sldId id="268" r:id="rId10"/>
    <p:sldId id="269" r:id="rId11"/>
    <p:sldId id="279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7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412776"/>
            <a:ext cx="8568952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Presentation title - edit in Header and Footer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Presentation title - edit in Header and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si@nationalarchives.gsi.gov.uk" TargetMode="External"/><Relationship Id="rId3" Type="http://schemas.openxmlformats.org/officeDocument/2006/relationships/hyperlink" Target="http://vizhub.healthdata.org/gbd-compare/england" TargetMode="External"/><Relationship Id="rId7" Type="http://schemas.openxmlformats.org/officeDocument/2006/relationships/hyperlink" Target="https://www.nationalarchives.gov.uk/doc/open-government-licence/version/3/" TargetMode="External"/><Relationship Id="rId2" Type="http://schemas.openxmlformats.org/officeDocument/2006/relationships/hyperlink" Target="mailto:burdenofdisease@phe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PublicHealthEngland" TargetMode="External"/><Relationship Id="rId5" Type="http://schemas.openxmlformats.org/officeDocument/2006/relationships/hyperlink" Target="https://twitter.com/PHE_uk" TargetMode="External"/><Relationship Id="rId4" Type="http://schemas.openxmlformats.org/officeDocument/2006/relationships/hyperlink" Target="http://www.gov.uk/ph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Global Burden of Disease</a:t>
            </a:r>
            <a:br>
              <a:rPr lang="en-GB" dirty="0" smtClean="0"/>
            </a:br>
            <a:r>
              <a:rPr lang="en-GB" dirty="0" smtClean="0"/>
              <a:t>England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Gill Sans MT" panose="020B0502020104020203" pitchFamily="34" charset="0"/>
              </a:rPr>
              <a:t>Infographics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9_DALY_YLL_YLDfemal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5"/>
            <a:ext cx="8748730" cy="619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10_Ris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69595"/>
            <a:ext cx="9395658" cy="6738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/>
              <a:t>DALYs attributed to largest risk factors, </a:t>
            </a:r>
            <a:r>
              <a:rPr lang="en-GB" sz="2600" dirty="0" smtClean="0"/>
              <a:t>by </a:t>
            </a:r>
            <a:r>
              <a:rPr lang="en-GB" sz="2600" dirty="0"/>
              <a:t>gender,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363415"/>
          </a:xfrm>
        </p:spPr>
        <p:txBody>
          <a:bodyPr/>
          <a:lstStyle/>
          <a:p>
            <a:pPr marL="0" indent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120" y="565161"/>
            <a:ext cx="8614360" cy="519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2400" b="0" i="0" u="none" strike="noStrike" cap="none" normalizeH="0" baseline="0" dirty="0" smtClean="0" bmk="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bout Public Health England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Public Health England exists to protect and improve the nation's health and wellbeing, and reduce health inequalities. It does this through world-class science, knowledge and intelligence, advocacy, partnerships and the delivery of specialist public health services. PHE is an operationally autonomous executive agency of the Department of Health.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dirty="0" smtClean="0">
                <a:latin typeface="Tahoma"/>
                <a:ea typeface="Calibri"/>
                <a:cs typeface="Times New Roman"/>
              </a:rPr>
              <a:t>To </a:t>
            </a:r>
            <a:r>
              <a:rPr lang="en-GB" sz="1200" dirty="0">
                <a:latin typeface="Tahoma"/>
                <a:ea typeface="Calibri"/>
                <a:cs typeface="Times New Roman"/>
              </a:rPr>
              <a:t>contact the Global Burden of Disease study in Public Health England use: </a:t>
            </a:r>
            <a:r>
              <a:rPr lang="en-GB" sz="1200" u="sng" dirty="0">
                <a:solidFill>
                  <a:srgbClr val="0000FF"/>
                </a:solidFill>
                <a:latin typeface="Tahoma"/>
                <a:ea typeface="Calibri"/>
                <a:cs typeface="Times New Roman"/>
                <a:hlinkClick r:id="rId2"/>
              </a:rPr>
              <a:t>burdenofdisease@phe.gov.uk</a:t>
            </a:r>
            <a:r>
              <a:rPr lang="en-GB" sz="1200" dirty="0">
                <a:latin typeface="Tahom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200" dirty="0" smtClean="0">
                <a:latin typeface="Tahoma"/>
                <a:ea typeface="Calibri"/>
                <a:cs typeface="Times New Roman"/>
              </a:rPr>
              <a:t>Access </a:t>
            </a:r>
            <a:r>
              <a:rPr lang="en-GB" sz="1200" dirty="0">
                <a:latin typeface="Tahoma"/>
                <a:ea typeface="Calibri"/>
                <a:cs typeface="Times New Roman"/>
              </a:rPr>
              <a:t>to </a:t>
            </a:r>
            <a:r>
              <a:rPr lang="en-GB" sz="1200" dirty="0" err="1">
                <a:latin typeface="Tahoma"/>
                <a:ea typeface="Calibri"/>
                <a:cs typeface="Times New Roman"/>
              </a:rPr>
              <a:t>GBD</a:t>
            </a:r>
            <a:r>
              <a:rPr lang="en-GB" sz="1200" dirty="0">
                <a:latin typeface="Tahoma"/>
                <a:ea typeface="Calibri"/>
                <a:cs typeface="Times New Roman"/>
              </a:rPr>
              <a:t> Visualisation tool is</a:t>
            </a:r>
            <a:r>
              <a:rPr lang="en-GB" sz="1200" dirty="0" smtClean="0">
                <a:latin typeface="Tahoma"/>
                <a:ea typeface="Calibri"/>
                <a:cs typeface="Times New Roman"/>
              </a:rPr>
              <a:t>: </a:t>
            </a:r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://vizhub.healthdata.org/gbd-compare/england</a:t>
            </a:r>
            <a:endParaRPr lang="en-GB" sz="1200" dirty="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Public Health England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Wellington House 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133-155 Waterloo Road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London SE1 8UG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Tel: 020 7654 8000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www.gov.uk/phe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Twitter: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98002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/>
              </a:rPr>
              <a:t>PHE_uk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Facebook: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6"/>
              </a:rPr>
              <a:t>www.facebook.com/PublicHealthEngland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© Crown copyright 2015</a:t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You may re-use this information (excluding logos) free of charge in any format or medium, under the terms of the Open Government Licence v3.0. To view this licence, visit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7"/>
              </a:rPr>
              <a:t>OGL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or email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8"/>
              </a:rPr>
              <a:t>psi@nationalarchives.gsi.gov.uk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 Where we have identified any third party copyright information you will need to obtain permission from the copyright holders concerned.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Published </a:t>
            </a:r>
            <a:r>
              <a:rPr lang="en-GB" sz="1200" dirty="0" smtClean="0" bmk="Text18">
                <a:latin typeface="Arial" pitchFamily="34" charset="0"/>
                <a:ea typeface="Times New Roman" pitchFamily="18" charset="0"/>
                <a:cs typeface="Times New Roman" pitchFamily="18" charset="0"/>
              </a:rPr>
              <a:t>September</a:t>
            </a:r>
            <a:r>
              <a:rPr kumimoji="0" lang="en-GB" sz="1200" b="0" i="0" u="none" strike="noStrike" cap="none" normalizeH="0" baseline="0" dirty="0" smtClean="0" bmk="Text1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2015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PHE publications gateway number: 2015301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1_what_is_a_dal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957"/>
            <a:ext cx="9144000" cy="647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What is a Disability Adjusted Life Year (DALY)?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Global Burden of Disease: England  -  </a:t>
            </a:r>
            <a:r>
              <a:rPr lang="en-US" dirty="0" err="1" smtClean="0"/>
              <a:t>Infographics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It is a measure of the overall burden of </a:t>
            </a:r>
            <a:r>
              <a:rPr lang="en-US" dirty="0" smtClean="0"/>
              <a:t>disease – it </a:t>
            </a:r>
            <a:r>
              <a:rPr lang="en-US" dirty="0"/>
              <a:t>adds the years of life lost due early death and years spent living with disability or ill-health together.</a:t>
            </a:r>
          </a:p>
        </p:txBody>
      </p:sp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2_exp_bir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95" y="404664"/>
            <a:ext cx="9375615" cy="672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Life expectancy at birth, 1990 and 2013 for England and EU 15+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3_eurankma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939"/>
            <a:ext cx="8136904" cy="5732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648072"/>
          </a:xfrm>
        </p:spPr>
        <p:txBody>
          <a:bodyPr>
            <a:noAutofit/>
          </a:bodyPr>
          <a:lstStyle/>
          <a:p>
            <a:r>
              <a:rPr lang="en-GB" sz="2600" dirty="0"/>
              <a:t>Rank of countries in EU15+, by DALY </a:t>
            </a:r>
            <a:r>
              <a:rPr lang="en-GB" sz="2600" dirty="0" smtClean="0"/>
              <a:t>(</a:t>
            </a:r>
            <a:r>
              <a:rPr lang="en-GB" sz="2600" dirty="0"/>
              <a:t>age-standardised) for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334480" cy="4739679"/>
          </a:xfrm>
        </p:spPr>
        <p:txBody>
          <a:bodyPr/>
          <a:lstStyle/>
          <a:p>
            <a:pPr marL="0" indent="0"/>
            <a:r>
              <a:rPr lang="en-GB" dirty="0" smtClean="0">
                <a:latin typeface="+mn-lt"/>
                <a:ea typeface="Calibri"/>
                <a:cs typeface="Times New Roman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4_eurankfema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4" y="561121"/>
            <a:ext cx="8107174" cy="574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/>
              <a:t>Rank of countries in EU15+, by DALY </a:t>
            </a:r>
            <a:r>
              <a:rPr lang="en-GB" sz="2600" dirty="0" smtClean="0"/>
              <a:t>(</a:t>
            </a:r>
            <a:r>
              <a:rPr lang="en-GB" sz="2600" dirty="0"/>
              <a:t>age-standardised) for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73" y="5661248"/>
            <a:ext cx="8774899" cy="491207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5_change_m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4" y="648638"/>
            <a:ext cx="8293880" cy="5948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648072"/>
          </a:xfrm>
        </p:spPr>
        <p:txBody>
          <a:bodyPr>
            <a:noAutofit/>
          </a:bodyPr>
          <a:lstStyle/>
          <a:p>
            <a:r>
              <a:rPr lang="en-GB" sz="2600" dirty="0"/>
              <a:t>Leading causes of DALYs in 2013 and percentage change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from </a:t>
            </a:r>
            <a:r>
              <a:rPr lang="en-GB" sz="2600" dirty="0"/>
              <a:t>1990 to 2013 (Males)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021288"/>
            <a:ext cx="8568952" cy="131167"/>
          </a:xfrm>
        </p:spPr>
        <p:txBody>
          <a:bodyPr/>
          <a:lstStyle/>
          <a:p>
            <a:pPr marL="0" indent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6_change_fem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32849" cy="597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648072"/>
          </a:xfrm>
        </p:spPr>
        <p:txBody>
          <a:bodyPr>
            <a:noAutofit/>
          </a:bodyPr>
          <a:lstStyle/>
          <a:p>
            <a:r>
              <a:rPr lang="en-GB" sz="2600" dirty="0"/>
              <a:t>Leading causes of DALYs in 2013 and percentage change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from </a:t>
            </a:r>
            <a:r>
              <a:rPr lang="en-GB" sz="2600" dirty="0"/>
              <a:t>1990 to 2013 (Females)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77072"/>
            <a:ext cx="8568952" cy="2075383"/>
          </a:xfrm>
        </p:spPr>
        <p:txBody>
          <a:bodyPr/>
          <a:lstStyle/>
          <a:p>
            <a:pPr marL="0" indent="0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7_regional_depri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"/>
            <a:ext cx="9180512" cy="6584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Life expectancy at birth in years for regions and England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8_DALY_YLL_YLDmal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73"/>
            <a:ext cx="8802399" cy="623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Global Burden of Disease: England  -  </a:t>
            </a:r>
            <a:r>
              <a:rPr lang="en-US" dirty="0" err="1"/>
              <a:t>Infographics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344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Global Burden of Disease England</vt:lpstr>
      <vt:lpstr>What is a Disability Adjusted Life Year (DALY)?</vt:lpstr>
      <vt:lpstr>Life expectancy at birth, 1990 and 2013 for England and EU 15+</vt:lpstr>
      <vt:lpstr>Rank of countries in EU15+, by DALY (age-standardised) for 2013</vt:lpstr>
      <vt:lpstr>Rank of countries in EU15+, by DALY (age-standardised) for 2013</vt:lpstr>
      <vt:lpstr>Leading causes of DALYs in 2013 and percentage change  from 1990 to 2013 (Males)</vt:lpstr>
      <vt:lpstr>Leading causes of DALYs in 2013 and percentage change  from 1990 to 2013 (Females)</vt:lpstr>
      <vt:lpstr>Life expectancy at birth in years for regions and England</vt:lpstr>
      <vt:lpstr> </vt:lpstr>
      <vt:lpstr> </vt:lpstr>
      <vt:lpstr>DALYs attributed to largest risk factors, by gender, 2013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Glenn Gossling</cp:lastModifiedBy>
  <cp:revision>142</cp:revision>
  <dcterms:created xsi:type="dcterms:W3CDTF">2012-10-10T09:02:29Z</dcterms:created>
  <dcterms:modified xsi:type="dcterms:W3CDTF">2015-09-08T14:07:26Z</dcterms:modified>
</cp:coreProperties>
</file>