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89" r:id="rId3"/>
    <p:sldId id="287" r:id="rId4"/>
    <p:sldId id="260" r:id="rId5"/>
    <p:sldId id="291" r:id="rId6"/>
    <p:sldId id="292" r:id="rId7"/>
    <p:sldId id="283" r:id="rId8"/>
    <p:sldId id="284" r:id="rId9"/>
    <p:sldId id="286" r:id="rId10"/>
    <p:sldId id="290" r:id="rId11"/>
    <p:sldId id="279" r:id="rId12"/>
    <p:sldId id="272" r:id="rId13"/>
    <p:sldId id="27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9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54" autoAdjust="0"/>
    <p:restoredTop sz="94660"/>
  </p:normalViewPr>
  <p:slideViewPr>
    <p:cSldViewPr snapToGrid="0">
      <p:cViewPr varScale="1">
        <p:scale>
          <a:sx n="54" d="100"/>
          <a:sy n="54" d="100"/>
        </p:scale>
        <p:origin x="102" y="846"/>
      </p:cViewPr>
      <p:guideLst>
        <p:guide orient="horz" pos="2160"/>
        <p:guide pos="3840"/>
        <p:guide pos="39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56274606299214"/>
          <c:y val="3.0468748125692169E-2"/>
          <c:w val="0.84376931594488191"/>
          <c:h val="0.900789068603034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60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80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5395176"/>
        <c:axId val="215395568"/>
      </c:barChart>
      <c:catAx>
        <c:axId val="2153951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5395568"/>
        <c:crosses val="autoZero"/>
        <c:auto val="1"/>
        <c:lblAlgn val="ctr"/>
        <c:lblOffset val="100"/>
        <c:noMultiLvlLbl val="0"/>
      </c:catAx>
      <c:valAx>
        <c:axId val="215395568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5395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61</c:v>
                </c:pt>
                <c:pt idx="1">
                  <c:v>64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39</c:v>
                </c:pt>
                <c:pt idx="1">
                  <c:v>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217407984"/>
        <c:axId val="217408376"/>
      </c:barChart>
      <c:catAx>
        <c:axId val="2174079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7408376"/>
        <c:crosses val="autoZero"/>
        <c:auto val="1"/>
        <c:lblAlgn val="ctr"/>
        <c:lblOffset val="100"/>
        <c:noMultiLvlLbl val="0"/>
      </c:catAx>
      <c:valAx>
        <c:axId val="217408376"/>
        <c:scaling>
          <c:orientation val="minMax"/>
          <c:max val="1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174079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50</c:v>
                </c:pt>
                <c:pt idx="1">
                  <c:v>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217409160"/>
        <c:axId val="217409552"/>
      </c:barChart>
      <c:catAx>
        <c:axId val="2174091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7409552"/>
        <c:crosses val="autoZero"/>
        <c:auto val="1"/>
        <c:lblAlgn val="ctr"/>
        <c:lblOffset val="100"/>
        <c:noMultiLvlLbl val="0"/>
      </c:catAx>
      <c:valAx>
        <c:axId val="217409552"/>
        <c:scaling>
          <c:orientation val="minMax"/>
          <c:max val="1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1740916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4"/>
            </a:solidFill>
          </c:spPr>
          <c:dPt>
            <c:idx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5"/>
            </a:solidFill>
          </c:spPr>
          <c:dPt>
            <c:idx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Sheet1!$A$2:$A$6</c:f>
              <c:strCache>
                <c:ptCount val="5"/>
                <c:pt idx="0">
                  <c:v>Occupation specific</c:v>
                </c:pt>
                <c:pt idx="1">
                  <c:v>Nuclear</c:v>
                </c:pt>
                <c:pt idx="2">
                  <c:v>Electricity</c:v>
                </c:pt>
                <c:pt idx="3">
                  <c:v>Renewable</c:v>
                </c:pt>
                <c:pt idx="4">
                  <c:v>Oil and Gas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13</c:v>
                </c:pt>
                <c:pt idx="1">
                  <c:v>5</c:v>
                </c:pt>
                <c:pt idx="2">
                  <c:v>5</c:v>
                </c:pt>
                <c:pt idx="3">
                  <c:v>1</c:v>
                </c:pt>
                <c:pt idx="4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0.14859</cdr:x>
      <cdr:y>0.17337</cdr:y>
    </cdr:from>
    <cdr:to>
      <cdr:x>0.31571</cdr:x>
      <cdr:y>0.29417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0436" y="460873"/>
          <a:ext cx="450376" cy="3211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800" b="1" dirty="0" smtClean="0">
              <a:solidFill>
                <a:schemeClr val="bg1"/>
              </a:solidFill>
            </a:rPr>
            <a:t>36%</a:t>
          </a:r>
          <a:endParaRPr lang="en-GB" sz="18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0.61449</cdr:x>
      <cdr:y>0.17837</cdr:y>
    </cdr:from>
    <cdr:to>
      <cdr:x>0.78161</cdr:x>
      <cdr:y>0.29917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56030" y="474163"/>
          <a:ext cx="450376" cy="3211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800" b="1" dirty="0" smtClean="0">
              <a:solidFill>
                <a:schemeClr val="bg1"/>
              </a:solidFill>
            </a:rPr>
            <a:t>31%</a:t>
          </a:r>
          <a:endParaRPr lang="en-GB" sz="1800" b="1" dirty="0">
            <a:solidFill>
              <a:schemeClr val="bg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0.14859</cdr:x>
      <cdr:y>0.17337</cdr:y>
    </cdr:from>
    <cdr:to>
      <cdr:x>0.31571</cdr:x>
      <cdr:y>0.29417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0436" y="460873"/>
          <a:ext cx="450376" cy="3211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800" b="1" dirty="0" smtClean="0">
              <a:solidFill>
                <a:schemeClr val="bg1"/>
              </a:solidFill>
            </a:rPr>
            <a:t>50%</a:t>
          </a:r>
          <a:endParaRPr lang="en-GB" sz="18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0.59998</cdr:x>
      <cdr:y>0.18595</cdr:y>
    </cdr:from>
    <cdr:to>
      <cdr:x>0.7671</cdr:x>
      <cdr:y>0.30675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492211" y="450132"/>
          <a:ext cx="415646" cy="2924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800" b="1" dirty="0" smtClean="0">
              <a:solidFill>
                <a:schemeClr val="bg1"/>
              </a:solidFill>
            </a:rPr>
            <a:t>44%</a:t>
          </a:r>
          <a:endParaRPr lang="en-GB" sz="1800" b="1" dirty="0">
            <a:solidFill>
              <a:schemeClr val="bg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0.25004</cdr:x>
      <cdr:y>0.19324</cdr:y>
    </cdr:from>
    <cdr:to>
      <cdr:x>0.64313</cdr:x>
      <cdr:y>0.75375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81644" y="315243"/>
          <a:ext cx="914400" cy="9143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800" b="1" dirty="0" smtClean="0">
              <a:solidFill>
                <a:schemeClr val="bg1"/>
              </a:solidFill>
            </a:rPr>
            <a:t>20% </a:t>
          </a:r>
          <a:endParaRPr lang="en-GB" sz="1800" b="1" dirty="0">
            <a:solidFill>
              <a:schemeClr val="bg1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/>
          </p:cNvSpPr>
          <p:nvPr/>
        </p:nvSpPr>
        <p:spPr bwMode="auto">
          <a:xfrm>
            <a:off x="-17212" y="0"/>
            <a:ext cx="12225867" cy="53975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GB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360" y="1268761"/>
            <a:ext cx="11521280" cy="2331690"/>
          </a:xfrm>
        </p:spPr>
        <p:txBody>
          <a:bodyPr anchor="t">
            <a:normAutofit/>
          </a:bodyPr>
          <a:lstStyle>
            <a:lvl1pPr algn="l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360" y="4005064"/>
            <a:ext cx="11521280" cy="1296144"/>
          </a:xfrm>
        </p:spPr>
        <p:txBody>
          <a:bodyPr>
            <a:normAutofit/>
          </a:bodyPr>
          <a:lstStyle>
            <a:lvl1pPr marL="0" indent="0" algn="l">
              <a:buNone/>
              <a:defRPr sz="44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0" y="5661248"/>
            <a:ext cx="2877880" cy="99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063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C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340768"/>
            <a:ext cx="11521280" cy="38164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35360" y="5229200"/>
            <a:ext cx="11521280" cy="1440160"/>
          </a:xfrm>
          <a:ln w="28575">
            <a:solidFill>
              <a:schemeClr val="tx2"/>
            </a:solidFill>
          </a:ln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dirty="0" smtClean="0"/>
              <a:t>Call to action text goes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604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subtitle and C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Title goes here (size 34)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2204864"/>
            <a:ext cx="11521280" cy="295232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dirty="0" smtClean="0"/>
              <a:t>Body Text goes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35360" y="1340771"/>
            <a:ext cx="11521280" cy="834107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chemeClr val="tx2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Sub Title goes here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35360" y="5229200"/>
            <a:ext cx="11521280" cy="1440160"/>
          </a:xfrm>
          <a:ln w="28575">
            <a:solidFill>
              <a:schemeClr val="tx2"/>
            </a:solidFill>
          </a:ln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dirty="0" smtClean="0"/>
              <a:t>Call to action text goes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7602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5360" y="1340768"/>
            <a:ext cx="5659040" cy="532859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40768"/>
            <a:ext cx="5659040" cy="532859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8389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360" y="1340771"/>
            <a:ext cx="5661157" cy="834107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chemeClr val="tx2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5360" y="2174877"/>
            <a:ext cx="5661157" cy="43504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340771"/>
            <a:ext cx="5663273" cy="834107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chemeClr val="tx2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7"/>
            <a:ext cx="5663273" cy="43504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6984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3712" y="1340768"/>
            <a:ext cx="8352928" cy="532859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34433" y="1341438"/>
            <a:ext cx="3073400" cy="403225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34433" y="5445128"/>
            <a:ext cx="3073400" cy="1223963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Picture details go here</a:t>
            </a:r>
          </a:p>
        </p:txBody>
      </p:sp>
    </p:spTree>
    <p:extLst>
      <p:ext uri="{BB962C8B-B14F-4D97-AF65-F5344CB8AC3E}">
        <p14:creationId xmlns:p14="http://schemas.microsoft.com/office/powerpoint/2010/main" val="3003948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sub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3712" y="2276872"/>
            <a:ext cx="8352928" cy="43924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34433" y="1341438"/>
            <a:ext cx="3073400" cy="403225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34433" y="5445128"/>
            <a:ext cx="3073400" cy="1223963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Picture details go here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03713" y="1340771"/>
            <a:ext cx="8352928" cy="834107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chemeClr val="tx2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1768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3712" y="1340768"/>
            <a:ext cx="8352928" cy="532859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34433" y="1341438"/>
            <a:ext cx="3073400" cy="1223466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35360" y="2709367"/>
            <a:ext cx="3073400" cy="1223466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35360" y="4077296"/>
            <a:ext cx="3073400" cy="1223466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35360" y="5445224"/>
            <a:ext cx="3073400" cy="1223466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93245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/>
          </p:cNvSpPr>
          <p:nvPr/>
        </p:nvSpPr>
        <p:spPr bwMode="auto">
          <a:xfrm>
            <a:off x="-17212" y="0"/>
            <a:ext cx="12225867" cy="53975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GB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920" y="171648"/>
            <a:ext cx="11521280" cy="1828452"/>
          </a:xfrm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0" y="5661248"/>
            <a:ext cx="2877880" cy="996946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5" y="4396961"/>
            <a:ext cx="1032933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33" y="3379374"/>
            <a:ext cx="948267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63553" y="3379374"/>
            <a:ext cx="9696451" cy="5349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063553" y="2353057"/>
            <a:ext cx="9696451" cy="5349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063553" y="4492215"/>
            <a:ext cx="9696451" cy="5349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576597" y="2204864"/>
            <a:ext cx="1251343" cy="930274"/>
            <a:chOff x="2310" y="1595"/>
            <a:chExt cx="1140" cy="1130"/>
          </a:xfrm>
        </p:grpSpPr>
        <p:sp>
          <p:nvSpPr>
            <p:cNvPr id="4" name="AutoShape 4"/>
            <p:cNvSpPr>
              <a:spLocks noChangeAspect="1" noChangeArrowheads="1" noTextEdit="1"/>
            </p:cNvSpPr>
            <p:nvPr/>
          </p:nvSpPr>
          <p:spPr bwMode="auto">
            <a:xfrm>
              <a:off x="2310" y="1595"/>
              <a:ext cx="1140" cy="1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2310" y="1595"/>
              <a:ext cx="778" cy="777"/>
            </a:xfrm>
            <a:custGeom>
              <a:avLst/>
              <a:gdLst>
                <a:gd name="T0" fmla="*/ 859 w 1556"/>
                <a:gd name="T1" fmla="*/ 1551 h 1554"/>
                <a:gd name="T2" fmla="*/ 974 w 1556"/>
                <a:gd name="T3" fmla="*/ 1530 h 1554"/>
                <a:gd name="T4" fmla="*/ 1082 w 1556"/>
                <a:gd name="T5" fmla="*/ 1493 h 1554"/>
                <a:gd name="T6" fmla="*/ 1183 w 1556"/>
                <a:gd name="T7" fmla="*/ 1441 h 1554"/>
                <a:gd name="T8" fmla="*/ 1274 w 1556"/>
                <a:gd name="T9" fmla="*/ 1377 h 1554"/>
                <a:gd name="T10" fmla="*/ 1354 w 1556"/>
                <a:gd name="T11" fmla="*/ 1300 h 1554"/>
                <a:gd name="T12" fmla="*/ 1424 w 1556"/>
                <a:gd name="T13" fmla="*/ 1212 h 1554"/>
                <a:gd name="T14" fmla="*/ 1480 w 1556"/>
                <a:gd name="T15" fmla="*/ 1114 h 1554"/>
                <a:gd name="T16" fmla="*/ 1522 w 1556"/>
                <a:gd name="T17" fmla="*/ 1009 h 1554"/>
                <a:gd name="T18" fmla="*/ 1547 w 1556"/>
                <a:gd name="T19" fmla="*/ 897 h 1554"/>
                <a:gd name="T20" fmla="*/ 1556 w 1556"/>
                <a:gd name="T21" fmla="*/ 778 h 1554"/>
                <a:gd name="T22" fmla="*/ 1547 w 1556"/>
                <a:gd name="T23" fmla="*/ 660 h 1554"/>
                <a:gd name="T24" fmla="*/ 1522 w 1556"/>
                <a:gd name="T25" fmla="*/ 547 h 1554"/>
                <a:gd name="T26" fmla="*/ 1480 w 1556"/>
                <a:gd name="T27" fmla="*/ 441 h 1554"/>
                <a:gd name="T28" fmla="*/ 1424 w 1556"/>
                <a:gd name="T29" fmla="*/ 343 h 1554"/>
                <a:gd name="T30" fmla="*/ 1354 w 1556"/>
                <a:gd name="T31" fmla="*/ 256 h 1554"/>
                <a:gd name="T32" fmla="*/ 1274 w 1556"/>
                <a:gd name="T33" fmla="*/ 177 h 1554"/>
                <a:gd name="T34" fmla="*/ 1183 w 1556"/>
                <a:gd name="T35" fmla="*/ 113 h 1554"/>
                <a:gd name="T36" fmla="*/ 1082 w 1556"/>
                <a:gd name="T37" fmla="*/ 61 h 1554"/>
                <a:gd name="T38" fmla="*/ 974 w 1556"/>
                <a:gd name="T39" fmla="*/ 24 h 1554"/>
                <a:gd name="T40" fmla="*/ 859 w 1556"/>
                <a:gd name="T41" fmla="*/ 3 h 1554"/>
                <a:gd name="T42" fmla="*/ 739 w 1556"/>
                <a:gd name="T43" fmla="*/ 1 h 1554"/>
                <a:gd name="T44" fmla="*/ 622 w 1556"/>
                <a:gd name="T45" fmla="*/ 16 h 1554"/>
                <a:gd name="T46" fmla="*/ 511 w 1556"/>
                <a:gd name="T47" fmla="*/ 47 h 1554"/>
                <a:gd name="T48" fmla="*/ 407 w 1556"/>
                <a:gd name="T49" fmla="*/ 94 h 1554"/>
                <a:gd name="T50" fmla="*/ 312 w 1556"/>
                <a:gd name="T51" fmla="*/ 154 h 1554"/>
                <a:gd name="T52" fmla="*/ 228 w 1556"/>
                <a:gd name="T53" fmla="*/ 228 h 1554"/>
                <a:gd name="T54" fmla="*/ 154 w 1556"/>
                <a:gd name="T55" fmla="*/ 313 h 1554"/>
                <a:gd name="T56" fmla="*/ 93 w 1556"/>
                <a:gd name="T57" fmla="*/ 408 h 1554"/>
                <a:gd name="T58" fmla="*/ 47 w 1556"/>
                <a:gd name="T59" fmla="*/ 511 h 1554"/>
                <a:gd name="T60" fmla="*/ 16 w 1556"/>
                <a:gd name="T61" fmla="*/ 622 h 1554"/>
                <a:gd name="T62" fmla="*/ 1 w 1556"/>
                <a:gd name="T63" fmla="*/ 738 h 1554"/>
                <a:gd name="T64" fmla="*/ 3 w 1556"/>
                <a:gd name="T65" fmla="*/ 858 h 1554"/>
                <a:gd name="T66" fmla="*/ 24 w 1556"/>
                <a:gd name="T67" fmla="*/ 972 h 1554"/>
                <a:gd name="T68" fmla="*/ 61 w 1556"/>
                <a:gd name="T69" fmla="*/ 1080 h 1554"/>
                <a:gd name="T70" fmla="*/ 113 w 1556"/>
                <a:gd name="T71" fmla="*/ 1180 h 1554"/>
                <a:gd name="T72" fmla="*/ 178 w 1556"/>
                <a:gd name="T73" fmla="*/ 1272 h 1554"/>
                <a:gd name="T74" fmla="*/ 255 w 1556"/>
                <a:gd name="T75" fmla="*/ 1353 h 1554"/>
                <a:gd name="T76" fmla="*/ 343 w 1556"/>
                <a:gd name="T77" fmla="*/ 1422 h 1554"/>
                <a:gd name="T78" fmla="*/ 441 w 1556"/>
                <a:gd name="T79" fmla="*/ 1477 h 1554"/>
                <a:gd name="T80" fmla="*/ 548 w 1556"/>
                <a:gd name="T81" fmla="*/ 1520 h 1554"/>
                <a:gd name="T82" fmla="*/ 660 w 1556"/>
                <a:gd name="T83" fmla="*/ 1545 h 1554"/>
                <a:gd name="T84" fmla="*/ 779 w 1556"/>
                <a:gd name="T85" fmla="*/ 1554 h 1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56" h="1554">
                  <a:moveTo>
                    <a:pt x="779" y="1554"/>
                  </a:moveTo>
                  <a:lnTo>
                    <a:pt x="820" y="1553"/>
                  </a:lnTo>
                  <a:lnTo>
                    <a:pt x="859" y="1551"/>
                  </a:lnTo>
                  <a:lnTo>
                    <a:pt x="898" y="1545"/>
                  </a:lnTo>
                  <a:lnTo>
                    <a:pt x="936" y="1538"/>
                  </a:lnTo>
                  <a:lnTo>
                    <a:pt x="974" y="1530"/>
                  </a:lnTo>
                  <a:lnTo>
                    <a:pt x="1011" y="1520"/>
                  </a:lnTo>
                  <a:lnTo>
                    <a:pt x="1047" y="1507"/>
                  </a:lnTo>
                  <a:lnTo>
                    <a:pt x="1082" y="1493"/>
                  </a:lnTo>
                  <a:lnTo>
                    <a:pt x="1117" y="1477"/>
                  </a:lnTo>
                  <a:lnTo>
                    <a:pt x="1150" y="1461"/>
                  </a:lnTo>
                  <a:lnTo>
                    <a:pt x="1183" y="1441"/>
                  </a:lnTo>
                  <a:lnTo>
                    <a:pt x="1214" y="1422"/>
                  </a:lnTo>
                  <a:lnTo>
                    <a:pt x="1245" y="1400"/>
                  </a:lnTo>
                  <a:lnTo>
                    <a:pt x="1274" y="1377"/>
                  </a:lnTo>
                  <a:lnTo>
                    <a:pt x="1301" y="1353"/>
                  </a:lnTo>
                  <a:lnTo>
                    <a:pt x="1329" y="1326"/>
                  </a:lnTo>
                  <a:lnTo>
                    <a:pt x="1354" y="1300"/>
                  </a:lnTo>
                  <a:lnTo>
                    <a:pt x="1379" y="1272"/>
                  </a:lnTo>
                  <a:lnTo>
                    <a:pt x="1402" y="1242"/>
                  </a:lnTo>
                  <a:lnTo>
                    <a:pt x="1424" y="1212"/>
                  </a:lnTo>
                  <a:lnTo>
                    <a:pt x="1444" y="1180"/>
                  </a:lnTo>
                  <a:lnTo>
                    <a:pt x="1463" y="1148"/>
                  </a:lnTo>
                  <a:lnTo>
                    <a:pt x="1480" y="1114"/>
                  </a:lnTo>
                  <a:lnTo>
                    <a:pt x="1495" y="1080"/>
                  </a:lnTo>
                  <a:lnTo>
                    <a:pt x="1509" y="1045"/>
                  </a:lnTo>
                  <a:lnTo>
                    <a:pt x="1522" y="1009"/>
                  </a:lnTo>
                  <a:lnTo>
                    <a:pt x="1532" y="972"/>
                  </a:lnTo>
                  <a:lnTo>
                    <a:pt x="1540" y="935"/>
                  </a:lnTo>
                  <a:lnTo>
                    <a:pt x="1547" y="897"/>
                  </a:lnTo>
                  <a:lnTo>
                    <a:pt x="1553" y="858"/>
                  </a:lnTo>
                  <a:lnTo>
                    <a:pt x="1555" y="819"/>
                  </a:lnTo>
                  <a:lnTo>
                    <a:pt x="1556" y="778"/>
                  </a:lnTo>
                  <a:lnTo>
                    <a:pt x="1555" y="738"/>
                  </a:lnTo>
                  <a:lnTo>
                    <a:pt x="1553" y="699"/>
                  </a:lnTo>
                  <a:lnTo>
                    <a:pt x="1547" y="660"/>
                  </a:lnTo>
                  <a:lnTo>
                    <a:pt x="1540" y="622"/>
                  </a:lnTo>
                  <a:lnTo>
                    <a:pt x="1532" y="584"/>
                  </a:lnTo>
                  <a:lnTo>
                    <a:pt x="1522" y="547"/>
                  </a:lnTo>
                  <a:lnTo>
                    <a:pt x="1509" y="511"/>
                  </a:lnTo>
                  <a:lnTo>
                    <a:pt x="1495" y="475"/>
                  </a:lnTo>
                  <a:lnTo>
                    <a:pt x="1480" y="441"/>
                  </a:lnTo>
                  <a:lnTo>
                    <a:pt x="1463" y="408"/>
                  </a:lnTo>
                  <a:lnTo>
                    <a:pt x="1444" y="375"/>
                  </a:lnTo>
                  <a:lnTo>
                    <a:pt x="1424" y="343"/>
                  </a:lnTo>
                  <a:lnTo>
                    <a:pt x="1402" y="313"/>
                  </a:lnTo>
                  <a:lnTo>
                    <a:pt x="1379" y="283"/>
                  </a:lnTo>
                  <a:lnTo>
                    <a:pt x="1354" y="256"/>
                  </a:lnTo>
                  <a:lnTo>
                    <a:pt x="1329" y="228"/>
                  </a:lnTo>
                  <a:lnTo>
                    <a:pt x="1301" y="203"/>
                  </a:lnTo>
                  <a:lnTo>
                    <a:pt x="1274" y="177"/>
                  </a:lnTo>
                  <a:lnTo>
                    <a:pt x="1245" y="154"/>
                  </a:lnTo>
                  <a:lnTo>
                    <a:pt x="1214" y="134"/>
                  </a:lnTo>
                  <a:lnTo>
                    <a:pt x="1183" y="113"/>
                  </a:lnTo>
                  <a:lnTo>
                    <a:pt x="1150" y="94"/>
                  </a:lnTo>
                  <a:lnTo>
                    <a:pt x="1117" y="77"/>
                  </a:lnTo>
                  <a:lnTo>
                    <a:pt x="1082" y="61"/>
                  </a:lnTo>
                  <a:lnTo>
                    <a:pt x="1047" y="47"/>
                  </a:lnTo>
                  <a:lnTo>
                    <a:pt x="1011" y="35"/>
                  </a:lnTo>
                  <a:lnTo>
                    <a:pt x="974" y="24"/>
                  </a:lnTo>
                  <a:lnTo>
                    <a:pt x="936" y="16"/>
                  </a:lnTo>
                  <a:lnTo>
                    <a:pt x="898" y="9"/>
                  </a:lnTo>
                  <a:lnTo>
                    <a:pt x="859" y="3"/>
                  </a:lnTo>
                  <a:lnTo>
                    <a:pt x="820" y="1"/>
                  </a:lnTo>
                  <a:lnTo>
                    <a:pt x="779" y="0"/>
                  </a:lnTo>
                  <a:lnTo>
                    <a:pt x="739" y="1"/>
                  </a:lnTo>
                  <a:lnTo>
                    <a:pt x="700" y="3"/>
                  </a:lnTo>
                  <a:lnTo>
                    <a:pt x="660" y="9"/>
                  </a:lnTo>
                  <a:lnTo>
                    <a:pt x="622" y="16"/>
                  </a:lnTo>
                  <a:lnTo>
                    <a:pt x="584" y="24"/>
                  </a:lnTo>
                  <a:lnTo>
                    <a:pt x="548" y="35"/>
                  </a:lnTo>
                  <a:lnTo>
                    <a:pt x="511" y="47"/>
                  </a:lnTo>
                  <a:lnTo>
                    <a:pt x="476" y="61"/>
                  </a:lnTo>
                  <a:lnTo>
                    <a:pt x="441" y="77"/>
                  </a:lnTo>
                  <a:lnTo>
                    <a:pt x="407" y="94"/>
                  </a:lnTo>
                  <a:lnTo>
                    <a:pt x="375" y="113"/>
                  </a:lnTo>
                  <a:lnTo>
                    <a:pt x="343" y="134"/>
                  </a:lnTo>
                  <a:lnTo>
                    <a:pt x="312" y="154"/>
                  </a:lnTo>
                  <a:lnTo>
                    <a:pt x="284" y="177"/>
                  </a:lnTo>
                  <a:lnTo>
                    <a:pt x="255" y="203"/>
                  </a:lnTo>
                  <a:lnTo>
                    <a:pt x="228" y="228"/>
                  </a:lnTo>
                  <a:lnTo>
                    <a:pt x="202" y="256"/>
                  </a:lnTo>
                  <a:lnTo>
                    <a:pt x="178" y="283"/>
                  </a:lnTo>
                  <a:lnTo>
                    <a:pt x="154" y="313"/>
                  </a:lnTo>
                  <a:lnTo>
                    <a:pt x="133" y="343"/>
                  </a:lnTo>
                  <a:lnTo>
                    <a:pt x="113" y="375"/>
                  </a:lnTo>
                  <a:lnTo>
                    <a:pt x="93" y="408"/>
                  </a:lnTo>
                  <a:lnTo>
                    <a:pt x="77" y="441"/>
                  </a:lnTo>
                  <a:lnTo>
                    <a:pt x="61" y="475"/>
                  </a:lnTo>
                  <a:lnTo>
                    <a:pt x="47" y="511"/>
                  </a:lnTo>
                  <a:lnTo>
                    <a:pt x="35" y="547"/>
                  </a:lnTo>
                  <a:lnTo>
                    <a:pt x="24" y="584"/>
                  </a:lnTo>
                  <a:lnTo>
                    <a:pt x="16" y="622"/>
                  </a:lnTo>
                  <a:lnTo>
                    <a:pt x="9" y="660"/>
                  </a:lnTo>
                  <a:lnTo>
                    <a:pt x="3" y="699"/>
                  </a:lnTo>
                  <a:lnTo>
                    <a:pt x="1" y="738"/>
                  </a:lnTo>
                  <a:lnTo>
                    <a:pt x="0" y="778"/>
                  </a:lnTo>
                  <a:lnTo>
                    <a:pt x="1" y="819"/>
                  </a:lnTo>
                  <a:lnTo>
                    <a:pt x="3" y="858"/>
                  </a:lnTo>
                  <a:lnTo>
                    <a:pt x="9" y="897"/>
                  </a:lnTo>
                  <a:lnTo>
                    <a:pt x="16" y="935"/>
                  </a:lnTo>
                  <a:lnTo>
                    <a:pt x="24" y="972"/>
                  </a:lnTo>
                  <a:lnTo>
                    <a:pt x="35" y="1009"/>
                  </a:lnTo>
                  <a:lnTo>
                    <a:pt x="47" y="1045"/>
                  </a:lnTo>
                  <a:lnTo>
                    <a:pt x="61" y="1080"/>
                  </a:lnTo>
                  <a:lnTo>
                    <a:pt x="77" y="1114"/>
                  </a:lnTo>
                  <a:lnTo>
                    <a:pt x="93" y="1148"/>
                  </a:lnTo>
                  <a:lnTo>
                    <a:pt x="113" y="1180"/>
                  </a:lnTo>
                  <a:lnTo>
                    <a:pt x="133" y="1212"/>
                  </a:lnTo>
                  <a:lnTo>
                    <a:pt x="154" y="1242"/>
                  </a:lnTo>
                  <a:lnTo>
                    <a:pt x="178" y="1272"/>
                  </a:lnTo>
                  <a:lnTo>
                    <a:pt x="202" y="1300"/>
                  </a:lnTo>
                  <a:lnTo>
                    <a:pt x="228" y="1326"/>
                  </a:lnTo>
                  <a:lnTo>
                    <a:pt x="255" y="1353"/>
                  </a:lnTo>
                  <a:lnTo>
                    <a:pt x="284" y="1377"/>
                  </a:lnTo>
                  <a:lnTo>
                    <a:pt x="312" y="1400"/>
                  </a:lnTo>
                  <a:lnTo>
                    <a:pt x="343" y="1422"/>
                  </a:lnTo>
                  <a:lnTo>
                    <a:pt x="375" y="1441"/>
                  </a:lnTo>
                  <a:lnTo>
                    <a:pt x="407" y="1461"/>
                  </a:lnTo>
                  <a:lnTo>
                    <a:pt x="441" y="1477"/>
                  </a:lnTo>
                  <a:lnTo>
                    <a:pt x="476" y="1493"/>
                  </a:lnTo>
                  <a:lnTo>
                    <a:pt x="511" y="1507"/>
                  </a:lnTo>
                  <a:lnTo>
                    <a:pt x="548" y="1520"/>
                  </a:lnTo>
                  <a:lnTo>
                    <a:pt x="584" y="1530"/>
                  </a:lnTo>
                  <a:lnTo>
                    <a:pt x="622" y="1538"/>
                  </a:lnTo>
                  <a:lnTo>
                    <a:pt x="660" y="1545"/>
                  </a:lnTo>
                  <a:lnTo>
                    <a:pt x="700" y="1551"/>
                  </a:lnTo>
                  <a:lnTo>
                    <a:pt x="739" y="1553"/>
                  </a:lnTo>
                  <a:lnTo>
                    <a:pt x="779" y="15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2582" y="2157"/>
              <a:ext cx="154" cy="173"/>
            </a:xfrm>
            <a:custGeom>
              <a:avLst/>
              <a:gdLst>
                <a:gd name="T0" fmla="*/ 223 w 309"/>
                <a:gd name="T1" fmla="*/ 316 h 344"/>
                <a:gd name="T2" fmla="*/ 206 w 309"/>
                <a:gd name="T3" fmla="*/ 305 h 344"/>
                <a:gd name="T4" fmla="*/ 191 w 309"/>
                <a:gd name="T5" fmla="*/ 292 h 344"/>
                <a:gd name="T6" fmla="*/ 176 w 309"/>
                <a:gd name="T7" fmla="*/ 277 h 344"/>
                <a:gd name="T8" fmla="*/ 160 w 309"/>
                <a:gd name="T9" fmla="*/ 262 h 344"/>
                <a:gd name="T10" fmla="*/ 145 w 309"/>
                <a:gd name="T11" fmla="*/ 246 h 344"/>
                <a:gd name="T12" fmla="*/ 131 w 309"/>
                <a:gd name="T13" fmla="*/ 228 h 344"/>
                <a:gd name="T14" fmla="*/ 116 w 309"/>
                <a:gd name="T15" fmla="*/ 209 h 344"/>
                <a:gd name="T16" fmla="*/ 103 w 309"/>
                <a:gd name="T17" fmla="*/ 190 h 344"/>
                <a:gd name="T18" fmla="*/ 89 w 309"/>
                <a:gd name="T19" fmla="*/ 169 h 344"/>
                <a:gd name="T20" fmla="*/ 75 w 309"/>
                <a:gd name="T21" fmla="*/ 147 h 344"/>
                <a:gd name="T22" fmla="*/ 61 w 309"/>
                <a:gd name="T23" fmla="*/ 124 h 344"/>
                <a:gd name="T24" fmla="*/ 48 w 309"/>
                <a:gd name="T25" fmla="*/ 101 h 344"/>
                <a:gd name="T26" fmla="*/ 36 w 309"/>
                <a:gd name="T27" fmla="*/ 77 h 344"/>
                <a:gd name="T28" fmla="*/ 23 w 309"/>
                <a:gd name="T29" fmla="*/ 52 h 344"/>
                <a:gd name="T30" fmla="*/ 12 w 309"/>
                <a:gd name="T31" fmla="*/ 26 h 344"/>
                <a:gd name="T32" fmla="*/ 0 w 309"/>
                <a:gd name="T33" fmla="*/ 0 h 344"/>
                <a:gd name="T34" fmla="*/ 16 w 309"/>
                <a:gd name="T35" fmla="*/ 9 h 344"/>
                <a:gd name="T36" fmla="*/ 33 w 309"/>
                <a:gd name="T37" fmla="*/ 18 h 344"/>
                <a:gd name="T38" fmla="*/ 51 w 309"/>
                <a:gd name="T39" fmla="*/ 26 h 344"/>
                <a:gd name="T40" fmla="*/ 69 w 309"/>
                <a:gd name="T41" fmla="*/ 33 h 344"/>
                <a:gd name="T42" fmla="*/ 89 w 309"/>
                <a:gd name="T43" fmla="*/ 40 h 344"/>
                <a:gd name="T44" fmla="*/ 108 w 309"/>
                <a:gd name="T45" fmla="*/ 46 h 344"/>
                <a:gd name="T46" fmla="*/ 129 w 309"/>
                <a:gd name="T47" fmla="*/ 49 h 344"/>
                <a:gd name="T48" fmla="*/ 151 w 309"/>
                <a:gd name="T49" fmla="*/ 53 h 344"/>
                <a:gd name="T50" fmla="*/ 165 w 309"/>
                <a:gd name="T51" fmla="*/ 54 h 344"/>
                <a:gd name="T52" fmla="*/ 179 w 309"/>
                <a:gd name="T53" fmla="*/ 56 h 344"/>
                <a:gd name="T54" fmla="*/ 191 w 309"/>
                <a:gd name="T55" fmla="*/ 57 h 344"/>
                <a:gd name="T56" fmla="*/ 205 w 309"/>
                <a:gd name="T57" fmla="*/ 57 h 344"/>
                <a:gd name="T58" fmla="*/ 218 w 309"/>
                <a:gd name="T59" fmla="*/ 59 h 344"/>
                <a:gd name="T60" fmla="*/ 231 w 309"/>
                <a:gd name="T61" fmla="*/ 60 h 344"/>
                <a:gd name="T62" fmla="*/ 243 w 309"/>
                <a:gd name="T63" fmla="*/ 60 h 344"/>
                <a:gd name="T64" fmla="*/ 256 w 309"/>
                <a:gd name="T65" fmla="*/ 60 h 344"/>
                <a:gd name="T66" fmla="*/ 309 w 309"/>
                <a:gd name="T67" fmla="*/ 343 h 344"/>
                <a:gd name="T68" fmla="*/ 299 w 309"/>
                <a:gd name="T69" fmla="*/ 344 h 344"/>
                <a:gd name="T70" fmla="*/ 287 w 309"/>
                <a:gd name="T71" fmla="*/ 343 h 344"/>
                <a:gd name="T72" fmla="*/ 277 w 309"/>
                <a:gd name="T73" fmla="*/ 342 h 344"/>
                <a:gd name="T74" fmla="*/ 266 w 309"/>
                <a:gd name="T75" fmla="*/ 338 h 344"/>
                <a:gd name="T76" fmla="*/ 256 w 309"/>
                <a:gd name="T77" fmla="*/ 335 h 344"/>
                <a:gd name="T78" fmla="*/ 244 w 309"/>
                <a:gd name="T79" fmla="*/ 329 h 344"/>
                <a:gd name="T80" fmla="*/ 234 w 309"/>
                <a:gd name="T81" fmla="*/ 323 h 344"/>
                <a:gd name="T82" fmla="*/ 223 w 309"/>
                <a:gd name="T83" fmla="*/ 316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9" h="344">
                  <a:moveTo>
                    <a:pt x="223" y="316"/>
                  </a:moveTo>
                  <a:lnTo>
                    <a:pt x="206" y="305"/>
                  </a:lnTo>
                  <a:lnTo>
                    <a:pt x="191" y="292"/>
                  </a:lnTo>
                  <a:lnTo>
                    <a:pt x="176" y="277"/>
                  </a:lnTo>
                  <a:lnTo>
                    <a:pt x="160" y="262"/>
                  </a:lnTo>
                  <a:lnTo>
                    <a:pt x="145" y="246"/>
                  </a:lnTo>
                  <a:lnTo>
                    <a:pt x="131" y="228"/>
                  </a:lnTo>
                  <a:lnTo>
                    <a:pt x="116" y="209"/>
                  </a:lnTo>
                  <a:lnTo>
                    <a:pt x="103" y="190"/>
                  </a:lnTo>
                  <a:lnTo>
                    <a:pt x="89" y="169"/>
                  </a:lnTo>
                  <a:lnTo>
                    <a:pt x="75" y="147"/>
                  </a:lnTo>
                  <a:lnTo>
                    <a:pt x="61" y="124"/>
                  </a:lnTo>
                  <a:lnTo>
                    <a:pt x="48" y="101"/>
                  </a:lnTo>
                  <a:lnTo>
                    <a:pt x="36" y="77"/>
                  </a:lnTo>
                  <a:lnTo>
                    <a:pt x="23" y="52"/>
                  </a:lnTo>
                  <a:lnTo>
                    <a:pt x="12" y="26"/>
                  </a:lnTo>
                  <a:lnTo>
                    <a:pt x="0" y="0"/>
                  </a:lnTo>
                  <a:lnTo>
                    <a:pt x="16" y="9"/>
                  </a:lnTo>
                  <a:lnTo>
                    <a:pt x="33" y="18"/>
                  </a:lnTo>
                  <a:lnTo>
                    <a:pt x="51" y="26"/>
                  </a:lnTo>
                  <a:lnTo>
                    <a:pt x="69" y="33"/>
                  </a:lnTo>
                  <a:lnTo>
                    <a:pt x="89" y="40"/>
                  </a:lnTo>
                  <a:lnTo>
                    <a:pt x="108" y="46"/>
                  </a:lnTo>
                  <a:lnTo>
                    <a:pt x="129" y="49"/>
                  </a:lnTo>
                  <a:lnTo>
                    <a:pt x="151" y="53"/>
                  </a:lnTo>
                  <a:lnTo>
                    <a:pt x="165" y="54"/>
                  </a:lnTo>
                  <a:lnTo>
                    <a:pt x="179" y="56"/>
                  </a:lnTo>
                  <a:lnTo>
                    <a:pt x="191" y="57"/>
                  </a:lnTo>
                  <a:lnTo>
                    <a:pt x="205" y="57"/>
                  </a:lnTo>
                  <a:lnTo>
                    <a:pt x="218" y="59"/>
                  </a:lnTo>
                  <a:lnTo>
                    <a:pt x="231" y="60"/>
                  </a:lnTo>
                  <a:lnTo>
                    <a:pt x="243" y="60"/>
                  </a:lnTo>
                  <a:lnTo>
                    <a:pt x="256" y="60"/>
                  </a:lnTo>
                  <a:lnTo>
                    <a:pt x="309" y="343"/>
                  </a:lnTo>
                  <a:lnTo>
                    <a:pt x="299" y="344"/>
                  </a:lnTo>
                  <a:lnTo>
                    <a:pt x="287" y="343"/>
                  </a:lnTo>
                  <a:lnTo>
                    <a:pt x="277" y="342"/>
                  </a:lnTo>
                  <a:lnTo>
                    <a:pt x="266" y="338"/>
                  </a:lnTo>
                  <a:lnTo>
                    <a:pt x="256" y="335"/>
                  </a:lnTo>
                  <a:lnTo>
                    <a:pt x="244" y="329"/>
                  </a:lnTo>
                  <a:lnTo>
                    <a:pt x="234" y="323"/>
                  </a:lnTo>
                  <a:lnTo>
                    <a:pt x="223" y="3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2766" y="2146"/>
              <a:ext cx="116" cy="173"/>
            </a:xfrm>
            <a:custGeom>
              <a:avLst/>
              <a:gdLst>
                <a:gd name="T0" fmla="*/ 105 w 232"/>
                <a:gd name="T1" fmla="*/ 328 h 345"/>
                <a:gd name="T2" fmla="*/ 98 w 232"/>
                <a:gd name="T3" fmla="*/ 330 h 345"/>
                <a:gd name="T4" fmla="*/ 92 w 232"/>
                <a:gd name="T5" fmla="*/ 333 h 345"/>
                <a:gd name="T6" fmla="*/ 85 w 232"/>
                <a:gd name="T7" fmla="*/ 335 h 345"/>
                <a:gd name="T8" fmla="*/ 78 w 232"/>
                <a:gd name="T9" fmla="*/ 337 h 345"/>
                <a:gd name="T10" fmla="*/ 71 w 232"/>
                <a:gd name="T11" fmla="*/ 339 h 345"/>
                <a:gd name="T12" fmla="*/ 64 w 232"/>
                <a:gd name="T13" fmla="*/ 342 h 345"/>
                <a:gd name="T14" fmla="*/ 58 w 232"/>
                <a:gd name="T15" fmla="*/ 343 h 345"/>
                <a:gd name="T16" fmla="*/ 51 w 232"/>
                <a:gd name="T17" fmla="*/ 345 h 345"/>
                <a:gd name="T18" fmla="*/ 0 w 232"/>
                <a:gd name="T19" fmla="*/ 77 h 345"/>
                <a:gd name="T20" fmla="*/ 17 w 232"/>
                <a:gd name="T21" fmla="*/ 75 h 345"/>
                <a:gd name="T22" fmla="*/ 35 w 232"/>
                <a:gd name="T23" fmla="*/ 72 h 345"/>
                <a:gd name="T24" fmla="*/ 51 w 232"/>
                <a:gd name="T25" fmla="*/ 69 h 345"/>
                <a:gd name="T26" fmla="*/ 67 w 232"/>
                <a:gd name="T27" fmla="*/ 65 h 345"/>
                <a:gd name="T28" fmla="*/ 82 w 232"/>
                <a:gd name="T29" fmla="*/ 61 h 345"/>
                <a:gd name="T30" fmla="*/ 98 w 232"/>
                <a:gd name="T31" fmla="*/ 57 h 345"/>
                <a:gd name="T32" fmla="*/ 113 w 232"/>
                <a:gd name="T33" fmla="*/ 53 h 345"/>
                <a:gd name="T34" fmla="*/ 127 w 232"/>
                <a:gd name="T35" fmla="*/ 47 h 345"/>
                <a:gd name="T36" fmla="*/ 142 w 232"/>
                <a:gd name="T37" fmla="*/ 42 h 345"/>
                <a:gd name="T38" fmla="*/ 156 w 232"/>
                <a:gd name="T39" fmla="*/ 37 h 345"/>
                <a:gd name="T40" fmla="*/ 168 w 232"/>
                <a:gd name="T41" fmla="*/ 31 h 345"/>
                <a:gd name="T42" fmla="*/ 182 w 232"/>
                <a:gd name="T43" fmla="*/ 25 h 345"/>
                <a:gd name="T44" fmla="*/ 195 w 232"/>
                <a:gd name="T45" fmla="*/ 19 h 345"/>
                <a:gd name="T46" fmla="*/ 207 w 232"/>
                <a:gd name="T47" fmla="*/ 12 h 345"/>
                <a:gd name="T48" fmla="*/ 220 w 232"/>
                <a:gd name="T49" fmla="*/ 7 h 345"/>
                <a:gd name="T50" fmla="*/ 232 w 232"/>
                <a:gd name="T51" fmla="*/ 0 h 345"/>
                <a:gd name="T52" fmla="*/ 225 w 232"/>
                <a:gd name="T53" fmla="*/ 56 h 345"/>
                <a:gd name="T54" fmla="*/ 214 w 232"/>
                <a:gd name="T55" fmla="*/ 109 h 345"/>
                <a:gd name="T56" fmla="*/ 202 w 232"/>
                <a:gd name="T57" fmla="*/ 158 h 345"/>
                <a:gd name="T58" fmla="*/ 186 w 232"/>
                <a:gd name="T59" fmla="*/ 201 h 345"/>
                <a:gd name="T60" fmla="*/ 168 w 232"/>
                <a:gd name="T61" fmla="*/ 240 h 345"/>
                <a:gd name="T62" fmla="*/ 149 w 232"/>
                <a:gd name="T63" fmla="*/ 275 h 345"/>
                <a:gd name="T64" fmla="*/ 128 w 232"/>
                <a:gd name="T65" fmla="*/ 305 h 345"/>
                <a:gd name="T66" fmla="*/ 105 w 232"/>
                <a:gd name="T67" fmla="*/ 328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2" h="345">
                  <a:moveTo>
                    <a:pt x="105" y="328"/>
                  </a:moveTo>
                  <a:lnTo>
                    <a:pt x="98" y="330"/>
                  </a:lnTo>
                  <a:lnTo>
                    <a:pt x="92" y="333"/>
                  </a:lnTo>
                  <a:lnTo>
                    <a:pt x="85" y="335"/>
                  </a:lnTo>
                  <a:lnTo>
                    <a:pt x="78" y="337"/>
                  </a:lnTo>
                  <a:lnTo>
                    <a:pt x="71" y="339"/>
                  </a:lnTo>
                  <a:lnTo>
                    <a:pt x="64" y="342"/>
                  </a:lnTo>
                  <a:lnTo>
                    <a:pt x="58" y="343"/>
                  </a:lnTo>
                  <a:lnTo>
                    <a:pt x="51" y="345"/>
                  </a:lnTo>
                  <a:lnTo>
                    <a:pt x="0" y="77"/>
                  </a:lnTo>
                  <a:lnTo>
                    <a:pt x="17" y="75"/>
                  </a:lnTo>
                  <a:lnTo>
                    <a:pt x="35" y="72"/>
                  </a:lnTo>
                  <a:lnTo>
                    <a:pt x="51" y="69"/>
                  </a:lnTo>
                  <a:lnTo>
                    <a:pt x="67" y="65"/>
                  </a:lnTo>
                  <a:lnTo>
                    <a:pt x="82" y="61"/>
                  </a:lnTo>
                  <a:lnTo>
                    <a:pt x="98" y="57"/>
                  </a:lnTo>
                  <a:lnTo>
                    <a:pt x="113" y="53"/>
                  </a:lnTo>
                  <a:lnTo>
                    <a:pt x="127" y="47"/>
                  </a:lnTo>
                  <a:lnTo>
                    <a:pt x="142" y="42"/>
                  </a:lnTo>
                  <a:lnTo>
                    <a:pt x="156" y="37"/>
                  </a:lnTo>
                  <a:lnTo>
                    <a:pt x="168" y="31"/>
                  </a:lnTo>
                  <a:lnTo>
                    <a:pt x="182" y="25"/>
                  </a:lnTo>
                  <a:lnTo>
                    <a:pt x="195" y="19"/>
                  </a:lnTo>
                  <a:lnTo>
                    <a:pt x="207" y="12"/>
                  </a:lnTo>
                  <a:lnTo>
                    <a:pt x="220" y="7"/>
                  </a:lnTo>
                  <a:lnTo>
                    <a:pt x="232" y="0"/>
                  </a:lnTo>
                  <a:lnTo>
                    <a:pt x="225" y="56"/>
                  </a:lnTo>
                  <a:lnTo>
                    <a:pt x="214" y="109"/>
                  </a:lnTo>
                  <a:lnTo>
                    <a:pt x="202" y="158"/>
                  </a:lnTo>
                  <a:lnTo>
                    <a:pt x="186" y="201"/>
                  </a:lnTo>
                  <a:lnTo>
                    <a:pt x="168" y="240"/>
                  </a:lnTo>
                  <a:lnTo>
                    <a:pt x="149" y="275"/>
                  </a:lnTo>
                  <a:lnTo>
                    <a:pt x="128" y="305"/>
                  </a:lnTo>
                  <a:lnTo>
                    <a:pt x="105" y="3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2732" y="1974"/>
              <a:ext cx="153" cy="167"/>
            </a:xfrm>
            <a:custGeom>
              <a:avLst/>
              <a:gdLst>
                <a:gd name="T0" fmla="*/ 53 w 306"/>
                <a:gd name="T1" fmla="*/ 333 h 333"/>
                <a:gd name="T2" fmla="*/ 0 w 306"/>
                <a:gd name="T3" fmla="*/ 54 h 333"/>
                <a:gd name="T4" fmla="*/ 287 w 306"/>
                <a:gd name="T5" fmla="*/ 0 h 333"/>
                <a:gd name="T6" fmla="*/ 296 w 306"/>
                <a:gd name="T7" fmla="*/ 62 h 333"/>
                <a:gd name="T8" fmla="*/ 302 w 306"/>
                <a:gd name="T9" fmla="*/ 122 h 333"/>
                <a:gd name="T10" fmla="*/ 305 w 306"/>
                <a:gd name="T11" fmla="*/ 179 h 333"/>
                <a:gd name="T12" fmla="*/ 306 w 306"/>
                <a:gd name="T13" fmla="*/ 236 h 333"/>
                <a:gd name="T14" fmla="*/ 294 w 306"/>
                <a:gd name="T15" fmla="*/ 244 h 333"/>
                <a:gd name="T16" fmla="*/ 280 w 306"/>
                <a:gd name="T17" fmla="*/ 252 h 333"/>
                <a:gd name="T18" fmla="*/ 266 w 306"/>
                <a:gd name="T19" fmla="*/ 260 h 333"/>
                <a:gd name="T20" fmla="*/ 252 w 306"/>
                <a:gd name="T21" fmla="*/ 268 h 333"/>
                <a:gd name="T22" fmla="*/ 238 w 306"/>
                <a:gd name="T23" fmla="*/ 276 h 333"/>
                <a:gd name="T24" fmla="*/ 223 w 306"/>
                <a:gd name="T25" fmla="*/ 283 h 333"/>
                <a:gd name="T26" fmla="*/ 208 w 306"/>
                <a:gd name="T27" fmla="*/ 290 h 333"/>
                <a:gd name="T28" fmla="*/ 193 w 306"/>
                <a:gd name="T29" fmla="*/ 297 h 333"/>
                <a:gd name="T30" fmla="*/ 177 w 306"/>
                <a:gd name="T31" fmla="*/ 302 h 333"/>
                <a:gd name="T32" fmla="*/ 161 w 306"/>
                <a:gd name="T33" fmla="*/ 308 h 333"/>
                <a:gd name="T34" fmla="*/ 145 w 306"/>
                <a:gd name="T35" fmla="*/ 314 h 333"/>
                <a:gd name="T36" fmla="*/ 128 w 306"/>
                <a:gd name="T37" fmla="*/ 318 h 333"/>
                <a:gd name="T38" fmla="*/ 109 w 306"/>
                <a:gd name="T39" fmla="*/ 323 h 333"/>
                <a:gd name="T40" fmla="*/ 91 w 306"/>
                <a:gd name="T41" fmla="*/ 328 h 333"/>
                <a:gd name="T42" fmla="*/ 72 w 306"/>
                <a:gd name="T43" fmla="*/ 330 h 333"/>
                <a:gd name="T44" fmla="*/ 53 w 306"/>
                <a:gd name="T45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6" h="333">
                  <a:moveTo>
                    <a:pt x="53" y="333"/>
                  </a:moveTo>
                  <a:lnTo>
                    <a:pt x="0" y="54"/>
                  </a:lnTo>
                  <a:lnTo>
                    <a:pt x="287" y="0"/>
                  </a:lnTo>
                  <a:lnTo>
                    <a:pt x="296" y="62"/>
                  </a:lnTo>
                  <a:lnTo>
                    <a:pt x="302" y="122"/>
                  </a:lnTo>
                  <a:lnTo>
                    <a:pt x="305" y="179"/>
                  </a:lnTo>
                  <a:lnTo>
                    <a:pt x="306" y="236"/>
                  </a:lnTo>
                  <a:lnTo>
                    <a:pt x="294" y="244"/>
                  </a:lnTo>
                  <a:lnTo>
                    <a:pt x="280" y="252"/>
                  </a:lnTo>
                  <a:lnTo>
                    <a:pt x="266" y="260"/>
                  </a:lnTo>
                  <a:lnTo>
                    <a:pt x="252" y="268"/>
                  </a:lnTo>
                  <a:lnTo>
                    <a:pt x="238" y="276"/>
                  </a:lnTo>
                  <a:lnTo>
                    <a:pt x="223" y="283"/>
                  </a:lnTo>
                  <a:lnTo>
                    <a:pt x="208" y="290"/>
                  </a:lnTo>
                  <a:lnTo>
                    <a:pt x="193" y="297"/>
                  </a:lnTo>
                  <a:lnTo>
                    <a:pt x="177" y="302"/>
                  </a:lnTo>
                  <a:lnTo>
                    <a:pt x="161" y="308"/>
                  </a:lnTo>
                  <a:lnTo>
                    <a:pt x="145" y="314"/>
                  </a:lnTo>
                  <a:lnTo>
                    <a:pt x="128" y="318"/>
                  </a:lnTo>
                  <a:lnTo>
                    <a:pt x="109" y="323"/>
                  </a:lnTo>
                  <a:lnTo>
                    <a:pt x="91" y="328"/>
                  </a:lnTo>
                  <a:lnTo>
                    <a:pt x="72" y="330"/>
                  </a:lnTo>
                  <a:lnTo>
                    <a:pt x="53" y="3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2917" y="2045"/>
              <a:ext cx="124" cy="210"/>
            </a:xfrm>
            <a:custGeom>
              <a:avLst/>
              <a:gdLst>
                <a:gd name="T0" fmla="*/ 0 w 249"/>
                <a:gd name="T1" fmla="*/ 421 h 421"/>
                <a:gd name="T2" fmla="*/ 10 w 249"/>
                <a:gd name="T3" fmla="*/ 388 h 421"/>
                <a:gd name="T4" fmla="*/ 19 w 249"/>
                <a:gd name="T5" fmla="*/ 354 h 421"/>
                <a:gd name="T6" fmla="*/ 27 w 249"/>
                <a:gd name="T7" fmla="*/ 318 h 421"/>
                <a:gd name="T8" fmla="*/ 34 w 249"/>
                <a:gd name="T9" fmla="*/ 282 h 421"/>
                <a:gd name="T10" fmla="*/ 40 w 249"/>
                <a:gd name="T11" fmla="*/ 244 h 421"/>
                <a:gd name="T12" fmla="*/ 44 w 249"/>
                <a:gd name="T13" fmla="*/ 205 h 421"/>
                <a:gd name="T14" fmla="*/ 47 w 249"/>
                <a:gd name="T15" fmla="*/ 166 h 421"/>
                <a:gd name="T16" fmla="*/ 48 w 249"/>
                <a:gd name="T17" fmla="*/ 125 h 421"/>
                <a:gd name="T18" fmla="*/ 56 w 249"/>
                <a:gd name="T19" fmla="*/ 119 h 421"/>
                <a:gd name="T20" fmla="*/ 64 w 249"/>
                <a:gd name="T21" fmla="*/ 113 h 421"/>
                <a:gd name="T22" fmla="*/ 71 w 249"/>
                <a:gd name="T23" fmla="*/ 107 h 421"/>
                <a:gd name="T24" fmla="*/ 79 w 249"/>
                <a:gd name="T25" fmla="*/ 102 h 421"/>
                <a:gd name="T26" fmla="*/ 101 w 249"/>
                <a:gd name="T27" fmla="*/ 86 h 421"/>
                <a:gd name="T28" fmla="*/ 123 w 249"/>
                <a:gd name="T29" fmla="*/ 69 h 421"/>
                <a:gd name="T30" fmla="*/ 144 w 249"/>
                <a:gd name="T31" fmla="*/ 54 h 421"/>
                <a:gd name="T32" fmla="*/ 165 w 249"/>
                <a:gd name="T33" fmla="*/ 41 h 421"/>
                <a:gd name="T34" fmla="*/ 185 w 249"/>
                <a:gd name="T35" fmla="*/ 28 h 421"/>
                <a:gd name="T36" fmla="*/ 206 w 249"/>
                <a:gd name="T37" fmla="*/ 18 h 421"/>
                <a:gd name="T38" fmla="*/ 227 w 249"/>
                <a:gd name="T39" fmla="*/ 7 h 421"/>
                <a:gd name="T40" fmla="*/ 249 w 249"/>
                <a:gd name="T41" fmla="*/ 0 h 421"/>
                <a:gd name="T42" fmla="*/ 243 w 249"/>
                <a:gd name="T43" fmla="*/ 31 h 421"/>
                <a:gd name="T44" fmla="*/ 235 w 249"/>
                <a:gd name="T45" fmla="*/ 62 h 421"/>
                <a:gd name="T46" fmla="*/ 226 w 249"/>
                <a:gd name="T47" fmla="*/ 92 h 421"/>
                <a:gd name="T48" fmla="*/ 215 w 249"/>
                <a:gd name="T49" fmla="*/ 121 h 421"/>
                <a:gd name="T50" fmla="*/ 204 w 249"/>
                <a:gd name="T51" fmla="*/ 151 h 421"/>
                <a:gd name="T52" fmla="*/ 191 w 249"/>
                <a:gd name="T53" fmla="*/ 179 h 421"/>
                <a:gd name="T54" fmla="*/ 177 w 249"/>
                <a:gd name="T55" fmla="*/ 206 h 421"/>
                <a:gd name="T56" fmla="*/ 162 w 249"/>
                <a:gd name="T57" fmla="*/ 234 h 421"/>
                <a:gd name="T58" fmla="*/ 146 w 249"/>
                <a:gd name="T59" fmla="*/ 261 h 421"/>
                <a:gd name="T60" fmla="*/ 129 w 249"/>
                <a:gd name="T61" fmla="*/ 286 h 421"/>
                <a:gd name="T62" fmla="*/ 109 w 249"/>
                <a:gd name="T63" fmla="*/ 310 h 421"/>
                <a:gd name="T64" fmla="*/ 90 w 249"/>
                <a:gd name="T65" fmla="*/ 334 h 421"/>
                <a:gd name="T66" fmla="*/ 69 w 249"/>
                <a:gd name="T67" fmla="*/ 357 h 421"/>
                <a:gd name="T68" fmla="*/ 47 w 249"/>
                <a:gd name="T69" fmla="*/ 379 h 421"/>
                <a:gd name="T70" fmla="*/ 24 w 249"/>
                <a:gd name="T71" fmla="*/ 400 h 421"/>
                <a:gd name="T72" fmla="*/ 0 w 249"/>
                <a:gd name="T73" fmla="*/ 421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9" h="421">
                  <a:moveTo>
                    <a:pt x="0" y="421"/>
                  </a:moveTo>
                  <a:lnTo>
                    <a:pt x="10" y="388"/>
                  </a:lnTo>
                  <a:lnTo>
                    <a:pt x="19" y="354"/>
                  </a:lnTo>
                  <a:lnTo>
                    <a:pt x="27" y="318"/>
                  </a:lnTo>
                  <a:lnTo>
                    <a:pt x="34" y="282"/>
                  </a:lnTo>
                  <a:lnTo>
                    <a:pt x="40" y="244"/>
                  </a:lnTo>
                  <a:lnTo>
                    <a:pt x="44" y="205"/>
                  </a:lnTo>
                  <a:lnTo>
                    <a:pt x="47" y="166"/>
                  </a:lnTo>
                  <a:lnTo>
                    <a:pt x="48" y="125"/>
                  </a:lnTo>
                  <a:lnTo>
                    <a:pt x="56" y="119"/>
                  </a:lnTo>
                  <a:lnTo>
                    <a:pt x="64" y="113"/>
                  </a:lnTo>
                  <a:lnTo>
                    <a:pt x="71" y="107"/>
                  </a:lnTo>
                  <a:lnTo>
                    <a:pt x="79" y="102"/>
                  </a:lnTo>
                  <a:lnTo>
                    <a:pt x="101" y="86"/>
                  </a:lnTo>
                  <a:lnTo>
                    <a:pt x="123" y="69"/>
                  </a:lnTo>
                  <a:lnTo>
                    <a:pt x="144" y="54"/>
                  </a:lnTo>
                  <a:lnTo>
                    <a:pt x="165" y="41"/>
                  </a:lnTo>
                  <a:lnTo>
                    <a:pt x="185" y="28"/>
                  </a:lnTo>
                  <a:lnTo>
                    <a:pt x="206" y="18"/>
                  </a:lnTo>
                  <a:lnTo>
                    <a:pt x="227" y="7"/>
                  </a:lnTo>
                  <a:lnTo>
                    <a:pt x="249" y="0"/>
                  </a:lnTo>
                  <a:lnTo>
                    <a:pt x="243" y="31"/>
                  </a:lnTo>
                  <a:lnTo>
                    <a:pt x="235" y="62"/>
                  </a:lnTo>
                  <a:lnTo>
                    <a:pt x="226" y="92"/>
                  </a:lnTo>
                  <a:lnTo>
                    <a:pt x="215" y="121"/>
                  </a:lnTo>
                  <a:lnTo>
                    <a:pt x="204" y="151"/>
                  </a:lnTo>
                  <a:lnTo>
                    <a:pt x="191" y="179"/>
                  </a:lnTo>
                  <a:lnTo>
                    <a:pt x="177" y="206"/>
                  </a:lnTo>
                  <a:lnTo>
                    <a:pt x="162" y="234"/>
                  </a:lnTo>
                  <a:lnTo>
                    <a:pt x="146" y="261"/>
                  </a:lnTo>
                  <a:lnTo>
                    <a:pt x="129" y="286"/>
                  </a:lnTo>
                  <a:lnTo>
                    <a:pt x="109" y="310"/>
                  </a:lnTo>
                  <a:lnTo>
                    <a:pt x="90" y="334"/>
                  </a:lnTo>
                  <a:lnTo>
                    <a:pt x="69" y="357"/>
                  </a:lnTo>
                  <a:lnTo>
                    <a:pt x="47" y="379"/>
                  </a:lnTo>
                  <a:lnTo>
                    <a:pt x="24" y="400"/>
                  </a:lnTo>
                  <a:lnTo>
                    <a:pt x="0" y="4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2931" y="1942"/>
              <a:ext cx="115" cy="109"/>
            </a:xfrm>
            <a:custGeom>
              <a:avLst/>
              <a:gdLst>
                <a:gd name="T0" fmla="*/ 231 w 231"/>
                <a:gd name="T1" fmla="*/ 111 h 219"/>
                <a:gd name="T2" fmla="*/ 216 w 231"/>
                <a:gd name="T3" fmla="*/ 114 h 219"/>
                <a:gd name="T4" fmla="*/ 201 w 231"/>
                <a:gd name="T5" fmla="*/ 118 h 219"/>
                <a:gd name="T6" fmla="*/ 187 w 231"/>
                <a:gd name="T7" fmla="*/ 122 h 219"/>
                <a:gd name="T8" fmla="*/ 173 w 231"/>
                <a:gd name="T9" fmla="*/ 127 h 219"/>
                <a:gd name="T10" fmla="*/ 160 w 231"/>
                <a:gd name="T11" fmla="*/ 133 h 219"/>
                <a:gd name="T12" fmla="*/ 146 w 231"/>
                <a:gd name="T13" fmla="*/ 138 h 219"/>
                <a:gd name="T14" fmla="*/ 133 w 231"/>
                <a:gd name="T15" fmla="*/ 145 h 219"/>
                <a:gd name="T16" fmla="*/ 120 w 231"/>
                <a:gd name="T17" fmla="*/ 152 h 219"/>
                <a:gd name="T18" fmla="*/ 106 w 231"/>
                <a:gd name="T19" fmla="*/ 159 h 219"/>
                <a:gd name="T20" fmla="*/ 94 w 231"/>
                <a:gd name="T21" fmla="*/ 167 h 219"/>
                <a:gd name="T22" fmla="*/ 82 w 231"/>
                <a:gd name="T23" fmla="*/ 175 h 219"/>
                <a:gd name="T24" fmla="*/ 70 w 231"/>
                <a:gd name="T25" fmla="*/ 183 h 219"/>
                <a:gd name="T26" fmla="*/ 57 w 231"/>
                <a:gd name="T27" fmla="*/ 191 h 219"/>
                <a:gd name="T28" fmla="*/ 44 w 231"/>
                <a:gd name="T29" fmla="*/ 201 h 219"/>
                <a:gd name="T30" fmla="*/ 33 w 231"/>
                <a:gd name="T31" fmla="*/ 210 h 219"/>
                <a:gd name="T32" fmla="*/ 20 w 231"/>
                <a:gd name="T33" fmla="*/ 219 h 219"/>
                <a:gd name="T34" fmla="*/ 17 w 231"/>
                <a:gd name="T35" fmla="*/ 175 h 219"/>
                <a:gd name="T36" fmla="*/ 13 w 231"/>
                <a:gd name="T37" fmla="*/ 131 h 219"/>
                <a:gd name="T38" fmla="*/ 7 w 231"/>
                <a:gd name="T39" fmla="*/ 88 h 219"/>
                <a:gd name="T40" fmla="*/ 0 w 231"/>
                <a:gd name="T41" fmla="*/ 43 h 219"/>
                <a:gd name="T42" fmla="*/ 226 w 231"/>
                <a:gd name="T43" fmla="*/ 0 h 219"/>
                <a:gd name="T44" fmla="*/ 229 w 231"/>
                <a:gd name="T45" fmla="*/ 28 h 219"/>
                <a:gd name="T46" fmla="*/ 231 w 231"/>
                <a:gd name="T47" fmla="*/ 55 h 219"/>
                <a:gd name="T48" fmla="*/ 231 w 231"/>
                <a:gd name="T49" fmla="*/ 83 h 219"/>
                <a:gd name="T50" fmla="*/ 231 w 231"/>
                <a:gd name="T51" fmla="*/ 111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1" h="219">
                  <a:moveTo>
                    <a:pt x="231" y="111"/>
                  </a:moveTo>
                  <a:lnTo>
                    <a:pt x="216" y="114"/>
                  </a:lnTo>
                  <a:lnTo>
                    <a:pt x="201" y="118"/>
                  </a:lnTo>
                  <a:lnTo>
                    <a:pt x="187" y="122"/>
                  </a:lnTo>
                  <a:lnTo>
                    <a:pt x="173" y="127"/>
                  </a:lnTo>
                  <a:lnTo>
                    <a:pt x="160" y="133"/>
                  </a:lnTo>
                  <a:lnTo>
                    <a:pt x="146" y="138"/>
                  </a:lnTo>
                  <a:lnTo>
                    <a:pt x="133" y="145"/>
                  </a:lnTo>
                  <a:lnTo>
                    <a:pt x="120" y="152"/>
                  </a:lnTo>
                  <a:lnTo>
                    <a:pt x="106" y="159"/>
                  </a:lnTo>
                  <a:lnTo>
                    <a:pt x="94" y="167"/>
                  </a:lnTo>
                  <a:lnTo>
                    <a:pt x="82" y="175"/>
                  </a:lnTo>
                  <a:lnTo>
                    <a:pt x="70" y="183"/>
                  </a:lnTo>
                  <a:lnTo>
                    <a:pt x="57" y="191"/>
                  </a:lnTo>
                  <a:lnTo>
                    <a:pt x="44" y="201"/>
                  </a:lnTo>
                  <a:lnTo>
                    <a:pt x="33" y="210"/>
                  </a:lnTo>
                  <a:lnTo>
                    <a:pt x="20" y="219"/>
                  </a:lnTo>
                  <a:lnTo>
                    <a:pt x="17" y="175"/>
                  </a:lnTo>
                  <a:lnTo>
                    <a:pt x="13" y="131"/>
                  </a:lnTo>
                  <a:lnTo>
                    <a:pt x="7" y="88"/>
                  </a:lnTo>
                  <a:lnTo>
                    <a:pt x="0" y="43"/>
                  </a:lnTo>
                  <a:lnTo>
                    <a:pt x="226" y="0"/>
                  </a:lnTo>
                  <a:lnTo>
                    <a:pt x="229" y="28"/>
                  </a:lnTo>
                  <a:lnTo>
                    <a:pt x="231" y="55"/>
                  </a:lnTo>
                  <a:lnTo>
                    <a:pt x="231" y="83"/>
                  </a:lnTo>
                  <a:lnTo>
                    <a:pt x="231" y="1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2766" y="2146"/>
              <a:ext cx="116" cy="173"/>
            </a:xfrm>
            <a:custGeom>
              <a:avLst/>
              <a:gdLst>
                <a:gd name="T0" fmla="*/ 51 w 232"/>
                <a:gd name="T1" fmla="*/ 345 h 345"/>
                <a:gd name="T2" fmla="*/ 58 w 232"/>
                <a:gd name="T3" fmla="*/ 343 h 345"/>
                <a:gd name="T4" fmla="*/ 64 w 232"/>
                <a:gd name="T5" fmla="*/ 342 h 345"/>
                <a:gd name="T6" fmla="*/ 71 w 232"/>
                <a:gd name="T7" fmla="*/ 339 h 345"/>
                <a:gd name="T8" fmla="*/ 78 w 232"/>
                <a:gd name="T9" fmla="*/ 337 h 345"/>
                <a:gd name="T10" fmla="*/ 85 w 232"/>
                <a:gd name="T11" fmla="*/ 335 h 345"/>
                <a:gd name="T12" fmla="*/ 92 w 232"/>
                <a:gd name="T13" fmla="*/ 333 h 345"/>
                <a:gd name="T14" fmla="*/ 98 w 232"/>
                <a:gd name="T15" fmla="*/ 330 h 345"/>
                <a:gd name="T16" fmla="*/ 105 w 232"/>
                <a:gd name="T17" fmla="*/ 328 h 345"/>
                <a:gd name="T18" fmla="*/ 128 w 232"/>
                <a:gd name="T19" fmla="*/ 305 h 345"/>
                <a:gd name="T20" fmla="*/ 149 w 232"/>
                <a:gd name="T21" fmla="*/ 275 h 345"/>
                <a:gd name="T22" fmla="*/ 168 w 232"/>
                <a:gd name="T23" fmla="*/ 240 h 345"/>
                <a:gd name="T24" fmla="*/ 186 w 232"/>
                <a:gd name="T25" fmla="*/ 201 h 345"/>
                <a:gd name="T26" fmla="*/ 202 w 232"/>
                <a:gd name="T27" fmla="*/ 158 h 345"/>
                <a:gd name="T28" fmla="*/ 214 w 232"/>
                <a:gd name="T29" fmla="*/ 109 h 345"/>
                <a:gd name="T30" fmla="*/ 225 w 232"/>
                <a:gd name="T31" fmla="*/ 56 h 345"/>
                <a:gd name="T32" fmla="*/ 232 w 232"/>
                <a:gd name="T33" fmla="*/ 0 h 345"/>
                <a:gd name="T34" fmla="*/ 220 w 232"/>
                <a:gd name="T35" fmla="*/ 7 h 345"/>
                <a:gd name="T36" fmla="*/ 207 w 232"/>
                <a:gd name="T37" fmla="*/ 12 h 345"/>
                <a:gd name="T38" fmla="*/ 195 w 232"/>
                <a:gd name="T39" fmla="*/ 19 h 345"/>
                <a:gd name="T40" fmla="*/ 182 w 232"/>
                <a:gd name="T41" fmla="*/ 25 h 345"/>
                <a:gd name="T42" fmla="*/ 168 w 232"/>
                <a:gd name="T43" fmla="*/ 31 h 345"/>
                <a:gd name="T44" fmla="*/ 156 w 232"/>
                <a:gd name="T45" fmla="*/ 37 h 345"/>
                <a:gd name="T46" fmla="*/ 142 w 232"/>
                <a:gd name="T47" fmla="*/ 42 h 345"/>
                <a:gd name="T48" fmla="*/ 127 w 232"/>
                <a:gd name="T49" fmla="*/ 47 h 345"/>
                <a:gd name="T50" fmla="*/ 113 w 232"/>
                <a:gd name="T51" fmla="*/ 53 h 345"/>
                <a:gd name="T52" fmla="*/ 98 w 232"/>
                <a:gd name="T53" fmla="*/ 57 h 345"/>
                <a:gd name="T54" fmla="*/ 82 w 232"/>
                <a:gd name="T55" fmla="*/ 61 h 345"/>
                <a:gd name="T56" fmla="*/ 67 w 232"/>
                <a:gd name="T57" fmla="*/ 65 h 345"/>
                <a:gd name="T58" fmla="*/ 51 w 232"/>
                <a:gd name="T59" fmla="*/ 69 h 345"/>
                <a:gd name="T60" fmla="*/ 35 w 232"/>
                <a:gd name="T61" fmla="*/ 72 h 345"/>
                <a:gd name="T62" fmla="*/ 17 w 232"/>
                <a:gd name="T63" fmla="*/ 75 h 345"/>
                <a:gd name="T64" fmla="*/ 0 w 232"/>
                <a:gd name="T65" fmla="*/ 77 h 345"/>
                <a:gd name="T66" fmla="*/ 51 w 232"/>
                <a:gd name="T67" fmla="*/ 34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2" h="345">
                  <a:moveTo>
                    <a:pt x="51" y="345"/>
                  </a:moveTo>
                  <a:lnTo>
                    <a:pt x="58" y="343"/>
                  </a:lnTo>
                  <a:lnTo>
                    <a:pt x="64" y="342"/>
                  </a:lnTo>
                  <a:lnTo>
                    <a:pt x="71" y="339"/>
                  </a:lnTo>
                  <a:lnTo>
                    <a:pt x="78" y="337"/>
                  </a:lnTo>
                  <a:lnTo>
                    <a:pt x="85" y="335"/>
                  </a:lnTo>
                  <a:lnTo>
                    <a:pt x="92" y="333"/>
                  </a:lnTo>
                  <a:lnTo>
                    <a:pt x="98" y="330"/>
                  </a:lnTo>
                  <a:lnTo>
                    <a:pt x="105" y="328"/>
                  </a:lnTo>
                  <a:lnTo>
                    <a:pt x="128" y="305"/>
                  </a:lnTo>
                  <a:lnTo>
                    <a:pt x="149" y="275"/>
                  </a:lnTo>
                  <a:lnTo>
                    <a:pt x="168" y="240"/>
                  </a:lnTo>
                  <a:lnTo>
                    <a:pt x="186" y="201"/>
                  </a:lnTo>
                  <a:lnTo>
                    <a:pt x="202" y="158"/>
                  </a:lnTo>
                  <a:lnTo>
                    <a:pt x="214" y="109"/>
                  </a:lnTo>
                  <a:lnTo>
                    <a:pt x="225" y="56"/>
                  </a:lnTo>
                  <a:lnTo>
                    <a:pt x="232" y="0"/>
                  </a:lnTo>
                  <a:lnTo>
                    <a:pt x="220" y="7"/>
                  </a:lnTo>
                  <a:lnTo>
                    <a:pt x="207" y="12"/>
                  </a:lnTo>
                  <a:lnTo>
                    <a:pt x="195" y="19"/>
                  </a:lnTo>
                  <a:lnTo>
                    <a:pt x="182" y="25"/>
                  </a:lnTo>
                  <a:lnTo>
                    <a:pt x="168" y="31"/>
                  </a:lnTo>
                  <a:lnTo>
                    <a:pt x="156" y="37"/>
                  </a:lnTo>
                  <a:lnTo>
                    <a:pt x="142" y="42"/>
                  </a:lnTo>
                  <a:lnTo>
                    <a:pt x="127" y="47"/>
                  </a:lnTo>
                  <a:lnTo>
                    <a:pt x="113" y="53"/>
                  </a:lnTo>
                  <a:lnTo>
                    <a:pt x="98" y="57"/>
                  </a:lnTo>
                  <a:lnTo>
                    <a:pt x="82" y="61"/>
                  </a:lnTo>
                  <a:lnTo>
                    <a:pt x="67" y="65"/>
                  </a:lnTo>
                  <a:lnTo>
                    <a:pt x="51" y="69"/>
                  </a:lnTo>
                  <a:lnTo>
                    <a:pt x="35" y="72"/>
                  </a:lnTo>
                  <a:lnTo>
                    <a:pt x="17" y="75"/>
                  </a:lnTo>
                  <a:lnTo>
                    <a:pt x="0" y="77"/>
                  </a:lnTo>
                  <a:lnTo>
                    <a:pt x="51" y="34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2732" y="1974"/>
              <a:ext cx="153" cy="167"/>
            </a:xfrm>
            <a:custGeom>
              <a:avLst/>
              <a:gdLst>
                <a:gd name="T0" fmla="*/ 0 w 306"/>
                <a:gd name="T1" fmla="*/ 54 h 333"/>
                <a:gd name="T2" fmla="*/ 53 w 306"/>
                <a:gd name="T3" fmla="*/ 333 h 333"/>
                <a:gd name="T4" fmla="*/ 72 w 306"/>
                <a:gd name="T5" fmla="*/ 330 h 333"/>
                <a:gd name="T6" fmla="*/ 91 w 306"/>
                <a:gd name="T7" fmla="*/ 328 h 333"/>
                <a:gd name="T8" fmla="*/ 109 w 306"/>
                <a:gd name="T9" fmla="*/ 323 h 333"/>
                <a:gd name="T10" fmla="*/ 128 w 306"/>
                <a:gd name="T11" fmla="*/ 318 h 333"/>
                <a:gd name="T12" fmla="*/ 145 w 306"/>
                <a:gd name="T13" fmla="*/ 314 h 333"/>
                <a:gd name="T14" fmla="*/ 161 w 306"/>
                <a:gd name="T15" fmla="*/ 308 h 333"/>
                <a:gd name="T16" fmla="*/ 177 w 306"/>
                <a:gd name="T17" fmla="*/ 302 h 333"/>
                <a:gd name="T18" fmla="*/ 193 w 306"/>
                <a:gd name="T19" fmla="*/ 297 h 333"/>
                <a:gd name="T20" fmla="*/ 208 w 306"/>
                <a:gd name="T21" fmla="*/ 290 h 333"/>
                <a:gd name="T22" fmla="*/ 223 w 306"/>
                <a:gd name="T23" fmla="*/ 283 h 333"/>
                <a:gd name="T24" fmla="*/ 238 w 306"/>
                <a:gd name="T25" fmla="*/ 276 h 333"/>
                <a:gd name="T26" fmla="*/ 252 w 306"/>
                <a:gd name="T27" fmla="*/ 268 h 333"/>
                <a:gd name="T28" fmla="*/ 266 w 306"/>
                <a:gd name="T29" fmla="*/ 260 h 333"/>
                <a:gd name="T30" fmla="*/ 280 w 306"/>
                <a:gd name="T31" fmla="*/ 252 h 333"/>
                <a:gd name="T32" fmla="*/ 294 w 306"/>
                <a:gd name="T33" fmla="*/ 244 h 333"/>
                <a:gd name="T34" fmla="*/ 306 w 306"/>
                <a:gd name="T35" fmla="*/ 236 h 333"/>
                <a:gd name="T36" fmla="*/ 305 w 306"/>
                <a:gd name="T37" fmla="*/ 179 h 333"/>
                <a:gd name="T38" fmla="*/ 302 w 306"/>
                <a:gd name="T39" fmla="*/ 122 h 333"/>
                <a:gd name="T40" fmla="*/ 296 w 306"/>
                <a:gd name="T41" fmla="*/ 62 h 333"/>
                <a:gd name="T42" fmla="*/ 287 w 306"/>
                <a:gd name="T43" fmla="*/ 0 h 333"/>
                <a:gd name="T44" fmla="*/ 0 w 306"/>
                <a:gd name="T45" fmla="*/ 54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6" h="333">
                  <a:moveTo>
                    <a:pt x="0" y="54"/>
                  </a:moveTo>
                  <a:lnTo>
                    <a:pt x="53" y="333"/>
                  </a:lnTo>
                  <a:lnTo>
                    <a:pt x="72" y="330"/>
                  </a:lnTo>
                  <a:lnTo>
                    <a:pt x="91" y="328"/>
                  </a:lnTo>
                  <a:lnTo>
                    <a:pt x="109" y="323"/>
                  </a:lnTo>
                  <a:lnTo>
                    <a:pt x="128" y="318"/>
                  </a:lnTo>
                  <a:lnTo>
                    <a:pt x="145" y="314"/>
                  </a:lnTo>
                  <a:lnTo>
                    <a:pt x="161" y="308"/>
                  </a:lnTo>
                  <a:lnTo>
                    <a:pt x="177" y="302"/>
                  </a:lnTo>
                  <a:lnTo>
                    <a:pt x="193" y="297"/>
                  </a:lnTo>
                  <a:lnTo>
                    <a:pt x="208" y="290"/>
                  </a:lnTo>
                  <a:lnTo>
                    <a:pt x="223" y="283"/>
                  </a:lnTo>
                  <a:lnTo>
                    <a:pt x="238" y="276"/>
                  </a:lnTo>
                  <a:lnTo>
                    <a:pt x="252" y="268"/>
                  </a:lnTo>
                  <a:lnTo>
                    <a:pt x="266" y="260"/>
                  </a:lnTo>
                  <a:lnTo>
                    <a:pt x="280" y="252"/>
                  </a:lnTo>
                  <a:lnTo>
                    <a:pt x="294" y="244"/>
                  </a:lnTo>
                  <a:lnTo>
                    <a:pt x="306" y="236"/>
                  </a:lnTo>
                  <a:lnTo>
                    <a:pt x="305" y="179"/>
                  </a:lnTo>
                  <a:lnTo>
                    <a:pt x="302" y="122"/>
                  </a:lnTo>
                  <a:lnTo>
                    <a:pt x="296" y="62"/>
                  </a:lnTo>
                  <a:lnTo>
                    <a:pt x="287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2582" y="2157"/>
              <a:ext cx="154" cy="173"/>
            </a:xfrm>
            <a:custGeom>
              <a:avLst/>
              <a:gdLst>
                <a:gd name="T0" fmla="*/ 151 w 309"/>
                <a:gd name="T1" fmla="*/ 53 h 344"/>
                <a:gd name="T2" fmla="*/ 129 w 309"/>
                <a:gd name="T3" fmla="*/ 49 h 344"/>
                <a:gd name="T4" fmla="*/ 108 w 309"/>
                <a:gd name="T5" fmla="*/ 46 h 344"/>
                <a:gd name="T6" fmla="*/ 89 w 309"/>
                <a:gd name="T7" fmla="*/ 40 h 344"/>
                <a:gd name="T8" fmla="*/ 69 w 309"/>
                <a:gd name="T9" fmla="*/ 33 h 344"/>
                <a:gd name="T10" fmla="*/ 51 w 309"/>
                <a:gd name="T11" fmla="*/ 26 h 344"/>
                <a:gd name="T12" fmla="*/ 33 w 309"/>
                <a:gd name="T13" fmla="*/ 18 h 344"/>
                <a:gd name="T14" fmla="*/ 16 w 309"/>
                <a:gd name="T15" fmla="*/ 9 h 344"/>
                <a:gd name="T16" fmla="*/ 0 w 309"/>
                <a:gd name="T17" fmla="*/ 0 h 344"/>
                <a:gd name="T18" fmla="*/ 12 w 309"/>
                <a:gd name="T19" fmla="*/ 26 h 344"/>
                <a:gd name="T20" fmla="*/ 23 w 309"/>
                <a:gd name="T21" fmla="*/ 52 h 344"/>
                <a:gd name="T22" fmla="*/ 36 w 309"/>
                <a:gd name="T23" fmla="*/ 77 h 344"/>
                <a:gd name="T24" fmla="*/ 48 w 309"/>
                <a:gd name="T25" fmla="*/ 101 h 344"/>
                <a:gd name="T26" fmla="*/ 61 w 309"/>
                <a:gd name="T27" fmla="*/ 124 h 344"/>
                <a:gd name="T28" fmla="*/ 75 w 309"/>
                <a:gd name="T29" fmla="*/ 147 h 344"/>
                <a:gd name="T30" fmla="*/ 89 w 309"/>
                <a:gd name="T31" fmla="*/ 169 h 344"/>
                <a:gd name="T32" fmla="*/ 103 w 309"/>
                <a:gd name="T33" fmla="*/ 190 h 344"/>
                <a:gd name="T34" fmla="*/ 116 w 309"/>
                <a:gd name="T35" fmla="*/ 209 h 344"/>
                <a:gd name="T36" fmla="*/ 131 w 309"/>
                <a:gd name="T37" fmla="*/ 228 h 344"/>
                <a:gd name="T38" fmla="*/ 145 w 309"/>
                <a:gd name="T39" fmla="*/ 246 h 344"/>
                <a:gd name="T40" fmla="*/ 160 w 309"/>
                <a:gd name="T41" fmla="*/ 262 h 344"/>
                <a:gd name="T42" fmla="*/ 176 w 309"/>
                <a:gd name="T43" fmla="*/ 277 h 344"/>
                <a:gd name="T44" fmla="*/ 191 w 309"/>
                <a:gd name="T45" fmla="*/ 292 h 344"/>
                <a:gd name="T46" fmla="*/ 206 w 309"/>
                <a:gd name="T47" fmla="*/ 305 h 344"/>
                <a:gd name="T48" fmla="*/ 223 w 309"/>
                <a:gd name="T49" fmla="*/ 316 h 344"/>
                <a:gd name="T50" fmla="*/ 234 w 309"/>
                <a:gd name="T51" fmla="*/ 323 h 344"/>
                <a:gd name="T52" fmla="*/ 244 w 309"/>
                <a:gd name="T53" fmla="*/ 329 h 344"/>
                <a:gd name="T54" fmla="*/ 256 w 309"/>
                <a:gd name="T55" fmla="*/ 335 h 344"/>
                <a:gd name="T56" fmla="*/ 266 w 309"/>
                <a:gd name="T57" fmla="*/ 338 h 344"/>
                <a:gd name="T58" fmla="*/ 277 w 309"/>
                <a:gd name="T59" fmla="*/ 342 h 344"/>
                <a:gd name="T60" fmla="*/ 287 w 309"/>
                <a:gd name="T61" fmla="*/ 343 h 344"/>
                <a:gd name="T62" fmla="*/ 299 w 309"/>
                <a:gd name="T63" fmla="*/ 344 h 344"/>
                <a:gd name="T64" fmla="*/ 309 w 309"/>
                <a:gd name="T65" fmla="*/ 343 h 344"/>
                <a:gd name="T66" fmla="*/ 256 w 309"/>
                <a:gd name="T67" fmla="*/ 60 h 344"/>
                <a:gd name="T68" fmla="*/ 243 w 309"/>
                <a:gd name="T69" fmla="*/ 60 h 344"/>
                <a:gd name="T70" fmla="*/ 231 w 309"/>
                <a:gd name="T71" fmla="*/ 60 h 344"/>
                <a:gd name="T72" fmla="*/ 218 w 309"/>
                <a:gd name="T73" fmla="*/ 59 h 344"/>
                <a:gd name="T74" fmla="*/ 205 w 309"/>
                <a:gd name="T75" fmla="*/ 57 h 344"/>
                <a:gd name="T76" fmla="*/ 191 w 309"/>
                <a:gd name="T77" fmla="*/ 57 h 344"/>
                <a:gd name="T78" fmla="*/ 179 w 309"/>
                <a:gd name="T79" fmla="*/ 56 h 344"/>
                <a:gd name="T80" fmla="*/ 165 w 309"/>
                <a:gd name="T81" fmla="*/ 54 h 344"/>
                <a:gd name="T82" fmla="*/ 151 w 309"/>
                <a:gd name="T83" fmla="*/ 53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9" h="344">
                  <a:moveTo>
                    <a:pt x="151" y="53"/>
                  </a:moveTo>
                  <a:lnTo>
                    <a:pt x="129" y="49"/>
                  </a:lnTo>
                  <a:lnTo>
                    <a:pt x="108" y="46"/>
                  </a:lnTo>
                  <a:lnTo>
                    <a:pt x="89" y="40"/>
                  </a:lnTo>
                  <a:lnTo>
                    <a:pt x="69" y="33"/>
                  </a:lnTo>
                  <a:lnTo>
                    <a:pt x="51" y="26"/>
                  </a:lnTo>
                  <a:lnTo>
                    <a:pt x="33" y="18"/>
                  </a:lnTo>
                  <a:lnTo>
                    <a:pt x="16" y="9"/>
                  </a:lnTo>
                  <a:lnTo>
                    <a:pt x="0" y="0"/>
                  </a:lnTo>
                  <a:lnTo>
                    <a:pt x="12" y="26"/>
                  </a:lnTo>
                  <a:lnTo>
                    <a:pt x="23" y="52"/>
                  </a:lnTo>
                  <a:lnTo>
                    <a:pt x="36" y="77"/>
                  </a:lnTo>
                  <a:lnTo>
                    <a:pt x="48" y="101"/>
                  </a:lnTo>
                  <a:lnTo>
                    <a:pt x="61" y="124"/>
                  </a:lnTo>
                  <a:lnTo>
                    <a:pt x="75" y="147"/>
                  </a:lnTo>
                  <a:lnTo>
                    <a:pt x="89" y="169"/>
                  </a:lnTo>
                  <a:lnTo>
                    <a:pt x="103" y="190"/>
                  </a:lnTo>
                  <a:lnTo>
                    <a:pt x="116" y="209"/>
                  </a:lnTo>
                  <a:lnTo>
                    <a:pt x="131" y="228"/>
                  </a:lnTo>
                  <a:lnTo>
                    <a:pt x="145" y="246"/>
                  </a:lnTo>
                  <a:lnTo>
                    <a:pt x="160" y="262"/>
                  </a:lnTo>
                  <a:lnTo>
                    <a:pt x="176" y="277"/>
                  </a:lnTo>
                  <a:lnTo>
                    <a:pt x="191" y="292"/>
                  </a:lnTo>
                  <a:lnTo>
                    <a:pt x="206" y="305"/>
                  </a:lnTo>
                  <a:lnTo>
                    <a:pt x="223" y="316"/>
                  </a:lnTo>
                  <a:lnTo>
                    <a:pt x="234" y="323"/>
                  </a:lnTo>
                  <a:lnTo>
                    <a:pt x="244" y="329"/>
                  </a:lnTo>
                  <a:lnTo>
                    <a:pt x="256" y="335"/>
                  </a:lnTo>
                  <a:lnTo>
                    <a:pt x="266" y="338"/>
                  </a:lnTo>
                  <a:lnTo>
                    <a:pt x="277" y="342"/>
                  </a:lnTo>
                  <a:lnTo>
                    <a:pt x="287" y="343"/>
                  </a:lnTo>
                  <a:lnTo>
                    <a:pt x="299" y="344"/>
                  </a:lnTo>
                  <a:lnTo>
                    <a:pt x="309" y="343"/>
                  </a:lnTo>
                  <a:lnTo>
                    <a:pt x="256" y="60"/>
                  </a:lnTo>
                  <a:lnTo>
                    <a:pt x="243" y="60"/>
                  </a:lnTo>
                  <a:lnTo>
                    <a:pt x="231" y="60"/>
                  </a:lnTo>
                  <a:lnTo>
                    <a:pt x="218" y="59"/>
                  </a:lnTo>
                  <a:lnTo>
                    <a:pt x="205" y="57"/>
                  </a:lnTo>
                  <a:lnTo>
                    <a:pt x="191" y="57"/>
                  </a:lnTo>
                  <a:lnTo>
                    <a:pt x="179" y="56"/>
                  </a:lnTo>
                  <a:lnTo>
                    <a:pt x="165" y="54"/>
                  </a:lnTo>
                  <a:lnTo>
                    <a:pt x="151" y="5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auto">
            <a:xfrm>
              <a:off x="2546" y="2011"/>
              <a:ext cx="155" cy="131"/>
            </a:xfrm>
            <a:custGeom>
              <a:avLst/>
              <a:gdLst>
                <a:gd name="T0" fmla="*/ 262 w 312"/>
                <a:gd name="T1" fmla="*/ 0 h 263"/>
                <a:gd name="T2" fmla="*/ 82 w 312"/>
                <a:gd name="T3" fmla="*/ 35 h 263"/>
                <a:gd name="T4" fmla="*/ 0 w 312"/>
                <a:gd name="T5" fmla="*/ 50 h 263"/>
                <a:gd name="T6" fmla="*/ 0 w 312"/>
                <a:gd name="T7" fmla="*/ 50 h 263"/>
                <a:gd name="T8" fmla="*/ 0 w 312"/>
                <a:gd name="T9" fmla="*/ 50 h 263"/>
                <a:gd name="T10" fmla="*/ 0 w 312"/>
                <a:gd name="T11" fmla="*/ 51 h 263"/>
                <a:gd name="T12" fmla="*/ 0 w 312"/>
                <a:gd name="T13" fmla="*/ 51 h 263"/>
                <a:gd name="T14" fmla="*/ 6 w 312"/>
                <a:gd name="T15" fmla="*/ 65 h 263"/>
                <a:gd name="T16" fmla="*/ 12 w 312"/>
                <a:gd name="T17" fmla="*/ 79 h 263"/>
                <a:gd name="T18" fmla="*/ 18 w 312"/>
                <a:gd name="T19" fmla="*/ 91 h 263"/>
                <a:gd name="T20" fmla="*/ 25 w 312"/>
                <a:gd name="T21" fmla="*/ 105 h 263"/>
                <a:gd name="T22" fmla="*/ 32 w 312"/>
                <a:gd name="T23" fmla="*/ 118 h 263"/>
                <a:gd name="T24" fmla="*/ 40 w 312"/>
                <a:gd name="T25" fmla="*/ 130 h 263"/>
                <a:gd name="T26" fmla="*/ 48 w 312"/>
                <a:gd name="T27" fmla="*/ 143 h 263"/>
                <a:gd name="T28" fmla="*/ 57 w 312"/>
                <a:gd name="T29" fmla="*/ 155 h 263"/>
                <a:gd name="T30" fmla="*/ 73 w 312"/>
                <a:gd name="T31" fmla="*/ 174 h 263"/>
                <a:gd name="T32" fmla="*/ 90 w 312"/>
                <a:gd name="T33" fmla="*/ 192 h 263"/>
                <a:gd name="T34" fmla="*/ 110 w 312"/>
                <a:gd name="T35" fmla="*/ 208 h 263"/>
                <a:gd name="T36" fmla="*/ 131 w 312"/>
                <a:gd name="T37" fmla="*/ 221 h 263"/>
                <a:gd name="T38" fmla="*/ 154 w 312"/>
                <a:gd name="T39" fmla="*/ 234 h 263"/>
                <a:gd name="T40" fmla="*/ 179 w 312"/>
                <a:gd name="T41" fmla="*/ 244 h 263"/>
                <a:gd name="T42" fmla="*/ 207 w 312"/>
                <a:gd name="T43" fmla="*/ 251 h 263"/>
                <a:gd name="T44" fmla="*/ 236 w 312"/>
                <a:gd name="T45" fmla="*/ 257 h 263"/>
                <a:gd name="T46" fmla="*/ 246 w 312"/>
                <a:gd name="T47" fmla="*/ 258 h 263"/>
                <a:gd name="T48" fmla="*/ 255 w 312"/>
                <a:gd name="T49" fmla="*/ 259 h 263"/>
                <a:gd name="T50" fmla="*/ 264 w 312"/>
                <a:gd name="T51" fmla="*/ 261 h 263"/>
                <a:gd name="T52" fmla="*/ 275 w 312"/>
                <a:gd name="T53" fmla="*/ 261 h 263"/>
                <a:gd name="T54" fmla="*/ 284 w 312"/>
                <a:gd name="T55" fmla="*/ 262 h 263"/>
                <a:gd name="T56" fmla="*/ 293 w 312"/>
                <a:gd name="T57" fmla="*/ 262 h 263"/>
                <a:gd name="T58" fmla="*/ 302 w 312"/>
                <a:gd name="T59" fmla="*/ 263 h 263"/>
                <a:gd name="T60" fmla="*/ 312 w 312"/>
                <a:gd name="T61" fmla="*/ 263 h 263"/>
                <a:gd name="T62" fmla="*/ 262 w 312"/>
                <a:gd name="T63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12" h="263">
                  <a:moveTo>
                    <a:pt x="262" y="0"/>
                  </a:moveTo>
                  <a:lnTo>
                    <a:pt x="82" y="3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6" y="65"/>
                  </a:lnTo>
                  <a:lnTo>
                    <a:pt x="12" y="79"/>
                  </a:lnTo>
                  <a:lnTo>
                    <a:pt x="18" y="91"/>
                  </a:lnTo>
                  <a:lnTo>
                    <a:pt x="25" y="105"/>
                  </a:lnTo>
                  <a:lnTo>
                    <a:pt x="32" y="118"/>
                  </a:lnTo>
                  <a:lnTo>
                    <a:pt x="40" y="130"/>
                  </a:lnTo>
                  <a:lnTo>
                    <a:pt x="48" y="143"/>
                  </a:lnTo>
                  <a:lnTo>
                    <a:pt x="57" y="155"/>
                  </a:lnTo>
                  <a:lnTo>
                    <a:pt x="73" y="174"/>
                  </a:lnTo>
                  <a:lnTo>
                    <a:pt x="90" y="192"/>
                  </a:lnTo>
                  <a:lnTo>
                    <a:pt x="110" y="208"/>
                  </a:lnTo>
                  <a:lnTo>
                    <a:pt x="131" y="221"/>
                  </a:lnTo>
                  <a:lnTo>
                    <a:pt x="154" y="234"/>
                  </a:lnTo>
                  <a:lnTo>
                    <a:pt x="179" y="244"/>
                  </a:lnTo>
                  <a:lnTo>
                    <a:pt x="207" y="251"/>
                  </a:lnTo>
                  <a:lnTo>
                    <a:pt x="236" y="257"/>
                  </a:lnTo>
                  <a:lnTo>
                    <a:pt x="246" y="258"/>
                  </a:lnTo>
                  <a:lnTo>
                    <a:pt x="255" y="259"/>
                  </a:lnTo>
                  <a:lnTo>
                    <a:pt x="264" y="261"/>
                  </a:lnTo>
                  <a:lnTo>
                    <a:pt x="275" y="261"/>
                  </a:lnTo>
                  <a:lnTo>
                    <a:pt x="284" y="262"/>
                  </a:lnTo>
                  <a:lnTo>
                    <a:pt x="293" y="262"/>
                  </a:lnTo>
                  <a:lnTo>
                    <a:pt x="302" y="263"/>
                  </a:lnTo>
                  <a:lnTo>
                    <a:pt x="312" y="263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auto">
            <a:xfrm>
              <a:off x="2931" y="1942"/>
              <a:ext cx="115" cy="109"/>
            </a:xfrm>
            <a:custGeom>
              <a:avLst/>
              <a:gdLst>
                <a:gd name="T0" fmla="*/ 0 w 231"/>
                <a:gd name="T1" fmla="*/ 43 h 219"/>
                <a:gd name="T2" fmla="*/ 7 w 231"/>
                <a:gd name="T3" fmla="*/ 88 h 219"/>
                <a:gd name="T4" fmla="*/ 13 w 231"/>
                <a:gd name="T5" fmla="*/ 131 h 219"/>
                <a:gd name="T6" fmla="*/ 17 w 231"/>
                <a:gd name="T7" fmla="*/ 175 h 219"/>
                <a:gd name="T8" fmla="*/ 20 w 231"/>
                <a:gd name="T9" fmla="*/ 219 h 219"/>
                <a:gd name="T10" fmla="*/ 33 w 231"/>
                <a:gd name="T11" fmla="*/ 210 h 219"/>
                <a:gd name="T12" fmla="*/ 44 w 231"/>
                <a:gd name="T13" fmla="*/ 201 h 219"/>
                <a:gd name="T14" fmla="*/ 57 w 231"/>
                <a:gd name="T15" fmla="*/ 191 h 219"/>
                <a:gd name="T16" fmla="*/ 70 w 231"/>
                <a:gd name="T17" fmla="*/ 183 h 219"/>
                <a:gd name="T18" fmla="*/ 82 w 231"/>
                <a:gd name="T19" fmla="*/ 175 h 219"/>
                <a:gd name="T20" fmla="*/ 94 w 231"/>
                <a:gd name="T21" fmla="*/ 167 h 219"/>
                <a:gd name="T22" fmla="*/ 106 w 231"/>
                <a:gd name="T23" fmla="*/ 159 h 219"/>
                <a:gd name="T24" fmla="*/ 120 w 231"/>
                <a:gd name="T25" fmla="*/ 152 h 219"/>
                <a:gd name="T26" fmla="*/ 133 w 231"/>
                <a:gd name="T27" fmla="*/ 145 h 219"/>
                <a:gd name="T28" fmla="*/ 146 w 231"/>
                <a:gd name="T29" fmla="*/ 138 h 219"/>
                <a:gd name="T30" fmla="*/ 160 w 231"/>
                <a:gd name="T31" fmla="*/ 133 h 219"/>
                <a:gd name="T32" fmla="*/ 173 w 231"/>
                <a:gd name="T33" fmla="*/ 127 h 219"/>
                <a:gd name="T34" fmla="*/ 187 w 231"/>
                <a:gd name="T35" fmla="*/ 122 h 219"/>
                <a:gd name="T36" fmla="*/ 201 w 231"/>
                <a:gd name="T37" fmla="*/ 118 h 219"/>
                <a:gd name="T38" fmla="*/ 216 w 231"/>
                <a:gd name="T39" fmla="*/ 114 h 219"/>
                <a:gd name="T40" fmla="*/ 231 w 231"/>
                <a:gd name="T41" fmla="*/ 111 h 219"/>
                <a:gd name="T42" fmla="*/ 231 w 231"/>
                <a:gd name="T43" fmla="*/ 83 h 219"/>
                <a:gd name="T44" fmla="*/ 231 w 231"/>
                <a:gd name="T45" fmla="*/ 55 h 219"/>
                <a:gd name="T46" fmla="*/ 229 w 231"/>
                <a:gd name="T47" fmla="*/ 28 h 219"/>
                <a:gd name="T48" fmla="*/ 226 w 231"/>
                <a:gd name="T49" fmla="*/ 0 h 219"/>
                <a:gd name="T50" fmla="*/ 0 w 231"/>
                <a:gd name="T51" fmla="*/ 4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1" h="219">
                  <a:moveTo>
                    <a:pt x="0" y="43"/>
                  </a:moveTo>
                  <a:lnTo>
                    <a:pt x="7" y="88"/>
                  </a:lnTo>
                  <a:lnTo>
                    <a:pt x="13" y="131"/>
                  </a:lnTo>
                  <a:lnTo>
                    <a:pt x="17" y="175"/>
                  </a:lnTo>
                  <a:lnTo>
                    <a:pt x="20" y="219"/>
                  </a:lnTo>
                  <a:lnTo>
                    <a:pt x="33" y="210"/>
                  </a:lnTo>
                  <a:lnTo>
                    <a:pt x="44" y="201"/>
                  </a:lnTo>
                  <a:lnTo>
                    <a:pt x="57" y="191"/>
                  </a:lnTo>
                  <a:lnTo>
                    <a:pt x="70" y="183"/>
                  </a:lnTo>
                  <a:lnTo>
                    <a:pt x="82" y="175"/>
                  </a:lnTo>
                  <a:lnTo>
                    <a:pt x="94" y="167"/>
                  </a:lnTo>
                  <a:lnTo>
                    <a:pt x="106" y="159"/>
                  </a:lnTo>
                  <a:lnTo>
                    <a:pt x="120" y="152"/>
                  </a:lnTo>
                  <a:lnTo>
                    <a:pt x="133" y="145"/>
                  </a:lnTo>
                  <a:lnTo>
                    <a:pt x="146" y="138"/>
                  </a:lnTo>
                  <a:lnTo>
                    <a:pt x="160" y="133"/>
                  </a:lnTo>
                  <a:lnTo>
                    <a:pt x="173" y="127"/>
                  </a:lnTo>
                  <a:lnTo>
                    <a:pt x="187" y="122"/>
                  </a:lnTo>
                  <a:lnTo>
                    <a:pt x="201" y="118"/>
                  </a:lnTo>
                  <a:lnTo>
                    <a:pt x="216" y="114"/>
                  </a:lnTo>
                  <a:lnTo>
                    <a:pt x="231" y="111"/>
                  </a:lnTo>
                  <a:lnTo>
                    <a:pt x="231" y="83"/>
                  </a:lnTo>
                  <a:lnTo>
                    <a:pt x="231" y="55"/>
                  </a:lnTo>
                  <a:lnTo>
                    <a:pt x="229" y="28"/>
                  </a:lnTo>
                  <a:lnTo>
                    <a:pt x="226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24" name="Freeform 17"/>
            <p:cNvSpPr>
              <a:spLocks/>
            </p:cNvSpPr>
            <p:nvPr/>
          </p:nvSpPr>
          <p:spPr bwMode="auto">
            <a:xfrm>
              <a:off x="2917" y="2045"/>
              <a:ext cx="124" cy="210"/>
            </a:xfrm>
            <a:custGeom>
              <a:avLst/>
              <a:gdLst>
                <a:gd name="T0" fmla="*/ 48 w 249"/>
                <a:gd name="T1" fmla="*/ 125 h 421"/>
                <a:gd name="T2" fmla="*/ 47 w 249"/>
                <a:gd name="T3" fmla="*/ 166 h 421"/>
                <a:gd name="T4" fmla="*/ 44 w 249"/>
                <a:gd name="T5" fmla="*/ 205 h 421"/>
                <a:gd name="T6" fmla="*/ 40 w 249"/>
                <a:gd name="T7" fmla="*/ 244 h 421"/>
                <a:gd name="T8" fmla="*/ 34 w 249"/>
                <a:gd name="T9" fmla="*/ 282 h 421"/>
                <a:gd name="T10" fmla="*/ 27 w 249"/>
                <a:gd name="T11" fmla="*/ 318 h 421"/>
                <a:gd name="T12" fmla="*/ 19 w 249"/>
                <a:gd name="T13" fmla="*/ 354 h 421"/>
                <a:gd name="T14" fmla="*/ 10 w 249"/>
                <a:gd name="T15" fmla="*/ 388 h 421"/>
                <a:gd name="T16" fmla="*/ 0 w 249"/>
                <a:gd name="T17" fmla="*/ 421 h 421"/>
                <a:gd name="T18" fmla="*/ 24 w 249"/>
                <a:gd name="T19" fmla="*/ 400 h 421"/>
                <a:gd name="T20" fmla="*/ 47 w 249"/>
                <a:gd name="T21" fmla="*/ 379 h 421"/>
                <a:gd name="T22" fmla="*/ 69 w 249"/>
                <a:gd name="T23" fmla="*/ 357 h 421"/>
                <a:gd name="T24" fmla="*/ 90 w 249"/>
                <a:gd name="T25" fmla="*/ 334 h 421"/>
                <a:gd name="T26" fmla="*/ 109 w 249"/>
                <a:gd name="T27" fmla="*/ 310 h 421"/>
                <a:gd name="T28" fmla="*/ 129 w 249"/>
                <a:gd name="T29" fmla="*/ 286 h 421"/>
                <a:gd name="T30" fmla="*/ 146 w 249"/>
                <a:gd name="T31" fmla="*/ 261 h 421"/>
                <a:gd name="T32" fmla="*/ 162 w 249"/>
                <a:gd name="T33" fmla="*/ 234 h 421"/>
                <a:gd name="T34" fmla="*/ 177 w 249"/>
                <a:gd name="T35" fmla="*/ 206 h 421"/>
                <a:gd name="T36" fmla="*/ 191 w 249"/>
                <a:gd name="T37" fmla="*/ 179 h 421"/>
                <a:gd name="T38" fmla="*/ 204 w 249"/>
                <a:gd name="T39" fmla="*/ 151 h 421"/>
                <a:gd name="T40" fmla="*/ 215 w 249"/>
                <a:gd name="T41" fmla="*/ 121 h 421"/>
                <a:gd name="T42" fmla="*/ 226 w 249"/>
                <a:gd name="T43" fmla="*/ 92 h 421"/>
                <a:gd name="T44" fmla="*/ 235 w 249"/>
                <a:gd name="T45" fmla="*/ 62 h 421"/>
                <a:gd name="T46" fmla="*/ 243 w 249"/>
                <a:gd name="T47" fmla="*/ 31 h 421"/>
                <a:gd name="T48" fmla="*/ 249 w 249"/>
                <a:gd name="T49" fmla="*/ 0 h 421"/>
                <a:gd name="T50" fmla="*/ 227 w 249"/>
                <a:gd name="T51" fmla="*/ 7 h 421"/>
                <a:gd name="T52" fmla="*/ 206 w 249"/>
                <a:gd name="T53" fmla="*/ 18 h 421"/>
                <a:gd name="T54" fmla="*/ 185 w 249"/>
                <a:gd name="T55" fmla="*/ 28 h 421"/>
                <a:gd name="T56" fmla="*/ 165 w 249"/>
                <a:gd name="T57" fmla="*/ 41 h 421"/>
                <a:gd name="T58" fmla="*/ 144 w 249"/>
                <a:gd name="T59" fmla="*/ 54 h 421"/>
                <a:gd name="T60" fmla="*/ 123 w 249"/>
                <a:gd name="T61" fmla="*/ 69 h 421"/>
                <a:gd name="T62" fmla="*/ 101 w 249"/>
                <a:gd name="T63" fmla="*/ 86 h 421"/>
                <a:gd name="T64" fmla="*/ 79 w 249"/>
                <a:gd name="T65" fmla="*/ 102 h 421"/>
                <a:gd name="T66" fmla="*/ 71 w 249"/>
                <a:gd name="T67" fmla="*/ 107 h 421"/>
                <a:gd name="T68" fmla="*/ 64 w 249"/>
                <a:gd name="T69" fmla="*/ 113 h 421"/>
                <a:gd name="T70" fmla="*/ 56 w 249"/>
                <a:gd name="T71" fmla="*/ 119 h 421"/>
                <a:gd name="T72" fmla="*/ 48 w 249"/>
                <a:gd name="T73" fmla="*/ 125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9" h="421">
                  <a:moveTo>
                    <a:pt x="48" y="125"/>
                  </a:moveTo>
                  <a:lnTo>
                    <a:pt x="47" y="166"/>
                  </a:lnTo>
                  <a:lnTo>
                    <a:pt x="44" y="205"/>
                  </a:lnTo>
                  <a:lnTo>
                    <a:pt x="40" y="244"/>
                  </a:lnTo>
                  <a:lnTo>
                    <a:pt x="34" y="282"/>
                  </a:lnTo>
                  <a:lnTo>
                    <a:pt x="27" y="318"/>
                  </a:lnTo>
                  <a:lnTo>
                    <a:pt x="19" y="354"/>
                  </a:lnTo>
                  <a:lnTo>
                    <a:pt x="10" y="388"/>
                  </a:lnTo>
                  <a:lnTo>
                    <a:pt x="0" y="421"/>
                  </a:lnTo>
                  <a:lnTo>
                    <a:pt x="24" y="400"/>
                  </a:lnTo>
                  <a:lnTo>
                    <a:pt x="47" y="379"/>
                  </a:lnTo>
                  <a:lnTo>
                    <a:pt x="69" y="357"/>
                  </a:lnTo>
                  <a:lnTo>
                    <a:pt x="90" y="334"/>
                  </a:lnTo>
                  <a:lnTo>
                    <a:pt x="109" y="310"/>
                  </a:lnTo>
                  <a:lnTo>
                    <a:pt x="129" y="286"/>
                  </a:lnTo>
                  <a:lnTo>
                    <a:pt x="146" y="261"/>
                  </a:lnTo>
                  <a:lnTo>
                    <a:pt x="162" y="234"/>
                  </a:lnTo>
                  <a:lnTo>
                    <a:pt x="177" y="206"/>
                  </a:lnTo>
                  <a:lnTo>
                    <a:pt x="191" y="179"/>
                  </a:lnTo>
                  <a:lnTo>
                    <a:pt x="204" y="151"/>
                  </a:lnTo>
                  <a:lnTo>
                    <a:pt x="215" y="121"/>
                  </a:lnTo>
                  <a:lnTo>
                    <a:pt x="226" y="92"/>
                  </a:lnTo>
                  <a:lnTo>
                    <a:pt x="235" y="62"/>
                  </a:lnTo>
                  <a:lnTo>
                    <a:pt x="243" y="31"/>
                  </a:lnTo>
                  <a:lnTo>
                    <a:pt x="249" y="0"/>
                  </a:lnTo>
                  <a:lnTo>
                    <a:pt x="227" y="7"/>
                  </a:lnTo>
                  <a:lnTo>
                    <a:pt x="206" y="18"/>
                  </a:lnTo>
                  <a:lnTo>
                    <a:pt x="185" y="28"/>
                  </a:lnTo>
                  <a:lnTo>
                    <a:pt x="165" y="41"/>
                  </a:lnTo>
                  <a:lnTo>
                    <a:pt x="144" y="54"/>
                  </a:lnTo>
                  <a:lnTo>
                    <a:pt x="123" y="69"/>
                  </a:lnTo>
                  <a:lnTo>
                    <a:pt x="101" y="86"/>
                  </a:lnTo>
                  <a:lnTo>
                    <a:pt x="79" y="102"/>
                  </a:lnTo>
                  <a:lnTo>
                    <a:pt x="71" y="107"/>
                  </a:lnTo>
                  <a:lnTo>
                    <a:pt x="64" y="113"/>
                  </a:lnTo>
                  <a:lnTo>
                    <a:pt x="56" y="119"/>
                  </a:lnTo>
                  <a:lnTo>
                    <a:pt x="48" y="12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auto">
            <a:xfrm>
              <a:off x="2792" y="1651"/>
              <a:ext cx="241" cy="257"/>
            </a:xfrm>
            <a:custGeom>
              <a:avLst/>
              <a:gdLst>
                <a:gd name="T0" fmla="*/ 481 w 481"/>
                <a:gd name="T1" fmla="*/ 472 h 514"/>
                <a:gd name="T2" fmla="*/ 254 w 481"/>
                <a:gd name="T3" fmla="*/ 514 h 514"/>
                <a:gd name="T4" fmla="*/ 244 w 481"/>
                <a:gd name="T5" fmla="*/ 474 h 514"/>
                <a:gd name="T6" fmla="*/ 234 w 481"/>
                <a:gd name="T7" fmla="*/ 435 h 514"/>
                <a:gd name="T8" fmla="*/ 221 w 481"/>
                <a:gd name="T9" fmla="*/ 397 h 514"/>
                <a:gd name="T10" fmla="*/ 208 w 481"/>
                <a:gd name="T11" fmla="*/ 359 h 514"/>
                <a:gd name="T12" fmla="*/ 194 w 481"/>
                <a:gd name="T13" fmla="*/ 323 h 514"/>
                <a:gd name="T14" fmla="*/ 181 w 481"/>
                <a:gd name="T15" fmla="*/ 288 h 514"/>
                <a:gd name="T16" fmla="*/ 164 w 481"/>
                <a:gd name="T17" fmla="*/ 253 h 514"/>
                <a:gd name="T18" fmla="*/ 149 w 481"/>
                <a:gd name="T19" fmla="*/ 220 h 514"/>
                <a:gd name="T20" fmla="*/ 132 w 481"/>
                <a:gd name="T21" fmla="*/ 187 h 514"/>
                <a:gd name="T22" fmla="*/ 115 w 481"/>
                <a:gd name="T23" fmla="*/ 156 h 514"/>
                <a:gd name="T24" fmla="*/ 98 w 481"/>
                <a:gd name="T25" fmla="*/ 126 h 514"/>
                <a:gd name="T26" fmla="*/ 79 w 481"/>
                <a:gd name="T27" fmla="*/ 99 h 514"/>
                <a:gd name="T28" fmla="*/ 60 w 481"/>
                <a:gd name="T29" fmla="*/ 71 h 514"/>
                <a:gd name="T30" fmla="*/ 40 w 481"/>
                <a:gd name="T31" fmla="*/ 46 h 514"/>
                <a:gd name="T32" fmla="*/ 20 w 481"/>
                <a:gd name="T33" fmla="*/ 22 h 514"/>
                <a:gd name="T34" fmla="*/ 0 w 481"/>
                <a:gd name="T35" fmla="*/ 0 h 514"/>
                <a:gd name="T36" fmla="*/ 13 w 481"/>
                <a:gd name="T37" fmla="*/ 3 h 514"/>
                <a:gd name="T38" fmla="*/ 27 w 481"/>
                <a:gd name="T39" fmla="*/ 8 h 514"/>
                <a:gd name="T40" fmla="*/ 41 w 481"/>
                <a:gd name="T41" fmla="*/ 12 h 514"/>
                <a:gd name="T42" fmla="*/ 54 w 481"/>
                <a:gd name="T43" fmla="*/ 17 h 514"/>
                <a:gd name="T44" fmla="*/ 68 w 481"/>
                <a:gd name="T45" fmla="*/ 23 h 514"/>
                <a:gd name="T46" fmla="*/ 81 w 481"/>
                <a:gd name="T47" fmla="*/ 27 h 514"/>
                <a:gd name="T48" fmla="*/ 94 w 481"/>
                <a:gd name="T49" fmla="*/ 33 h 514"/>
                <a:gd name="T50" fmla="*/ 108 w 481"/>
                <a:gd name="T51" fmla="*/ 39 h 514"/>
                <a:gd name="T52" fmla="*/ 121 w 481"/>
                <a:gd name="T53" fmla="*/ 45 h 514"/>
                <a:gd name="T54" fmla="*/ 133 w 481"/>
                <a:gd name="T55" fmla="*/ 51 h 514"/>
                <a:gd name="T56" fmla="*/ 146 w 481"/>
                <a:gd name="T57" fmla="*/ 58 h 514"/>
                <a:gd name="T58" fmla="*/ 159 w 481"/>
                <a:gd name="T59" fmla="*/ 65 h 514"/>
                <a:gd name="T60" fmla="*/ 171 w 481"/>
                <a:gd name="T61" fmla="*/ 72 h 514"/>
                <a:gd name="T62" fmla="*/ 184 w 481"/>
                <a:gd name="T63" fmla="*/ 80 h 514"/>
                <a:gd name="T64" fmla="*/ 196 w 481"/>
                <a:gd name="T65" fmla="*/ 88 h 514"/>
                <a:gd name="T66" fmla="*/ 208 w 481"/>
                <a:gd name="T67" fmla="*/ 96 h 514"/>
                <a:gd name="T68" fmla="*/ 232 w 481"/>
                <a:gd name="T69" fmla="*/ 114 h 514"/>
                <a:gd name="T70" fmla="*/ 257 w 481"/>
                <a:gd name="T71" fmla="*/ 132 h 514"/>
                <a:gd name="T72" fmla="*/ 280 w 481"/>
                <a:gd name="T73" fmla="*/ 152 h 514"/>
                <a:gd name="T74" fmla="*/ 300 w 481"/>
                <a:gd name="T75" fmla="*/ 172 h 514"/>
                <a:gd name="T76" fmla="*/ 322 w 481"/>
                <a:gd name="T77" fmla="*/ 193 h 514"/>
                <a:gd name="T78" fmla="*/ 342 w 481"/>
                <a:gd name="T79" fmla="*/ 215 h 514"/>
                <a:gd name="T80" fmla="*/ 360 w 481"/>
                <a:gd name="T81" fmla="*/ 237 h 514"/>
                <a:gd name="T82" fmla="*/ 378 w 481"/>
                <a:gd name="T83" fmla="*/ 261 h 514"/>
                <a:gd name="T84" fmla="*/ 395 w 481"/>
                <a:gd name="T85" fmla="*/ 285 h 514"/>
                <a:gd name="T86" fmla="*/ 410 w 481"/>
                <a:gd name="T87" fmla="*/ 309 h 514"/>
                <a:gd name="T88" fmla="*/ 425 w 481"/>
                <a:gd name="T89" fmla="*/ 335 h 514"/>
                <a:gd name="T90" fmla="*/ 439 w 481"/>
                <a:gd name="T91" fmla="*/ 361 h 514"/>
                <a:gd name="T92" fmla="*/ 451 w 481"/>
                <a:gd name="T93" fmla="*/ 388 h 514"/>
                <a:gd name="T94" fmla="*/ 462 w 481"/>
                <a:gd name="T95" fmla="*/ 415 h 514"/>
                <a:gd name="T96" fmla="*/ 472 w 481"/>
                <a:gd name="T97" fmla="*/ 443 h 514"/>
                <a:gd name="T98" fmla="*/ 481 w 481"/>
                <a:gd name="T99" fmla="*/ 472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1" h="514">
                  <a:moveTo>
                    <a:pt x="481" y="472"/>
                  </a:moveTo>
                  <a:lnTo>
                    <a:pt x="254" y="514"/>
                  </a:lnTo>
                  <a:lnTo>
                    <a:pt x="244" y="474"/>
                  </a:lnTo>
                  <a:lnTo>
                    <a:pt x="234" y="435"/>
                  </a:lnTo>
                  <a:lnTo>
                    <a:pt x="221" y="397"/>
                  </a:lnTo>
                  <a:lnTo>
                    <a:pt x="208" y="359"/>
                  </a:lnTo>
                  <a:lnTo>
                    <a:pt x="194" y="323"/>
                  </a:lnTo>
                  <a:lnTo>
                    <a:pt x="181" y="288"/>
                  </a:lnTo>
                  <a:lnTo>
                    <a:pt x="164" y="253"/>
                  </a:lnTo>
                  <a:lnTo>
                    <a:pt x="149" y="220"/>
                  </a:lnTo>
                  <a:lnTo>
                    <a:pt x="132" y="187"/>
                  </a:lnTo>
                  <a:lnTo>
                    <a:pt x="115" y="156"/>
                  </a:lnTo>
                  <a:lnTo>
                    <a:pt x="98" y="126"/>
                  </a:lnTo>
                  <a:lnTo>
                    <a:pt x="79" y="99"/>
                  </a:lnTo>
                  <a:lnTo>
                    <a:pt x="60" y="71"/>
                  </a:lnTo>
                  <a:lnTo>
                    <a:pt x="40" y="46"/>
                  </a:lnTo>
                  <a:lnTo>
                    <a:pt x="20" y="22"/>
                  </a:lnTo>
                  <a:lnTo>
                    <a:pt x="0" y="0"/>
                  </a:lnTo>
                  <a:lnTo>
                    <a:pt x="13" y="3"/>
                  </a:lnTo>
                  <a:lnTo>
                    <a:pt x="27" y="8"/>
                  </a:lnTo>
                  <a:lnTo>
                    <a:pt x="41" y="12"/>
                  </a:lnTo>
                  <a:lnTo>
                    <a:pt x="54" y="17"/>
                  </a:lnTo>
                  <a:lnTo>
                    <a:pt x="68" y="23"/>
                  </a:lnTo>
                  <a:lnTo>
                    <a:pt x="81" y="27"/>
                  </a:lnTo>
                  <a:lnTo>
                    <a:pt x="94" y="33"/>
                  </a:lnTo>
                  <a:lnTo>
                    <a:pt x="108" y="39"/>
                  </a:lnTo>
                  <a:lnTo>
                    <a:pt x="121" y="45"/>
                  </a:lnTo>
                  <a:lnTo>
                    <a:pt x="133" y="51"/>
                  </a:lnTo>
                  <a:lnTo>
                    <a:pt x="146" y="58"/>
                  </a:lnTo>
                  <a:lnTo>
                    <a:pt x="159" y="65"/>
                  </a:lnTo>
                  <a:lnTo>
                    <a:pt x="171" y="72"/>
                  </a:lnTo>
                  <a:lnTo>
                    <a:pt x="184" y="80"/>
                  </a:lnTo>
                  <a:lnTo>
                    <a:pt x="196" y="88"/>
                  </a:lnTo>
                  <a:lnTo>
                    <a:pt x="208" y="96"/>
                  </a:lnTo>
                  <a:lnTo>
                    <a:pt x="232" y="114"/>
                  </a:lnTo>
                  <a:lnTo>
                    <a:pt x="257" y="132"/>
                  </a:lnTo>
                  <a:lnTo>
                    <a:pt x="280" y="152"/>
                  </a:lnTo>
                  <a:lnTo>
                    <a:pt x="300" y="172"/>
                  </a:lnTo>
                  <a:lnTo>
                    <a:pt x="322" y="193"/>
                  </a:lnTo>
                  <a:lnTo>
                    <a:pt x="342" y="215"/>
                  </a:lnTo>
                  <a:lnTo>
                    <a:pt x="360" y="237"/>
                  </a:lnTo>
                  <a:lnTo>
                    <a:pt x="378" y="261"/>
                  </a:lnTo>
                  <a:lnTo>
                    <a:pt x="395" y="285"/>
                  </a:lnTo>
                  <a:lnTo>
                    <a:pt x="410" y="309"/>
                  </a:lnTo>
                  <a:lnTo>
                    <a:pt x="425" y="335"/>
                  </a:lnTo>
                  <a:lnTo>
                    <a:pt x="439" y="361"/>
                  </a:lnTo>
                  <a:lnTo>
                    <a:pt x="451" y="388"/>
                  </a:lnTo>
                  <a:lnTo>
                    <a:pt x="462" y="415"/>
                  </a:lnTo>
                  <a:lnTo>
                    <a:pt x="472" y="443"/>
                  </a:lnTo>
                  <a:lnTo>
                    <a:pt x="481" y="47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26" name="Freeform 19"/>
            <p:cNvSpPr>
              <a:spLocks/>
            </p:cNvSpPr>
            <p:nvPr/>
          </p:nvSpPr>
          <p:spPr bwMode="auto">
            <a:xfrm>
              <a:off x="2530" y="1659"/>
              <a:ext cx="136" cy="321"/>
            </a:xfrm>
            <a:custGeom>
              <a:avLst/>
              <a:gdLst>
                <a:gd name="T0" fmla="*/ 162 w 273"/>
                <a:gd name="T1" fmla="*/ 0 h 642"/>
                <a:gd name="T2" fmla="*/ 273 w 273"/>
                <a:gd name="T3" fmla="*/ 594 h 642"/>
                <a:gd name="T4" fmla="*/ 13 w 273"/>
                <a:gd name="T5" fmla="*/ 642 h 642"/>
                <a:gd name="T6" fmla="*/ 4 w 273"/>
                <a:gd name="T7" fmla="*/ 555 h 642"/>
                <a:gd name="T8" fmla="*/ 0 w 273"/>
                <a:gd name="T9" fmla="*/ 468 h 642"/>
                <a:gd name="T10" fmla="*/ 2 w 273"/>
                <a:gd name="T11" fmla="*/ 387 h 642"/>
                <a:gd name="T12" fmla="*/ 11 w 273"/>
                <a:gd name="T13" fmla="*/ 309 h 642"/>
                <a:gd name="T14" fmla="*/ 23 w 273"/>
                <a:gd name="T15" fmla="*/ 237 h 642"/>
                <a:gd name="T16" fmla="*/ 41 w 273"/>
                <a:gd name="T17" fmla="*/ 171 h 642"/>
                <a:gd name="T18" fmla="*/ 65 w 273"/>
                <a:gd name="T19" fmla="*/ 114 h 642"/>
                <a:gd name="T20" fmla="*/ 92 w 273"/>
                <a:gd name="T21" fmla="*/ 64 h 642"/>
                <a:gd name="T22" fmla="*/ 100 w 273"/>
                <a:gd name="T23" fmla="*/ 54 h 642"/>
                <a:gd name="T24" fmla="*/ 109 w 273"/>
                <a:gd name="T25" fmla="*/ 44 h 642"/>
                <a:gd name="T26" fmla="*/ 117 w 273"/>
                <a:gd name="T27" fmla="*/ 34 h 642"/>
                <a:gd name="T28" fmla="*/ 126 w 273"/>
                <a:gd name="T29" fmla="*/ 25 h 642"/>
                <a:gd name="T30" fmla="*/ 134 w 273"/>
                <a:gd name="T31" fmla="*/ 18 h 642"/>
                <a:gd name="T32" fmla="*/ 143 w 273"/>
                <a:gd name="T33" fmla="*/ 11 h 642"/>
                <a:gd name="T34" fmla="*/ 152 w 273"/>
                <a:gd name="T35" fmla="*/ 4 h 642"/>
                <a:gd name="T36" fmla="*/ 162 w 273"/>
                <a:gd name="T37" fmla="*/ 0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3" h="642">
                  <a:moveTo>
                    <a:pt x="162" y="0"/>
                  </a:moveTo>
                  <a:lnTo>
                    <a:pt x="273" y="594"/>
                  </a:lnTo>
                  <a:lnTo>
                    <a:pt x="13" y="642"/>
                  </a:lnTo>
                  <a:lnTo>
                    <a:pt x="4" y="555"/>
                  </a:lnTo>
                  <a:lnTo>
                    <a:pt x="0" y="468"/>
                  </a:lnTo>
                  <a:lnTo>
                    <a:pt x="2" y="387"/>
                  </a:lnTo>
                  <a:lnTo>
                    <a:pt x="11" y="309"/>
                  </a:lnTo>
                  <a:lnTo>
                    <a:pt x="23" y="237"/>
                  </a:lnTo>
                  <a:lnTo>
                    <a:pt x="41" y="171"/>
                  </a:lnTo>
                  <a:lnTo>
                    <a:pt x="65" y="114"/>
                  </a:lnTo>
                  <a:lnTo>
                    <a:pt x="92" y="64"/>
                  </a:lnTo>
                  <a:lnTo>
                    <a:pt x="100" y="54"/>
                  </a:lnTo>
                  <a:lnTo>
                    <a:pt x="109" y="44"/>
                  </a:lnTo>
                  <a:lnTo>
                    <a:pt x="117" y="34"/>
                  </a:lnTo>
                  <a:lnTo>
                    <a:pt x="126" y="25"/>
                  </a:lnTo>
                  <a:lnTo>
                    <a:pt x="134" y="18"/>
                  </a:lnTo>
                  <a:lnTo>
                    <a:pt x="143" y="11"/>
                  </a:lnTo>
                  <a:lnTo>
                    <a:pt x="152" y="4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2666" y="1646"/>
              <a:ext cx="198" cy="300"/>
            </a:xfrm>
            <a:custGeom>
              <a:avLst/>
              <a:gdLst>
                <a:gd name="T0" fmla="*/ 112 w 397"/>
                <a:gd name="T1" fmla="*/ 600 h 600"/>
                <a:gd name="T2" fmla="*/ 0 w 397"/>
                <a:gd name="T3" fmla="*/ 1 h 600"/>
                <a:gd name="T4" fmla="*/ 13 w 397"/>
                <a:gd name="T5" fmla="*/ 0 h 600"/>
                <a:gd name="T6" fmla="*/ 27 w 397"/>
                <a:gd name="T7" fmla="*/ 1 h 600"/>
                <a:gd name="T8" fmla="*/ 41 w 397"/>
                <a:gd name="T9" fmla="*/ 4 h 600"/>
                <a:gd name="T10" fmla="*/ 54 w 397"/>
                <a:gd name="T11" fmla="*/ 7 h 600"/>
                <a:gd name="T12" fmla="*/ 68 w 397"/>
                <a:gd name="T13" fmla="*/ 13 h 600"/>
                <a:gd name="T14" fmla="*/ 83 w 397"/>
                <a:gd name="T15" fmla="*/ 20 h 600"/>
                <a:gd name="T16" fmla="*/ 97 w 397"/>
                <a:gd name="T17" fmla="*/ 28 h 600"/>
                <a:gd name="T18" fmla="*/ 112 w 397"/>
                <a:gd name="T19" fmla="*/ 37 h 600"/>
                <a:gd name="T20" fmla="*/ 134 w 397"/>
                <a:gd name="T21" fmla="*/ 53 h 600"/>
                <a:gd name="T22" fmla="*/ 156 w 397"/>
                <a:gd name="T23" fmla="*/ 73 h 600"/>
                <a:gd name="T24" fmla="*/ 178 w 397"/>
                <a:gd name="T25" fmla="*/ 95 h 600"/>
                <a:gd name="T26" fmla="*/ 198 w 397"/>
                <a:gd name="T27" fmla="*/ 119 h 600"/>
                <a:gd name="T28" fmla="*/ 219 w 397"/>
                <a:gd name="T29" fmla="*/ 144 h 600"/>
                <a:gd name="T30" fmla="*/ 240 w 397"/>
                <a:gd name="T31" fmla="*/ 173 h 600"/>
                <a:gd name="T32" fmla="*/ 260 w 397"/>
                <a:gd name="T33" fmla="*/ 203 h 600"/>
                <a:gd name="T34" fmla="*/ 278 w 397"/>
                <a:gd name="T35" fmla="*/ 235 h 600"/>
                <a:gd name="T36" fmla="*/ 295 w 397"/>
                <a:gd name="T37" fmla="*/ 270 h 600"/>
                <a:gd name="T38" fmla="*/ 313 w 397"/>
                <a:gd name="T39" fmla="*/ 305 h 600"/>
                <a:gd name="T40" fmla="*/ 330 w 397"/>
                <a:gd name="T41" fmla="*/ 342 h 600"/>
                <a:gd name="T42" fmla="*/ 345 w 397"/>
                <a:gd name="T43" fmla="*/ 380 h 600"/>
                <a:gd name="T44" fmla="*/ 360 w 397"/>
                <a:gd name="T45" fmla="*/ 421 h 600"/>
                <a:gd name="T46" fmla="*/ 373 w 397"/>
                <a:gd name="T47" fmla="*/ 461 h 600"/>
                <a:gd name="T48" fmla="*/ 385 w 397"/>
                <a:gd name="T49" fmla="*/ 503 h 600"/>
                <a:gd name="T50" fmla="*/ 397 w 397"/>
                <a:gd name="T51" fmla="*/ 546 h 600"/>
                <a:gd name="T52" fmla="*/ 112 w 397"/>
                <a:gd name="T53" fmla="*/ 60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97" h="600">
                  <a:moveTo>
                    <a:pt x="112" y="600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27" y="1"/>
                  </a:lnTo>
                  <a:lnTo>
                    <a:pt x="41" y="4"/>
                  </a:lnTo>
                  <a:lnTo>
                    <a:pt x="54" y="7"/>
                  </a:lnTo>
                  <a:lnTo>
                    <a:pt x="68" y="13"/>
                  </a:lnTo>
                  <a:lnTo>
                    <a:pt x="83" y="20"/>
                  </a:lnTo>
                  <a:lnTo>
                    <a:pt x="97" y="28"/>
                  </a:lnTo>
                  <a:lnTo>
                    <a:pt x="112" y="37"/>
                  </a:lnTo>
                  <a:lnTo>
                    <a:pt x="134" y="53"/>
                  </a:lnTo>
                  <a:lnTo>
                    <a:pt x="156" y="73"/>
                  </a:lnTo>
                  <a:lnTo>
                    <a:pt x="178" y="95"/>
                  </a:lnTo>
                  <a:lnTo>
                    <a:pt x="198" y="119"/>
                  </a:lnTo>
                  <a:lnTo>
                    <a:pt x="219" y="144"/>
                  </a:lnTo>
                  <a:lnTo>
                    <a:pt x="240" y="173"/>
                  </a:lnTo>
                  <a:lnTo>
                    <a:pt x="260" y="203"/>
                  </a:lnTo>
                  <a:lnTo>
                    <a:pt x="278" y="235"/>
                  </a:lnTo>
                  <a:lnTo>
                    <a:pt x="295" y="270"/>
                  </a:lnTo>
                  <a:lnTo>
                    <a:pt x="313" y="305"/>
                  </a:lnTo>
                  <a:lnTo>
                    <a:pt x="330" y="342"/>
                  </a:lnTo>
                  <a:lnTo>
                    <a:pt x="345" y="380"/>
                  </a:lnTo>
                  <a:lnTo>
                    <a:pt x="360" y="421"/>
                  </a:lnTo>
                  <a:lnTo>
                    <a:pt x="373" y="461"/>
                  </a:lnTo>
                  <a:lnTo>
                    <a:pt x="385" y="503"/>
                  </a:lnTo>
                  <a:lnTo>
                    <a:pt x="397" y="546"/>
                  </a:lnTo>
                  <a:lnTo>
                    <a:pt x="112" y="60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2353" y="1695"/>
              <a:ext cx="157" cy="320"/>
            </a:xfrm>
            <a:custGeom>
              <a:avLst/>
              <a:gdLst>
                <a:gd name="T0" fmla="*/ 121 w 314"/>
                <a:gd name="T1" fmla="*/ 189 h 639"/>
                <a:gd name="T2" fmla="*/ 132 w 314"/>
                <a:gd name="T3" fmla="*/ 175 h 639"/>
                <a:gd name="T4" fmla="*/ 141 w 314"/>
                <a:gd name="T5" fmla="*/ 162 h 639"/>
                <a:gd name="T6" fmla="*/ 153 w 314"/>
                <a:gd name="T7" fmla="*/ 148 h 639"/>
                <a:gd name="T8" fmla="*/ 163 w 314"/>
                <a:gd name="T9" fmla="*/ 135 h 639"/>
                <a:gd name="T10" fmla="*/ 175 w 314"/>
                <a:gd name="T11" fmla="*/ 121 h 639"/>
                <a:gd name="T12" fmla="*/ 185 w 314"/>
                <a:gd name="T13" fmla="*/ 109 h 639"/>
                <a:gd name="T14" fmla="*/ 198 w 314"/>
                <a:gd name="T15" fmla="*/ 97 h 639"/>
                <a:gd name="T16" fmla="*/ 209 w 314"/>
                <a:gd name="T17" fmla="*/ 84 h 639"/>
                <a:gd name="T18" fmla="*/ 222 w 314"/>
                <a:gd name="T19" fmla="*/ 73 h 639"/>
                <a:gd name="T20" fmla="*/ 233 w 314"/>
                <a:gd name="T21" fmla="*/ 61 h 639"/>
                <a:gd name="T22" fmla="*/ 247 w 314"/>
                <a:gd name="T23" fmla="*/ 51 h 639"/>
                <a:gd name="T24" fmla="*/ 260 w 314"/>
                <a:gd name="T25" fmla="*/ 39 h 639"/>
                <a:gd name="T26" fmla="*/ 272 w 314"/>
                <a:gd name="T27" fmla="*/ 29 h 639"/>
                <a:gd name="T28" fmla="*/ 286 w 314"/>
                <a:gd name="T29" fmla="*/ 20 h 639"/>
                <a:gd name="T30" fmla="*/ 300 w 314"/>
                <a:gd name="T31" fmla="*/ 10 h 639"/>
                <a:gd name="T32" fmla="*/ 314 w 314"/>
                <a:gd name="T33" fmla="*/ 0 h 639"/>
                <a:gd name="T34" fmla="*/ 291 w 314"/>
                <a:gd name="T35" fmla="*/ 58 h 639"/>
                <a:gd name="T36" fmla="*/ 271 w 314"/>
                <a:gd name="T37" fmla="*/ 121 h 639"/>
                <a:gd name="T38" fmla="*/ 257 w 314"/>
                <a:gd name="T39" fmla="*/ 189 h 639"/>
                <a:gd name="T40" fmla="*/ 247 w 314"/>
                <a:gd name="T41" fmla="*/ 263 h 639"/>
                <a:gd name="T42" fmla="*/ 241 w 314"/>
                <a:gd name="T43" fmla="*/ 340 h 639"/>
                <a:gd name="T44" fmla="*/ 240 w 314"/>
                <a:gd name="T45" fmla="*/ 421 h 639"/>
                <a:gd name="T46" fmla="*/ 245 w 314"/>
                <a:gd name="T47" fmla="*/ 506 h 639"/>
                <a:gd name="T48" fmla="*/ 254 w 314"/>
                <a:gd name="T49" fmla="*/ 592 h 639"/>
                <a:gd name="T50" fmla="*/ 3 w 314"/>
                <a:gd name="T51" fmla="*/ 639 h 639"/>
                <a:gd name="T52" fmla="*/ 0 w 314"/>
                <a:gd name="T53" fmla="*/ 579 h 639"/>
                <a:gd name="T54" fmla="*/ 3 w 314"/>
                <a:gd name="T55" fmla="*/ 521 h 639"/>
                <a:gd name="T56" fmla="*/ 10 w 314"/>
                <a:gd name="T57" fmla="*/ 462 h 639"/>
                <a:gd name="T58" fmla="*/ 22 w 314"/>
                <a:gd name="T59" fmla="*/ 404 h 639"/>
                <a:gd name="T60" fmla="*/ 41 w 314"/>
                <a:gd name="T61" fmla="*/ 348 h 639"/>
                <a:gd name="T62" fmla="*/ 63 w 314"/>
                <a:gd name="T63" fmla="*/ 294 h 639"/>
                <a:gd name="T64" fmla="*/ 89 w 314"/>
                <a:gd name="T65" fmla="*/ 240 h 639"/>
                <a:gd name="T66" fmla="*/ 121 w 314"/>
                <a:gd name="T67" fmla="*/ 189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4" h="639">
                  <a:moveTo>
                    <a:pt x="121" y="189"/>
                  </a:moveTo>
                  <a:lnTo>
                    <a:pt x="132" y="175"/>
                  </a:lnTo>
                  <a:lnTo>
                    <a:pt x="141" y="162"/>
                  </a:lnTo>
                  <a:lnTo>
                    <a:pt x="153" y="148"/>
                  </a:lnTo>
                  <a:lnTo>
                    <a:pt x="163" y="135"/>
                  </a:lnTo>
                  <a:lnTo>
                    <a:pt x="175" y="121"/>
                  </a:lnTo>
                  <a:lnTo>
                    <a:pt x="185" y="109"/>
                  </a:lnTo>
                  <a:lnTo>
                    <a:pt x="198" y="97"/>
                  </a:lnTo>
                  <a:lnTo>
                    <a:pt x="209" y="84"/>
                  </a:lnTo>
                  <a:lnTo>
                    <a:pt x="222" y="73"/>
                  </a:lnTo>
                  <a:lnTo>
                    <a:pt x="233" y="61"/>
                  </a:lnTo>
                  <a:lnTo>
                    <a:pt x="247" y="51"/>
                  </a:lnTo>
                  <a:lnTo>
                    <a:pt x="260" y="39"/>
                  </a:lnTo>
                  <a:lnTo>
                    <a:pt x="272" y="29"/>
                  </a:lnTo>
                  <a:lnTo>
                    <a:pt x="286" y="20"/>
                  </a:lnTo>
                  <a:lnTo>
                    <a:pt x="300" y="10"/>
                  </a:lnTo>
                  <a:lnTo>
                    <a:pt x="314" y="0"/>
                  </a:lnTo>
                  <a:lnTo>
                    <a:pt x="291" y="58"/>
                  </a:lnTo>
                  <a:lnTo>
                    <a:pt x="271" y="121"/>
                  </a:lnTo>
                  <a:lnTo>
                    <a:pt x="257" y="189"/>
                  </a:lnTo>
                  <a:lnTo>
                    <a:pt x="247" y="263"/>
                  </a:lnTo>
                  <a:lnTo>
                    <a:pt x="241" y="340"/>
                  </a:lnTo>
                  <a:lnTo>
                    <a:pt x="240" y="421"/>
                  </a:lnTo>
                  <a:lnTo>
                    <a:pt x="245" y="506"/>
                  </a:lnTo>
                  <a:lnTo>
                    <a:pt x="254" y="592"/>
                  </a:lnTo>
                  <a:lnTo>
                    <a:pt x="3" y="639"/>
                  </a:lnTo>
                  <a:lnTo>
                    <a:pt x="0" y="579"/>
                  </a:lnTo>
                  <a:lnTo>
                    <a:pt x="3" y="521"/>
                  </a:lnTo>
                  <a:lnTo>
                    <a:pt x="10" y="462"/>
                  </a:lnTo>
                  <a:lnTo>
                    <a:pt x="22" y="404"/>
                  </a:lnTo>
                  <a:lnTo>
                    <a:pt x="41" y="348"/>
                  </a:lnTo>
                  <a:lnTo>
                    <a:pt x="63" y="294"/>
                  </a:lnTo>
                  <a:lnTo>
                    <a:pt x="89" y="240"/>
                  </a:lnTo>
                  <a:lnTo>
                    <a:pt x="121" y="18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2364" y="2046"/>
              <a:ext cx="252" cy="274"/>
            </a:xfrm>
            <a:custGeom>
              <a:avLst/>
              <a:gdLst>
                <a:gd name="T0" fmla="*/ 0 w 504"/>
                <a:gd name="T1" fmla="*/ 47 h 548"/>
                <a:gd name="T2" fmla="*/ 252 w 504"/>
                <a:gd name="T3" fmla="*/ 0 h 548"/>
                <a:gd name="T4" fmla="*/ 261 w 504"/>
                <a:gd name="T5" fmla="*/ 42 h 548"/>
                <a:gd name="T6" fmla="*/ 271 w 504"/>
                <a:gd name="T7" fmla="*/ 84 h 548"/>
                <a:gd name="T8" fmla="*/ 283 w 504"/>
                <a:gd name="T9" fmla="*/ 124 h 548"/>
                <a:gd name="T10" fmla="*/ 295 w 504"/>
                <a:gd name="T11" fmla="*/ 164 h 548"/>
                <a:gd name="T12" fmla="*/ 308 w 504"/>
                <a:gd name="T13" fmla="*/ 202 h 548"/>
                <a:gd name="T14" fmla="*/ 322 w 504"/>
                <a:gd name="T15" fmla="*/ 240 h 548"/>
                <a:gd name="T16" fmla="*/ 337 w 504"/>
                <a:gd name="T17" fmla="*/ 277 h 548"/>
                <a:gd name="T18" fmla="*/ 353 w 504"/>
                <a:gd name="T19" fmla="*/ 313 h 548"/>
                <a:gd name="T20" fmla="*/ 369 w 504"/>
                <a:gd name="T21" fmla="*/ 346 h 548"/>
                <a:gd name="T22" fmla="*/ 386 w 504"/>
                <a:gd name="T23" fmla="*/ 380 h 548"/>
                <a:gd name="T24" fmla="*/ 405 w 504"/>
                <a:gd name="T25" fmla="*/ 412 h 548"/>
                <a:gd name="T26" fmla="*/ 423 w 504"/>
                <a:gd name="T27" fmla="*/ 442 h 548"/>
                <a:gd name="T28" fmla="*/ 443 w 504"/>
                <a:gd name="T29" fmla="*/ 470 h 548"/>
                <a:gd name="T30" fmla="*/ 463 w 504"/>
                <a:gd name="T31" fmla="*/ 498 h 548"/>
                <a:gd name="T32" fmla="*/ 483 w 504"/>
                <a:gd name="T33" fmla="*/ 523 h 548"/>
                <a:gd name="T34" fmla="*/ 504 w 504"/>
                <a:gd name="T35" fmla="*/ 548 h 548"/>
                <a:gd name="T36" fmla="*/ 489 w 504"/>
                <a:gd name="T37" fmla="*/ 544 h 548"/>
                <a:gd name="T38" fmla="*/ 475 w 504"/>
                <a:gd name="T39" fmla="*/ 540 h 548"/>
                <a:gd name="T40" fmla="*/ 460 w 504"/>
                <a:gd name="T41" fmla="*/ 535 h 548"/>
                <a:gd name="T42" fmla="*/ 445 w 504"/>
                <a:gd name="T43" fmla="*/ 530 h 548"/>
                <a:gd name="T44" fmla="*/ 431 w 504"/>
                <a:gd name="T45" fmla="*/ 526 h 548"/>
                <a:gd name="T46" fmla="*/ 418 w 504"/>
                <a:gd name="T47" fmla="*/ 520 h 548"/>
                <a:gd name="T48" fmla="*/ 403 w 504"/>
                <a:gd name="T49" fmla="*/ 514 h 548"/>
                <a:gd name="T50" fmla="*/ 389 w 504"/>
                <a:gd name="T51" fmla="*/ 508 h 548"/>
                <a:gd name="T52" fmla="*/ 375 w 504"/>
                <a:gd name="T53" fmla="*/ 503 h 548"/>
                <a:gd name="T54" fmla="*/ 361 w 504"/>
                <a:gd name="T55" fmla="*/ 496 h 548"/>
                <a:gd name="T56" fmla="*/ 347 w 504"/>
                <a:gd name="T57" fmla="*/ 489 h 548"/>
                <a:gd name="T58" fmla="*/ 333 w 504"/>
                <a:gd name="T59" fmla="*/ 481 h 548"/>
                <a:gd name="T60" fmla="*/ 321 w 504"/>
                <a:gd name="T61" fmla="*/ 474 h 548"/>
                <a:gd name="T62" fmla="*/ 307 w 504"/>
                <a:gd name="T63" fmla="*/ 466 h 548"/>
                <a:gd name="T64" fmla="*/ 294 w 504"/>
                <a:gd name="T65" fmla="*/ 458 h 548"/>
                <a:gd name="T66" fmla="*/ 282 w 504"/>
                <a:gd name="T67" fmla="*/ 449 h 548"/>
                <a:gd name="T68" fmla="*/ 255 w 504"/>
                <a:gd name="T69" fmla="*/ 430 h 548"/>
                <a:gd name="T70" fmla="*/ 231 w 504"/>
                <a:gd name="T71" fmla="*/ 411 h 548"/>
                <a:gd name="T72" fmla="*/ 207 w 504"/>
                <a:gd name="T73" fmla="*/ 390 h 548"/>
                <a:gd name="T74" fmla="*/ 184 w 504"/>
                <a:gd name="T75" fmla="*/ 368 h 548"/>
                <a:gd name="T76" fmla="*/ 162 w 504"/>
                <a:gd name="T77" fmla="*/ 346 h 548"/>
                <a:gd name="T78" fmla="*/ 141 w 504"/>
                <a:gd name="T79" fmla="*/ 322 h 548"/>
                <a:gd name="T80" fmla="*/ 121 w 504"/>
                <a:gd name="T81" fmla="*/ 298 h 548"/>
                <a:gd name="T82" fmla="*/ 103 w 504"/>
                <a:gd name="T83" fmla="*/ 274 h 548"/>
                <a:gd name="T84" fmla="*/ 86 w 504"/>
                <a:gd name="T85" fmla="*/ 247 h 548"/>
                <a:gd name="T86" fmla="*/ 71 w 504"/>
                <a:gd name="T87" fmla="*/ 221 h 548"/>
                <a:gd name="T88" fmla="*/ 56 w 504"/>
                <a:gd name="T89" fmla="*/ 193 h 548"/>
                <a:gd name="T90" fmla="*/ 42 w 504"/>
                <a:gd name="T91" fmla="*/ 165 h 548"/>
                <a:gd name="T92" fmla="*/ 29 w 504"/>
                <a:gd name="T93" fmla="*/ 137 h 548"/>
                <a:gd name="T94" fmla="*/ 19 w 504"/>
                <a:gd name="T95" fmla="*/ 108 h 548"/>
                <a:gd name="T96" fmla="*/ 8 w 504"/>
                <a:gd name="T97" fmla="*/ 78 h 548"/>
                <a:gd name="T98" fmla="*/ 0 w 504"/>
                <a:gd name="T99" fmla="*/ 47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04" h="548">
                  <a:moveTo>
                    <a:pt x="0" y="47"/>
                  </a:moveTo>
                  <a:lnTo>
                    <a:pt x="252" y="0"/>
                  </a:lnTo>
                  <a:lnTo>
                    <a:pt x="261" y="42"/>
                  </a:lnTo>
                  <a:lnTo>
                    <a:pt x="271" y="84"/>
                  </a:lnTo>
                  <a:lnTo>
                    <a:pt x="283" y="124"/>
                  </a:lnTo>
                  <a:lnTo>
                    <a:pt x="295" y="164"/>
                  </a:lnTo>
                  <a:lnTo>
                    <a:pt x="308" y="202"/>
                  </a:lnTo>
                  <a:lnTo>
                    <a:pt x="322" y="240"/>
                  </a:lnTo>
                  <a:lnTo>
                    <a:pt x="337" y="277"/>
                  </a:lnTo>
                  <a:lnTo>
                    <a:pt x="353" y="313"/>
                  </a:lnTo>
                  <a:lnTo>
                    <a:pt x="369" y="346"/>
                  </a:lnTo>
                  <a:lnTo>
                    <a:pt x="386" y="380"/>
                  </a:lnTo>
                  <a:lnTo>
                    <a:pt x="405" y="412"/>
                  </a:lnTo>
                  <a:lnTo>
                    <a:pt x="423" y="442"/>
                  </a:lnTo>
                  <a:lnTo>
                    <a:pt x="443" y="470"/>
                  </a:lnTo>
                  <a:lnTo>
                    <a:pt x="463" y="498"/>
                  </a:lnTo>
                  <a:lnTo>
                    <a:pt x="483" y="523"/>
                  </a:lnTo>
                  <a:lnTo>
                    <a:pt x="504" y="548"/>
                  </a:lnTo>
                  <a:lnTo>
                    <a:pt x="489" y="544"/>
                  </a:lnTo>
                  <a:lnTo>
                    <a:pt x="475" y="540"/>
                  </a:lnTo>
                  <a:lnTo>
                    <a:pt x="460" y="535"/>
                  </a:lnTo>
                  <a:lnTo>
                    <a:pt x="445" y="530"/>
                  </a:lnTo>
                  <a:lnTo>
                    <a:pt x="431" y="526"/>
                  </a:lnTo>
                  <a:lnTo>
                    <a:pt x="418" y="520"/>
                  </a:lnTo>
                  <a:lnTo>
                    <a:pt x="403" y="514"/>
                  </a:lnTo>
                  <a:lnTo>
                    <a:pt x="389" y="508"/>
                  </a:lnTo>
                  <a:lnTo>
                    <a:pt x="375" y="503"/>
                  </a:lnTo>
                  <a:lnTo>
                    <a:pt x="361" y="496"/>
                  </a:lnTo>
                  <a:lnTo>
                    <a:pt x="347" y="489"/>
                  </a:lnTo>
                  <a:lnTo>
                    <a:pt x="333" y="481"/>
                  </a:lnTo>
                  <a:lnTo>
                    <a:pt x="321" y="474"/>
                  </a:lnTo>
                  <a:lnTo>
                    <a:pt x="307" y="466"/>
                  </a:lnTo>
                  <a:lnTo>
                    <a:pt x="294" y="458"/>
                  </a:lnTo>
                  <a:lnTo>
                    <a:pt x="282" y="449"/>
                  </a:lnTo>
                  <a:lnTo>
                    <a:pt x="255" y="430"/>
                  </a:lnTo>
                  <a:lnTo>
                    <a:pt x="231" y="411"/>
                  </a:lnTo>
                  <a:lnTo>
                    <a:pt x="207" y="390"/>
                  </a:lnTo>
                  <a:lnTo>
                    <a:pt x="184" y="368"/>
                  </a:lnTo>
                  <a:lnTo>
                    <a:pt x="162" y="346"/>
                  </a:lnTo>
                  <a:lnTo>
                    <a:pt x="141" y="322"/>
                  </a:lnTo>
                  <a:lnTo>
                    <a:pt x="121" y="298"/>
                  </a:lnTo>
                  <a:lnTo>
                    <a:pt x="103" y="274"/>
                  </a:lnTo>
                  <a:lnTo>
                    <a:pt x="86" y="247"/>
                  </a:lnTo>
                  <a:lnTo>
                    <a:pt x="71" y="221"/>
                  </a:lnTo>
                  <a:lnTo>
                    <a:pt x="56" y="193"/>
                  </a:lnTo>
                  <a:lnTo>
                    <a:pt x="42" y="165"/>
                  </a:lnTo>
                  <a:lnTo>
                    <a:pt x="29" y="137"/>
                  </a:lnTo>
                  <a:lnTo>
                    <a:pt x="19" y="108"/>
                  </a:lnTo>
                  <a:lnTo>
                    <a:pt x="8" y="78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3285" y="2566"/>
              <a:ext cx="146" cy="150"/>
            </a:xfrm>
            <a:custGeom>
              <a:avLst/>
              <a:gdLst>
                <a:gd name="T0" fmla="*/ 0 w 293"/>
                <a:gd name="T1" fmla="*/ 301 h 301"/>
                <a:gd name="T2" fmla="*/ 2 w 293"/>
                <a:gd name="T3" fmla="*/ 301 h 301"/>
                <a:gd name="T4" fmla="*/ 9 w 293"/>
                <a:gd name="T5" fmla="*/ 301 h 301"/>
                <a:gd name="T6" fmla="*/ 20 w 293"/>
                <a:gd name="T7" fmla="*/ 301 h 301"/>
                <a:gd name="T8" fmla="*/ 34 w 293"/>
                <a:gd name="T9" fmla="*/ 298 h 301"/>
                <a:gd name="T10" fmla="*/ 51 w 293"/>
                <a:gd name="T11" fmla="*/ 295 h 301"/>
                <a:gd name="T12" fmla="*/ 70 w 293"/>
                <a:gd name="T13" fmla="*/ 289 h 301"/>
                <a:gd name="T14" fmla="*/ 91 w 293"/>
                <a:gd name="T15" fmla="*/ 281 h 301"/>
                <a:gd name="T16" fmla="*/ 114 w 293"/>
                <a:gd name="T17" fmla="*/ 269 h 301"/>
                <a:gd name="T18" fmla="*/ 139 w 293"/>
                <a:gd name="T19" fmla="*/ 255 h 301"/>
                <a:gd name="T20" fmla="*/ 163 w 293"/>
                <a:gd name="T21" fmla="*/ 235 h 301"/>
                <a:gd name="T22" fmla="*/ 187 w 293"/>
                <a:gd name="T23" fmla="*/ 211 h 301"/>
                <a:gd name="T24" fmla="*/ 211 w 293"/>
                <a:gd name="T25" fmla="*/ 182 h 301"/>
                <a:gd name="T26" fmla="*/ 234 w 293"/>
                <a:gd name="T27" fmla="*/ 146 h 301"/>
                <a:gd name="T28" fmla="*/ 256 w 293"/>
                <a:gd name="T29" fmla="*/ 105 h 301"/>
                <a:gd name="T30" fmla="*/ 276 w 293"/>
                <a:gd name="T31" fmla="*/ 57 h 301"/>
                <a:gd name="T32" fmla="*/ 293 w 293"/>
                <a:gd name="T33" fmla="*/ 0 h 301"/>
                <a:gd name="T34" fmla="*/ 281 w 293"/>
                <a:gd name="T35" fmla="*/ 32 h 301"/>
                <a:gd name="T36" fmla="*/ 269 w 293"/>
                <a:gd name="T37" fmla="*/ 63 h 301"/>
                <a:gd name="T38" fmla="*/ 256 w 293"/>
                <a:gd name="T39" fmla="*/ 93 h 301"/>
                <a:gd name="T40" fmla="*/ 241 w 293"/>
                <a:gd name="T41" fmla="*/ 122 h 301"/>
                <a:gd name="T42" fmla="*/ 225 w 293"/>
                <a:gd name="T43" fmla="*/ 149 h 301"/>
                <a:gd name="T44" fmla="*/ 208 w 293"/>
                <a:gd name="T45" fmla="*/ 174 h 301"/>
                <a:gd name="T46" fmla="*/ 190 w 293"/>
                <a:gd name="T47" fmla="*/ 196 h 301"/>
                <a:gd name="T48" fmla="*/ 172 w 293"/>
                <a:gd name="T49" fmla="*/ 218 h 301"/>
                <a:gd name="T50" fmla="*/ 152 w 293"/>
                <a:gd name="T51" fmla="*/ 236 h 301"/>
                <a:gd name="T52" fmla="*/ 132 w 293"/>
                <a:gd name="T53" fmla="*/ 252 h 301"/>
                <a:gd name="T54" fmla="*/ 111 w 293"/>
                <a:gd name="T55" fmla="*/ 267 h 301"/>
                <a:gd name="T56" fmla="*/ 90 w 293"/>
                <a:gd name="T57" fmla="*/ 279 h 301"/>
                <a:gd name="T58" fmla="*/ 68 w 293"/>
                <a:gd name="T59" fmla="*/ 288 h 301"/>
                <a:gd name="T60" fmla="*/ 46 w 293"/>
                <a:gd name="T61" fmla="*/ 295 h 301"/>
                <a:gd name="T62" fmla="*/ 23 w 293"/>
                <a:gd name="T63" fmla="*/ 299 h 301"/>
                <a:gd name="T64" fmla="*/ 0 w 293"/>
                <a:gd name="T65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3" h="301">
                  <a:moveTo>
                    <a:pt x="0" y="301"/>
                  </a:moveTo>
                  <a:lnTo>
                    <a:pt x="2" y="301"/>
                  </a:lnTo>
                  <a:lnTo>
                    <a:pt x="9" y="301"/>
                  </a:lnTo>
                  <a:lnTo>
                    <a:pt x="20" y="301"/>
                  </a:lnTo>
                  <a:lnTo>
                    <a:pt x="34" y="298"/>
                  </a:lnTo>
                  <a:lnTo>
                    <a:pt x="51" y="295"/>
                  </a:lnTo>
                  <a:lnTo>
                    <a:pt x="70" y="289"/>
                  </a:lnTo>
                  <a:lnTo>
                    <a:pt x="91" y="281"/>
                  </a:lnTo>
                  <a:lnTo>
                    <a:pt x="114" y="269"/>
                  </a:lnTo>
                  <a:lnTo>
                    <a:pt x="139" y="255"/>
                  </a:lnTo>
                  <a:lnTo>
                    <a:pt x="163" y="235"/>
                  </a:lnTo>
                  <a:lnTo>
                    <a:pt x="187" y="211"/>
                  </a:lnTo>
                  <a:lnTo>
                    <a:pt x="211" y="182"/>
                  </a:lnTo>
                  <a:lnTo>
                    <a:pt x="234" y="146"/>
                  </a:lnTo>
                  <a:lnTo>
                    <a:pt x="256" y="105"/>
                  </a:lnTo>
                  <a:lnTo>
                    <a:pt x="276" y="57"/>
                  </a:lnTo>
                  <a:lnTo>
                    <a:pt x="293" y="0"/>
                  </a:lnTo>
                  <a:lnTo>
                    <a:pt x="281" y="32"/>
                  </a:lnTo>
                  <a:lnTo>
                    <a:pt x="269" y="63"/>
                  </a:lnTo>
                  <a:lnTo>
                    <a:pt x="256" y="93"/>
                  </a:lnTo>
                  <a:lnTo>
                    <a:pt x="241" y="122"/>
                  </a:lnTo>
                  <a:lnTo>
                    <a:pt x="225" y="149"/>
                  </a:lnTo>
                  <a:lnTo>
                    <a:pt x="208" y="174"/>
                  </a:lnTo>
                  <a:lnTo>
                    <a:pt x="190" y="196"/>
                  </a:lnTo>
                  <a:lnTo>
                    <a:pt x="172" y="218"/>
                  </a:lnTo>
                  <a:lnTo>
                    <a:pt x="152" y="236"/>
                  </a:lnTo>
                  <a:lnTo>
                    <a:pt x="132" y="252"/>
                  </a:lnTo>
                  <a:lnTo>
                    <a:pt x="111" y="267"/>
                  </a:lnTo>
                  <a:lnTo>
                    <a:pt x="90" y="279"/>
                  </a:lnTo>
                  <a:lnTo>
                    <a:pt x="68" y="288"/>
                  </a:lnTo>
                  <a:lnTo>
                    <a:pt x="46" y="295"/>
                  </a:lnTo>
                  <a:lnTo>
                    <a:pt x="23" y="299"/>
                  </a:lnTo>
                  <a:lnTo>
                    <a:pt x="0" y="301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31" name="Freeform 24"/>
            <p:cNvSpPr>
              <a:spLocks/>
            </p:cNvSpPr>
            <p:nvPr/>
          </p:nvSpPr>
          <p:spPr bwMode="auto">
            <a:xfrm>
              <a:off x="3449" y="2379"/>
              <a:ext cx="0" cy="23"/>
            </a:xfrm>
            <a:custGeom>
              <a:avLst/>
              <a:gdLst>
                <a:gd name="T0" fmla="*/ 0 h 46"/>
                <a:gd name="T1" fmla="*/ 13 h 46"/>
                <a:gd name="T2" fmla="*/ 24 h 46"/>
                <a:gd name="T3" fmla="*/ 36 h 46"/>
                <a:gd name="T4" fmla="*/ 46 h 46"/>
                <a:gd name="T5" fmla="*/ 35 h 46"/>
                <a:gd name="T6" fmla="*/ 23 h 46"/>
                <a:gd name="T7" fmla="*/ 12 h 46"/>
                <a:gd name="T8" fmla="*/ 0 h 4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</a:cxnLst>
              <a:rect l="0" t="0" r="r" b="b"/>
              <a:pathLst>
                <a:path h="46">
                  <a:moveTo>
                    <a:pt x="0" y="0"/>
                  </a:moveTo>
                  <a:lnTo>
                    <a:pt x="0" y="13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0" y="35"/>
                  </a:lnTo>
                  <a:lnTo>
                    <a:pt x="0" y="23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1024" name="Freeform 25"/>
            <p:cNvSpPr>
              <a:spLocks/>
            </p:cNvSpPr>
            <p:nvPr/>
          </p:nvSpPr>
          <p:spPr bwMode="auto">
            <a:xfrm>
              <a:off x="3131" y="2526"/>
              <a:ext cx="76" cy="155"/>
            </a:xfrm>
            <a:custGeom>
              <a:avLst/>
              <a:gdLst>
                <a:gd name="T0" fmla="*/ 0 w 154"/>
                <a:gd name="T1" fmla="*/ 0 h 309"/>
                <a:gd name="T2" fmla="*/ 7 w 154"/>
                <a:gd name="T3" fmla="*/ 42 h 309"/>
                <a:gd name="T4" fmla="*/ 18 w 154"/>
                <a:gd name="T5" fmla="*/ 86 h 309"/>
                <a:gd name="T6" fmla="*/ 32 w 154"/>
                <a:gd name="T7" fmla="*/ 127 h 309"/>
                <a:gd name="T8" fmla="*/ 48 w 154"/>
                <a:gd name="T9" fmla="*/ 169 h 309"/>
                <a:gd name="T10" fmla="*/ 68 w 154"/>
                <a:gd name="T11" fmla="*/ 208 h 309"/>
                <a:gd name="T12" fmla="*/ 93 w 154"/>
                <a:gd name="T13" fmla="*/ 245 h 309"/>
                <a:gd name="T14" fmla="*/ 120 w 154"/>
                <a:gd name="T15" fmla="*/ 279 h 309"/>
                <a:gd name="T16" fmla="*/ 154 w 154"/>
                <a:gd name="T17" fmla="*/ 309 h 309"/>
                <a:gd name="T18" fmla="*/ 127 w 154"/>
                <a:gd name="T19" fmla="*/ 282 h 309"/>
                <a:gd name="T20" fmla="*/ 103 w 154"/>
                <a:gd name="T21" fmla="*/ 252 h 309"/>
                <a:gd name="T22" fmla="*/ 80 w 154"/>
                <a:gd name="T23" fmla="*/ 216 h 309"/>
                <a:gd name="T24" fmla="*/ 60 w 154"/>
                <a:gd name="T25" fmla="*/ 178 h 309"/>
                <a:gd name="T26" fmla="*/ 41 w 154"/>
                <a:gd name="T27" fmla="*/ 138 h 309"/>
                <a:gd name="T28" fmla="*/ 25 w 154"/>
                <a:gd name="T29" fmla="*/ 94 h 309"/>
                <a:gd name="T30" fmla="*/ 11 w 154"/>
                <a:gd name="T31" fmla="*/ 48 h 309"/>
                <a:gd name="T32" fmla="*/ 0 w 154"/>
                <a:gd name="T33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309">
                  <a:moveTo>
                    <a:pt x="0" y="0"/>
                  </a:moveTo>
                  <a:lnTo>
                    <a:pt x="7" y="42"/>
                  </a:lnTo>
                  <a:lnTo>
                    <a:pt x="18" y="86"/>
                  </a:lnTo>
                  <a:lnTo>
                    <a:pt x="32" y="127"/>
                  </a:lnTo>
                  <a:lnTo>
                    <a:pt x="48" y="169"/>
                  </a:lnTo>
                  <a:lnTo>
                    <a:pt x="68" y="208"/>
                  </a:lnTo>
                  <a:lnTo>
                    <a:pt x="93" y="245"/>
                  </a:lnTo>
                  <a:lnTo>
                    <a:pt x="120" y="279"/>
                  </a:lnTo>
                  <a:lnTo>
                    <a:pt x="154" y="309"/>
                  </a:lnTo>
                  <a:lnTo>
                    <a:pt x="127" y="282"/>
                  </a:lnTo>
                  <a:lnTo>
                    <a:pt x="103" y="252"/>
                  </a:lnTo>
                  <a:lnTo>
                    <a:pt x="80" y="216"/>
                  </a:lnTo>
                  <a:lnTo>
                    <a:pt x="60" y="178"/>
                  </a:lnTo>
                  <a:lnTo>
                    <a:pt x="41" y="138"/>
                  </a:lnTo>
                  <a:lnTo>
                    <a:pt x="25" y="94"/>
                  </a:lnTo>
                  <a:lnTo>
                    <a:pt x="11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1025" name="Freeform 26"/>
            <p:cNvSpPr>
              <a:spLocks/>
            </p:cNvSpPr>
            <p:nvPr/>
          </p:nvSpPr>
          <p:spPr bwMode="auto">
            <a:xfrm>
              <a:off x="3077" y="1998"/>
              <a:ext cx="372" cy="382"/>
            </a:xfrm>
            <a:custGeom>
              <a:avLst/>
              <a:gdLst>
                <a:gd name="T0" fmla="*/ 74 w 745"/>
                <a:gd name="T1" fmla="*/ 87 h 763"/>
                <a:gd name="T2" fmla="*/ 104 w 745"/>
                <a:gd name="T3" fmla="*/ 90 h 763"/>
                <a:gd name="T4" fmla="*/ 136 w 745"/>
                <a:gd name="T5" fmla="*/ 95 h 763"/>
                <a:gd name="T6" fmla="*/ 170 w 745"/>
                <a:gd name="T7" fmla="*/ 106 h 763"/>
                <a:gd name="T8" fmla="*/ 203 w 745"/>
                <a:gd name="T9" fmla="*/ 120 h 763"/>
                <a:gd name="T10" fmla="*/ 236 w 745"/>
                <a:gd name="T11" fmla="*/ 138 h 763"/>
                <a:gd name="T12" fmla="*/ 269 w 745"/>
                <a:gd name="T13" fmla="*/ 162 h 763"/>
                <a:gd name="T14" fmla="*/ 297 w 745"/>
                <a:gd name="T15" fmla="*/ 193 h 763"/>
                <a:gd name="T16" fmla="*/ 312 w 745"/>
                <a:gd name="T17" fmla="*/ 214 h 763"/>
                <a:gd name="T18" fmla="*/ 316 w 745"/>
                <a:gd name="T19" fmla="*/ 219 h 763"/>
                <a:gd name="T20" fmla="*/ 317 w 745"/>
                <a:gd name="T21" fmla="*/ 222 h 763"/>
                <a:gd name="T22" fmla="*/ 318 w 745"/>
                <a:gd name="T23" fmla="*/ 224 h 763"/>
                <a:gd name="T24" fmla="*/ 329 w 745"/>
                <a:gd name="T25" fmla="*/ 243 h 763"/>
                <a:gd name="T26" fmla="*/ 345 w 745"/>
                <a:gd name="T27" fmla="*/ 280 h 763"/>
                <a:gd name="T28" fmla="*/ 355 w 745"/>
                <a:gd name="T29" fmla="*/ 317 h 763"/>
                <a:gd name="T30" fmla="*/ 361 w 745"/>
                <a:gd name="T31" fmla="*/ 353 h 763"/>
                <a:gd name="T32" fmla="*/ 335 w 745"/>
                <a:gd name="T33" fmla="*/ 371 h 763"/>
                <a:gd name="T34" fmla="*/ 333 w 745"/>
                <a:gd name="T35" fmla="*/ 455 h 763"/>
                <a:gd name="T36" fmla="*/ 318 w 745"/>
                <a:gd name="T37" fmla="*/ 462 h 763"/>
                <a:gd name="T38" fmla="*/ 291 w 745"/>
                <a:gd name="T39" fmla="*/ 477 h 763"/>
                <a:gd name="T40" fmla="*/ 256 w 745"/>
                <a:gd name="T41" fmla="*/ 500 h 763"/>
                <a:gd name="T42" fmla="*/ 216 w 745"/>
                <a:gd name="T43" fmla="*/ 536 h 763"/>
                <a:gd name="T44" fmla="*/ 178 w 745"/>
                <a:gd name="T45" fmla="*/ 588 h 763"/>
                <a:gd name="T46" fmla="*/ 144 w 745"/>
                <a:gd name="T47" fmla="*/ 648 h 763"/>
                <a:gd name="T48" fmla="*/ 119 w 745"/>
                <a:gd name="T49" fmla="*/ 716 h 763"/>
                <a:gd name="T50" fmla="*/ 327 w 745"/>
                <a:gd name="T51" fmla="*/ 755 h 763"/>
                <a:gd name="T52" fmla="*/ 365 w 745"/>
                <a:gd name="T53" fmla="*/ 756 h 763"/>
                <a:gd name="T54" fmla="*/ 457 w 745"/>
                <a:gd name="T55" fmla="*/ 510 h 763"/>
                <a:gd name="T56" fmla="*/ 745 w 745"/>
                <a:gd name="T57" fmla="*/ 762 h 763"/>
                <a:gd name="T58" fmla="*/ 742 w 745"/>
                <a:gd name="T59" fmla="*/ 749 h 763"/>
                <a:gd name="T60" fmla="*/ 735 w 745"/>
                <a:gd name="T61" fmla="*/ 717 h 763"/>
                <a:gd name="T62" fmla="*/ 722 w 745"/>
                <a:gd name="T63" fmla="*/ 670 h 763"/>
                <a:gd name="T64" fmla="*/ 700 w 745"/>
                <a:gd name="T65" fmla="*/ 616 h 763"/>
                <a:gd name="T66" fmla="*/ 666 w 745"/>
                <a:gd name="T67" fmla="*/ 561 h 763"/>
                <a:gd name="T68" fmla="*/ 623 w 745"/>
                <a:gd name="T69" fmla="*/ 510 h 763"/>
                <a:gd name="T70" fmla="*/ 564 w 745"/>
                <a:gd name="T71" fmla="*/ 473 h 763"/>
                <a:gd name="T72" fmla="*/ 491 w 745"/>
                <a:gd name="T73" fmla="*/ 454 h 763"/>
                <a:gd name="T74" fmla="*/ 451 w 745"/>
                <a:gd name="T75" fmla="*/ 374 h 763"/>
                <a:gd name="T76" fmla="*/ 450 w 745"/>
                <a:gd name="T77" fmla="*/ 358 h 763"/>
                <a:gd name="T78" fmla="*/ 444 w 745"/>
                <a:gd name="T79" fmla="*/ 314 h 763"/>
                <a:gd name="T80" fmla="*/ 427 w 745"/>
                <a:gd name="T81" fmla="*/ 252 h 763"/>
                <a:gd name="T82" fmla="*/ 394 w 745"/>
                <a:gd name="T83" fmla="*/ 182 h 763"/>
                <a:gd name="T84" fmla="*/ 342 w 745"/>
                <a:gd name="T85" fmla="*/ 113 h 763"/>
                <a:gd name="T86" fmla="*/ 265 w 745"/>
                <a:gd name="T87" fmla="*/ 53 h 763"/>
                <a:gd name="T88" fmla="*/ 158 w 745"/>
                <a:gd name="T89" fmla="*/ 13 h 763"/>
                <a:gd name="T90" fmla="*/ 16 w 745"/>
                <a:gd name="T91" fmla="*/ 0 h 763"/>
                <a:gd name="T92" fmla="*/ 1 w 745"/>
                <a:gd name="T93" fmla="*/ 89 h 763"/>
                <a:gd name="T94" fmla="*/ 12 w 745"/>
                <a:gd name="T95" fmla="*/ 87 h 763"/>
                <a:gd name="T96" fmla="*/ 21 w 745"/>
                <a:gd name="T97" fmla="*/ 86 h 763"/>
                <a:gd name="T98" fmla="*/ 22 w 745"/>
                <a:gd name="T99" fmla="*/ 85 h 763"/>
                <a:gd name="T100" fmla="*/ 27 w 745"/>
                <a:gd name="T101" fmla="*/ 84 h 763"/>
                <a:gd name="T102" fmla="*/ 36 w 745"/>
                <a:gd name="T103" fmla="*/ 84 h 763"/>
                <a:gd name="T104" fmla="*/ 46 w 745"/>
                <a:gd name="T105" fmla="*/ 85 h 763"/>
                <a:gd name="T106" fmla="*/ 55 w 745"/>
                <a:gd name="T107" fmla="*/ 86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45" h="763">
                  <a:moveTo>
                    <a:pt x="60" y="86"/>
                  </a:moveTo>
                  <a:lnTo>
                    <a:pt x="74" y="87"/>
                  </a:lnTo>
                  <a:lnTo>
                    <a:pt x="88" y="89"/>
                  </a:lnTo>
                  <a:lnTo>
                    <a:pt x="104" y="90"/>
                  </a:lnTo>
                  <a:lnTo>
                    <a:pt x="119" y="92"/>
                  </a:lnTo>
                  <a:lnTo>
                    <a:pt x="136" y="95"/>
                  </a:lnTo>
                  <a:lnTo>
                    <a:pt x="152" y="100"/>
                  </a:lnTo>
                  <a:lnTo>
                    <a:pt x="170" y="106"/>
                  </a:lnTo>
                  <a:lnTo>
                    <a:pt x="187" y="112"/>
                  </a:lnTo>
                  <a:lnTo>
                    <a:pt x="203" y="120"/>
                  </a:lnTo>
                  <a:lnTo>
                    <a:pt x="220" y="128"/>
                  </a:lnTo>
                  <a:lnTo>
                    <a:pt x="236" y="138"/>
                  </a:lnTo>
                  <a:lnTo>
                    <a:pt x="253" y="150"/>
                  </a:lnTo>
                  <a:lnTo>
                    <a:pt x="269" y="162"/>
                  </a:lnTo>
                  <a:lnTo>
                    <a:pt x="284" y="177"/>
                  </a:lnTo>
                  <a:lnTo>
                    <a:pt x="297" y="193"/>
                  </a:lnTo>
                  <a:lnTo>
                    <a:pt x="310" y="212"/>
                  </a:lnTo>
                  <a:lnTo>
                    <a:pt x="312" y="214"/>
                  </a:lnTo>
                  <a:lnTo>
                    <a:pt x="314" y="216"/>
                  </a:lnTo>
                  <a:lnTo>
                    <a:pt x="316" y="219"/>
                  </a:lnTo>
                  <a:lnTo>
                    <a:pt x="317" y="221"/>
                  </a:lnTo>
                  <a:lnTo>
                    <a:pt x="317" y="222"/>
                  </a:lnTo>
                  <a:lnTo>
                    <a:pt x="318" y="223"/>
                  </a:lnTo>
                  <a:lnTo>
                    <a:pt x="318" y="224"/>
                  </a:lnTo>
                  <a:lnTo>
                    <a:pt x="319" y="226"/>
                  </a:lnTo>
                  <a:lnTo>
                    <a:pt x="329" y="243"/>
                  </a:lnTo>
                  <a:lnTo>
                    <a:pt x="338" y="261"/>
                  </a:lnTo>
                  <a:lnTo>
                    <a:pt x="345" y="280"/>
                  </a:lnTo>
                  <a:lnTo>
                    <a:pt x="350" y="298"/>
                  </a:lnTo>
                  <a:lnTo>
                    <a:pt x="355" y="317"/>
                  </a:lnTo>
                  <a:lnTo>
                    <a:pt x="359" y="335"/>
                  </a:lnTo>
                  <a:lnTo>
                    <a:pt x="361" y="353"/>
                  </a:lnTo>
                  <a:lnTo>
                    <a:pt x="363" y="371"/>
                  </a:lnTo>
                  <a:lnTo>
                    <a:pt x="335" y="371"/>
                  </a:lnTo>
                  <a:lnTo>
                    <a:pt x="335" y="454"/>
                  </a:lnTo>
                  <a:lnTo>
                    <a:pt x="333" y="455"/>
                  </a:lnTo>
                  <a:lnTo>
                    <a:pt x="327" y="457"/>
                  </a:lnTo>
                  <a:lnTo>
                    <a:pt x="318" y="462"/>
                  </a:lnTo>
                  <a:lnTo>
                    <a:pt x="306" y="468"/>
                  </a:lnTo>
                  <a:lnTo>
                    <a:pt x="291" y="477"/>
                  </a:lnTo>
                  <a:lnTo>
                    <a:pt x="274" y="487"/>
                  </a:lnTo>
                  <a:lnTo>
                    <a:pt x="256" y="500"/>
                  </a:lnTo>
                  <a:lnTo>
                    <a:pt x="238" y="515"/>
                  </a:lnTo>
                  <a:lnTo>
                    <a:pt x="216" y="536"/>
                  </a:lnTo>
                  <a:lnTo>
                    <a:pt x="196" y="561"/>
                  </a:lnTo>
                  <a:lnTo>
                    <a:pt x="178" y="588"/>
                  </a:lnTo>
                  <a:lnTo>
                    <a:pt x="160" y="617"/>
                  </a:lnTo>
                  <a:lnTo>
                    <a:pt x="144" y="648"/>
                  </a:lnTo>
                  <a:lnTo>
                    <a:pt x="130" y="681"/>
                  </a:lnTo>
                  <a:lnTo>
                    <a:pt x="119" y="716"/>
                  </a:lnTo>
                  <a:lnTo>
                    <a:pt x="108" y="753"/>
                  </a:lnTo>
                  <a:lnTo>
                    <a:pt x="327" y="755"/>
                  </a:lnTo>
                  <a:lnTo>
                    <a:pt x="324" y="757"/>
                  </a:lnTo>
                  <a:lnTo>
                    <a:pt x="365" y="756"/>
                  </a:lnTo>
                  <a:lnTo>
                    <a:pt x="365" y="510"/>
                  </a:lnTo>
                  <a:lnTo>
                    <a:pt x="457" y="510"/>
                  </a:lnTo>
                  <a:lnTo>
                    <a:pt x="457" y="763"/>
                  </a:lnTo>
                  <a:lnTo>
                    <a:pt x="745" y="762"/>
                  </a:lnTo>
                  <a:lnTo>
                    <a:pt x="745" y="759"/>
                  </a:lnTo>
                  <a:lnTo>
                    <a:pt x="742" y="749"/>
                  </a:lnTo>
                  <a:lnTo>
                    <a:pt x="740" y="736"/>
                  </a:lnTo>
                  <a:lnTo>
                    <a:pt x="735" y="717"/>
                  </a:lnTo>
                  <a:lnTo>
                    <a:pt x="730" y="694"/>
                  </a:lnTo>
                  <a:lnTo>
                    <a:pt x="722" y="670"/>
                  </a:lnTo>
                  <a:lnTo>
                    <a:pt x="711" y="643"/>
                  </a:lnTo>
                  <a:lnTo>
                    <a:pt x="700" y="616"/>
                  </a:lnTo>
                  <a:lnTo>
                    <a:pt x="685" y="587"/>
                  </a:lnTo>
                  <a:lnTo>
                    <a:pt x="666" y="561"/>
                  </a:lnTo>
                  <a:lnTo>
                    <a:pt x="646" y="534"/>
                  </a:lnTo>
                  <a:lnTo>
                    <a:pt x="623" y="510"/>
                  </a:lnTo>
                  <a:lnTo>
                    <a:pt x="595" y="489"/>
                  </a:lnTo>
                  <a:lnTo>
                    <a:pt x="564" y="473"/>
                  </a:lnTo>
                  <a:lnTo>
                    <a:pt x="529" y="460"/>
                  </a:lnTo>
                  <a:lnTo>
                    <a:pt x="491" y="454"/>
                  </a:lnTo>
                  <a:lnTo>
                    <a:pt x="491" y="374"/>
                  </a:lnTo>
                  <a:lnTo>
                    <a:pt x="451" y="374"/>
                  </a:lnTo>
                  <a:lnTo>
                    <a:pt x="451" y="369"/>
                  </a:lnTo>
                  <a:lnTo>
                    <a:pt x="450" y="358"/>
                  </a:lnTo>
                  <a:lnTo>
                    <a:pt x="447" y="338"/>
                  </a:lnTo>
                  <a:lnTo>
                    <a:pt x="444" y="314"/>
                  </a:lnTo>
                  <a:lnTo>
                    <a:pt x="437" y="284"/>
                  </a:lnTo>
                  <a:lnTo>
                    <a:pt x="427" y="252"/>
                  </a:lnTo>
                  <a:lnTo>
                    <a:pt x="413" y="218"/>
                  </a:lnTo>
                  <a:lnTo>
                    <a:pt x="394" y="182"/>
                  </a:lnTo>
                  <a:lnTo>
                    <a:pt x="371" y="146"/>
                  </a:lnTo>
                  <a:lnTo>
                    <a:pt x="342" y="113"/>
                  </a:lnTo>
                  <a:lnTo>
                    <a:pt x="308" y="81"/>
                  </a:lnTo>
                  <a:lnTo>
                    <a:pt x="265" y="53"/>
                  </a:lnTo>
                  <a:lnTo>
                    <a:pt x="216" y="30"/>
                  </a:lnTo>
                  <a:lnTo>
                    <a:pt x="158" y="13"/>
                  </a:lnTo>
                  <a:lnTo>
                    <a:pt x="92" y="2"/>
                  </a:lnTo>
                  <a:lnTo>
                    <a:pt x="16" y="0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6" y="87"/>
                  </a:lnTo>
                  <a:lnTo>
                    <a:pt x="12" y="87"/>
                  </a:lnTo>
                  <a:lnTo>
                    <a:pt x="21" y="87"/>
                  </a:lnTo>
                  <a:lnTo>
                    <a:pt x="21" y="86"/>
                  </a:lnTo>
                  <a:lnTo>
                    <a:pt x="22" y="85"/>
                  </a:lnTo>
                  <a:lnTo>
                    <a:pt x="22" y="85"/>
                  </a:lnTo>
                  <a:lnTo>
                    <a:pt x="22" y="84"/>
                  </a:lnTo>
                  <a:lnTo>
                    <a:pt x="27" y="84"/>
                  </a:lnTo>
                  <a:lnTo>
                    <a:pt x="31" y="84"/>
                  </a:lnTo>
                  <a:lnTo>
                    <a:pt x="36" y="84"/>
                  </a:lnTo>
                  <a:lnTo>
                    <a:pt x="42" y="85"/>
                  </a:lnTo>
                  <a:lnTo>
                    <a:pt x="46" y="85"/>
                  </a:lnTo>
                  <a:lnTo>
                    <a:pt x="51" y="85"/>
                  </a:lnTo>
                  <a:lnTo>
                    <a:pt x="55" y="86"/>
                  </a:lnTo>
                  <a:lnTo>
                    <a:pt x="60" y="86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1027" name="Freeform 27"/>
            <p:cNvSpPr>
              <a:spLocks/>
            </p:cNvSpPr>
            <p:nvPr/>
          </p:nvSpPr>
          <p:spPr bwMode="auto">
            <a:xfrm>
              <a:off x="3236" y="2111"/>
              <a:ext cx="22" cy="72"/>
            </a:xfrm>
            <a:custGeom>
              <a:avLst/>
              <a:gdLst>
                <a:gd name="T0" fmla="*/ 44 w 44"/>
                <a:gd name="T1" fmla="*/ 145 h 145"/>
                <a:gd name="T2" fmla="*/ 42 w 44"/>
                <a:gd name="T3" fmla="*/ 127 h 145"/>
                <a:gd name="T4" fmla="*/ 40 w 44"/>
                <a:gd name="T5" fmla="*/ 109 h 145"/>
                <a:gd name="T6" fmla="*/ 36 w 44"/>
                <a:gd name="T7" fmla="*/ 91 h 145"/>
                <a:gd name="T8" fmla="*/ 31 w 44"/>
                <a:gd name="T9" fmla="*/ 72 h 145"/>
                <a:gd name="T10" fmla="*/ 26 w 44"/>
                <a:gd name="T11" fmla="*/ 54 h 145"/>
                <a:gd name="T12" fmla="*/ 19 w 44"/>
                <a:gd name="T13" fmla="*/ 35 h 145"/>
                <a:gd name="T14" fmla="*/ 10 w 44"/>
                <a:gd name="T15" fmla="*/ 17 h 145"/>
                <a:gd name="T16" fmla="*/ 0 w 44"/>
                <a:gd name="T17" fmla="*/ 0 h 145"/>
                <a:gd name="T18" fmla="*/ 8 w 44"/>
                <a:gd name="T19" fmla="*/ 13 h 145"/>
                <a:gd name="T20" fmla="*/ 15 w 44"/>
                <a:gd name="T21" fmla="*/ 29 h 145"/>
                <a:gd name="T22" fmla="*/ 22 w 44"/>
                <a:gd name="T23" fmla="*/ 46 h 145"/>
                <a:gd name="T24" fmla="*/ 28 w 44"/>
                <a:gd name="T25" fmla="*/ 63 h 145"/>
                <a:gd name="T26" fmla="*/ 34 w 44"/>
                <a:gd name="T27" fmla="*/ 82 h 145"/>
                <a:gd name="T28" fmla="*/ 38 w 44"/>
                <a:gd name="T29" fmla="*/ 102 h 145"/>
                <a:gd name="T30" fmla="*/ 42 w 44"/>
                <a:gd name="T31" fmla="*/ 123 h 145"/>
                <a:gd name="T32" fmla="*/ 44 w 44"/>
                <a:gd name="T3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145">
                  <a:moveTo>
                    <a:pt x="44" y="145"/>
                  </a:moveTo>
                  <a:lnTo>
                    <a:pt x="42" y="127"/>
                  </a:lnTo>
                  <a:lnTo>
                    <a:pt x="40" y="109"/>
                  </a:lnTo>
                  <a:lnTo>
                    <a:pt x="36" y="91"/>
                  </a:lnTo>
                  <a:lnTo>
                    <a:pt x="31" y="72"/>
                  </a:lnTo>
                  <a:lnTo>
                    <a:pt x="26" y="54"/>
                  </a:lnTo>
                  <a:lnTo>
                    <a:pt x="19" y="35"/>
                  </a:lnTo>
                  <a:lnTo>
                    <a:pt x="10" y="17"/>
                  </a:lnTo>
                  <a:lnTo>
                    <a:pt x="0" y="0"/>
                  </a:lnTo>
                  <a:lnTo>
                    <a:pt x="8" y="13"/>
                  </a:lnTo>
                  <a:lnTo>
                    <a:pt x="15" y="29"/>
                  </a:lnTo>
                  <a:lnTo>
                    <a:pt x="22" y="46"/>
                  </a:lnTo>
                  <a:lnTo>
                    <a:pt x="28" y="63"/>
                  </a:lnTo>
                  <a:lnTo>
                    <a:pt x="34" y="82"/>
                  </a:lnTo>
                  <a:lnTo>
                    <a:pt x="38" y="102"/>
                  </a:lnTo>
                  <a:lnTo>
                    <a:pt x="42" y="123"/>
                  </a:lnTo>
                  <a:lnTo>
                    <a:pt x="44" y="145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1028" name="Freeform 28"/>
            <p:cNvSpPr>
              <a:spLocks/>
            </p:cNvSpPr>
            <p:nvPr/>
          </p:nvSpPr>
          <p:spPr bwMode="auto">
            <a:xfrm>
              <a:off x="3232" y="2104"/>
              <a:ext cx="3" cy="4"/>
            </a:xfrm>
            <a:custGeom>
              <a:avLst/>
              <a:gdLst>
                <a:gd name="T0" fmla="*/ 7 w 7"/>
                <a:gd name="T1" fmla="*/ 9 h 9"/>
                <a:gd name="T2" fmla="*/ 6 w 7"/>
                <a:gd name="T3" fmla="*/ 7 h 9"/>
                <a:gd name="T4" fmla="*/ 4 w 7"/>
                <a:gd name="T5" fmla="*/ 4 h 9"/>
                <a:gd name="T6" fmla="*/ 2 w 7"/>
                <a:gd name="T7" fmla="*/ 2 h 9"/>
                <a:gd name="T8" fmla="*/ 0 w 7"/>
                <a:gd name="T9" fmla="*/ 0 h 9"/>
                <a:gd name="T10" fmla="*/ 2 w 7"/>
                <a:gd name="T11" fmla="*/ 2 h 9"/>
                <a:gd name="T12" fmla="*/ 4 w 7"/>
                <a:gd name="T13" fmla="*/ 4 h 9"/>
                <a:gd name="T14" fmla="*/ 6 w 7"/>
                <a:gd name="T15" fmla="*/ 7 h 9"/>
                <a:gd name="T16" fmla="*/ 7 w 7"/>
                <a:gd name="T1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9">
                  <a:moveTo>
                    <a:pt x="7" y="9"/>
                  </a:moveTo>
                  <a:lnTo>
                    <a:pt x="6" y="7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4"/>
                  </a:lnTo>
                  <a:lnTo>
                    <a:pt x="6" y="7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1029" name="Freeform 29"/>
            <p:cNvSpPr>
              <a:spLocks/>
            </p:cNvSpPr>
            <p:nvPr/>
          </p:nvSpPr>
          <p:spPr bwMode="auto">
            <a:xfrm>
              <a:off x="3131" y="2255"/>
              <a:ext cx="64" cy="119"/>
            </a:xfrm>
            <a:custGeom>
              <a:avLst/>
              <a:gdLst>
                <a:gd name="T0" fmla="*/ 130 w 130"/>
                <a:gd name="T1" fmla="*/ 0 h 238"/>
                <a:gd name="T2" fmla="*/ 109 w 130"/>
                <a:gd name="T3" fmla="*/ 18 h 238"/>
                <a:gd name="T4" fmla="*/ 88 w 130"/>
                <a:gd name="T5" fmla="*/ 40 h 238"/>
                <a:gd name="T6" fmla="*/ 67 w 130"/>
                <a:gd name="T7" fmla="*/ 65 h 238"/>
                <a:gd name="T8" fmla="*/ 49 w 130"/>
                <a:gd name="T9" fmla="*/ 93 h 238"/>
                <a:gd name="T10" fmla="*/ 33 w 130"/>
                <a:gd name="T11" fmla="*/ 124 h 238"/>
                <a:gd name="T12" fmla="*/ 18 w 130"/>
                <a:gd name="T13" fmla="*/ 158 h 238"/>
                <a:gd name="T14" fmla="*/ 7 w 130"/>
                <a:gd name="T15" fmla="*/ 196 h 238"/>
                <a:gd name="T16" fmla="*/ 0 w 130"/>
                <a:gd name="T17" fmla="*/ 238 h 238"/>
                <a:gd name="T18" fmla="*/ 11 w 130"/>
                <a:gd name="T19" fmla="*/ 201 h 238"/>
                <a:gd name="T20" fmla="*/ 22 w 130"/>
                <a:gd name="T21" fmla="*/ 166 h 238"/>
                <a:gd name="T22" fmla="*/ 36 w 130"/>
                <a:gd name="T23" fmla="*/ 133 h 238"/>
                <a:gd name="T24" fmla="*/ 52 w 130"/>
                <a:gd name="T25" fmla="*/ 102 h 238"/>
                <a:gd name="T26" fmla="*/ 70 w 130"/>
                <a:gd name="T27" fmla="*/ 73 h 238"/>
                <a:gd name="T28" fmla="*/ 88 w 130"/>
                <a:gd name="T29" fmla="*/ 46 h 238"/>
                <a:gd name="T30" fmla="*/ 108 w 130"/>
                <a:gd name="T31" fmla="*/ 21 h 238"/>
                <a:gd name="T32" fmla="*/ 130 w 130"/>
                <a:gd name="T33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0" h="238">
                  <a:moveTo>
                    <a:pt x="130" y="0"/>
                  </a:moveTo>
                  <a:lnTo>
                    <a:pt x="109" y="18"/>
                  </a:lnTo>
                  <a:lnTo>
                    <a:pt x="88" y="40"/>
                  </a:lnTo>
                  <a:lnTo>
                    <a:pt x="67" y="65"/>
                  </a:lnTo>
                  <a:lnTo>
                    <a:pt x="49" y="93"/>
                  </a:lnTo>
                  <a:lnTo>
                    <a:pt x="33" y="124"/>
                  </a:lnTo>
                  <a:lnTo>
                    <a:pt x="18" y="158"/>
                  </a:lnTo>
                  <a:lnTo>
                    <a:pt x="7" y="196"/>
                  </a:lnTo>
                  <a:lnTo>
                    <a:pt x="0" y="238"/>
                  </a:lnTo>
                  <a:lnTo>
                    <a:pt x="11" y="201"/>
                  </a:lnTo>
                  <a:lnTo>
                    <a:pt x="22" y="166"/>
                  </a:lnTo>
                  <a:lnTo>
                    <a:pt x="36" y="133"/>
                  </a:lnTo>
                  <a:lnTo>
                    <a:pt x="52" y="102"/>
                  </a:lnTo>
                  <a:lnTo>
                    <a:pt x="70" y="73"/>
                  </a:lnTo>
                  <a:lnTo>
                    <a:pt x="88" y="46"/>
                  </a:lnTo>
                  <a:lnTo>
                    <a:pt x="108" y="21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1030" name="Freeform 30"/>
            <p:cNvSpPr>
              <a:spLocks/>
            </p:cNvSpPr>
            <p:nvPr/>
          </p:nvSpPr>
          <p:spPr bwMode="auto">
            <a:xfrm>
              <a:off x="3126" y="2253"/>
              <a:ext cx="323" cy="463"/>
            </a:xfrm>
            <a:custGeom>
              <a:avLst/>
              <a:gdLst>
                <a:gd name="T0" fmla="*/ 647 w 647"/>
                <a:gd name="T1" fmla="*/ 298 h 926"/>
                <a:gd name="T2" fmla="*/ 647 w 647"/>
                <a:gd name="T3" fmla="*/ 288 h 926"/>
                <a:gd name="T4" fmla="*/ 647 w 647"/>
                <a:gd name="T5" fmla="*/ 276 h 926"/>
                <a:gd name="T6" fmla="*/ 647 w 647"/>
                <a:gd name="T7" fmla="*/ 265 h 926"/>
                <a:gd name="T8" fmla="*/ 647 w 647"/>
                <a:gd name="T9" fmla="*/ 252 h 926"/>
                <a:gd name="T10" fmla="*/ 359 w 647"/>
                <a:gd name="T11" fmla="*/ 253 h 926"/>
                <a:gd name="T12" fmla="*/ 359 w 647"/>
                <a:gd name="T13" fmla="*/ 0 h 926"/>
                <a:gd name="T14" fmla="*/ 267 w 647"/>
                <a:gd name="T15" fmla="*/ 0 h 926"/>
                <a:gd name="T16" fmla="*/ 267 w 647"/>
                <a:gd name="T17" fmla="*/ 246 h 926"/>
                <a:gd name="T18" fmla="*/ 226 w 647"/>
                <a:gd name="T19" fmla="*/ 247 h 926"/>
                <a:gd name="T20" fmla="*/ 229 w 647"/>
                <a:gd name="T21" fmla="*/ 245 h 926"/>
                <a:gd name="T22" fmla="*/ 10 w 647"/>
                <a:gd name="T23" fmla="*/ 243 h 926"/>
                <a:gd name="T24" fmla="*/ 7 w 647"/>
                <a:gd name="T25" fmla="*/ 268 h 926"/>
                <a:gd name="T26" fmla="*/ 1 w 647"/>
                <a:gd name="T27" fmla="*/ 335 h 926"/>
                <a:gd name="T28" fmla="*/ 0 w 647"/>
                <a:gd name="T29" fmla="*/ 432 h 926"/>
                <a:gd name="T30" fmla="*/ 10 w 647"/>
                <a:gd name="T31" fmla="*/ 546 h 926"/>
                <a:gd name="T32" fmla="*/ 15 w 647"/>
                <a:gd name="T33" fmla="*/ 597 h 926"/>
                <a:gd name="T34" fmla="*/ 27 w 647"/>
                <a:gd name="T35" fmla="*/ 647 h 926"/>
                <a:gd name="T36" fmla="*/ 42 w 647"/>
                <a:gd name="T37" fmla="*/ 694 h 926"/>
                <a:gd name="T38" fmla="*/ 61 w 647"/>
                <a:gd name="T39" fmla="*/ 738 h 926"/>
                <a:gd name="T40" fmla="*/ 85 w 647"/>
                <a:gd name="T41" fmla="*/ 779 h 926"/>
                <a:gd name="T42" fmla="*/ 112 w 647"/>
                <a:gd name="T43" fmla="*/ 816 h 926"/>
                <a:gd name="T44" fmla="*/ 142 w 647"/>
                <a:gd name="T45" fmla="*/ 847 h 926"/>
                <a:gd name="T46" fmla="*/ 173 w 647"/>
                <a:gd name="T47" fmla="*/ 873 h 926"/>
                <a:gd name="T48" fmla="*/ 189 w 647"/>
                <a:gd name="T49" fmla="*/ 884 h 926"/>
                <a:gd name="T50" fmla="*/ 204 w 647"/>
                <a:gd name="T51" fmla="*/ 893 h 926"/>
                <a:gd name="T52" fmla="*/ 220 w 647"/>
                <a:gd name="T53" fmla="*/ 900 h 926"/>
                <a:gd name="T54" fmla="*/ 237 w 647"/>
                <a:gd name="T55" fmla="*/ 907 h 926"/>
                <a:gd name="T56" fmla="*/ 256 w 647"/>
                <a:gd name="T57" fmla="*/ 912 h 926"/>
                <a:gd name="T58" fmla="*/ 276 w 647"/>
                <a:gd name="T59" fmla="*/ 916 h 926"/>
                <a:gd name="T60" fmla="*/ 296 w 647"/>
                <a:gd name="T61" fmla="*/ 921 h 926"/>
                <a:gd name="T62" fmla="*/ 318 w 647"/>
                <a:gd name="T63" fmla="*/ 926 h 926"/>
                <a:gd name="T64" fmla="*/ 341 w 647"/>
                <a:gd name="T65" fmla="*/ 924 h 926"/>
                <a:gd name="T66" fmla="*/ 365 w 647"/>
                <a:gd name="T67" fmla="*/ 921 h 926"/>
                <a:gd name="T68" fmla="*/ 388 w 647"/>
                <a:gd name="T69" fmla="*/ 915 h 926"/>
                <a:gd name="T70" fmla="*/ 413 w 647"/>
                <a:gd name="T71" fmla="*/ 907 h 926"/>
                <a:gd name="T72" fmla="*/ 436 w 647"/>
                <a:gd name="T73" fmla="*/ 897 h 926"/>
                <a:gd name="T74" fmla="*/ 458 w 647"/>
                <a:gd name="T75" fmla="*/ 884 h 926"/>
                <a:gd name="T76" fmla="*/ 480 w 647"/>
                <a:gd name="T77" fmla="*/ 869 h 926"/>
                <a:gd name="T78" fmla="*/ 501 w 647"/>
                <a:gd name="T79" fmla="*/ 852 h 926"/>
                <a:gd name="T80" fmla="*/ 521 w 647"/>
                <a:gd name="T81" fmla="*/ 832 h 926"/>
                <a:gd name="T82" fmla="*/ 539 w 647"/>
                <a:gd name="T83" fmla="*/ 809 h 926"/>
                <a:gd name="T84" fmla="*/ 556 w 647"/>
                <a:gd name="T85" fmla="*/ 785 h 926"/>
                <a:gd name="T86" fmla="*/ 572 w 647"/>
                <a:gd name="T87" fmla="*/ 757 h 926"/>
                <a:gd name="T88" fmla="*/ 584 w 647"/>
                <a:gd name="T89" fmla="*/ 729 h 926"/>
                <a:gd name="T90" fmla="*/ 596 w 647"/>
                <a:gd name="T91" fmla="*/ 696 h 926"/>
                <a:gd name="T92" fmla="*/ 605 w 647"/>
                <a:gd name="T93" fmla="*/ 662 h 926"/>
                <a:gd name="T94" fmla="*/ 611 w 647"/>
                <a:gd name="T95" fmla="*/ 625 h 926"/>
                <a:gd name="T96" fmla="*/ 619 w 647"/>
                <a:gd name="T97" fmla="*/ 593 h 926"/>
                <a:gd name="T98" fmla="*/ 626 w 647"/>
                <a:gd name="T99" fmla="*/ 558 h 926"/>
                <a:gd name="T100" fmla="*/ 633 w 647"/>
                <a:gd name="T101" fmla="*/ 521 h 926"/>
                <a:gd name="T102" fmla="*/ 637 w 647"/>
                <a:gd name="T103" fmla="*/ 482 h 926"/>
                <a:gd name="T104" fmla="*/ 642 w 647"/>
                <a:gd name="T105" fmla="*/ 440 h 926"/>
                <a:gd name="T106" fmla="*/ 644 w 647"/>
                <a:gd name="T107" fmla="*/ 395 h 926"/>
                <a:gd name="T108" fmla="*/ 647 w 647"/>
                <a:gd name="T109" fmla="*/ 348 h 926"/>
                <a:gd name="T110" fmla="*/ 647 w 647"/>
                <a:gd name="T111" fmla="*/ 298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47" h="926">
                  <a:moveTo>
                    <a:pt x="647" y="298"/>
                  </a:moveTo>
                  <a:lnTo>
                    <a:pt x="647" y="288"/>
                  </a:lnTo>
                  <a:lnTo>
                    <a:pt x="647" y="276"/>
                  </a:lnTo>
                  <a:lnTo>
                    <a:pt x="647" y="265"/>
                  </a:lnTo>
                  <a:lnTo>
                    <a:pt x="647" y="252"/>
                  </a:lnTo>
                  <a:lnTo>
                    <a:pt x="359" y="253"/>
                  </a:lnTo>
                  <a:lnTo>
                    <a:pt x="359" y="0"/>
                  </a:lnTo>
                  <a:lnTo>
                    <a:pt x="267" y="0"/>
                  </a:lnTo>
                  <a:lnTo>
                    <a:pt x="267" y="246"/>
                  </a:lnTo>
                  <a:lnTo>
                    <a:pt x="226" y="247"/>
                  </a:lnTo>
                  <a:lnTo>
                    <a:pt x="229" y="245"/>
                  </a:lnTo>
                  <a:lnTo>
                    <a:pt x="10" y="243"/>
                  </a:lnTo>
                  <a:lnTo>
                    <a:pt x="7" y="268"/>
                  </a:lnTo>
                  <a:lnTo>
                    <a:pt x="1" y="335"/>
                  </a:lnTo>
                  <a:lnTo>
                    <a:pt x="0" y="432"/>
                  </a:lnTo>
                  <a:lnTo>
                    <a:pt x="10" y="546"/>
                  </a:lnTo>
                  <a:lnTo>
                    <a:pt x="15" y="597"/>
                  </a:lnTo>
                  <a:lnTo>
                    <a:pt x="27" y="647"/>
                  </a:lnTo>
                  <a:lnTo>
                    <a:pt x="42" y="694"/>
                  </a:lnTo>
                  <a:lnTo>
                    <a:pt x="61" y="738"/>
                  </a:lnTo>
                  <a:lnTo>
                    <a:pt x="85" y="779"/>
                  </a:lnTo>
                  <a:lnTo>
                    <a:pt x="112" y="816"/>
                  </a:lnTo>
                  <a:lnTo>
                    <a:pt x="142" y="847"/>
                  </a:lnTo>
                  <a:lnTo>
                    <a:pt x="173" y="873"/>
                  </a:lnTo>
                  <a:lnTo>
                    <a:pt x="189" y="884"/>
                  </a:lnTo>
                  <a:lnTo>
                    <a:pt x="204" y="893"/>
                  </a:lnTo>
                  <a:lnTo>
                    <a:pt x="220" y="900"/>
                  </a:lnTo>
                  <a:lnTo>
                    <a:pt x="237" y="907"/>
                  </a:lnTo>
                  <a:lnTo>
                    <a:pt x="256" y="912"/>
                  </a:lnTo>
                  <a:lnTo>
                    <a:pt x="276" y="916"/>
                  </a:lnTo>
                  <a:lnTo>
                    <a:pt x="296" y="921"/>
                  </a:lnTo>
                  <a:lnTo>
                    <a:pt x="318" y="926"/>
                  </a:lnTo>
                  <a:lnTo>
                    <a:pt x="341" y="924"/>
                  </a:lnTo>
                  <a:lnTo>
                    <a:pt x="365" y="921"/>
                  </a:lnTo>
                  <a:lnTo>
                    <a:pt x="388" y="915"/>
                  </a:lnTo>
                  <a:lnTo>
                    <a:pt x="413" y="907"/>
                  </a:lnTo>
                  <a:lnTo>
                    <a:pt x="436" y="897"/>
                  </a:lnTo>
                  <a:lnTo>
                    <a:pt x="458" y="884"/>
                  </a:lnTo>
                  <a:lnTo>
                    <a:pt x="480" y="869"/>
                  </a:lnTo>
                  <a:lnTo>
                    <a:pt x="501" y="852"/>
                  </a:lnTo>
                  <a:lnTo>
                    <a:pt x="521" y="832"/>
                  </a:lnTo>
                  <a:lnTo>
                    <a:pt x="539" y="809"/>
                  </a:lnTo>
                  <a:lnTo>
                    <a:pt x="556" y="785"/>
                  </a:lnTo>
                  <a:lnTo>
                    <a:pt x="572" y="757"/>
                  </a:lnTo>
                  <a:lnTo>
                    <a:pt x="584" y="729"/>
                  </a:lnTo>
                  <a:lnTo>
                    <a:pt x="596" y="696"/>
                  </a:lnTo>
                  <a:lnTo>
                    <a:pt x="605" y="662"/>
                  </a:lnTo>
                  <a:lnTo>
                    <a:pt x="611" y="625"/>
                  </a:lnTo>
                  <a:lnTo>
                    <a:pt x="619" y="593"/>
                  </a:lnTo>
                  <a:lnTo>
                    <a:pt x="626" y="558"/>
                  </a:lnTo>
                  <a:lnTo>
                    <a:pt x="633" y="521"/>
                  </a:lnTo>
                  <a:lnTo>
                    <a:pt x="637" y="482"/>
                  </a:lnTo>
                  <a:lnTo>
                    <a:pt x="642" y="440"/>
                  </a:lnTo>
                  <a:lnTo>
                    <a:pt x="644" y="395"/>
                  </a:lnTo>
                  <a:lnTo>
                    <a:pt x="647" y="348"/>
                  </a:lnTo>
                  <a:lnTo>
                    <a:pt x="647" y="298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1031" name="Freeform 31"/>
            <p:cNvSpPr>
              <a:spLocks/>
            </p:cNvSpPr>
            <p:nvPr/>
          </p:nvSpPr>
          <p:spPr bwMode="auto">
            <a:xfrm>
              <a:off x="3087" y="2040"/>
              <a:ext cx="20" cy="2"/>
            </a:xfrm>
            <a:custGeom>
              <a:avLst/>
              <a:gdLst>
                <a:gd name="T0" fmla="*/ 39 w 39"/>
                <a:gd name="T1" fmla="*/ 2 h 3"/>
                <a:gd name="T2" fmla="*/ 34 w 39"/>
                <a:gd name="T3" fmla="*/ 2 h 3"/>
                <a:gd name="T4" fmla="*/ 30 w 39"/>
                <a:gd name="T5" fmla="*/ 1 h 3"/>
                <a:gd name="T6" fmla="*/ 25 w 39"/>
                <a:gd name="T7" fmla="*/ 1 h 3"/>
                <a:gd name="T8" fmla="*/ 21 w 39"/>
                <a:gd name="T9" fmla="*/ 1 h 3"/>
                <a:gd name="T10" fmla="*/ 15 w 39"/>
                <a:gd name="T11" fmla="*/ 0 h 3"/>
                <a:gd name="T12" fmla="*/ 10 w 39"/>
                <a:gd name="T13" fmla="*/ 0 h 3"/>
                <a:gd name="T14" fmla="*/ 6 w 39"/>
                <a:gd name="T15" fmla="*/ 0 h 3"/>
                <a:gd name="T16" fmla="*/ 1 w 39"/>
                <a:gd name="T17" fmla="*/ 0 h 3"/>
                <a:gd name="T18" fmla="*/ 1 w 39"/>
                <a:gd name="T19" fmla="*/ 1 h 3"/>
                <a:gd name="T20" fmla="*/ 1 w 39"/>
                <a:gd name="T21" fmla="*/ 1 h 3"/>
                <a:gd name="T22" fmla="*/ 0 w 39"/>
                <a:gd name="T23" fmla="*/ 2 h 3"/>
                <a:gd name="T24" fmla="*/ 0 w 39"/>
                <a:gd name="T25" fmla="*/ 3 h 3"/>
                <a:gd name="T26" fmla="*/ 4 w 39"/>
                <a:gd name="T27" fmla="*/ 3 h 3"/>
                <a:gd name="T28" fmla="*/ 8 w 39"/>
                <a:gd name="T29" fmla="*/ 2 h 3"/>
                <a:gd name="T30" fmla="*/ 12 w 39"/>
                <a:gd name="T31" fmla="*/ 2 h 3"/>
                <a:gd name="T32" fmla="*/ 18 w 39"/>
                <a:gd name="T33" fmla="*/ 2 h 3"/>
                <a:gd name="T34" fmla="*/ 23 w 39"/>
                <a:gd name="T35" fmla="*/ 2 h 3"/>
                <a:gd name="T36" fmla="*/ 27 w 39"/>
                <a:gd name="T37" fmla="*/ 2 h 3"/>
                <a:gd name="T38" fmla="*/ 33 w 39"/>
                <a:gd name="T39" fmla="*/ 2 h 3"/>
                <a:gd name="T40" fmla="*/ 39 w 39"/>
                <a:gd name="T4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">
                  <a:moveTo>
                    <a:pt x="39" y="2"/>
                  </a:moveTo>
                  <a:lnTo>
                    <a:pt x="34" y="2"/>
                  </a:lnTo>
                  <a:lnTo>
                    <a:pt x="30" y="1"/>
                  </a:lnTo>
                  <a:lnTo>
                    <a:pt x="25" y="1"/>
                  </a:lnTo>
                  <a:lnTo>
                    <a:pt x="21" y="1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4" y="3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8" y="2"/>
                  </a:lnTo>
                  <a:lnTo>
                    <a:pt x="23" y="2"/>
                  </a:lnTo>
                  <a:lnTo>
                    <a:pt x="27" y="2"/>
                  </a:lnTo>
                  <a:lnTo>
                    <a:pt x="33" y="2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43723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/>
          </p:cNvSpPr>
          <p:nvPr/>
        </p:nvSpPr>
        <p:spPr bwMode="auto">
          <a:xfrm>
            <a:off x="-17212" y="0"/>
            <a:ext cx="12225867" cy="53975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GB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920" y="171648"/>
            <a:ext cx="11521280" cy="1828452"/>
          </a:xfrm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0" y="5661248"/>
            <a:ext cx="2877880" cy="996946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33" y="3379374"/>
            <a:ext cx="948267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63553" y="3379374"/>
            <a:ext cx="9696451" cy="5349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063553" y="2353057"/>
            <a:ext cx="9696451" cy="5349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063553" y="4492215"/>
            <a:ext cx="9696451" cy="5349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576597" y="2204864"/>
            <a:ext cx="1251343" cy="930274"/>
            <a:chOff x="2310" y="1595"/>
            <a:chExt cx="1140" cy="1130"/>
          </a:xfrm>
        </p:grpSpPr>
        <p:sp>
          <p:nvSpPr>
            <p:cNvPr id="4" name="AutoShape 4"/>
            <p:cNvSpPr>
              <a:spLocks noChangeAspect="1" noChangeArrowheads="1" noTextEdit="1"/>
            </p:cNvSpPr>
            <p:nvPr/>
          </p:nvSpPr>
          <p:spPr bwMode="auto">
            <a:xfrm>
              <a:off x="2310" y="1595"/>
              <a:ext cx="1140" cy="1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2310" y="1595"/>
              <a:ext cx="778" cy="777"/>
            </a:xfrm>
            <a:custGeom>
              <a:avLst/>
              <a:gdLst>
                <a:gd name="T0" fmla="*/ 859 w 1556"/>
                <a:gd name="T1" fmla="*/ 1551 h 1554"/>
                <a:gd name="T2" fmla="*/ 974 w 1556"/>
                <a:gd name="T3" fmla="*/ 1530 h 1554"/>
                <a:gd name="T4" fmla="*/ 1082 w 1556"/>
                <a:gd name="T5" fmla="*/ 1493 h 1554"/>
                <a:gd name="T6" fmla="*/ 1183 w 1556"/>
                <a:gd name="T7" fmla="*/ 1441 h 1554"/>
                <a:gd name="T8" fmla="*/ 1274 w 1556"/>
                <a:gd name="T9" fmla="*/ 1377 h 1554"/>
                <a:gd name="T10" fmla="*/ 1354 w 1556"/>
                <a:gd name="T11" fmla="*/ 1300 h 1554"/>
                <a:gd name="T12" fmla="*/ 1424 w 1556"/>
                <a:gd name="T13" fmla="*/ 1212 h 1554"/>
                <a:gd name="T14" fmla="*/ 1480 w 1556"/>
                <a:gd name="T15" fmla="*/ 1114 h 1554"/>
                <a:gd name="T16" fmla="*/ 1522 w 1556"/>
                <a:gd name="T17" fmla="*/ 1009 h 1554"/>
                <a:gd name="T18" fmla="*/ 1547 w 1556"/>
                <a:gd name="T19" fmla="*/ 897 h 1554"/>
                <a:gd name="T20" fmla="*/ 1556 w 1556"/>
                <a:gd name="T21" fmla="*/ 778 h 1554"/>
                <a:gd name="T22" fmla="*/ 1547 w 1556"/>
                <a:gd name="T23" fmla="*/ 660 h 1554"/>
                <a:gd name="T24" fmla="*/ 1522 w 1556"/>
                <a:gd name="T25" fmla="*/ 547 h 1554"/>
                <a:gd name="T26" fmla="*/ 1480 w 1556"/>
                <a:gd name="T27" fmla="*/ 441 h 1554"/>
                <a:gd name="T28" fmla="*/ 1424 w 1556"/>
                <a:gd name="T29" fmla="*/ 343 h 1554"/>
                <a:gd name="T30" fmla="*/ 1354 w 1556"/>
                <a:gd name="T31" fmla="*/ 256 h 1554"/>
                <a:gd name="T32" fmla="*/ 1274 w 1556"/>
                <a:gd name="T33" fmla="*/ 177 h 1554"/>
                <a:gd name="T34" fmla="*/ 1183 w 1556"/>
                <a:gd name="T35" fmla="*/ 113 h 1554"/>
                <a:gd name="T36" fmla="*/ 1082 w 1556"/>
                <a:gd name="T37" fmla="*/ 61 h 1554"/>
                <a:gd name="T38" fmla="*/ 974 w 1556"/>
                <a:gd name="T39" fmla="*/ 24 h 1554"/>
                <a:gd name="T40" fmla="*/ 859 w 1556"/>
                <a:gd name="T41" fmla="*/ 3 h 1554"/>
                <a:gd name="T42" fmla="*/ 739 w 1556"/>
                <a:gd name="T43" fmla="*/ 1 h 1554"/>
                <a:gd name="T44" fmla="*/ 622 w 1556"/>
                <a:gd name="T45" fmla="*/ 16 h 1554"/>
                <a:gd name="T46" fmla="*/ 511 w 1556"/>
                <a:gd name="T47" fmla="*/ 47 h 1554"/>
                <a:gd name="T48" fmla="*/ 407 w 1556"/>
                <a:gd name="T49" fmla="*/ 94 h 1554"/>
                <a:gd name="T50" fmla="*/ 312 w 1556"/>
                <a:gd name="T51" fmla="*/ 154 h 1554"/>
                <a:gd name="T52" fmla="*/ 228 w 1556"/>
                <a:gd name="T53" fmla="*/ 228 h 1554"/>
                <a:gd name="T54" fmla="*/ 154 w 1556"/>
                <a:gd name="T55" fmla="*/ 313 h 1554"/>
                <a:gd name="T56" fmla="*/ 93 w 1556"/>
                <a:gd name="T57" fmla="*/ 408 h 1554"/>
                <a:gd name="T58" fmla="*/ 47 w 1556"/>
                <a:gd name="T59" fmla="*/ 511 h 1554"/>
                <a:gd name="T60" fmla="*/ 16 w 1556"/>
                <a:gd name="T61" fmla="*/ 622 h 1554"/>
                <a:gd name="T62" fmla="*/ 1 w 1556"/>
                <a:gd name="T63" fmla="*/ 738 h 1554"/>
                <a:gd name="T64" fmla="*/ 3 w 1556"/>
                <a:gd name="T65" fmla="*/ 858 h 1554"/>
                <a:gd name="T66" fmla="*/ 24 w 1556"/>
                <a:gd name="T67" fmla="*/ 972 h 1554"/>
                <a:gd name="T68" fmla="*/ 61 w 1556"/>
                <a:gd name="T69" fmla="*/ 1080 h 1554"/>
                <a:gd name="T70" fmla="*/ 113 w 1556"/>
                <a:gd name="T71" fmla="*/ 1180 h 1554"/>
                <a:gd name="T72" fmla="*/ 178 w 1556"/>
                <a:gd name="T73" fmla="*/ 1272 h 1554"/>
                <a:gd name="T74" fmla="*/ 255 w 1556"/>
                <a:gd name="T75" fmla="*/ 1353 h 1554"/>
                <a:gd name="T76" fmla="*/ 343 w 1556"/>
                <a:gd name="T77" fmla="*/ 1422 h 1554"/>
                <a:gd name="T78" fmla="*/ 441 w 1556"/>
                <a:gd name="T79" fmla="*/ 1477 h 1554"/>
                <a:gd name="T80" fmla="*/ 548 w 1556"/>
                <a:gd name="T81" fmla="*/ 1520 h 1554"/>
                <a:gd name="T82" fmla="*/ 660 w 1556"/>
                <a:gd name="T83" fmla="*/ 1545 h 1554"/>
                <a:gd name="T84" fmla="*/ 779 w 1556"/>
                <a:gd name="T85" fmla="*/ 1554 h 1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56" h="1554">
                  <a:moveTo>
                    <a:pt x="779" y="1554"/>
                  </a:moveTo>
                  <a:lnTo>
                    <a:pt x="820" y="1553"/>
                  </a:lnTo>
                  <a:lnTo>
                    <a:pt x="859" y="1551"/>
                  </a:lnTo>
                  <a:lnTo>
                    <a:pt x="898" y="1545"/>
                  </a:lnTo>
                  <a:lnTo>
                    <a:pt x="936" y="1538"/>
                  </a:lnTo>
                  <a:lnTo>
                    <a:pt x="974" y="1530"/>
                  </a:lnTo>
                  <a:lnTo>
                    <a:pt x="1011" y="1520"/>
                  </a:lnTo>
                  <a:lnTo>
                    <a:pt x="1047" y="1507"/>
                  </a:lnTo>
                  <a:lnTo>
                    <a:pt x="1082" y="1493"/>
                  </a:lnTo>
                  <a:lnTo>
                    <a:pt x="1117" y="1477"/>
                  </a:lnTo>
                  <a:lnTo>
                    <a:pt x="1150" y="1461"/>
                  </a:lnTo>
                  <a:lnTo>
                    <a:pt x="1183" y="1441"/>
                  </a:lnTo>
                  <a:lnTo>
                    <a:pt x="1214" y="1422"/>
                  </a:lnTo>
                  <a:lnTo>
                    <a:pt x="1245" y="1400"/>
                  </a:lnTo>
                  <a:lnTo>
                    <a:pt x="1274" y="1377"/>
                  </a:lnTo>
                  <a:lnTo>
                    <a:pt x="1301" y="1353"/>
                  </a:lnTo>
                  <a:lnTo>
                    <a:pt x="1329" y="1326"/>
                  </a:lnTo>
                  <a:lnTo>
                    <a:pt x="1354" y="1300"/>
                  </a:lnTo>
                  <a:lnTo>
                    <a:pt x="1379" y="1272"/>
                  </a:lnTo>
                  <a:lnTo>
                    <a:pt x="1402" y="1242"/>
                  </a:lnTo>
                  <a:lnTo>
                    <a:pt x="1424" y="1212"/>
                  </a:lnTo>
                  <a:lnTo>
                    <a:pt x="1444" y="1180"/>
                  </a:lnTo>
                  <a:lnTo>
                    <a:pt x="1463" y="1148"/>
                  </a:lnTo>
                  <a:lnTo>
                    <a:pt x="1480" y="1114"/>
                  </a:lnTo>
                  <a:lnTo>
                    <a:pt x="1495" y="1080"/>
                  </a:lnTo>
                  <a:lnTo>
                    <a:pt x="1509" y="1045"/>
                  </a:lnTo>
                  <a:lnTo>
                    <a:pt x="1522" y="1009"/>
                  </a:lnTo>
                  <a:lnTo>
                    <a:pt x="1532" y="972"/>
                  </a:lnTo>
                  <a:lnTo>
                    <a:pt x="1540" y="935"/>
                  </a:lnTo>
                  <a:lnTo>
                    <a:pt x="1547" y="897"/>
                  </a:lnTo>
                  <a:lnTo>
                    <a:pt x="1553" y="858"/>
                  </a:lnTo>
                  <a:lnTo>
                    <a:pt x="1555" y="819"/>
                  </a:lnTo>
                  <a:lnTo>
                    <a:pt x="1556" y="778"/>
                  </a:lnTo>
                  <a:lnTo>
                    <a:pt x="1555" y="738"/>
                  </a:lnTo>
                  <a:lnTo>
                    <a:pt x="1553" y="699"/>
                  </a:lnTo>
                  <a:lnTo>
                    <a:pt x="1547" y="660"/>
                  </a:lnTo>
                  <a:lnTo>
                    <a:pt x="1540" y="622"/>
                  </a:lnTo>
                  <a:lnTo>
                    <a:pt x="1532" y="584"/>
                  </a:lnTo>
                  <a:lnTo>
                    <a:pt x="1522" y="547"/>
                  </a:lnTo>
                  <a:lnTo>
                    <a:pt x="1509" y="511"/>
                  </a:lnTo>
                  <a:lnTo>
                    <a:pt x="1495" y="475"/>
                  </a:lnTo>
                  <a:lnTo>
                    <a:pt x="1480" y="441"/>
                  </a:lnTo>
                  <a:lnTo>
                    <a:pt x="1463" y="408"/>
                  </a:lnTo>
                  <a:lnTo>
                    <a:pt x="1444" y="375"/>
                  </a:lnTo>
                  <a:lnTo>
                    <a:pt x="1424" y="343"/>
                  </a:lnTo>
                  <a:lnTo>
                    <a:pt x="1402" y="313"/>
                  </a:lnTo>
                  <a:lnTo>
                    <a:pt x="1379" y="283"/>
                  </a:lnTo>
                  <a:lnTo>
                    <a:pt x="1354" y="256"/>
                  </a:lnTo>
                  <a:lnTo>
                    <a:pt x="1329" y="228"/>
                  </a:lnTo>
                  <a:lnTo>
                    <a:pt x="1301" y="203"/>
                  </a:lnTo>
                  <a:lnTo>
                    <a:pt x="1274" y="177"/>
                  </a:lnTo>
                  <a:lnTo>
                    <a:pt x="1245" y="154"/>
                  </a:lnTo>
                  <a:lnTo>
                    <a:pt x="1214" y="134"/>
                  </a:lnTo>
                  <a:lnTo>
                    <a:pt x="1183" y="113"/>
                  </a:lnTo>
                  <a:lnTo>
                    <a:pt x="1150" y="94"/>
                  </a:lnTo>
                  <a:lnTo>
                    <a:pt x="1117" y="77"/>
                  </a:lnTo>
                  <a:lnTo>
                    <a:pt x="1082" y="61"/>
                  </a:lnTo>
                  <a:lnTo>
                    <a:pt x="1047" y="47"/>
                  </a:lnTo>
                  <a:lnTo>
                    <a:pt x="1011" y="35"/>
                  </a:lnTo>
                  <a:lnTo>
                    <a:pt x="974" y="24"/>
                  </a:lnTo>
                  <a:lnTo>
                    <a:pt x="936" y="16"/>
                  </a:lnTo>
                  <a:lnTo>
                    <a:pt x="898" y="9"/>
                  </a:lnTo>
                  <a:lnTo>
                    <a:pt x="859" y="3"/>
                  </a:lnTo>
                  <a:lnTo>
                    <a:pt x="820" y="1"/>
                  </a:lnTo>
                  <a:lnTo>
                    <a:pt x="779" y="0"/>
                  </a:lnTo>
                  <a:lnTo>
                    <a:pt x="739" y="1"/>
                  </a:lnTo>
                  <a:lnTo>
                    <a:pt x="700" y="3"/>
                  </a:lnTo>
                  <a:lnTo>
                    <a:pt x="660" y="9"/>
                  </a:lnTo>
                  <a:lnTo>
                    <a:pt x="622" y="16"/>
                  </a:lnTo>
                  <a:lnTo>
                    <a:pt x="584" y="24"/>
                  </a:lnTo>
                  <a:lnTo>
                    <a:pt x="548" y="35"/>
                  </a:lnTo>
                  <a:lnTo>
                    <a:pt x="511" y="47"/>
                  </a:lnTo>
                  <a:lnTo>
                    <a:pt x="476" y="61"/>
                  </a:lnTo>
                  <a:lnTo>
                    <a:pt x="441" y="77"/>
                  </a:lnTo>
                  <a:lnTo>
                    <a:pt x="407" y="94"/>
                  </a:lnTo>
                  <a:lnTo>
                    <a:pt x="375" y="113"/>
                  </a:lnTo>
                  <a:lnTo>
                    <a:pt x="343" y="134"/>
                  </a:lnTo>
                  <a:lnTo>
                    <a:pt x="312" y="154"/>
                  </a:lnTo>
                  <a:lnTo>
                    <a:pt x="284" y="177"/>
                  </a:lnTo>
                  <a:lnTo>
                    <a:pt x="255" y="203"/>
                  </a:lnTo>
                  <a:lnTo>
                    <a:pt x="228" y="228"/>
                  </a:lnTo>
                  <a:lnTo>
                    <a:pt x="202" y="256"/>
                  </a:lnTo>
                  <a:lnTo>
                    <a:pt x="178" y="283"/>
                  </a:lnTo>
                  <a:lnTo>
                    <a:pt x="154" y="313"/>
                  </a:lnTo>
                  <a:lnTo>
                    <a:pt x="133" y="343"/>
                  </a:lnTo>
                  <a:lnTo>
                    <a:pt x="113" y="375"/>
                  </a:lnTo>
                  <a:lnTo>
                    <a:pt x="93" y="408"/>
                  </a:lnTo>
                  <a:lnTo>
                    <a:pt x="77" y="441"/>
                  </a:lnTo>
                  <a:lnTo>
                    <a:pt x="61" y="475"/>
                  </a:lnTo>
                  <a:lnTo>
                    <a:pt x="47" y="511"/>
                  </a:lnTo>
                  <a:lnTo>
                    <a:pt x="35" y="547"/>
                  </a:lnTo>
                  <a:lnTo>
                    <a:pt x="24" y="584"/>
                  </a:lnTo>
                  <a:lnTo>
                    <a:pt x="16" y="622"/>
                  </a:lnTo>
                  <a:lnTo>
                    <a:pt x="9" y="660"/>
                  </a:lnTo>
                  <a:lnTo>
                    <a:pt x="3" y="699"/>
                  </a:lnTo>
                  <a:lnTo>
                    <a:pt x="1" y="738"/>
                  </a:lnTo>
                  <a:lnTo>
                    <a:pt x="0" y="778"/>
                  </a:lnTo>
                  <a:lnTo>
                    <a:pt x="1" y="819"/>
                  </a:lnTo>
                  <a:lnTo>
                    <a:pt x="3" y="858"/>
                  </a:lnTo>
                  <a:lnTo>
                    <a:pt x="9" y="897"/>
                  </a:lnTo>
                  <a:lnTo>
                    <a:pt x="16" y="935"/>
                  </a:lnTo>
                  <a:lnTo>
                    <a:pt x="24" y="972"/>
                  </a:lnTo>
                  <a:lnTo>
                    <a:pt x="35" y="1009"/>
                  </a:lnTo>
                  <a:lnTo>
                    <a:pt x="47" y="1045"/>
                  </a:lnTo>
                  <a:lnTo>
                    <a:pt x="61" y="1080"/>
                  </a:lnTo>
                  <a:lnTo>
                    <a:pt x="77" y="1114"/>
                  </a:lnTo>
                  <a:lnTo>
                    <a:pt x="93" y="1148"/>
                  </a:lnTo>
                  <a:lnTo>
                    <a:pt x="113" y="1180"/>
                  </a:lnTo>
                  <a:lnTo>
                    <a:pt x="133" y="1212"/>
                  </a:lnTo>
                  <a:lnTo>
                    <a:pt x="154" y="1242"/>
                  </a:lnTo>
                  <a:lnTo>
                    <a:pt x="178" y="1272"/>
                  </a:lnTo>
                  <a:lnTo>
                    <a:pt x="202" y="1300"/>
                  </a:lnTo>
                  <a:lnTo>
                    <a:pt x="228" y="1326"/>
                  </a:lnTo>
                  <a:lnTo>
                    <a:pt x="255" y="1353"/>
                  </a:lnTo>
                  <a:lnTo>
                    <a:pt x="284" y="1377"/>
                  </a:lnTo>
                  <a:lnTo>
                    <a:pt x="312" y="1400"/>
                  </a:lnTo>
                  <a:lnTo>
                    <a:pt x="343" y="1422"/>
                  </a:lnTo>
                  <a:lnTo>
                    <a:pt x="375" y="1441"/>
                  </a:lnTo>
                  <a:lnTo>
                    <a:pt x="407" y="1461"/>
                  </a:lnTo>
                  <a:lnTo>
                    <a:pt x="441" y="1477"/>
                  </a:lnTo>
                  <a:lnTo>
                    <a:pt x="476" y="1493"/>
                  </a:lnTo>
                  <a:lnTo>
                    <a:pt x="511" y="1507"/>
                  </a:lnTo>
                  <a:lnTo>
                    <a:pt x="548" y="1520"/>
                  </a:lnTo>
                  <a:lnTo>
                    <a:pt x="584" y="1530"/>
                  </a:lnTo>
                  <a:lnTo>
                    <a:pt x="622" y="1538"/>
                  </a:lnTo>
                  <a:lnTo>
                    <a:pt x="660" y="1545"/>
                  </a:lnTo>
                  <a:lnTo>
                    <a:pt x="700" y="1551"/>
                  </a:lnTo>
                  <a:lnTo>
                    <a:pt x="739" y="1553"/>
                  </a:lnTo>
                  <a:lnTo>
                    <a:pt x="779" y="15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2582" y="2157"/>
              <a:ext cx="154" cy="173"/>
            </a:xfrm>
            <a:custGeom>
              <a:avLst/>
              <a:gdLst>
                <a:gd name="T0" fmla="*/ 223 w 309"/>
                <a:gd name="T1" fmla="*/ 316 h 344"/>
                <a:gd name="T2" fmla="*/ 206 w 309"/>
                <a:gd name="T3" fmla="*/ 305 h 344"/>
                <a:gd name="T4" fmla="*/ 191 w 309"/>
                <a:gd name="T5" fmla="*/ 292 h 344"/>
                <a:gd name="T6" fmla="*/ 176 w 309"/>
                <a:gd name="T7" fmla="*/ 277 h 344"/>
                <a:gd name="T8" fmla="*/ 160 w 309"/>
                <a:gd name="T9" fmla="*/ 262 h 344"/>
                <a:gd name="T10" fmla="*/ 145 w 309"/>
                <a:gd name="T11" fmla="*/ 246 h 344"/>
                <a:gd name="T12" fmla="*/ 131 w 309"/>
                <a:gd name="T13" fmla="*/ 228 h 344"/>
                <a:gd name="T14" fmla="*/ 116 w 309"/>
                <a:gd name="T15" fmla="*/ 209 h 344"/>
                <a:gd name="T16" fmla="*/ 103 w 309"/>
                <a:gd name="T17" fmla="*/ 190 h 344"/>
                <a:gd name="T18" fmla="*/ 89 w 309"/>
                <a:gd name="T19" fmla="*/ 169 h 344"/>
                <a:gd name="T20" fmla="*/ 75 w 309"/>
                <a:gd name="T21" fmla="*/ 147 h 344"/>
                <a:gd name="T22" fmla="*/ 61 w 309"/>
                <a:gd name="T23" fmla="*/ 124 h 344"/>
                <a:gd name="T24" fmla="*/ 48 w 309"/>
                <a:gd name="T25" fmla="*/ 101 h 344"/>
                <a:gd name="T26" fmla="*/ 36 w 309"/>
                <a:gd name="T27" fmla="*/ 77 h 344"/>
                <a:gd name="T28" fmla="*/ 23 w 309"/>
                <a:gd name="T29" fmla="*/ 52 h 344"/>
                <a:gd name="T30" fmla="*/ 12 w 309"/>
                <a:gd name="T31" fmla="*/ 26 h 344"/>
                <a:gd name="T32" fmla="*/ 0 w 309"/>
                <a:gd name="T33" fmla="*/ 0 h 344"/>
                <a:gd name="T34" fmla="*/ 16 w 309"/>
                <a:gd name="T35" fmla="*/ 9 h 344"/>
                <a:gd name="T36" fmla="*/ 33 w 309"/>
                <a:gd name="T37" fmla="*/ 18 h 344"/>
                <a:gd name="T38" fmla="*/ 51 w 309"/>
                <a:gd name="T39" fmla="*/ 26 h 344"/>
                <a:gd name="T40" fmla="*/ 69 w 309"/>
                <a:gd name="T41" fmla="*/ 33 h 344"/>
                <a:gd name="T42" fmla="*/ 89 w 309"/>
                <a:gd name="T43" fmla="*/ 40 h 344"/>
                <a:gd name="T44" fmla="*/ 108 w 309"/>
                <a:gd name="T45" fmla="*/ 46 h 344"/>
                <a:gd name="T46" fmla="*/ 129 w 309"/>
                <a:gd name="T47" fmla="*/ 49 h 344"/>
                <a:gd name="T48" fmla="*/ 151 w 309"/>
                <a:gd name="T49" fmla="*/ 53 h 344"/>
                <a:gd name="T50" fmla="*/ 165 w 309"/>
                <a:gd name="T51" fmla="*/ 54 h 344"/>
                <a:gd name="T52" fmla="*/ 179 w 309"/>
                <a:gd name="T53" fmla="*/ 56 h 344"/>
                <a:gd name="T54" fmla="*/ 191 w 309"/>
                <a:gd name="T55" fmla="*/ 57 h 344"/>
                <a:gd name="T56" fmla="*/ 205 w 309"/>
                <a:gd name="T57" fmla="*/ 57 h 344"/>
                <a:gd name="T58" fmla="*/ 218 w 309"/>
                <a:gd name="T59" fmla="*/ 59 h 344"/>
                <a:gd name="T60" fmla="*/ 231 w 309"/>
                <a:gd name="T61" fmla="*/ 60 h 344"/>
                <a:gd name="T62" fmla="*/ 243 w 309"/>
                <a:gd name="T63" fmla="*/ 60 h 344"/>
                <a:gd name="T64" fmla="*/ 256 w 309"/>
                <a:gd name="T65" fmla="*/ 60 h 344"/>
                <a:gd name="T66" fmla="*/ 309 w 309"/>
                <a:gd name="T67" fmla="*/ 343 h 344"/>
                <a:gd name="T68" fmla="*/ 299 w 309"/>
                <a:gd name="T69" fmla="*/ 344 h 344"/>
                <a:gd name="T70" fmla="*/ 287 w 309"/>
                <a:gd name="T71" fmla="*/ 343 h 344"/>
                <a:gd name="T72" fmla="*/ 277 w 309"/>
                <a:gd name="T73" fmla="*/ 342 h 344"/>
                <a:gd name="T74" fmla="*/ 266 w 309"/>
                <a:gd name="T75" fmla="*/ 338 h 344"/>
                <a:gd name="T76" fmla="*/ 256 w 309"/>
                <a:gd name="T77" fmla="*/ 335 h 344"/>
                <a:gd name="T78" fmla="*/ 244 w 309"/>
                <a:gd name="T79" fmla="*/ 329 h 344"/>
                <a:gd name="T80" fmla="*/ 234 w 309"/>
                <a:gd name="T81" fmla="*/ 323 h 344"/>
                <a:gd name="T82" fmla="*/ 223 w 309"/>
                <a:gd name="T83" fmla="*/ 316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9" h="344">
                  <a:moveTo>
                    <a:pt x="223" y="316"/>
                  </a:moveTo>
                  <a:lnTo>
                    <a:pt x="206" y="305"/>
                  </a:lnTo>
                  <a:lnTo>
                    <a:pt x="191" y="292"/>
                  </a:lnTo>
                  <a:lnTo>
                    <a:pt x="176" y="277"/>
                  </a:lnTo>
                  <a:lnTo>
                    <a:pt x="160" y="262"/>
                  </a:lnTo>
                  <a:lnTo>
                    <a:pt x="145" y="246"/>
                  </a:lnTo>
                  <a:lnTo>
                    <a:pt x="131" y="228"/>
                  </a:lnTo>
                  <a:lnTo>
                    <a:pt x="116" y="209"/>
                  </a:lnTo>
                  <a:lnTo>
                    <a:pt x="103" y="190"/>
                  </a:lnTo>
                  <a:lnTo>
                    <a:pt x="89" y="169"/>
                  </a:lnTo>
                  <a:lnTo>
                    <a:pt x="75" y="147"/>
                  </a:lnTo>
                  <a:lnTo>
                    <a:pt x="61" y="124"/>
                  </a:lnTo>
                  <a:lnTo>
                    <a:pt x="48" y="101"/>
                  </a:lnTo>
                  <a:lnTo>
                    <a:pt x="36" y="77"/>
                  </a:lnTo>
                  <a:lnTo>
                    <a:pt x="23" y="52"/>
                  </a:lnTo>
                  <a:lnTo>
                    <a:pt x="12" y="26"/>
                  </a:lnTo>
                  <a:lnTo>
                    <a:pt x="0" y="0"/>
                  </a:lnTo>
                  <a:lnTo>
                    <a:pt x="16" y="9"/>
                  </a:lnTo>
                  <a:lnTo>
                    <a:pt x="33" y="18"/>
                  </a:lnTo>
                  <a:lnTo>
                    <a:pt x="51" y="26"/>
                  </a:lnTo>
                  <a:lnTo>
                    <a:pt x="69" y="33"/>
                  </a:lnTo>
                  <a:lnTo>
                    <a:pt x="89" y="40"/>
                  </a:lnTo>
                  <a:lnTo>
                    <a:pt x="108" y="46"/>
                  </a:lnTo>
                  <a:lnTo>
                    <a:pt x="129" y="49"/>
                  </a:lnTo>
                  <a:lnTo>
                    <a:pt x="151" y="53"/>
                  </a:lnTo>
                  <a:lnTo>
                    <a:pt x="165" y="54"/>
                  </a:lnTo>
                  <a:lnTo>
                    <a:pt x="179" y="56"/>
                  </a:lnTo>
                  <a:lnTo>
                    <a:pt x="191" y="57"/>
                  </a:lnTo>
                  <a:lnTo>
                    <a:pt x="205" y="57"/>
                  </a:lnTo>
                  <a:lnTo>
                    <a:pt x="218" y="59"/>
                  </a:lnTo>
                  <a:lnTo>
                    <a:pt x="231" y="60"/>
                  </a:lnTo>
                  <a:lnTo>
                    <a:pt x="243" y="60"/>
                  </a:lnTo>
                  <a:lnTo>
                    <a:pt x="256" y="60"/>
                  </a:lnTo>
                  <a:lnTo>
                    <a:pt x="309" y="343"/>
                  </a:lnTo>
                  <a:lnTo>
                    <a:pt x="299" y="344"/>
                  </a:lnTo>
                  <a:lnTo>
                    <a:pt x="287" y="343"/>
                  </a:lnTo>
                  <a:lnTo>
                    <a:pt x="277" y="342"/>
                  </a:lnTo>
                  <a:lnTo>
                    <a:pt x="266" y="338"/>
                  </a:lnTo>
                  <a:lnTo>
                    <a:pt x="256" y="335"/>
                  </a:lnTo>
                  <a:lnTo>
                    <a:pt x="244" y="329"/>
                  </a:lnTo>
                  <a:lnTo>
                    <a:pt x="234" y="323"/>
                  </a:lnTo>
                  <a:lnTo>
                    <a:pt x="223" y="3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2766" y="2146"/>
              <a:ext cx="116" cy="173"/>
            </a:xfrm>
            <a:custGeom>
              <a:avLst/>
              <a:gdLst>
                <a:gd name="T0" fmla="*/ 105 w 232"/>
                <a:gd name="T1" fmla="*/ 328 h 345"/>
                <a:gd name="T2" fmla="*/ 98 w 232"/>
                <a:gd name="T3" fmla="*/ 330 h 345"/>
                <a:gd name="T4" fmla="*/ 92 w 232"/>
                <a:gd name="T5" fmla="*/ 333 h 345"/>
                <a:gd name="T6" fmla="*/ 85 w 232"/>
                <a:gd name="T7" fmla="*/ 335 h 345"/>
                <a:gd name="T8" fmla="*/ 78 w 232"/>
                <a:gd name="T9" fmla="*/ 337 h 345"/>
                <a:gd name="T10" fmla="*/ 71 w 232"/>
                <a:gd name="T11" fmla="*/ 339 h 345"/>
                <a:gd name="T12" fmla="*/ 64 w 232"/>
                <a:gd name="T13" fmla="*/ 342 h 345"/>
                <a:gd name="T14" fmla="*/ 58 w 232"/>
                <a:gd name="T15" fmla="*/ 343 h 345"/>
                <a:gd name="T16" fmla="*/ 51 w 232"/>
                <a:gd name="T17" fmla="*/ 345 h 345"/>
                <a:gd name="T18" fmla="*/ 0 w 232"/>
                <a:gd name="T19" fmla="*/ 77 h 345"/>
                <a:gd name="T20" fmla="*/ 17 w 232"/>
                <a:gd name="T21" fmla="*/ 75 h 345"/>
                <a:gd name="T22" fmla="*/ 35 w 232"/>
                <a:gd name="T23" fmla="*/ 72 h 345"/>
                <a:gd name="T24" fmla="*/ 51 w 232"/>
                <a:gd name="T25" fmla="*/ 69 h 345"/>
                <a:gd name="T26" fmla="*/ 67 w 232"/>
                <a:gd name="T27" fmla="*/ 65 h 345"/>
                <a:gd name="T28" fmla="*/ 82 w 232"/>
                <a:gd name="T29" fmla="*/ 61 h 345"/>
                <a:gd name="T30" fmla="*/ 98 w 232"/>
                <a:gd name="T31" fmla="*/ 57 h 345"/>
                <a:gd name="T32" fmla="*/ 113 w 232"/>
                <a:gd name="T33" fmla="*/ 53 h 345"/>
                <a:gd name="T34" fmla="*/ 127 w 232"/>
                <a:gd name="T35" fmla="*/ 47 h 345"/>
                <a:gd name="T36" fmla="*/ 142 w 232"/>
                <a:gd name="T37" fmla="*/ 42 h 345"/>
                <a:gd name="T38" fmla="*/ 156 w 232"/>
                <a:gd name="T39" fmla="*/ 37 h 345"/>
                <a:gd name="T40" fmla="*/ 168 w 232"/>
                <a:gd name="T41" fmla="*/ 31 h 345"/>
                <a:gd name="T42" fmla="*/ 182 w 232"/>
                <a:gd name="T43" fmla="*/ 25 h 345"/>
                <a:gd name="T44" fmla="*/ 195 w 232"/>
                <a:gd name="T45" fmla="*/ 19 h 345"/>
                <a:gd name="T46" fmla="*/ 207 w 232"/>
                <a:gd name="T47" fmla="*/ 12 h 345"/>
                <a:gd name="T48" fmla="*/ 220 w 232"/>
                <a:gd name="T49" fmla="*/ 7 h 345"/>
                <a:gd name="T50" fmla="*/ 232 w 232"/>
                <a:gd name="T51" fmla="*/ 0 h 345"/>
                <a:gd name="T52" fmla="*/ 225 w 232"/>
                <a:gd name="T53" fmla="*/ 56 h 345"/>
                <a:gd name="T54" fmla="*/ 214 w 232"/>
                <a:gd name="T55" fmla="*/ 109 h 345"/>
                <a:gd name="T56" fmla="*/ 202 w 232"/>
                <a:gd name="T57" fmla="*/ 158 h 345"/>
                <a:gd name="T58" fmla="*/ 186 w 232"/>
                <a:gd name="T59" fmla="*/ 201 h 345"/>
                <a:gd name="T60" fmla="*/ 168 w 232"/>
                <a:gd name="T61" fmla="*/ 240 h 345"/>
                <a:gd name="T62" fmla="*/ 149 w 232"/>
                <a:gd name="T63" fmla="*/ 275 h 345"/>
                <a:gd name="T64" fmla="*/ 128 w 232"/>
                <a:gd name="T65" fmla="*/ 305 h 345"/>
                <a:gd name="T66" fmla="*/ 105 w 232"/>
                <a:gd name="T67" fmla="*/ 328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2" h="345">
                  <a:moveTo>
                    <a:pt x="105" y="328"/>
                  </a:moveTo>
                  <a:lnTo>
                    <a:pt x="98" y="330"/>
                  </a:lnTo>
                  <a:lnTo>
                    <a:pt x="92" y="333"/>
                  </a:lnTo>
                  <a:lnTo>
                    <a:pt x="85" y="335"/>
                  </a:lnTo>
                  <a:lnTo>
                    <a:pt x="78" y="337"/>
                  </a:lnTo>
                  <a:lnTo>
                    <a:pt x="71" y="339"/>
                  </a:lnTo>
                  <a:lnTo>
                    <a:pt x="64" y="342"/>
                  </a:lnTo>
                  <a:lnTo>
                    <a:pt x="58" y="343"/>
                  </a:lnTo>
                  <a:lnTo>
                    <a:pt x="51" y="345"/>
                  </a:lnTo>
                  <a:lnTo>
                    <a:pt x="0" y="77"/>
                  </a:lnTo>
                  <a:lnTo>
                    <a:pt x="17" y="75"/>
                  </a:lnTo>
                  <a:lnTo>
                    <a:pt x="35" y="72"/>
                  </a:lnTo>
                  <a:lnTo>
                    <a:pt x="51" y="69"/>
                  </a:lnTo>
                  <a:lnTo>
                    <a:pt x="67" y="65"/>
                  </a:lnTo>
                  <a:lnTo>
                    <a:pt x="82" y="61"/>
                  </a:lnTo>
                  <a:lnTo>
                    <a:pt x="98" y="57"/>
                  </a:lnTo>
                  <a:lnTo>
                    <a:pt x="113" y="53"/>
                  </a:lnTo>
                  <a:lnTo>
                    <a:pt x="127" y="47"/>
                  </a:lnTo>
                  <a:lnTo>
                    <a:pt x="142" y="42"/>
                  </a:lnTo>
                  <a:lnTo>
                    <a:pt x="156" y="37"/>
                  </a:lnTo>
                  <a:lnTo>
                    <a:pt x="168" y="31"/>
                  </a:lnTo>
                  <a:lnTo>
                    <a:pt x="182" y="25"/>
                  </a:lnTo>
                  <a:lnTo>
                    <a:pt x="195" y="19"/>
                  </a:lnTo>
                  <a:lnTo>
                    <a:pt x="207" y="12"/>
                  </a:lnTo>
                  <a:lnTo>
                    <a:pt x="220" y="7"/>
                  </a:lnTo>
                  <a:lnTo>
                    <a:pt x="232" y="0"/>
                  </a:lnTo>
                  <a:lnTo>
                    <a:pt x="225" y="56"/>
                  </a:lnTo>
                  <a:lnTo>
                    <a:pt x="214" y="109"/>
                  </a:lnTo>
                  <a:lnTo>
                    <a:pt x="202" y="158"/>
                  </a:lnTo>
                  <a:lnTo>
                    <a:pt x="186" y="201"/>
                  </a:lnTo>
                  <a:lnTo>
                    <a:pt x="168" y="240"/>
                  </a:lnTo>
                  <a:lnTo>
                    <a:pt x="149" y="275"/>
                  </a:lnTo>
                  <a:lnTo>
                    <a:pt x="128" y="305"/>
                  </a:lnTo>
                  <a:lnTo>
                    <a:pt x="105" y="3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2732" y="1974"/>
              <a:ext cx="153" cy="167"/>
            </a:xfrm>
            <a:custGeom>
              <a:avLst/>
              <a:gdLst>
                <a:gd name="T0" fmla="*/ 53 w 306"/>
                <a:gd name="T1" fmla="*/ 333 h 333"/>
                <a:gd name="T2" fmla="*/ 0 w 306"/>
                <a:gd name="T3" fmla="*/ 54 h 333"/>
                <a:gd name="T4" fmla="*/ 287 w 306"/>
                <a:gd name="T5" fmla="*/ 0 h 333"/>
                <a:gd name="T6" fmla="*/ 296 w 306"/>
                <a:gd name="T7" fmla="*/ 62 h 333"/>
                <a:gd name="T8" fmla="*/ 302 w 306"/>
                <a:gd name="T9" fmla="*/ 122 h 333"/>
                <a:gd name="T10" fmla="*/ 305 w 306"/>
                <a:gd name="T11" fmla="*/ 179 h 333"/>
                <a:gd name="T12" fmla="*/ 306 w 306"/>
                <a:gd name="T13" fmla="*/ 236 h 333"/>
                <a:gd name="T14" fmla="*/ 294 w 306"/>
                <a:gd name="T15" fmla="*/ 244 h 333"/>
                <a:gd name="T16" fmla="*/ 280 w 306"/>
                <a:gd name="T17" fmla="*/ 252 h 333"/>
                <a:gd name="T18" fmla="*/ 266 w 306"/>
                <a:gd name="T19" fmla="*/ 260 h 333"/>
                <a:gd name="T20" fmla="*/ 252 w 306"/>
                <a:gd name="T21" fmla="*/ 268 h 333"/>
                <a:gd name="T22" fmla="*/ 238 w 306"/>
                <a:gd name="T23" fmla="*/ 276 h 333"/>
                <a:gd name="T24" fmla="*/ 223 w 306"/>
                <a:gd name="T25" fmla="*/ 283 h 333"/>
                <a:gd name="T26" fmla="*/ 208 w 306"/>
                <a:gd name="T27" fmla="*/ 290 h 333"/>
                <a:gd name="T28" fmla="*/ 193 w 306"/>
                <a:gd name="T29" fmla="*/ 297 h 333"/>
                <a:gd name="T30" fmla="*/ 177 w 306"/>
                <a:gd name="T31" fmla="*/ 302 h 333"/>
                <a:gd name="T32" fmla="*/ 161 w 306"/>
                <a:gd name="T33" fmla="*/ 308 h 333"/>
                <a:gd name="T34" fmla="*/ 145 w 306"/>
                <a:gd name="T35" fmla="*/ 314 h 333"/>
                <a:gd name="T36" fmla="*/ 128 w 306"/>
                <a:gd name="T37" fmla="*/ 318 h 333"/>
                <a:gd name="T38" fmla="*/ 109 w 306"/>
                <a:gd name="T39" fmla="*/ 323 h 333"/>
                <a:gd name="T40" fmla="*/ 91 w 306"/>
                <a:gd name="T41" fmla="*/ 328 h 333"/>
                <a:gd name="T42" fmla="*/ 72 w 306"/>
                <a:gd name="T43" fmla="*/ 330 h 333"/>
                <a:gd name="T44" fmla="*/ 53 w 306"/>
                <a:gd name="T45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6" h="333">
                  <a:moveTo>
                    <a:pt x="53" y="333"/>
                  </a:moveTo>
                  <a:lnTo>
                    <a:pt x="0" y="54"/>
                  </a:lnTo>
                  <a:lnTo>
                    <a:pt x="287" y="0"/>
                  </a:lnTo>
                  <a:lnTo>
                    <a:pt x="296" y="62"/>
                  </a:lnTo>
                  <a:lnTo>
                    <a:pt x="302" y="122"/>
                  </a:lnTo>
                  <a:lnTo>
                    <a:pt x="305" y="179"/>
                  </a:lnTo>
                  <a:lnTo>
                    <a:pt x="306" y="236"/>
                  </a:lnTo>
                  <a:lnTo>
                    <a:pt x="294" y="244"/>
                  </a:lnTo>
                  <a:lnTo>
                    <a:pt x="280" y="252"/>
                  </a:lnTo>
                  <a:lnTo>
                    <a:pt x="266" y="260"/>
                  </a:lnTo>
                  <a:lnTo>
                    <a:pt x="252" y="268"/>
                  </a:lnTo>
                  <a:lnTo>
                    <a:pt x="238" y="276"/>
                  </a:lnTo>
                  <a:lnTo>
                    <a:pt x="223" y="283"/>
                  </a:lnTo>
                  <a:lnTo>
                    <a:pt x="208" y="290"/>
                  </a:lnTo>
                  <a:lnTo>
                    <a:pt x="193" y="297"/>
                  </a:lnTo>
                  <a:lnTo>
                    <a:pt x="177" y="302"/>
                  </a:lnTo>
                  <a:lnTo>
                    <a:pt x="161" y="308"/>
                  </a:lnTo>
                  <a:lnTo>
                    <a:pt x="145" y="314"/>
                  </a:lnTo>
                  <a:lnTo>
                    <a:pt x="128" y="318"/>
                  </a:lnTo>
                  <a:lnTo>
                    <a:pt x="109" y="323"/>
                  </a:lnTo>
                  <a:lnTo>
                    <a:pt x="91" y="328"/>
                  </a:lnTo>
                  <a:lnTo>
                    <a:pt x="72" y="330"/>
                  </a:lnTo>
                  <a:lnTo>
                    <a:pt x="53" y="3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2917" y="2045"/>
              <a:ext cx="124" cy="210"/>
            </a:xfrm>
            <a:custGeom>
              <a:avLst/>
              <a:gdLst>
                <a:gd name="T0" fmla="*/ 0 w 249"/>
                <a:gd name="T1" fmla="*/ 421 h 421"/>
                <a:gd name="T2" fmla="*/ 10 w 249"/>
                <a:gd name="T3" fmla="*/ 388 h 421"/>
                <a:gd name="T4" fmla="*/ 19 w 249"/>
                <a:gd name="T5" fmla="*/ 354 h 421"/>
                <a:gd name="T6" fmla="*/ 27 w 249"/>
                <a:gd name="T7" fmla="*/ 318 h 421"/>
                <a:gd name="T8" fmla="*/ 34 w 249"/>
                <a:gd name="T9" fmla="*/ 282 h 421"/>
                <a:gd name="T10" fmla="*/ 40 w 249"/>
                <a:gd name="T11" fmla="*/ 244 h 421"/>
                <a:gd name="T12" fmla="*/ 44 w 249"/>
                <a:gd name="T13" fmla="*/ 205 h 421"/>
                <a:gd name="T14" fmla="*/ 47 w 249"/>
                <a:gd name="T15" fmla="*/ 166 h 421"/>
                <a:gd name="T16" fmla="*/ 48 w 249"/>
                <a:gd name="T17" fmla="*/ 125 h 421"/>
                <a:gd name="T18" fmla="*/ 56 w 249"/>
                <a:gd name="T19" fmla="*/ 119 h 421"/>
                <a:gd name="T20" fmla="*/ 64 w 249"/>
                <a:gd name="T21" fmla="*/ 113 h 421"/>
                <a:gd name="T22" fmla="*/ 71 w 249"/>
                <a:gd name="T23" fmla="*/ 107 h 421"/>
                <a:gd name="T24" fmla="*/ 79 w 249"/>
                <a:gd name="T25" fmla="*/ 102 h 421"/>
                <a:gd name="T26" fmla="*/ 101 w 249"/>
                <a:gd name="T27" fmla="*/ 86 h 421"/>
                <a:gd name="T28" fmla="*/ 123 w 249"/>
                <a:gd name="T29" fmla="*/ 69 h 421"/>
                <a:gd name="T30" fmla="*/ 144 w 249"/>
                <a:gd name="T31" fmla="*/ 54 h 421"/>
                <a:gd name="T32" fmla="*/ 165 w 249"/>
                <a:gd name="T33" fmla="*/ 41 h 421"/>
                <a:gd name="T34" fmla="*/ 185 w 249"/>
                <a:gd name="T35" fmla="*/ 28 h 421"/>
                <a:gd name="T36" fmla="*/ 206 w 249"/>
                <a:gd name="T37" fmla="*/ 18 h 421"/>
                <a:gd name="T38" fmla="*/ 227 w 249"/>
                <a:gd name="T39" fmla="*/ 7 h 421"/>
                <a:gd name="T40" fmla="*/ 249 w 249"/>
                <a:gd name="T41" fmla="*/ 0 h 421"/>
                <a:gd name="T42" fmla="*/ 243 w 249"/>
                <a:gd name="T43" fmla="*/ 31 h 421"/>
                <a:gd name="T44" fmla="*/ 235 w 249"/>
                <a:gd name="T45" fmla="*/ 62 h 421"/>
                <a:gd name="T46" fmla="*/ 226 w 249"/>
                <a:gd name="T47" fmla="*/ 92 h 421"/>
                <a:gd name="T48" fmla="*/ 215 w 249"/>
                <a:gd name="T49" fmla="*/ 121 h 421"/>
                <a:gd name="T50" fmla="*/ 204 w 249"/>
                <a:gd name="T51" fmla="*/ 151 h 421"/>
                <a:gd name="T52" fmla="*/ 191 w 249"/>
                <a:gd name="T53" fmla="*/ 179 h 421"/>
                <a:gd name="T54" fmla="*/ 177 w 249"/>
                <a:gd name="T55" fmla="*/ 206 h 421"/>
                <a:gd name="T56" fmla="*/ 162 w 249"/>
                <a:gd name="T57" fmla="*/ 234 h 421"/>
                <a:gd name="T58" fmla="*/ 146 w 249"/>
                <a:gd name="T59" fmla="*/ 261 h 421"/>
                <a:gd name="T60" fmla="*/ 129 w 249"/>
                <a:gd name="T61" fmla="*/ 286 h 421"/>
                <a:gd name="T62" fmla="*/ 109 w 249"/>
                <a:gd name="T63" fmla="*/ 310 h 421"/>
                <a:gd name="T64" fmla="*/ 90 w 249"/>
                <a:gd name="T65" fmla="*/ 334 h 421"/>
                <a:gd name="T66" fmla="*/ 69 w 249"/>
                <a:gd name="T67" fmla="*/ 357 h 421"/>
                <a:gd name="T68" fmla="*/ 47 w 249"/>
                <a:gd name="T69" fmla="*/ 379 h 421"/>
                <a:gd name="T70" fmla="*/ 24 w 249"/>
                <a:gd name="T71" fmla="*/ 400 h 421"/>
                <a:gd name="T72" fmla="*/ 0 w 249"/>
                <a:gd name="T73" fmla="*/ 421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9" h="421">
                  <a:moveTo>
                    <a:pt x="0" y="421"/>
                  </a:moveTo>
                  <a:lnTo>
                    <a:pt x="10" y="388"/>
                  </a:lnTo>
                  <a:lnTo>
                    <a:pt x="19" y="354"/>
                  </a:lnTo>
                  <a:lnTo>
                    <a:pt x="27" y="318"/>
                  </a:lnTo>
                  <a:lnTo>
                    <a:pt x="34" y="282"/>
                  </a:lnTo>
                  <a:lnTo>
                    <a:pt x="40" y="244"/>
                  </a:lnTo>
                  <a:lnTo>
                    <a:pt x="44" y="205"/>
                  </a:lnTo>
                  <a:lnTo>
                    <a:pt x="47" y="166"/>
                  </a:lnTo>
                  <a:lnTo>
                    <a:pt x="48" y="125"/>
                  </a:lnTo>
                  <a:lnTo>
                    <a:pt x="56" y="119"/>
                  </a:lnTo>
                  <a:lnTo>
                    <a:pt x="64" y="113"/>
                  </a:lnTo>
                  <a:lnTo>
                    <a:pt x="71" y="107"/>
                  </a:lnTo>
                  <a:lnTo>
                    <a:pt x="79" y="102"/>
                  </a:lnTo>
                  <a:lnTo>
                    <a:pt x="101" y="86"/>
                  </a:lnTo>
                  <a:lnTo>
                    <a:pt x="123" y="69"/>
                  </a:lnTo>
                  <a:lnTo>
                    <a:pt x="144" y="54"/>
                  </a:lnTo>
                  <a:lnTo>
                    <a:pt x="165" y="41"/>
                  </a:lnTo>
                  <a:lnTo>
                    <a:pt x="185" y="28"/>
                  </a:lnTo>
                  <a:lnTo>
                    <a:pt x="206" y="18"/>
                  </a:lnTo>
                  <a:lnTo>
                    <a:pt x="227" y="7"/>
                  </a:lnTo>
                  <a:lnTo>
                    <a:pt x="249" y="0"/>
                  </a:lnTo>
                  <a:lnTo>
                    <a:pt x="243" y="31"/>
                  </a:lnTo>
                  <a:lnTo>
                    <a:pt x="235" y="62"/>
                  </a:lnTo>
                  <a:lnTo>
                    <a:pt x="226" y="92"/>
                  </a:lnTo>
                  <a:lnTo>
                    <a:pt x="215" y="121"/>
                  </a:lnTo>
                  <a:lnTo>
                    <a:pt x="204" y="151"/>
                  </a:lnTo>
                  <a:lnTo>
                    <a:pt x="191" y="179"/>
                  </a:lnTo>
                  <a:lnTo>
                    <a:pt x="177" y="206"/>
                  </a:lnTo>
                  <a:lnTo>
                    <a:pt x="162" y="234"/>
                  </a:lnTo>
                  <a:lnTo>
                    <a:pt x="146" y="261"/>
                  </a:lnTo>
                  <a:lnTo>
                    <a:pt x="129" y="286"/>
                  </a:lnTo>
                  <a:lnTo>
                    <a:pt x="109" y="310"/>
                  </a:lnTo>
                  <a:lnTo>
                    <a:pt x="90" y="334"/>
                  </a:lnTo>
                  <a:lnTo>
                    <a:pt x="69" y="357"/>
                  </a:lnTo>
                  <a:lnTo>
                    <a:pt x="47" y="379"/>
                  </a:lnTo>
                  <a:lnTo>
                    <a:pt x="24" y="400"/>
                  </a:lnTo>
                  <a:lnTo>
                    <a:pt x="0" y="4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2931" y="1942"/>
              <a:ext cx="115" cy="109"/>
            </a:xfrm>
            <a:custGeom>
              <a:avLst/>
              <a:gdLst>
                <a:gd name="T0" fmla="*/ 231 w 231"/>
                <a:gd name="T1" fmla="*/ 111 h 219"/>
                <a:gd name="T2" fmla="*/ 216 w 231"/>
                <a:gd name="T3" fmla="*/ 114 h 219"/>
                <a:gd name="T4" fmla="*/ 201 w 231"/>
                <a:gd name="T5" fmla="*/ 118 h 219"/>
                <a:gd name="T6" fmla="*/ 187 w 231"/>
                <a:gd name="T7" fmla="*/ 122 h 219"/>
                <a:gd name="T8" fmla="*/ 173 w 231"/>
                <a:gd name="T9" fmla="*/ 127 h 219"/>
                <a:gd name="T10" fmla="*/ 160 w 231"/>
                <a:gd name="T11" fmla="*/ 133 h 219"/>
                <a:gd name="T12" fmla="*/ 146 w 231"/>
                <a:gd name="T13" fmla="*/ 138 h 219"/>
                <a:gd name="T14" fmla="*/ 133 w 231"/>
                <a:gd name="T15" fmla="*/ 145 h 219"/>
                <a:gd name="T16" fmla="*/ 120 w 231"/>
                <a:gd name="T17" fmla="*/ 152 h 219"/>
                <a:gd name="T18" fmla="*/ 106 w 231"/>
                <a:gd name="T19" fmla="*/ 159 h 219"/>
                <a:gd name="T20" fmla="*/ 94 w 231"/>
                <a:gd name="T21" fmla="*/ 167 h 219"/>
                <a:gd name="T22" fmla="*/ 82 w 231"/>
                <a:gd name="T23" fmla="*/ 175 h 219"/>
                <a:gd name="T24" fmla="*/ 70 w 231"/>
                <a:gd name="T25" fmla="*/ 183 h 219"/>
                <a:gd name="T26" fmla="*/ 57 w 231"/>
                <a:gd name="T27" fmla="*/ 191 h 219"/>
                <a:gd name="T28" fmla="*/ 44 w 231"/>
                <a:gd name="T29" fmla="*/ 201 h 219"/>
                <a:gd name="T30" fmla="*/ 33 w 231"/>
                <a:gd name="T31" fmla="*/ 210 h 219"/>
                <a:gd name="T32" fmla="*/ 20 w 231"/>
                <a:gd name="T33" fmla="*/ 219 h 219"/>
                <a:gd name="T34" fmla="*/ 17 w 231"/>
                <a:gd name="T35" fmla="*/ 175 h 219"/>
                <a:gd name="T36" fmla="*/ 13 w 231"/>
                <a:gd name="T37" fmla="*/ 131 h 219"/>
                <a:gd name="T38" fmla="*/ 7 w 231"/>
                <a:gd name="T39" fmla="*/ 88 h 219"/>
                <a:gd name="T40" fmla="*/ 0 w 231"/>
                <a:gd name="T41" fmla="*/ 43 h 219"/>
                <a:gd name="T42" fmla="*/ 226 w 231"/>
                <a:gd name="T43" fmla="*/ 0 h 219"/>
                <a:gd name="T44" fmla="*/ 229 w 231"/>
                <a:gd name="T45" fmla="*/ 28 h 219"/>
                <a:gd name="T46" fmla="*/ 231 w 231"/>
                <a:gd name="T47" fmla="*/ 55 h 219"/>
                <a:gd name="T48" fmla="*/ 231 w 231"/>
                <a:gd name="T49" fmla="*/ 83 h 219"/>
                <a:gd name="T50" fmla="*/ 231 w 231"/>
                <a:gd name="T51" fmla="*/ 111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1" h="219">
                  <a:moveTo>
                    <a:pt x="231" y="111"/>
                  </a:moveTo>
                  <a:lnTo>
                    <a:pt x="216" y="114"/>
                  </a:lnTo>
                  <a:lnTo>
                    <a:pt x="201" y="118"/>
                  </a:lnTo>
                  <a:lnTo>
                    <a:pt x="187" y="122"/>
                  </a:lnTo>
                  <a:lnTo>
                    <a:pt x="173" y="127"/>
                  </a:lnTo>
                  <a:lnTo>
                    <a:pt x="160" y="133"/>
                  </a:lnTo>
                  <a:lnTo>
                    <a:pt x="146" y="138"/>
                  </a:lnTo>
                  <a:lnTo>
                    <a:pt x="133" y="145"/>
                  </a:lnTo>
                  <a:lnTo>
                    <a:pt x="120" y="152"/>
                  </a:lnTo>
                  <a:lnTo>
                    <a:pt x="106" y="159"/>
                  </a:lnTo>
                  <a:lnTo>
                    <a:pt x="94" y="167"/>
                  </a:lnTo>
                  <a:lnTo>
                    <a:pt x="82" y="175"/>
                  </a:lnTo>
                  <a:lnTo>
                    <a:pt x="70" y="183"/>
                  </a:lnTo>
                  <a:lnTo>
                    <a:pt x="57" y="191"/>
                  </a:lnTo>
                  <a:lnTo>
                    <a:pt x="44" y="201"/>
                  </a:lnTo>
                  <a:lnTo>
                    <a:pt x="33" y="210"/>
                  </a:lnTo>
                  <a:lnTo>
                    <a:pt x="20" y="219"/>
                  </a:lnTo>
                  <a:lnTo>
                    <a:pt x="17" y="175"/>
                  </a:lnTo>
                  <a:lnTo>
                    <a:pt x="13" y="131"/>
                  </a:lnTo>
                  <a:lnTo>
                    <a:pt x="7" y="88"/>
                  </a:lnTo>
                  <a:lnTo>
                    <a:pt x="0" y="43"/>
                  </a:lnTo>
                  <a:lnTo>
                    <a:pt x="226" y="0"/>
                  </a:lnTo>
                  <a:lnTo>
                    <a:pt x="229" y="28"/>
                  </a:lnTo>
                  <a:lnTo>
                    <a:pt x="231" y="55"/>
                  </a:lnTo>
                  <a:lnTo>
                    <a:pt x="231" y="83"/>
                  </a:lnTo>
                  <a:lnTo>
                    <a:pt x="231" y="1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2766" y="2146"/>
              <a:ext cx="116" cy="173"/>
            </a:xfrm>
            <a:custGeom>
              <a:avLst/>
              <a:gdLst>
                <a:gd name="T0" fmla="*/ 51 w 232"/>
                <a:gd name="T1" fmla="*/ 345 h 345"/>
                <a:gd name="T2" fmla="*/ 58 w 232"/>
                <a:gd name="T3" fmla="*/ 343 h 345"/>
                <a:gd name="T4" fmla="*/ 64 w 232"/>
                <a:gd name="T5" fmla="*/ 342 h 345"/>
                <a:gd name="T6" fmla="*/ 71 w 232"/>
                <a:gd name="T7" fmla="*/ 339 h 345"/>
                <a:gd name="T8" fmla="*/ 78 w 232"/>
                <a:gd name="T9" fmla="*/ 337 h 345"/>
                <a:gd name="T10" fmla="*/ 85 w 232"/>
                <a:gd name="T11" fmla="*/ 335 h 345"/>
                <a:gd name="T12" fmla="*/ 92 w 232"/>
                <a:gd name="T13" fmla="*/ 333 h 345"/>
                <a:gd name="T14" fmla="*/ 98 w 232"/>
                <a:gd name="T15" fmla="*/ 330 h 345"/>
                <a:gd name="T16" fmla="*/ 105 w 232"/>
                <a:gd name="T17" fmla="*/ 328 h 345"/>
                <a:gd name="T18" fmla="*/ 128 w 232"/>
                <a:gd name="T19" fmla="*/ 305 h 345"/>
                <a:gd name="T20" fmla="*/ 149 w 232"/>
                <a:gd name="T21" fmla="*/ 275 h 345"/>
                <a:gd name="T22" fmla="*/ 168 w 232"/>
                <a:gd name="T23" fmla="*/ 240 h 345"/>
                <a:gd name="T24" fmla="*/ 186 w 232"/>
                <a:gd name="T25" fmla="*/ 201 h 345"/>
                <a:gd name="T26" fmla="*/ 202 w 232"/>
                <a:gd name="T27" fmla="*/ 158 h 345"/>
                <a:gd name="T28" fmla="*/ 214 w 232"/>
                <a:gd name="T29" fmla="*/ 109 h 345"/>
                <a:gd name="T30" fmla="*/ 225 w 232"/>
                <a:gd name="T31" fmla="*/ 56 h 345"/>
                <a:gd name="T32" fmla="*/ 232 w 232"/>
                <a:gd name="T33" fmla="*/ 0 h 345"/>
                <a:gd name="T34" fmla="*/ 220 w 232"/>
                <a:gd name="T35" fmla="*/ 7 h 345"/>
                <a:gd name="T36" fmla="*/ 207 w 232"/>
                <a:gd name="T37" fmla="*/ 12 h 345"/>
                <a:gd name="T38" fmla="*/ 195 w 232"/>
                <a:gd name="T39" fmla="*/ 19 h 345"/>
                <a:gd name="T40" fmla="*/ 182 w 232"/>
                <a:gd name="T41" fmla="*/ 25 h 345"/>
                <a:gd name="T42" fmla="*/ 168 w 232"/>
                <a:gd name="T43" fmla="*/ 31 h 345"/>
                <a:gd name="T44" fmla="*/ 156 w 232"/>
                <a:gd name="T45" fmla="*/ 37 h 345"/>
                <a:gd name="T46" fmla="*/ 142 w 232"/>
                <a:gd name="T47" fmla="*/ 42 h 345"/>
                <a:gd name="T48" fmla="*/ 127 w 232"/>
                <a:gd name="T49" fmla="*/ 47 h 345"/>
                <a:gd name="T50" fmla="*/ 113 w 232"/>
                <a:gd name="T51" fmla="*/ 53 h 345"/>
                <a:gd name="T52" fmla="*/ 98 w 232"/>
                <a:gd name="T53" fmla="*/ 57 h 345"/>
                <a:gd name="T54" fmla="*/ 82 w 232"/>
                <a:gd name="T55" fmla="*/ 61 h 345"/>
                <a:gd name="T56" fmla="*/ 67 w 232"/>
                <a:gd name="T57" fmla="*/ 65 h 345"/>
                <a:gd name="T58" fmla="*/ 51 w 232"/>
                <a:gd name="T59" fmla="*/ 69 h 345"/>
                <a:gd name="T60" fmla="*/ 35 w 232"/>
                <a:gd name="T61" fmla="*/ 72 h 345"/>
                <a:gd name="T62" fmla="*/ 17 w 232"/>
                <a:gd name="T63" fmla="*/ 75 h 345"/>
                <a:gd name="T64" fmla="*/ 0 w 232"/>
                <a:gd name="T65" fmla="*/ 77 h 345"/>
                <a:gd name="T66" fmla="*/ 51 w 232"/>
                <a:gd name="T67" fmla="*/ 34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2" h="345">
                  <a:moveTo>
                    <a:pt x="51" y="345"/>
                  </a:moveTo>
                  <a:lnTo>
                    <a:pt x="58" y="343"/>
                  </a:lnTo>
                  <a:lnTo>
                    <a:pt x="64" y="342"/>
                  </a:lnTo>
                  <a:lnTo>
                    <a:pt x="71" y="339"/>
                  </a:lnTo>
                  <a:lnTo>
                    <a:pt x="78" y="337"/>
                  </a:lnTo>
                  <a:lnTo>
                    <a:pt x="85" y="335"/>
                  </a:lnTo>
                  <a:lnTo>
                    <a:pt x="92" y="333"/>
                  </a:lnTo>
                  <a:lnTo>
                    <a:pt x="98" y="330"/>
                  </a:lnTo>
                  <a:lnTo>
                    <a:pt x="105" y="328"/>
                  </a:lnTo>
                  <a:lnTo>
                    <a:pt x="128" y="305"/>
                  </a:lnTo>
                  <a:lnTo>
                    <a:pt x="149" y="275"/>
                  </a:lnTo>
                  <a:lnTo>
                    <a:pt x="168" y="240"/>
                  </a:lnTo>
                  <a:lnTo>
                    <a:pt x="186" y="201"/>
                  </a:lnTo>
                  <a:lnTo>
                    <a:pt x="202" y="158"/>
                  </a:lnTo>
                  <a:lnTo>
                    <a:pt x="214" y="109"/>
                  </a:lnTo>
                  <a:lnTo>
                    <a:pt x="225" y="56"/>
                  </a:lnTo>
                  <a:lnTo>
                    <a:pt x="232" y="0"/>
                  </a:lnTo>
                  <a:lnTo>
                    <a:pt x="220" y="7"/>
                  </a:lnTo>
                  <a:lnTo>
                    <a:pt x="207" y="12"/>
                  </a:lnTo>
                  <a:lnTo>
                    <a:pt x="195" y="19"/>
                  </a:lnTo>
                  <a:lnTo>
                    <a:pt x="182" y="25"/>
                  </a:lnTo>
                  <a:lnTo>
                    <a:pt x="168" y="31"/>
                  </a:lnTo>
                  <a:lnTo>
                    <a:pt x="156" y="37"/>
                  </a:lnTo>
                  <a:lnTo>
                    <a:pt x="142" y="42"/>
                  </a:lnTo>
                  <a:lnTo>
                    <a:pt x="127" y="47"/>
                  </a:lnTo>
                  <a:lnTo>
                    <a:pt x="113" y="53"/>
                  </a:lnTo>
                  <a:lnTo>
                    <a:pt x="98" y="57"/>
                  </a:lnTo>
                  <a:lnTo>
                    <a:pt x="82" y="61"/>
                  </a:lnTo>
                  <a:lnTo>
                    <a:pt x="67" y="65"/>
                  </a:lnTo>
                  <a:lnTo>
                    <a:pt x="51" y="69"/>
                  </a:lnTo>
                  <a:lnTo>
                    <a:pt x="35" y="72"/>
                  </a:lnTo>
                  <a:lnTo>
                    <a:pt x="17" y="75"/>
                  </a:lnTo>
                  <a:lnTo>
                    <a:pt x="0" y="77"/>
                  </a:lnTo>
                  <a:lnTo>
                    <a:pt x="51" y="34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2732" y="1974"/>
              <a:ext cx="153" cy="167"/>
            </a:xfrm>
            <a:custGeom>
              <a:avLst/>
              <a:gdLst>
                <a:gd name="T0" fmla="*/ 0 w 306"/>
                <a:gd name="T1" fmla="*/ 54 h 333"/>
                <a:gd name="T2" fmla="*/ 53 w 306"/>
                <a:gd name="T3" fmla="*/ 333 h 333"/>
                <a:gd name="T4" fmla="*/ 72 w 306"/>
                <a:gd name="T5" fmla="*/ 330 h 333"/>
                <a:gd name="T6" fmla="*/ 91 w 306"/>
                <a:gd name="T7" fmla="*/ 328 h 333"/>
                <a:gd name="T8" fmla="*/ 109 w 306"/>
                <a:gd name="T9" fmla="*/ 323 h 333"/>
                <a:gd name="T10" fmla="*/ 128 w 306"/>
                <a:gd name="T11" fmla="*/ 318 h 333"/>
                <a:gd name="T12" fmla="*/ 145 w 306"/>
                <a:gd name="T13" fmla="*/ 314 h 333"/>
                <a:gd name="T14" fmla="*/ 161 w 306"/>
                <a:gd name="T15" fmla="*/ 308 h 333"/>
                <a:gd name="T16" fmla="*/ 177 w 306"/>
                <a:gd name="T17" fmla="*/ 302 h 333"/>
                <a:gd name="T18" fmla="*/ 193 w 306"/>
                <a:gd name="T19" fmla="*/ 297 h 333"/>
                <a:gd name="T20" fmla="*/ 208 w 306"/>
                <a:gd name="T21" fmla="*/ 290 h 333"/>
                <a:gd name="T22" fmla="*/ 223 w 306"/>
                <a:gd name="T23" fmla="*/ 283 h 333"/>
                <a:gd name="T24" fmla="*/ 238 w 306"/>
                <a:gd name="T25" fmla="*/ 276 h 333"/>
                <a:gd name="T26" fmla="*/ 252 w 306"/>
                <a:gd name="T27" fmla="*/ 268 h 333"/>
                <a:gd name="T28" fmla="*/ 266 w 306"/>
                <a:gd name="T29" fmla="*/ 260 h 333"/>
                <a:gd name="T30" fmla="*/ 280 w 306"/>
                <a:gd name="T31" fmla="*/ 252 h 333"/>
                <a:gd name="T32" fmla="*/ 294 w 306"/>
                <a:gd name="T33" fmla="*/ 244 h 333"/>
                <a:gd name="T34" fmla="*/ 306 w 306"/>
                <a:gd name="T35" fmla="*/ 236 h 333"/>
                <a:gd name="T36" fmla="*/ 305 w 306"/>
                <a:gd name="T37" fmla="*/ 179 h 333"/>
                <a:gd name="T38" fmla="*/ 302 w 306"/>
                <a:gd name="T39" fmla="*/ 122 h 333"/>
                <a:gd name="T40" fmla="*/ 296 w 306"/>
                <a:gd name="T41" fmla="*/ 62 h 333"/>
                <a:gd name="T42" fmla="*/ 287 w 306"/>
                <a:gd name="T43" fmla="*/ 0 h 333"/>
                <a:gd name="T44" fmla="*/ 0 w 306"/>
                <a:gd name="T45" fmla="*/ 54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6" h="333">
                  <a:moveTo>
                    <a:pt x="0" y="54"/>
                  </a:moveTo>
                  <a:lnTo>
                    <a:pt x="53" y="333"/>
                  </a:lnTo>
                  <a:lnTo>
                    <a:pt x="72" y="330"/>
                  </a:lnTo>
                  <a:lnTo>
                    <a:pt x="91" y="328"/>
                  </a:lnTo>
                  <a:lnTo>
                    <a:pt x="109" y="323"/>
                  </a:lnTo>
                  <a:lnTo>
                    <a:pt x="128" y="318"/>
                  </a:lnTo>
                  <a:lnTo>
                    <a:pt x="145" y="314"/>
                  </a:lnTo>
                  <a:lnTo>
                    <a:pt x="161" y="308"/>
                  </a:lnTo>
                  <a:lnTo>
                    <a:pt x="177" y="302"/>
                  </a:lnTo>
                  <a:lnTo>
                    <a:pt x="193" y="297"/>
                  </a:lnTo>
                  <a:lnTo>
                    <a:pt x="208" y="290"/>
                  </a:lnTo>
                  <a:lnTo>
                    <a:pt x="223" y="283"/>
                  </a:lnTo>
                  <a:lnTo>
                    <a:pt x="238" y="276"/>
                  </a:lnTo>
                  <a:lnTo>
                    <a:pt x="252" y="268"/>
                  </a:lnTo>
                  <a:lnTo>
                    <a:pt x="266" y="260"/>
                  </a:lnTo>
                  <a:lnTo>
                    <a:pt x="280" y="252"/>
                  </a:lnTo>
                  <a:lnTo>
                    <a:pt x="294" y="244"/>
                  </a:lnTo>
                  <a:lnTo>
                    <a:pt x="306" y="236"/>
                  </a:lnTo>
                  <a:lnTo>
                    <a:pt x="305" y="179"/>
                  </a:lnTo>
                  <a:lnTo>
                    <a:pt x="302" y="122"/>
                  </a:lnTo>
                  <a:lnTo>
                    <a:pt x="296" y="62"/>
                  </a:lnTo>
                  <a:lnTo>
                    <a:pt x="287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2582" y="2157"/>
              <a:ext cx="154" cy="173"/>
            </a:xfrm>
            <a:custGeom>
              <a:avLst/>
              <a:gdLst>
                <a:gd name="T0" fmla="*/ 151 w 309"/>
                <a:gd name="T1" fmla="*/ 53 h 344"/>
                <a:gd name="T2" fmla="*/ 129 w 309"/>
                <a:gd name="T3" fmla="*/ 49 h 344"/>
                <a:gd name="T4" fmla="*/ 108 w 309"/>
                <a:gd name="T5" fmla="*/ 46 h 344"/>
                <a:gd name="T6" fmla="*/ 89 w 309"/>
                <a:gd name="T7" fmla="*/ 40 h 344"/>
                <a:gd name="T8" fmla="*/ 69 w 309"/>
                <a:gd name="T9" fmla="*/ 33 h 344"/>
                <a:gd name="T10" fmla="*/ 51 w 309"/>
                <a:gd name="T11" fmla="*/ 26 h 344"/>
                <a:gd name="T12" fmla="*/ 33 w 309"/>
                <a:gd name="T13" fmla="*/ 18 h 344"/>
                <a:gd name="T14" fmla="*/ 16 w 309"/>
                <a:gd name="T15" fmla="*/ 9 h 344"/>
                <a:gd name="T16" fmla="*/ 0 w 309"/>
                <a:gd name="T17" fmla="*/ 0 h 344"/>
                <a:gd name="T18" fmla="*/ 12 w 309"/>
                <a:gd name="T19" fmla="*/ 26 h 344"/>
                <a:gd name="T20" fmla="*/ 23 w 309"/>
                <a:gd name="T21" fmla="*/ 52 h 344"/>
                <a:gd name="T22" fmla="*/ 36 w 309"/>
                <a:gd name="T23" fmla="*/ 77 h 344"/>
                <a:gd name="T24" fmla="*/ 48 w 309"/>
                <a:gd name="T25" fmla="*/ 101 h 344"/>
                <a:gd name="T26" fmla="*/ 61 w 309"/>
                <a:gd name="T27" fmla="*/ 124 h 344"/>
                <a:gd name="T28" fmla="*/ 75 w 309"/>
                <a:gd name="T29" fmla="*/ 147 h 344"/>
                <a:gd name="T30" fmla="*/ 89 w 309"/>
                <a:gd name="T31" fmla="*/ 169 h 344"/>
                <a:gd name="T32" fmla="*/ 103 w 309"/>
                <a:gd name="T33" fmla="*/ 190 h 344"/>
                <a:gd name="T34" fmla="*/ 116 w 309"/>
                <a:gd name="T35" fmla="*/ 209 h 344"/>
                <a:gd name="T36" fmla="*/ 131 w 309"/>
                <a:gd name="T37" fmla="*/ 228 h 344"/>
                <a:gd name="T38" fmla="*/ 145 w 309"/>
                <a:gd name="T39" fmla="*/ 246 h 344"/>
                <a:gd name="T40" fmla="*/ 160 w 309"/>
                <a:gd name="T41" fmla="*/ 262 h 344"/>
                <a:gd name="T42" fmla="*/ 176 w 309"/>
                <a:gd name="T43" fmla="*/ 277 h 344"/>
                <a:gd name="T44" fmla="*/ 191 w 309"/>
                <a:gd name="T45" fmla="*/ 292 h 344"/>
                <a:gd name="T46" fmla="*/ 206 w 309"/>
                <a:gd name="T47" fmla="*/ 305 h 344"/>
                <a:gd name="T48" fmla="*/ 223 w 309"/>
                <a:gd name="T49" fmla="*/ 316 h 344"/>
                <a:gd name="T50" fmla="*/ 234 w 309"/>
                <a:gd name="T51" fmla="*/ 323 h 344"/>
                <a:gd name="T52" fmla="*/ 244 w 309"/>
                <a:gd name="T53" fmla="*/ 329 h 344"/>
                <a:gd name="T54" fmla="*/ 256 w 309"/>
                <a:gd name="T55" fmla="*/ 335 h 344"/>
                <a:gd name="T56" fmla="*/ 266 w 309"/>
                <a:gd name="T57" fmla="*/ 338 h 344"/>
                <a:gd name="T58" fmla="*/ 277 w 309"/>
                <a:gd name="T59" fmla="*/ 342 h 344"/>
                <a:gd name="T60" fmla="*/ 287 w 309"/>
                <a:gd name="T61" fmla="*/ 343 h 344"/>
                <a:gd name="T62" fmla="*/ 299 w 309"/>
                <a:gd name="T63" fmla="*/ 344 h 344"/>
                <a:gd name="T64" fmla="*/ 309 w 309"/>
                <a:gd name="T65" fmla="*/ 343 h 344"/>
                <a:gd name="T66" fmla="*/ 256 w 309"/>
                <a:gd name="T67" fmla="*/ 60 h 344"/>
                <a:gd name="T68" fmla="*/ 243 w 309"/>
                <a:gd name="T69" fmla="*/ 60 h 344"/>
                <a:gd name="T70" fmla="*/ 231 w 309"/>
                <a:gd name="T71" fmla="*/ 60 h 344"/>
                <a:gd name="T72" fmla="*/ 218 w 309"/>
                <a:gd name="T73" fmla="*/ 59 h 344"/>
                <a:gd name="T74" fmla="*/ 205 w 309"/>
                <a:gd name="T75" fmla="*/ 57 h 344"/>
                <a:gd name="T76" fmla="*/ 191 w 309"/>
                <a:gd name="T77" fmla="*/ 57 h 344"/>
                <a:gd name="T78" fmla="*/ 179 w 309"/>
                <a:gd name="T79" fmla="*/ 56 h 344"/>
                <a:gd name="T80" fmla="*/ 165 w 309"/>
                <a:gd name="T81" fmla="*/ 54 h 344"/>
                <a:gd name="T82" fmla="*/ 151 w 309"/>
                <a:gd name="T83" fmla="*/ 53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9" h="344">
                  <a:moveTo>
                    <a:pt x="151" y="53"/>
                  </a:moveTo>
                  <a:lnTo>
                    <a:pt x="129" y="49"/>
                  </a:lnTo>
                  <a:lnTo>
                    <a:pt x="108" y="46"/>
                  </a:lnTo>
                  <a:lnTo>
                    <a:pt x="89" y="40"/>
                  </a:lnTo>
                  <a:lnTo>
                    <a:pt x="69" y="33"/>
                  </a:lnTo>
                  <a:lnTo>
                    <a:pt x="51" y="26"/>
                  </a:lnTo>
                  <a:lnTo>
                    <a:pt x="33" y="18"/>
                  </a:lnTo>
                  <a:lnTo>
                    <a:pt x="16" y="9"/>
                  </a:lnTo>
                  <a:lnTo>
                    <a:pt x="0" y="0"/>
                  </a:lnTo>
                  <a:lnTo>
                    <a:pt x="12" y="26"/>
                  </a:lnTo>
                  <a:lnTo>
                    <a:pt x="23" y="52"/>
                  </a:lnTo>
                  <a:lnTo>
                    <a:pt x="36" y="77"/>
                  </a:lnTo>
                  <a:lnTo>
                    <a:pt x="48" y="101"/>
                  </a:lnTo>
                  <a:lnTo>
                    <a:pt x="61" y="124"/>
                  </a:lnTo>
                  <a:lnTo>
                    <a:pt x="75" y="147"/>
                  </a:lnTo>
                  <a:lnTo>
                    <a:pt x="89" y="169"/>
                  </a:lnTo>
                  <a:lnTo>
                    <a:pt x="103" y="190"/>
                  </a:lnTo>
                  <a:lnTo>
                    <a:pt x="116" y="209"/>
                  </a:lnTo>
                  <a:lnTo>
                    <a:pt x="131" y="228"/>
                  </a:lnTo>
                  <a:lnTo>
                    <a:pt x="145" y="246"/>
                  </a:lnTo>
                  <a:lnTo>
                    <a:pt x="160" y="262"/>
                  </a:lnTo>
                  <a:lnTo>
                    <a:pt x="176" y="277"/>
                  </a:lnTo>
                  <a:lnTo>
                    <a:pt x="191" y="292"/>
                  </a:lnTo>
                  <a:lnTo>
                    <a:pt x="206" y="305"/>
                  </a:lnTo>
                  <a:lnTo>
                    <a:pt x="223" y="316"/>
                  </a:lnTo>
                  <a:lnTo>
                    <a:pt x="234" y="323"/>
                  </a:lnTo>
                  <a:lnTo>
                    <a:pt x="244" y="329"/>
                  </a:lnTo>
                  <a:lnTo>
                    <a:pt x="256" y="335"/>
                  </a:lnTo>
                  <a:lnTo>
                    <a:pt x="266" y="338"/>
                  </a:lnTo>
                  <a:lnTo>
                    <a:pt x="277" y="342"/>
                  </a:lnTo>
                  <a:lnTo>
                    <a:pt x="287" y="343"/>
                  </a:lnTo>
                  <a:lnTo>
                    <a:pt x="299" y="344"/>
                  </a:lnTo>
                  <a:lnTo>
                    <a:pt x="309" y="343"/>
                  </a:lnTo>
                  <a:lnTo>
                    <a:pt x="256" y="60"/>
                  </a:lnTo>
                  <a:lnTo>
                    <a:pt x="243" y="60"/>
                  </a:lnTo>
                  <a:lnTo>
                    <a:pt x="231" y="60"/>
                  </a:lnTo>
                  <a:lnTo>
                    <a:pt x="218" y="59"/>
                  </a:lnTo>
                  <a:lnTo>
                    <a:pt x="205" y="57"/>
                  </a:lnTo>
                  <a:lnTo>
                    <a:pt x="191" y="57"/>
                  </a:lnTo>
                  <a:lnTo>
                    <a:pt x="179" y="56"/>
                  </a:lnTo>
                  <a:lnTo>
                    <a:pt x="165" y="54"/>
                  </a:lnTo>
                  <a:lnTo>
                    <a:pt x="151" y="5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auto">
            <a:xfrm>
              <a:off x="2546" y="2011"/>
              <a:ext cx="155" cy="131"/>
            </a:xfrm>
            <a:custGeom>
              <a:avLst/>
              <a:gdLst>
                <a:gd name="T0" fmla="*/ 262 w 312"/>
                <a:gd name="T1" fmla="*/ 0 h 263"/>
                <a:gd name="T2" fmla="*/ 82 w 312"/>
                <a:gd name="T3" fmla="*/ 35 h 263"/>
                <a:gd name="T4" fmla="*/ 0 w 312"/>
                <a:gd name="T5" fmla="*/ 50 h 263"/>
                <a:gd name="T6" fmla="*/ 0 w 312"/>
                <a:gd name="T7" fmla="*/ 50 h 263"/>
                <a:gd name="T8" fmla="*/ 0 w 312"/>
                <a:gd name="T9" fmla="*/ 50 h 263"/>
                <a:gd name="T10" fmla="*/ 0 w 312"/>
                <a:gd name="T11" fmla="*/ 51 h 263"/>
                <a:gd name="T12" fmla="*/ 0 w 312"/>
                <a:gd name="T13" fmla="*/ 51 h 263"/>
                <a:gd name="T14" fmla="*/ 6 w 312"/>
                <a:gd name="T15" fmla="*/ 65 h 263"/>
                <a:gd name="T16" fmla="*/ 12 w 312"/>
                <a:gd name="T17" fmla="*/ 79 h 263"/>
                <a:gd name="T18" fmla="*/ 18 w 312"/>
                <a:gd name="T19" fmla="*/ 91 h 263"/>
                <a:gd name="T20" fmla="*/ 25 w 312"/>
                <a:gd name="T21" fmla="*/ 105 h 263"/>
                <a:gd name="T22" fmla="*/ 32 w 312"/>
                <a:gd name="T23" fmla="*/ 118 h 263"/>
                <a:gd name="T24" fmla="*/ 40 w 312"/>
                <a:gd name="T25" fmla="*/ 130 h 263"/>
                <a:gd name="T26" fmla="*/ 48 w 312"/>
                <a:gd name="T27" fmla="*/ 143 h 263"/>
                <a:gd name="T28" fmla="*/ 57 w 312"/>
                <a:gd name="T29" fmla="*/ 155 h 263"/>
                <a:gd name="T30" fmla="*/ 73 w 312"/>
                <a:gd name="T31" fmla="*/ 174 h 263"/>
                <a:gd name="T32" fmla="*/ 90 w 312"/>
                <a:gd name="T33" fmla="*/ 192 h 263"/>
                <a:gd name="T34" fmla="*/ 110 w 312"/>
                <a:gd name="T35" fmla="*/ 208 h 263"/>
                <a:gd name="T36" fmla="*/ 131 w 312"/>
                <a:gd name="T37" fmla="*/ 221 h 263"/>
                <a:gd name="T38" fmla="*/ 154 w 312"/>
                <a:gd name="T39" fmla="*/ 234 h 263"/>
                <a:gd name="T40" fmla="*/ 179 w 312"/>
                <a:gd name="T41" fmla="*/ 244 h 263"/>
                <a:gd name="T42" fmla="*/ 207 w 312"/>
                <a:gd name="T43" fmla="*/ 251 h 263"/>
                <a:gd name="T44" fmla="*/ 236 w 312"/>
                <a:gd name="T45" fmla="*/ 257 h 263"/>
                <a:gd name="T46" fmla="*/ 246 w 312"/>
                <a:gd name="T47" fmla="*/ 258 h 263"/>
                <a:gd name="T48" fmla="*/ 255 w 312"/>
                <a:gd name="T49" fmla="*/ 259 h 263"/>
                <a:gd name="T50" fmla="*/ 264 w 312"/>
                <a:gd name="T51" fmla="*/ 261 h 263"/>
                <a:gd name="T52" fmla="*/ 275 w 312"/>
                <a:gd name="T53" fmla="*/ 261 h 263"/>
                <a:gd name="T54" fmla="*/ 284 w 312"/>
                <a:gd name="T55" fmla="*/ 262 h 263"/>
                <a:gd name="T56" fmla="*/ 293 w 312"/>
                <a:gd name="T57" fmla="*/ 262 h 263"/>
                <a:gd name="T58" fmla="*/ 302 w 312"/>
                <a:gd name="T59" fmla="*/ 263 h 263"/>
                <a:gd name="T60" fmla="*/ 312 w 312"/>
                <a:gd name="T61" fmla="*/ 263 h 263"/>
                <a:gd name="T62" fmla="*/ 262 w 312"/>
                <a:gd name="T63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12" h="263">
                  <a:moveTo>
                    <a:pt x="262" y="0"/>
                  </a:moveTo>
                  <a:lnTo>
                    <a:pt x="82" y="3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6" y="65"/>
                  </a:lnTo>
                  <a:lnTo>
                    <a:pt x="12" y="79"/>
                  </a:lnTo>
                  <a:lnTo>
                    <a:pt x="18" y="91"/>
                  </a:lnTo>
                  <a:lnTo>
                    <a:pt x="25" y="105"/>
                  </a:lnTo>
                  <a:lnTo>
                    <a:pt x="32" y="118"/>
                  </a:lnTo>
                  <a:lnTo>
                    <a:pt x="40" y="130"/>
                  </a:lnTo>
                  <a:lnTo>
                    <a:pt x="48" y="143"/>
                  </a:lnTo>
                  <a:lnTo>
                    <a:pt x="57" y="155"/>
                  </a:lnTo>
                  <a:lnTo>
                    <a:pt x="73" y="174"/>
                  </a:lnTo>
                  <a:lnTo>
                    <a:pt x="90" y="192"/>
                  </a:lnTo>
                  <a:lnTo>
                    <a:pt x="110" y="208"/>
                  </a:lnTo>
                  <a:lnTo>
                    <a:pt x="131" y="221"/>
                  </a:lnTo>
                  <a:lnTo>
                    <a:pt x="154" y="234"/>
                  </a:lnTo>
                  <a:lnTo>
                    <a:pt x="179" y="244"/>
                  </a:lnTo>
                  <a:lnTo>
                    <a:pt x="207" y="251"/>
                  </a:lnTo>
                  <a:lnTo>
                    <a:pt x="236" y="257"/>
                  </a:lnTo>
                  <a:lnTo>
                    <a:pt x="246" y="258"/>
                  </a:lnTo>
                  <a:lnTo>
                    <a:pt x="255" y="259"/>
                  </a:lnTo>
                  <a:lnTo>
                    <a:pt x="264" y="261"/>
                  </a:lnTo>
                  <a:lnTo>
                    <a:pt x="275" y="261"/>
                  </a:lnTo>
                  <a:lnTo>
                    <a:pt x="284" y="262"/>
                  </a:lnTo>
                  <a:lnTo>
                    <a:pt x="293" y="262"/>
                  </a:lnTo>
                  <a:lnTo>
                    <a:pt x="302" y="263"/>
                  </a:lnTo>
                  <a:lnTo>
                    <a:pt x="312" y="263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auto">
            <a:xfrm>
              <a:off x="2931" y="1942"/>
              <a:ext cx="115" cy="109"/>
            </a:xfrm>
            <a:custGeom>
              <a:avLst/>
              <a:gdLst>
                <a:gd name="T0" fmla="*/ 0 w 231"/>
                <a:gd name="T1" fmla="*/ 43 h 219"/>
                <a:gd name="T2" fmla="*/ 7 w 231"/>
                <a:gd name="T3" fmla="*/ 88 h 219"/>
                <a:gd name="T4" fmla="*/ 13 w 231"/>
                <a:gd name="T5" fmla="*/ 131 h 219"/>
                <a:gd name="T6" fmla="*/ 17 w 231"/>
                <a:gd name="T7" fmla="*/ 175 h 219"/>
                <a:gd name="T8" fmla="*/ 20 w 231"/>
                <a:gd name="T9" fmla="*/ 219 h 219"/>
                <a:gd name="T10" fmla="*/ 33 w 231"/>
                <a:gd name="T11" fmla="*/ 210 h 219"/>
                <a:gd name="T12" fmla="*/ 44 w 231"/>
                <a:gd name="T13" fmla="*/ 201 h 219"/>
                <a:gd name="T14" fmla="*/ 57 w 231"/>
                <a:gd name="T15" fmla="*/ 191 h 219"/>
                <a:gd name="T16" fmla="*/ 70 w 231"/>
                <a:gd name="T17" fmla="*/ 183 h 219"/>
                <a:gd name="T18" fmla="*/ 82 w 231"/>
                <a:gd name="T19" fmla="*/ 175 h 219"/>
                <a:gd name="T20" fmla="*/ 94 w 231"/>
                <a:gd name="T21" fmla="*/ 167 h 219"/>
                <a:gd name="T22" fmla="*/ 106 w 231"/>
                <a:gd name="T23" fmla="*/ 159 h 219"/>
                <a:gd name="T24" fmla="*/ 120 w 231"/>
                <a:gd name="T25" fmla="*/ 152 h 219"/>
                <a:gd name="T26" fmla="*/ 133 w 231"/>
                <a:gd name="T27" fmla="*/ 145 h 219"/>
                <a:gd name="T28" fmla="*/ 146 w 231"/>
                <a:gd name="T29" fmla="*/ 138 h 219"/>
                <a:gd name="T30" fmla="*/ 160 w 231"/>
                <a:gd name="T31" fmla="*/ 133 h 219"/>
                <a:gd name="T32" fmla="*/ 173 w 231"/>
                <a:gd name="T33" fmla="*/ 127 h 219"/>
                <a:gd name="T34" fmla="*/ 187 w 231"/>
                <a:gd name="T35" fmla="*/ 122 h 219"/>
                <a:gd name="T36" fmla="*/ 201 w 231"/>
                <a:gd name="T37" fmla="*/ 118 h 219"/>
                <a:gd name="T38" fmla="*/ 216 w 231"/>
                <a:gd name="T39" fmla="*/ 114 h 219"/>
                <a:gd name="T40" fmla="*/ 231 w 231"/>
                <a:gd name="T41" fmla="*/ 111 h 219"/>
                <a:gd name="T42" fmla="*/ 231 w 231"/>
                <a:gd name="T43" fmla="*/ 83 h 219"/>
                <a:gd name="T44" fmla="*/ 231 w 231"/>
                <a:gd name="T45" fmla="*/ 55 h 219"/>
                <a:gd name="T46" fmla="*/ 229 w 231"/>
                <a:gd name="T47" fmla="*/ 28 h 219"/>
                <a:gd name="T48" fmla="*/ 226 w 231"/>
                <a:gd name="T49" fmla="*/ 0 h 219"/>
                <a:gd name="T50" fmla="*/ 0 w 231"/>
                <a:gd name="T51" fmla="*/ 4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1" h="219">
                  <a:moveTo>
                    <a:pt x="0" y="43"/>
                  </a:moveTo>
                  <a:lnTo>
                    <a:pt x="7" y="88"/>
                  </a:lnTo>
                  <a:lnTo>
                    <a:pt x="13" y="131"/>
                  </a:lnTo>
                  <a:lnTo>
                    <a:pt x="17" y="175"/>
                  </a:lnTo>
                  <a:lnTo>
                    <a:pt x="20" y="219"/>
                  </a:lnTo>
                  <a:lnTo>
                    <a:pt x="33" y="210"/>
                  </a:lnTo>
                  <a:lnTo>
                    <a:pt x="44" y="201"/>
                  </a:lnTo>
                  <a:lnTo>
                    <a:pt x="57" y="191"/>
                  </a:lnTo>
                  <a:lnTo>
                    <a:pt x="70" y="183"/>
                  </a:lnTo>
                  <a:lnTo>
                    <a:pt x="82" y="175"/>
                  </a:lnTo>
                  <a:lnTo>
                    <a:pt x="94" y="167"/>
                  </a:lnTo>
                  <a:lnTo>
                    <a:pt x="106" y="159"/>
                  </a:lnTo>
                  <a:lnTo>
                    <a:pt x="120" y="152"/>
                  </a:lnTo>
                  <a:lnTo>
                    <a:pt x="133" y="145"/>
                  </a:lnTo>
                  <a:lnTo>
                    <a:pt x="146" y="138"/>
                  </a:lnTo>
                  <a:lnTo>
                    <a:pt x="160" y="133"/>
                  </a:lnTo>
                  <a:lnTo>
                    <a:pt x="173" y="127"/>
                  </a:lnTo>
                  <a:lnTo>
                    <a:pt x="187" y="122"/>
                  </a:lnTo>
                  <a:lnTo>
                    <a:pt x="201" y="118"/>
                  </a:lnTo>
                  <a:lnTo>
                    <a:pt x="216" y="114"/>
                  </a:lnTo>
                  <a:lnTo>
                    <a:pt x="231" y="111"/>
                  </a:lnTo>
                  <a:lnTo>
                    <a:pt x="231" y="83"/>
                  </a:lnTo>
                  <a:lnTo>
                    <a:pt x="231" y="55"/>
                  </a:lnTo>
                  <a:lnTo>
                    <a:pt x="229" y="28"/>
                  </a:lnTo>
                  <a:lnTo>
                    <a:pt x="226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24" name="Freeform 17"/>
            <p:cNvSpPr>
              <a:spLocks/>
            </p:cNvSpPr>
            <p:nvPr/>
          </p:nvSpPr>
          <p:spPr bwMode="auto">
            <a:xfrm>
              <a:off x="2917" y="2045"/>
              <a:ext cx="124" cy="210"/>
            </a:xfrm>
            <a:custGeom>
              <a:avLst/>
              <a:gdLst>
                <a:gd name="T0" fmla="*/ 48 w 249"/>
                <a:gd name="T1" fmla="*/ 125 h 421"/>
                <a:gd name="T2" fmla="*/ 47 w 249"/>
                <a:gd name="T3" fmla="*/ 166 h 421"/>
                <a:gd name="T4" fmla="*/ 44 w 249"/>
                <a:gd name="T5" fmla="*/ 205 h 421"/>
                <a:gd name="T6" fmla="*/ 40 w 249"/>
                <a:gd name="T7" fmla="*/ 244 h 421"/>
                <a:gd name="T8" fmla="*/ 34 w 249"/>
                <a:gd name="T9" fmla="*/ 282 h 421"/>
                <a:gd name="T10" fmla="*/ 27 w 249"/>
                <a:gd name="T11" fmla="*/ 318 h 421"/>
                <a:gd name="T12" fmla="*/ 19 w 249"/>
                <a:gd name="T13" fmla="*/ 354 h 421"/>
                <a:gd name="T14" fmla="*/ 10 w 249"/>
                <a:gd name="T15" fmla="*/ 388 h 421"/>
                <a:gd name="T16" fmla="*/ 0 w 249"/>
                <a:gd name="T17" fmla="*/ 421 h 421"/>
                <a:gd name="T18" fmla="*/ 24 w 249"/>
                <a:gd name="T19" fmla="*/ 400 h 421"/>
                <a:gd name="T20" fmla="*/ 47 w 249"/>
                <a:gd name="T21" fmla="*/ 379 h 421"/>
                <a:gd name="T22" fmla="*/ 69 w 249"/>
                <a:gd name="T23" fmla="*/ 357 h 421"/>
                <a:gd name="T24" fmla="*/ 90 w 249"/>
                <a:gd name="T25" fmla="*/ 334 h 421"/>
                <a:gd name="T26" fmla="*/ 109 w 249"/>
                <a:gd name="T27" fmla="*/ 310 h 421"/>
                <a:gd name="T28" fmla="*/ 129 w 249"/>
                <a:gd name="T29" fmla="*/ 286 h 421"/>
                <a:gd name="T30" fmla="*/ 146 w 249"/>
                <a:gd name="T31" fmla="*/ 261 h 421"/>
                <a:gd name="T32" fmla="*/ 162 w 249"/>
                <a:gd name="T33" fmla="*/ 234 h 421"/>
                <a:gd name="T34" fmla="*/ 177 w 249"/>
                <a:gd name="T35" fmla="*/ 206 h 421"/>
                <a:gd name="T36" fmla="*/ 191 w 249"/>
                <a:gd name="T37" fmla="*/ 179 h 421"/>
                <a:gd name="T38" fmla="*/ 204 w 249"/>
                <a:gd name="T39" fmla="*/ 151 h 421"/>
                <a:gd name="T40" fmla="*/ 215 w 249"/>
                <a:gd name="T41" fmla="*/ 121 h 421"/>
                <a:gd name="T42" fmla="*/ 226 w 249"/>
                <a:gd name="T43" fmla="*/ 92 h 421"/>
                <a:gd name="T44" fmla="*/ 235 w 249"/>
                <a:gd name="T45" fmla="*/ 62 h 421"/>
                <a:gd name="T46" fmla="*/ 243 w 249"/>
                <a:gd name="T47" fmla="*/ 31 h 421"/>
                <a:gd name="T48" fmla="*/ 249 w 249"/>
                <a:gd name="T49" fmla="*/ 0 h 421"/>
                <a:gd name="T50" fmla="*/ 227 w 249"/>
                <a:gd name="T51" fmla="*/ 7 h 421"/>
                <a:gd name="T52" fmla="*/ 206 w 249"/>
                <a:gd name="T53" fmla="*/ 18 h 421"/>
                <a:gd name="T54" fmla="*/ 185 w 249"/>
                <a:gd name="T55" fmla="*/ 28 h 421"/>
                <a:gd name="T56" fmla="*/ 165 w 249"/>
                <a:gd name="T57" fmla="*/ 41 h 421"/>
                <a:gd name="T58" fmla="*/ 144 w 249"/>
                <a:gd name="T59" fmla="*/ 54 h 421"/>
                <a:gd name="T60" fmla="*/ 123 w 249"/>
                <a:gd name="T61" fmla="*/ 69 h 421"/>
                <a:gd name="T62" fmla="*/ 101 w 249"/>
                <a:gd name="T63" fmla="*/ 86 h 421"/>
                <a:gd name="T64" fmla="*/ 79 w 249"/>
                <a:gd name="T65" fmla="*/ 102 h 421"/>
                <a:gd name="T66" fmla="*/ 71 w 249"/>
                <a:gd name="T67" fmla="*/ 107 h 421"/>
                <a:gd name="T68" fmla="*/ 64 w 249"/>
                <a:gd name="T69" fmla="*/ 113 h 421"/>
                <a:gd name="T70" fmla="*/ 56 w 249"/>
                <a:gd name="T71" fmla="*/ 119 h 421"/>
                <a:gd name="T72" fmla="*/ 48 w 249"/>
                <a:gd name="T73" fmla="*/ 125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9" h="421">
                  <a:moveTo>
                    <a:pt x="48" y="125"/>
                  </a:moveTo>
                  <a:lnTo>
                    <a:pt x="47" y="166"/>
                  </a:lnTo>
                  <a:lnTo>
                    <a:pt x="44" y="205"/>
                  </a:lnTo>
                  <a:lnTo>
                    <a:pt x="40" y="244"/>
                  </a:lnTo>
                  <a:lnTo>
                    <a:pt x="34" y="282"/>
                  </a:lnTo>
                  <a:lnTo>
                    <a:pt x="27" y="318"/>
                  </a:lnTo>
                  <a:lnTo>
                    <a:pt x="19" y="354"/>
                  </a:lnTo>
                  <a:lnTo>
                    <a:pt x="10" y="388"/>
                  </a:lnTo>
                  <a:lnTo>
                    <a:pt x="0" y="421"/>
                  </a:lnTo>
                  <a:lnTo>
                    <a:pt x="24" y="400"/>
                  </a:lnTo>
                  <a:lnTo>
                    <a:pt x="47" y="379"/>
                  </a:lnTo>
                  <a:lnTo>
                    <a:pt x="69" y="357"/>
                  </a:lnTo>
                  <a:lnTo>
                    <a:pt x="90" y="334"/>
                  </a:lnTo>
                  <a:lnTo>
                    <a:pt x="109" y="310"/>
                  </a:lnTo>
                  <a:lnTo>
                    <a:pt x="129" y="286"/>
                  </a:lnTo>
                  <a:lnTo>
                    <a:pt x="146" y="261"/>
                  </a:lnTo>
                  <a:lnTo>
                    <a:pt x="162" y="234"/>
                  </a:lnTo>
                  <a:lnTo>
                    <a:pt x="177" y="206"/>
                  </a:lnTo>
                  <a:lnTo>
                    <a:pt x="191" y="179"/>
                  </a:lnTo>
                  <a:lnTo>
                    <a:pt x="204" y="151"/>
                  </a:lnTo>
                  <a:lnTo>
                    <a:pt x="215" y="121"/>
                  </a:lnTo>
                  <a:lnTo>
                    <a:pt x="226" y="92"/>
                  </a:lnTo>
                  <a:lnTo>
                    <a:pt x="235" y="62"/>
                  </a:lnTo>
                  <a:lnTo>
                    <a:pt x="243" y="31"/>
                  </a:lnTo>
                  <a:lnTo>
                    <a:pt x="249" y="0"/>
                  </a:lnTo>
                  <a:lnTo>
                    <a:pt x="227" y="7"/>
                  </a:lnTo>
                  <a:lnTo>
                    <a:pt x="206" y="18"/>
                  </a:lnTo>
                  <a:lnTo>
                    <a:pt x="185" y="28"/>
                  </a:lnTo>
                  <a:lnTo>
                    <a:pt x="165" y="41"/>
                  </a:lnTo>
                  <a:lnTo>
                    <a:pt x="144" y="54"/>
                  </a:lnTo>
                  <a:lnTo>
                    <a:pt x="123" y="69"/>
                  </a:lnTo>
                  <a:lnTo>
                    <a:pt x="101" y="86"/>
                  </a:lnTo>
                  <a:lnTo>
                    <a:pt x="79" y="102"/>
                  </a:lnTo>
                  <a:lnTo>
                    <a:pt x="71" y="107"/>
                  </a:lnTo>
                  <a:lnTo>
                    <a:pt x="64" y="113"/>
                  </a:lnTo>
                  <a:lnTo>
                    <a:pt x="56" y="119"/>
                  </a:lnTo>
                  <a:lnTo>
                    <a:pt x="48" y="12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auto">
            <a:xfrm>
              <a:off x="2792" y="1651"/>
              <a:ext cx="241" cy="257"/>
            </a:xfrm>
            <a:custGeom>
              <a:avLst/>
              <a:gdLst>
                <a:gd name="T0" fmla="*/ 481 w 481"/>
                <a:gd name="T1" fmla="*/ 472 h 514"/>
                <a:gd name="T2" fmla="*/ 254 w 481"/>
                <a:gd name="T3" fmla="*/ 514 h 514"/>
                <a:gd name="T4" fmla="*/ 244 w 481"/>
                <a:gd name="T5" fmla="*/ 474 h 514"/>
                <a:gd name="T6" fmla="*/ 234 w 481"/>
                <a:gd name="T7" fmla="*/ 435 h 514"/>
                <a:gd name="T8" fmla="*/ 221 w 481"/>
                <a:gd name="T9" fmla="*/ 397 h 514"/>
                <a:gd name="T10" fmla="*/ 208 w 481"/>
                <a:gd name="T11" fmla="*/ 359 h 514"/>
                <a:gd name="T12" fmla="*/ 194 w 481"/>
                <a:gd name="T13" fmla="*/ 323 h 514"/>
                <a:gd name="T14" fmla="*/ 181 w 481"/>
                <a:gd name="T15" fmla="*/ 288 h 514"/>
                <a:gd name="T16" fmla="*/ 164 w 481"/>
                <a:gd name="T17" fmla="*/ 253 h 514"/>
                <a:gd name="T18" fmla="*/ 149 w 481"/>
                <a:gd name="T19" fmla="*/ 220 h 514"/>
                <a:gd name="T20" fmla="*/ 132 w 481"/>
                <a:gd name="T21" fmla="*/ 187 h 514"/>
                <a:gd name="T22" fmla="*/ 115 w 481"/>
                <a:gd name="T23" fmla="*/ 156 h 514"/>
                <a:gd name="T24" fmla="*/ 98 w 481"/>
                <a:gd name="T25" fmla="*/ 126 h 514"/>
                <a:gd name="T26" fmla="*/ 79 w 481"/>
                <a:gd name="T27" fmla="*/ 99 h 514"/>
                <a:gd name="T28" fmla="*/ 60 w 481"/>
                <a:gd name="T29" fmla="*/ 71 h 514"/>
                <a:gd name="T30" fmla="*/ 40 w 481"/>
                <a:gd name="T31" fmla="*/ 46 h 514"/>
                <a:gd name="T32" fmla="*/ 20 w 481"/>
                <a:gd name="T33" fmla="*/ 22 h 514"/>
                <a:gd name="T34" fmla="*/ 0 w 481"/>
                <a:gd name="T35" fmla="*/ 0 h 514"/>
                <a:gd name="T36" fmla="*/ 13 w 481"/>
                <a:gd name="T37" fmla="*/ 3 h 514"/>
                <a:gd name="T38" fmla="*/ 27 w 481"/>
                <a:gd name="T39" fmla="*/ 8 h 514"/>
                <a:gd name="T40" fmla="*/ 41 w 481"/>
                <a:gd name="T41" fmla="*/ 12 h 514"/>
                <a:gd name="T42" fmla="*/ 54 w 481"/>
                <a:gd name="T43" fmla="*/ 17 h 514"/>
                <a:gd name="T44" fmla="*/ 68 w 481"/>
                <a:gd name="T45" fmla="*/ 23 h 514"/>
                <a:gd name="T46" fmla="*/ 81 w 481"/>
                <a:gd name="T47" fmla="*/ 27 h 514"/>
                <a:gd name="T48" fmla="*/ 94 w 481"/>
                <a:gd name="T49" fmla="*/ 33 h 514"/>
                <a:gd name="T50" fmla="*/ 108 w 481"/>
                <a:gd name="T51" fmla="*/ 39 h 514"/>
                <a:gd name="T52" fmla="*/ 121 w 481"/>
                <a:gd name="T53" fmla="*/ 45 h 514"/>
                <a:gd name="T54" fmla="*/ 133 w 481"/>
                <a:gd name="T55" fmla="*/ 51 h 514"/>
                <a:gd name="T56" fmla="*/ 146 w 481"/>
                <a:gd name="T57" fmla="*/ 58 h 514"/>
                <a:gd name="T58" fmla="*/ 159 w 481"/>
                <a:gd name="T59" fmla="*/ 65 h 514"/>
                <a:gd name="T60" fmla="*/ 171 w 481"/>
                <a:gd name="T61" fmla="*/ 72 h 514"/>
                <a:gd name="T62" fmla="*/ 184 w 481"/>
                <a:gd name="T63" fmla="*/ 80 h 514"/>
                <a:gd name="T64" fmla="*/ 196 w 481"/>
                <a:gd name="T65" fmla="*/ 88 h 514"/>
                <a:gd name="T66" fmla="*/ 208 w 481"/>
                <a:gd name="T67" fmla="*/ 96 h 514"/>
                <a:gd name="T68" fmla="*/ 232 w 481"/>
                <a:gd name="T69" fmla="*/ 114 h 514"/>
                <a:gd name="T70" fmla="*/ 257 w 481"/>
                <a:gd name="T71" fmla="*/ 132 h 514"/>
                <a:gd name="T72" fmla="*/ 280 w 481"/>
                <a:gd name="T73" fmla="*/ 152 h 514"/>
                <a:gd name="T74" fmla="*/ 300 w 481"/>
                <a:gd name="T75" fmla="*/ 172 h 514"/>
                <a:gd name="T76" fmla="*/ 322 w 481"/>
                <a:gd name="T77" fmla="*/ 193 h 514"/>
                <a:gd name="T78" fmla="*/ 342 w 481"/>
                <a:gd name="T79" fmla="*/ 215 h 514"/>
                <a:gd name="T80" fmla="*/ 360 w 481"/>
                <a:gd name="T81" fmla="*/ 237 h 514"/>
                <a:gd name="T82" fmla="*/ 378 w 481"/>
                <a:gd name="T83" fmla="*/ 261 h 514"/>
                <a:gd name="T84" fmla="*/ 395 w 481"/>
                <a:gd name="T85" fmla="*/ 285 h 514"/>
                <a:gd name="T86" fmla="*/ 410 w 481"/>
                <a:gd name="T87" fmla="*/ 309 h 514"/>
                <a:gd name="T88" fmla="*/ 425 w 481"/>
                <a:gd name="T89" fmla="*/ 335 h 514"/>
                <a:gd name="T90" fmla="*/ 439 w 481"/>
                <a:gd name="T91" fmla="*/ 361 h 514"/>
                <a:gd name="T92" fmla="*/ 451 w 481"/>
                <a:gd name="T93" fmla="*/ 388 h 514"/>
                <a:gd name="T94" fmla="*/ 462 w 481"/>
                <a:gd name="T95" fmla="*/ 415 h 514"/>
                <a:gd name="T96" fmla="*/ 472 w 481"/>
                <a:gd name="T97" fmla="*/ 443 h 514"/>
                <a:gd name="T98" fmla="*/ 481 w 481"/>
                <a:gd name="T99" fmla="*/ 472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1" h="514">
                  <a:moveTo>
                    <a:pt x="481" y="472"/>
                  </a:moveTo>
                  <a:lnTo>
                    <a:pt x="254" y="514"/>
                  </a:lnTo>
                  <a:lnTo>
                    <a:pt x="244" y="474"/>
                  </a:lnTo>
                  <a:lnTo>
                    <a:pt x="234" y="435"/>
                  </a:lnTo>
                  <a:lnTo>
                    <a:pt x="221" y="397"/>
                  </a:lnTo>
                  <a:lnTo>
                    <a:pt x="208" y="359"/>
                  </a:lnTo>
                  <a:lnTo>
                    <a:pt x="194" y="323"/>
                  </a:lnTo>
                  <a:lnTo>
                    <a:pt x="181" y="288"/>
                  </a:lnTo>
                  <a:lnTo>
                    <a:pt x="164" y="253"/>
                  </a:lnTo>
                  <a:lnTo>
                    <a:pt x="149" y="220"/>
                  </a:lnTo>
                  <a:lnTo>
                    <a:pt x="132" y="187"/>
                  </a:lnTo>
                  <a:lnTo>
                    <a:pt x="115" y="156"/>
                  </a:lnTo>
                  <a:lnTo>
                    <a:pt x="98" y="126"/>
                  </a:lnTo>
                  <a:lnTo>
                    <a:pt x="79" y="99"/>
                  </a:lnTo>
                  <a:lnTo>
                    <a:pt x="60" y="71"/>
                  </a:lnTo>
                  <a:lnTo>
                    <a:pt x="40" y="46"/>
                  </a:lnTo>
                  <a:lnTo>
                    <a:pt x="20" y="22"/>
                  </a:lnTo>
                  <a:lnTo>
                    <a:pt x="0" y="0"/>
                  </a:lnTo>
                  <a:lnTo>
                    <a:pt x="13" y="3"/>
                  </a:lnTo>
                  <a:lnTo>
                    <a:pt x="27" y="8"/>
                  </a:lnTo>
                  <a:lnTo>
                    <a:pt x="41" y="12"/>
                  </a:lnTo>
                  <a:lnTo>
                    <a:pt x="54" y="17"/>
                  </a:lnTo>
                  <a:lnTo>
                    <a:pt x="68" y="23"/>
                  </a:lnTo>
                  <a:lnTo>
                    <a:pt x="81" y="27"/>
                  </a:lnTo>
                  <a:lnTo>
                    <a:pt x="94" y="33"/>
                  </a:lnTo>
                  <a:lnTo>
                    <a:pt x="108" y="39"/>
                  </a:lnTo>
                  <a:lnTo>
                    <a:pt x="121" y="45"/>
                  </a:lnTo>
                  <a:lnTo>
                    <a:pt x="133" y="51"/>
                  </a:lnTo>
                  <a:lnTo>
                    <a:pt x="146" y="58"/>
                  </a:lnTo>
                  <a:lnTo>
                    <a:pt x="159" y="65"/>
                  </a:lnTo>
                  <a:lnTo>
                    <a:pt x="171" y="72"/>
                  </a:lnTo>
                  <a:lnTo>
                    <a:pt x="184" y="80"/>
                  </a:lnTo>
                  <a:lnTo>
                    <a:pt x="196" y="88"/>
                  </a:lnTo>
                  <a:lnTo>
                    <a:pt x="208" y="96"/>
                  </a:lnTo>
                  <a:lnTo>
                    <a:pt x="232" y="114"/>
                  </a:lnTo>
                  <a:lnTo>
                    <a:pt x="257" y="132"/>
                  </a:lnTo>
                  <a:lnTo>
                    <a:pt x="280" y="152"/>
                  </a:lnTo>
                  <a:lnTo>
                    <a:pt x="300" y="172"/>
                  </a:lnTo>
                  <a:lnTo>
                    <a:pt x="322" y="193"/>
                  </a:lnTo>
                  <a:lnTo>
                    <a:pt x="342" y="215"/>
                  </a:lnTo>
                  <a:lnTo>
                    <a:pt x="360" y="237"/>
                  </a:lnTo>
                  <a:lnTo>
                    <a:pt x="378" y="261"/>
                  </a:lnTo>
                  <a:lnTo>
                    <a:pt x="395" y="285"/>
                  </a:lnTo>
                  <a:lnTo>
                    <a:pt x="410" y="309"/>
                  </a:lnTo>
                  <a:lnTo>
                    <a:pt x="425" y="335"/>
                  </a:lnTo>
                  <a:lnTo>
                    <a:pt x="439" y="361"/>
                  </a:lnTo>
                  <a:lnTo>
                    <a:pt x="451" y="388"/>
                  </a:lnTo>
                  <a:lnTo>
                    <a:pt x="462" y="415"/>
                  </a:lnTo>
                  <a:lnTo>
                    <a:pt x="472" y="443"/>
                  </a:lnTo>
                  <a:lnTo>
                    <a:pt x="481" y="47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26" name="Freeform 19"/>
            <p:cNvSpPr>
              <a:spLocks/>
            </p:cNvSpPr>
            <p:nvPr/>
          </p:nvSpPr>
          <p:spPr bwMode="auto">
            <a:xfrm>
              <a:off x="2530" y="1659"/>
              <a:ext cx="136" cy="321"/>
            </a:xfrm>
            <a:custGeom>
              <a:avLst/>
              <a:gdLst>
                <a:gd name="T0" fmla="*/ 162 w 273"/>
                <a:gd name="T1" fmla="*/ 0 h 642"/>
                <a:gd name="T2" fmla="*/ 273 w 273"/>
                <a:gd name="T3" fmla="*/ 594 h 642"/>
                <a:gd name="T4" fmla="*/ 13 w 273"/>
                <a:gd name="T5" fmla="*/ 642 h 642"/>
                <a:gd name="T6" fmla="*/ 4 w 273"/>
                <a:gd name="T7" fmla="*/ 555 h 642"/>
                <a:gd name="T8" fmla="*/ 0 w 273"/>
                <a:gd name="T9" fmla="*/ 468 h 642"/>
                <a:gd name="T10" fmla="*/ 2 w 273"/>
                <a:gd name="T11" fmla="*/ 387 h 642"/>
                <a:gd name="T12" fmla="*/ 11 w 273"/>
                <a:gd name="T13" fmla="*/ 309 h 642"/>
                <a:gd name="T14" fmla="*/ 23 w 273"/>
                <a:gd name="T15" fmla="*/ 237 h 642"/>
                <a:gd name="T16" fmla="*/ 41 w 273"/>
                <a:gd name="T17" fmla="*/ 171 h 642"/>
                <a:gd name="T18" fmla="*/ 65 w 273"/>
                <a:gd name="T19" fmla="*/ 114 h 642"/>
                <a:gd name="T20" fmla="*/ 92 w 273"/>
                <a:gd name="T21" fmla="*/ 64 h 642"/>
                <a:gd name="T22" fmla="*/ 100 w 273"/>
                <a:gd name="T23" fmla="*/ 54 h 642"/>
                <a:gd name="T24" fmla="*/ 109 w 273"/>
                <a:gd name="T25" fmla="*/ 44 h 642"/>
                <a:gd name="T26" fmla="*/ 117 w 273"/>
                <a:gd name="T27" fmla="*/ 34 h 642"/>
                <a:gd name="T28" fmla="*/ 126 w 273"/>
                <a:gd name="T29" fmla="*/ 25 h 642"/>
                <a:gd name="T30" fmla="*/ 134 w 273"/>
                <a:gd name="T31" fmla="*/ 18 h 642"/>
                <a:gd name="T32" fmla="*/ 143 w 273"/>
                <a:gd name="T33" fmla="*/ 11 h 642"/>
                <a:gd name="T34" fmla="*/ 152 w 273"/>
                <a:gd name="T35" fmla="*/ 4 h 642"/>
                <a:gd name="T36" fmla="*/ 162 w 273"/>
                <a:gd name="T37" fmla="*/ 0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3" h="642">
                  <a:moveTo>
                    <a:pt x="162" y="0"/>
                  </a:moveTo>
                  <a:lnTo>
                    <a:pt x="273" y="594"/>
                  </a:lnTo>
                  <a:lnTo>
                    <a:pt x="13" y="642"/>
                  </a:lnTo>
                  <a:lnTo>
                    <a:pt x="4" y="555"/>
                  </a:lnTo>
                  <a:lnTo>
                    <a:pt x="0" y="468"/>
                  </a:lnTo>
                  <a:lnTo>
                    <a:pt x="2" y="387"/>
                  </a:lnTo>
                  <a:lnTo>
                    <a:pt x="11" y="309"/>
                  </a:lnTo>
                  <a:lnTo>
                    <a:pt x="23" y="237"/>
                  </a:lnTo>
                  <a:lnTo>
                    <a:pt x="41" y="171"/>
                  </a:lnTo>
                  <a:lnTo>
                    <a:pt x="65" y="114"/>
                  </a:lnTo>
                  <a:lnTo>
                    <a:pt x="92" y="64"/>
                  </a:lnTo>
                  <a:lnTo>
                    <a:pt x="100" y="54"/>
                  </a:lnTo>
                  <a:lnTo>
                    <a:pt x="109" y="44"/>
                  </a:lnTo>
                  <a:lnTo>
                    <a:pt x="117" y="34"/>
                  </a:lnTo>
                  <a:lnTo>
                    <a:pt x="126" y="25"/>
                  </a:lnTo>
                  <a:lnTo>
                    <a:pt x="134" y="18"/>
                  </a:lnTo>
                  <a:lnTo>
                    <a:pt x="143" y="11"/>
                  </a:lnTo>
                  <a:lnTo>
                    <a:pt x="152" y="4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2666" y="1646"/>
              <a:ext cx="198" cy="300"/>
            </a:xfrm>
            <a:custGeom>
              <a:avLst/>
              <a:gdLst>
                <a:gd name="T0" fmla="*/ 112 w 397"/>
                <a:gd name="T1" fmla="*/ 600 h 600"/>
                <a:gd name="T2" fmla="*/ 0 w 397"/>
                <a:gd name="T3" fmla="*/ 1 h 600"/>
                <a:gd name="T4" fmla="*/ 13 w 397"/>
                <a:gd name="T5" fmla="*/ 0 h 600"/>
                <a:gd name="T6" fmla="*/ 27 w 397"/>
                <a:gd name="T7" fmla="*/ 1 h 600"/>
                <a:gd name="T8" fmla="*/ 41 w 397"/>
                <a:gd name="T9" fmla="*/ 4 h 600"/>
                <a:gd name="T10" fmla="*/ 54 w 397"/>
                <a:gd name="T11" fmla="*/ 7 h 600"/>
                <a:gd name="T12" fmla="*/ 68 w 397"/>
                <a:gd name="T13" fmla="*/ 13 h 600"/>
                <a:gd name="T14" fmla="*/ 83 w 397"/>
                <a:gd name="T15" fmla="*/ 20 h 600"/>
                <a:gd name="T16" fmla="*/ 97 w 397"/>
                <a:gd name="T17" fmla="*/ 28 h 600"/>
                <a:gd name="T18" fmla="*/ 112 w 397"/>
                <a:gd name="T19" fmla="*/ 37 h 600"/>
                <a:gd name="T20" fmla="*/ 134 w 397"/>
                <a:gd name="T21" fmla="*/ 53 h 600"/>
                <a:gd name="T22" fmla="*/ 156 w 397"/>
                <a:gd name="T23" fmla="*/ 73 h 600"/>
                <a:gd name="T24" fmla="*/ 178 w 397"/>
                <a:gd name="T25" fmla="*/ 95 h 600"/>
                <a:gd name="T26" fmla="*/ 198 w 397"/>
                <a:gd name="T27" fmla="*/ 119 h 600"/>
                <a:gd name="T28" fmla="*/ 219 w 397"/>
                <a:gd name="T29" fmla="*/ 144 h 600"/>
                <a:gd name="T30" fmla="*/ 240 w 397"/>
                <a:gd name="T31" fmla="*/ 173 h 600"/>
                <a:gd name="T32" fmla="*/ 260 w 397"/>
                <a:gd name="T33" fmla="*/ 203 h 600"/>
                <a:gd name="T34" fmla="*/ 278 w 397"/>
                <a:gd name="T35" fmla="*/ 235 h 600"/>
                <a:gd name="T36" fmla="*/ 295 w 397"/>
                <a:gd name="T37" fmla="*/ 270 h 600"/>
                <a:gd name="T38" fmla="*/ 313 w 397"/>
                <a:gd name="T39" fmla="*/ 305 h 600"/>
                <a:gd name="T40" fmla="*/ 330 w 397"/>
                <a:gd name="T41" fmla="*/ 342 h 600"/>
                <a:gd name="T42" fmla="*/ 345 w 397"/>
                <a:gd name="T43" fmla="*/ 380 h 600"/>
                <a:gd name="T44" fmla="*/ 360 w 397"/>
                <a:gd name="T45" fmla="*/ 421 h 600"/>
                <a:gd name="T46" fmla="*/ 373 w 397"/>
                <a:gd name="T47" fmla="*/ 461 h 600"/>
                <a:gd name="T48" fmla="*/ 385 w 397"/>
                <a:gd name="T49" fmla="*/ 503 h 600"/>
                <a:gd name="T50" fmla="*/ 397 w 397"/>
                <a:gd name="T51" fmla="*/ 546 h 600"/>
                <a:gd name="T52" fmla="*/ 112 w 397"/>
                <a:gd name="T53" fmla="*/ 60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97" h="600">
                  <a:moveTo>
                    <a:pt x="112" y="600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27" y="1"/>
                  </a:lnTo>
                  <a:lnTo>
                    <a:pt x="41" y="4"/>
                  </a:lnTo>
                  <a:lnTo>
                    <a:pt x="54" y="7"/>
                  </a:lnTo>
                  <a:lnTo>
                    <a:pt x="68" y="13"/>
                  </a:lnTo>
                  <a:lnTo>
                    <a:pt x="83" y="20"/>
                  </a:lnTo>
                  <a:lnTo>
                    <a:pt x="97" y="28"/>
                  </a:lnTo>
                  <a:lnTo>
                    <a:pt x="112" y="37"/>
                  </a:lnTo>
                  <a:lnTo>
                    <a:pt x="134" y="53"/>
                  </a:lnTo>
                  <a:lnTo>
                    <a:pt x="156" y="73"/>
                  </a:lnTo>
                  <a:lnTo>
                    <a:pt x="178" y="95"/>
                  </a:lnTo>
                  <a:lnTo>
                    <a:pt x="198" y="119"/>
                  </a:lnTo>
                  <a:lnTo>
                    <a:pt x="219" y="144"/>
                  </a:lnTo>
                  <a:lnTo>
                    <a:pt x="240" y="173"/>
                  </a:lnTo>
                  <a:lnTo>
                    <a:pt x="260" y="203"/>
                  </a:lnTo>
                  <a:lnTo>
                    <a:pt x="278" y="235"/>
                  </a:lnTo>
                  <a:lnTo>
                    <a:pt x="295" y="270"/>
                  </a:lnTo>
                  <a:lnTo>
                    <a:pt x="313" y="305"/>
                  </a:lnTo>
                  <a:lnTo>
                    <a:pt x="330" y="342"/>
                  </a:lnTo>
                  <a:lnTo>
                    <a:pt x="345" y="380"/>
                  </a:lnTo>
                  <a:lnTo>
                    <a:pt x="360" y="421"/>
                  </a:lnTo>
                  <a:lnTo>
                    <a:pt x="373" y="461"/>
                  </a:lnTo>
                  <a:lnTo>
                    <a:pt x="385" y="503"/>
                  </a:lnTo>
                  <a:lnTo>
                    <a:pt x="397" y="546"/>
                  </a:lnTo>
                  <a:lnTo>
                    <a:pt x="112" y="60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2353" y="1695"/>
              <a:ext cx="157" cy="320"/>
            </a:xfrm>
            <a:custGeom>
              <a:avLst/>
              <a:gdLst>
                <a:gd name="T0" fmla="*/ 121 w 314"/>
                <a:gd name="T1" fmla="*/ 189 h 639"/>
                <a:gd name="T2" fmla="*/ 132 w 314"/>
                <a:gd name="T3" fmla="*/ 175 h 639"/>
                <a:gd name="T4" fmla="*/ 141 w 314"/>
                <a:gd name="T5" fmla="*/ 162 h 639"/>
                <a:gd name="T6" fmla="*/ 153 w 314"/>
                <a:gd name="T7" fmla="*/ 148 h 639"/>
                <a:gd name="T8" fmla="*/ 163 w 314"/>
                <a:gd name="T9" fmla="*/ 135 h 639"/>
                <a:gd name="T10" fmla="*/ 175 w 314"/>
                <a:gd name="T11" fmla="*/ 121 h 639"/>
                <a:gd name="T12" fmla="*/ 185 w 314"/>
                <a:gd name="T13" fmla="*/ 109 h 639"/>
                <a:gd name="T14" fmla="*/ 198 w 314"/>
                <a:gd name="T15" fmla="*/ 97 h 639"/>
                <a:gd name="T16" fmla="*/ 209 w 314"/>
                <a:gd name="T17" fmla="*/ 84 h 639"/>
                <a:gd name="T18" fmla="*/ 222 w 314"/>
                <a:gd name="T19" fmla="*/ 73 h 639"/>
                <a:gd name="T20" fmla="*/ 233 w 314"/>
                <a:gd name="T21" fmla="*/ 61 h 639"/>
                <a:gd name="T22" fmla="*/ 247 w 314"/>
                <a:gd name="T23" fmla="*/ 51 h 639"/>
                <a:gd name="T24" fmla="*/ 260 w 314"/>
                <a:gd name="T25" fmla="*/ 39 h 639"/>
                <a:gd name="T26" fmla="*/ 272 w 314"/>
                <a:gd name="T27" fmla="*/ 29 h 639"/>
                <a:gd name="T28" fmla="*/ 286 w 314"/>
                <a:gd name="T29" fmla="*/ 20 h 639"/>
                <a:gd name="T30" fmla="*/ 300 w 314"/>
                <a:gd name="T31" fmla="*/ 10 h 639"/>
                <a:gd name="T32" fmla="*/ 314 w 314"/>
                <a:gd name="T33" fmla="*/ 0 h 639"/>
                <a:gd name="T34" fmla="*/ 291 w 314"/>
                <a:gd name="T35" fmla="*/ 58 h 639"/>
                <a:gd name="T36" fmla="*/ 271 w 314"/>
                <a:gd name="T37" fmla="*/ 121 h 639"/>
                <a:gd name="T38" fmla="*/ 257 w 314"/>
                <a:gd name="T39" fmla="*/ 189 h 639"/>
                <a:gd name="T40" fmla="*/ 247 w 314"/>
                <a:gd name="T41" fmla="*/ 263 h 639"/>
                <a:gd name="T42" fmla="*/ 241 w 314"/>
                <a:gd name="T43" fmla="*/ 340 h 639"/>
                <a:gd name="T44" fmla="*/ 240 w 314"/>
                <a:gd name="T45" fmla="*/ 421 h 639"/>
                <a:gd name="T46" fmla="*/ 245 w 314"/>
                <a:gd name="T47" fmla="*/ 506 h 639"/>
                <a:gd name="T48" fmla="*/ 254 w 314"/>
                <a:gd name="T49" fmla="*/ 592 h 639"/>
                <a:gd name="T50" fmla="*/ 3 w 314"/>
                <a:gd name="T51" fmla="*/ 639 h 639"/>
                <a:gd name="T52" fmla="*/ 0 w 314"/>
                <a:gd name="T53" fmla="*/ 579 h 639"/>
                <a:gd name="T54" fmla="*/ 3 w 314"/>
                <a:gd name="T55" fmla="*/ 521 h 639"/>
                <a:gd name="T56" fmla="*/ 10 w 314"/>
                <a:gd name="T57" fmla="*/ 462 h 639"/>
                <a:gd name="T58" fmla="*/ 22 w 314"/>
                <a:gd name="T59" fmla="*/ 404 h 639"/>
                <a:gd name="T60" fmla="*/ 41 w 314"/>
                <a:gd name="T61" fmla="*/ 348 h 639"/>
                <a:gd name="T62" fmla="*/ 63 w 314"/>
                <a:gd name="T63" fmla="*/ 294 h 639"/>
                <a:gd name="T64" fmla="*/ 89 w 314"/>
                <a:gd name="T65" fmla="*/ 240 h 639"/>
                <a:gd name="T66" fmla="*/ 121 w 314"/>
                <a:gd name="T67" fmla="*/ 189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4" h="639">
                  <a:moveTo>
                    <a:pt x="121" y="189"/>
                  </a:moveTo>
                  <a:lnTo>
                    <a:pt x="132" y="175"/>
                  </a:lnTo>
                  <a:lnTo>
                    <a:pt x="141" y="162"/>
                  </a:lnTo>
                  <a:lnTo>
                    <a:pt x="153" y="148"/>
                  </a:lnTo>
                  <a:lnTo>
                    <a:pt x="163" y="135"/>
                  </a:lnTo>
                  <a:lnTo>
                    <a:pt x="175" y="121"/>
                  </a:lnTo>
                  <a:lnTo>
                    <a:pt x="185" y="109"/>
                  </a:lnTo>
                  <a:lnTo>
                    <a:pt x="198" y="97"/>
                  </a:lnTo>
                  <a:lnTo>
                    <a:pt x="209" y="84"/>
                  </a:lnTo>
                  <a:lnTo>
                    <a:pt x="222" y="73"/>
                  </a:lnTo>
                  <a:lnTo>
                    <a:pt x="233" y="61"/>
                  </a:lnTo>
                  <a:lnTo>
                    <a:pt x="247" y="51"/>
                  </a:lnTo>
                  <a:lnTo>
                    <a:pt x="260" y="39"/>
                  </a:lnTo>
                  <a:lnTo>
                    <a:pt x="272" y="29"/>
                  </a:lnTo>
                  <a:lnTo>
                    <a:pt x="286" y="20"/>
                  </a:lnTo>
                  <a:lnTo>
                    <a:pt x="300" y="10"/>
                  </a:lnTo>
                  <a:lnTo>
                    <a:pt x="314" y="0"/>
                  </a:lnTo>
                  <a:lnTo>
                    <a:pt x="291" y="58"/>
                  </a:lnTo>
                  <a:lnTo>
                    <a:pt x="271" y="121"/>
                  </a:lnTo>
                  <a:lnTo>
                    <a:pt x="257" y="189"/>
                  </a:lnTo>
                  <a:lnTo>
                    <a:pt x="247" y="263"/>
                  </a:lnTo>
                  <a:lnTo>
                    <a:pt x="241" y="340"/>
                  </a:lnTo>
                  <a:lnTo>
                    <a:pt x="240" y="421"/>
                  </a:lnTo>
                  <a:lnTo>
                    <a:pt x="245" y="506"/>
                  </a:lnTo>
                  <a:lnTo>
                    <a:pt x="254" y="592"/>
                  </a:lnTo>
                  <a:lnTo>
                    <a:pt x="3" y="639"/>
                  </a:lnTo>
                  <a:lnTo>
                    <a:pt x="0" y="579"/>
                  </a:lnTo>
                  <a:lnTo>
                    <a:pt x="3" y="521"/>
                  </a:lnTo>
                  <a:lnTo>
                    <a:pt x="10" y="462"/>
                  </a:lnTo>
                  <a:lnTo>
                    <a:pt x="22" y="404"/>
                  </a:lnTo>
                  <a:lnTo>
                    <a:pt x="41" y="348"/>
                  </a:lnTo>
                  <a:lnTo>
                    <a:pt x="63" y="294"/>
                  </a:lnTo>
                  <a:lnTo>
                    <a:pt x="89" y="240"/>
                  </a:lnTo>
                  <a:lnTo>
                    <a:pt x="121" y="18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2364" y="2046"/>
              <a:ext cx="252" cy="274"/>
            </a:xfrm>
            <a:custGeom>
              <a:avLst/>
              <a:gdLst>
                <a:gd name="T0" fmla="*/ 0 w 504"/>
                <a:gd name="T1" fmla="*/ 47 h 548"/>
                <a:gd name="T2" fmla="*/ 252 w 504"/>
                <a:gd name="T3" fmla="*/ 0 h 548"/>
                <a:gd name="T4" fmla="*/ 261 w 504"/>
                <a:gd name="T5" fmla="*/ 42 h 548"/>
                <a:gd name="T6" fmla="*/ 271 w 504"/>
                <a:gd name="T7" fmla="*/ 84 h 548"/>
                <a:gd name="T8" fmla="*/ 283 w 504"/>
                <a:gd name="T9" fmla="*/ 124 h 548"/>
                <a:gd name="T10" fmla="*/ 295 w 504"/>
                <a:gd name="T11" fmla="*/ 164 h 548"/>
                <a:gd name="T12" fmla="*/ 308 w 504"/>
                <a:gd name="T13" fmla="*/ 202 h 548"/>
                <a:gd name="T14" fmla="*/ 322 w 504"/>
                <a:gd name="T15" fmla="*/ 240 h 548"/>
                <a:gd name="T16" fmla="*/ 337 w 504"/>
                <a:gd name="T17" fmla="*/ 277 h 548"/>
                <a:gd name="T18" fmla="*/ 353 w 504"/>
                <a:gd name="T19" fmla="*/ 313 h 548"/>
                <a:gd name="T20" fmla="*/ 369 w 504"/>
                <a:gd name="T21" fmla="*/ 346 h 548"/>
                <a:gd name="T22" fmla="*/ 386 w 504"/>
                <a:gd name="T23" fmla="*/ 380 h 548"/>
                <a:gd name="T24" fmla="*/ 405 w 504"/>
                <a:gd name="T25" fmla="*/ 412 h 548"/>
                <a:gd name="T26" fmla="*/ 423 w 504"/>
                <a:gd name="T27" fmla="*/ 442 h 548"/>
                <a:gd name="T28" fmla="*/ 443 w 504"/>
                <a:gd name="T29" fmla="*/ 470 h 548"/>
                <a:gd name="T30" fmla="*/ 463 w 504"/>
                <a:gd name="T31" fmla="*/ 498 h 548"/>
                <a:gd name="T32" fmla="*/ 483 w 504"/>
                <a:gd name="T33" fmla="*/ 523 h 548"/>
                <a:gd name="T34" fmla="*/ 504 w 504"/>
                <a:gd name="T35" fmla="*/ 548 h 548"/>
                <a:gd name="T36" fmla="*/ 489 w 504"/>
                <a:gd name="T37" fmla="*/ 544 h 548"/>
                <a:gd name="T38" fmla="*/ 475 w 504"/>
                <a:gd name="T39" fmla="*/ 540 h 548"/>
                <a:gd name="T40" fmla="*/ 460 w 504"/>
                <a:gd name="T41" fmla="*/ 535 h 548"/>
                <a:gd name="T42" fmla="*/ 445 w 504"/>
                <a:gd name="T43" fmla="*/ 530 h 548"/>
                <a:gd name="T44" fmla="*/ 431 w 504"/>
                <a:gd name="T45" fmla="*/ 526 h 548"/>
                <a:gd name="T46" fmla="*/ 418 w 504"/>
                <a:gd name="T47" fmla="*/ 520 h 548"/>
                <a:gd name="T48" fmla="*/ 403 w 504"/>
                <a:gd name="T49" fmla="*/ 514 h 548"/>
                <a:gd name="T50" fmla="*/ 389 w 504"/>
                <a:gd name="T51" fmla="*/ 508 h 548"/>
                <a:gd name="T52" fmla="*/ 375 w 504"/>
                <a:gd name="T53" fmla="*/ 503 h 548"/>
                <a:gd name="T54" fmla="*/ 361 w 504"/>
                <a:gd name="T55" fmla="*/ 496 h 548"/>
                <a:gd name="T56" fmla="*/ 347 w 504"/>
                <a:gd name="T57" fmla="*/ 489 h 548"/>
                <a:gd name="T58" fmla="*/ 333 w 504"/>
                <a:gd name="T59" fmla="*/ 481 h 548"/>
                <a:gd name="T60" fmla="*/ 321 w 504"/>
                <a:gd name="T61" fmla="*/ 474 h 548"/>
                <a:gd name="T62" fmla="*/ 307 w 504"/>
                <a:gd name="T63" fmla="*/ 466 h 548"/>
                <a:gd name="T64" fmla="*/ 294 w 504"/>
                <a:gd name="T65" fmla="*/ 458 h 548"/>
                <a:gd name="T66" fmla="*/ 282 w 504"/>
                <a:gd name="T67" fmla="*/ 449 h 548"/>
                <a:gd name="T68" fmla="*/ 255 w 504"/>
                <a:gd name="T69" fmla="*/ 430 h 548"/>
                <a:gd name="T70" fmla="*/ 231 w 504"/>
                <a:gd name="T71" fmla="*/ 411 h 548"/>
                <a:gd name="T72" fmla="*/ 207 w 504"/>
                <a:gd name="T73" fmla="*/ 390 h 548"/>
                <a:gd name="T74" fmla="*/ 184 w 504"/>
                <a:gd name="T75" fmla="*/ 368 h 548"/>
                <a:gd name="T76" fmla="*/ 162 w 504"/>
                <a:gd name="T77" fmla="*/ 346 h 548"/>
                <a:gd name="T78" fmla="*/ 141 w 504"/>
                <a:gd name="T79" fmla="*/ 322 h 548"/>
                <a:gd name="T80" fmla="*/ 121 w 504"/>
                <a:gd name="T81" fmla="*/ 298 h 548"/>
                <a:gd name="T82" fmla="*/ 103 w 504"/>
                <a:gd name="T83" fmla="*/ 274 h 548"/>
                <a:gd name="T84" fmla="*/ 86 w 504"/>
                <a:gd name="T85" fmla="*/ 247 h 548"/>
                <a:gd name="T86" fmla="*/ 71 w 504"/>
                <a:gd name="T87" fmla="*/ 221 h 548"/>
                <a:gd name="T88" fmla="*/ 56 w 504"/>
                <a:gd name="T89" fmla="*/ 193 h 548"/>
                <a:gd name="T90" fmla="*/ 42 w 504"/>
                <a:gd name="T91" fmla="*/ 165 h 548"/>
                <a:gd name="T92" fmla="*/ 29 w 504"/>
                <a:gd name="T93" fmla="*/ 137 h 548"/>
                <a:gd name="T94" fmla="*/ 19 w 504"/>
                <a:gd name="T95" fmla="*/ 108 h 548"/>
                <a:gd name="T96" fmla="*/ 8 w 504"/>
                <a:gd name="T97" fmla="*/ 78 h 548"/>
                <a:gd name="T98" fmla="*/ 0 w 504"/>
                <a:gd name="T99" fmla="*/ 47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04" h="548">
                  <a:moveTo>
                    <a:pt x="0" y="47"/>
                  </a:moveTo>
                  <a:lnTo>
                    <a:pt x="252" y="0"/>
                  </a:lnTo>
                  <a:lnTo>
                    <a:pt x="261" y="42"/>
                  </a:lnTo>
                  <a:lnTo>
                    <a:pt x="271" y="84"/>
                  </a:lnTo>
                  <a:lnTo>
                    <a:pt x="283" y="124"/>
                  </a:lnTo>
                  <a:lnTo>
                    <a:pt x="295" y="164"/>
                  </a:lnTo>
                  <a:lnTo>
                    <a:pt x="308" y="202"/>
                  </a:lnTo>
                  <a:lnTo>
                    <a:pt x="322" y="240"/>
                  </a:lnTo>
                  <a:lnTo>
                    <a:pt x="337" y="277"/>
                  </a:lnTo>
                  <a:lnTo>
                    <a:pt x="353" y="313"/>
                  </a:lnTo>
                  <a:lnTo>
                    <a:pt x="369" y="346"/>
                  </a:lnTo>
                  <a:lnTo>
                    <a:pt x="386" y="380"/>
                  </a:lnTo>
                  <a:lnTo>
                    <a:pt x="405" y="412"/>
                  </a:lnTo>
                  <a:lnTo>
                    <a:pt x="423" y="442"/>
                  </a:lnTo>
                  <a:lnTo>
                    <a:pt x="443" y="470"/>
                  </a:lnTo>
                  <a:lnTo>
                    <a:pt x="463" y="498"/>
                  </a:lnTo>
                  <a:lnTo>
                    <a:pt x="483" y="523"/>
                  </a:lnTo>
                  <a:lnTo>
                    <a:pt x="504" y="548"/>
                  </a:lnTo>
                  <a:lnTo>
                    <a:pt x="489" y="544"/>
                  </a:lnTo>
                  <a:lnTo>
                    <a:pt x="475" y="540"/>
                  </a:lnTo>
                  <a:lnTo>
                    <a:pt x="460" y="535"/>
                  </a:lnTo>
                  <a:lnTo>
                    <a:pt x="445" y="530"/>
                  </a:lnTo>
                  <a:lnTo>
                    <a:pt x="431" y="526"/>
                  </a:lnTo>
                  <a:lnTo>
                    <a:pt x="418" y="520"/>
                  </a:lnTo>
                  <a:lnTo>
                    <a:pt x="403" y="514"/>
                  </a:lnTo>
                  <a:lnTo>
                    <a:pt x="389" y="508"/>
                  </a:lnTo>
                  <a:lnTo>
                    <a:pt x="375" y="503"/>
                  </a:lnTo>
                  <a:lnTo>
                    <a:pt x="361" y="496"/>
                  </a:lnTo>
                  <a:lnTo>
                    <a:pt x="347" y="489"/>
                  </a:lnTo>
                  <a:lnTo>
                    <a:pt x="333" y="481"/>
                  </a:lnTo>
                  <a:lnTo>
                    <a:pt x="321" y="474"/>
                  </a:lnTo>
                  <a:lnTo>
                    <a:pt x="307" y="466"/>
                  </a:lnTo>
                  <a:lnTo>
                    <a:pt x="294" y="458"/>
                  </a:lnTo>
                  <a:lnTo>
                    <a:pt x="282" y="449"/>
                  </a:lnTo>
                  <a:lnTo>
                    <a:pt x="255" y="430"/>
                  </a:lnTo>
                  <a:lnTo>
                    <a:pt x="231" y="411"/>
                  </a:lnTo>
                  <a:lnTo>
                    <a:pt x="207" y="390"/>
                  </a:lnTo>
                  <a:lnTo>
                    <a:pt x="184" y="368"/>
                  </a:lnTo>
                  <a:lnTo>
                    <a:pt x="162" y="346"/>
                  </a:lnTo>
                  <a:lnTo>
                    <a:pt x="141" y="322"/>
                  </a:lnTo>
                  <a:lnTo>
                    <a:pt x="121" y="298"/>
                  </a:lnTo>
                  <a:lnTo>
                    <a:pt x="103" y="274"/>
                  </a:lnTo>
                  <a:lnTo>
                    <a:pt x="86" y="247"/>
                  </a:lnTo>
                  <a:lnTo>
                    <a:pt x="71" y="221"/>
                  </a:lnTo>
                  <a:lnTo>
                    <a:pt x="56" y="193"/>
                  </a:lnTo>
                  <a:lnTo>
                    <a:pt x="42" y="165"/>
                  </a:lnTo>
                  <a:lnTo>
                    <a:pt x="29" y="137"/>
                  </a:lnTo>
                  <a:lnTo>
                    <a:pt x="19" y="108"/>
                  </a:lnTo>
                  <a:lnTo>
                    <a:pt x="8" y="78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3285" y="2566"/>
              <a:ext cx="146" cy="150"/>
            </a:xfrm>
            <a:custGeom>
              <a:avLst/>
              <a:gdLst>
                <a:gd name="T0" fmla="*/ 0 w 293"/>
                <a:gd name="T1" fmla="*/ 301 h 301"/>
                <a:gd name="T2" fmla="*/ 2 w 293"/>
                <a:gd name="T3" fmla="*/ 301 h 301"/>
                <a:gd name="T4" fmla="*/ 9 w 293"/>
                <a:gd name="T5" fmla="*/ 301 h 301"/>
                <a:gd name="T6" fmla="*/ 20 w 293"/>
                <a:gd name="T7" fmla="*/ 301 h 301"/>
                <a:gd name="T8" fmla="*/ 34 w 293"/>
                <a:gd name="T9" fmla="*/ 298 h 301"/>
                <a:gd name="T10" fmla="*/ 51 w 293"/>
                <a:gd name="T11" fmla="*/ 295 h 301"/>
                <a:gd name="T12" fmla="*/ 70 w 293"/>
                <a:gd name="T13" fmla="*/ 289 h 301"/>
                <a:gd name="T14" fmla="*/ 91 w 293"/>
                <a:gd name="T15" fmla="*/ 281 h 301"/>
                <a:gd name="T16" fmla="*/ 114 w 293"/>
                <a:gd name="T17" fmla="*/ 269 h 301"/>
                <a:gd name="T18" fmla="*/ 139 w 293"/>
                <a:gd name="T19" fmla="*/ 255 h 301"/>
                <a:gd name="T20" fmla="*/ 163 w 293"/>
                <a:gd name="T21" fmla="*/ 235 h 301"/>
                <a:gd name="T22" fmla="*/ 187 w 293"/>
                <a:gd name="T23" fmla="*/ 211 h 301"/>
                <a:gd name="T24" fmla="*/ 211 w 293"/>
                <a:gd name="T25" fmla="*/ 182 h 301"/>
                <a:gd name="T26" fmla="*/ 234 w 293"/>
                <a:gd name="T27" fmla="*/ 146 h 301"/>
                <a:gd name="T28" fmla="*/ 256 w 293"/>
                <a:gd name="T29" fmla="*/ 105 h 301"/>
                <a:gd name="T30" fmla="*/ 276 w 293"/>
                <a:gd name="T31" fmla="*/ 57 h 301"/>
                <a:gd name="T32" fmla="*/ 293 w 293"/>
                <a:gd name="T33" fmla="*/ 0 h 301"/>
                <a:gd name="T34" fmla="*/ 281 w 293"/>
                <a:gd name="T35" fmla="*/ 32 h 301"/>
                <a:gd name="T36" fmla="*/ 269 w 293"/>
                <a:gd name="T37" fmla="*/ 63 h 301"/>
                <a:gd name="T38" fmla="*/ 256 w 293"/>
                <a:gd name="T39" fmla="*/ 93 h 301"/>
                <a:gd name="T40" fmla="*/ 241 w 293"/>
                <a:gd name="T41" fmla="*/ 122 h 301"/>
                <a:gd name="T42" fmla="*/ 225 w 293"/>
                <a:gd name="T43" fmla="*/ 149 h 301"/>
                <a:gd name="T44" fmla="*/ 208 w 293"/>
                <a:gd name="T45" fmla="*/ 174 h 301"/>
                <a:gd name="T46" fmla="*/ 190 w 293"/>
                <a:gd name="T47" fmla="*/ 196 h 301"/>
                <a:gd name="T48" fmla="*/ 172 w 293"/>
                <a:gd name="T49" fmla="*/ 218 h 301"/>
                <a:gd name="T50" fmla="*/ 152 w 293"/>
                <a:gd name="T51" fmla="*/ 236 h 301"/>
                <a:gd name="T52" fmla="*/ 132 w 293"/>
                <a:gd name="T53" fmla="*/ 252 h 301"/>
                <a:gd name="T54" fmla="*/ 111 w 293"/>
                <a:gd name="T55" fmla="*/ 267 h 301"/>
                <a:gd name="T56" fmla="*/ 90 w 293"/>
                <a:gd name="T57" fmla="*/ 279 h 301"/>
                <a:gd name="T58" fmla="*/ 68 w 293"/>
                <a:gd name="T59" fmla="*/ 288 h 301"/>
                <a:gd name="T60" fmla="*/ 46 w 293"/>
                <a:gd name="T61" fmla="*/ 295 h 301"/>
                <a:gd name="T62" fmla="*/ 23 w 293"/>
                <a:gd name="T63" fmla="*/ 299 h 301"/>
                <a:gd name="T64" fmla="*/ 0 w 293"/>
                <a:gd name="T65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3" h="301">
                  <a:moveTo>
                    <a:pt x="0" y="301"/>
                  </a:moveTo>
                  <a:lnTo>
                    <a:pt x="2" y="301"/>
                  </a:lnTo>
                  <a:lnTo>
                    <a:pt x="9" y="301"/>
                  </a:lnTo>
                  <a:lnTo>
                    <a:pt x="20" y="301"/>
                  </a:lnTo>
                  <a:lnTo>
                    <a:pt x="34" y="298"/>
                  </a:lnTo>
                  <a:lnTo>
                    <a:pt x="51" y="295"/>
                  </a:lnTo>
                  <a:lnTo>
                    <a:pt x="70" y="289"/>
                  </a:lnTo>
                  <a:lnTo>
                    <a:pt x="91" y="281"/>
                  </a:lnTo>
                  <a:lnTo>
                    <a:pt x="114" y="269"/>
                  </a:lnTo>
                  <a:lnTo>
                    <a:pt x="139" y="255"/>
                  </a:lnTo>
                  <a:lnTo>
                    <a:pt x="163" y="235"/>
                  </a:lnTo>
                  <a:lnTo>
                    <a:pt x="187" y="211"/>
                  </a:lnTo>
                  <a:lnTo>
                    <a:pt x="211" y="182"/>
                  </a:lnTo>
                  <a:lnTo>
                    <a:pt x="234" y="146"/>
                  </a:lnTo>
                  <a:lnTo>
                    <a:pt x="256" y="105"/>
                  </a:lnTo>
                  <a:lnTo>
                    <a:pt x="276" y="57"/>
                  </a:lnTo>
                  <a:lnTo>
                    <a:pt x="293" y="0"/>
                  </a:lnTo>
                  <a:lnTo>
                    <a:pt x="281" y="32"/>
                  </a:lnTo>
                  <a:lnTo>
                    <a:pt x="269" y="63"/>
                  </a:lnTo>
                  <a:lnTo>
                    <a:pt x="256" y="93"/>
                  </a:lnTo>
                  <a:lnTo>
                    <a:pt x="241" y="122"/>
                  </a:lnTo>
                  <a:lnTo>
                    <a:pt x="225" y="149"/>
                  </a:lnTo>
                  <a:lnTo>
                    <a:pt x="208" y="174"/>
                  </a:lnTo>
                  <a:lnTo>
                    <a:pt x="190" y="196"/>
                  </a:lnTo>
                  <a:lnTo>
                    <a:pt x="172" y="218"/>
                  </a:lnTo>
                  <a:lnTo>
                    <a:pt x="152" y="236"/>
                  </a:lnTo>
                  <a:lnTo>
                    <a:pt x="132" y="252"/>
                  </a:lnTo>
                  <a:lnTo>
                    <a:pt x="111" y="267"/>
                  </a:lnTo>
                  <a:lnTo>
                    <a:pt x="90" y="279"/>
                  </a:lnTo>
                  <a:lnTo>
                    <a:pt x="68" y="288"/>
                  </a:lnTo>
                  <a:lnTo>
                    <a:pt x="46" y="295"/>
                  </a:lnTo>
                  <a:lnTo>
                    <a:pt x="23" y="299"/>
                  </a:lnTo>
                  <a:lnTo>
                    <a:pt x="0" y="301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31" name="Freeform 24"/>
            <p:cNvSpPr>
              <a:spLocks/>
            </p:cNvSpPr>
            <p:nvPr/>
          </p:nvSpPr>
          <p:spPr bwMode="auto">
            <a:xfrm>
              <a:off x="3449" y="2379"/>
              <a:ext cx="0" cy="23"/>
            </a:xfrm>
            <a:custGeom>
              <a:avLst/>
              <a:gdLst>
                <a:gd name="T0" fmla="*/ 0 h 46"/>
                <a:gd name="T1" fmla="*/ 13 h 46"/>
                <a:gd name="T2" fmla="*/ 24 h 46"/>
                <a:gd name="T3" fmla="*/ 36 h 46"/>
                <a:gd name="T4" fmla="*/ 46 h 46"/>
                <a:gd name="T5" fmla="*/ 35 h 46"/>
                <a:gd name="T6" fmla="*/ 23 h 46"/>
                <a:gd name="T7" fmla="*/ 12 h 46"/>
                <a:gd name="T8" fmla="*/ 0 h 4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</a:cxnLst>
              <a:rect l="0" t="0" r="r" b="b"/>
              <a:pathLst>
                <a:path h="46">
                  <a:moveTo>
                    <a:pt x="0" y="0"/>
                  </a:moveTo>
                  <a:lnTo>
                    <a:pt x="0" y="13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0" y="35"/>
                  </a:lnTo>
                  <a:lnTo>
                    <a:pt x="0" y="23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1024" name="Freeform 25"/>
            <p:cNvSpPr>
              <a:spLocks/>
            </p:cNvSpPr>
            <p:nvPr/>
          </p:nvSpPr>
          <p:spPr bwMode="auto">
            <a:xfrm>
              <a:off x="3131" y="2526"/>
              <a:ext cx="76" cy="155"/>
            </a:xfrm>
            <a:custGeom>
              <a:avLst/>
              <a:gdLst>
                <a:gd name="T0" fmla="*/ 0 w 154"/>
                <a:gd name="T1" fmla="*/ 0 h 309"/>
                <a:gd name="T2" fmla="*/ 7 w 154"/>
                <a:gd name="T3" fmla="*/ 42 h 309"/>
                <a:gd name="T4" fmla="*/ 18 w 154"/>
                <a:gd name="T5" fmla="*/ 86 h 309"/>
                <a:gd name="T6" fmla="*/ 32 w 154"/>
                <a:gd name="T7" fmla="*/ 127 h 309"/>
                <a:gd name="T8" fmla="*/ 48 w 154"/>
                <a:gd name="T9" fmla="*/ 169 h 309"/>
                <a:gd name="T10" fmla="*/ 68 w 154"/>
                <a:gd name="T11" fmla="*/ 208 h 309"/>
                <a:gd name="T12" fmla="*/ 93 w 154"/>
                <a:gd name="T13" fmla="*/ 245 h 309"/>
                <a:gd name="T14" fmla="*/ 120 w 154"/>
                <a:gd name="T15" fmla="*/ 279 h 309"/>
                <a:gd name="T16" fmla="*/ 154 w 154"/>
                <a:gd name="T17" fmla="*/ 309 h 309"/>
                <a:gd name="T18" fmla="*/ 127 w 154"/>
                <a:gd name="T19" fmla="*/ 282 h 309"/>
                <a:gd name="T20" fmla="*/ 103 w 154"/>
                <a:gd name="T21" fmla="*/ 252 h 309"/>
                <a:gd name="T22" fmla="*/ 80 w 154"/>
                <a:gd name="T23" fmla="*/ 216 h 309"/>
                <a:gd name="T24" fmla="*/ 60 w 154"/>
                <a:gd name="T25" fmla="*/ 178 h 309"/>
                <a:gd name="T26" fmla="*/ 41 w 154"/>
                <a:gd name="T27" fmla="*/ 138 h 309"/>
                <a:gd name="T28" fmla="*/ 25 w 154"/>
                <a:gd name="T29" fmla="*/ 94 h 309"/>
                <a:gd name="T30" fmla="*/ 11 w 154"/>
                <a:gd name="T31" fmla="*/ 48 h 309"/>
                <a:gd name="T32" fmla="*/ 0 w 154"/>
                <a:gd name="T33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309">
                  <a:moveTo>
                    <a:pt x="0" y="0"/>
                  </a:moveTo>
                  <a:lnTo>
                    <a:pt x="7" y="42"/>
                  </a:lnTo>
                  <a:lnTo>
                    <a:pt x="18" y="86"/>
                  </a:lnTo>
                  <a:lnTo>
                    <a:pt x="32" y="127"/>
                  </a:lnTo>
                  <a:lnTo>
                    <a:pt x="48" y="169"/>
                  </a:lnTo>
                  <a:lnTo>
                    <a:pt x="68" y="208"/>
                  </a:lnTo>
                  <a:lnTo>
                    <a:pt x="93" y="245"/>
                  </a:lnTo>
                  <a:lnTo>
                    <a:pt x="120" y="279"/>
                  </a:lnTo>
                  <a:lnTo>
                    <a:pt x="154" y="309"/>
                  </a:lnTo>
                  <a:lnTo>
                    <a:pt x="127" y="282"/>
                  </a:lnTo>
                  <a:lnTo>
                    <a:pt x="103" y="252"/>
                  </a:lnTo>
                  <a:lnTo>
                    <a:pt x="80" y="216"/>
                  </a:lnTo>
                  <a:lnTo>
                    <a:pt x="60" y="178"/>
                  </a:lnTo>
                  <a:lnTo>
                    <a:pt x="41" y="138"/>
                  </a:lnTo>
                  <a:lnTo>
                    <a:pt x="25" y="94"/>
                  </a:lnTo>
                  <a:lnTo>
                    <a:pt x="11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1025" name="Freeform 26"/>
            <p:cNvSpPr>
              <a:spLocks/>
            </p:cNvSpPr>
            <p:nvPr/>
          </p:nvSpPr>
          <p:spPr bwMode="auto">
            <a:xfrm>
              <a:off x="3077" y="1998"/>
              <a:ext cx="372" cy="382"/>
            </a:xfrm>
            <a:custGeom>
              <a:avLst/>
              <a:gdLst>
                <a:gd name="T0" fmla="*/ 74 w 745"/>
                <a:gd name="T1" fmla="*/ 87 h 763"/>
                <a:gd name="T2" fmla="*/ 104 w 745"/>
                <a:gd name="T3" fmla="*/ 90 h 763"/>
                <a:gd name="T4" fmla="*/ 136 w 745"/>
                <a:gd name="T5" fmla="*/ 95 h 763"/>
                <a:gd name="T6" fmla="*/ 170 w 745"/>
                <a:gd name="T7" fmla="*/ 106 h 763"/>
                <a:gd name="T8" fmla="*/ 203 w 745"/>
                <a:gd name="T9" fmla="*/ 120 h 763"/>
                <a:gd name="T10" fmla="*/ 236 w 745"/>
                <a:gd name="T11" fmla="*/ 138 h 763"/>
                <a:gd name="T12" fmla="*/ 269 w 745"/>
                <a:gd name="T13" fmla="*/ 162 h 763"/>
                <a:gd name="T14" fmla="*/ 297 w 745"/>
                <a:gd name="T15" fmla="*/ 193 h 763"/>
                <a:gd name="T16" fmla="*/ 312 w 745"/>
                <a:gd name="T17" fmla="*/ 214 h 763"/>
                <a:gd name="T18" fmla="*/ 316 w 745"/>
                <a:gd name="T19" fmla="*/ 219 h 763"/>
                <a:gd name="T20" fmla="*/ 317 w 745"/>
                <a:gd name="T21" fmla="*/ 222 h 763"/>
                <a:gd name="T22" fmla="*/ 318 w 745"/>
                <a:gd name="T23" fmla="*/ 224 h 763"/>
                <a:gd name="T24" fmla="*/ 329 w 745"/>
                <a:gd name="T25" fmla="*/ 243 h 763"/>
                <a:gd name="T26" fmla="*/ 345 w 745"/>
                <a:gd name="T27" fmla="*/ 280 h 763"/>
                <a:gd name="T28" fmla="*/ 355 w 745"/>
                <a:gd name="T29" fmla="*/ 317 h 763"/>
                <a:gd name="T30" fmla="*/ 361 w 745"/>
                <a:gd name="T31" fmla="*/ 353 h 763"/>
                <a:gd name="T32" fmla="*/ 335 w 745"/>
                <a:gd name="T33" fmla="*/ 371 h 763"/>
                <a:gd name="T34" fmla="*/ 333 w 745"/>
                <a:gd name="T35" fmla="*/ 455 h 763"/>
                <a:gd name="T36" fmla="*/ 318 w 745"/>
                <a:gd name="T37" fmla="*/ 462 h 763"/>
                <a:gd name="T38" fmla="*/ 291 w 745"/>
                <a:gd name="T39" fmla="*/ 477 h 763"/>
                <a:gd name="T40" fmla="*/ 256 w 745"/>
                <a:gd name="T41" fmla="*/ 500 h 763"/>
                <a:gd name="T42" fmla="*/ 216 w 745"/>
                <a:gd name="T43" fmla="*/ 536 h 763"/>
                <a:gd name="T44" fmla="*/ 178 w 745"/>
                <a:gd name="T45" fmla="*/ 588 h 763"/>
                <a:gd name="T46" fmla="*/ 144 w 745"/>
                <a:gd name="T47" fmla="*/ 648 h 763"/>
                <a:gd name="T48" fmla="*/ 119 w 745"/>
                <a:gd name="T49" fmla="*/ 716 h 763"/>
                <a:gd name="T50" fmla="*/ 327 w 745"/>
                <a:gd name="T51" fmla="*/ 755 h 763"/>
                <a:gd name="T52" fmla="*/ 365 w 745"/>
                <a:gd name="T53" fmla="*/ 756 h 763"/>
                <a:gd name="T54" fmla="*/ 457 w 745"/>
                <a:gd name="T55" fmla="*/ 510 h 763"/>
                <a:gd name="T56" fmla="*/ 745 w 745"/>
                <a:gd name="T57" fmla="*/ 762 h 763"/>
                <a:gd name="T58" fmla="*/ 742 w 745"/>
                <a:gd name="T59" fmla="*/ 749 h 763"/>
                <a:gd name="T60" fmla="*/ 735 w 745"/>
                <a:gd name="T61" fmla="*/ 717 h 763"/>
                <a:gd name="T62" fmla="*/ 722 w 745"/>
                <a:gd name="T63" fmla="*/ 670 h 763"/>
                <a:gd name="T64" fmla="*/ 700 w 745"/>
                <a:gd name="T65" fmla="*/ 616 h 763"/>
                <a:gd name="T66" fmla="*/ 666 w 745"/>
                <a:gd name="T67" fmla="*/ 561 h 763"/>
                <a:gd name="T68" fmla="*/ 623 w 745"/>
                <a:gd name="T69" fmla="*/ 510 h 763"/>
                <a:gd name="T70" fmla="*/ 564 w 745"/>
                <a:gd name="T71" fmla="*/ 473 h 763"/>
                <a:gd name="T72" fmla="*/ 491 w 745"/>
                <a:gd name="T73" fmla="*/ 454 h 763"/>
                <a:gd name="T74" fmla="*/ 451 w 745"/>
                <a:gd name="T75" fmla="*/ 374 h 763"/>
                <a:gd name="T76" fmla="*/ 450 w 745"/>
                <a:gd name="T77" fmla="*/ 358 h 763"/>
                <a:gd name="T78" fmla="*/ 444 w 745"/>
                <a:gd name="T79" fmla="*/ 314 h 763"/>
                <a:gd name="T80" fmla="*/ 427 w 745"/>
                <a:gd name="T81" fmla="*/ 252 h 763"/>
                <a:gd name="T82" fmla="*/ 394 w 745"/>
                <a:gd name="T83" fmla="*/ 182 h 763"/>
                <a:gd name="T84" fmla="*/ 342 w 745"/>
                <a:gd name="T85" fmla="*/ 113 h 763"/>
                <a:gd name="T86" fmla="*/ 265 w 745"/>
                <a:gd name="T87" fmla="*/ 53 h 763"/>
                <a:gd name="T88" fmla="*/ 158 w 745"/>
                <a:gd name="T89" fmla="*/ 13 h 763"/>
                <a:gd name="T90" fmla="*/ 16 w 745"/>
                <a:gd name="T91" fmla="*/ 0 h 763"/>
                <a:gd name="T92" fmla="*/ 1 w 745"/>
                <a:gd name="T93" fmla="*/ 89 h 763"/>
                <a:gd name="T94" fmla="*/ 12 w 745"/>
                <a:gd name="T95" fmla="*/ 87 h 763"/>
                <a:gd name="T96" fmla="*/ 21 w 745"/>
                <a:gd name="T97" fmla="*/ 86 h 763"/>
                <a:gd name="T98" fmla="*/ 22 w 745"/>
                <a:gd name="T99" fmla="*/ 85 h 763"/>
                <a:gd name="T100" fmla="*/ 27 w 745"/>
                <a:gd name="T101" fmla="*/ 84 h 763"/>
                <a:gd name="T102" fmla="*/ 36 w 745"/>
                <a:gd name="T103" fmla="*/ 84 h 763"/>
                <a:gd name="T104" fmla="*/ 46 w 745"/>
                <a:gd name="T105" fmla="*/ 85 h 763"/>
                <a:gd name="T106" fmla="*/ 55 w 745"/>
                <a:gd name="T107" fmla="*/ 86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45" h="763">
                  <a:moveTo>
                    <a:pt x="60" y="86"/>
                  </a:moveTo>
                  <a:lnTo>
                    <a:pt x="74" y="87"/>
                  </a:lnTo>
                  <a:lnTo>
                    <a:pt x="88" y="89"/>
                  </a:lnTo>
                  <a:lnTo>
                    <a:pt x="104" y="90"/>
                  </a:lnTo>
                  <a:lnTo>
                    <a:pt x="119" y="92"/>
                  </a:lnTo>
                  <a:lnTo>
                    <a:pt x="136" y="95"/>
                  </a:lnTo>
                  <a:lnTo>
                    <a:pt x="152" y="100"/>
                  </a:lnTo>
                  <a:lnTo>
                    <a:pt x="170" y="106"/>
                  </a:lnTo>
                  <a:lnTo>
                    <a:pt x="187" y="112"/>
                  </a:lnTo>
                  <a:lnTo>
                    <a:pt x="203" y="120"/>
                  </a:lnTo>
                  <a:lnTo>
                    <a:pt x="220" y="128"/>
                  </a:lnTo>
                  <a:lnTo>
                    <a:pt x="236" y="138"/>
                  </a:lnTo>
                  <a:lnTo>
                    <a:pt x="253" y="150"/>
                  </a:lnTo>
                  <a:lnTo>
                    <a:pt x="269" y="162"/>
                  </a:lnTo>
                  <a:lnTo>
                    <a:pt x="284" y="177"/>
                  </a:lnTo>
                  <a:lnTo>
                    <a:pt x="297" y="193"/>
                  </a:lnTo>
                  <a:lnTo>
                    <a:pt x="310" y="212"/>
                  </a:lnTo>
                  <a:lnTo>
                    <a:pt x="312" y="214"/>
                  </a:lnTo>
                  <a:lnTo>
                    <a:pt x="314" y="216"/>
                  </a:lnTo>
                  <a:lnTo>
                    <a:pt x="316" y="219"/>
                  </a:lnTo>
                  <a:lnTo>
                    <a:pt x="317" y="221"/>
                  </a:lnTo>
                  <a:lnTo>
                    <a:pt x="317" y="222"/>
                  </a:lnTo>
                  <a:lnTo>
                    <a:pt x="318" y="223"/>
                  </a:lnTo>
                  <a:lnTo>
                    <a:pt x="318" y="224"/>
                  </a:lnTo>
                  <a:lnTo>
                    <a:pt x="319" y="226"/>
                  </a:lnTo>
                  <a:lnTo>
                    <a:pt x="329" y="243"/>
                  </a:lnTo>
                  <a:lnTo>
                    <a:pt x="338" y="261"/>
                  </a:lnTo>
                  <a:lnTo>
                    <a:pt x="345" y="280"/>
                  </a:lnTo>
                  <a:lnTo>
                    <a:pt x="350" y="298"/>
                  </a:lnTo>
                  <a:lnTo>
                    <a:pt x="355" y="317"/>
                  </a:lnTo>
                  <a:lnTo>
                    <a:pt x="359" y="335"/>
                  </a:lnTo>
                  <a:lnTo>
                    <a:pt x="361" y="353"/>
                  </a:lnTo>
                  <a:lnTo>
                    <a:pt x="363" y="371"/>
                  </a:lnTo>
                  <a:lnTo>
                    <a:pt x="335" y="371"/>
                  </a:lnTo>
                  <a:lnTo>
                    <a:pt x="335" y="454"/>
                  </a:lnTo>
                  <a:lnTo>
                    <a:pt x="333" y="455"/>
                  </a:lnTo>
                  <a:lnTo>
                    <a:pt x="327" y="457"/>
                  </a:lnTo>
                  <a:lnTo>
                    <a:pt x="318" y="462"/>
                  </a:lnTo>
                  <a:lnTo>
                    <a:pt x="306" y="468"/>
                  </a:lnTo>
                  <a:lnTo>
                    <a:pt x="291" y="477"/>
                  </a:lnTo>
                  <a:lnTo>
                    <a:pt x="274" y="487"/>
                  </a:lnTo>
                  <a:lnTo>
                    <a:pt x="256" y="500"/>
                  </a:lnTo>
                  <a:lnTo>
                    <a:pt x="238" y="515"/>
                  </a:lnTo>
                  <a:lnTo>
                    <a:pt x="216" y="536"/>
                  </a:lnTo>
                  <a:lnTo>
                    <a:pt x="196" y="561"/>
                  </a:lnTo>
                  <a:lnTo>
                    <a:pt x="178" y="588"/>
                  </a:lnTo>
                  <a:lnTo>
                    <a:pt x="160" y="617"/>
                  </a:lnTo>
                  <a:lnTo>
                    <a:pt x="144" y="648"/>
                  </a:lnTo>
                  <a:lnTo>
                    <a:pt x="130" y="681"/>
                  </a:lnTo>
                  <a:lnTo>
                    <a:pt x="119" y="716"/>
                  </a:lnTo>
                  <a:lnTo>
                    <a:pt x="108" y="753"/>
                  </a:lnTo>
                  <a:lnTo>
                    <a:pt x="327" y="755"/>
                  </a:lnTo>
                  <a:lnTo>
                    <a:pt x="324" y="757"/>
                  </a:lnTo>
                  <a:lnTo>
                    <a:pt x="365" y="756"/>
                  </a:lnTo>
                  <a:lnTo>
                    <a:pt x="365" y="510"/>
                  </a:lnTo>
                  <a:lnTo>
                    <a:pt x="457" y="510"/>
                  </a:lnTo>
                  <a:lnTo>
                    <a:pt x="457" y="763"/>
                  </a:lnTo>
                  <a:lnTo>
                    <a:pt x="745" y="762"/>
                  </a:lnTo>
                  <a:lnTo>
                    <a:pt x="745" y="759"/>
                  </a:lnTo>
                  <a:lnTo>
                    <a:pt x="742" y="749"/>
                  </a:lnTo>
                  <a:lnTo>
                    <a:pt x="740" y="736"/>
                  </a:lnTo>
                  <a:lnTo>
                    <a:pt x="735" y="717"/>
                  </a:lnTo>
                  <a:lnTo>
                    <a:pt x="730" y="694"/>
                  </a:lnTo>
                  <a:lnTo>
                    <a:pt x="722" y="670"/>
                  </a:lnTo>
                  <a:lnTo>
                    <a:pt x="711" y="643"/>
                  </a:lnTo>
                  <a:lnTo>
                    <a:pt x="700" y="616"/>
                  </a:lnTo>
                  <a:lnTo>
                    <a:pt x="685" y="587"/>
                  </a:lnTo>
                  <a:lnTo>
                    <a:pt x="666" y="561"/>
                  </a:lnTo>
                  <a:lnTo>
                    <a:pt x="646" y="534"/>
                  </a:lnTo>
                  <a:lnTo>
                    <a:pt x="623" y="510"/>
                  </a:lnTo>
                  <a:lnTo>
                    <a:pt x="595" y="489"/>
                  </a:lnTo>
                  <a:lnTo>
                    <a:pt x="564" y="473"/>
                  </a:lnTo>
                  <a:lnTo>
                    <a:pt x="529" y="460"/>
                  </a:lnTo>
                  <a:lnTo>
                    <a:pt x="491" y="454"/>
                  </a:lnTo>
                  <a:lnTo>
                    <a:pt x="491" y="374"/>
                  </a:lnTo>
                  <a:lnTo>
                    <a:pt x="451" y="374"/>
                  </a:lnTo>
                  <a:lnTo>
                    <a:pt x="451" y="369"/>
                  </a:lnTo>
                  <a:lnTo>
                    <a:pt x="450" y="358"/>
                  </a:lnTo>
                  <a:lnTo>
                    <a:pt x="447" y="338"/>
                  </a:lnTo>
                  <a:lnTo>
                    <a:pt x="444" y="314"/>
                  </a:lnTo>
                  <a:lnTo>
                    <a:pt x="437" y="284"/>
                  </a:lnTo>
                  <a:lnTo>
                    <a:pt x="427" y="252"/>
                  </a:lnTo>
                  <a:lnTo>
                    <a:pt x="413" y="218"/>
                  </a:lnTo>
                  <a:lnTo>
                    <a:pt x="394" y="182"/>
                  </a:lnTo>
                  <a:lnTo>
                    <a:pt x="371" y="146"/>
                  </a:lnTo>
                  <a:lnTo>
                    <a:pt x="342" y="113"/>
                  </a:lnTo>
                  <a:lnTo>
                    <a:pt x="308" y="81"/>
                  </a:lnTo>
                  <a:lnTo>
                    <a:pt x="265" y="53"/>
                  </a:lnTo>
                  <a:lnTo>
                    <a:pt x="216" y="30"/>
                  </a:lnTo>
                  <a:lnTo>
                    <a:pt x="158" y="13"/>
                  </a:lnTo>
                  <a:lnTo>
                    <a:pt x="92" y="2"/>
                  </a:lnTo>
                  <a:lnTo>
                    <a:pt x="16" y="0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6" y="87"/>
                  </a:lnTo>
                  <a:lnTo>
                    <a:pt x="12" y="87"/>
                  </a:lnTo>
                  <a:lnTo>
                    <a:pt x="21" y="87"/>
                  </a:lnTo>
                  <a:lnTo>
                    <a:pt x="21" y="86"/>
                  </a:lnTo>
                  <a:lnTo>
                    <a:pt x="22" y="85"/>
                  </a:lnTo>
                  <a:lnTo>
                    <a:pt x="22" y="85"/>
                  </a:lnTo>
                  <a:lnTo>
                    <a:pt x="22" y="84"/>
                  </a:lnTo>
                  <a:lnTo>
                    <a:pt x="27" y="84"/>
                  </a:lnTo>
                  <a:lnTo>
                    <a:pt x="31" y="84"/>
                  </a:lnTo>
                  <a:lnTo>
                    <a:pt x="36" y="84"/>
                  </a:lnTo>
                  <a:lnTo>
                    <a:pt x="42" y="85"/>
                  </a:lnTo>
                  <a:lnTo>
                    <a:pt x="46" y="85"/>
                  </a:lnTo>
                  <a:lnTo>
                    <a:pt x="51" y="85"/>
                  </a:lnTo>
                  <a:lnTo>
                    <a:pt x="55" y="86"/>
                  </a:lnTo>
                  <a:lnTo>
                    <a:pt x="60" y="86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1027" name="Freeform 27"/>
            <p:cNvSpPr>
              <a:spLocks/>
            </p:cNvSpPr>
            <p:nvPr/>
          </p:nvSpPr>
          <p:spPr bwMode="auto">
            <a:xfrm>
              <a:off x="3236" y="2111"/>
              <a:ext cx="22" cy="72"/>
            </a:xfrm>
            <a:custGeom>
              <a:avLst/>
              <a:gdLst>
                <a:gd name="T0" fmla="*/ 44 w 44"/>
                <a:gd name="T1" fmla="*/ 145 h 145"/>
                <a:gd name="T2" fmla="*/ 42 w 44"/>
                <a:gd name="T3" fmla="*/ 127 h 145"/>
                <a:gd name="T4" fmla="*/ 40 w 44"/>
                <a:gd name="T5" fmla="*/ 109 h 145"/>
                <a:gd name="T6" fmla="*/ 36 w 44"/>
                <a:gd name="T7" fmla="*/ 91 h 145"/>
                <a:gd name="T8" fmla="*/ 31 w 44"/>
                <a:gd name="T9" fmla="*/ 72 h 145"/>
                <a:gd name="T10" fmla="*/ 26 w 44"/>
                <a:gd name="T11" fmla="*/ 54 h 145"/>
                <a:gd name="T12" fmla="*/ 19 w 44"/>
                <a:gd name="T13" fmla="*/ 35 h 145"/>
                <a:gd name="T14" fmla="*/ 10 w 44"/>
                <a:gd name="T15" fmla="*/ 17 h 145"/>
                <a:gd name="T16" fmla="*/ 0 w 44"/>
                <a:gd name="T17" fmla="*/ 0 h 145"/>
                <a:gd name="T18" fmla="*/ 8 w 44"/>
                <a:gd name="T19" fmla="*/ 13 h 145"/>
                <a:gd name="T20" fmla="*/ 15 w 44"/>
                <a:gd name="T21" fmla="*/ 29 h 145"/>
                <a:gd name="T22" fmla="*/ 22 w 44"/>
                <a:gd name="T23" fmla="*/ 46 h 145"/>
                <a:gd name="T24" fmla="*/ 28 w 44"/>
                <a:gd name="T25" fmla="*/ 63 h 145"/>
                <a:gd name="T26" fmla="*/ 34 w 44"/>
                <a:gd name="T27" fmla="*/ 82 h 145"/>
                <a:gd name="T28" fmla="*/ 38 w 44"/>
                <a:gd name="T29" fmla="*/ 102 h 145"/>
                <a:gd name="T30" fmla="*/ 42 w 44"/>
                <a:gd name="T31" fmla="*/ 123 h 145"/>
                <a:gd name="T32" fmla="*/ 44 w 44"/>
                <a:gd name="T3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145">
                  <a:moveTo>
                    <a:pt x="44" y="145"/>
                  </a:moveTo>
                  <a:lnTo>
                    <a:pt x="42" y="127"/>
                  </a:lnTo>
                  <a:lnTo>
                    <a:pt x="40" y="109"/>
                  </a:lnTo>
                  <a:lnTo>
                    <a:pt x="36" y="91"/>
                  </a:lnTo>
                  <a:lnTo>
                    <a:pt x="31" y="72"/>
                  </a:lnTo>
                  <a:lnTo>
                    <a:pt x="26" y="54"/>
                  </a:lnTo>
                  <a:lnTo>
                    <a:pt x="19" y="35"/>
                  </a:lnTo>
                  <a:lnTo>
                    <a:pt x="10" y="17"/>
                  </a:lnTo>
                  <a:lnTo>
                    <a:pt x="0" y="0"/>
                  </a:lnTo>
                  <a:lnTo>
                    <a:pt x="8" y="13"/>
                  </a:lnTo>
                  <a:lnTo>
                    <a:pt x="15" y="29"/>
                  </a:lnTo>
                  <a:lnTo>
                    <a:pt x="22" y="46"/>
                  </a:lnTo>
                  <a:lnTo>
                    <a:pt x="28" y="63"/>
                  </a:lnTo>
                  <a:lnTo>
                    <a:pt x="34" y="82"/>
                  </a:lnTo>
                  <a:lnTo>
                    <a:pt x="38" y="102"/>
                  </a:lnTo>
                  <a:lnTo>
                    <a:pt x="42" y="123"/>
                  </a:lnTo>
                  <a:lnTo>
                    <a:pt x="44" y="145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1028" name="Freeform 28"/>
            <p:cNvSpPr>
              <a:spLocks/>
            </p:cNvSpPr>
            <p:nvPr/>
          </p:nvSpPr>
          <p:spPr bwMode="auto">
            <a:xfrm>
              <a:off x="3232" y="2104"/>
              <a:ext cx="3" cy="4"/>
            </a:xfrm>
            <a:custGeom>
              <a:avLst/>
              <a:gdLst>
                <a:gd name="T0" fmla="*/ 7 w 7"/>
                <a:gd name="T1" fmla="*/ 9 h 9"/>
                <a:gd name="T2" fmla="*/ 6 w 7"/>
                <a:gd name="T3" fmla="*/ 7 h 9"/>
                <a:gd name="T4" fmla="*/ 4 w 7"/>
                <a:gd name="T5" fmla="*/ 4 h 9"/>
                <a:gd name="T6" fmla="*/ 2 w 7"/>
                <a:gd name="T7" fmla="*/ 2 h 9"/>
                <a:gd name="T8" fmla="*/ 0 w 7"/>
                <a:gd name="T9" fmla="*/ 0 h 9"/>
                <a:gd name="T10" fmla="*/ 2 w 7"/>
                <a:gd name="T11" fmla="*/ 2 h 9"/>
                <a:gd name="T12" fmla="*/ 4 w 7"/>
                <a:gd name="T13" fmla="*/ 4 h 9"/>
                <a:gd name="T14" fmla="*/ 6 w 7"/>
                <a:gd name="T15" fmla="*/ 7 h 9"/>
                <a:gd name="T16" fmla="*/ 7 w 7"/>
                <a:gd name="T1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9">
                  <a:moveTo>
                    <a:pt x="7" y="9"/>
                  </a:moveTo>
                  <a:lnTo>
                    <a:pt x="6" y="7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4"/>
                  </a:lnTo>
                  <a:lnTo>
                    <a:pt x="6" y="7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1029" name="Freeform 29"/>
            <p:cNvSpPr>
              <a:spLocks/>
            </p:cNvSpPr>
            <p:nvPr/>
          </p:nvSpPr>
          <p:spPr bwMode="auto">
            <a:xfrm>
              <a:off x="3131" y="2255"/>
              <a:ext cx="64" cy="119"/>
            </a:xfrm>
            <a:custGeom>
              <a:avLst/>
              <a:gdLst>
                <a:gd name="T0" fmla="*/ 130 w 130"/>
                <a:gd name="T1" fmla="*/ 0 h 238"/>
                <a:gd name="T2" fmla="*/ 109 w 130"/>
                <a:gd name="T3" fmla="*/ 18 h 238"/>
                <a:gd name="T4" fmla="*/ 88 w 130"/>
                <a:gd name="T5" fmla="*/ 40 h 238"/>
                <a:gd name="T6" fmla="*/ 67 w 130"/>
                <a:gd name="T7" fmla="*/ 65 h 238"/>
                <a:gd name="T8" fmla="*/ 49 w 130"/>
                <a:gd name="T9" fmla="*/ 93 h 238"/>
                <a:gd name="T10" fmla="*/ 33 w 130"/>
                <a:gd name="T11" fmla="*/ 124 h 238"/>
                <a:gd name="T12" fmla="*/ 18 w 130"/>
                <a:gd name="T13" fmla="*/ 158 h 238"/>
                <a:gd name="T14" fmla="*/ 7 w 130"/>
                <a:gd name="T15" fmla="*/ 196 h 238"/>
                <a:gd name="T16" fmla="*/ 0 w 130"/>
                <a:gd name="T17" fmla="*/ 238 h 238"/>
                <a:gd name="T18" fmla="*/ 11 w 130"/>
                <a:gd name="T19" fmla="*/ 201 h 238"/>
                <a:gd name="T20" fmla="*/ 22 w 130"/>
                <a:gd name="T21" fmla="*/ 166 h 238"/>
                <a:gd name="T22" fmla="*/ 36 w 130"/>
                <a:gd name="T23" fmla="*/ 133 h 238"/>
                <a:gd name="T24" fmla="*/ 52 w 130"/>
                <a:gd name="T25" fmla="*/ 102 h 238"/>
                <a:gd name="T26" fmla="*/ 70 w 130"/>
                <a:gd name="T27" fmla="*/ 73 h 238"/>
                <a:gd name="T28" fmla="*/ 88 w 130"/>
                <a:gd name="T29" fmla="*/ 46 h 238"/>
                <a:gd name="T30" fmla="*/ 108 w 130"/>
                <a:gd name="T31" fmla="*/ 21 h 238"/>
                <a:gd name="T32" fmla="*/ 130 w 130"/>
                <a:gd name="T33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0" h="238">
                  <a:moveTo>
                    <a:pt x="130" y="0"/>
                  </a:moveTo>
                  <a:lnTo>
                    <a:pt x="109" y="18"/>
                  </a:lnTo>
                  <a:lnTo>
                    <a:pt x="88" y="40"/>
                  </a:lnTo>
                  <a:lnTo>
                    <a:pt x="67" y="65"/>
                  </a:lnTo>
                  <a:lnTo>
                    <a:pt x="49" y="93"/>
                  </a:lnTo>
                  <a:lnTo>
                    <a:pt x="33" y="124"/>
                  </a:lnTo>
                  <a:lnTo>
                    <a:pt x="18" y="158"/>
                  </a:lnTo>
                  <a:lnTo>
                    <a:pt x="7" y="196"/>
                  </a:lnTo>
                  <a:lnTo>
                    <a:pt x="0" y="238"/>
                  </a:lnTo>
                  <a:lnTo>
                    <a:pt x="11" y="201"/>
                  </a:lnTo>
                  <a:lnTo>
                    <a:pt x="22" y="166"/>
                  </a:lnTo>
                  <a:lnTo>
                    <a:pt x="36" y="133"/>
                  </a:lnTo>
                  <a:lnTo>
                    <a:pt x="52" y="102"/>
                  </a:lnTo>
                  <a:lnTo>
                    <a:pt x="70" y="73"/>
                  </a:lnTo>
                  <a:lnTo>
                    <a:pt x="88" y="46"/>
                  </a:lnTo>
                  <a:lnTo>
                    <a:pt x="108" y="21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1030" name="Freeform 30"/>
            <p:cNvSpPr>
              <a:spLocks/>
            </p:cNvSpPr>
            <p:nvPr/>
          </p:nvSpPr>
          <p:spPr bwMode="auto">
            <a:xfrm>
              <a:off x="3126" y="2253"/>
              <a:ext cx="323" cy="463"/>
            </a:xfrm>
            <a:custGeom>
              <a:avLst/>
              <a:gdLst>
                <a:gd name="T0" fmla="*/ 647 w 647"/>
                <a:gd name="T1" fmla="*/ 298 h 926"/>
                <a:gd name="T2" fmla="*/ 647 w 647"/>
                <a:gd name="T3" fmla="*/ 288 h 926"/>
                <a:gd name="T4" fmla="*/ 647 w 647"/>
                <a:gd name="T5" fmla="*/ 276 h 926"/>
                <a:gd name="T6" fmla="*/ 647 w 647"/>
                <a:gd name="T7" fmla="*/ 265 h 926"/>
                <a:gd name="T8" fmla="*/ 647 w 647"/>
                <a:gd name="T9" fmla="*/ 252 h 926"/>
                <a:gd name="T10" fmla="*/ 359 w 647"/>
                <a:gd name="T11" fmla="*/ 253 h 926"/>
                <a:gd name="T12" fmla="*/ 359 w 647"/>
                <a:gd name="T13" fmla="*/ 0 h 926"/>
                <a:gd name="T14" fmla="*/ 267 w 647"/>
                <a:gd name="T15" fmla="*/ 0 h 926"/>
                <a:gd name="T16" fmla="*/ 267 w 647"/>
                <a:gd name="T17" fmla="*/ 246 h 926"/>
                <a:gd name="T18" fmla="*/ 226 w 647"/>
                <a:gd name="T19" fmla="*/ 247 h 926"/>
                <a:gd name="T20" fmla="*/ 229 w 647"/>
                <a:gd name="T21" fmla="*/ 245 h 926"/>
                <a:gd name="T22" fmla="*/ 10 w 647"/>
                <a:gd name="T23" fmla="*/ 243 h 926"/>
                <a:gd name="T24" fmla="*/ 7 w 647"/>
                <a:gd name="T25" fmla="*/ 268 h 926"/>
                <a:gd name="T26" fmla="*/ 1 w 647"/>
                <a:gd name="T27" fmla="*/ 335 h 926"/>
                <a:gd name="T28" fmla="*/ 0 w 647"/>
                <a:gd name="T29" fmla="*/ 432 h 926"/>
                <a:gd name="T30" fmla="*/ 10 w 647"/>
                <a:gd name="T31" fmla="*/ 546 h 926"/>
                <a:gd name="T32" fmla="*/ 15 w 647"/>
                <a:gd name="T33" fmla="*/ 597 h 926"/>
                <a:gd name="T34" fmla="*/ 27 w 647"/>
                <a:gd name="T35" fmla="*/ 647 h 926"/>
                <a:gd name="T36" fmla="*/ 42 w 647"/>
                <a:gd name="T37" fmla="*/ 694 h 926"/>
                <a:gd name="T38" fmla="*/ 61 w 647"/>
                <a:gd name="T39" fmla="*/ 738 h 926"/>
                <a:gd name="T40" fmla="*/ 85 w 647"/>
                <a:gd name="T41" fmla="*/ 779 h 926"/>
                <a:gd name="T42" fmla="*/ 112 w 647"/>
                <a:gd name="T43" fmla="*/ 816 h 926"/>
                <a:gd name="T44" fmla="*/ 142 w 647"/>
                <a:gd name="T45" fmla="*/ 847 h 926"/>
                <a:gd name="T46" fmla="*/ 173 w 647"/>
                <a:gd name="T47" fmla="*/ 873 h 926"/>
                <a:gd name="T48" fmla="*/ 189 w 647"/>
                <a:gd name="T49" fmla="*/ 884 h 926"/>
                <a:gd name="T50" fmla="*/ 204 w 647"/>
                <a:gd name="T51" fmla="*/ 893 h 926"/>
                <a:gd name="T52" fmla="*/ 220 w 647"/>
                <a:gd name="T53" fmla="*/ 900 h 926"/>
                <a:gd name="T54" fmla="*/ 237 w 647"/>
                <a:gd name="T55" fmla="*/ 907 h 926"/>
                <a:gd name="T56" fmla="*/ 256 w 647"/>
                <a:gd name="T57" fmla="*/ 912 h 926"/>
                <a:gd name="T58" fmla="*/ 276 w 647"/>
                <a:gd name="T59" fmla="*/ 916 h 926"/>
                <a:gd name="T60" fmla="*/ 296 w 647"/>
                <a:gd name="T61" fmla="*/ 921 h 926"/>
                <a:gd name="T62" fmla="*/ 318 w 647"/>
                <a:gd name="T63" fmla="*/ 926 h 926"/>
                <a:gd name="T64" fmla="*/ 341 w 647"/>
                <a:gd name="T65" fmla="*/ 924 h 926"/>
                <a:gd name="T66" fmla="*/ 365 w 647"/>
                <a:gd name="T67" fmla="*/ 921 h 926"/>
                <a:gd name="T68" fmla="*/ 388 w 647"/>
                <a:gd name="T69" fmla="*/ 915 h 926"/>
                <a:gd name="T70" fmla="*/ 413 w 647"/>
                <a:gd name="T71" fmla="*/ 907 h 926"/>
                <a:gd name="T72" fmla="*/ 436 w 647"/>
                <a:gd name="T73" fmla="*/ 897 h 926"/>
                <a:gd name="T74" fmla="*/ 458 w 647"/>
                <a:gd name="T75" fmla="*/ 884 h 926"/>
                <a:gd name="T76" fmla="*/ 480 w 647"/>
                <a:gd name="T77" fmla="*/ 869 h 926"/>
                <a:gd name="T78" fmla="*/ 501 w 647"/>
                <a:gd name="T79" fmla="*/ 852 h 926"/>
                <a:gd name="T80" fmla="*/ 521 w 647"/>
                <a:gd name="T81" fmla="*/ 832 h 926"/>
                <a:gd name="T82" fmla="*/ 539 w 647"/>
                <a:gd name="T83" fmla="*/ 809 h 926"/>
                <a:gd name="T84" fmla="*/ 556 w 647"/>
                <a:gd name="T85" fmla="*/ 785 h 926"/>
                <a:gd name="T86" fmla="*/ 572 w 647"/>
                <a:gd name="T87" fmla="*/ 757 h 926"/>
                <a:gd name="T88" fmla="*/ 584 w 647"/>
                <a:gd name="T89" fmla="*/ 729 h 926"/>
                <a:gd name="T90" fmla="*/ 596 w 647"/>
                <a:gd name="T91" fmla="*/ 696 h 926"/>
                <a:gd name="T92" fmla="*/ 605 w 647"/>
                <a:gd name="T93" fmla="*/ 662 h 926"/>
                <a:gd name="T94" fmla="*/ 611 w 647"/>
                <a:gd name="T95" fmla="*/ 625 h 926"/>
                <a:gd name="T96" fmla="*/ 619 w 647"/>
                <a:gd name="T97" fmla="*/ 593 h 926"/>
                <a:gd name="T98" fmla="*/ 626 w 647"/>
                <a:gd name="T99" fmla="*/ 558 h 926"/>
                <a:gd name="T100" fmla="*/ 633 w 647"/>
                <a:gd name="T101" fmla="*/ 521 h 926"/>
                <a:gd name="T102" fmla="*/ 637 w 647"/>
                <a:gd name="T103" fmla="*/ 482 h 926"/>
                <a:gd name="T104" fmla="*/ 642 w 647"/>
                <a:gd name="T105" fmla="*/ 440 h 926"/>
                <a:gd name="T106" fmla="*/ 644 w 647"/>
                <a:gd name="T107" fmla="*/ 395 h 926"/>
                <a:gd name="T108" fmla="*/ 647 w 647"/>
                <a:gd name="T109" fmla="*/ 348 h 926"/>
                <a:gd name="T110" fmla="*/ 647 w 647"/>
                <a:gd name="T111" fmla="*/ 298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47" h="926">
                  <a:moveTo>
                    <a:pt x="647" y="298"/>
                  </a:moveTo>
                  <a:lnTo>
                    <a:pt x="647" y="288"/>
                  </a:lnTo>
                  <a:lnTo>
                    <a:pt x="647" y="276"/>
                  </a:lnTo>
                  <a:lnTo>
                    <a:pt x="647" y="265"/>
                  </a:lnTo>
                  <a:lnTo>
                    <a:pt x="647" y="252"/>
                  </a:lnTo>
                  <a:lnTo>
                    <a:pt x="359" y="253"/>
                  </a:lnTo>
                  <a:lnTo>
                    <a:pt x="359" y="0"/>
                  </a:lnTo>
                  <a:lnTo>
                    <a:pt x="267" y="0"/>
                  </a:lnTo>
                  <a:lnTo>
                    <a:pt x="267" y="246"/>
                  </a:lnTo>
                  <a:lnTo>
                    <a:pt x="226" y="247"/>
                  </a:lnTo>
                  <a:lnTo>
                    <a:pt x="229" y="245"/>
                  </a:lnTo>
                  <a:lnTo>
                    <a:pt x="10" y="243"/>
                  </a:lnTo>
                  <a:lnTo>
                    <a:pt x="7" y="268"/>
                  </a:lnTo>
                  <a:lnTo>
                    <a:pt x="1" y="335"/>
                  </a:lnTo>
                  <a:lnTo>
                    <a:pt x="0" y="432"/>
                  </a:lnTo>
                  <a:lnTo>
                    <a:pt x="10" y="546"/>
                  </a:lnTo>
                  <a:lnTo>
                    <a:pt x="15" y="597"/>
                  </a:lnTo>
                  <a:lnTo>
                    <a:pt x="27" y="647"/>
                  </a:lnTo>
                  <a:lnTo>
                    <a:pt x="42" y="694"/>
                  </a:lnTo>
                  <a:lnTo>
                    <a:pt x="61" y="738"/>
                  </a:lnTo>
                  <a:lnTo>
                    <a:pt x="85" y="779"/>
                  </a:lnTo>
                  <a:lnTo>
                    <a:pt x="112" y="816"/>
                  </a:lnTo>
                  <a:lnTo>
                    <a:pt x="142" y="847"/>
                  </a:lnTo>
                  <a:lnTo>
                    <a:pt x="173" y="873"/>
                  </a:lnTo>
                  <a:lnTo>
                    <a:pt x="189" y="884"/>
                  </a:lnTo>
                  <a:lnTo>
                    <a:pt x="204" y="893"/>
                  </a:lnTo>
                  <a:lnTo>
                    <a:pt x="220" y="900"/>
                  </a:lnTo>
                  <a:lnTo>
                    <a:pt x="237" y="907"/>
                  </a:lnTo>
                  <a:lnTo>
                    <a:pt x="256" y="912"/>
                  </a:lnTo>
                  <a:lnTo>
                    <a:pt x="276" y="916"/>
                  </a:lnTo>
                  <a:lnTo>
                    <a:pt x="296" y="921"/>
                  </a:lnTo>
                  <a:lnTo>
                    <a:pt x="318" y="926"/>
                  </a:lnTo>
                  <a:lnTo>
                    <a:pt x="341" y="924"/>
                  </a:lnTo>
                  <a:lnTo>
                    <a:pt x="365" y="921"/>
                  </a:lnTo>
                  <a:lnTo>
                    <a:pt x="388" y="915"/>
                  </a:lnTo>
                  <a:lnTo>
                    <a:pt x="413" y="907"/>
                  </a:lnTo>
                  <a:lnTo>
                    <a:pt x="436" y="897"/>
                  </a:lnTo>
                  <a:lnTo>
                    <a:pt x="458" y="884"/>
                  </a:lnTo>
                  <a:lnTo>
                    <a:pt x="480" y="869"/>
                  </a:lnTo>
                  <a:lnTo>
                    <a:pt x="501" y="852"/>
                  </a:lnTo>
                  <a:lnTo>
                    <a:pt x="521" y="832"/>
                  </a:lnTo>
                  <a:lnTo>
                    <a:pt x="539" y="809"/>
                  </a:lnTo>
                  <a:lnTo>
                    <a:pt x="556" y="785"/>
                  </a:lnTo>
                  <a:lnTo>
                    <a:pt x="572" y="757"/>
                  </a:lnTo>
                  <a:lnTo>
                    <a:pt x="584" y="729"/>
                  </a:lnTo>
                  <a:lnTo>
                    <a:pt x="596" y="696"/>
                  </a:lnTo>
                  <a:lnTo>
                    <a:pt x="605" y="662"/>
                  </a:lnTo>
                  <a:lnTo>
                    <a:pt x="611" y="625"/>
                  </a:lnTo>
                  <a:lnTo>
                    <a:pt x="619" y="593"/>
                  </a:lnTo>
                  <a:lnTo>
                    <a:pt x="626" y="558"/>
                  </a:lnTo>
                  <a:lnTo>
                    <a:pt x="633" y="521"/>
                  </a:lnTo>
                  <a:lnTo>
                    <a:pt x="637" y="482"/>
                  </a:lnTo>
                  <a:lnTo>
                    <a:pt x="642" y="440"/>
                  </a:lnTo>
                  <a:lnTo>
                    <a:pt x="644" y="395"/>
                  </a:lnTo>
                  <a:lnTo>
                    <a:pt x="647" y="348"/>
                  </a:lnTo>
                  <a:lnTo>
                    <a:pt x="647" y="298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1031" name="Freeform 31"/>
            <p:cNvSpPr>
              <a:spLocks/>
            </p:cNvSpPr>
            <p:nvPr/>
          </p:nvSpPr>
          <p:spPr bwMode="auto">
            <a:xfrm>
              <a:off x="3087" y="2040"/>
              <a:ext cx="20" cy="2"/>
            </a:xfrm>
            <a:custGeom>
              <a:avLst/>
              <a:gdLst>
                <a:gd name="T0" fmla="*/ 39 w 39"/>
                <a:gd name="T1" fmla="*/ 2 h 3"/>
                <a:gd name="T2" fmla="*/ 34 w 39"/>
                <a:gd name="T3" fmla="*/ 2 h 3"/>
                <a:gd name="T4" fmla="*/ 30 w 39"/>
                <a:gd name="T5" fmla="*/ 1 h 3"/>
                <a:gd name="T6" fmla="*/ 25 w 39"/>
                <a:gd name="T7" fmla="*/ 1 h 3"/>
                <a:gd name="T8" fmla="*/ 21 w 39"/>
                <a:gd name="T9" fmla="*/ 1 h 3"/>
                <a:gd name="T10" fmla="*/ 15 w 39"/>
                <a:gd name="T11" fmla="*/ 0 h 3"/>
                <a:gd name="T12" fmla="*/ 10 w 39"/>
                <a:gd name="T13" fmla="*/ 0 h 3"/>
                <a:gd name="T14" fmla="*/ 6 w 39"/>
                <a:gd name="T15" fmla="*/ 0 h 3"/>
                <a:gd name="T16" fmla="*/ 1 w 39"/>
                <a:gd name="T17" fmla="*/ 0 h 3"/>
                <a:gd name="T18" fmla="*/ 1 w 39"/>
                <a:gd name="T19" fmla="*/ 1 h 3"/>
                <a:gd name="T20" fmla="*/ 1 w 39"/>
                <a:gd name="T21" fmla="*/ 1 h 3"/>
                <a:gd name="T22" fmla="*/ 0 w 39"/>
                <a:gd name="T23" fmla="*/ 2 h 3"/>
                <a:gd name="T24" fmla="*/ 0 w 39"/>
                <a:gd name="T25" fmla="*/ 3 h 3"/>
                <a:gd name="T26" fmla="*/ 4 w 39"/>
                <a:gd name="T27" fmla="*/ 3 h 3"/>
                <a:gd name="T28" fmla="*/ 8 w 39"/>
                <a:gd name="T29" fmla="*/ 2 h 3"/>
                <a:gd name="T30" fmla="*/ 12 w 39"/>
                <a:gd name="T31" fmla="*/ 2 h 3"/>
                <a:gd name="T32" fmla="*/ 18 w 39"/>
                <a:gd name="T33" fmla="*/ 2 h 3"/>
                <a:gd name="T34" fmla="*/ 23 w 39"/>
                <a:gd name="T35" fmla="*/ 2 h 3"/>
                <a:gd name="T36" fmla="*/ 27 w 39"/>
                <a:gd name="T37" fmla="*/ 2 h 3"/>
                <a:gd name="T38" fmla="*/ 33 w 39"/>
                <a:gd name="T39" fmla="*/ 2 h 3"/>
                <a:gd name="T40" fmla="*/ 39 w 39"/>
                <a:gd name="T4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">
                  <a:moveTo>
                    <a:pt x="39" y="2"/>
                  </a:moveTo>
                  <a:lnTo>
                    <a:pt x="34" y="2"/>
                  </a:lnTo>
                  <a:lnTo>
                    <a:pt x="30" y="1"/>
                  </a:lnTo>
                  <a:lnTo>
                    <a:pt x="25" y="1"/>
                  </a:lnTo>
                  <a:lnTo>
                    <a:pt x="21" y="1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4" y="3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8" y="2"/>
                  </a:lnTo>
                  <a:lnTo>
                    <a:pt x="23" y="2"/>
                  </a:lnTo>
                  <a:lnTo>
                    <a:pt x="27" y="2"/>
                  </a:lnTo>
                  <a:lnTo>
                    <a:pt x="33" y="2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</p:grpSp>
      <p:pic>
        <p:nvPicPr>
          <p:cNvPr id="1026" name="Picture 102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00" y="4102100"/>
            <a:ext cx="541533" cy="93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7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 Widescree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/>
          </p:cNvSpPr>
          <p:nvPr/>
        </p:nvSpPr>
        <p:spPr bwMode="auto">
          <a:xfrm>
            <a:off x="-17212" y="0"/>
            <a:ext cx="12225867" cy="53975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GB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920" y="171648"/>
            <a:ext cx="11521280" cy="1828452"/>
          </a:xfrm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40" y="4396961"/>
            <a:ext cx="817977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33" y="3379374"/>
            <a:ext cx="750931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63553" y="3379374"/>
            <a:ext cx="9696451" cy="5349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063553" y="2353065"/>
            <a:ext cx="9696451" cy="5349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063553" y="4492223"/>
            <a:ext cx="9696451" cy="5349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576602" y="2204864"/>
            <a:ext cx="990935" cy="930274"/>
            <a:chOff x="2310" y="1595"/>
            <a:chExt cx="1140" cy="1130"/>
          </a:xfrm>
        </p:grpSpPr>
        <p:sp>
          <p:nvSpPr>
            <p:cNvPr id="4" name="AutoShape 4"/>
            <p:cNvSpPr>
              <a:spLocks noChangeAspect="1" noChangeArrowheads="1" noTextEdit="1"/>
            </p:cNvSpPr>
            <p:nvPr/>
          </p:nvSpPr>
          <p:spPr bwMode="auto">
            <a:xfrm>
              <a:off x="2310" y="1595"/>
              <a:ext cx="1140" cy="1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2310" y="1595"/>
              <a:ext cx="778" cy="777"/>
            </a:xfrm>
            <a:custGeom>
              <a:avLst/>
              <a:gdLst>
                <a:gd name="T0" fmla="*/ 859 w 1556"/>
                <a:gd name="T1" fmla="*/ 1551 h 1554"/>
                <a:gd name="T2" fmla="*/ 974 w 1556"/>
                <a:gd name="T3" fmla="*/ 1530 h 1554"/>
                <a:gd name="T4" fmla="*/ 1082 w 1556"/>
                <a:gd name="T5" fmla="*/ 1493 h 1554"/>
                <a:gd name="T6" fmla="*/ 1183 w 1556"/>
                <a:gd name="T7" fmla="*/ 1441 h 1554"/>
                <a:gd name="T8" fmla="*/ 1274 w 1556"/>
                <a:gd name="T9" fmla="*/ 1377 h 1554"/>
                <a:gd name="T10" fmla="*/ 1354 w 1556"/>
                <a:gd name="T11" fmla="*/ 1300 h 1554"/>
                <a:gd name="T12" fmla="*/ 1424 w 1556"/>
                <a:gd name="T13" fmla="*/ 1212 h 1554"/>
                <a:gd name="T14" fmla="*/ 1480 w 1556"/>
                <a:gd name="T15" fmla="*/ 1114 h 1554"/>
                <a:gd name="T16" fmla="*/ 1522 w 1556"/>
                <a:gd name="T17" fmla="*/ 1009 h 1554"/>
                <a:gd name="T18" fmla="*/ 1547 w 1556"/>
                <a:gd name="T19" fmla="*/ 897 h 1554"/>
                <a:gd name="T20" fmla="*/ 1556 w 1556"/>
                <a:gd name="T21" fmla="*/ 778 h 1554"/>
                <a:gd name="T22" fmla="*/ 1547 w 1556"/>
                <a:gd name="T23" fmla="*/ 660 h 1554"/>
                <a:gd name="T24" fmla="*/ 1522 w 1556"/>
                <a:gd name="T25" fmla="*/ 547 h 1554"/>
                <a:gd name="T26" fmla="*/ 1480 w 1556"/>
                <a:gd name="T27" fmla="*/ 441 h 1554"/>
                <a:gd name="T28" fmla="*/ 1424 w 1556"/>
                <a:gd name="T29" fmla="*/ 343 h 1554"/>
                <a:gd name="T30" fmla="*/ 1354 w 1556"/>
                <a:gd name="T31" fmla="*/ 256 h 1554"/>
                <a:gd name="T32" fmla="*/ 1274 w 1556"/>
                <a:gd name="T33" fmla="*/ 177 h 1554"/>
                <a:gd name="T34" fmla="*/ 1183 w 1556"/>
                <a:gd name="T35" fmla="*/ 113 h 1554"/>
                <a:gd name="T36" fmla="*/ 1082 w 1556"/>
                <a:gd name="T37" fmla="*/ 61 h 1554"/>
                <a:gd name="T38" fmla="*/ 974 w 1556"/>
                <a:gd name="T39" fmla="*/ 24 h 1554"/>
                <a:gd name="T40" fmla="*/ 859 w 1556"/>
                <a:gd name="T41" fmla="*/ 3 h 1554"/>
                <a:gd name="T42" fmla="*/ 739 w 1556"/>
                <a:gd name="T43" fmla="*/ 1 h 1554"/>
                <a:gd name="T44" fmla="*/ 622 w 1556"/>
                <a:gd name="T45" fmla="*/ 16 h 1554"/>
                <a:gd name="T46" fmla="*/ 511 w 1556"/>
                <a:gd name="T47" fmla="*/ 47 h 1554"/>
                <a:gd name="T48" fmla="*/ 407 w 1556"/>
                <a:gd name="T49" fmla="*/ 94 h 1554"/>
                <a:gd name="T50" fmla="*/ 312 w 1556"/>
                <a:gd name="T51" fmla="*/ 154 h 1554"/>
                <a:gd name="T52" fmla="*/ 228 w 1556"/>
                <a:gd name="T53" fmla="*/ 228 h 1554"/>
                <a:gd name="T54" fmla="*/ 154 w 1556"/>
                <a:gd name="T55" fmla="*/ 313 h 1554"/>
                <a:gd name="T56" fmla="*/ 93 w 1556"/>
                <a:gd name="T57" fmla="*/ 408 h 1554"/>
                <a:gd name="T58" fmla="*/ 47 w 1556"/>
                <a:gd name="T59" fmla="*/ 511 h 1554"/>
                <a:gd name="T60" fmla="*/ 16 w 1556"/>
                <a:gd name="T61" fmla="*/ 622 h 1554"/>
                <a:gd name="T62" fmla="*/ 1 w 1556"/>
                <a:gd name="T63" fmla="*/ 738 h 1554"/>
                <a:gd name="T64" fmla="*/ 3 w 1556"/>
                <a:gd name="T65" fmla="*/ 858 h 1554"/>
                <a:gd name="T66" fmla="*/ 24 w 1556"/>
                <a:gd name="T67" fmla="*/ 972 h 1554"/>
                <a:gd name="T68" fmla="*/ 61 w 1556"/>
                <a:gd name="T69" fmla="*/ 1080 h 1554"/>
                <a:gd name="T70" fmla="*/ 113 w 1556"/>
                <a:gd name="T71" fmla="*/ 1180 h 1554"/>
                <a:gd name="T72" fmla="*/ 178 w 1556"/>
                <a:gd name="T73" fmla="*/ 1272 h 1554"/>
                <a:gd name="T74" fmla="*/ 255 w 1556"/>
                <a:gd name="T75" fmla="*/ 1353 h 1554"/>
                <a:gd name="T76" fmla="*/ 343 w 1556"/>
                <a:gd name="T77" fmla="*/ 1422 h 1554"/>
                <a:gd name="T78" fmla="*/ 441 w 1556"/>
                <a:gd name="T79" fmla="*/ 1477 h 1554"/>
                <a:gd name="T80" fmla="*/ 548 w 1556"/>
                <a:gd name="T81" fmla="*/ 1520 h 1554"/>
                <a:gd name="T82" fmla="*/ 660 w 1556"/>
                <a:gd name="T83" fmla="*/ 1545 h 1554"/>
                <a:gd name="T84" fmla="*/ 779 w 1556"/>
                <a:gd name="T85" fmla="*/ 1554 h 1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56" h="1554">
                  <a:moveTo>
                    <a:pt x="779" y="1554"/>
                  </a:moveTo>
                  <a:lnTo>
                    <a:pt x="820" y="1553"/>
                  </a:lnTo>
                  <a:lnTo>
                    <a:pt x="859" y="1551"/>
                  </a:lnTo>
                  <a:lnTo>
                    <a:pt x="898" y="1545"/>
                  </a:lnTo>
                  <a:lnTo>
                    <a:pt x="936" y="1538"/>
                  </a:lnTo>
                  <a:lnTo>
                    <a:pt x="974" y="1530"/>
                  </a:lnTo>
                  <a:lnTo>
                    <a:pt x="1011" y="1520"/>
                  </a:lnTo>
                  <a:lnTo>
                    <a:pt x="1047" y="1507"/>
                  </a:lnTo>
                  <a:lnTo>
                    <a:pt x="1082" y="1493"/>
                  </a:lnTo>
                  <a:lnTo>
                    <a:pt x="1117" y="1477"/>
                  </a:lnTo>
                  <a:lnTo>
                    <a:pt x="1150" y="1461"/>
                  </a:lnTo>
                  <a:lnTo>
                    <a:pt x="1183" y="1441"/>
                  </a:lnTo>
                  <a:lnTo>
                    <a:pt x="1214" y="1422"/>
                  </a:lnTo>
                  <a:lnTo>
                    <a:pt x="1245" y="1400"/>
                  </a:lnTo>
                  <a:lnTo>
                    <a:pt x="1274" y="1377"/>
                  </a:lnTo>
                  <a:lnTo>
                    <a:pt x="1301" y="1353"/>
                  </a:lnTo>
                  <a:lnTo>
                    <a:pt x="1329" y="1326"/>
                  </a:lnTo>
                  <a:lnTo>
                    <a:pt x="1354" y="1300"/>
                  </a:lnTo>
                  <a:lnTo>
                    <a:pt x="1379" y="1272"/>
                  </a:lnTo>
                  <a:lnTo>
                    <a:pt x="1402" y="1242"/>
                  </a:lnTo>
                  <a:lnTo>
                    <a:pt x="1424" y="1212"/>
                  </a:lnTo>
                  <a:lnTo>
                    <a:pt x="1444" y="1180"/>
                  </a:lnTo>
                  <a:lnTo>
                    <a:pt x="1463" y="1148"/>
                  </a:lnTo>
                  <a:lnTo>
                    <a:pt x="1480" y="1114"/>
                  </a:lnTo>
                  <a:lnTo>
                    <a:pt x="1495" y="1080"/>
                  </a:lnTo>
                  <a:lnTo>
                    <a:pt x="1509" y="1045"/>
                  </a:lnTo>
                  <a:lnTo>
                    <a:pt x="1522" y="1009"/>
                  </a:lnTo>
                  <a:lnTo>
                    <a:pt x="1532" y="972"/>
                  </a:lnTo>
                  <a:lnTo>
                    <a:pt x="1540" y="935"/>
                  </a:lnTo>
                  <a:lnTo>
                    <a:pt x="1547" y="897"/>
                  </a:lnTo>
                  <a:lnTo>
                    <a:pt x="1553" y="858"/>
                  </a:lnTo>
                  <a:lnTo>
                    <a:pt x="1555" y="819"/>
                  </a:lnTo>
                  <a:lnTo>
                    <a:pt x="1556" y="778"/>
                  </a:lnTo>
                  <a:lnTo>
                    <a:pt x="1555" y="738"/>
                  </a:lnTo>
                  <a:lnTo>
                    <a:pt x="1553" y="699"/>
                  </a:lnTo>
                  <a:lnTo>
                    <a:pt x="1547" y="660"/>
                  </a:lnTo>
                  <a:lnTo>
                    <a:pt x="1540" y="622"/>
                  </a:lnTo>
                  <a:lnTo>
                    <a:pt x="1532" y="584"/>
                  </a:lnTo>
                  <a:lnTo>
                    <a:pt x="1522" y="547"/>
                  </a:lnTo>
                  <a:lnTo>
                    <a:pt x="1509" y="511"/>
                  </a:lnTo>
                  <a:lnTo>
                    <a:pt x="1495" y="475"/>
                  </a:lnTo>
                  <a:lnTo>
                    <a:pt x="1480" y="441"/>
                  </a:lnTo>
                  <a:lnTo>
                    <a:pt x="1463" y="408"/>
                  </a:lnTo>
                  <a:lnTo>
                    <a:pt x="1444" y="375"/>
                  </a:lnTo>
                  <a:lnTo>
                    <a:pt x="1424" y="343"/>
                  </a:lnTo>
                  <a:lnTo>
                    <a:pt x="1402" y="313"/>
                  </a:lnTo>
                  <a:lnTo>
                    <a:pt x="1379" y="283"/>
                  </a:lnTo>
                  <a:lnTo>
                    <a:pt x="1354" y="256"/>
                  </a:lnTo>
                  <a:lnTo>
                    <a:pt x="1329" y="228"/>
                  </a:lnTo>
                  <a:lnTo>
                    <a:pt x="1301" y="203"/>
                  </a:lnTo>
                  <a:lnTo>
                    <a:pt x="1274" y="177"/>
                  </a:lnTo>
                  <a:lnTo>
                    <a:pt x="1245" y="154"/>
                  </a:lnTo>
                  <a:lnTo>
                    <a:pt x="1214" y="134"/>
                  </a:lnTo>
                  <a:lnTo>
                    <a:pt x="1183" y="113"/>
                  </a:lnTo>
                  <a:lnTo>
                    <a:pt x="1150" y="94"/>
                  </a:lnTo>
                  <a:lnTo>
                    <a:pt x="1117" y="77"/>
                  </a:lnTo>
                  <a:lnTo>
                    <a:pt x="1082" y="61"/>
                  </a:lnTo>
                  <a:lnTo>
                    <a:pt x="1047" y="47"/>
                  </a:lnTo>
                  <a:lnTo>
                    <a:pt x="1011" y="35"/>
                  </a:lnTo>
                  <a:lnTo>
                    <a:pt x="974" y="24"/>
                  </a:lnTo>
                  <a:lnTo>
                    <a:pt x="936" y="16"/>
                  </a:lnTo>
                  <a:lnTo>
                    <a:pt x="898" y="9"/>
                  </a:lnTo>
                  <a:lnTo>
                    <a:pt x="859" y="3"/>
                  </a:lnTo>
                  <a:lnTo>
                    <a:pt x="820" y="1"/>
                  </a:lnTo>
                  <a:lnTo>
                    <a:pt x="779" y="0"/>
                  </a:lnTo>
                  <a:lnTo>
                    <a:pt x="739" y="1"/>
                  </a:lnTo>
                  <a:lnTo>
                    <a:pt x="700" y="3"/>
                  </a:lnTo>
                  <a:lnTo>
                    <a:pt x="660" y="9"/>
                  </a:lnTo>
                  <a:lnTo>
                    <a:pt x="622" y="16"/>
                  </a:lnTo>
                  <a:lnTo>
                    <a:pt x="584" y="24"/>
                  </a:lnTo>
                  <a:lnTo>
                    <a:pt x="548" y="35"/>
                  </a:lnTo>
                  <a:lnTo>
                    <a:pt x="511" y="47"/>
                  </a:lnTo>
                  <a:lnTo>
                    <a:pt x="476" y="61"/>
                  </a:lnTo>
                  <a:lnTo>
                    <a:pt x="441" y="77"/>
                  </a:lnTo>
                  <a:lnTo>
                    <a:pt x="407" y="94"/>
                  </a:lnTo>
                  <a:lnTo>
                    <a:pt x="375" y="113"/>
                  </a:lnTo>
                  <a:lnTo>
                    <a:pt x="343" y="134"/>
                  </a:lnTo>
                  <a:lnTo>
                    <a:pt x="312" y="154"/>
                  </a:lnTo>
                  <a:lnTo>
                    <a:pt x="284" y="177"/>
                  </a:lnTo>
                  <a:lnTo>
                    <a:pt x="255" y="203"/>
                  </a:lnTo>
                  <a:lnTo>
                    <a:pt x="228" y="228"/>
                  </a:lnTo>
                  <a:lnTo>
                    <a:pt x="202" y="256"/>
                  </a:lnTo>
                  <a:lnTo>
                    <a:pt x="178" y="283"/>
                  </a:lnTo>
                  <a:lnTo>
                    <a:pt x="154" y="313"/>
                  </a:lnTo>
                  <a:lnTo>
                    <a:pt x="133" y="343"/>
                  </a:lnTo>
                  <a:lnTo>
                    <a:pt x="113" y="375"/>
                  </a:lnTo>
                  <a:lnTo>
                    <a:pt x="93" y="408"/>
                  </a:lnTo>
                  <a:lnTo>
                    <a:pt x="77" y="441"/>
                  </a:lnTo>
                  <a:lnTo>
                    <a:pt x="61" y="475"/>
                  </a:lnTo>
                  <a:lnTo>
                    <a:pt x="47" y="511"/>
                  </a:lnTo>
                  <a:lnTo>
                    <a:pt x="35" y="547"/>
                  </a:lnTo>
                  <a:lnTo>
                    <a:pt x="24" y="584"/>
                  </a:lnTo>
                  <a:lnTo>
                    <a:pt x="16" y="622"/>
                  </a:lnTo>
                  <a:lnTo>
                    <a:pt x="9" y="660"/>
                  </a:lnTo>
                  <a:lnTo>
                    <a:pt x="3" y="699"/>
                  </a:lnTo>
                  <a:lnTo>
                    <a:pt x="1" y="738"/>
                  </a:lnTo>
                  <a:lnTo>
                    <a:pt x="0" y="778"/>
                  </a:lnTo>
                  <a:lnTo>
                    <a:pt x="1" y="819"/>
                  </a:lnTo>
                  <a:lnTo>
                    <a:pt x="3" y="858"/>
                  </a:lnTo>
                  <a:lnTo>
                    <a:pt x="9" y="897"/>
                  </a:lnTo>
                  <a:lnTo>
                    <a:pt x="16" y="935"/>
                  </a:lnTo>
                  <a:lnTo>
                    <a:pt x="24" y="972"/>
                  </a:lnTo>
                  <a:lnTo>
                    <a:pt x="35" y="1009"/>
                  </a:lnTo>
                  <a:lnTo>
                    <a:pt x="47" y="1045"/>
                  </a:lnTo>
                  <a:lnTo>
                    <a:pt x="61" y="1080"/>
                  </a:lnTo>
                  <a:lnTo>
                    <a:pt x="77" y="1114"/>
                  </a:lnTo>
                  <a:lnTo>
                    <a:pt x="93" y="1148"/>
                  </a:lnTo>
                  <a:lnTo>
                    <a:pt x="113" y="1180"/>
                  </a:lnTo>
                  <a:lnTo>
                    <a:pt x="133" y="1212"/>
                  </a:lnTo>
                  <a:lnTo>
                    <a:pt x="154" y="1242"/>
                  </a:lnTo>
                  <a:lnTo>
                    <a:pt x="178" y="1272"/>
                  </a:lnTo>
                  <a:lnTo>
                    <a:pt x="202" y="1300"/>
                  </a:lnTo>
                  <a:lnTo>
                    <a:pt x="228" y="1326"/>
                  </a:lnTo>
                  <a:lnTo>
                    <a:pt x="255" y="1353"/>
                  </a:lnTo>
                  <a:lnTo>
                    <a:pt x="284" y="1377"/>
                  </a:lnTo>
                  <a:lnTo>
                    <a:pt x="312" y="1400"/>
                  </a:lnTo>
                  <a:lnTo>
                    <a:pt x="343" y="1422"/>
                  </a:lnTo>
                  <a:lnTo>
                    <a:pt x="375" y="1441"/>
                  </a:lnTo>
                  <a:lnTo>
                    <a:pt x="407" y="1461"/>
                  </a:lnTo>
                  <a:lnTo>
                    <a:pt x="441" y="1477"/>
                  </a:lnTo>
                  <a:lnTo>
                    <a:pt x="476" y="1493"/>
                  </a:lnTo>
                  <a:lnTo>
                    <a:pt x="511" y="1507"/>
                  </a:lnTo>
                  <a:lnTo>
                    <a:pt x="548" y="1520"/>
                  </a:lnTo>
                  <a:lnTo>
                    <a:pt x="584" y="1530"/>
                  </a:lnTo>
                  <a:lnTo>
                    <a:pt x="622" y="1538"/>
                  </a:lnTo>
                  <a:lnTo>
                    <a:pt x="660" y="1545"/>
                  </a:lnTo>
                  <a:lnTo>
                    <a:pt x="700" y="1551"/>
                  </a:lnTo>
                  <a:lnTo>
                    <a:pt x="739" y="1553"/>
                  </a:lnTo>
                  <a:lnTo>
                    <a:pt x="779" y="15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2582" y="2157"/>
              <a:ext cx="154" cy="173"/>
            </a:xfrm>
            <a:custGeom>
              <a:avLst/>
              <a:gdLst>
                <a:gd name="T0" fmla="*/ 223 w 309"/>
                <a:gd name="T1" fmla="*/ 316 h 344"/>
                <a:gd name="T2" fmla="*/ 206 w 309"/>
                <a:gd name="T3" fmla="*/ 305 h 344"/>
                <a:gd name="T4" fmla="*/ 191 w 309"/>
                <a:gd name="T5" fmla="*/ 292 h 344"/>
                <a:gd name="T6" fmla="*/ 176 w 309"/>
                <a:gd name="T7" fmla="*/ 277 h 344"/>
                <a:gd name="T8" fmla="*/ 160 w 309"/>
                <a:gd name="T9" fmla="*/ 262 h 344"/>
                <a:gd name="T10" fmla="*/ 145 w 309"/>
                <a:gd name="T11" fmla="*/ 246 h 344"/>
                <a:gd name="T12" fmla="*/ 131 w 309"/>
                <a:gd name="T13" fmla="*/ 228 h 344"/>
                <a:gd name="T14" fmla="*/ 116 w 309"/>
                <a:gd name="T15" fmla="*/ 209 h 344"/>
                <a:gd name="T16" fmla="*/ 103 w 309"/>
                <a:gd name="T17" fmla="*/ 190 h 344"/>
                <a:gd name="T18" fmla="*/ 89 w 309"/>
                <a:gd name="T19" fmla="*/ 169 h 344"/>
                <a:gd name="T20" fmla="*/ 75 w 309"/>
                <a:gd name="T21" fmla="*/ 147 h 344"/>
                <a:gd name="T22" fmla="*/ 61 w 309"/>
                <a:gd name="T23" fmla="*/ 124 h 344"/>
                <a:gd name="T24" fmla="*/ 48 w 309"/>
                <a:gd name="T25" fmla="*/ 101 h 344"/>
                <a:gd name="T26" fmla="*/ 36 w 309"/>
                <a:gd name="T27" fmla="*/ 77 h 344"/>
                <a:gd name="T28" fmla="*/ 23 w 309"/>
                <a:gd name="T29" fmla="*/ 52 h 344"/>
                <a:gd name="T30" fmla="*/ 12 w 309"/>
                <a:gd name="T31" fmla="*/ 26 h 344"/>
                <a:gd name="T32" fmla="*/ 0 w 309"/>
                <a:gd name="T33" fmla="*/ 0 h 344"/>
                <a:gd name="T34" fmla="*/ 16 w 309"/>
                <a:gd name="T35" fmla="*/ 9 h 344"/>
                <a:gd name="T36" fmla="*/ 33 w 309"/>
                <a:gd name="T37" fmla="*/ 18 h 344"/>
                <a:gd name="T38" fmla="*/ 51 w 309"/>
                <a:gd name="T39" fmla="*/ 26 h 344"/>
                <a:gd name="T40" fmla="*/ 69 w 309"/>
                <a:gd name="T41" fmla="*/ 33 h 344"/>
                <a:gd name="T42" fmla="*/ 89 w 309"/>
                <a:gd name="T43" fmla="*/ 40 h 344"/>
                <a:gd name="T44" fmla="*/ 108 w 309"/>
                <a:gd name="T45" fmla="*/ 46 h 344"/>
                <a:gd name="T46" fmla="*/ 129 w 309"/>
                <a:gd name="T47" fmla="*/ 49 h 344"/>
                <a:gd name="T48" fmla="*/ 151 w 309"/>
                <a:gd name="T49" fmla="*/ 53 h 344"/>
                <a:gd name="T50" fmla="*/ 165 w 309"/>
                <a:gd name="T51" fmla="*/ 54 h 344"/>
                <a:gd name="T52" fmla="*/ 179 w 309"/>
                <a:gd name="T53" fmla="*/ 56 h 344"/>
                <a:gd name="T54" fmla="*/ 191 w 309"/>
                <a:gd name="T55" fmla="*/ 57 h 344"/>
                <a:gd name="T56" fmla="*/ 205 w 309"/>
                <a:gd name="T57" fmla="*/ 57 h 344"/>
                <a:gd name="T58" fmla="*/ 218 w 309"/>
                <a:gd name="T59" fmla="*/ 59 h 344"/>
                <a:gd name="T60" fmla="*/ 231 w 309"/>
                <a:gd name="T61" fmla="*/ 60 h 344"/>
                <a:gd name="T62" fmla="*/ 243 w 309"/>
                <a:gd name="T63" fmla="*/ 60 h 344"/>
                <a:gd name="T64" fmla="*/ 256 w 309"/>
                <a:gd name="T65" fmla="*/ 60 h 344"/>
                <a:gd name="T66" fmla="*/ 309 w 309"/>
                <a:gd name="T67" fmla="*/ 343 h 344"/>
                <a:gd name="T68" fmla="*/ 299 w 309"/>
                <a:gd name="T69" fmla="*/ 344 h 344"/>
                <a:gd name="T70" fmla="*/ 287 w 309"/>
                <a:gd name="T71" fmla="*/ 343 h 344"/>
                <a:gd name="T72" fmla="*/ 277 w 309"/>
                <a:gd name="T73" fmla="*/ 342 h 344"/>
                <a:gd name="T74" fmla="*/ 266 w 309"/>
                <a:gd name="T75" fmla="*/ 338 h 344"/>
                <a:gd name="T76" fmla="*/ 256 w 309"/>
                <a:gd name="T77" fmla="*/ 335 h 344"/>
                <a:gd name="T78" fmla="*/ 244 w 309"/>
                <a:gd name="T79" fmla="*/ 329 h 344"/>
                <a:gd name="T80" fmla="*/ 234 w 309"/>
                <a:gd name="T81" fmla="*/ 323 h 344"/>
                <a:gd name="T82" fmla="*/ 223 w 309"/>
                <a:gd name="T83" fmla="*/ 316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9" h="344">
                  <a:moveTo>
                    <a:pt x="223" y="316"/>
                  </a:moveTo>
                  <a:lnTo>
                    <a:pt x="206" y="305"/>
                  </a:lnTo>
                  <a:lnTo>
                    <a:pt x="191" y="292"/>
                  </a:lnTo>
                  <a:lnTo>
                    <a:pt x="176" y="277"/>
                  </a:lnTo>
                  <a:lnTo>
                    <a:pt x="160" y="262"/>
                  </a:lnTo>
                  <a:lnTo>
                    <a:pt x="145" y="246"/>
                  </a:lnTo>
                  <a:lnTo>
                    <a:pt x="131" y="228"/>
                  </a:lnTo>
                  <a:lnTo>
                    <a:pt x="116" y="209"/>
                  </a:lnTo>
                  <a:lnTo>
                    <a:pt x="103" y="190"/>
                  </a:lnTo>
                  <a:lnTo>
                    <a:pt x="89" y="169"/>
                  </a:lnTo>
                  <a:lnTo>
                    <a:pt x="75" y="147"/>
                  </a:lnTo>
                  <a:lnTo>
                    <a:pt x="61" y="124"/>
                  </a:lnTo>
                  <a:lnTo>
                    <a:pt x="48" y="101"/>
                  </a:lnTo>
                  <a:lnTo>
                    <a:pt x="36" y="77"/>
                  </a:lnTo>
                  <a:lnTo>
                    <a:pt x="23" y="52"/>
                  </a:lnTo>
                  <a:lnTo>
                    <a:pt x="12" y="26"/>
                  </a:lnTo>
                  <a:lnTo>
                    <a:pt x="0" y="0"/>
                  </a:lnTo>
                  <a:lnTo>
                    <a:pt x="16" y="9"/>
                  </a:lnTo>
                  <a:lnTo>
                    <a:pt x="33" y="18"/>
                  </a:lnTo>
                  <a:lnTo>
                    <a:pt x="51" y="26"/>
                  </a:lnTo>
                  <a:lnTo>
                    <a:pt x="69" y="33"/>
                  </a:lnTo>
                  <a:lnTo>
                    <a:pt x="89" y="40"/>
                  </a:lnTo>
                  <a:lnTo>
                    <a:pt x="108" y="46"/>
                  </a:lnTo>
                  <a:lnTo>
                    <a:pt x="129" y="49"/>
                  </a:lnTo>
                  <a:lnTo>
                    <a:pt x="151" y="53"/>
                  </a:lnTo>
                  <a:lnTo>
                    <a:pt x="165" y="54"/>
                  </a:lnTo>
                  <a:lnTo>
                    <a:pt x="179" y="56"/>
                  </a:lnTo>
                  <a:lnTo>
                    <a:pt x="191" y="57"/>
                  </a:lnTo>
                  <a:lnTo>
                    <a:pt x="205" y="57"/>
                  </a:lnTo>
                  <a:lnTo>
                    <a:pt x="218" y="59"/>
                  </a:lnTo>
                  <a:lnTo>
                    <a:pt x="231" y="60"/>
                  </a:lnTo>
                  <a:lnTo>
                    <a:pt x="243" y="60"/>
                  </a:lnTo>
                  <a:lnTo>
                    <a:pt x="256" y="60"/>
                  </a:lnTo>
                  <a:lnTo>
                    <a:pt x="309" y="343"/>
                  </a:lnTo>
                  <a:lnTo>
                    <a:pt x="299" y="344"/>
                  </a:lnTo>
                  <a:lnTo>
                    <a:pt x="287" y="343"/>
                  </a:lnTo>
                  <a:lnTo>
                    <a:pt x="277" y="342"/>
                  </a:lnTo>
                  <a:lnTo>
                    <a:pt x="266" y="338"/>
                  </a:lnTo>
                  <a:lnTo>
                    <a:pt x="256" y="335"/>
                  </a:lnTo>
                  <a:lnTo>
                    <a:pt x="244" y="329"/>
                  </a:lnTo>
                  <a:lnTo>
                    <a:pt x="234" y="323"/>
                  </a:lnTo>
                  <a:lnTo>
                    <a:pt x="223" y="3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2766" y="2146"/>
              <a:ext cx="116" cy="173"/>
            </a:xfrm>
            <a:custGeom>
              <a:avLst/>
              <a:gdLst>
                <a:gd name="T0" fmla="*/ 105 w 232"/>
                <a:gd name="T1" fmla="*/ 328 h 345"/>
                <a:gd name="T2" fmla="*/ 98 w 232"/>
                <a:gd name="T3" fmla="*/ 330 h 345"/>
                <a:gd name="T4" fmla="*/ 92 w 232"/>
                <a:gd name="T5" fmla="*/ 333 h 345"/>
                <a:gd name="T6" fmla="*/ 85 w 232"/>
                <a:gd name="T7" fmla="*/ 335 h 345"/>
                <a:gd name="T8" fmla="*/ 78 w 232"/>
                <a:gd name="T9" fmla="*/ 337 h 345"/>
                <a:gd name="T10" fmla="*/ 71 w 232"/>
                <a:gd name="T11" fmla="*/ 339 h 345"/>
                <a:gd name="T12" fmla="*/ 64 w 232"/>
                <a:gd name="T13" fmla="*/ 342 h 345"/>
                <a:gd name="T14" fmla="*/ 58 w 232"/>
                <a:gd name="T15" fmla="*/ 343 h 345"/>
                <a:gd name="T16" fmla="*/ 51 w 232"/>
                <a:gd name="T17" fmla="*/ 345 h 345"/>
                <a:gd name="T18" fmla="*/ 0 w 232"/>
                <a:gd name="T19" fmla="*/ 77 h 345"/>
                <a:gd name="T20" fmla="*/ 17 w 232"/>
                <a:gd name="T21" fmla="*/ 75 h 345"/>
                <a:gd name="T22" fmla="*/ 35 w 232"/>
                <a:gd name="T23" fmla="*/ 72 h 345"/>
                <a:gd name="T24" fmla="*/ 51 w 232"/>
                <a:gd name="T25" fmla="*/ 69 h 345"/>
                <a:gd name="T26" fmla="*/ 67 w 232"/>
                <a:gd name="T27" fmla="*/ 65 h 345"/>
                <a:gd name="T28" fmla="*/ 82 w 232"/>
                <a:gd name="T29" fmla="*/ 61 h 345"/>
                <a:gd name="T30" fmla="*/ 98 w 232"/>
                <a:gd name="T31" fmla="*/ 57 h 345"/>
                <a:gd name="T32" fmla="*/ 113 w 232"/>
                <a:gd name="T33" fmla="*/ 53 h 345"/>
                <a:gd name="T34" fmla="*/ 127 w 232"/>
                <a:gd name="T35" fmla="*/ 47 h 345"/>
                <a:gd name="T36" fmla="*/ 142 w 232"/>
                <a:gd name="T37" fmla="*/ 42 h 345"/>
                <a:gd name="T38" fmla="*/ 156 w 232"/>
                <a:gd name="T39" fmla="*/ 37 h 345"/>
                <a:gd name="T40" fmla="*/ 168 w 232"/>
                <a:gd name="T41" fmla="*/ 31 h 345"/>
                <a:gd name="T42" fmla="*/ 182 w 232"/>
                <a:gd name="T43" fmla="*/ 25 h 345"/>
                <a:gd name="T44" fmla="*/ 195 w 232"/>
                <a:gd name="T45" fmla="*/ 19 h 345"/>
                <a:gd name="T46" fmla="*/ 207 w 232"/>
                <a:gd name="T47" fmla="*/ 12 h 345"/>
                <a:gd name="T48" fmla="*/ 220 w 232"/>
                <a:gd name="T49" fmla="*/ 7 h 345"/>
                <a:gd name="T50" fmla="*/ 232 w 232"/>
                <a:gd name="T51" fmla="*/ 0 h 345"/>
                <a:gd name="T52" fmla="*/ 225 w 232"/>
                <a:gd name="T53" fmla="*/ 56 h 345"/>
                <a:gd name="T54" fmla="*/ 214 w 232"/>
                <a:gd name="T55" fmla="*/ 109 h 345"/>
                <a:gd name="T56" fmla="*/ 202 w 232"/>
                <a:gd name="T57" fmla="*/ 158 h 345"/>
                <a:gd name="T58" fmla="*/ 186 w 232"/>
                <a:gd name="T59" fmla="*/ 201 h 345"/>
                <a:gd name="T60" fmla="*/ 168 w 232"/>
                <a:gd name="T61" fmla="*/ 240 h 345"/>
                <a:gd name="T62" fmla="*/ 149 w 232"/>
                <a:gd name="T63" fmla="*/ 275 h 345"/>
                <a:gd name="T64" fmla="*/ 128 w 232"/>
                <a:gd name="T65" fmla="*/ 305 h 345"/>
                <a:gd name="T66" fmla="*/ 105 w 232"/>
                <a:gd name="T67" fmla="*/ 328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2" h="345">
                  <a:moveTo>
                    <a:pt x="105" y="328"/>
                  </a:moveTo>
                  <a:lnTo>
                    <a:pt x="98" y="330"/>
                  </a:lnTo>
                  <a:lnTo>
                    <a:pt x="92" y="333"/>
                  </a:lnTo>
                  <a:lnTo>
                    <a:pt x="85" y="335"/>
                  </a:lnTo>
                  <a:lnTo>
                    <a:pt x="78" y="337"/>
                  </a:lnTo>
                  <a:lnTo>
                    <a:pt x="71" y="339"/>
                  </a:lnTo>
                  <a:lnTo>
                    <a:pt x="64" y="342"/>
                  </a:lnTo>
                  <a:lnTo>
                    <a:pt x="58" y="343"/>
                  </a:lnTo>
                  <a:lnTo>
                    <a:pt x="51" y="345"/>
                  </a:lnTo>
                  <a:lnTo>
                    <a:pt x="0" y="77"/>
                  </a:lnTo>
                  <a:lnTo>
                    <a:pt x="17" y="75"/>
                  </a:lnTo>
                  <a:lnTo>
                    <a:pt x="35" y="72"/>
                  </a:lnTo>
                  <a:lnTo>
                    <a:pt x="51" y="69"/>
                  </a:lnTo>
                  <a:lnTo>
                    <a:pt x="67" y="65"/>
                  </a:lnTo>
                  <a:lnTo>
                    <a:pt x="82" y="61"/>
                  </a:lnTo>
                  <a:lnTo>
                    <a:pt x="98" y="57"/>
                  </a:lnTo>
                  <a:lnTo>
                    <a:pt x="113" y="53"/>
                  </a:lnTo>
                  <a:lnTo>
                    <a:pt x="127" y="47"/>
                  </a:lnTo>
                  <a:lnTo>
                    <a:pt x="142" y="42"/>
                  </a:lnTo>
                  <a:lnTo>
                    <a:pt x="156" y="37"/>
                  </a:lnTo>
                  <a:lnTo>
                    <a:pt x="168" y="31"/>
                  </a:lnTo>
                  <a:lnTo>
                    <a:pt x="182" y="25"/>
                  </a:lnTo>
                  <a:lnTo>
                    <a:pt x="195" y="19"/>
                  </a:lnTo>
                  <a:lnTo>
                    <a:pt x="207" y="12"/>
                  </a:lnTo>
                  <a:lnTo>
                    <a:pt x="220" y="7"/>
                  </a:lnTo>
                  <a:lnTo>
                    <a:pt x="232" y="0"/>
                  </a:lnTo>
                  <a:lnTo>
                    <a:pt x="225" y="56"/>
                  </a:lnTo>
                  <a:lnTo>
                    <a:pt x="214" y="109"/>
                  </a:lnTo>
                  <a:lnTo>
                    <a:pt x="202" y="158"/>
                  </a:lnTo>
                  <a:lnTo>
                    <a:pt x="186" y="201"/>
                  </a:lnTo>
                  <a:lnTo>
                    <a:pt x="168" y="240"/>
                  </a:lnTo>
                  <a:lnTo>
                    <a:pt x="149" y="275"/>
                  </a:lnTo>
                  <a:lnTo>
                    <a:pt x="128" y="305"/>
                  </a:lnTo>
                  <a:lnTo>
                    <a:pt x="105" y="3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2732" y="1974"/>
              <a:ext cx="153" cy="167"/>
            </a:xfrm>
            <a:custGeom>
              <a:avLst/>
              <a:gdLst>
                <a:gd name="T0" fmla="*/ 53 w 306"/>
                <a:gd name="T1" fmla="*/ 333 h 333"/>
                <a:gd name="T2" fmla="*/ 0 w 306"/>
                <a:gd name="T3" fmla="*/ 54 h 333"/>
                <a:gd name="T4" fmla="*/ 287 w 306"/>
                <a:gd name="T5" fmla="*/ 0 h 333"/>
                <a:gd name="T6" fmla="*/ 296 w 306"/>
                <a:gd name="T7" fmla="*/ 62 h 333"/>
                <a:gd name="T8" fmla="*/ 302 w 306"/>
                <a:gd name="T9" fmla="*/ 122 h 333"/>
                <a:gd name="T10" fmla="*/ 305 w 306"/>
                <a:gd name="T11" fmla="*/ 179 h 333"/>
                <a:gd name="T12" fmla="*/ 306 w 306"/>
                <a:gd name="T13" fmla="*/ 236 h 333"/>
                <a:gd name="T14" fmla="*/ 294 w 306"/>
                <a:gd name="T15" fmla="*/ 244 h 333"/>
                <a:gd name="T16" fmla="*/ 280 w 306"/>
                <a:gd name="T17" fmla="*/ 252 h 333"/>
                <a:gd name="T18" fmla="*/ 266 w 306"/>
                <a:gd name="T19" fmla="*/ 260 h 333"/>
                <a:gd name="T20" fmla="*/ 252 w 306"/>
                <a:gd name="T21" fmla="*/ 268 h 333"/>
                <a:gd name="T22" fmla="*/ 238 w 306"/>
                <a:gd name="T23" fmla="*/ 276 h 333"/>
                <a:gd name="T24" fmla="*/ 223 w 306"/>
                <a:gd name="T25" fmla="*/ 283 h 333"/>
                <a:gd name="T26" fmla="*/ 208 w 306"/>
                <a:gd name="T27" fmla="*/ 290 h 333"/>
                <a:gd name="T28" fmla="*/ 193 w 306"/>
                <a:gd name="T29" fmla="*/ 297 h 333"/>
                <a:gd name="T30" fmla="*/ 177 w 306"/>
                <a:gd name="T31" fmla="*/ 302 h 333"/>
                <a:gd name="T32" fmla="*/ 161 w 306"/>
                <a:gd name="T33" fmla="*/ 308 h 333"/>
                <a:gd name="T34" fmla="*/ 145 w 306"/>
                <a:gd name="T35" fmla="*/ 314 h 333"/>
                <a:gd name="T36" fmla="*/ 128 w 306"/>
                <a:gd name="T37" fmla="*/ 318 h 333"/>
                <a:gd name="T38" fmla="*/ 109 w 306"/>
                <a:gd name="T39" fmla="*/ 323 h 333"/>
                <a:gd name="T40" fmla="*/ 91 w 306"/>
                <a:gd name="T41" fmla="*/ 328 h 333"/>
                <a:gd name="T42" fmla="*/ 72 w 306"/>
                <a:gd name="T43" fmla="*/ 330 h 333"/>
                <a:gd name="T44" fmla="*/ 53 w 306"/>
                <a:gd name="T45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6" h="333">
                  <a:moveTo>
                    <a:pt x="53" y="333"/>
                  </a:moveTo>
                  <a:lnTo>
                    <a:pt x="0" y="54"/>
                  </a:lnTo>
                  <a:lnTo>
                    <a:pt x="287" y="0"/>
                  </a:lnTo>
                  <a:lnTo>
                    <a:pt x="296" y="62"/>
                  </a:lnTo>
                  <a:lnTo>
                    <a:pt x="302" y="122"/>
                  </a:lnTo>
                  <a:lnTo>
                    <a:pt x="305" y="179"/>
                  </a:lnTo>
                  <a:lnTo>
                    <a:pt x="306" y="236"/>
                  </a:lnTo>
                  <a:lnTo>
                    <a:pt x="294" y="244"/>
                  </a:lnTo>
                  <a:lnTo>
                    <a:pt x="280" y="252"/>
                  </a:lnTo>
                  <a:lnTo>
                    <a:pt x="266" y="260"/>
                  </a:lnTo>
                  <a:lnTo>
                    <a:pt x="252" y="268"/>
                  </a:lnTo>
                  <a:lnTo>
                    <a:pt x="238" y="276"/>
                  </a:lnTo>
                  <a:lnTo>
                    <a:pt x="223" y="283"/>
                  </a:lnTo>
                  <a:lnTo>
                    <a:pt x="208" y="290"/>
                  </a:lnTo>
                  <a:lnTo>
                    <a:pt x="193" y="297"/>
                  </a:lnTo>
                  <a:lnTo>
                    <a:pt x="177" y="302"/>
                  </a:lnTo>
                  <a:lnTo>
                    <a:pt x="161" y="308"/>
                  </a:lnTo>
                  <a:lnTo>
                    <a:pt x="145" y="314"/>
                  </a:lnTo>
                  <a:lnTo>
                    <a:pt x="128" y="318"/>
                  </a:lnTo>
                  <a:lnTo>
                    <a:pt x="109" y="323"/>
                  </a:lnTo>
                  <a:lnTo>
                    <a:pt x="91" y="328"/>
                  </a:lnTo>
                  <a:lnTo>
                    <a:pt x="72" y="330"/>
                  </a:lnTo>
                  <a:lnTo>
                    <a:pt x="53" y="3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2917" y="2045"/>
              <a:ext cx="124" cy="210"/>
            </a:xfrm>
            <a:custGeom>
              <a:avLst/>
              <a:gdLst>
                <a:gd name="T0" fmla="*/ 0 w 249"/>
                <a:gd name="T1" fmla="*/ 421 h 421"/>
                <a:gd name="T2" fmla="*/ 10 w 249"/>
                <a:gd name="T3" fmla="*/ 388 h 421"/>
                <a:gd name="T4" fmla="*/ 19 w 249"/>
                <a:gd name="T5" fmla="*/ 354 h 421"/>
                <a:gd name="T6" fmla="*/ 27 w 249"/>
                <a:gd name="T7" fmla="*/ 318 h 421"/>
                <a:gd name="T8" fmla="*/ 34 w 249"/>
                <a:gd name="T9" fmla="*/ 282 h 421"/>
                <a:gd name="T10" fmla="*/ 40 w 249"/>
                <a:gd name="T11" fmla="*/ 244 h 421"/>
                <a:gd name="T12" fmla="*/ 44 w 249"/>
                <a:gd name="T13" fmla="*/ 205 h 421"/>
                <a:gd name="T14" fmla="*/ 47 w 249"/>
                <a:gd name="T15" fmla="*/ 166 h 421"/>
                <a:gd name="T16" fmla="*/ 48 w 249"/>
                <a:gd name="T17" fmla="*/ 125 h 421"/>
                <a:gd name="T18" fmla="*/ 56 w 249"/>
                <a:gd name="T19" fmla="*/ 119 h 421"/>
                <a:gd name="T20" fmla="*/ 64 w 249"/>
                <a:gd name="T21" fmla="*/ 113 h 421"/>
                <a:gd name="T22" fmla="*/ 71 w 249"/>
                <a:gd name="T23" fmla="*/ 107 h 421"/>
                <a:gd name="T24" fmla="*/ 79 w 249"/>
                <a:gd name="T25" fmla="*/ 102 h 421"/>
                <a:gd name="T26" fmla="*/ 101 w 249"/>
                <a:gd name="T27" fmla="*/ 86 h 421"/>
                <a:gd name="T28" fmla="*/ 123 w 249"/>
                <a:gd name="T29" fmla="*/ 69 h 421"/>
                <a:gd name="T30" fmla="*/ 144 w 249"/>
                <a:gd name="T31" fmla="*/ 54 h 421"/>
                <a:gd name="T32" fmla="*/ 165 w 249"/>
                <a:gd name="T33" fmla="*/ 41 h 421"/>
                <a:gd name="T34" fmla="*/ 185 w 249"/>
                <a:gd name="T35" fmla="*/ 28 h 421"/>
                <a:gd name="T36" fmla="*/ 206 w 249"/>
                <a:gd name="T37" fmla="*/ 18 h 421"/>
                <a:gd name="T38" fmla="*/ 227 w 249"/>
                <a:gd name="T39" fmla="*/ 7 h 421"/>
                <a:gd name="T40" fmla="*/ 249 w 249"/>
                <a:gd name="T41" fmla="*/ 0 h 421"/>
                <a:gd name="T42" fmla="*/ 243 w 249"/>
                <a:gd name="T43" fmla="*/ 31 h 421"/>
                <a:gd name="T44" fmla="*/ 235 w 249"/>
                <a:gd name="T45" fmla="*/ 62 h 421"/>
                <a:gd name="T46" fmla="*/ 226 w 249"/>
                <a:gd name="T47" fmla="*/ 92 h 421"/>
                <a:gd name="T48" fmla="*/ 215 w 249"/>
                <a:gd name="T49" fmla="*/ 121 h 421"/>
                <a:gd name="T50" fmla="*/ 204 w 249"/>
                <a:gd name="T51" fmla="*/ 151 h 421"/>
                <a:gd name="T52" fmla="*/ 191 w 249"/>
                <a:gd name="T53" fmla="*/ 179 h 421"/>
                <a:gd name="T54" fmla="*/ 177 w 249"/>
                <a:gd name="T55" fmla="*/ 206 h 421"/>
                <a:gd name="T56" fmla="*/ 162 w 249"/>
                <a:gd name="T57" fmla="*/ 234 h 421"/>
                <a:gd name="T58" fmla="*/ 146 w 249"/>
                <a:gd name="T59" fmla="*/ 261 h 421"/>
                <a:gd name="T60" fmla="*/ 129 w 249"/>
                <a:gd name="T61" fmla="*/ 286 h 421"/>
                <a:gd name="T62" fmla="*/ 109 w 249"/>
                <a:gd name="T63" fmla="*/ 310 h 421"/>
                <a:gd name="T64" fmla="*/ 90 w 249"/>
                <a:gd name="T65" fmla="*/ 334 h 421"/>
                <a:gd name="T66" fmla="*/ 69 w 249"/>
                <a:gd name="T67" fmla="*/ 357 h 421"/>
                <a:gd name="T68" fmla="*/ 47 w 249"/>
                <a:gd name="T69" fmla="*/ 379 h 421"/>
                <a:gd name="T70" fmla="*/ 24 w 249"/>
                <a:gd name="T71" fmla="*/ 400 h 421"/>
                <a:gd name="T72" fmla="*/ 0 w 249"/>
                <a:gd name="T73" fmla="*/ 421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9" h="421">
                  <a:moveTo>
                    <a:pt x="0" y="421"/>
                  </a:moveTo>
                  <a:lnTo>
                    <a:pt x="10" y="388"/>
                  </a:lnTo>
                  <a:lnTo>
                    <a:pt x="19" y="354"/>
                  </a:lnTo>
                  <a:lnTo>
                    <a:pt x="27" y="318"/>
                  </a:lnTo>
                  <a:lnTo>
                    <a:pt x="34" y="282"/>
                  </a:lnTo>
                  <a:lnTo>
                    <a:pt x="40" y="244"/>
                  </a:lnTo>
                  <a:lnTo>
                    <a:pt x="44" y="205"/>
                  </a:lnTo>
                  <a:lnTo>
                    <a:pt x="47" y="166"/>
                  </a:lnTo>
                  <a:lnTo>
                    <a:pt x="48" y="125"/>
                  </a:lnTo>
                  <a:lnTo>
                    <a:pt x="56" y="119"/>
                  </a:lnTo>
                  <a:lnTo>
                    <a:pt x="64" y="113"/>
                  </a:lnTo>
                  <a:lnTo>
                    <a:pt x="71" y="107"/>
                  </a:lnTo>
                  <a:lnTo>
                    <a:pt x="79" y="102"/>
                  </a:lnTo>
                  <a:lnTo>
                    <a:pt x="101" y="86"/>
                  </a:lnTo>
                  <a:lnTo>
                    <a:pt x="123" y="69"/>
                  </a:lnTo>
                  <a:lnTo>
                    <a:pt x="144" y="54"/>
                  </a:lnTo>
                  <a:lnTo>
                    <a:pt x="165" y="41"/>
                  </a:lnTo>
                  <a:lnTo>
                    <a:pt x="185" y="28"/>
                  </a:lnTo>
                  <a:lnTo>
                    <a:pt x="206" y="18"/>
                  </a:lnTo>
                  <a:lnTo>
                    <a:pt x="227" y="7"/>
                  </a:lnTo>
                  <a:lnTo>
                    <a:pt x="249" y="0"/>
                  </a:lnTo>
                  <a:lnTo>
                    <a:pt x="243" y="31"/>
                  </a:lnTo>
                  <a:lnTo>
                    <a:pt x="235" y="62"/>
                  </a:lnTo>
                  <a:lnTo>
                    <a:pt x="226" y="92"/>
                  </a:lnTo>
                  <a:lnTo>
                    <a:pt x="215" y="121"/>
                  </a:lnTo>
                  <a:lnTo>
                    <a:pt x="204" y="151"/>
                  </a:lnTo>
                  <a:lnTo>
                    <a:pt x="191" y="179"/>
                  </a:lnTo>
                  <a:lnTo>
                    <a:pt x="177" y="206"/>
                  </a:lnTo>
                  <a:lnTo>
                    <a:pt x="162" y="234"/>
                  </a:lnTo>
                  <a:lnTo>
                    <a:pt x="146" y="261"/>
                  </a:lnTo>
                  <a:lnTo>
                    <a:pt x="129" y="286"/>
                  </a:lnTo>
                  <a:lnTo>
                    <a:pt x="109" y="310"/>
                  </a:lnTo>
                  <a:lnTo>
                    <a:pt x="90" y="334"/>
                  </a:lnTo>
                  <a:lnTo>
                    <a:pt x="69" y="357"/>
                  </a:lnTo>
                  <a:lnTo>
                    <a:pt x="47" y="379"/>
                  </a:lnTo>
                  <a:lnTo>
                    <a:pt x="24" y="400"/>
                  </a:lnTo>
                  <a:lnTo>
                    <a:pt x="0" y="4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2931" y="1942"/>
              <a:ext cx="115" cy="109"/>
            </a:xfrm>
            <a:custGeom>
              <a:avLst/>
              <a:gdLst>
                <a:gd name="T0" fmla="*/ 231 w 231"/>
                <a:gd name="T1" fmla="*/ 111 h 219"/>
                <a:gd name="T2" fmla="*/ 216 w 231"/>
                <a:gd name="T3" fmla="*/ 114 h 219"/>
                <a:gd name="T4" fmla="*/ 201 w 231"/>
                <a:gd name="T5" fmla="*/ 118 h 219"/>
                <a:gd name="T6" fmla="*/ 187 w 231"/>
                <a:gd name="T7" fmla="*/ 122 h 219"/>
                <a:gd name="T8" fmla="*/ 173 w 231"/>
                <a:gd name="T9" fmla="*/ 127 h 219"/>
                <a:gd name="T10" fmla="*/ 160 w 231"/>
                <a:gd name="T11" fmla="*/ 133 h 219"/>
                <a:gd name="T12" fmla="*/ 146 w 231"/>
                <a:gd name="T13" fmla="*/ 138 h 219"/>
                <a:gd name="T14" fmla="*/ 133 w 231"/>
                <a:gd name="T15" fmla="*/ 145 h 219"/>
                <a:gd name="T16" fmla="*/ 120 w 231"/>
                <a:gd name="T17" fmla="*/ 152 h 219"/>
                <a:gd name="T18" fmla="*/ 106 w 231"/>
                <a:gd name="T19" fmla="*/ 159 h 219"/>
                <a:gd name="T20" fmla="*/ 94 w 231"/>
                <a:gd name="T21" fmla="*/ 167 h 219"/>
                <a:gd name="T22" fmla="*/ 82 w 231"/>
                <a:gd name="T23" fmla="*/ 175 h 219"/>
                <a:gd name="T24" fmla="*/ 70 w 231"/>
                <a:gd name="T25" fmla="*/ 183 h 219"/>
                <a:gd name="T26" fmla="*/ 57 w 231"/>
                <a:gd name="T27" fmla="*/ 191 h 219"/>
                <a:gd name="T28" fmla="*/ 44 w 231"/>
                <a:gd name="T29" fmla="*/ 201 h 219"/>
                <a:gd name="T30" fmla="*/ 33 w 231"/>
                <a:gd name="T31" fmla="*/ 210 h 219"/>
                <a:gd name="T32" fmla="*/ 20 w 231"/>
                <a:gd name="T33" fmla="*/ 219 h 219"/>
                <a:gd name="T34" fmla="*/ 17 w 231"/>
                <a:gd name="T35" fmla="*/ 175 h 219"/>
                <a:gd name="T36" fmla="*/ 13 w 231"/>
                <a:gd name="T37" fmla="*/ 131 h 219"/>
                <a:gd name="T38" fmla="*/ 7 w 231"/>
                <a:gd name="T39" fmla="*/ 88 h 219"/>
                <a:gd name="T40" fmla="*/ 0 w 231"/>
                <a:gd name="T41" fmla="*/ 43 h 219"/>
                <a:gd name="T42" fmla="*/ 226 w 231"/>
                <a:gd name="T43" fmla="*/ 0 h 219"/>
                <a:gd name="T44" fmla="*/ 229 w 231"/>
                <a:gd name="T45" fmla="*/ 28 h 219"/>
                <a:gd name="T46" fmla="*/ 231 w 231"/>
                <a:gd name="T47" fmla="*/ 55 h 219"/>
                <a:gd name="T48" fmla="*/ 231 w 231"/>
                <a:gd name="T49" fmla="*/ 83 h 219"/>
                <a:gd name="T50" fmla="*/ 231 w 231"/>
                <a:gd name="T51" fmla="*/ 111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1" h="219">
                  <a:moveTo>
                    <a:pt x="231" y="111"/>
                  </a:moveTo>
                  <a:lnTo>
                    <a:pt x="216" y="114"/>
                  </a:lnTo>
                  <a:lnTo>
                    <a:pt x="201" y="118"/>
                  </a:lnTo>
                  <a:lnTo>
                    <a:pt x="187" y="122"/>
                  </a:lnTo>
                  <a:lnTo>
                    <a:pt x="173" y="127"/>
                  </a:lnTo>
                  <a:lnTo>
                    <a:pt x="160" y="133"/>
                  </a:lnTo>
                  <a:lnTo>
                    <a:pt x="146" y="138"/>
                  </a:lnTo>
                  <a:lnTo>
                    <a:pt x="133" y="145"/>
                  </a:lnTo>
                  <a:lnTo>
                    <a:pt x="120" y="152"/>
                  </a:lnTo>
                  <a:lnTo>
                    <a:pt x="106" y="159"/>
                  </a:lnTo>
                  <a:lnTo>
                    <a:pt x="94" y="167"/>
                  </a:lnTo>
                  <a:lnTo>
                    <a:pt x="82" y="175"/>
                  </a:lnTo>
                  <a:lnTo>
                    <a:pt x="70" y="183"/>
                  </a:lnTo>
                  <a:lnTo>
                    <a:pt x="57" y="191"/>
                  </a:lnTo>
                  <a:lnTo>
                    <a:pt x="44" y="201"/>
                  </a:lnTo>
                  <a:lnTo>
                    <a:pt x="33" y="210"/>
                  </a:lnTo>
                  <a:lnTo>
                    <a:pt x="20" y="219"/>
                  </a:lnTo>
                  <a:lnTo>
                    <a:pt x="17" y="175"/>
                  </a:lnTo>
                  <a:lnTo>
                    <a:pt x="13" y="131"/>
                  </a:lnTo>
                  <a:lnTo>
                    <a:pt x="7" y="88"/>
                  </a:lnTo>
                  <a:lnTo>
                    <a:pt x="0" y="43"/>
                  </a:lnTo>
                  <a:lnTo>
                    <a:pt x="226" y="0"/>
                  </a:lnTo>
                  <a:lnTo>
                    <a:pt x="229" y="28"/>
                  </a:lnTo>
                  <a:lnTo>
                    <a:pt x="231" y="55"/>
                  </a:lnTo>
                  <a:lnTo>
                    <a:pt x="231" y="83"/>
                  </a:lnTo>
                  <a:lnTo>
                    <a:pt x="231" y="1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2766" y="2146"/>
              <a:ext cx="116" cy="173"/>
            </a:xfrm>
            <a:custGeom>
              <a:avLst/>
              <a:gdLst>
                <a:gd name="T0" fmla="*/ 51 w 232"/>
                <a:gd name="T1" fmla="*/ 345 h 345"/>
                <a:gd name="T2" fmla="*/ 58 w 232"/>
                <a:gd name="T3" fmla="*/ 343 h 345"/>
                <a:gd name="T4" fmla="*/ 64 w 232"/>
                <a:gd name="T5" fmla="*/ 342 h 345"/>
                <a:gd name="T6" fmla="*/ 71 w 232"/>
                <a:gd name="T7" fmla="*/ 339 h 345"/>
                <a:gd name="T8" fmla="*/ 78 w 232"/>
                <a:gd name="T9" fmla="*/ 337 h 345"/>
                <a:gd name="T10" fmla="*/ 85 w 232"/>
                <a:gd name="T11" fmla="*/ 335 h 345"/>
                <a:gd name="T12" fmla="*/ 92 w 232"/>
                <a:gd name="T13" fmla="*/ 333 h 345"/>
                <a:gd name="T14" fmla="*/ 98 w 232"/>
                <a:gd name="T15" fmla="*/ 330 h 345"/>
                <a:gd name="T16" fmla="*/ 105 w 232"/>
                <a:gd name="T17" fmla="*/ 328 h 345"/>
                <a:gd name="T18" fmla="*/ 128 w 232"/>
                <a:gd name="T19" fmla="*/ 305 h 345"/>
                <a:gd name="T20" fmla="*/ 149 w 232"/>
                <a:gd name="T21" fmla="*/ 275 h 345"/>
                <a:gd name="T22" fmla="*/ 168 w 232"/>
                <a:gd name="T23" fmla="*/ 240 h 345"/>
                <a:gd name="T24" fmla="*/ 186 w 232"/>
                <a:gd name="T25" fmla="*/ 201 h 345"/>
                <a:gd name="T26" fmla="*/ 202 w 232"/>
                <a:gd name="T27" fmla="*/ 158 h 345"/>
                <a:gd name="T28" fmla="*/ 214 w 232"/>
                <a:gd name="T29" fmla="*/ 109 h 345"/>
                <a:gd name="T30" fmla="*/ 225 w 232"/>
                <a:gd name="T31" fmla="*/ 56 h 345"/>
                <a:gd name="T32" fmla="*/ 232 w 232"/>
                <a:gd name="T33" fmla="*/ 0 h 345"/>
                <a:gd name="T34" fmla="*/ 220 w 232"/>
                <a:gd name="T35" fmla="*/ 7 h 345"/>
                <a:gd name="T36" fmla="*/ 207 w 232"/>
                <a:gd name="T37" fmla="*/ 12 h 345"/>
                <a:gd name="T38" fmla="*/ 195 w 232"/>
                <a:gd name="T39" fmla="*/ 19 h 345"/>
                <a:gd name="T40" fmla="*/ 182 w 232"/>
                <a:gd name="T41" fmla="*/ 25 h 345"/>
                <a:gd name="T42" fmla="*/ 168 w 232"/>
                <a:gd name="T43" fmla="*/ 31 h 345"/>
                <a:gd name="T44" fmla="*/ 156 w 232"/>
                <a:gd name="T45" fmla="*/ 37 h 345"/>
                <a:gd name="T46" fmla="*/ 142 w 232"/>
                <a:gd name="T47" fmla="*/ 42 h 345"/>
                <a:gd name="T48" fmla="*/ 127 w 232"/>
                <a:gd name="T49" fmla="*/ 47 h 345"/>
                <a:gd name="T50" fmla="*/ 113 w 232"/>
                <a:gd name="T51" fmla="*/ 53 h 345"/>
                <a:gd name="T52" fmla="*/ 98 w 232"/>
                <a:gd name="T53" fmla="*/ 57 h 345"/>
                <a:gd name="T54" fmla="*/ 82 w 232"/>
                <a:gd name="T55" fmla="*/ 61 h 345"/>
                <a:gd name="T56" fmla="*/ 67 w 232"/>
                <a:gd name="T57" fmla="*/ 65 h 345"/>
                <a:gd name="T58" fmla="*/ 51 w 232"/>
                <a:gd name="T59" fmla="*/ 69 h 345"/>
                <a:gd name="T60" fmla="*/ 35 w 232"/>
                <a:gd name="T61" fmla="*/ 72 h 345"/>
                <a:gd name="T62" fmla="*/ 17 w 232"/>
                <a:gd name="T63" fmla="*/ 75 h 345"/>
                <a:gd name="T64" fmla="*/ 0 w 232"/>
                <a:gd name="T65" fmla="*/ 77 h 345"/>
                <a:gd name="T66" fmla="*/ 51 w 232"/>
                <a:gd name="T67" fmla="*/ 34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2" h="345">
                  <a:moveTo>
                    <a:pt x="51" y="345"/>
                  </a:moveTo>
                  <a:lnTo>
                    <a:pt x="58" y="343"/>
                  </a:lnTo>
                  <a:lnTo>
                    <a:pt x="64" y="342"/>
                  </a:lnTo>
                  <a:lnTo>
                    <a:pt x="71" y="339"/>
                  </a:lnTo>
                  <a:lnTo>
                    <a:pt x="78" y="337"/>
                  </a:lnTo>
                  <a:lnTo>
                    <a:pt x="85" y="335"/>
                  </a:lnTo>
                  <a:lnTo>
                    <a:pt x="92" y="333"/>
                  </a:lnTo>
                  <a:lnTo>
                    <a:pt x="98" y="330"/>
                  </a:lnTo>
                  <a:lnTo>
                    <a:pt x="105" y="328"/>
                  </a:lnTo>
                  <a:lnTo>
                    <a:pt x="128" y="305"/>
                  </a:lnTo>
                  <a:lnTo>
                    <a:pt x="149" y="275"/>
                  </a:lnTo>
                  <a:lnTo>
                    <a:pt x="168" y="240"/>
                  </a:lnTo>
                  <a:lnTo>
                    <a:pt x="186" y="201"/>
                  </a:lnTo>
                  <a:lnTo>
                    <a:pt x="202" y="158"/>
                  </a:lnTo>
                  <a:lnTo>
                    <a:pt x="214" y="109"/>
                  </a:lnTo>
                  <a:lnTo>
                    <a:pt x="225" y="56"/>
                  </a:lnTo>
                  <a:lnTo>
                    <a:pt x="232" y="0"/>
                  </a:lnTo>
                  <a:lnTo>
                    <a:pt x="220" y="7"/>
                  </a:lnTo>
                  <a:lnTo>
                    <a:pt x="207" y="12"/>
                  </a:lnTo>
                  <a:lnTo>
                    <a:pt x="195" y="19"/>
                  </a:lnTo>
                  <a:lnTo>
                    <a:pt x="182" y="25"/>
                  </a:lnTo>
                  <a:lnTo>
                    <a:pt x="168" y="31"/>
                  </a:lnTo>
                  <a:lnTo>
                    <a:pt x="156" y="37"/>
                  </a:lnTo>
                  <a:lnTo>
                    <a:pt x="142" y="42"/>
                  </a:lnTo>
                  <a:lnTo>
                    <a:pt x="127" y="47"/>
                  </a:lnTo>
                  <a:lnTo>
                    <a:pt x="113" y="53"/>
                  </a:lnTo>
                  <a:lnTo>
                    <a:pt x="98" y="57"/>
                  </a:lnTo>
                  <a:lnTo>
                    <a:pt x="82" y="61"/>
                  </a:lnTo>
                  <a:lnTo>
                    <a:pt x="67" y="65"/>
                  </a:lnTo>
                  <a:lnTo>
                    <a:pt x="51" y="69"/>
                  </a:lnTo>
                  <a:lnTo>
                    <a:pt x="35" y="72"/>
                  </a:lnTo>
                  <a:lnTo>
                    <a:pt x="17" y="75"/>
                  </a:lnTo>
                  <a:lnTo>
                    <a:pt x="0" y="77"/>
                  </a:lnTo>
                  <a:lnTo>
                    <a:pt x="51" y="34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2732" y="1974"/>
              <a:ext cx="153" cy="167"/>
            </a:xfrm>
            <a:custGeom>
              <a:avLst/>
              <a:gdLst>
                <a:gd name="T0" fmla="*/ 0 w 306"/>
                <a:gd name="T1" fmla="*/ 54 h 333"/>
                <a:gd name="T2" fmla="*/ 53 w 306"/>
                <a:gd name="T3" fmla="*/ 333 h 333"/>
                <a:gd name="T4" fmla="*/ 72 w 306"/>
                <a:gd name="T5" fmla="*/ 330 h 333"/>
                <a:gd name="T6" fmla="*/ 91 w 306"/>
                <a:gd name="T7" fmla="*/ 328 h 333"/>
                <a:gd name="T8" fmla="*/ 109 w 306"/>
                <a:gd name="T9" fmla="*/ 323 h 333"/>
                <a:gd name="T10" fmla="*/ 128 w 306"/>
                <a:gd name="T11" fmla="*/ 318 h 333"/>
                <a:gd name="T12" fmla="*/ 145 w 306"/>
                <a:gd name="T13" fmla="*/ 314 h 333"/>
                <a:gd name="T14" fmla="*/ 161 w 306"/>
                <a:gd name="T15" fmla="*/ 308 h 333"/>
                <a:gd name="T16" fmla="*/ 177 w 306"/>
                <a:gd name="T17" fmla="*/ 302 h 333"/>
                <a:gd name="T18" fmla="*/ 193 w 306"/>
                <a:gd name="T19" fmla="*/ 297 h 333"/>
                <a:gd name="T20" fmla="*/ 208 w 306"/>
                <a:gd name="T21" fmla="*/ 290 h 333"/>
                <a:gd name="T22" fmla="*/ 223 w 306"/>
                <a:gd name="T23" fmla="*/ 283 h 333"/>
                <a:gd name="T24" fmla="*/ 238 w 306"/>
                <a:gd name="T25" fmla="*/ 276 h 333"/>
                <a:gd name="T26" fmla="*/ 252 w 306"/>
                <a:gd name="T27" fmla="*/ 268 h 333"/>
                <a:gd name="T28" fmla="*/ 266 w 306"/>
                <a:gd name="T29" fmla="*/ 260 h 333"/>
                <a:gd name="T30" fmla="*/ 280 w 306"/>
                <a:gd name="T31" fmla="*/ 252 h 333"/>
                <a:gd name="T32" fmla="*/ 294 w 306"/>
                <a:gd name="T33" fmla="*/ 244 h 333"/>
                <a:gd name="T34" fmla="*/ 306 w 306"/>
                <a:gd name="T35" fmla="*/ 236 h 333"/>
                <a:gd name="T36" fmla="*/ 305 w 306"/>
                <a:gd name="T37" fmla="*/ 179 h 333"/>
                <a:gd name="T38" fmla="*/ 302 w 306"/>
                <a:gd name="T39" fmla="*/ 122 h 333"/>
                <a:gd name="T40" fmla="*/ 296 w 306"/>
                <a:gd name="T41" fmla="*/ 62 h 333"/>
                <a:gd name="T42" fmla="*/ 287 w 306"/>
                <a:gd name="T43" fmla="*/ 0 h 333"/>
                <a:gd name="T44" fmla="*/ 0 w 306"/>
                <a:gd name="T45" fmla="*/ 54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6" h="333">
                  <a:moveTo>
                    <a:pt x="0" y="54"/>
                  </a:moveTo>
                  <a:lnTo>
                    <a:pt x="53" y="333"/>
                  </a:lnTo>
                  <a:lnTo>
                    <a:pt x="72" y="330"/>
                  </a:lnTo>
                  <a:lnTo>
                    <a:pt x="91" y="328"/>
                  </a:lnTo>
                  <a:lnTo>
                    <a:pt x="109" y="323"/>
                  </a:lnTo>
                  <a:lnTo>
                    <a:pt x="128" y="318"/>
                  </a:lnTo>
                  <a:lnTo>
                    <a:pt x="145" y="314"/>
                  </a:lnTo>
                  <a:lnTo>
                    <a:pt x="161" y="308"/>
                  </a:lnTo>
                  <a:lnTo>
                    <a:pt x="177" y="302"/>
                  </a:lnTo>
                  <a:lnTo>
                    <a:pt x="193" y="297"/>
                  </a:lnTo>
                  <a:lnTo>
                    <a:pt x="208" y="290"/>
                  </a:lnTo>
                  <a:lnTo>
                    <a:pt x="223" y="283"/>
                  </a:lnTo>
                  <a:lnTo>
                    <a:pt x="238" y="276"/>
                  </a:lnTo>
                  <a:lnTo>
                    <a:pt x="252" y="268"/>
                  </a:lnTo>
                  <a:lnTo>
                    <a:pt x="266" y="260"/>
                  </a:lnTo>
                  <a:lnTo>
                    <a:pt x="280" y="252"/>
                  </a:lnTo>
                  <a:lnTo>
                    <a:pt x="294" y="244"/>
                  </a:lnTo>
                  <a:lnTo>
                    <a:pt x="306" y="236"/>
                  </a:lnTo>
                  <a:lnTo>
                    <a:pt x="305" y="179"/>
                  </a:lnTo>
                  <a:lnTo>
                    <a:pt x="302" y="122"/>
                  </a:lnTo>
                  <a:lnTo>
                    <a:pt x="296" y="62"/>
                  </a:lnTo>
                  <a:lnTo>
                    <a:pt x="287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2582" y="2157"/>
              <a:ext cx="154" cy="173"/>
            </a:xfrm>
            <a:custGeom>
              <a:avLst/>
              <a:gdLst>
                <a:gd name="T0" fmla="*/ 151 w 309"/>
                <a:gd name="T1" fmla="*/ 53 h 344"/>
                <a:gd name="T2" fmla="*/ 129 w 309"/>
                <a:gd name="T3" fmla="*/ 49 h 344"/>
                <a:gd name="T4" fmla="*/ 108 w 309"/>
                <a:gd name="T5" fmla="*/ 46 h 344"/>
                <a:gd name="T6" fmla="*/ 89 w 309"/>
                <a:gd name="T7" fmla="*/ 40 h 344"/>
                <a:gd name="T8" fmla="*/ 69 w 309"/>
                <a:gd name="T9" fmla="*/ 33 h 344"/>
                <a:gd name="T10" fmla="*/ 51 w 309"/>
                <a:gd name="T11" fmla="*/ 26 h 344"/>
                <a:gd name="T12" fmla="*/ 33 w 309"/>
                <a:gd name="T13" fmla="*/ 18 h 344"/>
                <a:gd name="T14" fmla="*/ 16 w 309"/>
                <a:gd name="T15" fmla="*/ 9 h 344"/>
                <a:gd name="T16" fmla="*/ 0 w 309"/>
                <a:gd name="T17" fmla="*/ 0 h 344"/>
                <a:gd name="T18" fmla="*/ 12 w 309"/>
                <a:gd name="T19" fmla="*/ 26 h 344"/>
                <a:gd name="T20" fmla="*/ 23 w 309"/>
                <a:gd name="T21" fmla="*/ 52 h 344"/>
                <a:gd name="T22" fmla="*/ 36 w 309"/>
                <a:gd name="T23" fmla="*/ 77 h 344"/>
                <a:gd name="T24" fmla="*/ 48 w 309"/>
                <a:gd name="T25" fmla="*/ 101 h 344"/>
                <a:gd name="T26" fmla="*/ 61 w 309"/>
                <a:gd name="T27" fmla="*/ 124 h 344"/>
                <a:gd name="T28" fmla="*/ 75 w 309"/>
                <a:gd name="T29" fmla="*/ 147 h 344"/>
                <a:gd name="T30" fmla="*/ 89 w 309"/>
                <a:gd name="T31" fmla="*/ 169 h 344"/>
                <a:gd name="T32" fmla="*/ 103 w 309"/>
                <a:gd name="T33" fmla="*/ 190 h 344"/>
                <a:gd name="T34" fmla="*/ 116 w 309"/>
                <a:gd name="T35" fmla="*/ 209 h 344"/>
                <a:gd name="T36" fmla="*/ 131 w 309"/>
                <a:gd name="T37" fmla="*/ 228 h 344"/>
                <a:gd name="T38" fmla="*/ 145 w 309"/>
                <a:gd name="T39" fmla="*/ 246 h 344"/>
                <a:gd name="T40" fmla="*/ 160 w 309"/>
                <a:gd name="T41" fmla="*/ 262 h 344"/>
                <a:gd name="T42" fmla="*/ 176 w 309"/>
                <a:gd name="T43" fmla="*/ 277 h 344"/>
                <a:gd name="T44" fmla="*/ 191 w 309"/>
                <a:gd name="T45" fmla="*/ 292 h 344"/>
                <a:gd name="T46" fmla="*/ 206 w 309"/>
                <a:gd name="T47" fmla="*/ 305 h 344"/>
                <a:gd name="T48" fmla="*/ 223 w 309"/>
                <a:gd name="T49" fmla="*/ 316 h 344"/>
                <a:gd name="T50" fmla="*/ 234 w 309"/>
                <a:gd name="T51" fmla="*/ 323 h 344"/>
                <a:gd name="T52" fmla="*/ 244 w 309"/>
                <a:gd name="T53" fmla="*/ 329 h 344"/>
                <a:gd name="T54" fmla="*/ 256 w 309"/>
                <a:gd name="T55" fmla="*/ 335 h 344"/>
                <a:gd name="T56" fmla="*/ 266 w 309"/>
                <a:gd name="T57" fmla="*/ 338 h 344"/>
                <a:gd name="T58" fmla="*/ 277 w 309"/>
                <a:gd name="T59" fmla="*/ 342 h 344"/>
                <a:gd name="T60" fmla="*/ 287 w 309"/>
                <a:gd name="T61" fmla="*/ 343 h 344"/>
                <a:gd name="T62" fmla="*/ 299 w 309"/>
                <a:gd name="T63" fmla="*/ 344 h 344"/>
                <a:gd name="T64" fmla="*/ 309 w 309"/>
                <a:gd name="T65" fmla="*/ 343 h 344"/>
                <a:gd name="T66" fmla="*/ 256 w 309"/>
                <a:gd name="T67" fmla="*/ 60 h 344"/>
                <a:gd name="T68" fmla="*/ 243 w 309"/>
                <a:gd name="T69" fmla="*/ 60 h 344"/>
                <a:gd name="T70" fmla="*/ 231 w 309"/>
                <a:gd name="T71" fmla="*/ 60 h 344"/>
                <a:gd name="T72" fmla="*/ 218 w 309"/>
                <a:gd name="T73" fmla="*/ 59 h 344"/>
                <a:gd name="T74" fmla="*/ 205 w 309"/>
                <a:gd name="T75" fmla="*/ 57 h 344"/>
                <a:gd name="T76" fmla="*/ 191 w 309"/>
                <a:gd name="T77" fmla="*/ 57 h 344"/>
                <a:gd name="T78" fmla="*/ 179 w 309"/>
                <a:gd name="T79" fmla="*/ 56 h 344"/>
                <a:gd name="T80" fmla="*/ 165 w 309"/>
                <a:gd name="T81" fmla="*/ 54 h 344"/>
                <a:gd name="T82" fmla="*/ 151 w 309"/>
                <a:gd name="T83" fmla="*/ 53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9" h="344">
                  <a:moveTo>
                    <a:pt x="151" y="53"/>
                  </a:moveTo>
                  <a:lnTo>
                    <a:pt x="129" y="49"/>
                  </a:lnTo>
                  <a:lnTo>
                    <a:pt x="108" y="46"/>
                  </a:lnTo>
                  <a:lnTo>
                    <a:pt x="89" y="40"/>
                  </a:lnTo>
                  <a:lnTo>
                    <a:pt x="69" y="33"/>
                  </a:lnTo>
                  <a:lnTo>
                    <a:pt x="51" y="26"/>
                  </a:lnTo>
                  <a:lnTo>
                    <a:pt x="33" y="18"/>
                  </a:lnTo>
                  <a:lnTo>
                    <a:pt x="16" y="9"/>
                  </a:lnTo>
                  <a:lnTo>
                    <a:pt x="0" y="0"/>
                  </a:lnTo>
                  <a:lnTo>
                    <a:pt x="12" y="26"/>
                  </a:lnTo>
                  <a:lnTo>
                    <a:pt x="23" y="52"/>
                  </a:lnTo>
                  <a:lnTo>
                    <a:pt x="36" y="77"/>
                  </a:lnTo>
                  <a:lnTo>
                    <a:pt x="48" y="101"/>
                  </a:lnTo>
                  <a:lnTo>
                    <a:pt x="61" y="124"/>
                  </a:lnTo>
                  <a:lnTo>
                    <a:pt x="75" y="147"/>
                  </a:lnTo>
                  <a:lnTo>
                    <a:pt x="89" y="169"/>
                  </a:lnTo>
                  <a:lnTo>
                    <a:pt x="103" y="190"/>
                  </a:lnTo>
                  <a:lnTo>
                    <a:pt x="116" y="209"/>
                  </a:lnTo>
                  <a:lnTo>
                    <a:pt x="131" y="228"/>
                  </a:lnTo>
                  <a:lnTo>
                    <a:pt x="145" y="246"/>
                  </a:lnTo>
                  <a:lnTo>
                    <a:pt x="160" y="262"/>
                  </a:lnTo>
                  <a:lnTo>
                    <a:pt x="176" y="277"/>
                  </a:lnTo>
                  <a:lnTo>
                    <a:pt x="191" y="292"/>
                  </a:lnTo>
                  <a:lnTo>
                    <a:pt x="206" y="305"/>
                  </a:lnTo>
                  <a:lnTo>
                    <a:pt x="223" y="316"/>
                  </a:lnTo>
                  <a:lnTo>
                    <a:pt x="234" y="323"/>
                  </a:lnTo>
                  <a:lnTo>
                    <a:pt x="244" y="329"/>
                  </a:lnTo>
                  <a:lnTo>
                    <a:pt x="256" y="335"/>
                  </a:lnTo>
                  <a:lnTo>
                    <a:pt x="266" y="338"/>
                  </a:lnTo>
                  <a:lnTo>
                    <a:pt x="277" y="342"/>
                  </a:lnTo>
                  <a:lnTo>
                    <a:pt x="287" y="343"/>
                  </a:lnTo>
                  <a:lnTo>
                    <a:pt x="299" y="344"/>
                  </a:lnTo>
                  <a:lnTo>
                    <a:pt x="309" y="343"/>
                  </a:lnTo>
                  <a:lnTo>
                    <a:pt x="256" y="60"/>
                  </a:lnTo>
                  <a:lnTo>
                    <a:pt x="243" y="60"/>
                  </a:lnTo>
                  <a:lnTo>
                    <a:pt x="231" y="60"/>
                  </a:lnTo>
                  <a:lnTo>
                    <a:pt x="218" y="59"/>
                  </a:lnTo>
                  <a:lnTo>
                    <a:pt x="205" y="57"/>
                  </a:lnTo>
                  <a:lnTo>
                    <a:pt x="191" y="57"/>
                  </a:lnTo>
                  <a:lnTo>
                    <a:pt x="179" y="56"/>
                  </a:lnTo>
                  <a:lnTo>
                    <a:pt x="165" y="54"/>
                  </a:lnTo>
                  <a:lnTo>
                    <a:pt x="151" y="5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auto">
            <a:xfrm>
              <a:off x="2546" y="2011"/>
              <a:ext cx="155" cy="131"/>
            </a:xfrm>
            <a:custGeom>
              <a:avLst/>
              <a:gdLst>
                <a:gd name="T0" fmla="*/ 262 w 312"/>
                <a:gd name="T1" fmla="*/ 0 h 263"/>
                <a:gd name="T2" fmla="*/ 82 w 312"/>
                <a:gd name="T3" fmla="*/ 35 h 263"/>
                <a:gd name="T4" fmla="*/ 0 w 312"/>
                <a:gd name="T5" fmla="*/ 50 h 263"/>
                <a:gd name="T6" fmla="*/ 0 w 312"/>
                <a:gd name="T7" fmla="*/ 50 h 263"/>
                <a:gd name="T8" fmla="*/ 0 w 312"/>
                <a:gd name="T9" fmla="*/ 50 h 263"/>
                <a:gd name="T10" fmla="*/ 0 w 312"/>
                <a:gd name="T11" fmla="*/ 51 h 263"/>
                <a:gd name="T12" fmla="*/ 0 w 312"/>
                <a:gd name="T13" fmla="*/ 51 h 263"/>
                <a:gd name="T14" fmla="*/ 6 w 312"/>
                <a:gd name="T15" fmla="*/ 65 h 263"/>
                <a:gd name="T16" fmla="*/ 12 w 312"/>
                <a:gd name="T17" fmla="*/ 79 h 263"/>
                <a:gd name="T18" fmla="*/ 18 w 312"/>
                <a:gd name="T19" fmla="*/ 91 h 263"/>
                <a:gd name="T20" fmla="*/ 25 w 312"/>
                <a:gd name="T21" fmla="*/ 105 h 263"/>
                <a:gd name="T22" fmla="*/ 32 w 312"/>
                <a:gd name="T23" fmla="*/ 118 h 263"/>
                <a:gd name="T24" fmla="*/ 40 w 312"/>
                <a:gd name="T25" fmla="*/ 130 h 263"/>
                <a:gd name="T26" fmla="*/ 48 w 312"/>
                <a:gd name="T27" fmla="*/ 143 h 263"/>
                <a:gd name="T28" fmla="*/ 57 w 312"/>
                <a:gd name="T29" fmla="*/ 155 h 263"/>
                <a:gd name="T30" fmla="*/ 73 w 312"/>
                <a:gd name="T31" fmla="*/ 174 h 263"/>
                <a:gd name="T32" fmla="*/ 90 w 312"/>
                <a:gd name="T33" fmla="*/ 192 h 263"/>
                <a:gd name="T34" fmla="*/ 110 w 312"/>
                <a:gd name="T35" fmla="*/ 208 h 263"/>
                <a:gd name="T36" fmla="*/ 131 w 312"/>
                <a:gd name="T37" fmla="*/ 221 h 263"/>
                <a:gd name="T38" fmla="*/ 154 w 312"/>
                <a:gd name="T39" fmla="*/ 234 h 263"/>
                <a:gd name="T40" fmla="*/ 179 w 312"/>
                <a:gd name="T41" fmla="*/ 244 h 263"/>
                <a:gd name="T42" fmla="*/ 207 w 312"/>
                <a:gd name="T43" fmla="*/ 251 h 263"/>
                <a:gd name="T44" fmla="*/ 236 w 312"/>
                <a:gd name="T45" fmla="*/ 257 h 263"/>
                <a:gd name="T46" fmla="*/ 246 w 312"/>
                <a:gd name="T47" fmla="*/ 258 h 263"/>
                <a:gd name="T48" fmla="*/ 255 w 312"/>
                <a:gd name="T49" fmla="*/ 259 h 263"/>
                <a:gd name="T50" fmla="*/ 264 w 312"/>
                <a:gd name="T51" fmla="*/ 261 h 263"/>
                <a:gd name="T52" fmla="*/ 275 w 312"/>
                <a:gd name="T53" fmla="*/ 261 h 263"/>
                <a:gd name="T54" fmla="*/ 284 w 312"/>
                <a:gd name="T55" fmla="*/ 262 h 263"/>
                <a:gd name="T56" fmla="*/ 293 w 312"/>
                <a:gd name="T57" fmla="*/ 262 h 263"/>
                <a:gd name="T58" fmla="*/ 302 w 312"/>
                <a:gd name="T59" fmla="*/ 263 h 263"/>
                <a:gd name="T60" fmla="*/ 312 w 312"/>
                <a:gd name="T61" fmla="*/ 263 h 263"/>
                <a:gd name="T62" fmla="*/ 262 w 312"/>
                <a:gd name="T63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12" h="263">
                  <a:moveTo>
                    <a:pt x="262" y="0"/>
                  </a:moveTo>
                  <a:lnTo>
                    <a:pt x="82" y="3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6" y="65"/>
                  </a:lnTo>
                  <a:lnTo>
                    <a:pt x="12" y="79"/>
                  </a:lnTo>
                  <a:lnTo>
                    <a:pt x="18" y="91"/>
                  </a:lnTo>
                  <a:lnTo>
                    <a:pt x="25" y="105"/>
                  </a:lnTo>
                  <a:lnTo>
                    <a:pt x="32" y="118"/>
                  </a:lnTo>
                  <a:lnTo>
                    <a:pt x="40" y="130"/>
                  </a:lnTo>
                  <a:lnTo>
                    <a:pt x="48" y="143"/>
                  </a:lnTo>
                  <a:lnTo>
                    <a:pt x="57" y="155"/>
                  </a:lnTo>
                  <a:lnTo>
                    <a:pt x="73" y="174"/>
                  </a:lnTo>
                  <a:lnTo>
                    <a:pt x="90" y="192"/>
                  </a:lnTo>
                  <a:lnTo>
                    <a:pt x="110" y="208"/>
                  </a:lnTo>
                  <a:lnTo>
                    <a:pt x="131" y="221"/>
                  </a:lnTo>
                  <a:lnTo>
                    <a:pt x="154" y="234"/>
                  </a:lnTo>
                  <a:lnTo>
                    <a:pt x="179" y="244"/>
                  </a:lnTo>
                  <a:lnTo>
                    <a:pt x="207" y="251"/>
                  </a:lnTo>
                  <a:lnTo>
                    <a:pt x="236" y="257"/>
                  </a:lnTo>
                  <a:lnTo>
                    <a:pt x="246" y="258"/>
                  </a:lnTo>
                  <a:lnTo>
                    <a:pt x="255" y="259"/>
                  </a:lnTo>
                  <a:lnTo>
                    <a:pt x="264" y="261"/>
                  </a:lnTo>
                  <a:lnTo>
                    <a:pt x="275" y="261"/>
                  </a:lnTo>
                  <a:lnTo>
                    <a:pt x="284" y="262"/>
                  </a:lnTo>
                  <a:lnTo>
                    <a:pt x="293" y="262"/>
                  </a:lnTo>
                  <a:lnTo>
                    <a:pt x="302" y="263"/>
                  </a:lnTo>
                  <a:lnTo>
                    <a:pt x="312" y="263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auto">
            <a:xfrm>
              <a:off x="2931" y="1942"/>
              <a:ext cx="115" cy="109"/>
            </a:xfrm>
            <a:custGeom>
              <a:avLst/>
              <a:gdLst>
                <a:gd name="T0" fmla="*/ 0 w 231"/>
                <a:gd name="T1" fmla="*/ 43 h 219"/>
                <a:gd name="T2" fmla="*/ 7 w 231"/>
                <a:gd name="T3" fmla="*/ 88 h 219"/>
                <a:gd name="T4" fmla="*/ 13 w 231"/>
                <a:gd name="T5" fmla="*/ 131 h 219"/>
                <a:gd name="T6" fmla="*/ 17 w 231"/>
                <a:gd name="T7" fmla="*/ 175 h 219"/>
                <a:gd name="T8" fmla="*/ 20 w 231"/>
                <a:gd name="T9" fmla="*/ 219 h 219"/>
                <a:gd name="T10" fmla="*/ 33 w 231"/>
                <a:gd name="T11" fmla="*/ 210 h 219"/>
                <a:gd name="T12" fmla="*/ 44 w 231"/>
                <a:gd name="T13" fmla="*/ 201 h 219"/>
                <a:gd name="T14" fmla="*/ 57 w 231"/>
                <a:gd name="T15" fmla="*/ 191 h 219"/>
                <a:gd name="T16" fmla="*/ 70 w 231"/>
                <a:gd name="T17" fmla="*/ 183 h 219"/>
                <a:gd name="T18" fmla="*/ 82 w 231"/>
                <a:gd name="T19" fmla="*/ 175 h 219"/>
                <a:gd name="T20" fmla="*/ 94 w 231"/>
                <a:gd name="T21" fmla="*/ 167 h 219"/>
                <a:gd name="T22" fmla="*/ 106 w 231"/>
                <a:gd name="T23" fmla="*/ 159 h 219"/>
                <a:gd name="T24" fmla="*/ 120 w 231"/>
                <a:gd name="T25" fmla="*/ 152 h 219"/>
                <a:gd name="T26" fmla="*/ 133 w 231"/>
                <a:gd name="T27" fmla="*/ 145 h 219"/>
                <a:gd name="T28" fmla="*/ 146 w 231"/>
                <a:gd name="T29" fmla="*/ 138 h 219"/>
                <a:gd name="T30" fmla="*/ 160 w 231"/>
                <a:gd name="T31" fmla="*/ 133 h 219"/>
                <a:gd name="T32" fmla="*/ 173 w 231"/>
                <a:gd name="T33" fmla="*/ 127 h 219"/>
                <a:gd name="T34" fmla="*/ 187 w 231"/>
                <a:gd name="T35" fmla="*/ 122 h 219"/>
                <a:gd name="T36" fmla="*/ 201 w 231"/>
                <a:gd name="T37" fmla="*/ 118 h 219"/>
                <a:gd name="T38" fmla="*/ 216 w 231"/>
                <a:gd name="T39" fmla="*/ 114 h 219"/>
                <a:gd name="T40" fmla="*/ 231 w 231"/>
                <a:gd name="T41" fmla="*/ 111 h 219"/>
                <a:gd name="T42" fmla="*/ 231 w 231"/>
                <a:gd name="T43" fmla="*/ 83 h 219"/>
                <a:gd name="T44" fmla="*/ 231 w 231"/>
                <a:gd name="T45" fmla="*/ 55 h 219"/>
                <a:gd name="T46" fmla="*/ 229 w 231"/>
                <a:gd name="T47" fmla="*/ 28 h 219"/>
                <a:gd name="T48" fmla="*/ 226 w 231"/>
                <a:gd name="T49" fmla="*/ 0 h 219"/>
                <a:gd name="T50" fmla="*/ 0 w 231"/>
                <a:gd name="T51" fmla="*/ 4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1" h="219">
                  <a:moveTo>
                    <a:pt x="0" y="43"/>
                  </a:moveTo>
                  <a:lnTo>
                    <a:pt x="7" y="88"/>
                  </a:lnTo>
                  <a:lnTo>
                    <a:pt x="13" y="131"/>
                  </a:lnTo>
                  <a:lnTo>
                    <a:pt x="17" y="175"/>
                  </a:lnTo>
                  <a:lnTo>
                    <a:pt x="20" y="219"/>
                  </a:lnTo>
                  <a:lnTo>
                    <a:pt x="33" y="210"/>
                  </a:lnTo>
                  <a:lnTo>
                    <a:pt x="44" y="201"/>
                  </a:lnTo>
                  <a:lnTo>
                    <a:pt x="57" y="191"/>
                  </a:lnTo>
                  <a:lnTo>
                    <a:pt x="70" y="183"/>
                  </a:lnTo>
                  <a:lnTo>
                    <a:pt x="82" y="175"/>
                  </a:lnTo>
                  <a:lnTo>
                    <a:pt x="94" y="167"/>
                  </a:lnTo>
                  <a:lnTo>
                    <a:pt x="106" y="159"/>
                  </a:lnTo>
                  <a:lnTo>
                    <a:pt x="120" y="152"/>
                  </a:lnTo>
                  <a:lnTo>
                    <a:pt x="133" y="145"/>
                  </a:lnTo>
                  <a:lnTo>
                    <a:pt x="146" y="138"/>
                  </a:lnTo>
                  <a:lnTo>
                    <a:pt x="160" y="133"/>
                  </a:lnTo>
                  <a:lnTo>
                    <a:pt x="173" y="127"/>
                  </a:lnTo>
                  <a:lnTo>
                    <a:pt x="187" y="122"/>
                  </a:lnTo>
                  <a:lnTo>
                    <a:pt x="201" y="118"/>
                  </a:lnTo>
                  <a:lnTo>
                    <a:pt x="216" y="114"/>
                  </a:lnTo>
                  <a:lnTo>
                    <a:pt x="231" y="111"/>
                  </a:lnTo>
                  <a:lnTo>
                    <a:pt x="231" y="83"/>
                  </a:lnTo>
                  <a:lnTo>
                    <a:pt x="231" y="55"/>
                  </a:lnTo>
                  <a:lnTo>
                    <a:pt x="229" y="28"/>
                  </a:lnTo>
                  <a:lnTo>
                    <a:pt x="226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  <p:sp>
          <p:nvSpPr>
            <p:cNvPr id="24" name="Freeform 17"/>
            <p:cNvSpPr>
              <a:spLocks/>
            </p:cNvSpPr>
            <p:nvPr/>
          </p:nvSpPr>
          <p:spPr bwMode="auto">
            <a:xfrm>
              <a:off x="2917" y="2045"/>
              <a:ext cx="124" cy="210"/>
            </a:xfrm>
            <a:custGeom>
              <a:avLst/>
              <a:gdLst>
                <a:gd name="T0" fmla="*/ 48 w 249"/>
                <a:gd name="T1" fmla="*/ 125 h 421"/>
                <a:gd name="T2" fmla="*/ 47 w 249"/>
                <a:gd name="T3" fmla="*/ 166 h 421"/>
                <a:gd name="T4" fmla="*/ 44 w 249"/>
                <a:gd name="T5" fmla="*/ 205 h 421"/>
                <a:gd name="T6" fmla="*/ 40 w 249"/>
                <a:gd name="T7" fmla="*/ 244 h 421"/>
                <a:gd name="T8" fmla="*/ 34 w 249"/>
                <a:gd name="T9" fmla="*/ 282 h 421"/>
                <a:gd name="T10" fmla="*/ 27 w 249"/>
                <a:gd name="T11" fmla="*/ 318 h 421"/>
                <a:gd name="T12" fmla="*/ 19 w 249"/>
                <a:gd name="T13" fmla="*/ 354 h 421"/>
                <a:gd name="T14" fmla="*/ 10 w 249"/>
                <a:gd name="T15" fmla="*/ 388 h 421"/>
                <a:gd name="T16" fmla="*/ 0 w 249"/>
                <a:gd name="T17" fmla="*/ 421 h 421"/>
                <a:gd name="T18" fmla="*/ 24 w 249"/>
                <a:gd name="T19" fmla="*/ 400 h 421"/>
                <a:gd name="T20" fmla="*/ 47 w 249"/>
                <a:gd name="T21" fmla="*/ 379 h 421"/>
                <a:gd name="T22" fmla="*/ 69 w 249"/>
                <a:gd name="T23" fmla="*/ 357 h 421"/>
                <a:gd name="T24" fmla="*/ 90 w 249"/>
                <a:gd name="T25" fmla="*/ 334 h 421"/>
                <a:gd name="T26" fmla="*/ 109 w 249"/>
                <a:gd name="T27" fmla="*/ 310 h 421"/>
                <a:gd name="T28" fmla="*/ 129 w 249"/>
                <a:gd name="T29" fmla="*/ 286 h 421"/>
                <a:gd name="T30" fmla="*/ 146 w 249"/>
                <a:gd name="T31" fmla="*/ 261 h 421"/>
                <a:gd name="T32" fmla="*/ 162 w 249"/>
                <a:gd name="T33" fmla="*/ 234 h 421"/>
                <a:gd name="T34" fmla="*/ 177 w 249"/>
                <a:gd name="T35" fmla="*/ 206 h 421"/>
                <a:gd name="T36" fmla="*/ 191 w 249"/>
                <a:gd name="T37" fmla="*/ 179 h 421"/>
                <a:gd name="T38" fmla="*/ 204 w 249"/>
                <a:gd name="T39" fmla="*/ 151 h 421"/>
                <a:gd name="T40" fmla="*/ 215 w 249"/>
                <a:gd name="T41" fmla="*/ 121 h 421"/>
                <a:gd name="T42" fmla="*/ 226 w 249"/>
                <a:gd name="T43" fmla="*/ 92 h 421"/>
                <a:gd name="T44" fmla="*/ 235 w 249"/>
                <a:gd name="T45" fmla="*/ 62 h 421"/>
                <a:gd name="T46" fmla="*/ 243 w 249"/>
                <a:gd name="T47" fmla="*/ 31 h 421"/>
                <a:gd name="T48" fmla="*/ 249 w 249"/>
                <a:gd name="T49" fmla="*/ 0 h 421"/>
                <a:gd name="T50" fmla="*/ 227 w 249"/>
                <a:gd name="T51" fmla="*/ 7 h 421"/>
                <a:gd name="T52" fmla="*/ 206 w 249"/>
                <a:gd name="T53" fmla="*/ 18 h 421"/>
                <a:gd name="T54" fmla="*/ 185 w 249"/>
                <a:gd name="T55" fmla="*/ 28 h 421"/>
                <a:gd name="T56" fmla="*/ 165 w 249"/>
                <a:gd name="T57" fmla="*/ 41 h 421"/>
                <a:gd name="T58" fmla="*/ 144 w 249"/>
                <a:gd name="T59" fmla="*/ 54 h 421"/>
                <a:gd name="T60" fmla="*/ 123 w 249"/>
                <a:gd name="T61" fmla="*/ 69 h 421"/>
                <a:gd name="T62" fmla="*/ 101 w 249"/>
                <a:gd name="T63" fmla="*/ 86 h 421"/>
                <a:gd name="T64" fmla="*/ 79 w 249"/>
                <a:gd name="T65" fmla="*/ 102 h 421"/>
                <a:gd name="T66" fmla="*/ 71 w 249"/>
                <a:gd name="T67" fmla="*/ 107 h 421"/>
                <a:gd name="T68" fmla="*/ 64 w 249"/>
                <a:gd name="T69" fmla="*/ 113 h 421"/>
                <a:gd name="T70" fmla="*/ 56 w 249"/>
                <a:gd name="T71" fmla="*/ 119 h 421"/>
                <a:gd name="T72" fmla="*/ 48 w 249"/>
                <a:gd name="T73" fmla="*/ 125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9" h="421">
                  <a:moveTo>
                    <a:pt x="48" y="125"/>
                  </a:moveTo>
                  <a:lnTo>
                    <a:pt x="47" y="166"/>
                  </a:lnTo>
                  <a:lnTo>
                    <a:pt x="44" y="205"/>
                  </a:lnTo>
                  <a:lnTo>
                    <a:pt x="40" y="244"/>
                  </a:lnTo>
                  <a:lnTo>
                    <a:pt x="34" y="282"/>
                  </a:lnTo>
                  <a:lnTo>
                    <a:pt x="27" y="318"/>
                  </a:lnTo>
                  <a:lnTo>
                    <a:pt x="19" y="354"/>
                  </a:lnTo>
                  <a:lnTo>
                    <a:pt x="10" y="388"/>
                  </a:lnTo>
                  <a:lnTo>
                    <a:pt x="0" y="421"/>
                  </a:lnTo>
                  <a:lnTo>
                    <a:pt x="24" y="400"/>
                  </a:lnTo>
                  <a:lnTo>
                    <a:pt x="47" y="379"/>
                  </a:lnTo>
                  <a:lnTo>
                    <a:pt x="69" y="357"/>
                  </a:lnTo>
                  <a:lnTo>
                    <a:pt x="90" y="334"/>
                  </a:lnTo>
                  <a:lnTo>
                    <a:pt x="109" y="310"/>
                  </a:lnTo>
                  <a:lnTo>
                    <a:pt x="129" y="286"/>
                  </a:lnTo>
                  <a:lnTo>
                    <a:pt x="146" y="261"/>
                  </a:lnTo>
                  <a:lnTo>
                    <a:pt x="162" y="234"/>
                  </a:lnTo>
                  <a:lnTo>
                    <a:pt x="177" y="206"/>
                  </a:lnTo>
                  <a:lnTo>
                    <a:pt x="191" y="179"/>
                  </a:lnTo>
                  <a:lnTo>
                    <a:pt x="204" y="151"/>
                  </a:lnTo>
                  <a:lnTo>
                    <a:pt x="215" y="121"/>
                  </a:lnTo>
                  <a:lnTo>
                    <a:pt x="226" y="92"/>
                  </a:lnTo>
                  <a:lnTo>
                    <a:pt x="235" y="62"/>
                  </a:lnTo>
                  <a:lnTo>
                    <a:pt x="243" y="31"/>
                  </a:lnTo>
                  <a:lnTo>
                    <a:pt x="249" y="0"/>
                  </a:lnTo>
                  <a:lnTo>
                    <a:pt x="227" y="7"/>
                  </a:lnTo>
                  <a:lnTo>
                    <a:pt x="206" y="18"/>
                  </a:lnTo>
                  <a:lnTo>
                    <a:pt x="185" y="28"/>
                  </a:lnTo>
                  <a:lnTo>
                    <a:pt x="165" y="41"/>
                  </a:lnTo>
                  <a:lnTo>
                    <a:pt x="144" y="54"/>
                  </a:lnTo>
                  <a:lnTo>
                    <a:pt x="123" y="69"/>
                  </a:lnTo>
                  <a:lnTo>
                    <a:pt x="101" y="86"/>
                  </a:lnTo>
                  <a:lnTo>
                    <a:pt x="79" y="102"/>
                  </a:lnTo>
                  <a:lnTo>
                    <a:pt x="71" y="107"/>
                  </a:lnTo>
                  <a:lnTo>
                    <a:pt x="64" y="113"/>
                  </a:lnTo>
                  <a:lnTo>
                    <a:pt x="56" y="119"/>
                  </a:lnTo>
                  <a:lnTo>
                    <a:pt x="48" y="12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auto">
            <a:xfrm>
              <a:off x="2792" y="1651"/>
              <a:ext cx="241" cy="257"/>
            </a:xfrm>
            <a:custGeom>
              <a:avLst/>
              <a:gdLst>
                <a:gd name="T0" fmla="*/ 481 w 481"/>
                <a:gd name="T1" fmla="*/ 472 h 514"/>
                <a:gd name="T2" fmla="*/ 254 w 481"/>
                <a:gd name="T3" fmla="*/ 514 h 514"/>
                <a:gd name="T4" fmla="*/ 244 w 481"/>
                <a:gd name="T5" fmla="*/ 474 h 514"/>
                <a:gd name="T6" fmla="*/ 234 w 481"/>
                <a:gd name="T7" fmla="*/ 435 h 514"/>
                <a:gd name="T8" fmla="*/ 221 w 481"/>
                <a:gd name="T9" fmla="*/ 397 h 514"/>
                <a:gd name="T10" fmla="*/ 208 w 481"/>
                <a:gd name="T11" fmla="*/ 359 h 514"/>
                <a:gd name="T12" fmla="*/ 194 w 481"/>
                <a:gd name="T13" fmla="*/ 323 h 514"/>
                <a:gd name="T14" fmla="*/ 181 w 481"/>
                <a:gd name="T15" fmla="*/ 288 h 514"/>
                <a:gd name="T16" fmla="*/ 164 w 481"/>
                <a:gd name="T17" fmla="*/ 253 h 514"/>
                <a:gd name="T18" fmla="*/ 149 w 481"/>
                <a:gd name="T19" fmla="*/ 220 h 514"/>
                <a:gd name="T20" fmla="*/ 132 w 481"/>
                <a:gd name="T21" fmla="*/ 187 h 514"/>
                <a:gd name="T22" fmla="*/ 115 w 481"/>
                <a:gd name="T23" fmla="*/ 156 h 514"/>
                <a:gd name="T24" fmla="*/ 98 w 481"/>
                <a:gd name="T25" fmla="*/ 126 h 514"/>
                <a:gd name="T26" fmla="*/ 79 w 481"/>
                <a:gd name="T27" fmla="*/ 99 h 514"/>
                <a:gd name="T28" fmla="*/ 60 w 481"/>
                <a:gd name="T29" fmla="*/ 71 h 514"/>
                <a:gd name="T30" fmla="*/ 40 w 481"/>
                <a:gd name="T31" fmla="*/ 46 h 514"/>
                <a:gd name="T32" fmla="*/ 20 w 481"/>
                <a:gd name="T33" fmla="*/ 22 h 514"/>
                <a:gd name="T34" fmla="*/ 0 w 481"/>
                <a:gd name="T35" fmla="*/ 0 h 514"/>
                <a:gd name="T36" fmla="*/ 13 w 481"/>
                <a:gd name="T37" fmla="*/ 3 h 514"/>
                <a:gd name="T38" fmla="*/ 27 w 481"/>
                <a:gd name="T39" fmla="*/ 8 h 514"/>
                <a:gd name="T40" fmla="*/ 41 w 481"/>
                <a:gd name="T41" fmla="*/ 12 h 514"/>
                <a:gd name="T42" fmla="*/ 54 w 481"/>
                <a:gd name="T43" fmla="*/ 17 h 514"/>
                <a:gd name="T44" fmla="*/ 68 w 481"/>
                <a:gd name="T45" fmla="*/ 23 h 514"/>
                <a:gd name="T46" fmla="*/ 81 w 481"/>
                <a:gd name="T47" fmla="*/ 27 h 514"/>
                <a:gd name="T48" fmla="*/ 94 w 481"/>
                <a:gd name="T49" fmla="*/ 33 h 514"/>
                <a:gd name="T50" fmla="*/ 108 w 481"/>
                <a:gd name="T51" fmla="*/ 39 h 514"/>
                <a:gd name="T52" fmla="*/ 121 w 481"/>
                <a:gd name="T53" fmla="*/ 45 h 514"/>
                <a:gd name="T54" fmla="*/ 133 w 481"/>
                <a:gd name="T55" fmla="*/ 51 h 514"/>
                <a:gd name="T56" fmla="*/ 146 w 481"/>
                <a:gd name="T57" fmla="*/ 58 h 514"/>
                <a:gd name="T58" fmla="*/ 159 w 481"/>
                <a:gd name="T59" fmla="*/ 65 h 514"/>
                <a:gd name="T60" fmla="*/ 171 w 481"/>
                <a:gd name="T61" fmla="*/ 72 h 514"/>
                <a:gd name="T62" fmla="*/ 184 w 481"/>
                <a:gd name="T63" fmla="*/ 80 h 514"/>
                <a:gd name="T64" fmla="*/ 196 w 481"/>
                <a:gd name="T65" fmla="*/ 88 h 514"/>
                <a:gd name="T66" fmla="*/ 208 w 481"/>
                <a:gd name="T67" fmla="*/ 96 h 514"/>
                <a:gd name="T68" fmla="*/ 232 w 481"/>
                <a:gd name="T69" fmla="*/ 114 h 514"/>
                <a:gd name="T70" fmla="*/ 257 w 481"/>
                <a:gd name="T71" fmla="*/ 132 h 514"/>
                <a:gd name="T72" fmla="*/ 280 w 481"/>
                <a:gd name="T73" fmla="*/ 152 h 514"/>
                <a:gd name="T74" fmla="*/ 300 w 481"/>
                <a:gd name="T75" fmla="*/ 172 h 514"/>
                <a:gd name="T76" fmla="*/ 322 w 481"/>
                <a:gd name="T77" fmla="*/ 193 h 514"/>
                <a:gd name="T78" fmla="*/ 342 w 481"/>
                <a:gd name="T79" fmla="*/ 215 h 514"/>
                <a:gd name="T80" fmla="*/ 360 w 481"/>
                <a:gd name="T81" fmla="*/ 237 h 514"/>
                <a:gd name="T82" fmla="*/ 378 w 481"/>
                <a:gd name="T83" fmla="*/ 261 h 514"/>
                <a:gd name="T84" fmla="*/ 395 w 481"/>
                <a:gd name="T85" fmla="*/ 285 h 514"/>
                <a:gd name="T86" fmla="*/ 410 w 481"/>
                <a:gd name="T87" fmla="*/ 309 h 514"/>
                <a:gd name="T88" fmla="*/ 425 w 481"/>
                <a:gd name="T89" fmla="*/ 335 h 514"/>
                <a:gd name="T90" fmla="*/ 439 w 481"/>
                <a:gd name="T91" fmla="*/ 361 h 514"/>
                <a:gd name="T92" fmla="*/ 451 w 481"/>
                <a:gd name="T93" fmla="*/ 388 h 514"/>
                <a:gd name="T94" fmla="*/ 462 w 481"/>
                <a:gd name="T95" fmla="*/ 415 h 514"/>
                <a:gd name="T96" fmla="*/ 472 w 481"/>
                <a:gd name="T97" fmla="*/ 443 h 514"/>
                <a:gd name="T98" fmla="*/ 481 w 481"/>
                <a:gd name="T99" fmla="*/ 472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1" h="514">
                  <a:moveTo>
                    <a:pt x="481" y="472"/>
                  </a:moveTo>
                  <a:lnTo>
                    <a:pt x="254" y="514"/>
                  </a:lnTo>
                  <a:lnTo>
                    <a:pt x="244" y="474"/>
                  </a:lnTo>
                  <a:lnTo>
                    <a:pt x="234" y="435"/>
                  </a:lnTo>
                  <a:lnTo>
                    <a:pt x="221" y="397"/>
                  </a:lnTo>
                  <a:lnTo>
                    <a:pt x="208" y="359"/>
                  </a:lnTo>
                  <a:lnTo>
                    <a:pt x="194" y="323"/>
                  </a:lnTo>
                  <a:lnTo>
                    <a:pt x="181" y="288"/>
                  </a:lnTo>
                  <a:lnTo>
                    <a:pt x="164" y="253"/>
                  </a:lnTo>
                  <a:lnTo>
                    <a:pt x="149" y="220"/>
                  </a:lnTo>
                  <a:lnTo>
                    <a:pt x="132" y="187"/>
                  </a:lnTo>
                  <a:lnTo>
                    <a:pt x="115" y="156"/>
                  </a:lnTo>
                  <a:lnTo>
                    <a:pt x="98" y="126"/>
                  </a:lnTo>
                  <a:lnTo>
                    <a:pt x="79" y="99"/>
                  </a:lnTo>
                  <a:lnTo>
                    <a:pt x="60" y="71"/>
                  </a:lnTo>
                  <a:lnTo>
                    <a:pt x="40" y="46"/>
                  </a:lnTo>
                  <a:lnTo>
                    <a:pt x="20" y="22"/>
                  </a:lnTo>
                  <a:lnTo>
                    <a:pt x="0" y="0"/>
                  </a:lnTo>
                  <a:lnTo>
                    <a:pt x="13" y="3"/>
                  </a:lnTo>
                  <a:lnTo>
                    <a:pt x="27" y="8"/>
                  </a:lnTo>
                  <a:lnTo>
                    <a:pt x="41" y="12"/>
                  </a:lnTo>
                  <a:lnTo>
                    <a:pt x="54" y="17"/>
                  </a:lnTo>
                  <a:lnTo>
                    <a:pt x="68" y="23"/>
                  </a:lnTo>
                  <a:lnTo>
                    <a:pt x="81" y="27"/>
                  </a:lnTo>
                  <a:lnTo>
                    <a:pt x="94" y="33"/>
                  </a:lnTo>
                  <a:lnTo>
                    <a:pt x="108" y="39"/>
                  </a:lnTo>
                  <a:lnTo>
                    <a:pt x="121" y="45"/>
                  </a:lnTo>
                  <a:lnTo>
                    <a:pt x="133" y="51"/>
                  </a:lnTo>
                  <a:lnTo>
                    <a:pt x="146" y="58"/>
                  </a:lnTo>
                  <a:lnTo>
                    <a:pt x="159" y="65"/>
                  </a:lnTo>
                  <a:lnTo>
                    <a:pt x="171" y="72"/>
                  </a:lnTo>
                  <a:lnTo>
                    <a:pt x="184" y="80"/>
                  </a:lnTo>
                  <a:lnTo>
                    <a:pt x="196" y="88"/>
                  </a:lnTo>
                  <a:lnTo>
                    <a:pt x="208" y="96"/>
                  </a:lnTo>
                  <a:lnTo>
                    <a:pt x="232" y="114"/>
                  </a:lnTo>
                  <a:lnTo>
                    <a:pt x="257" y="132"/>
                  </a:lnTo>
                  <a:lnTo>
                    <a:pt x="280" y="152"/>
                  </a:lnTo>
                  <a:lnTo>
                    <a:pt x="300" y="172"/>
                  </a:lnTo>
                  <a:lnTo>
                    <a:pt x="322" y="193"/>
                  </a:lnTo>
                  <a:lnTo>
                    <a:pt x="342" y="215"/>
                  </a:lnTo>
                  <a:lnTo>
                    <a:pt x="360" y="237"/>
                  </a:lnTo>
                  <a:lnTo>
                    <a:pt x="378" y="261"/>
                  </a:lnTo>
                  <a:lnTo>
                    <a:pt x="395" y="285"/>
                  </a:lnTo>
                  <a:lnTo>
                    <a:pt x="410" y="309"/>
                  </a:lnTo>
                  <a:lnTo>
                    <a:pt x="425" y="335"/>
                  </a:lnTo>
                  <a:lnTo>
                    <a:pt x="439" y="361"/>
                  </a:lnTo>
                  <a:lnTo>
                    <a:pt x="451" y="388"/>
                  </a:lnTo>
                  <a:lnTo>
                    <a:pt x="462" y="415"/>
                  </a:lnTo>
                  <a:lnTo>
                    <a:pt x="472" y="443"/>
                  </a:lnTo>
                  <a:lnTo>
                    <a:pt x="481" y="47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  <p:sp>
          <p:nvSpPr>
            <p:cNvPr id="26" name="Freeform 19"/>
            <p:cNvSpPr>
              <a:spLocks/>
            </p:cNvSpPr>
            <p:nvPr/>
          </p:nvSpPr>
          <p:spPr bwMode="auto">
            <a:xfrm>
              <a:off x="2530" y="1659"/>
              <a:ext cx="136" cy="321"/>
            </a:xfrm>
            <a:custGeom>
              <a:avLst/>
              <a:gdLst>
                <a:gd name="T0" fmla="*/ 162 w 273"/>
                <a:gd name="T1" fmla="*/ 0 h 642"/>
                <a:gd name="T2" fmla="*/ 273 w 273"/>
                <a:gd name="T3" fmla="*/ 594 h 642"/>
                <a:gd name="T4" fmla="*/ 13 w 273"/>
                <a:gd name="T5" fmla="*/ 642 h 642"/>
                <a:gd name="T6" fmla="*/ 4 w 273"/>
                <a:gd name="T7" fmla="*/ 555 h 642"/>
                <a:gd name="T8" fmla="*/ 0 w 273"/>
                <a:gd name="T9" fmla="*/ 468 h 642"/>
                <a:gd name="T10" fmla="*/ 2 w 273"/>
                <a:gd name="T11" fmla="*/ 387 h 642"/>
                <a:gd name="T12" fmla="*/ 11 w 273"/>
                <a:gd name="T13" fmla="*/ 309 h 642"/>
                <a:gd name="T14" fmla="*/ 23 w 273"/>
                <a:gd name="T15" fmla="*/ 237 h 642"/>
                <a:gd name="T16" fmla="*/ 41 w 273"/>
                <a:gd name="T17" fmla="*/ 171 h 642"/>
                <a:gd name="T18" fmla="*/ 65 w 273"/>
                <a:gd name="T19" fmla="*/ 114 h 642"/>
                <a:gd name="T20" fmla="*/ 92 w 273"/>
                <a:gd name="T21" fmla="*/ 64 h 642"/>
                <a:gd name="T22" fmla="*/ 100 w 273"/>
                <a:gd name="T23" fmla="*/ 54 h 642"/>
                <a:gd name="T24" fmla="*/ 109 w 273"/>
                <a:gd name="T25" fmla="*/ 44 h 642"/>
                <a:gd name="T26" fmla="*/ 117 w 273"/>
                <a:gd name="T27" fmla="*/ 34 h 642"/>
                <a:gd name="T28" fmla="*/ 126 w 273"/>
                <a:gd name="T29" fmla="*/ 25 h 642"/>
                <a:gd name="T30" fmla="*/ 134 w 273"/>
                <a:gd name="T31" fmla="*/ 18 h 642"/>
                <a:gd name="T32" fmla="*/ 143 w 273"/>
                <a:gd name="T33" fmla="*/ 11 h 642"/>
                <a:gd name="T34" fmla="*/ 152 w 273"/>
                <a:gd name="T35" fmla="*/ 4 h 642"/>
                <a:gd name="T36" fmla="*/ 162 w 273"/>
                <a:gd name="T37" fmla="*/ 0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3" h="642">
                  <a:moveTo>
                    <a:pt x="162" y="0"/>
                  </a:moveTo>
                  <a:lnTo>
                    <a:pt x="273" y="594"/>
                  </a:lnTo>
                  <a:lnTo>
                    <a:pt x="13" y="642"/>
                  </a:lnTo>
                  <a:lnTo>
                    <a:pt x="4" y="555"/>
                  </a:lnTo>
                  <a:lnTo>
                    <a:pt x="0" y="468"/>
                  </a:lnTo>
                  <a:lnTo>
                    <a:pt x="2" y="387"/>
                  </a:lnTo>
                  <a:lnTo>
                    <a:pt x="11" y="309"/>
                  </a:lnTo>
                  <a:lnTo>
                    <a:pt x="23" y="237"/>
                  </a:lnTo>
                  <a:lnTo>
                    <a:pt x="41" y="171"/>
                  </a:lnTo>
                  <a:lnTo>
                    <a:pt x="65" y="114"/>
                  </a:lnTo>
                  <a:lnTo>
                    <a:pt x="92" y="64"/>
                  </a:lnTo>
                  <a:lnTo>
                    <a:pt x="100" y="54"/>
                  </a:lnTo>
                  <a:lnTo>
                    <a:pt x="109" y="44"/>
                  </a:lnTo>
                  <a:lnTo>
                    <a:pt x="117" y="34"/>
                  </a:lnTo>
                  <a:lnTo>
                    <a:pt x="126" y="25"/>
                  </a:lnTo>
                  <a:lnTo>
                    <a:pt x="134" y="18"/>
                  </a:lnTo>
                  <a:lnTo>
                    <a:pt x="143" y="11"/>
                  </a:lnTo>
                  <a:lnTo>
                    <a:pt x="152" y="4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2666" y="1646"/>
              <a:ext cx="198" cy="300"/>
            </a:xfrm>
            <a:custGeom>
              <a:avLst/>
              <a:gdLst>
                <a:gd name="T0" fmla="*/ 112 w 397"/>
                <a:gd name="T1" fmla="*/ 600 h 600"/>
                <a:gd name="T2" fmla="*/ 0 w 397"/>
                <a:gd name="T3" fmla="*/ 1 h 600"/>
                <a:gd name="T4" fmla="*/ 13 w 397"/>
                <a:gd name="T5" fmla="*/ 0 h 600"/>
                <a:gd name="T6" fmla="*/ 27 w 397"/>
                <a:gd name="T7" fmla="*/ 1 h 600"/>
                <a:gd name="T8" fmla="*/ 41 w 397"/>
                <a:gd name="T9" fmla="*/ 4 h 600"/>
                <a:gd name="T10" fmla="*/ 54 w 397"/>
                <a:gd name="T11" fmla="*/ 7 h 600"/>
                <a:gd name="T12" fmla="*/ 68 w 397"/>
                <a:gd name="T13" fmla="*/ 13 h 600"/>
                <a:gd name="T14" fmla="*/ 83 w 397"/>
                <a:gd name="T15" fmla="*/ 20 h 600"/>
                <a:gd name="T16" fmla="*/ 97 w 397"/>
                <a:gd name="T17" fmla="*/ 28 h 600"/>
                <a:gd name="T18" fmla="*/ 112 w 397"/>
                <a:gd name="T19" fmla="*/ 37 h 600"/>
                <a:gd name="T20" fmla="*/ 134 w 397"/>
                <a:gd name="T21" fmla="*/ 53 h 600"/>
                <a:gd name="T22" fmla="*/ 156 w 397"/>
                <a:gd name="T23" fmla="*/ 73 h 600"/>
                <a:gd name="T24" fmla="*/ 178 w 397"/>
                <a:gd name="T25" fmla="*/ 95 h 600"/>
                <a:gd name="T26" fmla="*/ 198 w 397"/>
                <a:gd name="T27" fmla="*/ 119 h 600"/>
                <a:gd name="T28" fmla="*/ 219 w 397"/>
                <a:gd name="T29" fmla="*/ 144 h 600"/>
                <a:gd name="T30" fmla="*/ 240 w 397"/>
                <a:gd name="T31" fmla="*/ 173 h 600"/>
                <a:gd name="T32" fmla="*/ 260 w 397"/>
                <a:gd name="T33" fmla="*/ 203 h 600"/>
                <a:gd name="T34" fmla="*/ 278 w 397"/>
                <a:gd name="T35" fmla="*/ 235 h 600"/>
                <a:gd name="T36" fmla="*/ 295 w 397"/>
                <a:gd name="T37" fmla="*/ 270 h 600"/>
                <a:gd name="T38" fmla="*/ 313 w 397"/>
                <a:gd name="T39" fmla="*/ 305 h 600"/>
                <a:gd name="T40" fmla="*/ 330 w 397"/>
                <a:gd name="T41" fmla="*/ 342 h 600"/>
                <a:gd name="T42" fmla="*/ 345 w 397"/>
                <a:gd name="T43" fmla="*/ 380 h 600"/>
                <a:gd name="T44" fmla="*/ 360 w 397"/>
                <a:gd name="T45" fmla="*/ 421 h 600"/>
                <a:gd name="T46" fmla="*/ 373 w 397"/>
                <a:gd name="T47" fmla="*/ 461 h 600"/>
                <a:gd name="T48" fmla="*/ 385 w 397"/>
                <a:gd name="T49" fmla="*/ 503 h 600"/>
                <a:gd name="T50" fmla="*/ 397 w 397"/>
                <a:gd name="T51" fmla="*/ 546 h 600"/>
                <a:gd name="T52" fmla="*/ 112 w 397"/>
                <a:gd name="T53" fmla="*/ 60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97" h="600">
                  <a:moveTo>
                    <a:pt x="112" y="600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27" y="1"/>
                  </a:lnTo>
                  <a:lnTo>
                    <a:pt x="41" y="4"/>
                  </a:lnTo>
                  <a:lnTo>
                    <a:pt x="54" y="7"/>
                  </a:lnTo>
                  <a:lnTo>
                    <a:pt x="68" y="13"/>
                  </a:lnTo>
                  <a:lnTo>
                    <a:pt x="83" y="20"/>
                  </a:lnTo>
                  <a:lnTo>
                    <a:pt x="97" y="28"/>
                  </a:lnTo>
                  <a:lnTo>
                    <a:pt x="112" y="37"/>
                  </a:lnTo>
                  <a:lnTo>
                    <a:pt x="134" y="53"/>
                  </a:lnTo>
                  <a:lnTo>
                    <a:pt x="156" y="73"/>
                  </a:lnTo>
                  <a:lnTo>
                    <a:pt x="178" y="95"/>
                  </a:lnTo>
                  <a:lnTo>
                    <a:pt x="198" y="119"/>
                  </a:lnTo>
                  <a:lnTo>
                    <a:pt x="219" y="144"/>
                  </a:lnTo>
                  <a:lnTo>
                    <a:pt x="240" y="173"/>
                  </a:lnTo>
                  <a:lnTo>
                    <a:pt x="260" y="203"/>
                  </a:lnTo>
                  <a:lnTo>
                    <a:pt x="278" y="235"/>
                  </a:lnTo>
                  <a:lnTo>
                    <a:pt x="295" y="270"/>
                  </a:lnTo>
                  <a:lnTo>
                    <a:pt x="313" y="305"/>
                  </a:lnTo>
                  <a:lnTo>
                    <a:pt x="330" y="342"/>
                  </a:lnTo>
                  <a:lnTo>
                    <a:pt x="345" y="380"/>
                  </a:lnTo>
                  <a:lnTo>
                    <a:pt x="360" y="421"/>
                  </a:lnTo>
                  <a:lnTo>
                    <a:pt x="373" y="461"/>
                  </a:lnTo>
                  <a:lnTo>
                    <a:pt x="385" y="503"/>
                  </a:lnTo>
                  <a:lnTo>
                    <a:pt x="397" y="546"/>
                  </a:lnTo>
                  <a:lnTo>
                    <a:pt x="112" y="60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2353" y="1695"/>
              <a:ext cx="157" cy="320"/>
            </a:xfrm>
            <a:custGeom>
              <a:avLst/>
              <a:gdLst>
                <a:gd name="T0" fmla="*/ 121 w 314"/>
                <a:gd name="T1" fmla="*/ 189 h 639"/>
                <a:gd name="T2" fmla="*/ 132 w 314"/>
                <a:gd name="T3" fmla="*/ 175 h 639"/>
                <a:gd name="T4" fmla="*/ 141 w 314"/>
                <a:gd name="T5" fmla="*/ 162 h 639"/>
                <a:gd name="T6" fmla="*/ 153 w 314"/>
                <a:gd name="T7" fmla="*/ 148 h 639"/>
                <a:gd name="T8" fmla="*/ 163 w 314"/>
                <a:gd name="T9" fmla="*/ 135 h 639"/>
                <a:gd name="T10" fmla="*/ 175 w 314"/>
                <a:gd name="T11" fmla="*/ 121 h 639"/>
                <a:gd name="T12" fmla="*/ 185 w 314"/>
                <a:gd name="T13" fmla="*/ 109 h 639"/>
                <a:gd name="T14" fmla="*/ 198 w 314"/>
                <a:gd name="T15" fmla="*/ 97 h 639"/>
                <a:gd name="T16" fmla="*/ 209 w 314"/>
                <a:gd name="T17" fmla="*/ 84 h 639"/>
                <a:gd name="T18" fmla="*/ 222 w 314"/>
                <a:gd name="T19" fmla="*/ 73 h 639"/>
                <a:gd name="T20" fmla="*/ 233 w 314"/>
                <a:gd name="T21" fmla="*/ 61 h 639"/>
                <a:gd name="T22" fmla="*/ 247 w 314"/>
                <a:gd name="T23" fmla="*/ 51 h 639"/>
                <a:gd name="T24" fmla="*/ 260 w 314"/>
                <a:gd name="T25" fmla="*/ 39 h 639"/>
                <a:gd name="T26" fmla="*/ 272 w 314"/>
                <a:gd name="T27" fmla="*/ 29 h 639"/>
                <a:gd name="T28" fmla="*/ 286 w 314"/>
                <a:gd name="T29" fmla="*/ 20 h 639"/>
                <a:gd name="T30" fmla="*/ 300 w 314"/>
                <a:gd name="T31" fmla="*/ 10 h 639"/>
                <a:gd name="T32" fmla="*/ 314 w 314"/>
                <a:gd name="T33" fmla="*/ 0 h 639"/>
                <a:gd name="T34" fmla="*/ 291 w 314"/>
                <a:gd name="T35" fmla="*/ 58 h 639"/>
                <a:gd name="T36" fmla="*/ 271 w 314"/>
                <a:gd name="T37" fmla="*/ 121 h 639"/>
                <a:gd name="T38" fmla="*/ 257 w 314"/>
                <a:gd name="T39" fmla="*/ 189 h 639"/>
                <a:gd name="T40" fmla="*/ 247 w 314"/>
                <a:gd name="T41" fmla="*/ 263 h 639"/>
                <a:gd name="T42" fmla="*/ 241 w 314"/>
                <a:gd name="T43" fmla="*/ 340 h 639"/>
                <a:gd name="T44" fmla="*/ 240 w 314"/>
                <a:gd name="T45" fmla="*/ 421 h 639"/>
                <a:gd name="T46" fmla="*/ 245 w 314"/>
                <a:gd name="T47" fmla="*/ 506 h 639"/>
                <a:gd name="T48" fmla="*/ 254 w 314"/>
                <a:gd name="T49" fmla="*/ 592 h 639"/>
                <a:gd name="T50" fmla="*/ 3 w 314"/>
                <a:gd name="T51" fmla="*/ 639 h 639"/>
                <a:gd name="T52" fmla="*/ 0 w 314"/>
                <a:gd name="T53" fmla="*/ 579 h 639"/>
                <a:gd name="T54" fmla="*/ 3 w 314"/>
                <a:gd name="T55" fmla="*/ 521 h 639"/>
                <a:gd name="T56" fmla="*/ 10 w 314"/>
                <a:gd name="T57" fmla="*/ 462 h 639"/>
                <a:gd name="T58" fmla="*/ 22 w 314"/>
                <a:gd name="T59" fmla="*/ 404 h 639"/>
                <a:gd name="T60" fmla="*/ 41 w 314"/>
                <a:gd name="T61" fmla="*/ 348 h 639"/>
                <a:gd name="T62" fmla="*/ 63 w 314"/>
                <a:gd name="T63" fmla="*/ 294 h 639"/>
                <a:gd name="T64" fmla="*/ 89 w 314"/>
                <a:gd name="T65" fmla="*/ 240 h 639"/>
                <a:gd name="T66" fmla="*/ 121 w 314"/>
                <a:gd name="T67" fmla="*/ 189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4" h="639">
                  <a:moveTo>
                    <a:pt x="121" y="189"/>
                  </a:moveTo>
                  <a:lnTo>
                    <a:pt x="132" y="175"/>
                  </a:lnTo>
                  <a:lnTo>
                    <a:pt x="141" y="162"/>
                  </a:lnTo>
                  <a:lnTo>
                    <a:pt x="153" y="148"/>
                  </a:lnTo>
                  <a:lnTo>
                    <a:pt x="163" y="135"/>
                  </a:lnTo>
                  <a:lnTo>
                    <a:pt x="175" y="121"/>
                  </a:lnTo>
                  <a:lnTo>
                    <a:pt x="185" y="109"/>
                  </a:lnTo>
                  <a:lnTo>
                    <a:pt x="198" y="97"/>
                  </a:lnTo>
                  <a:lnTo>
                    <a:pt x="209" y="84"/>
                  </a:lnTo>
                  <a:lnTo>
                    <a:pt x="222" y="73"/>
                  </a:lnTo>
                  <a:lnTo>
                    <a:pt x="233" y="61"/>
                  </a:lnTo>
                  <a:lnTo>
                    <a:pt x="247" y="51"/>
                  </a:lnTo>
                  <a:lnTo>
                    <a:pt x="260" y="39"/>
                  </a:lnTo>
                  <a:lnTo>
                    <a:pt x="272" y="29"/>
                  </a:lnTo>
                  <a:lnTo>
                    <a:pt x="286" y="20"/>
                  </a:lnTo>
                  <a:lnTo>
                    <a:pt x="300" y="10"/>
                  </a:lnTo>
                  <a:lnTo>
                    <a:pt x="314" y="0"/>
                  </a:lnTo>
                  <a:lnTo>
                    <a:pt x="291" y="58"/>
                  </a:lnTo>
                  <a:lnTo>
                    <a:pt x="271" y="121"/>
                  </a:lnTo>
                  <a:lnTo>
                    <a:pt x="257" y="189"/>
                  </a:lnTo>
                  <a:lnTo>
                    <a:pt x="247" y="263"/>
                  </a:lnTo>
                  <a:lnTo>
                    <a:pt x="241" y="340"/>
                  </a:lnTo>
                  <a:lnTo>
                    <a:pt x="240" y="421"/>
                  </a:lnTo>
                  <a:lnTo>
                    <a:pt x="245" y="506"/>
                  </a:lnTo>
                  <a:lnTo>
                    <a:pt x="254" y="592"/>
                  </a:lnTo>
                  <a:lnTo>
                    <a:pt x="3" y="639"/>
                  </a:lnTo>
                  <a:lnTo>
                    <a:pt x="0" y="579"/>
                  </a:lnTo>
                  <a:lnTo>
                    <a:pt x="3" y="521"/>
                  </a:lnTo>
                  <a:lnTo>
                    <a:pt x="10" y="462"/>
                  </a:lnTo>
                  <a:lnTo>
                    <a:pt x="22" y="404"/>
                  </a:lnTo>
                  <a:lnTo>
                    <a:pt x="41" y="348"/>
                  </a:lnTo>
                  <a:lnTo>
                    <a:pt x="63" y="294"/>
                  </a:lnTo>
                  <a:lnTo>
                    <a:pt x="89" y="240"/>
                  </a:lnTo>
                  <a:lnTo>
                    <a:pt x="121" y="18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2364" y="2046"/>
              <a:ext cx="252" cy="274"/>
            </a:xfrm>
            <a:custGeom>
              <a:avLst/>
              <a:gdLst>
                <a:gd name="T0" fmla="*/ 0 w 504"/>
                <a:gd name="T1" fmla="*/ 47 h 548"/>
                <a:gd name="T2" fmla="*/ 252 w 504"/>
                <a:gd name="T3" fmla="*/ 0 h 548"/>
                <a:gd name="T4" fmla="*/ 261 w 504"/>
                <a:gd name="T5" fmla="*/ 42 h 548"/>
                <a:gd name="T6" fmla="*/ 271 w 504"/>
                <a:gd name="T7" fmla="*/ 84 h 548"/>
                <a:gd name="T8" fmla="*/ 283 w 504"/>
                <a:gd name="T9" fmla="*/ 124 h 548"/>
                <a:gd name="T10" fmla="*/ 295 w 504"/>
                <a:gd name="T11" fmla="*/ 164 h 548"/>
                <a:gd name="T12" fmla="*/ 308 w 504"/>
                <a:gd name="T13" fmla="*/ 202 h 548"/>
                <a:gd name="T14" fmla="*/ 322 w 504"/>
                <a:gd name="T15" fmla="*/ 240 h 548"/>
                <a:gd name="T16" fmla="*/ 337 w 504"/>
                <a:gd name="T17" fmla="*/ 277 h 548"/>
                <a:gd name="T18" fmla="*/ 353 w 504"/>
                <a:gd name="T19" fmla="*/ 313 h 548"/>
                <a:gd name="T20" fmla="*/ 369 w 504"/>
                <a:gd name="T21" fmla="*/ 346 h 548"/>
                <a:gd name="T22" fmla="*/ 386 w 504"/>
                <a:gd name="T23" fmla="*/ 380 h 548"/>
                <a:gd name="T24" fmla="*/ 405 w 504"/>
                <a:gd name="T25" fmla="*/ 412 h 548"/>
                <a:gd name="T26" fmla="*/ 423 w 504"/>
                <a:gd name="T27" fmla="*/ 442 h 548"/>
                <a:gd name="T28" fmla="*/ 443 w 504"/>
                <a:gd name="T29" fmla="*/ 470 h 548"/>
                <a:gd name="T30" fmla="*/ 463 w 504"/>
                <a:gd name="T31" fmla="*/ 498 h 548"/>
                <a:gd name="T32" fmla="*/ 483 w 504"/>
                <a:gd name="T33" fmla="*/ 523 h 548"/>
                <a:gd name="T34" fmla="*/ 504 w 504"/>
                <a:gd name="T35" fmla="*/ 548 h 548"/>
                <a:gd name="T36" fmla="*/ 489 w 504"/>
                <a:gd name="T37" fmla="*/ 544 h 548"/>
                <a:gd name="T38" fmla="*/ 475 w 504"/>
                <a:gd name="T39" fmla="*/ 540 h 548"/>
                <a:gd name="T40" fmla="*/ 460 w 504"/>
                <a:gd name="T41" fmla="*/ 535 h 548"/>
                <a:gd name="T42" fmla="*/ 445 w 504"/>
                <a:gd name="T43" fmla="*/ 530 h 548"/>
                <a:gd name="T44" fmla="*/ 431 w 504"/>
                <a:gd name="T45" fmla="*/ 526 h 548"/>
                <a:gd name="T46" fmla="*/ 418 w 504"/>
                <a:gd name="T47" fmla="*/ 520 h 548"/>
                <a:gd name="T48" fmla="*/ 403 w 504"/>
                <a:gd name="T49" fmla="*/ 514 h 548"/>
                <a:gd name="T50" fmla="*/ 389 w 504"/>
                <a:gd name="T51" fmla="*/ 508 h 548"/>
                <a:gd name="T52" fmla="*/ 375 w 504"/>
                <a:gd name="T53" fmla="*/ 503 h 548"/>
                <a:gd name="T54" fmla="*/ 361 w 504"/>
                <a:gd name="T55" fmla="*/ 496 h 548"/>
                <a:gd name="T56" fmla="*/ 347 w 504"/>
                <a:gd name="T57" fmla="*/ 489 h 548"/>
                <a:gd name="T58" fmla="*/ 333 w 504"/>
                <a:gd name="T59" fmla="*/ 481 h 548"/>
                <a:gd name="T60" fmla="*/ 321 w 504"/>
                <a:gd name="T61" fmla="*/ 474 h 548"/>
                <a:gd name="T62" fmla="*/ 307 w 504"/>
                <a:gd name="T63" fmla="*/ 466 h 548"/>
                <a:gd name="T64" fmla="*/ 294 w 504"/>
                <a:gd name="T65" fmla="*/ 458 h 548"/>
                <a:gd name="T66" fmla="*/ 282 w 504"/>
                <a:gd name="T67" fmla="*/ 449 h 548"/>
                <a:gd name="T68" fmla="*/ 255 w 504"/>
                <a:gd name="T69" fmla="*/ 430 h 548"/>
                <a:gd name="T70" fmla="*/ 231 w 504"/>
                <a:gd name="T71" fmla="*/ 411 h 548"/>
                <a:gd name="T72" fmla="*/ 207 w 504"/>
                <a:gd name="T73" fmla="*/ 390 h 548"/>
                <a:gd name="T74" fmla="*/ 184 w 504"/>
                <a:gd name="T75" fmla="*/ 368 h 548"/>
                <a:gd name="T76" fmla="*/ 162 w 504"/>
                <a:gd name="T77" fmla="*/ 346 h 548"/>
                <a:gd name="T78" fmla="*/ 141 w 504"/>
                <a:gd name="T79" fmla="*/ 322 h 548"/>
                <a:gd name="T80" fmla="*/ 121 w 504"/>
                <a:gd name="T81" fmla="*/ 298 h 548"/>
                <a:gd name="T82" fmla="*/ 103 w 504"/>
                <a:gd name="T83" fmla="*/ 274 h 548"/>
                <a:gd name="T84" fmla="*/ 86 w 504"/>
                <a:gd name="T85" fmla="*/ 247 h 548"/>
                <a:gd name="T86" fmla="*/ 71 w 504"/>
                <a:gd name="T87" fmla="*/ 221 h 548"/>
                <a:gd name="T88" fmla="*/ 56 w 504"/>
                <a:gd name="T89" fmla="*/ 193 h 548"/>
                <a:gd name="T90" fmla="*/ 42 w 504"/>
                <a:gd name="T91" fmla="*/ 165 h 548"/>
                <a:gd name="T92" fmla="*/ 29 w 504"/>
                <a:gd name="T93" fmla="*/ 137 h 548"/>
                <a:gd name="T94" fmla="*/ 19 w 504"/>
                <a:gd name="T95" fmla="*/ 108 h 548"/>
                <a:gd name="T96" fmla="*/ 8 w 504"/>
                <a:gd name="T97" fmla="*/ 78 h 548"/>
                <a:gd name="T98" fmla="*/ 0 w 504"/>
                <a:gd name="T99" fmla="*/ 47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04" h="548">
                  <a:moveTo>
                    <a:pt x="0" y="47"/>
                  </a:moveTo>
                  <a:lnTo>
                    <a:pt x="252" y="0"/>
                  </a:lnTo>
                  <a:lnTo>
                    <a:pt x="261" y="42"/>
                  </a:lnTo>
                  <a:lnTo>
                    <a:pt x="271" y="84"/>
                  </a:lnTo>
                  <a:lnTo>
                    <a:pt x="283" y="124"/>
                  </a:lnTo>
                  <a:lnTo>
                    <a:pt x="295" y="164"/>
                  </a:lnTo>
                  <a:lnTo>
                    <a:pt x="308" y="202"/>
                  </a:lnTo>
                  <a:lnTo>
                    <a:pt x="322" y="240"/>
                  </a:lnTo>
                  <a:lnTo>
                    <a:pt x="337" y="277"/>
                  </a:lnTo>
                  <a:lnTo>
                    <a:pt x="353" y="313"/>
                  </a:lnTo>
                  <a:lnTo>
                    <a:pt x="369" y="346"/>
                  </a:lnTo>
                  <a:lnTo>
                    <a:pt x="386" y="380"/>
                  </a:lnTo>
                  <a:lnTo>
                    <a:pt x="405" y="412"/>
                  </a:lnTo>
                  <a:lnTo>
                    <a:pt x="423" y="442"/>
                  </a:lnTo>
                  <a:lnTo>
                    <a:pt x="443" y="470"/>
                  </a:lnTo>
                  <a:lnTo>
                    <a:pt x="463" y="498"/>
                  </a:lnTo>
                  <a:lnTo>
                    <a:pt x="483" y="523"/>
                  </a:lnTo>
                  <a:lnTo>
                    <a:pt x="504" y="548"/>
                  </a:lnTo>
                  <a:lnTo>
                    <a:pt x="489" y="544"/>
                  </a:lnTo>
                  <a:lnTo>
                    <a:pt x="475" y="540"/>
                  </a:lnTo>
                  <a:lnTo>
                    <a:pt x="460" y="535"/>
                  </a:lnTo>
                  <a:lnTo>
                    <a:pt x="445" y="530"/>
                  </a:lnTo>
                  <a:lnTo>
                    <a:pt x="431" y="526"/>
                  </a:lnTo>
                  <a:lnTo>
                    <a:pt x="418" y="520"/>
                  </a:lnTo>
                  <a:lnTo>
                    <a:pt x="403" y="514"/>
                  </a:lnTo>
                  <a:lnTo>
                    <a:pt x="389" y="508"/>
                  </a:lnTo>
                  <a:lnTo>
                    <a:pt x="375" y="503"/>
                  </a:lnTo>
                  <a:lnTo>
                    <a:pt x="361" y="496"/>
                  </a:lnTo>
                  <a:lnTo>
                    <a:pt x="347" y="489"/>
                  </a:lnTo>
                  <a:lnTo>
                    <a:pt x="333" y="481"/>
                  </a:lnTo>
                  <a:lnTo>
                    <a:pt x="321" y="474"/>
                  </a:lnTo>
                  <a:lnTo>
                    <a:pt x="307" y="466"/>
                  </a:lnTo>
                  <a:lnTo>
                    <a:pt x="294" y="458"/>
                  </a:lnTo>
                  <a:lnTo>
                    <a:pt x="282" y="449"/>
                  </a:lnTo>
                  <a:lnTo>
                    <a:pt x="255" y="430"/>
                  </a:lnTo>
                  <a:lnTo>
                    <a:pt x="231" y="411"/>
                  </a:lnTo>
                  <a:lnTo>
                    <a:pt x="207" y="390"/>
                  </a:lnTo>
                  <a:lnTo>
                    <a:pt x="184" y="368"/>
                  </a:lnTo>
                  <a:lnTo>
                    <a:pt x="162" y="346"/>
                  </a:lnTo>
                  <a:lnTo>
                    <a:pt x="141" y="322"/>
                  </a:lnTo>
                  <a:lnTo>
                    <a:pt x="121" y="298"/>
                  </a:lnTo>
                  <a:lnTo>
                    <a:pt x="103" y="274"/>
                  </a:lnTo>
                  <a:lnTo>
                    <a:pt x="86" y="247"/>
                  </a:lnTo>
                  <a:lnTo>
                    <a:pt x="71" y="221"/>
                  </a:lnTo>
                  <a:lnTo>
                    <a:pt x="56" y="193"/>
                  </a:lnTo>
                  <a:lnTo>
                    <a:pt x="42" y="165"/>
                  </a:lnTo>
                  <a:lnTo>
                    <a:pt x="29" y="137"/>
                  </a:lnTo>
                  <a:lnTo>
                    <a:pt x="19" y="108"/>
                  </a:lnTo>
                  <a:lnTo>
                    <a:pt x="8" y="78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3285" y="2566"/>
              <a:ext cx="146" cy="150"/>
            </a:xfrm>
            <a:custGeom>
              <a:avLst/>
              <a:gdLst>
                <a:gd name="T0" fmla="*/ 0 w 293"/>
                <a:gd name="T1" fmla="*/ 301 h 301"/>
                <a:gd name="T2" fmla="*/ 2 w 293"/>
                <a:gd name="T3" fmla="*/ 301 h 301"/>
                <a:gd name="T4" fmla="*/ 9 w 293"/>
                <a:gd name="T5" fmla="*/ 301 h 301"/>
                <a:gd name="T6" fmla="*/ 20 w 293"/>
                <a:gd name="T7" fmla="*/ 301 h 301"/>
                <a:gd name="T8" fmla="*/ 34 w 293"/>
                <a:gd name="T9" fmla="*/ 298 h 301"/>
                <a:gd name="T10" fmla="*/ 51 w 293"/>
                <a:gd name="T11" fmla="*/ 295 h 301"/>
                <a:gd name="T12" fmla="*/ 70 w 293"/>
                <a:gd name="T13" fmla="*/ 289 h 301"/>
                <a:gd name="T14" fmla="*/ 91 w 293"/>
                <a:gd name="T15" fmla="*/ 281 h 301"/>
                <a:gd name="T16" fmla="*/ 114 w 293"/>
                <a:gd name="T17" fmla="*/ 269 h 301"/>
                <a:gd name="T18" fmla="*/ 139 w 293"/>
                <a:gd name="T19" fmla="*/ 255 h 301"/>
                <a:gd name="T20" fmla="*/ 163 w 293"/>
                <a:gd name="T21" fmla="*/ 235 h 301"/>
                <a:gd name="T22" fmla="*/ 187 w 293"/>
                <a:gd name="T23" fmla="*/ 211 h 301"/>
                <a:gd name="T24" fmla="*/ 211 w 293"/>
                <a:gd name="T25" fmla="*/ 182 h 301"/>
                <a:gd name="T26" fmla="*/ 234 w 293"/>
                <a:gd name="T27" fmla="*/ 146 h 301"/>
                <a:gd name="T28" fmla="*/ 256 w 293"/>
                <a:gd name="T29" fmla="*/ 105 h 301"/>
                <a:gd name="T30" fmla="*/ 276 w 293"/>
                <a:gd name="T31" fmla="*/ 57 h 301"/>
                <a:gd name="T32" fmla="*/ 293 w 293"/>
                <a:gd name="T33" fmla="*/ 0 h 301"/>
                <a:gd name="T34" fmla="*/ 281 w 293"/>
                <a:gd name="T35" fmla="*/ 32 h 301"/>
                <a:gd name="T36" fmla="*/ 269 w 293"/>
                <a:gd name="T37" fmla="*/ 63 h 301"/>
                <a:gd name="T38" fmla="*/ 256 w 293"/>
                <a:gd name="T39" fmla="*/ 93 h 301"/>
                <a:gd name="T40" fmla="*/ 241 w 293"/>
                <a:gd name="T41" fmla="*/ 122 h 301"/>
                <a:gd name="T42" fmla="*/ 225 w 293"/>
                <a:gd name="T43" fmla="*/ 149 h 301"/>
                <a:gd name="T44" fmla="*/ 208 w 293"/>
                <a:gd name="T45" fmla="*/ 174 h 301"/>
                <a:gd name="T46" fmla="*/ 190 w 293"/>
                <a:gd name="T47" fmla="*/ 196 h 301"/>
                <a:gd name="T48" fmla="*/ 172 w 293"/>
                <a:gd name="T49" fmla="*/ 218 h 301"/>
                <a:gd name="T50" fmla="*/ 152 w 293"/>
                <a:gd name="T51" fmla="*/ 236 h 301"/>
                <a:gd name="T52" fmla="*/ 132 w 293"/>
                <a:gd name="T53" fmla="*/ 252 h 301"/>
                <a:gd name="T54" fmla="*/ 111 w 293"/>
                <a:gd name="T55" fmla="*/ 267 h 301"/>
                <a:gd name="T56" fmla="*/ 90 w 293"/>
                <a:gd name="T57" fmla="*/ 279 h 301"/>
                <a:gd name="T58" fmla="*/ 68 w 293"/>
                <a:gd name="T59" fmla="*/ 288 h 301"/>
                <a:gd name="T60" fmla="*/ 46 w 293"/>
                <a:gd name="T61" fmla="*/ 295 h 301"/>
                <a:gd name="T62" fmla="*/ 23 w 293"/>
                <a:gd name="T63" fmla="*/ 299 h 301"/>
                <a:gd name="T64" fmla="*/ 0 w 293"/>
                <a:gd name="T65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3" h="301">
                  <a:moveTo>
                    <a:pt x="0" y="301"/>
                  </a:moveTo>
                  <a:lnTo>
                    <a:pt x="2" y="301"/>
                  </a:lnTo>
                  <a:lnTo>
                    <a:pt x="9" y="301"/>
                  </a:lnTo>
                  <a:lnTo>
                    <a:pt x="20" y="301"/>
                  </a:lnTo>
                  <a:lnTo>
                    <a:pt x="34" y="298"/>
                  </a:lnTo>
                  <a:lnTo>
                    <a:pt x="51" y="295"/>
                  </a:lnTo>
                  <a:lnTo>
                    <a:pt x="70" y="289"/>
                  </a:lnTo>
                  <a:lnTo>
                    <a:pt x="91" y="281"/>
                  </a:lnTo>
                  <a:lnTo>
                    <a:pt x="114" y="269"/>
                  </a:lnTo>
                  <a:lnTo>
                    <a:pt x="139" y="255"/>
                  </a:lnTo>
                  <a:lnTo>
                    <a:pt x="163" y="235"/>
                  </a:lnTo>
                  <a:lnTo>
                    <a:pt x="187" y="211"/>
                  </a:lnTo>
                  <a:lnTo>
                    <a:pt x="211" y="182"/>
                  </a:lnTo>
                  <a:lnTo>
                    <a:pt x="234" y="146"/>
                  </a:lnTo>
                  <a:lnTo>
                    <a:pt x="256" y="105"/>
                  </a:lnTo>
                  <a:lnTo>
                    <a:pt x="276" y="57"/>
                  </a:lnTo>
                  <a:lnTo>
                    <a:pt x="293" y="0"/>
                  </a:lnTo>
                  <a:lnTo>
                    <a:pt x="281" y="32"/>
                  </a:lnTo>
                  <a:lnTo>
                    <a:pt x="269" y="63"/>
                  </a:lnTo>
                  <a:lnTo>
                    <a:pt x="256" y="93"/>
                  </a:lnTo>
                  <a:lnTo>
                    <a:pt x="241" y="122"/>
                  </a:lnTo>
                  <a:lnTo>
                    <a:pt x="225" y="149"/>
                  </a:lnTo>
                  <a:lnTo>
                    <a:pt x="208" y="174"/>
                  </a:lnTo>
                  <a:lnTo>
                    <a:pt x="190" y="196"/>
                  </a:lnTo>
                  <a:lnTo>
                    <a:pt x="172" y="218"/>
                  </a:lnTo>
                  <a:lnTo>
                    <a:pt x="152" y="236"/>
                  </a:lnTo>
                  <a:lnTo>
                    <a:pt x="132" y="252"/>
                  </a:lnTo>
                  <a:lnTo>
                    <a:pt x="111" y="267"/>
                  </a:lnTo>
                  <a:lnTo>
                    <a:pt x="90" y="279"/>
                  </a:lnTo>
                  <a:lnTo>
                    <a:pt x="68" y="288"/>
                  </a:lnTo>
                  <a:lnTo>
                    <a:pt x="46" y="295"/>
                  </a:lnTo>
                  <a:lnTo>
                    <a:pt x="23" y="299"/>
                  </a:lnTo>
                  <a:lnTo>
                    <a:pt x="0" y="301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  <p:sp>
          <p:nvSpPr>
            <p:cNvPr id="31" name="Freeform 24"/>
            <p:cNvSpPr>
              <a:spLocks/>
            </p:cNvSpPr>
            <p:nvPr/>
          </p:nvSpPr>
          <p:spPr bwMode="auto">
            <a:xfrm>
              <a:off x="3449" y="2379"/>
              <a:ext cx="0" cy="23"/>
            </a:xfrm>
            <a:custGeom>
              <a:avLst/>
              <a:gdLst>
                <a:gd name="T0" fmla="*/ 0 h 46"/>
                <a:gd name="T1" fmla="*/ 13 h 46"/>
                <a:gd name="T2" fmla="*/ 24 h 46"/>
                <a:gd name="T3" fmla="*/ 36 h 46"/>
                <a:gd name="T4" fmla="*/ 46 h 46"/>
                <a:gd name="T5" fmla="*/ 35 h 46"/>
                <a:gd name="T6" fmla="*/ 23 h 46"/>
                <a:gd name="T7" fmla="*/ 12 h 46"/>
                <a:gd name="T8" fmla="*/ 0 h 4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</a:cxnLst>
              <a:rect l="0" t="0" r="r" b="b"/>
              <a:pathLst>
                <a:path h="46">
                  <a:moveTo>
                    <a:pt x="0" y="0"/>
                  </a:moveTo>
                  <a:lnTo>
                    <a:pt x="0" y="13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0" y="35"/>
                  </a:lnTo>
                  <a:lnTo>
                    <a:pt x="0" y="23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  <p:sp>
          <p:nvSpPr>
            <p:cNvPr id="1024" name="Freeform 25"/>
            <p:cNvSpPr>
              <a:spLocks/>
            </p:cNvSpPr>
            <p:nvPr/>
          </p:nvSpPr>
          <p:spPr bwMode="auto">
            <a:xfrm>
              <a:off x="3131" y="2526"/>
              <a:ext cx="76" cy="155"/>
            </a:xfrm>
            <a:custGeom>
              <a:avLst/>
              <a:gdLst>
                <a:gd name="T0" fmla="*/ 0 w 154"/>
                <a:gd name="T1" fmla="*/ 0 h 309"/>
                <a:gd name="T2" fmla="*/ 7 w 154"/>
                <a:gd name="T3" fmla="*/ 42 h 309"/>
                <a:gd name="T4" fmla="*/ 18 w 154"/>
                <a:gd name="T5" fmla="*/ 86 h 309"/>
                <a:gd name="T6" fmla="*/ 32 w 154"/>
                <a:gd name="T7" fmla="*/ 127 h 309"/>
                <a:gd name="T8" fmla="*/ 48 w 154"/>
                <a:gd name="T9" fmla="*/ 169 h 309"/>
                <a:gd name="T10" fmla="*/ 68 w 154"/>
                <a:gd name="T11" fmla="*/ 208 h 309"/>
                <a:gd name="T12" fmla="*/ 93 w 154"/>
                <a:gd name="T13" fmla="*/ 245 h 309"/>
                <a:gd name="T14" fmla="*/ 120 w 154"/>
                <a:gd name="T15" fmla="*/ 279 h 309"/>
                <a:gd name="T16" fmla="*/ 154 w 154"/>
                <a:gd name="T17" fmla="*/ 309 h 309"/>
                <a:gd name="T18" fmla="*/ 127 w 154"/>
                <a:gd name="T19" fmla="*/ 282 h 309"/>
                <a:gd name="T20" fmla="*/ 103 w 154"/>
                <a:gd name="T21" fmla="*/ 252 h 309"/>
                <a:gd name="T22" fmla="*/ 80 w 154"/>
                <a:gd name="T23" fmla="*/ 216 h 309"/>
                <a:gd name="T24" fmla="*/ 60 w 154"/>
                <a:gd name="T25" fmla="*/ 178 h 309"/>
                <a:gd name="T26" fmla="*/ 41 w 154"/>
                <a:gd name="T27" fmla="*/ 138 h 309"/>
                <a:gd name="T28" fmla="*/ 25 w 154"/>
                <a:gd name="T29" fmla="*/ 94 h 309"/>
                <a:gd name="T30" fmla="*/ 11 w 154"/>
                <a:gd name="T31" fmla="*/ 48 h 309"/>
                <a:gd name="T32" fmla="*/ 0 w 154"/>
                <a:gd name="T33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309">
                  <a:moveTo>
                    <a:pt x="0" y="0"/>
                  </a:moveTo>
                  <a:lnTo>
                    <a:pt x="7" y="42"/>
                  </a:lnTo>
                  <a:lnTo>
                    <a:pt x="18" y="86"/>
                  </a:lnTo>
                  <a:lnTo>
                    <a:pt x="32" y="127"/>
                  </a:lnTo>
                  <a:lnTo>
                    <a:pt x="48" y="169"/>
                  </a:lnTo>
                  <a:lnTo>
                    <a:pt x="68" y="208"/>
                  </a:lnTo>
                  <a:lnTo>
                    <a:pt x="93" y="245"/>
                  </a:lnTo>
                  <a:lnTo>
                    <a:pt x="120" y="279"/>
                  </a:lnTo>
                  <a:lnTo>
                    <a:pt x="154" y="309"/>
                  </a:lnTo>
                  <a:lnTo>
                    <a:pt x="127" y="282"/>
                  </a:lnTo>
                  <a:lnTo>
                    <a:pt x="103" y="252"/>
                  </a:lnTo>
                  <a:lnTo>
                    <a:pt x="80" y="216"/>
                  </a:lnTo>
                  <a:lnTo>
                    <a:pt x="60" y="178"/>
                  </a:lnTo>
                  <a:lnTo>
                    <a:pt x="41" y="138"/>
                  </a:lnTo>
                  <a:lnTo>
                    <a:pt x="25" y="94"/>
                  </a:lnTo>
                  <a:lnTo>
                    <a:pt x="11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  <p:sp>
          <p:nvSpPr>
            <p:cNvPr id="1025" name="Freeform 26"/>
            <p:cNvSpPr>
              <a:spLocks/>
            </p:cNvSpPr>
            <p:nvPr/>
          </p:nvSpPr>
          <p:spPr bwMode="auto">
            <a:xfrm>
              <a:off x="3077" y="1998"/>
              <a:ext cx="372" cy="382"/>
            </a:xfrm>
            <a:custGeom>
              <a:avLst/>
              <a:gdLst>
                <a:gd name="T0" fmla="*/ 74 w 745"/>
                <a:gd name="T1" fmla="*/ 87 h 763"/>
                <a:gd name="T2" fmla="*/ 104 w 745"/>
                <a:gd name="T3" fmla="*/ 90 h 763"/>
                <a:gd name="T4" fmla="*/ 136 w 745"/>
                <a:gd name="T5" fmla="*/ 95 h 763"/>
                <a:gd name="T6" fmla="*/ 170 w 745"/>
                <a:gd name="T7" fmla="*/ 106 h 763"/>
                <a:gd name="T8" fmla="*/ 203 w 745"/>
                <a:gd name="T9" fmla="*/ 120 h 763"/>
                <a:gd name="T10" fmla="*/ 236 w 745"/>
                <a:gd name="T11" fmla="*/ 138 h 763"/>
                <a:gd name="T12" fmla="*/ 269 w 745"/>
                <a:gd name="T13" fmla="*/ 162 h 763"/>
                <a:gd name="T14" fmla="*/ 297 w 745"/>
                <a:gd name="T15" fmla="*/ 193 h 763"/>
                <a:gd name="T16" fmla="*/ 312 w 745"/>
                <a:gd name="T17" fmla="*/ 214 h 763"/>
                <a:gd name="T18" fmla="*/ 316 w 745"/>
                <a:gd name="T19" fmla="*/ 219 h 763"/>
                <a:gd name="T20" fmla="*/ 317 w 745"/>
                <a:gd name="T21" fmla="*/ 222 h 763"/>
                <a:gd name="T22" fmla="*/ 318 w 745"/>
                <a:gd name="T23" fmla="*/ 224 h 763"/>
                <a:gd name="T24" fmla="*/ 329 w 745"/>
                <a:gd name="T25" fmla="*/ 243 h 763"/>
                <a:gd name="T26" fmla="*/ 345 w 745"/>
                <a:gd name="T27" fmla="*/ 280 h 763"/>
                <a:gd name="T28" fmla="*/ 355 w 745"/>
                <a:gd name="T29" fmla="*/ 317 h 763"/>
                <a:gd name="T30" fmla="*/ 361 w 745"/>
                <a:gd name="T31" fmla="*/ 353 h 763"/>
                <a:gd name="T32" fmla="*/ 335 w 745"/>
                <a:gd name="T33" fmla="*/ 371 h 763"/>
                <a:gd name="T34" fmla="*/ 333 w 745"/>
                <a:gd name="T35" fmla="*/ 455 h 763"/>
                <a:gd name="T36" fmla="*/ 318 w 745"/>
                <a:gd name="T37" fmla="*/ 462 h 763"/>
                <a:gd name="T38" fmla="*/ 291 w 745"/>
                <a:gd name="T39" fmla="*/ 477 h 763"/>
                <a:gd name="T40" fmla="*/ 256 w 745"/>
                <a:gd name="T41" fmla="*/ 500 h 763"/>
                <a:gd name="T42" fmla="*/ 216 w 745"/>
                <a:gd name="T43" fmla="*/ 536 h 763"/>
                <a:gd name="T44" fmla="*/ 178 w 745"/>
                <a:gd name="T45" fmla="*/ 588 h 763"/>
                <a:gd name="T46" fmla="*/ 144 w 745"/>
                <a:gd name="T47" fmla="*/ 648 h 763"/>
                <a:gd name="T48" fmla="*/ 119 w 745"/>
                <a:gd name="T49" fmla="*/ 716 h 763"/>
                <a:gd name="T50" fmla="*/ 327 w 745"/>
                <a:gd name="T51" fmla="*/ 755 h 763"/>
                <a:gd name="T52" fmla="*/ 365 w 745"/>
                <a:gd name="T53" fmla="*/ 756 h 763"/>
                <a:gd name="T54" fmla="*/ 457 w 745"/>
                <a:gd name="T55" fmla="*/ 510 h 763"/>
                <a:gd name="T56" fmla="*/ 745 w 745"/>
                <a:gd name="T57" fmla="*/ 762 h 763"/>
                <a:gd name="T58" fmla="*/ 742 w 745"/>
                <a:gd name="T59" fmla="*/ 749 h 763"/>
                <a:gd name="T60" fmla="*/ 735 w 745"/>
                <a:gd name="T61" fmla="*/ 717 h 763"/>
                <a:gd name="T62" fmla="*/ 722 w 745"/>
                <a:gd name="T63" fmla="*/ 670 h 763"/>
                <a:gd name="T64" fmla="*/ 700 w 745"/>
                <a:gd name="T65" fmla="*/ 616 h 763"/>
                <a:gd name="T66" fmla="*/ 666 w 745"/>
                <a:gd name="T67" fmla="*/ 561 h 763"/>
                <a:gd name="T68" fmla="*/ 623 w 745"/>
                <a:gd name="T69" fmla="*/ 510 h 763"/>
                <a:gd name="T70" fmla="*/ 564 w 745"/>
                <a:gd name="T71" fmla="*/ 473 h 763"/>
                <a:gd name="T72" fmla="*/ 491 w 745"/>
                <a:gd name="T73" fmla="*/ 454 h 763"/>
                <a:gd name="T74" fmla="*/ 451 w 745"/>
                <a:gd name="T75" fmla="*/ 374 h 763"/>
                <a:gd name="T76" fmla="*/ 450 w 745"/>
                <a:gd name="T77" fmla="*/ 358 h 763"/>
                <a:gd name="T78" fmla="*/ 444 w 745"/>
                <a:gd name="T79" fmla="*/ 314 h 763"/>
                <a:gd name="T80" fmla="*/ 427 w 745"/>
                <a:gd name="T81" fmla="*/ 252 h 763"/>
                <a:gd name="T82" fmla="*/ 394 w 745"/>
                <a:gd name="T83" fmla="*/ 182 h 763"/>
                <a:gd name="T84" fmla="*/ 342 w 745"/>
                <a:gd name="T85" fmla="*/ 113 h 763"/>
                <a:gd name="T86" fmla="*/ 265 w 745"/>
                <a:gd name="T87" fmla="*/ 53 h 763"/>
                <a:gd name="T88" fmla="*/ 158 w 745"/>
                <a:gd name="T89" fmla="*/ 13 h 763"/>
                <a:gd name="T90" fmla="*/ 16 w 745"/>
                <a:gd name="T91" fmla="*/ 0 h 763"/>
                <a:gd name="T92" fmla="*/ 1 w 745"/>
                <a:gd name="T93" fmla="*/ 89 h 763"/>
                <a:gd name="T94" fmla="*/ 12 w 745"/>
                <a:gd name="T95" fmla="*/ 87 h 763"/>
                <a:gd name="T96" fmla="*/ 21 w 745"/>
                <a:gd name="T97" fmla="*/ 86 h 763"/>
                <a:gd name="T98" fmla="*/ 22 w 745"/>
                <a:gd name="T99" fmla="*/ 85 h 763"/>
                <a:gd name="T100" fmla="*/ 27 w 745"/>
                <a:gd name="T101" fmla="*/ 84 h 763"/>
                <a:gd name="T102" fmla="*/ 36 w 745"/>
                <a:gd name="T103" fmla="*/ 84 h 763"/>
                <a:gd name="T104" fmla="*/ 46 w 745"/>
                <a:gd name="T105" fmla="*/ 85 h 763"/>
                <a:gd name="T106" fmla="*/ 55 w 745"/>
                <a:gd name="T107" fmla="*/ 86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45" h="763">
                  <a:moveTo>
                    <a:pt x="60" y="86"/>
                  </a:moveTo>
                  <a:lnTo>
                    <a:pt x="74" y="87"/>
                  </a:lnTo>
                  <a:lnTo>
                    <a:pt x="88" y="89"/>
                  </a:lnTo>
                  <a:lnTo>
                    <a:pt x="104" y="90"/>
                  </a:lnTo>
                  <a:lnTo>
                    <a:pt x="119" y="92"/>
                  </a:lnTo>
                  <a:lnTo>
                    <a:pt x="136" y="95"/>
                  </a:lnTo>
                  <a:lnTo>
                    <a:pt x="152" y="100"/>
                  </a:lnTo>
                  <a:lnTo>
                    <a:pt x="170" y="106"/>
                  </a:lnTo>
                  <a:lnTo>
                    <a:pt x="187" y="112"/>
                  </a:lnTo>
                  <a:lnTo>
                    <a:pt x="203" y="120"/>
                  </a:lnTo>
                  <a:lnTo>
                    <a:pt x="220" y="128"/>
                  </a:lnTo>
                  <a:lnTo>
                    <a:pt x="236" y="138"/>
                  </a:lnTo>
                  <a:lnTo>
                    <a:pt x="253" y="150"/>
                  </a:lnTo>
                  <a:lnTo>
                    <a:pt x="269" y="162"/>
                  </a:lnTo>
                  <a:lnTo>
                    <a:pt x="284" y="177"/>
                  </a:lnTo>
                  <a:lnTo>
                    <a:pt x="297" y="193"/>
                  </a:lnTo>
                  <a:lnTo>
                    <a:pt x="310" y="212"/>
                  </a:lnTo>
                  <a:lnTo>
                    <a:pt x="312" y="214"/>
                  </a:lnTo>
                  <a:lnTo>
                    <a:pt x="314" y="216"/>
                  </a:lnTo>
                  <a:lnTo>
                    <a:pt x="316" y="219"/>
                  </a:lnTo>
                  <a:lnTo>
                    <a:pt x="317" y="221"/>
                  </a:lnTo>
                  <a:lnTo>
                    <a:pt x="317" y="222"/>
                  </a:lnTo>
                  <a:lnTo>
                    <a:pt x="318" y="223"/>
                  </a:lnTo>
                  <a:lnTo>
                    <a:pt x="318" y="224"/>
                  </a:lnTo>
                  <a:lnTo>
                    <a:pt x="319" y="226"/>
                  </a:lnTo>
                  <a:lnTo>
                    <a:pt x="329" y="243"/>
                  </a:lnTo>
                  <a:lnTo>
                    <a:pt x="338" y="261"/>
                  </a:lnTo>
                  <a:lnTo>
                    <a:pt x="345" y="280"/>
                  </a:lnTo>
                  <a:lnTo>
                    <a:pt x="350" y="298"/>
                  </a:lnTo>
                  <a:lnTo>
                    <a:pt x="355" y="317"/>
                  </a:lnTo>
                  <a:lnTo>
                    <a:pt x="359" y="335"/>
                  </a:lnTo>
                  <a:lnTo>
                    <a:pt x="361" y="353"/>
                  </a:lnTo>
                  <a:lnTo>
                    <a:pt x="363" y="371"/>
                  </a:lnTo>
                  <a:lnTo>
                    <a:pt x="335" y="371"/>
                  </a:lnTo>
                  <a:lnTo>
                    <a:pt x="335" y="454"/>
                  </a:lnTo>
                  <a:lnTo>
                    <a:pt x="333" y="455"/>
                  </a:lnTo>
                  <a:lnTo>
                    <a:pt x="327" y="457"/>
                  </a:lnTo>
                  <a:lnTo>
                    <a:pt x="318" y="462"/>
                  </a:lnTo>
                  <a:lnTo>
                    <a:pt x="306" y="468"/>
                  </a:lnTo>
                  <a:lnTo>
                    <a:pt x="291" y="477"/>
                  </a:lnTo>
                  <a:lnTo>
                    <a:pt x="274" y="487"/>
                  </a:lnTo>
                  <a:lnTo>
                    <a:pt x="256" y="500"/>
                  </a:lnTo>
                  <a:lnTo>
                    <a:pt x="238" y="515"/>
                  </a:lnTo>
                  <a:lnTo>
                    <a:pt x="216" y="536"/>
                  </a:lnTo>
                  <a:lnTo>
                    <a:pt x="196" y="561"/>
                  </a:lnTo>
                  <a:lnTo>
                    <a:pt x="178" y="588"/>
                  </a:lnTo>
                  <a:lnTo>
                    <a:pt x="160" y="617"/>
                  </a:lnTo>
                  <a:lnTo>
                    <a:pt x="144" y="648"/>
                  </a:lnTo>
                  <a:lnTo>
                    <a:pt x="130" y="681"/>
                  </a:lnTo>
                  <a:lnTo>
                    <a:pt x="119" y="716"/>
                  </a:lnTo>
                  <a:lnTo>
                    <a:pt x="108" y="753"/>
                  </a:lnTo>
                  <a:lnTo>
                    <a:pt x="327" y="755"/>
                  </a:lnTo>
                  <a:lnTo>
                    <a:pt x="324" y="757"/>
                  </a:lnTo>
                  <a:lnTo>
                    <a:pt x="365" y="756"/>
                  </a:lnTo>
                  <a:lnTo>
                    <a:pt x="365" y="510"/>
                  </a:lnTo>
                  <a:lnTo>
                    <a:pt x="457" y="510"/>
                  </a:lnTo>
                  <a:lnTo>
                    <a:pt x="457" y="763"/>
                  </a:lnTo>
                  <a:lnTo>
                    <a:pt x="745" y="762"/>
                  </a:lnTo>
                  <a:lnTo>
                    <a:pt x="745" y="759"/>
                  </a:lnTo>
                  <a:lnTo>
                    <a:pt x="742" y="749"/>
                  </a:lnTo>
                  <a:lnTo>
                    <a:pt x="740" y="736"/>
                  </a:lnTo>
                  <a:lnTo>
                    <a:pt x="735" y="717"/>
                  </a:lnTo>
                  <a:lnTo>
                    <a:pt x="730" y="694"/>
                  </a:lnTo>
                  <a:lnTo>
                    <a:pt x="722" y="670"/>
                  </a:lnTo>
                  <a:lnTo>
                    <a:pt x="711" y="643"/>
                  </a:lnTo>
                  <a:lnTo>
                    <a:pt x="700" y="616"/>
                  </a:lnTo>
                  <a:lnTo>
                    <a:pt x="685" y="587"/>
                  </a:lnTo>
                  <a:lnTo>
                    <a:pt x="666" y="561"/>
                  </a:lnTo>
                  <a:lnTo>
                    <a:pt x="646" y="534"/>
                  </a:lnTo>
                  <a:lnTo>
                    <a:pt x="623" y="510"/>
                  </a:lnTo>
                  <a:lnTo>
                    <a:pt x="595" y="489"/>
                  </a:lnTo>
                  <a:lnTo>
                    <a:pt x="564" y="473"/>
                  </a:lnTo>
                  <a:lnTo>
                    <a:pt x="529" y="460"/>
                  </a:lnTo>
                  <a:lnTo>
                    <a:pt x="491" y="454"/>
                  </a:lnTo>
                  <a:lnTo>
                    <a:pt x="491" y="374"/>
                  </a:lnTo>
                  <a:lnTo>
                    <a:pt x="451" y="374"/>
                  </a:lnTo>
                  <a:lnTo>
                    <a:pt x="451" y="369"/>
                  </a:lnTo>
                  <a:lnTo>
                    <a:pt x="450" y="358"/>
                  </a:lnTo>
                  <a:lnTo>
                    <a:pt x="447" y="338"/>
                  </a:lnTo>
                  <a:lnTo>
                    <a:pt x="444" y="314"/>
                  </a:lnTo>
                  <a:lnTo>
                    <a:pt x="437" y="284"/>
                  </a:lnTo>
                  <a:lnTo>
                    <a:pt x="427" y="252"/>
                  </a:lnTo>
                  <a:lnTo>
                    <a:pt x="413" y="218"/>
                  </a:lnTo>
                  <a:lnTo>
                    <a:pt x="394" y="182"/>
                  </a:lnTo>
                  <a:lnTo>
                    <a:pt x="371" y="146"/>
                  </a:lnTo>
                  <a:lnTo>
                    <a:pt x="342" y="113"/>
                  </a:lnTo>
                  <a:lnTo>
                    <a:pt x="308" y="81"/>
                  </a:lnTo>
                  <a:lnTo>
                    <a:pt x="265" y="53"/>
                  </a:lnTo>
                  <a:lnTo>
                    <a:pt x="216" y="30"/>
                  </a:lnTo>
                  <a:lnTo>
                    <a:pt x="158" y="13"/>
                  </a:lnTo>
                  <a:lnTo>
                    <a:pt x="92" y="2"/>
                  </a:lnTo>
                  <a:lnTo>
                    <a:pt x="16" y="0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6" y="87"/>
                  </a:lnTo>
                  <a:lnTo>
                    <a:pt x="12" y="87"/>
                  </a:lnTo>
                  <a:lnTo>
                    <a:pt x="21" y="87"/>
                  </a:lnTo>
                  <a:lnTo>
                    <a:pt x="21" y="86"/>
                  </a:lnTo>
                  <a:lnTo>
                    <a:pt x="22" y="85"/>
                  </a:lnTo>
                  <a:lnTo>
                    <a:pt x="22" y="85"/>
                  </a:lnTo>
                  <a:lnTo>
                    <a:pt x="22" y="84"/>
                  </a:lnTo>
                  <a:lnTo>
                    <a:pt x="27" y="84"/>
                  </a:lnTo>
                  <a:lnTo>
                    <a:pt x="31" y="84"/>
                  </a:lnTo>
                  <a:lnTo>
                    <a:pt x="36" y="84"/>
                  </a:lnTo>
                  <a:lnTo>
                    <a:pt x="42" y="85"/>
                  </a:lnTo>
                  <a:lnTo>
                    <a:pt x="46" y="85"/>
                  </a:lnTo>
                  <a:lnTo>
                    <a:pt x="51" y="85"/>
                  </a:lnTo>
                  <a:lnTo>
                    <a:pt x="55" y="86"/>
                  </a:lnTo>
                  <a:lnTo>
                    <a:pt x="60" y="86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  <p:sp>
          <p:nvSpPr>
            <p:cNvPr id="1027" name="Freeform 27"/>
            <p:cNvSpPr>
              <a:spLocks/>
            </p:cNvSpPr>
            <p:nvPr/>
          </p:nvSpPr>
          <p:spPr bwMode="auto">
            <a:xfrm>
              <a:off x="3236" y="2111"/>
              <a:ext cx="22" cy="72"/>
            </a:xfrm>
            <a:custGeom>
              <a:avLst/>
              <a:gdLst>
                <a:gd name="T0" fmla="*/ 44 w 44"/>
                <a:gd name="T1" fmla="*/ 145 h 145"/>
                <a:gd name="T2" fmla="*/ 42 w 44"/>
                <a:gd name="T3" fmla="*/ 127 h 145"/>
                <a:gd name="T4" fmla="*/ 40 w 44"/>
                <a:gd name="T5" fmla="*/ 109 h 145"/>
                <a:gd name="T6" fmla="*/ 36 w 44"/>
                <a:gd name="T7" fmla="*/ 91 h 145"/>
                <a:gd name="T8" fmla="*/ 31 w 44"/>
                <a:gd name="T9" fmla="*/ 72 h 145"/>
                <a:gd name="T10" fmla="*/ 26 w 44"/>
                <a:gd name="T11" fmla="*/ 54 h 145"/>
                <a:gd name="T12" fmla="*/ 19 w 44"/>
                <a:gd name="T13" fmla="*/ 35 h 145"/>
                <a:gd name="T14" fmla="*/ 10 w 44"/>
                <a:gd name="T15" fmla="*/ 17 h 145"/>
                <a:gd name="T16" fmla="*/ 0 w 44"/>
                <a:gd name="T17" fmla="*/ 0 h 145"/>
                <a:gd name="T18" fmla="*/ 8 w 44"/>
                <a:gd name="T19" fmla="*/ 13 h 145"/>
                <a:gd name="T20" fmla="*/ 15 w 44"/>
                <a:gd name="T21" fmla="*/ 29 h 145"/>
                <a:gd name="T22" fmla="*/ 22 w 44"/>
                <a:gd name="T23" fmla="*/ 46 h 145"/>
                <a:gd name="T24" fmla="*/ 28 w 44"/>
                <a:gd name="T25" fmla="*/ 63 h 145"/>
                <a:gd name="T26" fmla="*/ 34 w 44"/>
                <a:gd name="T27" fmla="*/ 82 h 145"/>
                <a:gd name="T28" fmla="*/ 38 w 44"/>
                <a:gd name="T29" fmla="*/ 102 h 145"/>
                <a:gd name="T30" fmla="*/ 42 w 44"/>
                <a:gd name="T31" fmla="*/ 123 h 145"/>
                <a:gd name="T32" fmla="*/ 44 w 44"/>
                <a:gd name="T3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145">
                  <a:moveTo>
                    <a:pt x="44" y="145"/>
                  </a:moveTo>
                  <a:lnTo>
                    <a:pt x="42" y="127"/>
                  </a:lnTo>
                  <a:lnTo>
                    <a:pt x="40" y="109"/>
                  </a:lnTo>
                  <a:lnTo>
                    <a:pt x="36" y="91"/>
                  </a:lnTo>
                  <a:lnTo>
                    <a:pt x="31" y="72"/>
                  </a:lnTo>
                  <a:lnTo>
                    <a:pt x="26" y="54"/>
                  </a:lnTo>
                  <a:lnTo>
                    <a:pt x="19" y="35"/>
                  </a:lnTo>
                  <a:lnTo>
                    <a:pt x="10" y="17"/>
                  </a:lnTo>
                  <a:lnTo>
                    <a:pt x="0" y="0"/>
                  </a:lnTo>
                  <a:lnTo>
                    <a:pt x="8" y="13"/>
                  </a:lnTo>
                  <a:lnTo>
                    <a:pt x="15" y="29"/>
                  </a:lnTo>
                  <a:lnTo>
                    <a:pt x="22" y="46"/>
                  </a:lnTo>
                  <a:lnTo>
                    <a:pt x="28" y="63"/>
                  </a:lnTo>
                  <a:lnTo>
                    <a:pt x="34" y="82"/>
                  </a:lnTo>
                  <a:lnTo>
                    <a:pt x="38" y="102"/>
                  </a:lnTo>
                  <a:lnTo>
                    <a:pt x="42" y="123"/>
                  </a:lnTo>
                  <a:lnTo>
                    <a:pt x="44" y="145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  <p:sp>
          <p:nvSpPr>
            <p:cNvPr id="1028" name="Freeform 28"/>
            <p:cNvSpPr>
              <a:spLocks/>
            </p:cNvSpPr>
            <p:nvPr/>
          </p:nvSpPr>
          <p:spPr bwMode="auto">
            <a:xfrm>
              <a:off x="3232" y="2104"/>
              <a:ext cx="3" cy="4"/>
            </a:xfrm>
            <a:custGeom>
              <a:avLst/>
              <a:gdLst>
                <a:gd name="T0" fmla="*/ 7 w 7"/>
                <a:gd name="T1" fmla="*/ 9 h 9"/>
                <a:gd name="T2" fmla="*/ 6 w 7"/>
                <a:gd name="T3" fmla="*/ 7 h 9"/>
                <a:gd name="T4" fmla="*/ 4 w 7"/>
                <a:gd name="T5" fmla="*/ 4 h 9"/>
                <a:gd name="T6" fmla="*/ 2 w 7"/>
                <a:gd name="T7" fmla="*/ 2 h 9"/>
                <a:gd name="T8" fmla="*/ 0 w 7"/>
                <a:gd name="T9" fmla="*/ 0 h 9"/>
                <a:gd name="T10" fmla="*/ 2 w 7"/>
                <a:gd name="T11" fmla="*/ 2 h 9"/>
                <a:gd name="T12" fmla="*/ 4 w 7"/>
                <a:gd name="T13" fmla="*/ 4 h 9"/>
                <a:gd name="T14" fmla="*/ 6 w 7"/>
                <a:gd name="T15" fmla="*/ 7 h 9"/>
                <a:gd name="T16" fmla="*/ 7 w 7"/>
                <a:gd name="T1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9">
                  <a:moveTo>
                    <a:pt x="7" y="9"/>
                  </a:moveTo>
                  <a:lnTo>
                    <a:pt x="6" y="7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4"/>
                  </a:lnTo>
                  <a:lnTo>
                    <a:pt x="6" y="7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  <p:sp>
          <p:nvSpPr>
            <p:cNvPr id="1029" name="Freeform 29"/>
            <p:cNvSpPr>
              <a:spLocks/>
            </p:cNvSpPr>
            <p:nvPr/>
          </p:nvSpPr>
          <p:spPr bwMode="auto">
            <a:xfrm>
              <a:off x="3131" y="2255"/>
              <a:ext cx="64" cy="119"/>
            </a:xfrm>
            <a:custGeom>
              <a:avLst/>
              <a:gdLst>
                <a:gd name="T0" fmla="*/ 130 w 130"/>
                <a:gd name="T1" fmla="*/ 0 h 238"/>
                <a:gd name="T2" fmla="*/ 109 w 130"/>
                <a:gd name="T3" fmla="*/ 18 h 238"/>
                <a:gd name="T4" fmla="*/ 88 w 130"/>
                <a:gd name="T5" fmla="*/ 40 h 238"/>
                <a:gd name="T6" fmla="*/ 67 w 130"/>
                <a:gd name="T7" fmla="*/ 65 h 238"/>
                <a:gd name="T8" fmla="*/ 49 w 130"/>
                <a:gd name="T9" fmla="*/ 93 h 238"/>
                <a:gd name="T10" fmla="*/ 33 w 130"/>
                <a:gd name="T11" fmla="*/ 124 h 238"/>
                <a:gd name="T12" fmla="*/ 18 w 130"/>
                <a:gd name="T13" fmla="*/ 158 h 238"/>
                <a:gd name="T14" fmla="*/ 7 w 130"/>
                <a:gd name="T15" fmla="*/ 196 h 238"/>
                <a:gd name="T16" fmla="*/ 0 w 130"/>
                <a:gd name="T17" fmla="*/ 238 h 238"/>
                <a:gd name="T18" fmla="*/ 11 w 130"/>
                <a:gd name="T19" fmla="*/ 201 h 238"/>
                <a:gd name="T20" fmla="*/ 22 w 130"/>
                <a:gd name="T21" fmla="*/ 166 h 238"/>
                <a:gd name="T22" fmla="*/ 36 w 130"/>
                <a:gd name="T23" fmla="*/ 133 h 238"/>
                <a:gd name="T24" fmla="*/ 52 w 130"/>
                <a:gd name="T25" fmla="*/ 102 h 238"/>
                <a:gd name="T26" fmla="*/ 70 w 130"/>
                <a:gd name="T27" fmla="*/ 73 h 238"/>
                <a:gd name="T28" fmla="*/ 88 w 130"/>
                <a:gd name="T29" fmla="*/ 46 h 238"/>
                <a:gd name="T30" fmla="*/ 108 w 130"/>
                <a:gd name="T31" fmla="*/ 21 h 238"/>
                <a:gd name="T32" fmla="*/ 130 w 130"/>
                <a:gd name="T33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0" h="238">
                  <a:moveTo>
                    <a:pt x="130" y="0"/>
                  </a:moveTo>
                  <a:lnTo>
                    <a:pt x="109" y="18"/>
                  </a:lnTo>
                  <a:lnTo>
                    <a:pt x="88" y="40"/>
                  </a:lnTo>
                  <a:lnTo>
                    <a:pt x="67" y="65"/>
                  </a:lnTo>
                  <a:lnTo>
                    <a:pt x="49" y="93"/>
                  </a:lnTo>
                  <a:lnTo>
                    <a:pt x="33" y="124"/>
                  </a:lnTo>
                  <a:lnTo>
                    <a:pt x="18" y="158"/>
                  </a:lnTo>
                  <a:lnTo>
                    <a:pt x="7" y="196"/>
                  </a:lnTo>
                  <a:lnTo>
                    <a:pt x="0" y="238"/>
                  </a:lnTo>
                  <a:lnTo>
                    <a:pt x="11" y="201"/>
                  </a:lnTo>
                  <a:lnTo>
                    <a:pt x="22" y="166"/>
                  </a:lnTo>
                  <a:lnTo>
                    <a:pt x="36" y="133"/>
                  </a:lnTo>
                  <a:lnTo>
                    <a:pt x="52" y="102"/>
                  </a:lnTo>
                  <a:lnTo>
                    <a:pt x="70" y="73"/>
                  </a:lnTo>
                  <a:lnTo>
                    <a:pt x="88" y="46"/>
                  </a:lnTo>
                  <a:lnTo>
                    <a:pt x="108" y="21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  <p:sp>
          <p:nvSpPr>
            <p:cNvPr id="1030" name="Freeform 30"/>
            <p:cNvSpPr>
              <a:spLocks/>
            </p:cNvSpPr>
            <p:nvPr/>
          </p:nvSpPr>
          <p:spPr bwMode="auto">
            <a:xfrm>
              <a:off x="3126" y="2253"/>
              <a:ext cx="323" cy="463"/>
            </a:xfrm>
            <a:custGeom>
              <a:avLst/>
              <a:gdLst>
                <a:gd name="T0" fmla="*/ 647 w 647"/>
                <a:gd name="T1" fmla="*/ 298 h 926"/>
                <a:gd name="T2" fmla="*/ 647 w 647"/>
                <a:gd name="T3" fmla="*/ 288 h 926"/>
                <a:gd name="T4" fmla="*/ 647 w 647"/>
                <a:gd name="T5" fmla="*/ 276 h 926"/>
                <a:gd name="T6" fmla="*/ 647 w 647"/>
                <a:gd name="T7" fmla="*/ 265 h 926"/>
                <a:gd name="T8" fmla="*/ 647 w 647"/>
                <a:gd name="T9" fmla="*/ 252 h 926"/>
                <a:gd name="T10" fmla="*/ 359 w 647"/>
                <a:gd name="T11" fmla="*/ 253 h 926"/>
                <a:gd name="T12" fmla="*/ 359 w 647"/>
                <a:gd name="T13" fmla="*/ 0 h 926"/>
                <a:gd name="T14" fmla="*/ 267 w 647"/>
                <a:gd name="T15" fmla="*/ 0 h 926"/>
                <a:gd name="T16" fmla="*/ 267 w 647"/>
                <a:gd name="T17" fmla="*/ 246 h 926"/>
                <a:gd name="T18" fmla="*/ 226 w 647"/>
                <a:gd name="T19" fmla="*/ 247 h 926"/>
                <a:gd name="T20" fmla="*/ 229 w 647"/>
                <a:gd name="T21" fmla="*/ 245 h 926"/>
                <a:gd name="T22" fmla="*/ 10 w 647"/>
                <a:gd name="T23" fmla="*/ 243 h 926"/>
                <a:gd name="T24" fmla="*/ 7 w 647"/>
                <a:gd name="T25" fmla="*/ 268 h 926"/>
                <a:gd name="T26" fmla="*/ 1 w 647"/>
                <a:gd name="T27" fmla="*/ 335 h 926"/>
                <a:gd name="T28" fmla="*/ 0 w 647"/>
                <a:gd name="T29" fmla="*/ 432 h 926"/>
                <a:gd name="T30" fmla="*/ 10 w 647"/>
                <a:gd name="T31" fmla="*/ 546 h 926"/>
                <a:gd name="T32" fmla="*/ 15 w 647"/>
                <a:gd name="T33" fmla="*/ 597 h 926"/>
                <a:gd name="T34" fmla="*/ 27 w 647"/>
                <a:gd name="T35" fmla="*/ 647 h 926"/>
                <a:gd name="T36" fmla="*/ 42 w 647"/>
                <a:gd name="T37" fmla="*/ 694 h 926"/>
                <a:gd name="T38" fmla="*/ 61 w 647"/>
                <a:gd name="T39" fmla="*/ 738 h 926"/>
                <a:gd name="T40" fmla="*/ 85 w 647"/>
                <a:gd name="T41" fmla="*/ 779 h 926"/>
                <a:gd name="T42" fmla="*/ 112 w 647"/>
                <a:gd name="T43" fmla="*/ 816 h 926"/>
                <a:gd name="T44" fmla="*/ 142 w 647"/>
                <a:gd name="T45" fmla="*/ 847 h 926"/>
                <a:gd name="T46" fmla="*/ 173 w 647"/>
                <a:gd name="T47" fmla="*/ 873 h 926"/>
                <a:gd name="T48" fmla="*/ 189 w 647"/>
                <a:gd name="T49" fmla="*/ 884 h 926"/>
                <a:gd name="T50" fmla="*/ 204 w 647"/>
                <a:gd name="T51" fmla="*/ 893 h 926"/>
                <a:gd name="T52" fmla="*/ 220 w 647"/>
                <a:gd name="T53" fmla="*/ 900 h 926"/>
                <a:gd name="T54" fmla="*/ 237 w 647"/>
                <a:gd name="T55" fmla="*/ 907 h 926"/>
                <a:gd name="T56" fmla="*/ 256 w 647"/>
                <a:gd name="T57" fmla="*/ 912 h 926"/>
                <a:gd name="T58" fmla="*/ 276 w 647"/>
                <a:gd name="T59" fmla="*/ 916 h 926"/>
                <a:gd name="T60" fmla="*/ 296 w 647"/>
                <a:gd name="T61" fmla="*/ 921 h 926"/>
                <a:gd name="T62" fmla="*/ 318 w 647"/>
                <a:gd name="T63" fmla="*/ 926 h 926"/>
                <a:gd name="T64" fmla="*/ 341 w 647"/>
                <a:gd name="T65" fmla="*/ 924 h 926"/>
                <a:gd name="T66" fmla="*/ 365 w 647"/>
                <a:gd name="T67" fmla="*/ 921 h 926"/>
                <a:gd name="T68" fmla="*/ 388 w 647"/>
                <a:gd name="T69" fmla="*/ 915 h 926"/>
                <a:gd name="T70" fmla="*/ 413 w 647"/>
                <a:gd name="T71" fmla="*/ 907 h 926"/>
                <a:gd name="T72" fmla="*/ 436 w 647"/>
                <a:gd name="T73" fmla="*/ 897 h 926"/>
                <a:gd name="T74" fmla="*/ 458 w 647"/>
                <a:gd name="T75" fmla="*/ 884 h 926"/>
                <a:gd name="T76" fmla="*/ 480 w 647"/>
                <a:gd name="T77" fmla="*/ 869 h 926"/>
                <a:gd name="T78" fmla="*/ 501 w 647"/>
                <a:gd name="T79" fmla="*/ 852 h 926"/>
                <a:gd name="T80" fmla="*/ 521 w 647"/>
                <a:gd name="T81" fmla="*/ 832 h 926"/>
                <a:gd name="T82" fmla="*/ 539 w 647"/>
                <a:gd name="T83" fmla="*/ 809 h 926"/>
                <a:gd name="T84" fmla="*/ 556 w 647"/>
                <a:gd name="T85" fmla="*/ 785 h 926"/>
                <a:gd name="T86" fmla="*/ 572 w 647"/>
                <a:gd name="T87" fmla="*/ 757 h 926"/>
                <a:gd name="T88" fmla="*/ 584 w 647"/>
                <a:gd name="T89" fmla="*/ 729 h 926"/>
                <a:gd name="T90" fmla="*/ 596 w 647"/>
                <a:gd name="T91" fmla="*/ 696 h 926"/>
                <a:gd name="T92" fmla="*/ 605 w 647"/>
                <a:gd name="T93" fmla="*/ 662 h 926"/>
                <a:gd name="T94" fmla="*/ 611 w 647"/>
                <a:gd name="T95" fmla="*/ 625 h 926"/>
                <a:gd name="T96" fmla="*/ 619 w 647"/>
                <a:gd name="T97" fmla="*/ 593 h 926"/>
                <a:gd name="T98" fmla="*/ 626 w 647"/>
                <a:gd name="T99" fmla="*/ 558 h 926"/>
                <a:gd name="T100" fmla="*/ 633 w 647"/>
                <a:gd name="T101" fmla="*/ 521 h 926"/>
                <a:gd name="T102" fmla="*/ 637 w 647"/>
                <a:gd name="T103" fmla="*/ 482 h 926"/>
                <a:gd name="T104" fmla="*/ 642 w 647"/>
                <a:gd name="T105" fmla="*/ 440 h 926"/>
                <a:gd name="T106" fmla="*/ 644 w 647"/>
                <a:gd name="T107" fmla="*/ 395 h 926"/>
                <a:gd name="T108" fmla="*/ 647 w 647"/>
                <a:gd name="T109" fmla="*/ 348 h 926"/>
                <a:gd name="T110" fmla="*/ 647 w 647"/>
                <a:gd name="T111" fmla="*/ 298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47" h="926">
                  <a:moveTo>
                    <a:pt x="647" y="298"/>
                  </a:moveTo>
                  <a:lnTo>
                    <a:pt x="647" y="288"/>
                  </a:lnTo>
                  <a:lnTo>
                    <a:pt x="647" y="276"/>
                  </a:lnTo>
                  <a:lnTo>
                    <a:pt x="647" y="265"/>
                  </a:lnTo>
                  <a:lnTo>
                    <a:pt x="647" y="252"/>
                  </a:lnTo>
                  <a:lnTo>
                    <a:pt x="359" y="253"/>
                  </a:lnTo>
                  <a:lnTo>
                    <a:pt x="359" y="0"/>
                  </a:lnTo>
                  <a:lnTo>
                    <a:pt x="267" y="0"/>
                  </a:lnTo>
                  <a:lnTo>
                    <a:pt x="267" y="246"/>
                  </a:lnTo>
                  <a:lnTo>
                    <a:pt x="226" y="247"/>
                  </a:lnTo>
                  <a:lnTo>
                    <a:pt x="229" y="245"/>
                  </a:lnTo>
                  <a:lnTo>
                    <a:pt x="10" y="243"/>
                  </a:lnTo>
                  <a:lnTo>
                    <a:pt x="7" y="268"/>
                  </a:lnTo>
                  <a:lnTo>
                    <a:pt x="1" y="335"/>
                  </a:lnTo>
                  <a:lnTo>
                    <a:pt x="0" y="432"/>
                  </a:lnTo>
                  <a:lnTo>
                    <a:pt x="10" y="546"/>
                  </a:lnTo>
                  <a:lnTo>
                    <a:pt x="15" y="597"/>
                  </a:lnTo>
                  <a:lnTo>
                    <a:pt x="27" y="647"/>
                  </a:lnTo>
                  <a:lnTo>
                    <a:pt x="42" y="694"/>
                  </a:lnTo>
                  <a:lnTo>
                    <a:pt x="61" y="738"/>
                  </a:lnTo>
                  <a:lnTo>
                    <a:pt x="85" y="779"/>
                  </a:lnTo>
                  <a:lnTo>
                    <a:pt x="112" y="816"/>
                  </a:lnTo>
                  <a:lnTo>
                    <a:pt x="142" y="847"/>
                  </a:lnTo>
                  <a:lnTo>
                    <a:pt x="173" y="873"/>
                  </a:lnTo>
                  <a:lnTo>
                    <a:pt x="189" y="884"/>
                  </a:lnTo>
                  <a:lnTo>
                    <a:pt x="204" y="893"/>
                  </a:lnTo>
                  <a:lnTo>
                    <a:pt x="220" y="900"/>
                  </a:lnTo>
                  <a:lnTo>
                    <a:pt x="237" y="907"/>
                  </a:lnTo>
                  <a:lnTo>
                    <a:pt x="256" y="912"/>
                  </a:lnTo>
                  <a:lnTo>
                    <a:pt x="276" y="916"/>
                  </a:lnTo>
                  <a:lnTo>
                    <a:pt x="296" y="921"/>
                  </a:lnTo>
                  <a:lnTo>
                    <a:pt x="318" y="926"/>
                  </a:lnTo>
                  <a:lnTo>
                    <a:pt x="341" y="924"/>
                  </a:lnTo>
                  <a:lnTo>
                    <a:pt x="365" y="921"/>
                  </a:lnTo>
                  <a:lnTo>
                    <a:pt x="388" y="915"/>
                  </a:lnTo>
                  <a:lnTo>
                    <a:pt x="413" y="907"/>
                  </a:lnTo>
                  <a:lnTo>
                    <a:pt x="436" y="897"/>
                  </a:lnTo>
                  <a:lnTo>
                    <a:pt x="458" y="884"/>
                  </a:lnTo>
                  <a:lnTo>
                    <a:pt x="480" y="869"/>
                  </a:lnTo>
                  <a:lnTo>
                    <a:pt x="501" y="852"/>
                  </a:lnTo>
                  <a:lnTo>
                    <a:pt x="521" y="832"/>
                  </a:lnTo>
                  <a:lnTo>
                    <a:pt x="539" y="809"/>
                  </a:lnTo>
                  <a:lnTo>
                    <a:pt x="556" y="785"/>
                  </a:lnTo>
                  <a:lnTo>
                    <a:pt x="572" y="757"/>
                  </a:lnTo>
                  <a:lnTo>
                    <a:pt x="584" y="729"/>
                  </a:lnTo>
                  <a:lnTo>
                    <a:pt x="596" y="696"/>
                  </a:lnTo>
                  <a:lnTo>
                    <a:pt x="605" y="662"/>
                  </a:lnTo>
                  <a:lnTo>
                    <a:pt x="611" y="625"/>
                  </a:lnTo>
                  <a:lnTo>
                    <a:pt x="619" y="593"/>
                  </a:lnTo>
                  <a:lnTo>
                    <a:pt x="626" y="558"/>
                  </a:lnTo>
                  <a:lnTo>
                    <a:pt x="633" y="521"/>
                  </a:lnTo>
                  <a:lnTo>
                    <a:pt x="637" y="482"/>
                  </a:lnTo>
                  <a:lnTo>
                    <a:pt x="642" y="440"/>
                  </a:lnTo>
                  <a:lnTo>
                    <a:pt x="644" y="395"/>
                  </a:lnTo>
                  <a:lnTo>
                    <a:pt x="647" y="348"/>
                  </a:lnTo>
                  <a:lnTo>
                    <a:pt x="647" y="298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  <p:sp>
          <p:nvSpPr>
            <p:cNvPr id="1031" name="Freeform 31"/>
            <p:cNvSpPr>
              <a:spLocks/>
            </p:cNvSpPr>
            <p:nvPr/>
          </p:nvSpPr>
          <p:spPr bwMode="auto">
            <a:xfrm>
              <a:off x="3087" y="2040"/>
              <a:ext cx="20" cy="2"/>
            </a:xfrm>
            <a:custGeom>
              <a:avLst/>
              <a:gdLst>
                <a:gd name="T0" fmla="*/ 39 w 39"/>
                <a:gd name="T1" fmla="*/ 2 h 3"/>
                <a:gd name="T2" fmla="*/ 34 w 39"/>
                <a:gd name="T3" fmla="*/ 2 h 3"/>
                <a:gd name="T4" fmla="*/ 30 w 39"/>
                <a:gd name="T5" fmla="*/ 1 h 3"/>
                <a:gd name="T6" fmla="*/ 25 w 39"/>
                <a:gd name="T7" fmla="*/ 1 h 3"/>
                <a:gd name="T8" fmla="*/ 21 w 39"/>
                <a:gd name="T9" fmla="*/ 1 h 3"/>
                <a:gd name="T10" fmla="*/ 15 w 39"/>
                <a:gd name="T11" fmla="*/ 0 h 3"/>
                <a:gd name="T12" fmla="*/ 10 w 39"/>
                <a:gd name="T13" fmla="*/ 0 h 3"/>
                <a:gd name="T14" fmla="*/ 6 w 39"/>
                <a:gd name="T15" fmla="*/ 0 h 3"/>
                <a:gd name="T16" fmla="*/ 1 w 39"/>
                <a:gd name="T17" fmla="*/ 0 h 3"/>
                <a:gd name="T18" fmla="*/ 1 w 39"/>
                <a:gd name="T19" fmla="*/ 1 h 3"/>
                <a:gd name="T20" fmla="*/ 1 w 39"/>
                <a:gd name="T21" fmla="*/ 1 h 3"/>
                <a:gd name="T22" fmla="*/ 0 w 39"/>
                <a:gd name="T23" fmla="*/ 2 h 3"/>
                <a:gd name="T24" fmla="*/ 0 w 39"/>
                <a:gd name="T25" fmla="*/ 3 h 3"/>
                <a:gd name="T26" fmla="*/ 4 w 39"/>
                <a:gd name="T27" fmla="*/ 3 h 3"/>
                <a:gd name="T28" fmla="*/ 8 w 39"/>
                <a:gd name="T29" fmla="*/ 2 h 3"/>
                <a:gd name="T30" fmla="*/ 12 w 39"/>
                <a:gd name="T31" fmla="*/ 2 h 3"/>
                <a:gd name="T32" fmla="*/ 18 w 39"/>
                <a:gd name="T33" fmla="*/ 2 h 3"/>
                <a:gd name="T34" fmla="*/ 23 w 39"/>
                <a:gd name="T35" fmla="*/ 2 h 3"/>
                <a:gd name="T36" fmla="*/ 27 w 39"/>
                <a:gd name="T37" fmla="*/ 2 h 3"/>
                <a:gd name="T38" fmla="*/ 33 w 39"/>
                <a:gd name="T39" fmla="*/ 2 h 3"/>
                <a:gd name="T40" fmla="*/ 39 w 39"/>
                <a:gd name="T4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">
                  <a:moveTo>
                    <a:pt x="39" y="2"/>
                  </a:moveTo>
                  <a:lnTo>
                    <a:pt x="34" y="2"/>
                  </a:lnTo>
                  <a:lnTo>
                    <a:pt x="30" y="1"/>
                  </a:lnTo>
                  <a:lnTo>
                    <a:pt x="25" y="1"/>
                  </a:lnTo>
                  <a:lnTo>
                    <a:pt x="21" y="1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4" y="3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8" y="2"/>
                  </a:lnTo>
                  <a:lnTo>
                    <a:pt x="23" y="2"/>
                  </a:lnTo>
                  <a:lnTo>
                    <a:pt x="27" y="2"/>
                  </a:lnTo>
                  <a:lnTo>
                    <a:pt x="33" y="2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293" y="5661248"/>
            <a:ext cx="2158411" cy="99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272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de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/>
          </p:cNvSpPr>
          <p:nvPr/>
        </p:nvSpPr>
        <p:spPr bwMode="auto">
          <a:xfrm>
            <a:off x="-17212" y="0"/>
            <a:ext cx="12225867" cy="53975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GB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360" y="1268761"/>
            <a:ext cx="11521280" cy="2331690"/>
          </a:xfrm>
        </p:spPr>
        <p:txBody>
          <a:bodyPr anchor="t">
            <a:normAutofit/>
          </a:bodyPr>
          <a:lstStyle>
            <a:lvl1pPr algn="l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360" y="4005064"/>
            <a:ext cx="11521280" cy="1296144"/>
          </a:xfrm>
        </p:spPr>
        <p:txBody>
          <a:bodyPr>
            <a:normAutofit/>
          </a:bodyPr>
          <a:lstStyle>
            <a:lvl1pPr marL="0" indent="0" algn="l">
              <a:buNone/>
              <a:defRPr sz="4400">
                <a:solidFill>
                  <a:schemeClr val="bg1"/>
                </a:solidFill>
                <a:latin typeface="+mn-lt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349" y="5661248"/>
            <a:ext cx="2158411" cy="99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42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 Widescre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/>
          </p:cNvSpPr>
          <p:nvPr/>
        </p:nvSpPr>
        <p:spPr bwMode="auto">
          <a:xfrm>
            <a:off x="-17212" y="0"/>
            <a:ext cx="12225867" cy="53975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GB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920" y="171648"/>
            <a:ext cx="11521280" cy="1828452"/>
          </a:xfrm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33" y="3379374"/>
            <a:ext cx="750931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63553" y="3379374"/>
            <a:ext cx="9696451" cy="5349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063553" y="2353065"/>
            <a:ext cx="9696451" cy="5349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063553" y="4492223"/>
            <a:ext cx="9696451" cy="5349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576602" y="2204864"/>
            <a:ext cx="990935" cy="930274"/>
            <a:chOff x="2310" y="1595"/>
            <a:chExt cx="1140" cy="1130"/>
          </a:xfrm>
        </p:grpSpPr>
        <p:sp>
          <p:nvSpPr>
            <p:cNvPr id="4" name="AutoShape 4"/>
            <p:cNvSpPr>
              <a:spLocks noChangeAspect="1" noChangeArrowheads="1" noTextEdit="1"/>
            </p:cNvSpPr>
            <p:nvPr/>
          </p:nvSpPr>
          <p:spPr bwMode="auto">
            <a:xfrm>
              <a:off x="2310" y="1595"/>
              <a:ext cx="1140" cy="1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2310" y="1595"/>
              <a:ext cx="778" cy="777"/>
            </a:xfrm>
            <a:custGeom>
              <a:avLst/>
              <a:gdLst>
                <a:gd name="T0" fmla="*/ 859 w 1556"/>
                <a:gd name="T1" fmla="*/ 1551 h 1554"/>
                <a:gd name="T2" fmla="*/ 974 w 1556"/>
                <a:gd name="T3" fmla="*/ 1530 h 1554"/>
                <a:gd name="T4" fmla="*/ 1082 w 1556"/>
                <a:gd name="T5" fmla="*/ 1493 h 1554"/>
                <a:gd name="T6" fmla="*/ 1183 w 1556"/>
                <a:gd name="T7" fmla="*/ 1441 h 1554"/>
                <a:gd name="T8" fmla="*/ 1274 w 1556"/>
                <a:gd name="T9" fmla="*/ 1377 h 1554"/>
                <a:gd name="T10" fmla="*/ 1354 w 1556"/>
                <a:gd name="T11" fmla="*/ 1300 h 1554"/>
                <a:gd name="T12" fmla="*/ 1424 w 1556"/>
                <a:gd name="T13" fmla="*/ 1212 h 1554"/>
                <a:gd name="T14" fmla="*/ 1480 w 1556"/>
                <a:gd name="T15" fmla="*/ 1114 h 1554"/>
                <a:gd name="T16" fmla="*/ 1522 w 1556"/>
                <a:gd name="T17" fmla="*/ 1009 h 1554"/>
                <a:gd name="T18" fmla="*/ 1547 w 1556"/>
                <a:gd name="T19" fmla="*/ 897 h 1554"/>
                <a:gd name="T20" fmla="*/ 1556 w 1556"/>
                <a:gd name="T21" fmla="*/ 778 h 1554"/>
                <a:gd name="T22" fmla="*/ 1547 w 1556"/>
                <a:gd name="T23" fmla="*/ 660 h 1554"/>
                <a:gd name="T24" fmla="*/ 1522 w 1556"/>
                <a:gd name="T25" fmla="*/ 547 h 1554"/>
                <a:gd name="T26" fmla="*/ 1480 w 1556"/>
                <a:gd name="T27" fmla="*/ 441 h 1554"/>
                <a:gd name="T28" fmla="*/ 1424 w 1556"/>
                <a:gd name="T29" fmla="*/ 343 h 1554"/>
                <a:gd name="T30" fmla="*/ 1354 w 1556"/>
                <a:gd name="T31" fmla="*/ 256 h 1554"/>
                <a:gd name="T32" fmla="*/ 1274 w 1556"/>
                <a:gd name="T33" fmla="*/ 177 h 1554"/>
                <a:gd name="T34" fmla="*/ 1183 w 1556"/>
                <a:gd name="T35" fmla="*/ 113 h 1554"/>
                <a:gd name="T36" fmla="*/ 1082 w 1556"/>
                <a:gd name="T37" fmla="*/ 61 h 1554"/>
                <a:gd name="T38" fmla="*/ 974 w 1556"/>
                <a:gd name="T39" fmla="*/ 24 h 1554"/>
                <a:gd name="T40" fmla="*/ 859 w 1556"/>
                <a:gd name="T41" fmla="*/ 3 h 1554"/>
                <a:gd name="T42" fmla="*/ 739 w 1556"/>
                <a:gd name="T43" fmla="*/ 1 h 1554"/>
                <a:gd name="T44" fmla="*/ 622 w 1556"/>
                <a:gd name="T45" fmla="*/ 16 h 1554"/>
                <a:gd name="T46" fmla="*/ 511 w 1556"/>
                <a:gd name="T47" fmla="*/ 47 h 1554"/>
                <a:gd name="T48" fmla="*/ 407 w 1556"/>
                <a:gd name="T49" fmla="*/ 94 h 1554"/>
                <a:gd name="T50" fmla="*/ 312 w 1556"/>
                <a:gd name="T51" fmla="*/ 154 h 1554"/>
                <a:gd name="T52" fmla="*/ 228 w 1556"/>
                <a:gd name="T53" fmla="*/ 228 h 1554"/>
                <a:gd name="T54" fmla="*/ 154 w 1556"/>
                <a:gd name="T55" fmla="*/ 313 h 1554"/>
                <a:gd name="T56" fmla="*/ 93 w 1556"/>
                <a:gd name="T57" fmla="*/ 408 h 1554"/>
                <a:gd name="T58" fmla="*/ 47 w 1556"/>
                <a:gd name="T59" fmla="*/ 511 h 1554"/>
                <a:gd name="T60" fmla="*/ 16 w 1556"/>
                <a:gd name="T61" fmla="*/ 622 h 1554"/>
                <a:gd name="T62" fmla="*/ 1 w 1556"/>
                <a:gd name="T63" fmla="*/ 738 h 1554"/>
                <a:gd name="T64" fmla="*/ 3 w 1556"/>
                <a:gd name="T65" fmla="*/ 858 h 1554"/>
                <a:gd name="T66" fmla="*/ 24 w 1556"/>
                <a:gd name="T67" fmla="*/ 972 h 1554"/>
                <a:gd name="T68" fmla="*/ 61 w 1556"/>
                <a:gd name="T69" fmla="*/ 1080 h 1554"/>
                <a:gd name="T70" fmla="*/ 113 w 1556"/>
                <a:gd name="T71" fmla="*/ 1180 h 1554"/>
                <a:gd name="T72" fmla="*/ 178 w 1556"/>
                <a:gd name="T73" fmla="*/ 1272 h 1554"/>
                <a:gd name="T74" fmla="*/ 255 w 1556"/>
                <a:gd name="T75" fmla="*/ 1353 h 1554"/>
                <a:gd name="T76" fmla="*/ 343 w 1556"/>
                <a:gd name="T77" fmla="*/ 1422 h 1554"/>
                <a:gd name="T78" fmla="*/ 441 w 1556"/>
                <a:gd name="T79" fmla="*/ 1477 h 1554"/>
                <a:gd name="T80" fmla="*/ 548 w 1556"/>
                <a:gd name="T81" fmla="*/ 1520 h 1554"/>
                <a:gd name="T82" fmla="*/ 660 w 1556"/>
                <a:gd name="T83" fmla="*/ 1545 h 1554"/>
                <a:gd name="T84" fmla="*/ 779 w 1556"/>
                <a:gd name="T85" fmla="*/ 1554 h 1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56" h="1554">
                  <a:moveTo>
                    <a:pt x="779" y="1554"/>
                  </a:moveTo>
                  <a:lnTo>
                    <a:pt x="820" y="1553"/>
                  </a:lnTo>
                  <a:lnTo>
                    <a:pt x="859" y="1551"/>
                  </a:lnTo>
                  <a:lnTo>
                    <a:pt x="898" y="1545"/>
                  </a:lnTo>
                  <a:lnTo>
                    <a:pt x="936" y="1538"/>
                  </a:lnTo>
                  <a:lnTo>
                    <a:pt x="974" y="1530"/>
                  </a:lnTo>
                  <a:lnTo>
                    <a:pt x="1011" y="1520"/>
                  </a:lnTo>
                  <a:lnTo>
                    <a:pt x="1047" y="1507"/>
                  </a:lnTo>
                  <a:lnTo>
                    <a:pt x="1082" y="1493"/>
                  </a:lnTo>
                  <a:lnTo>
                    <a:pt x="1117" y="1477"/>
                  </a:lnTo>
                  <a:lnTo>
                    <a:pt x="1150" y="1461"/>
                  </a:lnTo>
                  <a:lnTo>
                    <a:pt x="1183" y="1441"/>
                  </a:lnTo>
                  <a:lnTo>
                    <a:pt x="1214" y="1422"/>
                  </a:lnTo>
                  <a:lnTo>
                    <a:pt x="1245" y="1400"/>
                  </a:lnTo>
                  <a:lnTo>
                    <a:pt x="1274" y="1377"/>
                  </a:lnTo>
                  <a:lnTo>
                    <a:pt x="1301" y="1353"/>
                  </a:lnTo>
                  <a:lnTo>
                    <a:pt x="1329" y="1326"/>
                  </a:lnTo>
                  <a:lnTo>
                    <a:pt x="1354" y="1300"/>
                  </a:lnTo>
                  <a:lnTo>
                    <a:pt x="1379" y="1272"/>
                  </a:lnTo>
                  <a:lnTo>
                    <a:pt x="1402" y="1242"/>
                  </a:lnTo>
                  <a:lnTo>
                    <a:pt x="1424" y="1212"/>
                  </a:lnTo>
                  <a:lnTo>
                    <a:pt x="1444" y="1180"/>
                  </a:lnTo>
                  <a:lnTo>
                    <a:pt x="1463" y="1148"/>
                  </a:lnTo>
                  <a:lnTo>
                    <a:pt x="1480" y="1114"/>
                  </a:lnTo>
                  <a:lnTo>
                    <a:pt x="1495" y="1080"/>
                  </a:lnTo>
                  <a:lnTo>
                    <a:pt x="1509" y="1045"/>
                  </a:lnTo>
                  <a:lnTo>
                    <a:pt x="1522" y="1009"/>
                  </a:lnTo>
                  <a:lnTo>
                    <a:pt x="1532" y="972"/>
                  </a:lnTo>
                  <a:lnTo>
                    <a:pt x="1540" y="935"/>
                  </a:lnTo>
                  <a:lnTo>
                    <a:pt x="1547" y="897"/>
                  </a:lnTo>
                  <a:lnTo>
                    <a:pt x="1553" y="858"/>
                  </a:lnTo>
                  <a:lnTo>
                    <a:pt x="1555" y="819"/>
                  </a:lnTo>
                  <a:lnTo>
                    <a:pt x="1556" y="778"/>
                  </a:lnTo>
                  <a:lnTo>
                    <a:pt x="1555" y="738"/>
                  </a:lnTo>
                  <a:lnTo>
                    <a:pt x="1553" y="699"/>
                  </a:lnTo>
                  <a:lnTo>
                    <a:pt x="1547" y="660"/>
                  </a:lnTo>
                  <a:lnTo>
                    <a:pt x="1540" y="622"/>
                  </a:lnTo>
                  <a:lnTo>
                    <a:pt x="1532" y="584"/>
                  </a:lnTo>
                  <a:lnTo>
                    <a:pt x="1522" y="547"/>
                  </a:lnTo>
                  <a:lnTo>
                    <a:pt x="1509" y="511"/>
                  </a:lnTo>
                  <a:lnTo>
                    <a:pt x="1495" y="475"/>
                  </a:lnTo>
                  <a:lnTo>
                    <a:pt x="1480" y="441"/>
                  </a:lnTo>
                  <a:lnTo>
                    <a:pt x="1463" y="408"/>
                  </a:lnTo>
                  <a:lnTo>
                    <a:pt x="1444" y="375"/>
                  </a:lnTo>
                  <a:lnTo>
                    <a:pt x="1424" y="343"/>
                  </a:lnTo>
                  <a:lnTo>
                    <a:pt x="1402" y="313"/>
                  </a:lnTo>
                  <a:lnTo>
                    <a:pt x="1379" y="283"/>
                  </a:lnTo>
                  <a:lnTo>
                    <a:pt x="1354" y="256"/>
                  </a:lnTo>
                  <a:lnTo>
                    <a:pt x="1329" y="228"/>
                  </a:lnTo>
                  <a:lnTo>
                    <a:pt x="1301" y="203"/>
                  </a:lnTo>
                  <a:lnTo>
                    <a:pt x="1274" y="177"/>
                  </a:lnTo>
                  <a:lnTo>
                    <a:pt x="1245" y="154"/>
                  </a:lnTo>
                  <a:lnTo>
                    <a:pt x="1214" y="134"/>
                  </a:lnTo>
                  <a:lnTo>
                    <a:pt x="1183" y="113"/>
                  </a:lnTo>
                  <a:lnTo>
                    <a:pt x="1150" y="94"/>
                  </a:lnTo>
                  <a:lnTo>
                    <a:pt x="1117" y="77"/>
                  </a:lnTo>
                  <a:lnTo>
                    <a:pt x="1082" y="61"/>
                  </a:lnTo>
                  <a:lnTo>
                    <a:pt x="1047" y="47"/>
                  </a:lnTo>
                  <a:lnTo>
                    <a:pt x="1011" y="35"/>
                  </a:lnTo>
                  <a:lnTo>
                    <a:pt x="974" y="24"/>
                  </a:lnTo>
                  <a:lnTo>
                    <a:pt x="936" y="16"/>
                  </a:lnTo>
                  <a:lnTo>
                    <a:pt x="898" y="9"/>
                  </a:lnTo>
                  <a:lnTo>
                    <a:pt x="859" y="3"/>
                  </a:lnTo>
                  <a:lnTo>
                    <a:pt x="820" y="1"/>
                  </a:lnTo>
                  <a:lnTo>
                    <a:pt x="779" y="0"/>
                  </a:lnTo>
                  <a:lnTo>
                    <a:pt x="739" y="1"/>
                  </a:lnTo>
                  <a:lnTo>
                    <a:pt x="700" y="3"/>
                  </a:lnTo>
                  <a:lnTo>
                    <a:pt x="660" y="9"/>
                  </a:lnTo>
                  <a:lnTo>
                    <a:pt x="622" y="16"/>
                  </a:lnTo>
                  <a:lnTo>
                    <a:pt x="584" y="24"/>
                  </a:lnTo>
                  <a:lnTo>
                    <a:pt x="548" y="35"/>
                  </a:lnTo>
                  <a:lnTo>
                    <a:pt x="511" y="47"/>
                  </a:lnTo>
                  <a:lnTo>
                    <a:pt x="476" y="61"/>
                  </a:lnTo>
                  <a:lnTo>
                    <a:pt x="441" y="77"/>
                  </a:lnTo>
                  <a:lnTo>
                    <a:pt x="407" y="94"/>
                  </a:lnTo>
                  <a:lnTo>
                    <a:pt x="375" y="113"/>
                  </a:lnTo>
                  <a:lnTo>
                    <a:pt x="343" y="134"/>
                  </a:lnTo>
                  <a:lnTo>
                    <a:pt x="312" y="154"/>
                  </a:lnTo>
                  <a:lnTo>
                    <a:pt x="284" y="177"/>
                  </a:lnTo>
                  <a:lnTo>
                    <a:pt x="255" y="203"/>
                  </a:lnTo>
                  <a:lnTo>
                    <a:pt x="228" y="228"/>
                  </a:lnTo>
                  <a:lnTo>
                    <a:pt x="202" y="256"/>
                  </a:lnTo>
                  <a:lnTo>
                    <a:pt x="178" y="283"/>
                  </a:lnTo>
                  <a:lnTo>
                    <a:pt x="154" y="313"/>
                  </a:lnTo>
                  <a:lnTo>
                    <a:pt x="133" y="343"/>
                  </a:lnTo>
                  <a:lnTo>
                    <a:pt x="113" y="375"/>
                  </a:lnTo>
                  <a:lnTo>
                    <a:pt x="93" y="408"/>
                  </a:lnTo>
                  <a:lnTo>
                    <a:pt x="77" y="441"/>
                  </a:lnTo>
                  <a:lnTo>
                    <a:pt x="61" y="475"/>
                  </a:lnTo>
                  <a:lnTo>
                    <a:pt x="47" y="511"/>
                  </a:lnTo>
                  <a:lnTo>
                    <a:pt x="35" y="547"/>
                  </a:lnTo>
                  <a:lnTo>
                    <a:pt x="24" y="584"/>
                  </a:lnTo>
                  <a:lnTo>
                    <a:pt x="16" y="622"/>
                  </a:lnTo>
                  <a:lnTo>
                    <a:pt x="9" y="660"/>
                  </a:lnTo>
                  <a:lnTo>
                    <a:pt x="3" y="699"/>
                  </a:lnTo>
                  <a:lnTo>
                    <a:pt x="1" y="738"/>
                  </a:lnTo>
                  <a:lnTo>
                    <a:pt x="0" y="778"/>
                  </a:lnTo>
                  <a:lnTo>
                    <a:pt x="1" y="819"/>
                  </a:lnTo>
                  <a:lnTo>
                    <a:pt x="3" y="858"/>
                  </a:lnTo>
                  <a:lnTo>
                    <a:pt x="9" y="897"/>
                  </a:lnTo>
                  <a:lnTo>
                    <a:pt x="16" y="935"/>
                  </a:lnTo>
                  <a:lnTo>
                    <a:pt x="24" y="972"/>
                  </a:lnTo>
                  <a:lnTo>
                    <a:pt x="35" y="1009"/>
                  </a:lnTo>
                  <a:lnTo>
                    <a:pt x="47" y="1045"/>
                  </a:lnTo>
                  <a:lnTo>
                    <a:pt x="61" y="1080"/>
                  </a:lnTo>
                  <a:lnTo>
                    <a:pt x="77" y="1114"/>
                  </a:lnTo>
                  <a:lnTo>
                    <a:pt x="93" y="1148"/>
                  </a:lnTo>
                  <a:lnTo>
                    <a:pt x="113" y="1180"/>
                  </a:lnTo>
                  <a:lnTo>
                    <a:pt x="133" y="1212"/>
                  </a:lnTo>
                  <a:lnTo>
                    <a:pt x="154" y="1242"/>
                  </a:lnTo>
                  <a:lnTo>
                    <a:pt x="178" y="1272"/>
                  </a:lnTo>
                  <a:lnTo>
                    <a:pt x="202" y="1300"/>
                  </a:lnTo>
                  <a:lnTo>
                    <a:pt x="228" y="1326"/>
                  </a:lnTo>
                  <a:lnTo>
                    <a:pt x="255" y="1353"/>
                  </a:lnTo>
                  <a:lnTo>
                    <a:pt x="284" y="1377"/>
                  </a:lnTo>
                  <a:lnTo>
                    <a:pt x="312" y="1400"/>
                  </a:lnTo>
                  <a:lnTo>
                    <a:pt x="343" y="1422"/>
                  </a:lnTo>
                  <a:lnTo>
                    <a:pt x="375" y="1441"/>
                  </a:lnTo>
                  <a:lnTo>
                    <a:pt x="407" y="1461"/>
                  </a:lnTo>
                  <a:lnTo>
                    <a:pt x="441" y="1477"/>
                  </a:lnTo>
                  <a:lnTo>
                    <a:pt x="476" y="1493"/>
                  </a:lnTo>
                  <a:lnTo>
                    <a:pt x="511" y="1507"/>
                  </a:lnTo>
                  <a:lnTo>
                    <a:pt x="548" y="1520"/>
                  </a:lnTo>
                  <a:lnTo>
                    <a:pt x="584" y="1530"/>
                  </a:lnTo>
                  <a:lnTo>
                    <a:pt x="622" y="1538"/>
                  </a:lnTo>
                  <a:lnTo>
                    <a:pt x="660" y="1545"/>
                  </a:lnTo>
                  <a:lnTo>
                    <a:pt x="700" y="1551"/>
                  </a:lnTo>
                  <a:lnTo>
                    <a:pt x="739" y="1553"/>
                  </a:lnTo>
                  <a:lnTo>
                    <a:pt x="779" y="15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2582" y="2157"/>
              <a:ext cx="154" cy="173"/>
            </a:xfrm>
            <a:custGeom>
              <a:avLst/>
              <a:gdLst>
                <a:gd name="T0" fmla="*/ 223 w 309"/>
                <a:gd name="T1" fmla="*/ 316 h 344"/>
                <a:gd name="T2" fmla="*/ 206 w 309"/>
                <a:gd name="T3" fmla="*/ 305 h 344"/>
                <a:gd name="T4" fmla="*/ 191 w 309"/>
                <a:gd name="T5" fmla="*/ 292 h 344"/>
                <a:gd name="T6" fmla="*/ 176 w 309"/>
                <a:gd name="T7" fmla="*/ 277 h 344"/>
                <a:gd name="T8" fmla="*/ 160 w 309"/>
                <a:gd name="T9" fmla="*/ 262 h 344"/>
                <a:gd name="T10" fmla="*/ 145 w 309"/>
                <a:gd name="T11" fmla="*/ 246 h 344"/>
                <a:gd name="T12" fmla="*/ 131 w 309"/>
                <a:gd name="T13" fmla="*/ 228 h 344"/>
                <a:gd name="T14" fmla="*/ 116 w 309"/>
                <a:gd name="T15" fmla="*/ 209 h 344"/>
                <a:gd name="T16" fmla="*/ 103 w 309"/>
                <a:gd name="T17" fmla="*/ 190 h 344"/>
                <a:gd name="T18" fmla="*/ 89 w 309"/>
                <a:gd name="T19" fmla="*/ 169 h 344"/>
                <a:gd name="T20" fmla="*/ 75 w 309"/>
                <a:gd name="T21" fmla="*/ 147 h 344"/>
                <a:gd name="T22" fmla="*/ 61 w 309"/>
                <a:gd name="T23" fmla="*/ 124 h 344"/>
                <a:gd name="T24" fmla="*/ 48 w 309"/>
                <a:gd name="T25" fmla="*/ 101 h 344"/>
                <a:gd name="T26" fmla="*/ 36 w 309"/>
                <a:gd name="T27" fmla="*/ 77 h 344"/>
                <a:gd name="T28" fmla="*/ 23 w 309"/>
                <a:gd name="T29" fmla="*/ 52 h 344"/>
                <a:gd name="T30" fmla="*/ 12 w 309"/>
                <a:gd name="T31" fmla="*/ 26 h 344"/>
                <a:gd name="T32" fmla="*/ 0 w 309"/>
                <a:gd name="T33" fmla="*/ 0 h 344"/>
                <a:gd name="T34" fmla="*/ 16 w 309"/>
                <a:gd name="T35" fmla="*/ 9 h 344"/>
                <a:gd name="T36" fmla="*/ 33 w 309"/>
                <a:gd name="T37" fmla="*/ 18 h 344"/>
                <a:gd name="T38" fmla="*/ 51 w 309"/>
                <a:gd name="T39" fmla="*/ 26 h 344"/>
                <a:gd name="T40" fmla="*/ 69 w 309"/>
                <a:gd name="T41" fmla="*/ 33 h 344"/>
                <a:gd name="T42" fmla="*/ 89 w 309"/>
                <a:gd name="T43" fmla="*/ 40 h 344"/>
                <a:gd name="T44" fmla="*/ 108 w 309"/>
                <a:gd name="T45" fmla="*/ 46 h 344"/>
                <a:gd name="T46" fmla="*/ 129 w 309"/>
                <a:gd name="T47" fmla="*/ 49 h 344"/>
                <a:gd name="T48" fmla="*/ 151 w 309"/>
                <a:gd name="T49" fmla="*/ 53 h 344"/>
                <a:gd name="T50" fmla="*/ 165 w 309"/>
                <a:gd name="T51" fmla="*/ 54 h 344"/>
                <a:gd name="T52" fmla="*/ 179 w 309"/>
                <a:gd name="T53" fmla="*/ 56 h 344"/>
                <a:gd name="T54" fmla="*/ 191 w 309"/>
                <a:gd name="T55" fmla="*/ 57 h 344"/>
                <a:gd name="T56" fmla="*/ 205 w 309"/>
                <a:gd name="T57" fmla="*/ 57 h 344"/>
                <a:gd name="T58" fmla="*/ 218 w 309"/>
                <a:gd name="T59" fmla="*/ 59 h 344"/>
                <a:gd name="T60" fmla="*/ 231 w 309"/>
                <a:gd name="T61" fmla="*/ 60 h 344"/>
                <a:gd name="T62" fmla="*/ 243 w 309"/>
                <a:gd name="T63" fmla="*/ 60 h 344"/>
                <a:gd name="T64" fmla="*/ 256 w 309"/>
                <a:gd name="T65" fmla="*/ 60 h 344"/>
                <a:gd name="T66" fmla="*/ 309 w 309"/>
                <a:gd name="T67" fmla="*/ 343 h 344"/>
                <a:gd name="T68" fmla="*/ 299 w 309"/>
                <a:gd name="T69" fmla="*/ 344 h 344"/>
                <a:gd name="T70" fmla="*/ 287 w 309"/>
                <a:gd name="T71" fmla="*/ 343 h 344"/>
                <a:gd name="T72" fmla="*/ 277 w 309"/>
                <a:gd name="T73" fmla="*/ 342 h 344"/>
                <a:gd name="T74" fmla="*/ 266 w 309"/>
                <a:gd name="T75" fmla="*/ 338 h 344"/>
                <a:gd name="T76" fmla="*/ 256 w 309"/>
                <a:gd name="T77" fmla="*/ 335 h 344"/>
                <a:gd name="T78" fmla="*/ 244 w 309"/>
                <a:gd name="T79" fmla="*/ 329 h 344"/>
                <a:gd name="T80" fmla="*/ 234 w 309"/>
                <a:gd name="T81" fmla="*/ 323 h 344"/>
                <a:gd name="T82" fmla="*/ 223 w 309"/>
                <a:gd name="T83" fmla="*/ 316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9" h="344">
                  <a:moveTo>
                    <a:pt x="223" y="316"/>
                  </a:moveTo>
                  <a:lnTo>
                    <a:pt x="206" y="305"/>
                  </a:lnTo>
                  <a:lnTo>
                    <a:pt x="191" y="292"/>
                  </a:lnTo>
                  <a:lnTo>
                    <a:pt x="176" y="277"/>
                  </a:lnTo>
                  <a:lnTo>
                    <a:pt x="160" y="262"/>
                  </a:lnTo>
                  <a:lnTo>
                    <a:pt x="145" y="246"/>
                  </a:lnTo>
                  <a:lnTo>
                    <a:pt x="131" y="228"/>
                  </a:lnTo>
                  <a:lnTo>
                    <a:pt x="116" y="209"/>
                  </a:lnTo>
                  <a:lnTo>
                    <a:pt x="103" y="190"/>
                  </a:lnTo>
                  <a:lnTo>
                    <a:pt x="89" y="169"/>
                  </a:lnTo>
                  <a:lnTo>
                    <a:pt x="75" y="147"/>
                  </a:lnTo>
                  <a:lnTo>
                    <a:pt x="61" y="124"/>
                  </a:lnTo>
                  <a:lnTo>
                    <a:pt x="48" y="101"/>
                  </a:lnTo>
                  <a:lnTo>
                    <a:pt x="36" y="77"/>
                  </a:lnTo>
                  <a:lnTo>
                    <a:pt x="23" y="52"/>
                  </a:lnTo>
                  <a:lnTo>
                    <a:pt x="12" y="26"/>
                  </a:lnTo>
                  <a:lnTo>
                    <a:pt x="0" y="0"/>
                  </a:lnTo>
                  <a:lnTo>
                    <a:pt x="16" y="9"/>
                  </a:lnTo>
                  <a:lnTo>
                    <a:pt x="33" y="18"/>
                  </a:lnTo>
                  <a:lnTo>
                    <a:pt x="51" y="26"/>
                  </a:lnTo>
                  <a:lnTo>
                    <a:pt x="69" y="33"/>
                  </a:lnTo>
                  <a:lnTo>
                    <a:pt x="89" y="40"/>
                  </a:lnTo>
                  <a:lnTo>
                    <a:pt x="108" y="46"/>
                  </a:lnTo>
                  <a:lnTo>
                    <a:pt x="129" y="49"/>
                  </a:lnTo>
                  <a:lnTo>
                    <a:pt x="151" y="53"/>
                  </a:lnTo>
                  <a:lnTo>
                    <a:pt x="165" y="54"/>
                  </a:lnTo>
                  <a:lnTo>
                    <a:pt x="179" y="56"/>
                  </a:lnTo>
                  <a:lnTo>
                    <a:pt x="191" y="57"/>
                  </a:lnTo>
                  <a:lnTo>
                    <a:pt x="205" y="57"/>
                  </a:lnTo>
                  <a:lnTo>
                    <a:pt x="218" y="59"/>
                  </a:lnTo>
                  <a:lnTo>
                    <a:pt x="231" y="60"/>
                  </a:lnTo>
                  <a:lnTo>
                    <a:pt x="243" y="60"/>
                  </a:lnTo>
                  <a:lnTo>
                    <a:pt x="256" y="60"/>
                  </a:lnTo>
                  <a:lnTo>
                    <a:pt x="309" y="343"/>
                  </a:lnTo>
                  <a:lnTo>
                    <a:pt x="299" y="344"/>
                  </a:lnTo>
                  <a:lnTo>
                    <a:pt x="287" y="343"/>
                  </a:lnTo>
                  <a:lnTo>
                    <a:pt x="277" y="342"/>
                  </a:lnTo>
                  <a:lnTo>
                    <a:pt x="266" y="338"/>
                  </a:lnTo>
                  <a:lnTo>
                    <a:pt x="256" y="335"/>
                  </a:lnTo>
                  <a:lnTo>
                    <a:pt x="244" y="329"/>
                  </a:lnTo>
                  <a:lnTo>
                    <a:pt x="234" y="323"/>
                  </a:lnTo>
                  <a:lnTo>
                    <a:pt x="223" y="3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2766" y="2146"/>
              <a:ext cx="116" cy="173"/>
            </a:xfrm>
            <a:custGeom>
              <a:avLst/>
              <a:gdLst>
                <a:gd name="T0" fmla="*/ 105 w 232"/>
                <a:gd name="T1" fmla="*/ 328 h 345"/>
                <a:gd name="T2" fmla="*/ 98 w 232"/>
                <a:gd name="T3" fmla="*/ 330 h 345"/>
                <a:gd name="T4" fmla="*/ 92 w 232"/>
                <a:gd name="T5" fmla="*/ 333 h 345"/>
                <a:gd name="T6" fmla="*/ 85 w 232"/>
                <a:gd name="T7" fmla="*/ 335 h 345"/>
                <a:gd name="T8" fmla="*/ 78 w 232"/>
                <a:gd name="T9" fmla="*/ 337 h 345"/>
                <a:gd name="T10" fmla="*/ 71 w 232"/>
                <a:gd name="T11" fmla="*/ 339 h 345"/>
                <a:gd name="T12" fmla="*/ 64 w 232"/>
                <a:gd name="T13" fmla="*/ 342 h 345"/>
                <a:gd name="T14" fmla="*/ 58 w 232"/>
                <a:gd name="T15" fmla="*/ 343 h 345"/>
                <a:gd name="T16" fmla="*/ 51 w 232"/>
                <a:gd name="T17" fmla="*/ 345 h 345"/>
                <a:gd name="T18" fmla="*/ 0 w 232"/>
                <a:gd name="T19" fmla="*/ 77 h 345"/>
                <a:gd name="T20" fmla="*/ 17 w 232"/>
                <a:gd name="T21" fmla="*/ 75 h 345"/>
                <a:gd name="T22" fmla="*/ 35 w 232"/>
                <a:gd name="T23" fmla="*/ 72 h 345"/>
                <a:gd name="T24" fmla="*/ 51 w 232"/>
                <a:gd name="T25" fmla="*/ 69 h 345"/>
                <a:gd name="T26" fmla="*/ 67 w 232"/>
                <a:gd name="T27" fmla="*/ 65 h 345"/>
                <a:gd name="T28" fmla="*/ 82 w 232"/>
                <a:gd name="T29" fmla="*/ 61 h 345"/>
                <a:gd name="T30" fmla="*/ 98 w 232"/>
                <a:gd name="T31" fmla="*/ 57 h 345"/>
                <a:gd name="T32" fmla="*/ 113 w 232"/>
                <a:gd name="T33" fmla="*/ 53 h 345"/>
                <a:gd name="T34" fmla="*/ 127 w 232"/>
                <a:gd name="T35" fmla="*/ 47 h 345"/>
                <a:gd name="T36" fmla="*/ 142 w 232"/>
                <a:gd name="T37" fmla="*/ 42 h 345"/>
                <a:gd name="T38" fmla="*/ 156 w 232"/>
                <a:gd name="T39" fmla="*/ 37 h 345"/>
                <a:gd name="T40" fmla="*/ 168 w 232"/>
                <a:gd name="T41" fmla="*/ 31 h 345"/>
                <a:gd name="T42" fmla="*/ 182 w 232"/>
                <a:gd name="T43" fmla="*/ 25 h 345"/>
                <a:gd name="T44" fmla="*/ 195 w 232"/>
                <a:gd name="T45" fmla="*/ 19 h 345"/>
                <a:gd name="T46" fmla="*/ 207 w 232"/>
                <a:gd name="T47" fmla="*/ 12 h 345"/>
                <a:gd name="T48" fmla="*/ 220 w 232"/>
                <a:gd name="T49" fmla="*/ 7 h 345"/>
                <a:gd name="T50" fmla="*/ 232 w 232"/>
                <a:gd name="T51" fmla="*/ 0 h 345"/>
                <a:gd name="T52" fmla="*/ 225 w 232"/>
                <a:gd name="T53" fmla="*/ 56 h 345"/>
                <a:gd name="T54" fmla="*/ 214 w 232"/>
                <a:gd name="T55" fmla="*/ 109 h 345"/>
                <a:gd name="T56" fmla="*/ 202 w 232"/>
                <a:gd name="T57" fmla="*/ 158 h 345"/>
                <a:gd name="T58" fmla="*/ 186 w 232"/>
                <a:gd name="T59" fmla="*/ 201 h 345"/>
                <a:gd name="T60" fmla="*/ 168 w 232"/>
                <a:gd name="T61" fmla="*/ 240 h 345"/>
                <a:gd name="T62" fmla="*/ 149 w 232"/>
                <a:gd name="T63" fmla="*/ 275 h 345"/>
                <a:gd name="T64" fmla="*/ 128 w 232"/>
                <a:gd name="T65" fmla="*/ 305 h 345"/>
                <a:gd name="T66" fmla="*/ 105 w 232"/>
                <a:gd name="T67" fmla="*/ 328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2" h="345">
                  <a:moveTo>
                    <a:pt x="105" y="328"/>
                  </a:moveTo>
                  <a:lnTo>
                    <a:pt x="98" y="330"/>
                  </a:lnTo>
                  <a:lnTo>
                    <a:pt x="92" y="333"/>
                  </a:lnTo>
                  <a:lnTo>
                    <a:pt x="85" y="335"/>
                  </a:lnTo>
                  <a:lnTo>
                    <a:pt x="78" y="337"/>
                  </a:lnTo>
                  <a:lnTo>
                    <a:pt x="71" y="339"/>
                  </a:lnTo>
                  <a:lnTo>
                    <a:pt x="64" y="342"/>
                  </a:lnTo>
                  <a:lnTo>
                    <a:pt x="58" y="343"/>
                  </a:lnTo>
                  <a:lnTo>
                    <a:pt x="51" y="345"/>
                  </a:lnTo>
                  <a:lnTo>
                    <a:pt x="0" y="77"/>
                  </a:lnTo>
                  <a:lnTo>
                    <a:pt x="17" y="75"/>
                  </a:lnTo>
                  <a:lnTo>
                    <a:pt x="35" y="72"/>
                  </a:lnTo>
                  <a:lnTo>
                    <a:pt x="51" y="69"/>
                  </a:lnTo>
                  <a:lnTo>
                    <a:pt x="67" y="65"/>
                  </a:lnTo>
                  <a:lnTo>
                    <a:pt x="82" y="61"/>
                  </a:lnTo>
                  <a:lnTo>
                    <a:pt x="98" y="57"/>
                  </a:lnTo>
                  <a:lnTo>
                    <a:pt x="113" y="53"/>
                  </a:lnTo>
                  <a:lnTo>
                    <a:pt x="127" y="47"/>
                  </a:lnTo>
                  <a:lnTo>
                    <a:pt x="142" y="42"/>
                  </a:lnTo>
                  <a:lnTo>
                    <a:pt x="156" y="37"/>
                  </a:lnTo>
                  <a:lnTo>
                    <a:pt x="168" y="31"/>
                  </a:lnTo>
                  <a:lnTo>
                    <a:pt x="182" y="25"/>
                  </a:lnTo>
                  <a:lnTo>
                    <a:pt x="195" y="19"/>
                  </a:lnTo>
                  <a:lnTo>
                    <a:pt x="207" y="12"/>
                  </a:lnTo>
                  <a:lnTo>
                    <a:pt x="220" y="7"/>
                  </a:lnTo>
                  <a:lnTo>
                    <a:pt x="232" y="0"/>
                  </a:lnTo>
                  <a:lnTo>
                    <a:pt x="225" y="56"/>
                  </a:lnTo>
                  <a:lnTo>
                    <a:pt x="214" y="109"/>
                  </a:lnTo>
                  <a:lnTo>
                    <a:pt x="202" y="158"/>
                  </a:lnTo>
                  <a:lnTo>
                    <a:pt x="186" y="201"/>
                  </a:lnTo>
                  <a:lnTo>
                    <a:pt x="168" y="240"/>
                  </a:lnTo>
                  <a:lnTo>
                    <a:pt x="149" y="275"/>
                  </a:lnTo>
                  <a:lnTo>
                    <a:pt x="128" y="305"/>
                  </a:lnTo>
                  <a:lnTo>
                    <a:pt x="105" y="3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2732" y="1974"/>
              <a:ext cx="153" cy="167"/>
            </a:xfrm>
            <a:custGeom>
              <a:avLst/>
              <a:gdLst>
                <a:gd name="T0" fmla="*/ 53 w 306"/>
                <a:gd name="T1" fmla="*/ 333 h 333"/>
                <a:gd name="T2" fmla="*/ 0 w 306"/>
                <a:gd name="T3" fmla="*/ 54 h 333"/>
                <a:gd name="T4" fmla="*/ 287 w 306"/>
                <a:gd name="T5" fmla="*/ 0 h 333"/>
                <a:gd name="T6" fmla="*/ 296 w 306"/>
                <a:gd name="T7" fmla="*/ 62 h 333"/>
                <a:gd name="T8" fmla="*/ 302 w 306"/>
                <a:gd name="T9" fmla="*/ 122 h 333"/>
                <a:gd name="T10" fmla="*/ 305 w 306"/>
                <a:gd name="T11" fmla="*/ 179 h 333"/>
                <a:gd name="T12" fmla="*/ 306 w 306"/>
                <a:gd name="T13" fmla="*/ 236 h 333"/>
                <a:gd name="T14" fmla="*/ 294 w 306"/>
                <a:gd name="T15" fmla="*/ 244 h 333"/>
                <a:gd name="T16" fmla="*/ 280 w 306"/>
                <a:gd name="T17" fmla="*/ 252 h 333"/>
                <a:gd name="T18" fmla="*/ 266 w 306"/>
                <a:gd name="T19" fmla="*/ 260 h 333"/>
                <a:gd name="T20" fmla="*/ 252 w 306"/>
                <a:gd name="T21" fmla="*/ 268 h 333"/>
                <a:gd name="T22" fmla="*/ 238 w 306"/>
                <a:gd name="T23" fmla="*/ 276 h 333"/>
                <a:gd name="T24" fmla="*/ 223 w 306"/>
                <a:gd name="T25" fmla="*/ 283 h 333"/>
                <a:gd name="T26" fmla="*/ 208 w 306"/>
                <a:gd name="T27" fmla="*/ 290 h 333"/>
                <a:gd name="T28" fmla="*/ 193 w 306"/>
                <a:gd name="T29" fmla="*/ 297 h 333"/>
                <a:gd name="T30" fmla="*/ 177 w 306"/>
                <a:gd name="T31" fmla="*/ 302 h 333"/>
                <a:gd name="T32" fmla="*/ 161 w 306"/>
                <a:gd name="T33" fmla="*/ 308 h 333"/>
                <a:gd name="T34" fmla="*/ 145 w 306"/>
                <a:gd name="T35" fmla="*/ 314 h 333"/>
                <a:gd name="T36" fmla="*/ 128 w 306"/>
                <a:gd name="T37" fmla="*/ 318 h 333"/>
                <a:gd name="T38" fmla="*/ 109 w 306"/>
                <a:gd name="T39" fmla="*/ 323 h 333"/>
                <a:gd name="T40" fmla="*/ 91 w 306"/>
                <a:gd name="T41" fmla="*/ 328 h 333"/>
                <a:gd name="T42" fmla="*/ 72 w 306"/>
                <a:gd name="T43" fmla="*/ 330 h 333"/>
                <a:gd name="T44" fmla="*/ 53 w 306"/>
                <a:gd name="T45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6" h="333">
                  <a:moveTo>
                    <a:pt x="53" y="333"/>
                  </a:moveTo>
                  <a:lnTo>
                    <a:pt x="0" y="54"/>
                  </a:lnTo>
                  <a:lnTo>
                    <a:pt x="287" y="0"/>
                  </a:lnTo>
                  <a:lnTo>
                    <a:pt x="296" y="62"/>
                  </a:lnTo>
                  <a:lnTo>
                    <a:pt x="302" y="122"/>
                  </a:lnTo>
                  <a:lnTo>
                    <a:pt x="305" y="179"/>
                  </a:lnTo>
                  <a:lnTo>
                    <a:pt x="306" y="236"/>
                  </a:lnTo>
                  <a:lnTo>
                    <a:pt x="294" y="244"/>
                  </a:lnTo>
                  <a:lnTo>
                    <a:pt x="280" y="252"/>
                  </a:lnTo>
                  <a:lnTo>
                    <a:pt x="266" y="260"/>
                  </a:lnTo>
                  <a:lnTo>
                    <a:pt x="252" y="268"/>
                  </a:lnTo>
                  <a:lnTo>
                    <a:pt x="238" y="276"/>
                  </a:lnTo>
                  <a:lnTo>
                    <a:pt x="223" y="283"/>
                  </a:lnTo>
                  <a:lnTo>
                    <a:pt x="208" y="290"/>
                  </a:lnTo>
                  <a:lnTo>
                    <a:pt x="193" y="297"/>
                  </a:lnTo>
                  <a:lnTo>
                    <a:pt x="177" y="302"/>
                  </a:lnTo>
                  <a:lnTo>
                    <a:pt x="161" y="308"/>
                  </a:lnTo>
                  <a:lnTo>
                    <a:pt x="145" y="314"/>
                  </a:lnTo>
                  <a:lnTo>
                    <a:pt x="128" y="318"/>
                  </a:lnTo>
                  <a:lnTo>
                    <a:pt x="109" y="323"/>
                  </a:lnTo>
                  <a:lnTo>
                    <a:pt x="91" y="328"/>
                  </a:lnTo>
                  <a:lnTo>
                    <a:pt x="72" y="330"/>
                  </a:lnTo>
                  <a:lnTo>
                    <a:pt x="53" y="3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2917" y="2045"/>
              <a:ext cx="124" cy="210"/>
            </a:xfrm>
            <a:custGeom>
              <a:avLst/>
              <a:gdLst>
                <a:gd name="T0" fmla="*/ 0 w 249"/>
                <a:gd name="T1" fmla="*/ 421 h 421"/>
                <a:gd name="T2" fmla="*/ 10 w 249"/>
                <a:gd name="T3" fmla="*/ 388 h 421"/>
                <a:gd name="T4" fmla="*/ 19 w 249"/>
                <a:gd name="T5" fmla="*/ 354 h 421"/>
                <a:gd name="T6" fmla="*/ 27 w 249"/>
                <a:gd name="T7" fmla="*/ 318 h 421"/>
                <a:gd name="T8" fmla="*/ 34 w 249"/>
                <a:gd name="T9" fmla="*/ 282 h 421"/>
                <a:gd name="T10" fmla="*/ 40 w 249"/>
                <a:gd name="T11" fmla="*/ 244 h 421"/>
                <a:gd name="T12" fmla="*/ 44 w 249"/>
                <a:gd name="T13" fmla="*/ 205 h 421"/>
                <a:gd name="T14" fmla="*/ 47 w 249"/>
                <a:gd name="T15" fmla="*/ 166 h 421"/>
                <a:gd name="T16" fmla="*/ 48 w 249"/>
                <a:gd name="T17" fmla="*/ 125 h 421"/>
                <a:gd name="T18" fmla="*/ 56 w 249"/>
                <a:gd name="T19" fmla="*/ 119 h 421"/>
                <a:gd name="T20" fmla="*/ 64 w 249"/>
                <a:gd name="T21" fmla="*/ 113 h 421"/>
                <a:gd name="T22" fmla="*/ 71 w 249"/>
                <a:gd name="T23" fmla="*/ 107 h 421"/>
                <a:gd name="T24" fmla="*/ 79 w 249"/>
                <a:gd name="T25" fmla="*/ 102 h 421"/>
                <a:gd name="T26" fmla="*/ 101 w 249"/>
                <a:gd name="T27" fmla="*/ 86 h 421"/>
                <a:gd name="T28" fmla="*/ 123 w 249"/>
                <a:gd name="T29" fmla="*/ 69 h 421"/>
                <a:gd name="T30" fmla="*/ 144 w 249"/>
                <a:gd name="T31" fmla="*/ 54 h 421"/>
                <a:gd name="T32" fmla="*/ 165 w 249"/>
                <a:gd name="T33" fmla="*/ 41 h 421"/>
                <a:gd name="T34" fmla="*/ 185 w 249"/>
                <a:gd name="T35" fmla="*/ 28 h 421"/>
                <a:gd name="T36" fmla="*/ 206 w 249"/>
                <a:gd name="T37" fmla="*/ 18 h 421"/>
                <a:gd name="T38" fmla="*/ 227 w 249"/>
                <a:gd name="T39" fmla="*/ 7 h 421"/>
                <a:gd name="T40" fmla="*/ 249 w 249"/>
                <a:gd name="T41" fmla="*/ 0 h 421"/>
                <a:gd name="T42" fmla="*/ 243 w 249"/>
                <a:gd name="T43" fmla="*/ 31 h 421"/>
                <a:gd name="T44" fmla="*/ 235 w 249"/>
                <a:gd name="T45" fmla="*/ 62 h 421"/>
                <a:gd name="T46" fmla="*/ 226 w 249"/>
                <a:gd name="T47" fmla="*/ 92 h 421"/>
                <a:gd name="T48" fmla="*/ 215 w 249"/>
                <a:gd name="T49" fmla="*/ 121 h 421"/>
                <a:gd name="T50" fmla="*/ 204 w 249"/>
                <a:gd name="T51" fmla="*/ 151 h 421"/>
                <a:gd name="T52" fmla="*/ 191 w 249"/>
                <a:gd name="T53" fmla="*/ 179 h 421"/>
                <a:gd name="T54" fmla="*/ 177 w 249"/>
                <a:gd name="T55" fmla="*/ 206 h 421"/>
                <a:gd name="T56" fmla="*/ 162 w 249"/>
                <a:gd name="T57" fmla="*/ 234 h 421"/>
                <a:gd name="T58" fmla="*/ 146 w 249"/>
                <a:gd name="T59" fmla="*/ 261 h 421"/>
                <a:gd name="T60" fmla="*/ 129 w 249"/>
                <a:gd name="T61" fmla="*/ 286 h 421"/>
                <a:gd name="T62" fmla="*/ 109 w 249"/>
                <a:gd name="T63" fmla="*/ 310 h 421"/>
                <a:gd name="T64" fmla="*/ 90 w 249"/>
                <a:gd name="T65" fmla="*/ 334 h 421"/>
                <a:gd name="T66" fmla="*/ 69 w 249"/>
                <a:gd name="T67" fmla="*/ 357 h 421"/>
                <a:gd name="T68" fmla="*/ 47 w 249"/>
                <a:gd name="T69" fmla="*/ 379 h 421"/>
                <a:gd name="T70" fmla="*/ 24 w 249"/>
                <a:gd name="T71" fmla="*/ 400 h 421"/>
                <a:gd name="T72" fmla="*/ 0 w 249"/>
                <a:gd name="T73" fmla="*/ 421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9" h="421">
                  <a:moveTo>
                    <a:pt x="0" y="421"/>
                  </a:moveTo>
                  <a:lnTo>
                    <a:pt x="10" y="388"/>
                  </a:lnTo>
                  <a:lnTo>
                    <a:pt x="19" y="354"/>
                  </a:lnTo>
                  <a:lnTo>
                    <a:pt x="27" y="318"/>
                  </a:lnTo>
                  <a:lnTo>
                    <a:pt x="34" y="282"/>
                  </a:lnTo>
                  <a:lnTo>
                    <a:pt x="40" y="244"/>
                  </a:lnTo>
                  <a:lnTo>
                    <a:pt x="44" y="205"/>
                  </a:lnTo>
                  <a:lnTo>
                    <a:pt x="47" y="166"/>
                  </a:lnTo>
                  <a:lnTo>
                    <a:pt x="48" y="125"/>
                  </a:lnTo>
                  <a:lnTo>
                    <a:pt x="56" y="119"/>
                  </a:lnTo>
                  <a:lnTo>
                    <a:pt x="64" y="113"/>
                  </a:lnTo>
                  <a:lnTo>
                    <a:pt x="71" y="107"/>
                  </a:lnTo>
                  <a:lnTo>
                    <a:pt x="79" y="102"/>
                  </a:lnTo>
                  <a:lnTo>
                    <a:pt x="101" y="86"/>
                  </a:lnTo>
                  <a:lnTo>
                    <a:pt x="123" y="69"/>
                  </a:lnTo>
                  <a:lnTo>
                    <a:pt x="144" y="54"/>
                  </a:lnTo>
                  <a:lnTo>
                    <a:pt x="165" y="41"/>
                  </a:lnTo>
                  <a:lnTo>
                    <a:pt x="185" y="28"/>
                  </a:lnTo>
                  <a:lnTo>
                    <a:pt x="206" y="18"/>
                  </a:lnTo>
                  <a:lnTo>
                    <a:pt x="227" y="7"/>
                  </a:lnTo>
                  <a:lnTo>
                    <a:pt x="249" y="0"/>
                  </a:lnTo>
                  <a:lnTo>
                    <a:pt x="243" y="31"/>
                  </a:lnTo>
                  <a:lnTo>
                    <a:pt x="235" y="62"/>
                  </a:lnTo>
                  <a:lnTo>
                    <a:pt x="226" y="92"/>
                  </a:lnTo>
                  <a:lnTo>
                    <a:pt x="215" y="121"/>
                  </a:lnTo>
                  <a:lnTo>
                    <a:pt x="204" y="151"/>
                  </a:lnTo>
                  <a:lnTo>
                    <a:pt x="191" y="179"/>
                  </a:lnTo>
                  <a:lnTo>
                    <a:pt x="177" y="206"/>
                  </a:lnTo>
                  <a:lnTo>
                    <a:pt x="162" y="234"/>
                  </a:lnTo>
                  <a:lnTo>
                    <a:pt x="146" y="261"/>
                  </a:lnTo>
                  <a:lnTo>
                    <a:pt x="129" y="286"/>
                  </a:lnTo>
                  <a:lnTo>
                    <a:pt x="109" y="310"/>
                  </a:lnTo>
                  <a:lnTo>
                    <a:pt x="90" y="334"/>
                  </a:lnTo>
                  <a:lnTo>
                    <a:pt x="69" y="357"/>
                  </a:lnTo>
                  <a:lnTo>
                    <a:pt x="47" y="379"/>
                  </a:lnTo>
                  <a:lnTo>
                    <a:pt x="24" y="400"/>
                  </a:lnTo>
                  <a:lnTo>
                    <a:pt x="0" y="4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2931" y="1942"/>
              <a:ext cx="115" cy="109"/>
            </a:xfrm>
            <a:custGeom>
              <a:avLst/>
              <a:gdLst>
                <a:gd name="T0" fmla="*/ 231 w 231"/>
                <a:gd name="T1" fmla="*/ 111 h 219"/>
                <a:gd name="T2" fmla="*/ 216 w 231"/>
                <a:gd name="T3" fmla="*/ 114 h 219"/>
                <a:gd name="T4" fmla="*/ 201 w 231"/>
                <a:gd name="T5" fmla="*/ 118 h 219"/>
                <a:gd name="T6" fmla="*/ 187 w 231"/>
                <a:gd name="T7" fmla="*/ 122 h 219"/>
                <a:gd name="T8" fmla="*/ 173 w 231"/>
                <a:gd name="T9" fmla="*/ 127 h 219"/>
                <a:gd name="T10" fmla="*/ 160 w 231"/>
                <a:gd name="T11" fmla="*/ 133 h 219"/>
                <a:gd name="T12" fmla="*/ 146 w 231"/>
                <a:gd name="T13" fmla="*/ 138 h 219"/>
                <a:gd name="T14" fmla="*/ 133 w 231"/>
                <a:gd name="T15" fmla="*/ 145 h 219"/>
                <a:gd name="T16" fmla="*/ 120 w 231"/>
                <a:gd name="T17" fmla="*/ 152 h 219"/>
                <a:gd name="T18" fmla="*/ 106 w 231"/>
                <a:gd name="T19" fmla="*/ 159 h 219"/>
                <a:gd name="T20" fmla="*/ 94 w 231"/>
                <a:gd name="T21" fmla="*/ 167 h 219"/>
                <a:gd name="T22" fmla="*/ 82 w 231"/>
                <a:gd name="T23" fmla="*/ 175 h 219"/>
                <a:gd name="T24" fmla="*/ 70 w 231"/>
                <a:gd name="T25" fmla="*/ 183 h 219"/>
                <a:gd name="T26" fmla="*/ 57 w 231"/>
                <a:gd name="T27" fmla="*/ 191 h 219"/>
                <a:gd name="T28" fmla="*/ 44 w 231"/>
                <a:gd name="T29" fmla="*/ 201 h 219"/>
                <a:gd name="T30" fmla="*/ 33 w 231"/>
                <a:gd name="T31" fmla="*/ 210 h 219"/>
                <a:gd name="T32" fmla="*/ 20 w 231"/>
                <a:gd name="T33" fmla="*/ 219 h 219"/>
                <a:gd name="T34" fmla="*/ 17 w 231"/>
                <a:gd name="T35" fmla="*/ 175 h 219"/>
                <a:gd name="T36" fmla="*/ 13 w 231"/>
                <a:gd name="T37" fmla="*/ 131 h 219"/>
                <a:gd name="T38" fmla="*/ 7 w 231"/>
                <a:gd name="T39" fmla="*/ 88 h 219"/>
                <a:gd name="T40" fmla="*/ 0 w 231"/>
                <a:gd name="T41" fmla="*/ 43 h 219"/>
                <a:gd name="T42" fmla="*/ 226 w 231"/>
                <a:gd name="T43" fmla="*/ 0 h 219"/>
                <a:gd name="T44" fmla="*/ 229 w 231"/>
                <a:gd name="T45" fmla="*/ 28 h 219"/>
                <a:gd name="T46" fmla="*/ 231 w 231"/>
                <a:gd name="T47" fmla="*/ 55 h 219"/>
                <a:gd name="T48" fmla="*/ 231 w 231"/>
                <a:gd name="T49" fmla="*/ 83 h 219"/>
                <a:gd name="T50" fmla="*/ 231 w 231"/>
                <a:gd name="T51" fmla="*/ 111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1" h="219">
                  <a:moveTo>
                    <a:pt x="231" y="111"/>
                  </a:moveTo>
                  <a:lnTo>
                    <a:pt x="216" y="114"/>
                  </a:lnTo>
                  <a:lnTo>
                    <a:pt x="201" y="118"/>
                  </a:lnTo>
                  <a:lnTo>
                    <a:pt x="187" y="122"/>
                  </a:lnTo>
                  <a:lnTo>
                    <a:pt x="173" y="127"/>
                  </a:lnTo>
                  <a:lnTo>
                    <a:pt x="160" y="133"/>
                  </a:lnTo>
                  <a:lnTo>
                    <a:pt x="146" y="138"/>
                  </a:lnTo>
                  <a:lnTo>
                    <a:pt x="133" y="145"/>
                  </a:lnTo>
                  <a:lnTo>
                    <a:pt x="120" y="152"/>
                  </a:lnTo>
                  <a:lnTo>
                    <a:pt x="106" y="159"/>
                  </a:lnTo>
                  <a:lnTo>
                    <a:pt x="94" y="167"/>
                  </a:lnTo>
                  <a:lnTo>
                    <a:pt x="82" y="175"/>
                  </a:lnTo>
                  <a:lnTo>
                    <a:pt x="70" y="183"/>
                  </a:lnTo>
                  <a:lnTo>
                    <a:pt x="57" y="191"/>
                  </a:lnTo>
                  <a:lnTo>
                    <a:pt x="44" y="201"/>
                  </a:lnTo>
                  <a:lnTo>
                    <a:pt x="33" y="210"/>
                  </a:lnTo>
                  <a:lnTo>
                    <a:pt x="20" y="219"/>
                  </a:lnTo>
                  <a:lnTo>
                    <a:pt x="17" y="175"/>
                  </a:lnTo>
                  <a:lnTo>
                    <a:pt x="13" y="131"/>
                  </a:lnTo>
                  <a:lnTo>
                    <a:pt x="7" y="88"/>
                  </a:lnTo>
                  <a:lnTo>
                    <a:pt x="0" y="43"/>
                  </a:lnTo>
                  <a:lnTo>
                    <a:pt x="226" y="0"/>
                  </a:lnTo>
                  <a:lnTo>
                    <a:pt x="229" y="28"/>
                  </a:lnTo>
                  <a:lnTo>
                    <a:pt x="231" y="55"/>
                  </a:lnTo>
                  <a:lnTo>
                    <a:pt x="231" y="83"/>
                  </a:lnTo>
                  <a:lnTo>
                    <a:pt x="231" y="1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2766" y="2146"/>
              <a:ext cx="116" cy="173"/>
            </a:xfrm>
            <a:custGeom>
              <a:avLst/>
              <a:gdLst>
                <a:gd name="T0" fmla="*/ 51 w 232"/>
                <a:gd name="T1" fmla="*/ 345 h 345"/>
                <a:gd name="T2" fmla="*/ 58 w 232"/>
                <a:gd name="T3" fmla="*/ 343 h 345"/>
                <a:gd name="T4" fmla="*/ 64 w 232"/>
                <a:gd name="T5" fmla="*/ 342 h 345"/>
                <a:gd name="T6" fmla="*/ 71 w 232"/>
                <a:gd name="T7" fmla="*/ 339 h 345"/>
                <a:gd name="T8" fmla="*/ 78 w 232"/>
                <a:gd name="T9" fmla="*/ 337 h 345"/>
                <a:gd name="T10" fmla="*/ 85 w 232"/>
                <a:gd name="T11" fmla="*/ 335 h 345"/>
                <a:gd name="T12" fmla="*/ 92 w 232"/>
                <a:gd name="T13" fmla="*/ 333 h 345"/>
                <a:gd name="T14" fmla="*/ 98 w 232"/>
                <a:gd name="T15" fmla="*/ 330 h 345"/>
                <a:gd name="T16" fmla="*/ 105 w 232"/>
                <a:gd name="T17" fmla="*/ 328 h 345"/>
                <a:gd name="T18" fmla="*/ 128 w 232"/>
                <a:gd name="T19" fmla="*/ 305 h 345"/>
                <a:gd name="T20" fmla="*/ 149 w 232"/>
                <a:gd name="T21" fmla="*/ 275 h 345"/>
                <a:gd name="T22" fmla="*/ 168 w 232"/>
                <a:gd name="T23" fmla="*/ 240 h 345"/>
                <a:gd name="T24" fmla="*/ 186 w 232"/>
                <a:gd name="T25" fmla="*/ 201 h 345"/>
                <a:gd name="T26" fmla="*/ 202 w 232"/>
                <a:gd name="T27" fmla="*/ 158 h 345"/>
                <a:gd name="T28" fmla="*/ 214 w 232"/>
                <a:gd name="T29" fmla="*/ 109 h 345"/>
                <a:gd name="T30" fmla="*/ 225 w 232"/>
                <a:gd name="T31" fmla="*/ 56 h 345"/>
                <a:gd name="T32" fmla="*/ 232 w 232"/>
                <a:gd name="T33" fmla="*/ 0 h 345"/>
                <a:gd name="T34" fmla="*/ 220 w 232"/>
                <a:gd name="T35" fmla="*/ 7 h 345"/>
                <a:gd name="T36" fmla="*/ 207 w 232"/>
                <a:gd name="T37" fmla="*/ 12 h 345"/>
                <a:gd name="T38" fmla="*/ 195 w 232"/>
                <a:gd name="T39" fmla="*/ 19 h 345"/>
                <a:gd name="T40" fmla="*/ 182 w 232"/>
                <a:gd name="T41" fmla="*/ 25 h 345"/>
                <a:gd name="T42" fmla="*/ 168 w 232"/>
                <a:gd name="T43" fmla="*/ 31 h 345"/>
                <a:gd name="T44" fmla="*/ 156 w 232"/>
                <a:gd name="T45" fmla="*/ 37 h 345"/>
                <a:gd name="T46" fmla="*/ 142 w 232"/>
                <a:gd name="T47" fmla="*/ 42 h 345"/>
                <a:gd name="T48" fmla="*/ 127 w 232"/>
                <a:gd name="T49" fmla="*/ 47 h 345"/>
                <a:gd name="T50" fmla="*/ 113 w 232"/>
                <a:gd name="T51" fmla="*/ 53 h 345"/>
                <a:gd name="T52" fmla="*/ 98 w 232"/>
                <a:gd name="T53" fmla="*/ 57 h 345"/>
                <a:gd name="T54" fmla="*/ 82 w 232"/>
                <a:gd name="T55" fmla="*/ 61 h 345"/>
                <a:gd name="T56" fmla="*/ 67 w 232"/>
                <a:gd name="T57" fmla="*/ 65 h 345"/>
                <a:gd name="T58" fmla="*/ 51 w 232"/>
                <a:gd name="T59" fmla="*/ 69 h 345"/>
                <a:gd name="T60" fmla="*/ 35 w 232"/>
                <a:gd name="T61" fmla="*/ 72 h 345"/>
                <a:gd name="T62" fmla="*/ 17 w 232"/>
                <a:gd name="T63" fmla="*/ 75 h 345"/>
                <a:gd name="T64" fmla="*/ 0 w 232"/>
                <a:gd name="T65" fmla="*/ 77 h 345"/>
                <a:gd name="T66" fmla="*/ 51 w 232"/>
                <a:gd name="T67" fmla="*/ 34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2" h="345">
                  <a:moveTo>
                    <a:pt x="51" y="345"/>
                  </a:moveTo>
                  <a:lnTo>
                    <a:pt x="58" y="343"/>
                  </a:lnTo>
                  <a:lnTo>
                    <a:pt x="64" y="342"/>
                  </a:lnTo>
                  <a:lnTo>
                    <a:pt x="71" y="339"/>
                  </a:lnTo>
                  <a:lnTo>
                    <a:pt x="78" y="337"/>
                  </a:lnTo>
                  <a:lnTo>
                    <a:pt x="85" y="335"/>
                  </a:lnTo>
                  <a:lnTo>
                    <a:pt x="92" y="333"/>
                  </a:lnTo>
                  <a:lnTo>
                    <a:pt x="98" y="330"/>
                  </a:lnTo>
                  <a:lnTo>
                    <a:pt x="105" y="328"/>
                  </a:lnTo>
                  <a:lnTo>
                    <a:pt x="128" y="305"/>
                  </a:lnTo>
                  <a:lnTo>
                    <a:pt x="149" y="275"/>
                  </a:lnTo>
                  <a:lnTo>
                    <a:pt x="168" y="240"/>
                  </a:lnTo>
                  <a:lnTo>
                    <a:pt x="186" y="201"/>
                  </a:lnTo>
                  <a:lnTo>
                    <a:pt x="202" y="158"/>
                  </a:lnTo>
                  <a:lnTo>
                    <a:pt x="214" y="109"/>
                  </a:lnTo>
                  <a:lnTo>
                    <a:pt x="225" y="56"/>
                  </a:lnTo>
                  <a:lnTo>
                    <a:pt x="232" y="0"/>
                  </a:lnTo>
                  <a:lnTo>
                    <a:pt x="220" y="7"/>
                  </a:lnTo>
                  <a:lnTo>
                    <a:pt x="207" y="12"/>
                  </a:lnTo>
                  <a:lnTo>
                    <a:pt x="195" y="19"/>
                  </a:lnTo>
                  <a:lnTo>
                    <a:pt x="182" y="25"/>
                  </a:lnTo>
                  <a:lnTo>
                    <a:pt x="168" y="31"/>
                  </a:lnTo>
                  <a:lnTo>
                    <a:pt x="156" y="37"/>
                  </a:lnTo>
                  <a:lnTo>
                    <a:pt x="142" y="42"/>
                  </a:lnTo>
                  <a:lnTo>
                    <a:pt x="127" y="47"/>
                  </a:lnTo>
                  <a:lnTo>
                    <a:pt x="113" y="53"/>
                  </a:lnTo>
                  <a:lnTo>
                    <a:pt x="98" y="57"/>
                  </a:lnTo>
                  <a:lnTo>
                    <a:pt x="82" y="61"/>
                  </a:lnTo>
                  <a:lnTo>
                    <a:pt x="67" y="65"/>
                  </a:lnTo>
                  <a:lnTo>
                    <a:pt x="51" y="69"/>
                  </a:lnTo>
                  <a:lnTo>
                    <a:pt x="35" y="72"/>
                  </a:lnTo>
                  <a:lnTo>
                    <a:pt x="17" y="75"/>
                  </a:lnTo>
                  <a:lnTo>
                    <a:pt x="0" y="77"/>
                  </a:lnTo>
                  <a:lnTo>
                    <a:pt x="51" y="34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2732" y="1974"/>
              <a:ext cx="153" cy="167"/>
            </a:xfrm>
            <a:custGeom>
              <a:avLst/>
              <a:gdLst>
                <a:gd name="T0" fmla="*/ 0 w 306"/>
                <a:gd name="T1" fmla="*/ 54 h 333"/>
                <a:gd name="T2" fmla="*/ 53 w 306"/>
                <a:gd name="T3" fmla="*/ 333 h 333"/>
                <a:gd name="T4" fmla="*/ 72 w 306"/>
                <a:gd name="T5" fmla="*/ 330 h 333"/>
                <a:gd name="T6" fmla="*/ 91 w 306"/>
                <a:gd name="T7" fmla="*/ 328 h 333"/>
                <a:gd name="T8" fmla="*/ 109 w 306"/>
                <a:gd name="T9" fmla="*/ 323 h 333"/>
                <a:gd name="T10" fmla="*/ 128 w 306"/>
                <a:gd name="T11" fmla="*/ 318 h 333"/>
                <a:gd name="T12" fmla="*/ 145 w 306"/>
                <a:gd name="T13" fmla="*/ 314 h 333"/>
                <a:gd name="T14" fmla="*/ 161 w 306"/>
                <a:gd name="T15" fmla="*/ 308 h 333"/>
                <a:gd name="T16" fmla="*/ 177 w 306"/>
                <a:gd name="T17" fmla="*/ 302 h 333"/>
                <a:gd name="T18" fmla="*/ 193 w 306"/>
                <a:gd name="T19" fmla="*/ 297 h 333"/>
                <a:gd name="T20" fmla="*/ 208 w 306"/>
                <a:gd name="T21" fmla="*/ 290 h 333"/>
                <a:gd name="T22" fmla="*/ 223 w 306"/>
                <a:gd name="T23" fmla="*/ 283 h 333"/>
                <a:gd name="T24" fmla="*/ 238 w 306"/>
                <a:gd name="T25" fmla="*/ 276 h 333"/>
                <a:gd name="T26" fmla="*/ 252 w 306"/>
                <a:gd name="T27" fmla="*/ 268 h 333"/>
                <a:gd name="T28" fmla="*/ 266 w 306"/>
                <a:gd name="T29" fmla="*/ 260 h 333"/>
                <a:gd name="T30" fmla="*/ 280 w 306"/>
                <a:gd name="T31" fmla="*/ 252 h 333"/>
                <a:gd name="T32" fmla="*/ 294 w 306"/>
                <a:gd name="T33" fmla="*/ 244 h 333"/>
                <a:gd name="T34" fmla="*/ 306 w 306"/>
                <a:gd name="T35" fmla="*/ 236 h 333"/>
                <a:gd name="T36" fmla="*/ 305 w 306"/>
                <a:gd name="T37" fmla="*/ 179 h 333"/>
                <a:gd name="T38" fmla="*/ 302 w 306"/>
                <a:gd name="T39" fmla="*/ 122 h 333"/>
                <a:gd name="T40" fmla="*/ 296 w 306"/>
                <a:gd name="T41" fmla="*/ 62 h 333"/>
                <a:gd name="T42" fmla="*/ 287 w 306"/>
                <a:gd name="T43" fmla="*/ 0 h 333"/>
                <a:gd name="T44" fmla="*/ 0 w 306"/>
                <a:gd name="T45" fmla="*/ 54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6" h="333">
                  <a:moveTo>
                    <a:pt x="0" y="54"/>
                  </a:moveTo>
                  <a:lnTo>
                    <a:pt x="53" y="333"/>
                  </a:lnTo>
                  <a:lnTo>
                    <a:pt x="72" y="330"/>
                  </a:lnTo>
                  <a:lnTo>
                    <a:pt x="91" y="328"/>
                  </a:lnTo>
                  <a:lnTo>
                    <a:pt x="109" y="323"/>
                  </a:lnTo>
                  <a:lnTo>
                    <a:pt x="128" y="318"/>
                  </a:lnTo>
                  <a:lnTo>
                    <a:pt x="145" y="314"/>
                  </a:lnTo>
                  <a:lnTo>
                    <a:pt x="161" y="308"/>
                  </a:lnTo>
                  <a:lnTo>
                    <a:pt x="177" y="302"/>
                  </a:lnTo>
                  <a:lnTo>
                    <a:pt x="193" y="297"/>
                  </a:lnTo>
                  <a:lnTo>
                    <a:pt x="208" y="290"/>
                  </a:lnTo>
                  <a:lnTo>
                    <a:pt x="223" y="283"/>
                  </a:lnTo>
                  <a:lnTo>
                    <a:pt x="238" y="276"/>
                  </a:lnTo>
                  <a:lnTo>
                    <a:pt x="252" y="268"/>
                  </a:lnTo>
                  <a:lnTo>
                    <a:pt x="266" y="260"/>
                  </a:lnTo>
                  <a:lnTo>
                    <a:pt x="280" y="252"/>
                  </a:lnTo>
                  <a:lnTo>
                    <a:pt x="294" y="244"/>
                  </a:lnTo>
                  <a:lnTo>
                    <a:pt x="306" y="236"/>
                  </a:lnTo>
                  <a:lnTo>
                    <a:pt x="305" y="179"/>
                  </a:lnTo>
                  <a:lnTo>
                    <a:pt x="302" y="122"/>
                  </a:lnTo>
                  <a:lnTo>
                    <a:pt x="296" y="62"/>
                  </a:lnTo>
                  <a:lnTo>
                    <a:pt x="287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2582" y="2157"/>
              <a:ext cx="154" cy="173"/>
            </a:xfrm>
            <a:custGeom>
              <a:avLst/>
              <a:gdLst>
                <a:gd name="T0" fmla="*/ 151 w 309"/>
                <a:gd name="T1" fmla="*/ 53 h 344"/>
                <a:gd name="T2" fmla="*/ 129 w 309"/>
                <a:gd name="T3" fmla="*/ 49 h 344"/>
                <a:gd name="T4" fmla="*/ 108 w 309"/>
                <a:gd name="T5" fmla="*/ 46 h 344"/>
                <a:gd name="T6" fmla="*/ 89 w 309"/>
                <a:gd name="T7" fmla="*/ 40 h 344"/>
                <a:gd name="T8" fmla="*/ 69 w 309"/>
                <a:gd name="T9" fmla="*/ 33 h 344"/>
                <a:gd name="T10" fmla="*/ 51 w 309"/>
                <a:gd name="T11" fmla="*/ 26 h 344"/>
                <a:gd name="T12" fmla="*/ 33 w 309"/>
                <a:gd name="T13" fmla="*/ 18 h 344"/>
                <a:gd name="T14" fmla="*/ 16 w 309"/>
                <a:gd name="T15" fmla="*/ 9 h 344"/>
                <a:gd name="T16" fmla="*/ 0 w 309"/>
                <a:gd name="T17" fmla="*/ 0 h 344"/>
                <a:gd name="T18" fmla="*/ 12 w 309"/>
                <a:gd name="T19" fmla="*/ 26 h 344"/>
                <a:gd name="T20" fmla="*/ 23 w 309"/>
                <a:gd name="T21" fmla="*/ 52 h 344"/>
                <a:gd name="T22" fmla="*/ 36 w 309"/>
                <a:gd name="T23" fmla="*/ 77 h 344"/>
                <a:gd name="T24" fmla="*/ 48 w 309"/>
                <a:gd name="T25" fmla="*/ 101 h 344"/>
                <a:gd name="T26" fmla="*/ 61 w 309"/>
                <a:gd name="T27" fmla="*/ 124 h 344"/>
                <a:gd name="T28" fmla="*/ 75 w 309"/>
                <a:gd name="T29" fmla="*/ 147 h 344"/>
                <a:gd name="T30" fmla="*/ 89 w 309"/>
                <a:gd name="T31" fmla="*/ 169 h 344"/>
                <a:gd name="T32" fmla="*/ 103 w 309"/>
                <a:gd name="T33" fmla="*/ 190 h 344"/>
                <a:gd name="T34" fmla="*/ 116 w 309"/>
                <a:gd name="T35" fmla="*/ 209 h 344"/>
                <a:gd name="T36" fmla="*/ 131 w 309"/>
                <a:gd name="T37" fmla="*/ 228 h 344"/>
                <a:gd name="T38" fmla="*/ 145 w 309"/>
                <a:gd name="T39" fmla="*/ 246 h 344"/>
                <a:gd name="T40" fmla="*/ 160 w 309"/>
                <a:gd name="T41" fmla="*/ 262 h 344"/>
                <a:gd name="T42" fmla="*/ 176 w 309"/>
                <a:gd name="T43" fmla="*/ 277 h 344"/>
                <a:gd name="T44" fmla="*/ 191 w 309"/>
                <a:gd name="T45" fmla="*/ 292 h 344"/>
                <a:gd name="T46" fmla="*/ 206 w 309"/>
                <a:gd name="T47" fmla="*/ 305 h 344"/>
                <a:gd name="T48" fmla="*/ 223 w 309"/>
                <a:gd name="T49" fmla="*/ 316 h 344"/>
                <a:gd name="T50" fmla="*/ 234 w 309"/>
                <a:gd name="T51" fmla="*/ 323 h 344"/>
                <a:gd name="T52" fmla="*/ 244 w 309"/>
                <a:gd name="T53" fmla="*/ 329 h 344"/>
                <a:gd name="T54" fmla="*/ 256 w 309"/>
                <a:gd name="T55" fmla="*/ 335 h 344"/>
                <a:gd name="T56" fmla="*/ 266 w 309"/>
                <a:gd name="T57" fmla="*/ 338 h 344"/>
                <a:gd name="T58" fmla="*/ 277 w 309"/>
                <a:gd name="T59" fmla="*/ 342 h 344"/>
                <a:gd name="T60" fmla="*/ 287 w 309"/>
                <a:gd name="T61" fmla="*/ 343 h 344"/>
                <a:gd name="T62" fmla="*/ 299 w 309"/>
                <a:gd name="T63" fmla="*/ 344 h 344"/>
                <a:gd name="T64" fmla="*/ 309 w 309"/>
                <a:gd name="T65" fmla="*/ 343 h 344"/>
                <a:gd name="T66" fmla="*/ 256 w 309"/>
                <a:gd name="T67" fmla="*/ 60 h 344"/>
                <a:gd name="T68" fmla="*/ 243 w 309"/>
                <a:gd name="T69" fmla="*/ 60 h 344"/>
                <a:gd name="T70" fmla="*/ 231 w 309"/>
                <a:gd name="T71" fmla="*/ 60 h 344"/>
                <a:gd name="T72" fmla="*/ 218 w 309"/>
                <a:gd name="T73" fmla="*/ 59 h 344"/>
                <a:gd name="T74" fmla="*/ 205 w 309"/>
                <a:gd name="T75" fmla="*/ 57 h 344"/>
                <a:gd name="T76" fmla="*/ 191 w 309"/>
                <a:gd name="T77" fmla="*/ 57 h 344"/>
                <a:gd name="T78" fmla="*/ 179 w 309"/>
                <a:gd name="T79" fmla="*/ 56 h 344"/>
                <a:gd name="T80" fmla="*/ 165 w 309"/>
                <a:gd name="T81" fmla="*/ 54 h 344"/>
                <a:gd name="T82" fmla="*/ 151 w 309"/>
                <a:gd name="T83" fmla="*/ 53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9" h="344">
                  <a:moveTo>
                    <a:pt x="151" y="53"/>
                  </a:moveTo>
                  <a:lnTo>
                    <a:pt x="129" y="49"/>
                  </a:lnTo>
                  <a:lnTo>
                    <a:pt x="108" y="46"/>
                  </a:lnTo>
                  <a:lnTo>
                    <a:pt x="89" y="40"/>
                  </a:lnTo>
                  <a:lnTo>
                    <a:pt x="69" y="33"/>
                  </a:lnTo>
                  <a:lnTo>
                    <a:pt x="51" y="26"/>
                  </a:lnTo>
                  <a:lnTo>
                    <a:pt x="33" y="18"/>
                  </a:lnTo>
                  <a:lnTo>
                    <a:pt x="16" y="9"/>
                  </a:lnTo>
                  <a:lnTo>
                    <a:pt x="0" y="0"/>
                  </a:lnTo>
                  <a:lnTo>
                    <a:pt x="12" y="26"/>
                  </a:lnTo>
                  <a:lnTo>
                    <a:pt x="23" y="52"/>
                  </a:lnTo>
                  <a:lnTo>
                    <a:pt x="36" y="77"/>
                  </a:lnTo>
                  <a:lnTo>
                    <a:pt x="48" y="101"/>
                  </a:lnTo>
                  <a:lnTo>
                    <a:pt x="61" y="124"/>
                  </a:lnTo>
                  <a:lnTo>
                    <a:pt x="75" y="147"/>
                  </a:lnTo>
                  <a:lnTo>
                    <a:pt x="89" y="169"/>
                  </a:lnTo>
                  <a:lnTo>
                    <a:pt x="103" y="190"/>
                  </a:lnTo>
                  <a:lnTo>
                    <a:pt x="116" y="209"/>
                  </a:lnTo>
                  <a:lnTo>
                    <a:pt x="131" y="228"/>
                  </a:lnTo>
                  <a:lnTo>
                    <a:pt x="145" y="246"/>
                  </a:lnTo>
                  <a:lnTo>
                    <a:pt x="160" y="262"/>
                  </a:lnTo>
                  <a:lnTo>
                    <a:pt x="176" y="277"/>
                  </a:lnTo>
                  <a:lnTo>
                    <a:pt x="191" y="292"/>
                  </a:lnTo>
                  <a:lnTo>
                    <a:pt x="206" y="305"/>
                  </a:lnTo>
                  <a:lnTo>
                    <a:pt x="223" y="316"/>
                  </a:lnTo>
                  <a:lnTo>
                    <a:pt x="234" y="323"/>
                  </a:lnTo>
                  <a:lnTo>
                    <a:pt x="244" y="329"/>
                  </a:lnTo>
                  <a:lnTo>
                    <a:pt x="256" y="335"/>
                  </a:lnTo>
                  <a:lnTo>
                    <a:pt x="266" y="338"/>
                  </a:lnTo>
                  <a:lnTo>
                    <a:pt x="277" y="342"/>
                  </a:lnTo>
                  <a:lnTo>
                    <a:pt x="287" y="343"/>
                  </a:lnTo>
                  <a:lnTo>
                    <a:pt x="299" y="344"/>
                  </a:lnTo>
                  <a:lnTo>
                    <a:pt x="309" y="343"/>
                  </a:lnTo>
                  <a:lnTo>
                    <a:pt x="256" y="60"/>
                  </a:lnTo>
                  <a:lnTo>
                    <a:pt x="243" y="60"/>
                  </a:lnTo>
                  <a:lnTo>
                    <a:pt x="231" y="60"/>
                  </a:lnTo>
                  <a:lnTo>
                    <a:pt x="218" y="59"/>
                  </a:lnTo>
                  <a:lnTo>
                    <a:pt x="205" y="57"/>
                  </a:lnTo>
                  <a:lnTo>
                    <a:pt x="191" y="57"/>
                  </a:lnTo>
                  <a:lnTo>
                    <a:pt x="179" y="56"/>
                  </a:lnTo>
                  <a:lnTo>
                    <a:pt x="165" y="54"/>
                  </a:lnTo>
                  <a:lnTo>
                    <a:pt x="151" y="5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auto">
            <a:xfrm>
              <a:off x="2546" y="2011"/>
              <a:ext cx="155" cy="131"/>
            </a:xfrm>
            <a:custGeom>
              <a:avLst/>
              <a:gdLst>
                <a:gd name="T0" fmla="*/ 262 w 312"/>
                <a:gd name="T1" fmla="*/ 0 h 263"/>
                <a:gd name="T2" fmla="*/ 82 w 312"/>
                <a:gd name="T3" fmla="*/ 35 h 263"/>
                <a:gd name="T4" fmla="*/ 0 w 312"/>
                <a:gd name="T5" fmla="*/ 50 h 263"/>
                <a:gd name="T6" fmla="*/ 0 w 312"/>
                <a:gd name="T7" fmla="*/ 50 h 263"/>
                <a:gd name="T8" fmla="*/ 0 w 312"/>
                <a:gd name="T9" fmla="*/ 50 h 263"/>
                <a:gd name="T10" fmla="*/ 0 w 312"/>
                <a:gd name="T11" fmla="*/ 51 h 263"/>
                <a:gd name="T12" fmla="*/ 0 w 312"/>
                <a:gd name="T13" fmla="*/ 51 h 263"/>
                <a:gd name="T14" fmla="*/ 6 w 312"/>
                <a:gd name="T15" fmla="*/ 65 h 263"/>
                <a:gd name="T16" fmla="*/ 12 w 312"/>
                <a:gd name="T17" fmla="*/ 79 h 263"/>
                <a:gd name="T18" fmla="*/ 18 w 312"/>
                <a:gd name="T19" fmla="*/ 91 h 263"/>
                <a:gd name="T20" fmla="*/ 25 w 312"/>
                <a:gd name="T21" fmla="*/ 105 h 263"/>
                <a:gd name="T22" fmla="*/ 32 w 312"/>
                <a:gd name="T23" fmla="*/ 118 h 263"/>
                <a:gd name="T24" fmla="*/ 40 w 312"/>
                <a:gd name="T25" fmla="*/ 130 h 263"/>
                <a:gd name="T26" fmla="*/ 48 w 312"/>
                <a:gd name="T27" fmla="*/ 143 h 263"/>
                <a:gd name="T28" fmla="*/ 57 w 312"/>
                <a:gd name="T29" fmla="*/ 155 h 263"/>
                <a:gd name="T30" fmla="*/ 73 w 312"/>
                <a:gd name="T31" fmla="*/ 174 h 263"/>
                <a:gd name="T32" fmla="*/ 90 w 312"/>
                <a:gd name="T33" fmla="*/ 192 h 263"/>
                <a:gd name="T34" fmla="*/ 110 w 312"/>
                <a:gd name="T35" fmla="*/ 208 h 263"/>
                <a:gd name="T36" fmla="*/ 131 w 312"/>
                <a:gd name="T37" fmla="*/ 221 h 263"/>
                <a:gd name="T38" fmla="*/ 154 w 312"/>
                <a:gd name="T39" fmla="*/ 234 h 263"/>
                <a:gd name="T40" fmla="*/ 179 w 312"/>
                <a:gd name="T41" fmla="*/ 244 h 263"/>
                <a:gd name="T42" fmla="*/ 207 w 312"/>
                <a:gd name="T43" fmla="*/ 251 h 263"/>
                <a:gd name="T44" fmla="*/ 236 w 312"/>
                <a:gd name="T45" fmla="*/ 257 h 263"/>
                <a:gd name="T46" fmla="*/ 246 w 312"/>
                <a:gd name="T47" fmla="*/ 258 h 263"/>
                <a:gd name="T48" fmla="*/ 255 w 312"/>
                <a:gd name="T49" fmla="*/ 259 h 263"/>
                <a:gd name="T50" fmla="*/ 264 w 312"/>
                <a:gd name="T51" fmla="*/ 261 h 263"/>
                <a:gd name="T52" fmla="*/ 275 w 312"/>
                <a:gd name="T53" fmla="*/ 261 h 263"/>
                <a:gd name="T54" fmla="*/ 284 w 312"/>
                <a:gd name="T55" fmla="*/ 262 h 263"/>
                <a:gd name="T56" fmla="*/ 293 w 312"/>
                <a:gd name="T57" fmla="*/ 262 h 263"/>
                <a:gd name="T58" fmla="*/ 302 w 312"/>
                <a:gd name="T59" fmla="*/ 263 h 263"/>
                <a:gd name="T60" fmla="*/ 312 w 312"/>
                <a:gd name="T61" fmla="*/ 263 h 263"/>
                <a:gd name="T62" fmla="*/ 262 w 312"/>
                <a:gd name="T63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12" h="263">
                  <a:moveTo>
                    <a:pt x="262" y="0"/>
                  </a:moveTo>
                  <a:lnTo>
                    <a:pt x="82" y="3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6" y="65"/>
                  </a:lnTo>
                  <a:lnTo>
                    <a:pt x="12" y="79"/>
                  </a:lnTo>
                  <a:lnTo>
                    <a:pt x="18" y="91"/>
                  </a:lnTo>
                  <a:lnTo>
                    <a:pt x="25" y="105"/>
                  </a:lnTo>
                  <a:lnTo>
                    <a:pt x="32" y="118"/>
                  </a:lnTo>
                  <a:lnTo>
                    <a:pt x="40" y="130"/>
                  </a:lnTo>
                  <a:lnTo>
                    <a:pt x="48" y="143"/>
                  </a:lnTo>
                  <a:lnTo>
                    <a:pt x="57" y="155"/>
                  </a:lnTo>
                  <a:lnTo>
                    <a:pt x="73" y="174"/>
                  </a:lnTo>
                  <a:lnTo>
                    <a:pt x="90" y="192"/>
                  </a:lnTo>
                  <a:lnTo>
                    <a:pt x="110" y="208"/>
                  </a:lnTo>
                  <a:lnTo>
                    <a:pt x="131" y="221"/>
                  </a:lnTo>
                  <a:lnTo>
                    <a:pt x="154" y="234"/>
                  </a:lnTo>
                  <a:lnTo>
                    <a:pt x="179" y="244"/>
                  </a:lnTo>
                  <a:lnTo>
                    <a:pt x="207" y="251"/>
                  </a:lnTo>
                  <a:lnTo>
                    <a:pt x="236" y="257"/>
                  </a:lnTo>
                  <a:lnTo>
                    <a:pt x="246" y="258"/>
                  </a:lnTo>
                  <a:lnTo>
                    <a:pt x="255" y="259"/>
                  </a:lnTo>
                  <a:lnTo>
                    <a:pt x="264" y="261"/>
                  </a:lnTo>
                  <a:lnTo>
                    <a:pt x="275" y="261"/>
                  </a:lnTo>
                  <a:lnTo>
                    <a:pt x="284" y="262"/>
                  </a:lnTo>
                  <a:lnTo>
                    <a:pt x="293" y="262"/>
                  </a:lnTo>
                  <a:lnTo>
                    <a:pt x="302" y="263"/>
                  </a:lnTo>
                  <a:lnTo>
                    <a:pt x="312" y="263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auto">
            <a:xfrm>
              <a:off x="2931" y="1942"/>
              <a:ext cx="115" cy="109"/>
            </a:xfrm>
            <a:custGeom>
              <a:avLst/>
              <a:gdLst>
                <a:gd name="T0" fmla="*/ 0 w 231"/>
                <a:gd name="T1" fmla="*/ 43 h 219"/>
                <a:gd name="T2" fmla="*/ 7 w 231"/>
                <a:gd name="T3" fmla="*/ 88 h 219"/>
                <a:gd name="T4" fmla="*/ 13 w 231"/>
                <a:gd name="T5" fmla="*/ 131 h 219"/>
                <a:gd name="T6" fmla="*/ 17 w 231"/>
                <a:gd name="T7" fmla="*/ 175 h 219"/>
                <a:gd name="T8" fmla="*/ 20 w 231"/>
                <a:gd name="T9" fmla="*/ 219 h 219"/>
                <a:gd name="T10" fmla="*/ 33 w 231"/>
                <a:gd name="T11" fmla="*/ 210 h 219"/>
                <a:gd name="T12" fmla="*/ 44 w 231"/>
                <a:gd name="T13" fmla="*/ 201 h 219"/>
                <a:gd name="T14" fmla="*/ 57 w 231"/>
                <a:gd name="T15" fmla="*/ 191 h 219"/>
                <a:gd name="T16" fmla="*/ 70 w 231"/>
                <a:gd name="T17" fmla="*/ 183 h 219"/>
                <a:gd name="T18" fmla="*/ 82 w 231"/>
                <a:gd name="T19" fmla="*/ 175 h 219"/>
                <a:gd name="T20" fmla="*/ 94 w 231"/>
                <a:gd name="T21" fmla="*/ 167 h 219"/>
                <a:gd name="T22" fmla="*/ 106 w 231"/>
                <a:gd name="T23" fmla="*/ 159 h 219"/>
                <a:gd name="T24" fmla="*/ 120 w 231"/>
                <a:gd name="T25" fmla="*/ 152 h 219"/>
                <a:gd name="T26" fmla="*/ 133 w 231"/>
                <a:gd name="T27" fmla="*/ 145 h 219"/>
                <a:gd name="T28" fmla="*/ 146 w 231"/>
                <a:gd name="T29" fmla="*/ 138 h 219"/>
                <a:gd name="T30" fmla="*/ 160 w 231"/>
                <a:gd name="T31" fmla="*/ 133 h 219"/>
                <a:gd name="T32" fmla="*/ 173 w 231"/>
                <a:gd name="T33" fmla="*/ 127 h 219"/>
                <a:gd name="T34" fmla="*/ 187 w 231"/>
                <a:gd name="T35" fmla="*/ 122 h 219"/>
                <a:gd name="T36" fmla="*/ 201 w 231"/>
                <a:gd name="T37" fmla="*/ 118 h 219"/>
                <a:gd name="T38" fmla="*/ 216 w 231"/>
                <a:gd name="T39" fmla="*/ 114 h 219"/>
                <a:gd name="T40" fmla="*/ 231 w 231"/>
                <a:gd name="T41" fmla="*/ 111 h 219"/>
                <a:gd name="T42" fmla="*/ 231 w 231"/>
                <a:gd name="T43" fmla="*/ 83 h 219"/>
                <a:gd name="T44" fmla="*/ 231 w 231"/>
                <a:gd name="T45" fmla="*/ 55 h 219"/>
                <a:gd name="T46" fmla="*/ 229 w 231"/>
                <a:gd name="T47" fmla="*/ 28 h 219"/>
                <a:gd name="T48" fmla="*/ 226 w 231"/>
                <a:gd name="T49" fmla="*/ 0 h 219"/>
                <a:gd name="T50" fmla="*/ 0 w 231"/>
                <a:gd name="T51" fmla="*/ 4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1" h="219">
                  <a:moveTo>
                    <a:pt x="0" y="43"/>
                  </a:moveTo>
                  <a:lnTo>
                    <a:pt x="7" y="88"/>
                  </a:lnTo>
                  <a:lnTo>
                    <a:pt x="13" y="131"/>
                  </a:lnTo>
                  <a:lnTo>
                    <a:pt x="17" y="175"/>
                  </a:lnTo>
                  <a:lnTo>
                    <a:pt x="20" y="219"/>
                  </a:lnTo>
                  <a:lnTo>
                    <a:pt x="33" y="210"/>
                  </a:lnTo>
                  <a:lnTo>
                    <a:pt x="44" y="201"/>
                  </a:lnTo>
                  <a:lnTo>
                    <a:pt x="57" y="191"/>
                  </a:lnTo>
                  <a:lnTo>
                    <a:pt x="70" y="183"/>
                  </a:lnTo>
                  <a:lnTo>
                    <a:pt x="82" y="175"/>
                  </a:lnTo>
                  <a:lnTo>
                    <a:pt x="94" y="167"/>
                  </a:lnTo>
                  <a:lnTo>
                    <a:pt x="106" y="159"/>
                  </a:lnTo>
                  <a:lnTo>
                    <a:pt x="120" y="152"/>
                  </a:lnTo>
                  <a:lnTo>
                    <a:pt x="133" y="145"/>
                  </a:lnTo>
                  <a:lnTo>
                    <a:pt x="146" y="138"/>
                  </a:lnTo>
                  <a:lnTo>
                    <a:pt x="160" y="133"/>
                  </a:lnTo>
                  <a:lnTo>
                    <a:pt x="173" y="127"/>
                  </a:lnTo>
                  <a:lnTo>
                    <a:pt x="187" y="122"/>
                  </a:lnTo>
                  <a:lnTo>
                    <a:pt x="201" y="118"/>
                  </a:lnTo>
                  <a:lnTo>
                    <a:pt x="216" y="114"/>
                  </a:lnTo>
                  <a:lnTo>
                    <a:pt x="231" y="111"/>
                  </a:lnTo>
                  <a:lnTo>
                    <a:pt x="231" y="83"/>
                  </a:lnTo>
                  <a:lnTo>
                    <a:pt x="231" y="55"/>
                  </a:lnTo>
                  <a:lnTo>
                    <a:pt x="229" y="28"/>
                  </a:lnTo>
                  <a:lnTo>
                    <a:pt x="226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  <p:sp>
          <p:nvSpPr>
            <p:cNvPr id="24" name="Freeform 17"/>
            <p:cNvSpPr>
              <a:spLocks/>
            </p:cNvSpPr>
            <p:nvPr/>
          </p:nvSpPr>
          <p:spPr bwMode="auto">
            <a:xfrm>
              <a:off x="2917" y="2045"/>
              <a:ext cx="124" cy="210"/>
            </a:xfrm>
            <a:custGeom>
              <a:avLst/>
              <a:gdLst>
                <a:gd name="T0" fmla="*/ 48 w 249"/>
                <a:gd name="T1" fmla="*/ 125 h 421"/>
                <a:gd name="T2" fmla="*/ 47 w 249"/>
                <a:gd name="T3" fmla="*/ 166 h 421"/>
                <a:gd name="T4" fmla="*/ 44 w 249"/>
                <a:gd name="T5" fmla="*/ 205 h 421"/>
                <a:gd name="T6" fmla="*/ 40 w 249"/>
                <a:gd name="T7" fmla="*/ 244 h 421"/>
                <a:gd name="T8" fmla="*/ 34 w 249"/>
                <a:gd name="T9" fmla="*/ 282 h 421"/>
                <a:gd name="T10" fmla="*/ 27 w 249"/>
                <a:gd name="T11" fmla="*/ 318 h 421"/>
                <a:gd name="T12" fmla="*/ 19 w 249"/>
                <a:gd name="T13" fmla="*/ 354 h 421"/>
                <a:gd name="T14" fmla="*/ 10 w 249"/>
                <a:gd name="T15" fmla="*/ 388 h 421"/>
                <a:gd name="T16" fmla="*/ 0 w 249"/>
                <a:gd name="T17" fmla="*/ 421 h 421"/>
                <a:gd name="T18" fmla="*/ 24 w 249"/>
                <a:gd name="T19" fmla="*/ 400 h 421"/>
                <a:gd name="T20" fmla="*/ 47 w 249"/>
                <a:gd name="T21" fmla="*/ 379 h 421"/>
                <a:gd name="T22" fmla="*/ 69 w 249"/>
                <a:gd name="T23" fmla="*/ 357 h 421"/>
                <a:gd name="T24" fmla="*/ 90 w 249"/>
                <a:gd name="T25" fmla="*/ 334 h 421"/>
                <a:gd name="T26" fmla="*/ 109 w 249"/>
                <a:gd name="T27" fmla="*/ 310 h 421"/>
                <a:gd name="T28" fmla="*/ 129 w 249"/>
                <a:gd name="T29" fmla="*/ 286 h 421"/>
                <a:gd name="T30" fmla="*/ 146 w 249"/>
                <a:gd name="T31" fmla="*/ 261 h 421"/>
                <a:gd name="T32" fmla="*/ 162 w 249"/>
                <a:gd name="T33" fmla="*/ 234 h 421"/>
                <a:gd name="T34" fmla="*/ 177 w 249"/>
                <a:gd name="T35" fmla="*/ 206 h 421"/>
                <a:gd name="T36" fmla="*/ 191 w 249"/>
                <a:gd name="T37" fmla="*/ 179 h 421"/>
                <a:gd name="T38" fmla="*/ 204 w 249"/>
                <a:gd name="T39" fmla="*/ 151 h 421"/>
                <a:gd name="T40" fmla="*/ 215 w 249"/>
                <a:gd name="T41" fmla="*/ 121 h 421"/>
                <a:gd name="T42" fmla="*/ 226 w 249"/>
                <a:gd name="T43" fmla="*/ 92 h 421"/>
                <a:gd name="T44" fmla="*/ 235 w 249"/>
                <a:gd name="T45" fmla="*/ 62 h 421"/>
                <a:gd name="T46" fmla="*/ 243 w 249"/>
                <a:gd name="T47" fmla="*/ 31 h 421"/>
                <a:gd name="T48" fmla="*/ 249 w 249"/>
                <a:gd name="T49" fmla="*/ 0 h 421"/>
                <a:gd name="T50" fmla="*/ 227 w 249"/>
                <a:gd name="T51" fmla="*/ 7 h 421"/>
                <a:gd name="T52" fmla="*/ 206 w 249"/>
                <a:gd name="T53" fmla="*/ 18 h 421"/>
                <a:gd name="T54" fmla="*/ 185 w 249"/>
                <a:gd name="T55" fmla="*/ 28 h 421"/>
                <a:gd name="T56" fmla="*/ 165 w 249"/>
                <a:gd name="T57" fmla="*/ 41 h 421"/>
                <a:gd name="T58" fmla="*/ 144 w 249"/>
                <a:gd name="T59" fmla="*/ 54 h 421"/>
                <a:gd name="T60" fmla="*/ 123 w 249"/>
                <a:gd name="T61" fmla="*/ 69 h 421"/>
                <a:gd name="T62" fmla="*/ 101 w 249"/>
                <a:gd name="T63" fmla="*/ 86 h 421"/>
                <a:gd name="T64" fmla="*/ 79 w 249"/>
                <a:gd name="T65" fmla="*/ 102 h 421"/>
                <a:gd name="T66" fmla="*/ 71 w 249"/>
                <a:gd name="T67" fmla="*/ 107 h 421"/>
                <a:gd name="T68" fmla="*/ 64 w 249"/>
                <a:gd name="T69" fmla="*/ 113 h 421"/>
                <a:gd name="T70" fmla="*/ 56 w 249"/>
                <a:gd name="T71" fmla="*/ 119 h 421"/>
                <a:gd name="T72" fmla="*/ 48 w 249"/>
                <a:gd name="T73" fmla="*/ 125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9" h="421">
                  <a:moveTo>
                    <a:pt x="48" y="125"/>
                  </a:moveTo>
                  <a:lnTo>
                    <a:pt x="47" y="166"/>
                  </a:lnTo>
                  <a:lnTo>
                    <a:pt x="44" y="205"/>
                  </a:lnTo>
                  <a:lnTo>
                    <a:pt x="40" y="244"/>
                  </a:lnTo>
                  <a:lnTo>
                    <a:pt x="34" y="282"/>
                  </a:lnTo>
                  <a:lnTo>
                    <a:pt x="27" y="318"/>
                  </a:lnTo>
                  <a:lnTo>
                    <a:pt x="19" y="354"/>
                  </a:lnTo>
                  <a:lnTo>
                    <a:pt x="10" y="388"/>
                  </a:lnTo>
                  <a:lnTo>
                    <a:pt x="0" y="421"/>
                  </a:lnTo>
                  <a:lnTo>
                    <a:pt x="24" y="400"/>
                  </a:lnTo>
                  <a:lnTo>
                    <a:pt x="47" y="379"/>
                  </a:lnTo>
                  <a:lnTo>
                    <a:pt x="69" y="357"/>
                  </a:lnTo>
                  <a:lnTo>
                    <a:pt x="90" y="334"/>
                  </a:lnTo>
                  <a:lnTo>
                    <a:pt x="109" y="310"/>
                  </a:lnTo>
                  <a:lnTo>
                    <a:pt x="129" y="286"/>
                  </a:lnTo>
                  <a:lnTo>
                    <a:pt x="146" y="261"/>
                  </a:lnTo>
                  <a:lnTo>
                    <a:pt x="162" y="234"/>
                  </a:lnTo>
                  <a:lnTo>
                    <a:pt x="177" y="206"/>
                  </a:lnTo>
                  <a:lnTo>
                    <a:pt x="191" y="179"/>
                  </a:lnTo>
                  <a:lnTo>
                    <a:pt x="204" y="151"/>
                  </a:lnTo>
                  <a:lnTo>
                    <a:pt x="215" y="121"/>
                  </a:lnTo>
                  <a:lnTo>
                    <a:pt x="226" y="92"/>
                  </a:lnTo>
                  <a:lnTo>
                    <a:pt x="235" y="62"/>
                  </a:lnTo>
                  <a:lnTo>
                    <a:pt x="243" y="31"/>
                  </a:lnTo>
                  <a:lnTo>
                    <a:pt x="249" y="0"/>
                  </a:lnTo>
                  <a:lnTo>
                    <a:pt x="227" y="7"/>
                  </a:lnTo>
                  <a:lnTo>
                    <a:pt x="206" y="18"/>
                  </a:lnTo>
                  <a:lnTo>
                    <a:pt x="185" y="28"/>
                  </a:lnTo>
                  <a:lnTo>
                    <a:pt x="165" y="41"/>
                  </a:lnTo>
                  <a:lnTo>
                    <a:pt x="144" y="54"/>
                  </a:lnTo>
                  <a:lnTo>
                    <a:pt x="123" y="69"/>
                  </a:lnTo>
                  <a:lnTo>
                    <a:pt x="101" y="86"/>
                  </a:lnTo>
                  <a:lnTo>
                    <a:pt x="79" y="102"/>
                  </a:lnTo>
                  <a:lnTo>
                    <a:pt x="71" y="107"/>
                  </a:lnTo>
                  <a:lnTo>
                    <a:pt x="64" y="113"/>
                  </a:lnTo>
                  <a:lnTo>
                    <a:pt x="56" y="119"/>
                  </a:lnTo>
                  <a:lnTo>
                    <a:pt x="48" y="12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auto">
            <a:xfrm>
              <a:off x="2792" y="1651"/>
              <a:ext cx="241" cy="257"/>
            </a:xfrm>
            <a:custGeom>
              <a:avLst/>
              <a:gdLst>
                <a:gd name="T0" fmla="*/ 481 w 481"/>
                <a:gd name="T1" fmla="*/ 472 h 514"/>
                <a:gd name="T2" fmla="*/ 254 w 481"/>
                <a:gd name="T3" fmla="*/ 514 h 514"/>
                <a:gd name="T4" fmla="*/ 244 w 481"/>
                <a:gd name="T5" fmla="*/ 474 h 514"/>
                <a:gd name="T6" fmla="*/ 234 w 481"/>
                <a:gd name="T7" fmla="*/ 435 h 514"/>
                <a:gd name="T8" fmla="*/ 221 w 481"/>
                <a:gd name="T9" fmla="*/ 397 h 514"/>
                <a:gd name="T10" fmla="*/ 208 w 481"/>
                <a:gd name="T11" fmla="*/ 359 h 514"/>
                <a:gd name="T12" fmla="*/ 194 w 481"/>
                <a:gd name="T13" fmla="*/ 323 h 514"/>
                <a:gd name="T14" fmla="*/ 181 w 481"/>
                <a:gd name="T15" fmla="*/ 288 h 514"/>
                <a:gd name="T16" fmla="*/ 164 w 481"/>
                <a:gd name="T17" fmla="*/ 253 h 514"/>
                <a:gd name="T18" fmla="*/ 149 w 481"/>
                <a:gd name="T19" fmla="*/ 220 h 514"/>
                <a:gd name="T20" fmla="*/ 132 w 481"/>
                <a:gd name="T21" fmla="*/ 187 h 514"/>
                <a:gd name="T22" fmla="*/ 115 w 481"/>
                <a:gd name="T23" fmla="*/ 156 h 514"/>
                <a:gd name="T24" fmla="*/ 98 w 481"/>
                <a:gd name="T25" fmla="*/ 126 h 514"/>
                <a:gd name="T26" fmla="*/ 79 w 481"/>
                <a:gd name="T27" fmla="*/ 99 h 514"/>
                <a:gd name="T28" fmla="*/ 60 w 481"/>
                <a:gd name="T29" fmla="*/ 71 h 514"/>
                <a:gd name="T30" fmla="*/ 40 w 481"/>
                <a:gd name="T31" fmla="*/ 46 h 514"/>
                <a:gd name="T32" fmla="*/ 20 w 481"/>
                <a:gd name="T33" fmla="*/ 22 h 514"/>
                <a:gd name="T34" fmla="*/ 0 w 481"/>
                <a:gd name="T35" fmla="*/ 0 h 514"/>
                <a:gd name="T36" fmla="*/ 13 w 481"/>
                <a:gd name="T37" fmla="*/ 3 h 514"/>
                <a:gd name="T38" fmla="*/ 27 w 481"/>
                <a:gd name="T39" fmla="*/ 8 h 514"/>
                <a:gd name="T40" fmla="*/ 41 w 481"/>
                <a:gd name="T41" fmla="*/ 12 h 514"/>
                <a:gd name="T42" fmla="*/ 54 w 481"/>
                <a:gd name="T43" fmla="*/ 17 h 514"/>
                <a:gd name="T44" fmla="*/ 68 w 481"/>
                <a:gd name="T45" fmla="*/ 23 h 514"/>
                <a:gd name="T46" fmla="*/ 81 w 481"/>
                <a:gd name="T47" fmla="*/ 27 h 514"/>
                <a:gd name="T48" fmla="*/ 94 w 481"/>
                <a:gd name="T49" fmla="*/ 33 h 514"/>
                <a:gd name="T50" fmla="*/ 108 w 481"/>
                <a:gd name="T51" fmla="*/ 39 h 514"/>
                <a:gd name="T52" fmla="*/ 121 w 481"/>
                <a:gd name="T53" fmla="*/ 45 h 514"/>
                <a:gd name="T54" fmla="*/ 133 w 481"/>
                <a:gd name="T55" fmla="*/ 51 h 514"/>
                <a:gd name="T56" fmla="*/ 146 w 481"/>
                <a:gd name="T57" fmla="*/ 58 h 514"/>
                <a:gd name="T58" fmla="*/ 159 w 481"/>
                <a:gd name="T59" fmla="*/ 65 h 514"/>
                <a:gd name="T60" fmla="*/ 171 w 481"/>
                <a:gd name="T61" fmla="*/ 72 h 514"/>
                <a:gd name="T62" fmla="*/ 184 w 481"/>
                <a:gd name="T63" fmla="*/ 80 h 514"/>
                <a:gd name="T64" fmla="*/ 196 w 481"/>
                <a:gd name="T65" fmla="*/ 88 h 514"/>
                <a:gd name="T66" fmla="*/ 208 w 481"/>
                <a:gd name="T67" fmla="*/ 96 h 514"/>
                <a:gd name="T68" fmla="*/ 232 w 481"/>
                <a:gd name="T69" fmla="*/ 114 h 514"/>
                <a:gd name="T70" fmla="*/ 257 w 481"/>
                <a:gd name="T71" fmla="*/ 132 h 514"/>
                <a:gd name="T72" fmla="*/ 280 w 481"/>
                <a:gd name="T73" fmla="*/ 152 h 514"/>
                <a:gd name="T74" fmla="*/ 300 w 481"/>
                <a:gd name="T75" fmla="*/ 172 h 514"/>
                <a:gd name="T76" fmla="*/ 322 w 481"/>
                <a:gd name="T77" fmla="*/ 193 h 514"/>
                <a:gd name="T78" fmla="*/ 342 w 481"/>
                <a:gd name="T79" fmla="*/ 215 h 514"/>
                <a:gd name="T80" fmla="*/ 360 w 481"/>
                <a:gd name="T81" fmla="*/ 237 h 514"/>
                <a:gd name="T82" fmla="*/ 378 w 481"/>
                <a:gd name="T83" fmla="*/ 261 h 514"/>
                <a:gd name="T84" fmla="*/ 395 w 481"/>
                <a:gd name="T85" fmla="*/ 285 h 514"/>
                <a:gd name="T86" fmla="*/ 410 w 481"/>
                <a:gd name="T87" fmla="*/ 309 h 514"/>
                <a:gd name="T88" fmla="*/ 425 w 481"/>
                <a:gd name="T89" fmla="*/ 335 h 514"/>
                <a:gd name="T90" fmla="*/ 439 w 481"/>
                <a:gd name="T91" fmla="*/ 361 h 514"/>
                <a:gd name="T92" fmla="*/ 451 w 481"/>
                <a:gd name="T93" fmla="*/ 388 h 514"/>
                <a:gd name="T94" fmla="*/ 462 w 481"/>
                <a:gd name="T95" fmla="*/ 415 h 514"/>
                <a:gd name="T96" fmla="*/ 472 w 481"/>
                <a:gd name="T97" fmla="*/ 443 h 514"/>
                <a:gd name="T98" fmla="*/ 481 w 481"/>
                <a:gd name="T99" fmla="*/ 472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1" h="514">
                  <a:moveTo>
                    <a:pt x="481" y="472"/>
                  </a:moveTo>
                  <a:lnTo>
                    <a:pt x="254" y="514"/>
                  </a:lnTo>
                  <a:lnTo>
                    <a:pt x="244" y="474"/>
                  </a:lnTo>
                  <a:lnTo>
                    <a:pt x="234" y="435"/>
                  </a:lnTo>
                  <a:lnTo>
                    <a:pt x="221" y="397"/>
                  </a:lnTo>
                  <a:lnTo>
                    <a:pt x="208" y="359"/>
                  </a:lnTo>
                  <a:lnTo>
                    <a:pt x="194" y="323"/>
                  </a:lnTo>
                  <a:lnTo>
                    <a:pt x="181" y="288"/>
                  </a:lnTo>
                  <a:lnTo>
                    <a:pt x="164" y="253"/>
                  </a:lnTo>
                  <a:lnTo>
                    <a:pt x="149" y="220"/>
                  </a:lnTo>
                  <a:lnTo>
                    <a:pt x="132" y="187"/>
                  </a:lnTo>
                  <a:lnTo>
                    <a:pt x="115" y="156"/>
                  </a:lnTo>
                  <a:lnTo>
                    <a:pt x="98" y="126"/>
                  </a:lnTo>
                  <a:lnTo>
                    <a:pt x="79" y="99"/>
                  </a:lnTo>
                  <a:lnTo>
                    <a:pt x="60" y="71"/>
                  </a:lnTo>
                  <a:lnTo>
                    <a:pt x="40" y="46"/>
                  </a:lnTo>
                  <a:lnTo>
                    <a:pt x="20" y="22"/>
                  </a:lnTo>
                  <a:lnTo>
                    <a:pt x="0" y="0"/>
                  </a:lnTo>
                  <a:lnTo>
                    <a:pt x="13" y="3"/>
                  </a:lnTo>
                  <a:lnTo>
                    <a:pt x="27" y="8"/>
                  </a:lnTo>
                  <a:lnTo>
                    <a:pt x="41" y="12"/>
                  </a:lnTo>
                  <a:lnTo>
                    <a:pt x="54" y="17"/>
                  </a:lnTo>
                  <a:lnTo>
                    <a:pt x="68" y="23"/>
                  </a:lnTo>
                  <a:lnTo>
                    <a:pt x="81" y="27"/>
                  </a:lnTo>
                  <a:lnTo>
                    <a:pt x="94" y="33"/>
                  </a:lnTo>
                  <a:lnTo>
                    <a:pt x="108" y="39"/>
                  </a:lnTo>
                  <a:lnTo>
                    <a:pt x="121" y="45"/>
                  </a:lnTo>
                  <a:lnTo>
                    <a:pt x="133" y="51"/>
                  </a:lnTo>
                  <a:lnTo>
                    <a:pt x="146" y="58"/>
                  </a:lnTo>
                  <a:lnTo>
                    <a:pt x="159" y="65"/>
                  </a:lnTo>
                  <a:lnTo>
                    <a:pt x="171" y="72"/>
                  </a:lnTo>
                  <a:lnTo>
                    <a:pt x="184" y="80"/>
                  </a:lnTo>
                  <a:lnTo>
                    <a:pt x="196" y="88"/>
                  </a:lnTo>
                  <a:lnTo>
                    <a:pt x="208" y="96"/>
                  </a:lnTo>
                  <a:lnTo>
                    <a:pt x="232" y="114"/>
                  </a:lnTo>
                  <a:lnTo>
                    <a:pt x="257" y="132"/>
                  </a:lnTo>
                  <a:lnTo>
                    <a:pt x="280" y="152"/>
                  </a:lnTo>
                  <a:lnTo>
                    <a:pt x="300" y="172"/>
                  </a:lnTo>
                  <a:lnTo>
                    <a:pt x="322" y="193"/>
                  </a:lnTo>
                  <a:lnTo>
                    <a:pt x="342" y="215"/>
                  </a:lnTo>
                  <a:lnTo>
                    <a:pt x="360" y="237"/>
                  </a:lnTo>
                  <a:lnTo>
                    <a:pt x="378" y="261"/>
                  </a:lnTo>
                  <a:lnTo>
                    <a:pt x="395" y="285"/>
                  </a:lnTo>
                  <a:lnTo>
                    <a:pt x="410" y="309"/>
                  </a:lnTo>
                  <a:lnTo>
                    <a:pt x="425" y="335"/>
                  </a:lnTo>
                  <a:lnTo>
                    <a:pt x="439" y="361"/>
                  </a:lnTo>
                  <a:lnTo>
                    <a:pt x="451" y="388"/>
                  </a:lnTo>
                  <a:lnTo>
                    <a:pt x="462" y="415"/>
                  </a:lnTo>
                  <a:lnTo>
                    <a:pt x="472" y="443"/>
                  </a:lnTo>
                  <a:lnTo>
                    <a:pt x="481" y="47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  <p:sp>
          <p:nvSpPr>
            <p:cNvPr id="26" name="Freeform 19"/>
            <p:cNvSpPr>
              <a:spLocks/>
            </p:cNvSpPr>
            <p:nvPr/>
          </p:nvSpPr>
          <p:spPr bwMode="auto">
            <a:xfrm>
              <a:off x="2530" y="1659"/>
              <a:ext cx="136" cy="321"/>
            </a:xfrm>
            <a:custGeom>
              <a:avLst/>
              <a:gdLst>
                <a:gd name="T0" fmla="*/ 162 w 273"/>
                <a:gd name="T1" fmla="*/ 0 h 642"/>
                <a:gd name="T2" fmla="*/ 273 w 273"/>
                <a:gd name="T3" fmla="*/ 594 h 642"/>
                <a:gd name="T4" fmla="*/ 13 w 273"/>
                <a:gd name="T5" fmla="*/ 642 h 642"/>
                <a:gd name="T6" fmla="*/ 4 w 273"/>
                <a:gd name="T7" fmla="*/ 555 h 642"/>
                <a:gd name="T8" fmla="*/ 0 w 273"/>
                <a:gd name="T9" fmla="*/ 468 h 642"/>
                <a:gd name="T10" fmla="*/ 2 w 273"/>
                <a:gd name="T11" fmla="*/ 387 h 642"/>
                <a:gd name="T12" fmla="*/ 11 w 273"/>
                <a:gd name="T13" fmla="*/ 309 h 642"/>
                <a:gd name="T14" fmla="*/ 23 w 273"/>
                <a:gd name="T15" fmla="*/ 237 h 642"/>
                <a:gd name="T16" fmla="*/ 41 w 273"/>
                <a:gd name="T17" fmla="*/ 171 h 642"/>
                <a:gd name="T18" fmla="*/ 65 w 273"/>
                <a:gd name="T19" fmla="*/ 114 h 642"/>
                <a:gd name="T20" fmla="*/ 92 w 273"/>
                <a:gd name="T21" fmla="*/ 64 h 642"/>
                <a:gd name="T22" fmla="*/ 100 w 273"/>
                <a:gd name="T23" fmla="*/ 54 h 642"/>
                <a:gd name="T24" fmla="*/ 109 w 273"/>
                <a:gd name="T25" fmla="*/ 44 h 642"/>
                <a:gd name="T26" fmla="*/ 117 w 273"/>
                <a:gd name="T27" fmla="*/ 34 h 642"/>
                <a:gd name="T28" fmla="*/ 126 w 273"/>
                <a:gd name="T29" fmla="*/ 25 h 642"/>
                <a:gd name="T30" fmla="*/ 134 w 273"/>
                <a:gd name="T31" fmla="*/ 18 h 642"/>
                <a:gd name="T32" fmla="*/ 143 w 273"/>
                <a:gd name="T33" fmla="*/ 11 h 642"/>
                <a:gd name="T34" fmla="*/ 152 w 273"/>
                <a:gd name="T35" fmla="*/ 4 h 642"/>
                <a:gd name="T36" fmla="*/ 162 w 273"/>
                <a:gd name="T37" fmla="*/ 0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3" h="642">
                  <a:moveTo>
                    <a:pt x="162" y="0"/>
                  </a:moveTo>
                  <a:lnTo>
                    <a:pt x="273" y="594"/>
                  </a:lnTo>
                  <a:lnTo>
                    <a:pt x="13" y="642"/>
                  </a:lnTo>
                  <a:lnTo>
                    <a:pt x="4" y="555"/>
                  </a:lnTo>
                  <a:lnTo>
                    <a:pt x="0" y="468"/>
                  </a:lnTo>
                  <a:lnTo>
                    <a:pt x="2" y="387"/>
                  </a:lnTo>
                  <a:lnTo>
                    <a:pt x="11" y="309"/>
                  </a:lnTo>
                  <a:lnTo>
                    <a:pt x="23" y="237"/>
                  </a:lnTo>
                  <a:lnTo>
                    <a:pt x="41" y="171"/>
                  </a:lnTo>
                  <a:lnTo>
                    <a:pt x="65" y="114"/>
                  </a:lnTo>
                  <a:lnTo>
                    <a:pt x="92" y="64"/>
                  </a:lnTo>
                  <a:lnTo>
                    <a:pt x="100" y="54"/>
                  </a:lnTo>
                  <a:lnTo>
                    <a:pt x="109" y="44"/>
                  </a:lnTo>
                  <a:lnTo>
                    <a:pt x="117" y="34"/>
                  </a:lnTo>
                  <a:lnTo>
                    <a:pt x="126" y="25"/>
                  </a:lnTo>
                  <a:lnTo>
                    <a:pt x="134" y="18"/>
                  </a:lnTo>
                  <a:lnTo>
                    <a:pt x="143" y="11"/>
                  </a:lnTo>
                  <a:lnTo>
                    <a:pt x="152" y="4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2666" y="1646"/>
              <a:ext cx="198" cy="300"/>
            </a:xfrm>
            <a:custGeom>
              <a:avLst/>
              <a:gdLst>
                <a:gd name="T0" fmla="*/ 112 w 397"/>
                <a:gd name="T1" fmla="*/ 600 h 600"/>
                <a:gd name="T2" fmla="*/ 0 w 397"/>
                <a:gd name="T3" fmla="*/ 1 h 600"/>
                <a:gd name="T4" fmla="*/ 13 w 397"/>
                <a:gd name="T5" fmla="*/ 0 h 600"/>
                <a:gd name="T6" fmla="*/ 27 w 397"/>
                <a:gd name="T7" fmla="*/ 1 h 600"/>
                <a:gd name="T8" fmla="*/ 41 w 397"/>
                <a:gd name="T9" fmla="*/ 4 h 600"/>
                <a:gd name="T10" fmla="*/ 54 w 397"/>
                <a:gd name="T11" fmla="*/ 7 h 600"/>
                <a:gd name="T12" fmla="*/ 68 w 397"/>
                <a:gd name="T13" fmla="*/ 13 h 600"/>
                <a:gd name="T14" fmla="*/ 83 w 397"/>
                <a:gd name="T15" fmla="*/ 20 h 600"/>
                <a:gd name="T16" fmla="*/ 97 w 397"/>
                <a:gd name="T17" fmla="*/ 28 h 600"/>
                <a:gd name="T18" fmla="*/ 112 w 397"/>
                <a:gd name="T19" fmla="*/ 37 h 600"/>
                <a:gd name="T20" fmla="*/ 134 w 397"/>
                <a:gd name="T21" fmla="*/ 53 h 600"/>
                <a:gd name="T22" fmla="*/ 156 w 397"/>
                <a:gd name="T23" fmla="*/ 73 h 600"/>
                <a:gd name="T24" fmla="*/ 178 w 397"/>
                <a:gd name="T25" fmla="*/ 95 h 600"/>
                <a:gd name="T26" fmla="*/ 198 w 397"/>
                <a:gd name="T27" fmla="*/ 119 h 600"/>
                <a:gd name="T28" fmla="*/ 219 w 397"/>
                <a:gd name="T29" fmla="*/ 144 h 600"/>
                <a:gd name="T30" fmla="*/ 240 w 397"/>
                <a:gd name="T31" fmla="*/ 173 h 600"/>
                <a:gd name="T32" fmla="*/ 260 w 397"/>
                <a:gd name="T33" fmla="*/ 203 h 600"/>
                <a:gd name="T34" fmla="*/ 278 w 397"/>
                <a:gd name="T35" fmla="*/ 235 h 600"/>
                <a:gd name="T36" fmla="*/ 295 w 397"/>
                <a:gd name="T37" fmla="*/ 270 h 600"/>
                <a:gd name="T38" fmla="*/ 313 w 397"/>
                <a:gd name="T39" fmla="*/ 305 h 600"/>
                <a:gd name="T40" fmla="*/ 330 w 397"/>
                <a:gd name="T41" fmla="*/ 342 h 600"/>
                <a:gd name="T42" fmla="*/ 345 w 397"/>
                <a:gd name="T43" fmla="*/ 380 h 600"/>
                <a:gd name="T44" fmla="*/ 360 w 397"/>
                <a:gd name="T45" fmla="*/ 421 h 600"/>
                <a:gd name="T46" fmla="*/ 373 w 397"/>
                <a:gd name="T47" fmla="*/ 461 h 600"/>
                <a:gd name="T48" fmla="*/ 385 w 397"/>
                <a:gd name="T49" fmla="*/ 503 h 600"/>
                <a:gd name="T50" fmla="*/ 397 w 397"/>
                <a:gd name="T51" fmla="*/ 546 h 600"/>
                <a:gd name="T52" fmla="*/ 112 w 397"/>
                <a:gd name="T53" fmla="*/ 60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97" h="600">
                  <a:moveTo>
                    <a:pt x="112" y="600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27" y="1"/>
                  </a:lnTo>
                  <a:lnTo>
                    <a:pt x="41" y="4"/>
                  </a:lnTo>
                  <a:lnTo>
                    <a:pt x="54" y="7"/>
                  </a:lnTo>
                  <a:lnTo>
                    <a:pt x="68" y="13"/>
                  </a:lnTo>
                  <a:lnTo>
                    <a:pt x="83" y="20"/>
                  </a:lnTo>
                  <a:lnTo>
                    <a:pt x="97" y="28"/>
                  </a:lnTo>
                  <a:lnTo>
                    <a:pt x="112" y="37"/>
                  </a:lnTo>
                  <a:lnTo>
                    <a:pt x="134" y="53"/>
                  </a:lnTo>
                  <a:lnTo>
                    <a:pt x="156" y="73"/>
                  </a:lnTo>
                  <a:lnTo>
                    <a:pt x="178" y="95"/>
                  </a:lnTo>
                  <a:lnTo>
                    <a:pt x="198" y="119"/>
                  </a:lnTo>
                  <a:lnTo>
                    <a:pt x="219" y="144"/>
                  </a:lnTo>
                  <a:lnTo>
                    <a:pt x="240" y="173"/>
                  </a:lnTo>
                  <a:lnTo>
                    <a:pt x="260" y="203"/>
                  </a:lnTo>
                  <a:lnTo>
                    <a:pt x="278" y="235"/>
                  </a:lnTo>
                  <a:lnTo>
                    <a:pt x="295" y="270"/>
                  </a:lnTo>
                  <a:lnTo>
                    <a:pt x="313" y="305"/>
                  </a:lnTo>
                  <a:lnTo>
                    <a:pt x="330" y="342"/>
                  </a:lnTo>
                  <a:lnTo>
                    <a:pt x="345" y="380"/>
                  </a:lnTo>
                  <a:lnTo>
                    <a:pt x="360" y="421"/>
                  </a:lnTo>
                  <a:lnTo>
                    <a:pt x="373" y="461"/>
                  </a:lnTo>
                  <a:lnTo>
                    <a:pt x="385" y="503"/>
                  </a:lnTo>
                  <a:lnTo>
                    <a:pt x="397" y="546"/>
                  </a:lnTo>
                  <a:lnTo>
                    <a:pt x="112" y="60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2353" y="1695"/>
              <a:ext cx="157" cy="320"/>
            </a:xfrm>
            <a:custGeom>
              <a:avLst/>
              <a:gdLst>
                <a:gd name="T0" fmla="*/ 121 w 314"/>
                <a:gd name="T1" fmla="*/ 189 h 639"/>
                <a:gd name="T2" fmla="*/ 132 w 314"/>
                <a:gd name="T3" fmla="*/ 175 h 639"/>
                <a:gd name="T4" fmla="*/ 141 w 314"/>
                <a:gd name="T5" fmla="*/ 162 h 639"/>
                <a:gd name="T6" fmla="*/ 153 w 314"/>
                <a:gd name="T7" fmla="*/ 148 h 639"/>
                <a:gd name="T8" fmla="*/ 163 w 314"/>
                <a:gd name="T9" fmla="*/ 135 h 639"/>
                <a:gd name="T10" fmla="*/ 175 w 314"/>
                <a:gd name="T11" fmla="*/ 121 h 639"/>
                <a:gd name="T12" fmla="*/ 185 w 314"/>
                <a:gd name="T13" fmla="*/ 109 h 639"/>
                <a:gd name="T14" fmla="*/ 198 w 314"/>
                <a:gd name="T15" fmla="*/ 97 h 639"/>
                <a:gd name="T16" fmla="*/ 209 w 314"/>
                <a:gd name="T17" fmla="*/ 84 h 639"/>
                <a:gd name="T18" fmla="*/ 222 w 314"/>
                <a:gd name="T19" fmla="*/ 73 h 639"/>
                <a:gd name="T20" fmla="*/ 233 w 314"/>
                <a:gd name="T21" fmla="*/ 61 h 639"/>
                <a:gd name="T22" fmla="*/ 247 w 314"/>
                <a:gd name="T23" fmla="*/ 51 h 639"/>
                <a:gd name="T24" fmla="*/ 260 w 314"/>
                <a:gd name="T25" fmla="*/ 39 h 639"/>
                <a:gd name="T26" fmla="*/ 272 w 314"/>
                <a:gd name="T27" fmla="*/ 29 h 639"/>
                <a:gd name="T28" fmla="*/ 286 w 314"/>
                <a:gd name="T29" fmla="*/ 20 h 639"/>
                <a:gd name="T30" fmla="*/ 300 w 314"/>
                <a:gd name="T31" fmla="*/ 10 h 639"/>
                <a:gd name="T32" fmla="*/ 314 w 314"/>
                <a:gd name="T33" fmla="*/ 0 h 639"/>
                <a:gd name="T34" fmla="*/ 291 w 314"/>
                <a:gd name="T35" fmla="*/ 58 h 639"/>
                <a:gd name="T36" fmla="*/ 271 w 314"/>
                <a:gd name="T37" fmla="*/ 121 h 639"/>
                <a:gd name="T38" fmla="*/ 257 w 314"/>
                <a:gd name="T39" fmla="*/ 189 h 639"/>
                <a:gd name="T40" fmla="*/ 247 w 314"/>
                <a:gd name="T41" fmla="*/ 263 h 639"/>
                <a:gd name="T42" fmla="*/ 241 w 314"/>
                <a:gd name="T43" fmla="*/ 340 h 639"/>
                <a:gd name="T44" fmla="*/ 240 w 314"/>
                <a:gd name="T45" fmla="*/ 421 h 639"/>
                <a:gd name="T46" fmla="*/ 245 w 314"/>
                <a:gd name="T47" fmla="*/ 506 h 639"/>
                <a:gd name="T48" fmla="*/ 254 w 314"/>
                <a:gd name="T49" fmla="*/ 592 h 639"/>
                <a:gd name="T50" fmla="*/ 3 w 314"/>
                <a:gd name="T51" fmla="*/ 639 h 639"/>
                <a:gd name="T52" fmla="*/ 0 w 314"/>
                <a:gd name="T53" fmla="*/ 579 h 639"/>
                <a:gd name="T54" fmla="*/ 3 w 314"/>
                <a:gd name="T55" fmla="*/ 521 h 639"/>
                <a:gd name="T56" fmla="*/ 10 w 314"/>
                <a:gd name="T57" fmla="*/ 462 h 639"/>
                <a:gd name="T58" fmla="*/ 22 w 314"/>
                <a:gd name="T59" fmla="*/ 404 h 639"/>
                <a:gd name="T60" fmla="*/ 41 w 314"/>
                <a:gd name="T61" fmla="*/ 348 h 639"/>
                <a:gd name="T62" fmla="*/ 63 w 314"/>
                <a:gd name="T63" fmla="*/ 294 h 639"/>
                <a:gd name="T64" fmla="*/ 89 w 314"/>
                <a:gd name="T65" fmla="*/ 240 h 639"/>
                <a:gd name="T66" fmla="*/ 121 w 314"/>
                <a:gd name="T67" fmla="*/ 189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4" h="639">
                  <a:moveTo>
                    <a:pt x="121" y="189"/>
                  </a:moveTo>
                  <a:lnTo>
                    <a:pt x="132" y="175"/>
                  </a:lnTo>
                  <a:lnTo>
                    <a:pt x="141" y="162"/>
                  </a:lnTo>
                  <a:lnTo>
                    <a:pt x="153" y="148"/>
                  </a:lnTo>
                  <a:lnTo>
                    <a:pt x="163" y="135"/>
                  </a:lnTo>
                  <a:lnTo>
                    <a:pt x="175" y="121"/>
                  </a:lnTo>
                  <a:lnTo>
                    <a:pt x="185" y="109"/>
                  </a:lnTo>
                  <a:lnTo>
                    <a:pt x="198" y="97"/>
                  </a:lnTo>
                  <a:lnTo>
                    <a:pt x="209" y="84"/>
                  </a:lnTo>
                  <a:lnTo>
                    <a:pt x="222" y="73"/>
                  </a:lnTo>
                  <a:lnTo>
                    <a:pt x="233" y="61"/>
                  </a:lnTo>
                  <a:lnTo>
                    <a:pt x="247" y="51"/>
                  </a:lnTo>
                  <a:lnTo>
                    <a:pt x="260" y="39"/>
                  </a:lnTo>
                  <a:lnTo>
                    <a:pt x="272" y="29"/>
                  </a:lnTo>
                  <a:lnTo>
                    <a:pt x="286" y="20"/>
                  </a:lnTo>
                  <a:lnTo>
                    <a:pt x="300" y="10"/>
                  </a:lnTo>
                  <a:lnTo>
                    <a:pt x="314" y="0"/>
                  </a:lnTo>
                  <a:lnTo>
                    <a:pt x="291" y="58"/>
                  </a:lnTo>
                  <a:lnTo>
                    <a:pt x="271" y="121"/>
                  </a:lnTo>
                  <a:lnTo>
                    <a:pt x="257" y="189"/>
                  </a:lnTo>
                  <a:lnTo>
                    <a:pt x="247" y="263"/>
                  </a:lnTo>
                  <a:lnTo>
                    <a:pt x="241" y="340"/>
                  </a:lnTo>
                  <a:lnTo>
                    <a:pt x="240" y="421"/>
                  </a:lnTo>
                  <a:lnTo>
                    <a:pt x="245" y="506"/>
                  </a:lnTo>
                  <a:lnTo>
                    <a:pt x="254" y="592"/>
                  </a:lnTo>
                  <a:lnTo>
                    <a:pt x="3" y="639"/>
                  </a:lnTo>
                  <a:lnTo>
                    <a:pt x="0" y="579"/>
                  </a:lnTo>
                  <a:lnTo>
                    <a:pt x="3" y="521"/>
                  </a:lnTo>
                  <a:lnTo>
                    <a:pt x="10" y="462"/>
                  </a:lnTo>
                  <a:lnTo>
                    <a:pt x="22" y="404"/>
                  </a:lnTo>
                  <a:lnTo>
                    <a:pt x="41" y="348"/>
                  </a:lnTo>
                  <a:lnTo>
                    <a:pt x="63" y="294"/>
                  </a:lnTo>
                  <a:lnTo>
                    <a:pt x="89" y="240"/>
                  </a:lnTo>
                  <a:lnTo>
                    <a:pt x="121" y="18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2364" y="2046"/>
              <a:ext cx="252" cy="274"/>
            </a:xfrm>
            <a:custGeom>
              <a:avLst/>
              <a:gdLst>
                <a:gd name="T0" fmla="*/ 0 w 504"/>
                <a:gd name="T1" fmla="*/ 47 h 548"/>
                <a:gd name="T2" fmla="*/ 252 w 504"/>
                <a:gd name="T3" fmla="*/ 0 h 548"/>
                <a:gd name="T4" fmla="*/ 261 w 504"/>
                <a:gd name="T5" fmla="*/ 42 h 548"/>
                <a:gd name="T6" fmla="*/ 271 w 504"/>
                <a:gd name="T7" fmla="*/ 84 h 548"/>
                <a:gd name="T8" fmla="*/ 283 w 504"/>
                <a:gd name="T9" fmla="*/ 124 h 548"/>
                <a:gd name="T10" fmla="*/ 295 w 504"/>
                <a:gd name="T11" fmla="*/ 164 h 548"/>
                <a:gd name="T12" fmla="*/ 308 w 504"/>
                <a:gd name="T13" fmla="*/ 202 h 548"/>
                <a:gd name="T14" fmla="*/ 322 w 504"/>
                <a:gd name="T15" fmla="*/ 240 h 548"/>
                <a:gd name="T16" fmla="*/ 337 w 504"/>
                <a:gd name="T17" fmla="*/ 277 h 548"/>
                <a:gd name="T18" fmla="*/ 353 w 504"/>
                <a:gd name="T19" fmla="*/ 313 h 548"/>
                <a:gd name="T20" fmla="*/ 369 w 504"/>
                <a:gd name="T21" fmla="*/ 346 h 548"/>
                <a:gd name="T22" fmla="*/ 386 w 504"/>
                <a:gd name="T23" fmla="*/ 380 h 548"/>
                <a:gd name="T24" fmla="*/ 405 w 504"/>
                <a:gd name="T25" fmla="*/ 412 h 548"/>
                <a:gd name="T26" fmla="*/ 423 w 504"/>
                <a:gd name="T27" fmla="*/ 442 h 548"/>
                <a:gd name="T28" fmla="*/ 443 w 504"/>
                <a:gd name="T29" fmla="*/ 470 h 548"/>
                <a:gd name="T30" fmla="*/ 463 w 504"/>
                <a:gd name="T31" fmla="*/ 498 h 548"/>
                <a:gd name="T32" fmla="*/ 483 w 504"/>
                <a:gd name="T33" fmla="*/ 523 h 548"/>
                <a:gd name="T34" fmla="*/ 504 w 504"/>
                <a:gd name="T35" fmla="*/ 548 h 548"/>
                <a:gd name="T36" fmla="*/ 489 w 504"/>
                <a:gd name="T37" fmla="*/ 544 h 548"/>
                <a:gd name="T38" fmla="*/ 475 w 504"/>
                <a:gd name="T39" fmla="*/ 540 h 548"/>
                <a:gd name="T40" fmla="*/ 460 w 504"/>
                <a:gd name="T41" fmla="*/ 535 h 548"/>
                <a:gd name="T42" fmla="*/ 445 w 504"/>
                <a:gd name="T43" fmla="*/ 530 h 548"/>
                <a:gd name="T44" fmla="*/ 431 w 504"/>
                <a:gd name="T45" fmla="*/ 526 h 548"/>
                <a:gd name="T46" fmla="*/ 418 w 504"/>
                <a:gd name="T47" fmla="*/ 520 h 548"/>
                <a:gd name="T48" fmla="*/ 403 w 504"/>
                <a:gd name="T49" fmla="*/ 514 h 548"/>
                <a:gd name="T50" fmla="*/ 389 w 504"/>
                <a:gd name="T51" fmla="*/ 508 h 548"/>
                <a:gd name="T52" fmla="*/ 375 w 504"/>
                <a:gd name="T53" fmla="*/ 503 h 548"/>
                <a:gd name="T54" fmla="*/ 361 w 504"/>
                <a:gd name="T55" fmla="*/ 496 h 548"/>
                <a:gd name="T56" fmla="*/ 347 w 504"/>
                <a:gd name="T57" fmla="*/ 489 h 548"/>
                <a:gd name="T58" fmla="*/ 333 w 504"/>
                <a:gd name="T59" fmla="*/ 481 h 548"/>
                <a:gd name="T60" fmla="*/ 321 w 504"/>
                <a:gd name="T61" fmla="*/ 474 h 548"/>
                <a:gd name="T62" fmla="*/ 307 w 504"/>
                <a:gd name="T63" fmla="*/ 466 h 548"/>
                <a:gd name="T64" fmla="*/ 294 w 504"/>
                <a:gd name="T65" fmla="*/ 458 h 548"/>
                <a:gd name="T66" fmla="*/ 282 w 504"/>
                <a:gd name="T67" fmla="*/ 449 h 548"/>
                <a:gd name="T68" fmla="*/ 255 w 504"/>
                <a:gd name="T69" fmla="*/ 430 h 548"/>
                <a:gd name="T70" fmla="*/ 231 w 504"/>
                <a:gd name="T71" fmla="*/ 411 h 548"/>
                <a:gd name="T72" fmla="*/ 207 w 504"/>
                <a:gd name="T73" fmla="*/ 390 h 548"/>
                <a:gd name="T74" fmla="*/ 184 w 504"/>
                <a:gd name="T75" fmla="*/ 368 h 548"/>
                <a:gd name="T76" fmla="*/ 162 w 504"/>
                <a:gd name="T77" fmla="*/ 346 h 548"/>
                <a:gd name="T78" fmla="*/ 141 w 504"/>
                <a:gd name="T79" fmla="*/ 322 h 548"/>
                <a:gd name="T80" fmla="*/ 121 w 504"/>
                <a:gd name="T81" fmla="*/ 298 h 548"/>
                <a:gd name="T82" fmla="*/ 103 w 504"/>
                <a:gd name="T83" fmla="*/ 274 h 548"/>
                <a:gd name="T84" fmla="*/ 86 w 504"/>
                <a:gd name="T85" fmla="*/ 247 h 548"/>
                <a:gd name="T86" fmla="*/ 71 w 504"/>
                <a:gd name="T87" fmla="*/ 221 h 548"/>
                <a:gd name="T88" fmla="*/ 56 w 504"/>
                <a:gd name="T89" fmla="*/ 193 h 548"/>
                <a:gd name="T90" fmla="*/ 42 w 504"/>
                <a:gd name="T91" fmla="*/ 165 h 548"/>
                <a:gd name="T92" fmla="*/ 29 w 504"/>
                <a:gd name="T93" fmla="*/ 137 h 548"/>
                <a:gd name="T94" fmla="*/ 19 w 504"/>
                <a:gd name="T95" fmla="*/ 108 h 548"/>
                <a:gd name="T96" fmla="*/ 8 w 504"/>
                <a:gd name="T97" fmla="*/ 78 h 548"/>
                <a:gd name="T98" fmla="*/ 0 w 504"/>
                <a:gd name="T99" fmla="*/ 47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04" h="548">
                  <a:moveTo>
                    <a:pt x="0" y="47"/>
                  </a:moveTo>
                  <a:lnTo>
                    <a:pt x="252" y="0"/>
                  </a:lnTo>
                  <a:lnTo>
                    <a:pt x="261" y="42"/>
                  </a:lnTo>
                  <a:lnTo>
                    <a:pt x="271" y="84"/>
                  </a:lnTo>
                  <a:lnTo>
                    <a:pt x="283" y="124"/>
                  </a:lnTo>
                  <a:lnTo>
                    <a:pt x="295" y="164"/>
                  </a:lnTo>
                  <a:lnTo>
                    <a:pt x="308" y="202"/>
                  </a:lnTo>
                  <a:lnTo>
                    <a:pt x="322" y="240"/>
                  </a:lnTo>
                  <a:lnTo>
                    <a:pt x="337" y="277"/>
                  </a:lnTo>
                  <a:lnTo>
                    <a:pt x="353" y="313"/>
                  </a:lnTo>
                  <a:lnTo>
                    <a:pt x="369" y="346"/>
                  </a:lnTo>
                  <a:lnTo>
                    <a:pt x="386" y="380"/>
                  </a:lnTo>
                  <a:lnTo>
                    <a:pt x="405" y="412"/>
                  </a:lnTo>
                  <a:lnTo>
                    <a:pt x="423" y="442"/>
                  </a:lnTo>
                  <a:lnTo>
                    <a:pt x="443" y="470"/>
                  </a:lnTo>
                  <a:lnTo>
                    <a:pt x="463" y="498"/>
                  </a:lnTo>
                  <a:lnTo>
                    <a:pt x="483" y="523"/>
                  </a:lnTo>
                  <a:lnTo>
                    <a:pt x="504" y="548"/>
                  </a:lnTo>
                  <a:lnTo>
                    <a:pt x="489" y="544"/>
                  </a:lnTo>
                  <a:lnTo>
                    <a:pt x="475" y="540"/>
                  </a:lnTo>
                  <a:lnTo>
                    <a:pt x="460" y="535"/>
                  </a:lnTo>
                  <a:lnTo>
                    <a:pt x="445" y="530"/>
                  </a:lnTo>
                  <a:lnTo>
                    <a:pt x="431" y="526"/>
                  </a:lnTo>
                  <a:lnTo>
                    <a:pt x="418" y="520"/>
                  </a:lnTo>
                  <a:lnTo>
                    <a:pt x="403" y="514"/>
                  </a:lnTo>
                  <a:lnTo>
                    <a:pt x="389" y="508"/>
                  </a:lnTo>
                  <a:lnTo>
                    <a:pt x="375" y="503"/>
                  </a:lnTo>
                  <a:lnTo>
                    <a:pt x="361" y="496"/>
                  </a:lnTo>
                  <a:lnTo>
                    <a:pt x="347" y="489"/>
                  </a:lnTo>
                  <a:lnTo>
                    <a:pt x="333" y="481"/>
                  </a:lnTo>
                  <a:lnTo>
                    <a:pt x="321" y="474"/>
                  </a:lnTo>
                  <a:lnTo>
                    <a:pt x="307" y="466"/>
                  </a:lnTo>
                  <a:lnTo>
                    <a:pt x="294" y="458"/>
                  </a:lnTo>
                  <a:lnTo>
                    <a:pt x="282" y="449"/>
                  </a:lnTo>
                  <a:lnTo>
                    <a:pt x="255" y="430"/>
                  </a:lnTo>
                  <a:lnTo>
                    <a:pt x="231" y="411"/>
                  </a:lnTo>
                  <a:lnTo>
                    <a:pt x="207" y="390"/>
                  </a:lnTo>
                  <a:lnTo>
                    <a:pt x="184" y="368"/>
                  </a:lnTo>
                  <a:lnTo>
                    <a:pt x="162" y="346"/>
                  </a:lnTo>
                  <a:lnTo>
                    <a:pt x="141" y="322"/>
                  </a:lnTo>
                  <a:lnTo>
                    <a:pt x="121" y="298"/>
                  </a:lnTo>
                  <a:lnTo>
                    <a:pt x="103" y="274"/>
                  </a:lnTo>
                  <a:lnTo>
                    <a:pt x="86" y="247"/>
                  </a:lnTo>
                  <a:lnTo>
                    <a:pt x="71" y="221"/>
                  </a:lnTo>
                  <a:lnTo>
                    <a:pt x="56" y="193"/>
                  </a:lnTo>
                  <a:lnTo>
                    <a:pt x="42" y="165"/>
                  </a:lnTo>
                  <a:lnTo>
                    <a:pt x="29" y="137"/>
                  </a:lnTo>
                  <a:lnTo>
                    <a:pt x="19" y="108"/>
                  </a:lnTo>
                  <a:lnTo>
                    <a:pt x="8" y="78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3285" y="2566"/>
              <a:ext cx="146" cy="150"/>
            </a:xfrm>
            <a:custGeom>
              <a:avLst/>
              <a:gdLst>
                <a:gd name="T0" fmla="*/ 0 w 293"/>
                <a:gd name="T1" fmla="*/ 301 h 301"/>
                <a:gd name="T2" fmla="*/ 2 w 293"/>
                <a:gd name="T3" fmla="*/ 301 h 301"/>
                <a:gd name="T4" fmla="*/ 9 w 293"/>
                <a:gd name="T5" fmla="*/ 301 h 301"/>
                <a:gd name="T6" fmla="*/ 20 w 293"/>
                <a:gd name="T7" fmla="*/ 301 h 301"/>
                <a:gd name="T8" fmla="*/ 34 w 293"/>
                <a:gd name="T9" fmla="*/ 298 h 301"/>
                <a:gd name="T10" fmla="*/ 51 w 293"/>
                <a:gd name="T11" fmla="*/ 295 h 301"/>
                <a:gd name="T12" fmla="*/ 70 w 293"/>
                <a:gd name="T13" fmla="*/ 289 h 301"/>
                <a:gd name="T14" fmla="*/ 91 w 293"/>
                <a:gd name="T15" fmla="*/ 281 h 301"/>
                <a:gd name="T16" fmla="*/ 114 w 293"/>
                <a:gd name="T17" fmla="*/ 269 h 301"/>
                <a:gd name="T18" fmla="*/ 139 w 293"/>
                <a:gd name="T19" fmla="*/ 255 h 301"/>
                <a:gd name="T20" fmla="*/ 163 w 293"/>
                <a:gd name="T21" fmla="*/ 235 h 301"/>
                <a:gd name="T22" fmla="*/ 187 w 293"/>
                <a:gd name="T23" fmla="*/ 211 h 301"/>
                <a:gd name="T24" fmla="*/ 211 w 293"/>
                <a:gd name="T25" fmla="*/ 182 h 301"/>
                <a:gd name="T26" fmla="*/ 234 w 293"/>
                <a:gd name="T27" fmla="*/ 146 h 301"/>
                <a:gd name="T28" fmla="*/ 256 w 293"/>
                <a:gd name="T29" fmla="*/ 105 h 301"/>
                <a:gd name="T30" fmla="*/ 276 w 293"/>
                <a:gd name="T31" fmla="*/ 57 h 301"/>
                <a:gd name="T32" fmla="*/ 293 w 293"/>
                <a:gd name="T33" fmla="*/ 0 h 301"/>
                <a:gd name="T34" fmla="*/ 281 w 293"/>
                <a:gd name="T35" fmla="*/ 32 h 301"/>
                <a:gd name="T36" fmla="*/ 269 w 293"/>
                <a:gd name="T37" fmla="*/ 63 h 301"/>
                <a:gd name="T38" fmla="*/ 256 w 293"/>
                <a:gd name="T39" fmla="*/ 93 h 301"/>
                <a:gd name="T40" fmla="*/ 241 w 293"/>
                <a:gd name="T41" fmla="*/ 122 h 301"/>
                <a:gd name="T42" fmla="*/ 225 w 293"/>
                <a:gd name="T43" fmla="*/ 149 h 301"/>
                <a:gd name="T44" fmla="*/ 208 w 293"/>
                <a:gd name="T45" fmla="*/ 174 h 301"/>
                <a:gd name="T46" fmla="*/ 190 w 293"/>
                <a:gd name="T47" fmla="*/ 196 h 301"/>
                <a:gd name="T48" fmla="*/ 172 w 293"/>
                <a:gd name="T49" fmla="*/ 218 h 301"/>
                <a:gd name="T50" fmla="*/ 152 w 293"/>
                <a:gd name="T51" fmla="*/ 236 h 301"/>
                <a:gd name="T52" fmla="*/ 132 w 293"/>
                <a:gd name="T53" fmla="*/ 252 h 301"/>
                <a:gd name="T54" fmla="*/ 111 w 293"/>
                <a:gd name="T55" fmla="*/ 267 h 301"/>
                <a:gd name="T56" fmla="*/ 90 w 293"/>
                <a:gd name="T57" fmla="*/ 279 h 301"/>
                <a:gd name="T58" fmla="*/ 68 w 293"/>
                <a:gd name="T59" fmla="*/ 288 h 301"/>
                <a:gd name="T60" fmla="*/ 46 w 293"/>
                <a:gd name="T61" fmla="*/ 295 h 301"/>
                <a:gd name="T62" fmla="*/ 23 w 293"/>
                <a:gd name="T63" fmla="*/ 299 h 301"/>
                <a:gd name="T64" fmla="*/ 0 w 293"/>
                <a:gd name="T65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3" h="301">
                  <a:moveTo>
                    <a:pt x="0" y="301"/>
                  </a:moveTo>
                  <a:lnTo>
                    <a:pt x="2" y="301"/>
                  </a:lnTo>
                  <a:lnTo>
                    <a:pt x="9" y="301"/>
                  </a:lnTo>
                  <a:lnTo>
                    <a:pt x="20" y="301"/>
                  </a:lnTo>
                  <a:lnTo>
                    <a:pt x="34" y="298"/>
                  </a:lnTo>
                  <a:lnTo>
                    <a:pt x="51" y="295"/>
                  </a:lnTo>
                  <a:lnTo>
                    <a:pt x="70" y="289"/>
                  </a:lnTo>
                  <a:lnTo>
                    <a:pt x="91" y="281"/>
                  </a:lnTo>
                  <a:lnTo>
                    <a:pt x="114" y="269"/>
                  </a:lnTo>
                  <a:lnTo>
                    <a:pt x="139" y="255"/>
                  </a:lnTo>
                  <a:lnTo>
                    <a:pt x="163" y="235"/>
                  </a:lnTo>
                  <a:lnTo>
                    <a:pt x="187" y="211"/>
                  </a:lnTo>
                  <a:lnTo>
                    <a:pt x="211" y="182"/>
                  </a:lnTo>
                  <a:lnTo>
                    <a:pt x="234" y="146"/>
                  </a:lnTo>
                  <a:lnTo>
                    <a:pt x="256" y="105"/>
                  </a:lnTo>
                  <a:lnTo>
                    <a:pt x="276" y="57"/>
                  </a:lnTo>
                  <a:lnTo>
                    <a:pt x="293" y="0"/>
                  </a:lnTo>
                  <a:lnTo>
                    <a:pt x="281" y="32"/>
                  </a:lnTo>
                  <a:lnTo>
                    <a:pt x="269" y="63"/>
                  </a:lnTo>
                  <a:lnTo>
                    <a:pt x="256" y="93"/>
                  </a:lnTo>
                  <a:lnTo>
                    <a:pt x="241" y="122"/>
                  </a:lnTo>
                  <a:lnTo>
                    <a:pt x="225" y="149"/>
                  </a:lnTo>
                  <a:lnTo>
                    <a:pt x="208" y="174"/>
                  </a:lnTo>
                  <a:lnTo>
                    <a:pt x="190" y="196"/>
                  </a:lnTo>
                  <a:lnTo>
                    <a:pt x="172" y="218"/>
                  </a:lnTo>
                  <a:lnTo>
                    <a:pt x="152" y="236"/>
                  </a:lnTo>
                  <a:lnTo>
                    <a:pt x="132" y="252"/>
                  </a:lnTo>
                  <a:lnTo>
                    <a:pt x="111" y="267"/>
                  </a:lnTo>
                  <a:lnTo>
                    <a:pt x="90" y="279"/>
                  </a:lnTo>
                  <a:lnTo>
                    <a:pt x="68" y="288"/>
                  </a:lnTo>
                  <a:lnTo>
                    <a:pt x="46" y="295"/>
                  </a:lnTo>
                  <a:lnTo>
                    <a:pt x="23" y="299"/>
                  </a:lnTo>
                  <a:lnTo>
                    <a:pt x="0" y="301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  <p:sp>
          <p:nvSpPr>
            <p:cNvPr id="31" name="Freeform 24"/>
            <p:cNvSpPr>
              <a:spLocks/>
            </p:cNvSpPr>
            <p:nvPr/>
          </p:nvSpPr>
          <p:spPr bwMode="auto">
            <a:xfrm>
              <a:off x="3449" y="2379"/>
              <a:ext cx="0" cy="23"/>
            </a:xfrm>
            <a:custGeom>
              <a:avLst/>
              <a:gdLst>
                <a:gd name="T0" fmla="*/ 0 h 46"/>
                <a:gd name="T1" fmla="*/ 13 h 46"/>
                <a:gd name="T2" fmla="*/ 24 h 46"/>
                <a:gd name="T3" fmla="*/ 36 h 46"/>
                <a:gd name="T4" fmla="*/ 46 h 46"/>
                <a:gd name="T5" fmla="*/ 35 h 46"/>
                <a:gd name="T6" fmla="*/ 23 h 46"/>
                <a:gd name="T7" fmla="*/ 12 h 46"/>
                <a:gd name="T8" fmla="*/ 0 h 4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</a:cxnLst>
              <a:rect l="0" t="0" r="r" b="b"/>
              <a:pathLst>
                <a:path h="46">
                  <a:moveTo>
                    <a:pt x="0" y="0"/>
                  </a:moveTo>
                  <a:lnTo>
                    <a:pt x="0" y="13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0" y="35"/>
                  </a:lnTo>
                  <a:lnTo>
                    <a:pt x="0" y="23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  <p:sp>
          <p:nvSpPr>
            <p:cNvPr id="1024" name="Freeform 25"/>
            <p:cNvSpPr>
              <a:spLocks/>
            </p:cNvSpPr>
            <p:nvPr/>
          </p:nvSpPr>
          <p:spPr bwMode="auto">
            <a:xfrm>
              <a:off x="3131" y="2526"/>
              <a:ext cx="76" cy="155"/>
            </a:xfrm>
            <a:custGeom>
              <a:avLst/>
              <a:gdLst>
                <a:gd name="T0" fmla="*/ 0 w 154"/>
                <a:gd name="T1" fmla="*/ 0 h 309"/>
                <a:gd name="T2" fmla="*/ 7 w 154"/>
                <a:gd name="T3" fmla="*/ 42 h 309"/>
                <a:gd name="T4" fmla="*/ 18 w 154"/>
                <a:gd name="T5" fmla="*/ 86 h 309"/>
                <a:gd name="T6" fmla="*/ 32 w 154"/>
                <a:gd name="T7" fmla="*/ 127 h 309"/>
                <a:gd name="T8" fmla="*/ 48 w 154"/>
                <a:gd name="T9" fmla="*/ 169 h 309"/>
                <a:gd name="T10" fmla="*/ 68 w 154"/>
                <a:gd name="T11" fmla="*/ 208 h 309"/>
                <a:gd name="T12" fmla="*/ 93 w 154"/>
                <a:gd name="T13" fmla="*/ 245 h 309"/>
                <a:gd name="T14" fmla="*/ 120 w 154"/>
                <a:gd name="T15" fmla="*/ 279 h 309"/>
                <a:gd name="T16" fmla="*/ 154 w 154"/>
                <a:gd name="T17" fmla="*/ 309 h 309"/>
                <a:gd name="T18" fmla="*/ 127 w 154"/>
                <a:gd name="T19" fmla="*/ 282 h 309"/>
                <a:gd name="T20" fmla="*/ 103 w 154"/>
                <a:gd name="T21" fmla="*/ 252 h 309"/>
                <a:gd name="T22" fmla="*/ 80 w 154"/>
                <a:gd name="T23" fmla="*/ 216 h 309"/>
                <a:gd name="T24" fmla="*/ 60 w 154"/>
                <a:gd name="T25" fmla="*/ 178 h 309"/>
                <a:gd name="T26" fmla="*/ 41 w 154"/>
                <a:gd name="T27" fmla="*/ 138 h 309"/>
                <a:gd name="T28" fmla="*/ 25 w 154"/>
                <a:gd name="T29" fmla="*/ 94 h 309"/>
                <a:gd name="T30" fmla="*/ 11 w 154"/>
                <a:gd name="T31" fmla="*/ 48 h 309"/>
                <a:gd name="T32" fmla="*/ 0 w 154"/>
                <a:gd name="T33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309">
                  <a:moveTo>
                    <a:pt x="0" y="0"/>
                  </a:moveTo>
                  <a:lnTo>
                    <a:pt x="7" y="42"/>
                  </a:lnTo>
                  <a:lnTo>
                    <a:pt x="18" y="86"/>
                  </a:lnTo>
                  <a:lnTo>
                    <a:pt x="32" y="127"/>
                  </a:lnTo>
                  <a:lnTo>
                    <a:pt x="48" y="169"/>
                  </a:lnTo>
                  <a:lnTo>
                    <a:pt x="68" y="208"/>
                  </a:lnTo>
                  <a:lnTo>
                    <a:pt x="93" y="245"/>
                  </a:lnTo>
                  <a:lnTo>
                    <a:pt x="120" y="279"/>
                  </a:lnTo>
                  <a:lnTo>
                    <a:pt x="154" y="309"/>
                  </a:lnTo>
                  <a:lnTo>
                    <a:pt x="127" y="282"/>
                  </a:lnTo>
                  <a:lnTo>
                    <a:pt x="103" y="252"/>
                  </a:lnTo>
                  <a:lnTo>
                    <a:pt x="80" y="216"/>
                  </a:lnTo>
                  <a:lnTo>
                    <a:pt x="60" y="178"/>
                  </a:lnTo>
                  <a:lnTo>
                    <a:pt x="41" y="138"/>
                  </a:lnTo>
                  <a:lnTo>
                    <a:pt x="25" y="94"/>
                  </a:lnTo>
                  <a:lnTo>
                    <a:pt x="11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  <p:sp>
          <p:nvSpPr>
            <p:cNvPr id="1025" name="Freeform 26"/>
            <p:cNvSpPr>
              <a:spLocks/>
            </p:cNvSpPr>
            <p:nvPr/>
          </p:nvSpPr>
          <p:spPr bwMode="auto">
            <a:xfrm>
              <a:off x="3077" y="1998"/>
              <a:ext cx="372" cy="382"/>
            </a:xfrm>
            <a:custGeom>
              <a:avLst/>
              <a:gdLst>
                <a:gd name="T0" fmla="*/ 74 w 745"/>
                <a:gd name="T1" fmla="*/ 87 h 763"/>
                <a:gd name="T2" fmla="*/ 104 w 745"/>
                <a:gd name="T3" fmla="*/ 90 h 763"/>
                <a:gd name="T4" fmla="*/ 136 w 745"/>
                <a:gd name="T5" fmla="*/ 95 h 763"/>
                <a:gd name="T6" fmla="*/ 170 w 745"/>
                <a:gd name="T7" fmla="*/ 106 h 763"/>
                <a:gd name="T8" fmla="*/ 203 w 745"/>
                <a:gd name="T9" fmla="*/ 120 h 763"/>
                <a:gd name="T10" fmla="*/ 236 w 745"/>
                <a:gd name="T11" fmla="*/ 138 h 763"/>
                <a:gd name="T12" fmla="*/ 269 w 745"/>
                <a:gd name="T13" fmla="*/ 162 h 763"/>
                <a:gd name="T14" fmla="*/ 297 w 745"/>
                <a:gd name="T15" fmla="*/ 193 h 763"/>
                <a:gd name="T16" fmla="*/ 312 w 745"/>
                <a:gd name="T17" fmla="*/ 214 h 763"/>
                <a:gd name="T18" fmla="*/ 316 w 745"/>
                <a:gd name="T19" fmla="*/ 219 h 763"/>
                <a:gd name="T20" fmla="*/ 317 w 745"/>
                <a:gd name="T21" fmla="*/ 222 h 763"/>
                <a:gd name="T22" fmla="*/ 318 w 745"/>
                <a:gd name="T23" fmla="*/ 224 h 763"/>
                <a:gd name="T24" fmla="*/ 329 w 745"/>
                <a:gd name="T25" fmla="*/ 243 h 763"/>
                <a:gd name="T26" fmla="*/ 345 w 745"/>
                <a:gd name="T27" fmla="*/ 280 h 763"/>
                <a:gd name="T28" fmla="*/ 355 w 745"/>
                <a:gd name="T29" fmla="*/ 317 h 763"/>
                <a:gd name="T30" fmla="*/ 361 w 745"/>
                <a:gd name="T31" fmla="*/ 353 h 763"/>
                <a:gd name="T32" fmla="*/ 335 w 745"/>
                <a:gd name="T33" fmla="*/ 371 h 763"/>
                <a:gd name="T34" fmla="*/ 333 w 745"/>
                <a:gd name="T35" fmla="*/ 455 h 763"/>
                <a:gd name="T36" fmla="*/ 318 w 745"/>
                <a:gd name="T37" fmla="*/ 462 h 763"/>
                <a:gd name="T38" fmla="*/ 291 w 745"/>
                <a:gd name="T39" fmla="*/ 477 h 763"/>
                <a:gd name="T40" fmla="*/ 256 w 745"/>
                <a:gd name="T41" fmla="*/ 500 h 763"/>
                <a:gd name="T42" fmla="*/ 216 w 745"/>
                <a:gd name="T43" fmla="*/ 536 h 763"/>
                <a:gd name="T44" fmla="*/ 178 w 745"/>
                <a:gd name="T45" fmla="*/ 588 h 763"/>
                <a:gd name="T46" fmla="*/ 144 w 745"/>
                <a:gd name="T47" fmla="*/ 648 h 763"/>
                <a:gd name="T48" fmla="*/ 119 w 745"/>
                <a:gd name="T49" fmla="*/ 716 h 763"/>
                <a:gd name="T50" fmla="*/ 327 w 745"/>
                <a:gd name="T51" fmla="*/ 755 h 763"/>
                <a:gd name="T52" fmla="*/ 365 w 745"/>
                <a:gd name="T53" fmla="*/ 756 h 763"/>
                <a:gd name="T54" fmla="*/ 457 w 745"/>
                <a:gd name="T55" fmla="*/ 510 h 763"/>
                <a:gd name="T56" fmla="*/ 745 w 745"/>
                <a:gd name="T57" fmla="*/ 762 h 763"/>
                <a:gd name="T58" fmla="*/ 742 w 745"/>
                <a:gd name="T59" fmla="*/ 749 h 763"/>
                <a:gd name="T60" fmla="*/ 735 w 745"/>
                <a:gd name="T61" fmla="*/ 717 h 763"/>
                <a:gd name="T62" fmla="*/ 722 w 745"/>
                <a:gd name="T63" fmla="*/ 670 h 763"/>
                <a:gd name="T64" fmla="*/ 700 w 745"/>
                <a:gd name="T65" fmla="*/ 616 h 763"/>
                <a:gd name="T66" fmla="*/ 666 w 745"/>
                <a:gd name="T67" fmla="*/ 561 h 763"/>
                <a:gd name="T68" fmla="*/ 623 w 745"/>
                <a:gd name="T69" fmla="*/ 510 h 763"/>
                <a:gd name="T70" fmla="*/ 564 w 745"/>
                <a:gd name="T71" fmla="*/ 473 h 763"/>
                <a:gd name="T72" fmla="*/ 491 w 745"/>
                <a:gd name="T73" fmla="*/ 454 h 763"/>
                <a:gd name="T74" fmla="*/ 451 w 745"/>
                <a:gd name="T75" fmla="*/ 374 h 763"/>
                <a:gd name="T76" fmla="*/ 450 w 745"/>
                <a:gd name="T77" fmla="*/ 358 h 763"/>
                <a:gd name="T78" fmla="*/ 444 w 745"/>
                <a:gd name="T79" fmla="*/ 314 h 763"/>
                <a:gd name="T80" fmla="*/ 427 w 745"/>
                <a:gd name="T81" fmla="*/ 252 h 763"/>
                <a:gd name="T82" fmla="*/ 394 w 745"/>
                <a:gd name="T83" fmla="*/ 182 h 763"/>
                <a:gd name="T84" fmla="*/ 342 w 745"/>
                <a:gd name="T85" fmla="*/ 113 h 763"/>
                <a:gd name="T86" fmla="*/ 265 w 745"/>
                <a:gd name="T87" fmla="*/ 53 h 763"/>
                <a:gd name="T88" fmla="*/ 158 w 745"/>
                <a:gd name="T89" fmla="*/ 13 h 763"/>
                <a:gd name="T90" fmla="*/ 16 w 745"/>
                <a:gd name="T91" fmla="*/ 0 h 763"/>
                <a:gd name="T92" fmla="*/ 1 w 745"/>
                <a:gd name="T93" fmla="*/ 89 h 763"/>
                <a:gd name="T94" fmla="*/ 12 w 745"/>
                <a:gd name="T95" fmla="*/ 87 h 763"/>
                <a:gd name="T96" fmla="*/ 21 w 745"/>
                <a:gd name="T97" fmla="*/ 86 h 763"/>
                <a:gd name="T98" fmla="*/ 22 w 745"/>
                <a:gd name="T99" fmla="*/ 85 h 763"/>
                <a:gd name="T100" fmla="*/ 27 w 745"/>
                <a:gd name="T101" fmla="*/ 84 h 763"/>
                <a:gd name="T102" fmla="*/ 36 w 745"/>
                <a:gd name="T103" fmla="*/ 84 h 763"/>
                <a:gd name="T104" fmla="*/ 46 w 745"/>
                <a:gd name="T105" fmla="*/ 85 h 763"/>
                <a:gd name="T106" fmla="*/ 55 w 745"/>
                <a:gd name="T107" fmla="*/ 86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45" h="763">
                  <a:moveTo>
                    <a:pt x="60" y="86"/>
                  </a:moveTo>
                  <a:lnTo>
                    <a:pt x="74" y="87"/>
                  </a:lnTo>
                  <a:lnTo>
                    <a:pt x="88" y="89"/>
                  </a:lnTo>
                  <a:lnTo>
                    <a:pt x="104" y="90"/>
                  </a:lnTo>
                  <a:lnTo>
                    <a:pt x="119" y="92"/>
                  </a:lnTo>
                  <a:lnTo>
                    <a:pt x="136" y="95"/>
                  </a:lnTo>
                  <a:lnTo>
                    <a:pt x="152" y="100"/>
                  </a:lnTo>
                  <a:lnTo>
                    <a:pt x="170" y="106"/>
                  </a:lnTo>
                  <a:lnTo>
                    <a:pt x="187" y="112"/>
                  </a:lnTo>
                  <a:lnTo>
                    <a:pt x="203" y="120"/>
                  </a:lnTo>
                  <a:lnTo>
                    <a:pt x="220" y="128"/>
                  </a:lnTo>
                  <a:lnTo>
                    <a:pt x="236" y="138"/>
                  </a:lnTo>
                  <a:lnTo>
                    <a:pt x="253" y="150"/>
                  </a:lnTo>
                  <a:lnTo>
                    <a:pt x="269" y="162"/>
                  </a:lnTo>
                  <a:lnTo>
                    <a:pt x="284" y="177"/>
                  </a:lnTo>
                  <a:lnTo>
                    <a:pt x="297" y="193"/>
                  </a:lnTo>
                  <a:lnTo>
                    <a:pt x="310" y="212"/>
                  </a:lnTo>
                  <a:lnTo>
                    <a:pt x="312" y="214"/>
                  </a:lnTo>
                  <a:lnTo>
                    <a:pt x="314" y="216"/>
                  </a:lnTo>
                  <a:lnTo>
                    <a:pt x="316" y="219"/>
                  </a:lnTo>
                  <a:lnTo>
                    <a:pt x="317" y="221"/>
                  </a:lnTo>
                  <a:lnTo>
                    <a:pt x="317" y="222"/>
                  </a:lnTo>
                  <a:lnTo>
                    <a:pt x="318" y="223"/>
                  </a:lnTo>
                  <a:lnTo>
                    <a:pt x="318" y="224"/>
                  </a:lnTo>
                  <a:lnTo>
                    <a:pt x="319" y="226"/>
                  </a:lnTo>
                  <a:lnTo>
                    <a:pt x="329" y="243"/>
                  </a:lnTo>
                  <a:lnTo>
                    <a:pt x="338" y="261"/>
                  </a:lnTo>
                  <a:lnTo>
                    <a:pt x="345" y="280"/>
                  </a:lnTo>
                  <a:lnTo>
                    <a:pt x="350" y="298"/>
                  </a:lnTo>
                  <a:lnTo>
                    <a:pt x="355" y="317"/>
                  </a:lnTo>
                  <a:lnTo>
                    <a:pt x="359" y="335"/>
                  </a:lnTo>
                  <a:lnTo>
                    <a:pt x="361" y="353"/>
                  </a:lnTo>
                  <a:lnTo>
                    <a:pt x="363" y="371"/>
                  </a:lnTo>
                  <a:lnTo>
                    <a:pt x="335" y="371"/>
                  </a:lnTo>
                  <a:lnTo>
                    <a:pt x="335" y="454"/>
                  </a:lnTo>
                  <a:lnTo>
                    <a:pt x="333" y="455"/>
                  </a:lnTo>
                  <a:lnTo>
                    <a:pt x="327" y="457"/>
                  </a:lnTo>
                  <a:lnTo>
                    <a:pt x="318" y="462"/>
                  </a:lnTo>
                  <a:lnTo>
                    <a:pt x="306" y="468"/>
                  </a:lnTo>
                  <a:lnTo>
                    <a:pt x="291" y="477"/>
                  </a:lnTo>
                  <a:lnTo>
                    <a:pt x="274" y="487"/>
                  </a:lnTo>
                  <a:lnTo>
                    <a:pt x="256" y="500"/>
                  </a:lnTo>
                  <a:lnTo>
                    <a:pt x="238" y="515"/>
                  </a:lnTo>
                  <a:lnTo>
                    <a:pt x="216" y="536"/>
                  </a:lnTo>
                  <a:lnTo>
                    <a:pt x="196" y="561"/>
                  </a:lnTo>
                  <a:lnTo>
                    <a:pt x="178" y="588"/>
                  </a:lnTo>
                  <a:lnTo>
                    <a:pt x="160" y="617"/>
                  </a:lnTo>
                  <a:lnTo>
                    <a:pt x="144" y="648"/>
                  </a:lnTo>
                  <a:lnTo>
                    <a:pt x="130" y="681"/>
                  </a:lnTo>
                  <a:lnTo>
                    <a:pt x="119" y="716"/>
                  </a:lnTo>
                  <a:lnTo>
                    <a:pt x="108" y="753"/>
                  </a:lnTo>
                  <a:lnTo>
                    <a:pt x="327" y="755"/>
                  </a:lnTo>
                  <a:lnTo>
                    <a:pt x="324" y="757"/>
                  </a:lnTo>
                  <a:lnTo>
                    <a:pt x="365" y="756"/>
                  </a:lnTo>
                  <a:lnTo>
                    <a:pt x="365" y="510"/>
                  </a:lnTo>
                  <a:lnTo>
                    <a:pt x="457" y="510"/>
                  </a:lnTo>
                  <a:lnTo>
                    <a:pt x="457" y="763"/>
                  </a:lnTo>
                  <a:lnTo>
                    <a:pt x="745" y="762"/>
                  </a:lnTo>
                  <a:lnTo>
                    <a:pt x="745" y="759"/>
                  </a:lnTo>
                  <a:lnTo>
                    <a:pt x="742" y="749"/>
                  </a:lnTo>
                  <a:lnTo>
                    <a:pt x="740" y="736"/>
                  </a:lnTo>
                  <a:lnTo>
                    <a:pt x="735" y="717"/>
                  </a:lnTo>
                  <a:lnTo>
                    <a:pt x="730" y="694"/>
                  </a:lnTo>
                  <a:lnTo>
                    <a:pt x="722" y="670"/>
                  </a:lnTo>
                  <a:lnTo>
                    <a:pt x="711" y="643"/>
                  </a:lnTo>
                  <a:lnTo>
                    <a:pt x="700" y="616"/>
                  </a:lnTo>
                  <a:lnTo>
                    <a:pt x="685" y="587"/>
                  </a:lnTo>
                  <a:lnTo>
                    <a:pt x="666" y="561"/>
                  </a:lnTo>
                  <a:lnTo>
                    <a:pt x="646" y="534"/>
                  </a:lnTo>
                  <a:lnTo>
                    <a:pt x="623" y="510"/>
                  </a:lnTo>
                  <a:lnTo>
                    <a:pt x="595" y="489"/>
                  </a:lnTo>
                  <a:lnTo>
                    <a:pt x="564" y="473"/>
                  </a:lnTo>
                  <a:lnTo>
                    <a:pt x="529" y="460"/>
                  </a:lnTo>
                  <a:lnTo>
                    <a:pt x="491" y="454"/>
                  </a:lnTo>
                  <a:lnTo>
                    <a:pt x="491" y="374"/>
                  </a:lnTo>
                  <a:lnTo>
                    <a:pt x="451" y="374"/>
                  </a:lnTo>
                  <a:lnTo>
                    <a:pt x="451" y="369"/>
                  </a:lnTo>
                  <a:lnTo>
                    <a:pt x="450" y="358"/>
                  </a:lnTo>
                  <a:lnTo>
                    <a:pt x="447" y="338"/>
                  </a:lnTo>
                  <a:lnTo>
                    <a:pt x="444" y="314"/>
                  </a:lnTo>
                  <a:lnTo>
                    <a:pt x="437" y="284"/>
                  </a:lnTo>
                  <a:lnTo>
                    <a:pt x="427" y="252"/>
                  </a:lnTo>
                  <a:lnTo>
                    <a:pt x="413" y="218"/>
                  </a:lnTo>
                  <a:lnTo>
                    <a:pt x="394" y="182"/>
                  </a:lnTo>
                  <a:lnTo>
                    <a:pt x="371" y="146"/>
                  </a:lnTo>
                  <a:lnTo>
                    <a:pt x="342" y="113"/>
                  </a:lnTo>
                  <a:lnTo>
                    <a:pt x="308" y="81"/>
                  </a:lnTo>
                  <a:lnTo>
                    <a:pt x="265" y="53"/>
                  </a:lnTo>
                  <a:lnTo>
                    <a:pt x="216" y="30"/>
                  </a:lnTo>
                  <a:lnTo>
                    <a:pt x="158" y="13"/>
                  </a:lnTo>
                  <a:lnTo>
                    <a:pt x="92" y="2"/>
                  </a:lnTo>
                  <a:lnTo>
                    <a:pt x="16" y="0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6" y="87"/>
                  </a:lnTo>
                  <a:lnTo>
                    <a:pt x="12" y="87"/>
                  </a:lnTo>
                  <a:lnTo>
                    <a:pt x="21" y="87"/>
                  </a:lnTo>
                  <a:lnTo>
                    <a:pt x="21" y="86"/>
                  </a:lnTo>
                  <a:lnTo>
                    <a:pt x="22" y="85"/>
                  </a:lnTo>
                  <a:lnTo>
                    <a:pt x="22" y="85"/>
                  </a:lnTo>
                  <a:lnTo>
                    <a:pt x="22" y="84"/>
                  </a:lnTo>
                  <a:lnTo>
                    <a:pt x="27" y="84"/>
                  </a:lnTo>
                  <a:lnTo>
                    <a:pt x="31" y="84"/>
                  </a:lnTo>
                  <a:lnTo>
                    <a:pt x="36" y="84"/>
                  </a:lnTo>
                  <a:lnTo>
                    <a:pt x="42" y="85"/>
                  </a:lnTo>
                  <a:lnTo>
                    <a:pt x="46" y="85"/>
                  </a:lnTo>
                  <a:lnTo>
                    <a:pt x="51" y="85"/>
                  </a:lnTo>
                  <a:lnTo>
                    <a:pt x="55" y="86"/>
                  </a:lnTo>
                  <a:lnTo>
                    <a:pt x="60" y="86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  <p:sp>
          <p:nvSpPr>
            <p:cNvPr id="1027" name="Freeform 27"/>
            <p:cNvSpPr>
              <a:spLocks/>
            </p:cNvSpPr>
            <p:nvPr/>
          </p:nvSpPr>
          <p:spPr bwMode="auto">
            <a:xfrm>
              <a:off x="3236" y="2111"/>
              <a:ext cx="22" cy="72"/>
            </a:xfrm>
            <a:custGeom>
              <a:avLst/>
              <a:gdLst>
                <a:gd name="T0" fmla="*/ 44 w 44"/>
                <a:gd name="T1" fmla="*/ 145 h 145"/>
                <a:gd name="T2" fmla="*/ 42 w 44"/>
                <a:gd name="T3" fmla="*/ 127 h 145"/>
                <a:gd name="T4" fmla="*/ 40 w 44"/>
                <a:gd name="T5" fmla="*/ 109 h 145"/>
                <a:gd name="T6" fmla="*/ 36 w 44"/>
                <a:gd name="T7" fmla="*/ 91 h 145"/>
                <a:gd name="T8" fmla="*/ 31 w 44"/>
                <a:gd name="T9" fmla="*/ 72 h 145"/>
                <a:gd name="T10" fmla="*/ 26 w 44"/>
                <a:gd name="T11" fmla="*/ 54 h 145"/>
                <a:gd name="T12" fmla="*/ 19 w 44"/>
                <a:gd name="T13" fmla="*/ 35 h 145"/>
                <a:gd name="T14" fmla="*/ 10 w 44"/>
                <a:gd name="T15" fmla="*/ 17 h 145"/>
                <a:gd name="T16" fmla="*/ 0 w 44"/>
                <a:gd name="T17" fmla="*/ 0 h 145"/>
                <a:gd name="T18" fmla="*/ 8 w 44"/>
                <a:gd name="T19" fmla="*/ 13 h 145"/>
                <a:gd name="T20" fmla="*/ 15 w 44"/>
                <a:gd name="T21" fmla="*/ 29 h 145"/>
                <a:gd name="T22" fmla="*/ 22 w 44"/>
                <a:gd name="T23" fmla="*/ 46 h 145"/>
                <a:gd name="T24" fmla="*/ 28 w 44"/>
                <a:gd name="T25" fmla="*/ 63 h 145"/>
                <a:gd name="T26" fmla="*/ 34 w 44"/>
                <a:gd name="T27" fmla="*/ 82 h 145"/>
                <a:gd name="T28" fmla="*/ 38 w 44"/>
                <a:gd name="T29" fmla="*/ 102 h 145"/>
                <a:gd name="T30" fmla="*/ 42 w 44"/>
                <a:gd name="T31" fmla="*/ 123 h 145"/>
                <a:gd name="T32" fmla="*/ 44 w 44"/>
                <a:gd name="T3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145">
                  <a:moveTo>
                    <a:pt x="44" y="145"/>
                  </a:moveTo>
                  <a:lnTo>
                    <a:pt x="42" y="127"/>
                  </a:lnTo>
                  <a:lnTo>
                    <a:pt x="40" y="109"/>
                  </a:lnTo>
                  <a:lnTo>
                    <a:pt x="36" y="91"/>
                  </a:lnTo>
                  <a:lnTo>
                    <a:pt x="31" y="72"/>
                  </a:lnTo>
                  <a:lnTo>
                    <a:pt x="26" y="54"/>
                  </a:lnTo>
                  <a:lnTo>
                    <a:pt x="19" y="35"/>
                  </a:lnTo>
                  <a:lnTo>
                    <a:pt x="10" y="17"/>
                  </a:lnTo>
                  <a:lnTo>
                    <a:pt x="0" y="0"/>
                  </a:lnTo>
                  <a:lnTo>
                    <a:pt x="8" y="13"/>
                  </a:lnTo>
                  <a:lnTo>
                    <a:pt x="15" y="29"/>
                  </a:lnTo>
                  <a:lnTo>
                    <a:pt x="22" y="46"/>
                  </a:lnTo>
                  <a:lnTo>
                    <a:pt x="28" y="63"/>
                  </a:lnTo>
                  <a:lnTo>
                    <a:pt x="34" y="82"/>
                  </a:lnTo>
                  <a:lnTo>
                    <a:pt x="38" y="102"/>
                  </a:lnTo>
                  <a:lnTo>
                    <a:pt x="42" y="123"/>
                  </a:lnTo>
                  <a:lnTo>
                    <a:pt x="44" y="145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  <p:sp>
          <p:nvSpPr>
            <p:cNvPr id="1028" name="Freeform 28"/>
            <p:cNvSpPr>
              <a:spLocks/>
            </p:cNvSpPr>
            <p:nvPr/>
          </p:nvSpPr>
          <p:spPr bwMode="auto">
            <a:xfrm>
              <a:off x="3232" y="2104"/>
              <a:ext cx="3" cy="4"/>
            </a:xfrm>
            <a:custGeom>
              <a:avLst/>
              <a:gdLst>
                <a:gd name="T0" fmla="*/ 7 w 7"/>
                <a:gd name="T1" fmla="*/ 9 h 9"/>
                <a:gd name="T2" fmla="*/ 6 w 7"/>
                <a:gd name="T3" fmla="*/ 7 h 9"/>
                <a:gd name="T4" fmla="*/ 4 w 7"/>
                <a:gd name="T5" fmla="*/ 4 h 9"/>
                <a:gd name="T6" fmla="*/ 2 w 7"/>
                <a:gd name="T7" fmla="*/ 2 h 9"/>
                <a:gd name="T8" fmla="*/ 0 w 7"/>
                <a:gd name="T9" fmla="*/ 0 h 9"/>
                <a:gd name="T10" fmla="*/ 2 w 7"/>
                <a:gd name="T11" fmla="*/ 2 h 9"/>
                <a:gd name="T12" fmla="*/ 4 w 7"/>
                <a:gd name="T13" fmla="*/ 4 h 9"/>
                <a:gd name="T14" fmla="*/ 6 w 7"/>
                <a:gd name="T15" fmla="*/ 7 h 9"/>
                <a:gd name="T16" fmla="*/ 7 w 7"/>
                <a:gd name="T1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9">
                  <a:moveTo>
                    <a:pt x="7" y="9"/>
                  </a:moveTo>
                  <a:lnTo>
                    <a:pt x="6" y="7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4"/>
                  </a:lnTo>
                  <a:lnTo>
                    <a:pt x="6" y="7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  <p:sp>
          <p:nvSpPr>
            <p:cNvPr id="1029" name="Freeform 29"/>
            <p:cNvSpPr>
              <a:spLocks/>
            </p:cNvSpPr>
            <p:nvPr/>
          </p:nvSpPr>
          <p:spPr bwMode="auto">
            <a:xfrm>
              <a:off x="3131" y="2255"/>
              <a:ext cx="64" cy="119"/>
            </a:xfrm>
            <a:custGeom>
              <a:avLst/>
              <a:gdLst>
                <a:gd name="T0" fmla="*/ 130 w 130"/>
                <a:gd name="T1" fmla="*/ 0 h 238"/>
                <a:gd name="T2" fmla="*/ 109 w 130"/>
                <a:gd name="T3" fmla="*/ 18 h 238"/>
                <a:gd name="T4" fmla="*/ 88 w 130"/>
                <a:gd name="T5" fmla="*/ 40 h 238"/>
                <a:gd name="T6" fmla="*/ 67 w 130"/>
                <a:gd name="T7" fmla="*/ 65 h 238"/>
                <a:gd name="T8" fmla="*/ 49 w 130"/>
                <a:gd name="T9" fmla="*/ 93 h 238"/>
                <a:gd name="T10" fmla="*/ 33 w 130"/>
                <a:gd name="T11" fmla="*/ 124 h 238"/>
                <a:gd name="T12" fmla="*/ 18 w 130"/>
                <a:gd name="T13" fmla="*/ 158 h 238"/>
                <a:gd name="T14" fmla="*/ 7 w 130"/>
                <a:gd name="T15" fmla="*/ 196 h 238"/>
                <a:gd name="T16" fmla="*/ 0 w 130"/>
                <a:gd name="T17" fmla="*/ 238 h 238"/>
                <a:gd name="T18" fmla="*/ 11 w 130"/>
                <a:gd name="T19" fmla="*/ 201 h 238"/>
                <a:gd name="T20" fmla="*/ 22 w 130"/>
                <a:gd name="T21" fmla="*/ 166 h 238"/>
                <a:gd name="T22" fmla="*/ 36 w 130"/>
                <a:gd name="T23" fmla="*/ 133 h 238"/>
                <a:gd name="T24" fmla="*/ 52 w 130"/>
                <a:gd name="T25" fmla="*/ 102 h 238"/>
                <a:gd name="T26" fmla="*/ 70 w 130"/>
                <a:gd name="T27" fmla="*/ 73 h 238"/>
                <a:gd name="T28" fmla="*/ 88 w 130"/>
                <a:gd name="T29" fmla="*/ 46 h 238"/>
                <a:gd name="T30" fmla="*/ 108 w 130"/>
                <a:gd name="T31" fmla="*/ 21 h 238"/>
                <a:gd name="T32" fmla="*/ 130 w 130"/>
                <a:gd name="T33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0" h="238">
                  <a:moveTo>
                    <a:pt x="130" y="0"/>
                  </a:moveTo>
                  <a:lnTo>
                    <a:pt x="109" y="18"/>
                  </a:lnTo>
                  <a:lnTo>
                    <a:pt x="88" y="40"/>
                  </a:lnTo>
                  <a:lnTo>
                    <a:pt x="67" y="65"/>
                  </a:lnTo>
                  <a:lnTo>
                    <a:pt x="49" y="93"/>
                  </a:lnTo>
                  <a:lnTo>
                    <a:pt x="33" y="124"/>
                  </a:lnTo>
                  <a:lnTo>
                    <a:pt x="18" y="158"/>
                  </a:lnTo>
                  <a:lnTo>
                    <a:pt x="7" y="196"/>
                  </a:lnTo>
                  <a:lnTo>
                    <a:pt x="0" y="238"/>
                  </a:lnTo>
                  <a:lnTo>
                    <a:pt x="11" y="201"/>
                  </a:lnTo>
                  <a:lnTo>
                    <a:pt x="22" y="166"/>
                  </a:lnTo>
                  <a:lnTo>
                    <a:pt x="36" y="133"/>
                  </a:lnTo>
                  <a:lnTo>
                    <a:pt x="52" y="102"/>
                  </a:lnTo>
                  <a:lnTo>
                    <a:pt x="70" y="73"/>
                  </a:lnTo>
                  <a:lnTo>
                    <a:pt x="88" y="46"/>
                  </a:lnTo>
                  <a:lnTo>
                    <a:pt x="108" y="21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  <p:sp>
          <p:nvSpPr>
            <p:cNvPr id="1030" name="Freeform 30"/>
            <p:cNvSpPr>
              <a:spLocks/>
            </p:cNvSpPr>
            <p:nvPr/>
          </p:nvSpPr>
          <p:spPr bwMode="auto">
            <a:xfrm>
              <a:off x="3126" y="2253"/>
              <a:ext cx="323" cy="463"/>
            </a:xfrm>
            <a:custGeom>
              <a:avLst/>
              <a:gdLst>
                <a:gd name="T0" fmla="*/ 647 w 647"/>
                <a:gd name="T1" fmla="*/ 298 h 926"/>
                <a:gd name="T2" fmla="*/ 647 w 647"/>
                <a:gd name="T3" fmla="*/ 288 h 926"/>
                <a:gd name="T4" fmla="*/ 647 w 647"/>
                <a:gd name="T5" fmla="*/ 276 h 926"/>
                <a:gd name="T6" fmla="*/ 647 w 647"/>
                <a:gd name="T7" fmla="*/ 265 h 926"/>
                <a:gd name="T8" fmla="*/ 647 w 647"/>
                <a:gd name="T9" fmla="*/ 252 h 926"/>
                <a:gd name="T10" fmla="*/ 359 w 647"/>
                <a:gd name="T11" fmla="*/ 253 h 926"/>
                <a:gd name="T12" fmla="*/ 359 w 647"/>
                <a:gd name="T13" fmla="*/ 0 h 926"/>
                <a:gd name="T14" fmla="*/ 267 w 647"/>
                <a:gd name="T15" fmla="*/ 0 h 926"/>
                <a:gd name="T16" fmla="*/ 267 w 647"/>
                <a:gd name="T17" fmla="*/ 246 h 926"/>
                <a:gd name="T18" fmla="*/ 226 w 647"/>
                <a:gd name="T19" fmla="*/ 247 h 926"/>
                <a:gd name="T20" fmla="*/ 229 w 647"/>
                <a:gd name="T21" fmla="*/ 245 h 926"/>
                <a:gd name="T22" fmla="*/ 10 w 647"/>
                <a:gd name="T23" fmla="*/ 243 h 926"/>
                <a:gd name="T24" fmla="*/ 7 w 647"/>
                <a:gd name="T25" fmla="*/ 268 h 926"/>
                <a:gd name="T26" fmla="*/ 1 w 647"/>
                <a:gd name="T27" fmla="*/ 335 h 926"/>
                <a:gd name="T28" fmla="*/ 0 w 647"/>
                <a:gd name="T29" fmla="*/ 432 h 926"/>
                <a:gd name="T30" fmla="*/ 10 w 647"/>
                <a:gd name="T31" fmla="*/ 546 h 926"/>
                <a:gd name="T32" fmla="*/ 15 w 647"/>
                <a:gd name="T33" fmla="*/ 597 h 926"/>
                <a:gd name="T34" fmla="*/ 27 w 647"/>
                <a:gd name="T35" fmla="*/ 647 h 926"/>
                <a:gd name="T36" fmla="*/ 42 w 647"/>
                <a:gd name="T37" fmla="*/ 694 h 926"/>
                <a:gd name="T38" fmla="*/ 61 w 647"/>
                <a:gd name="T39" fmla="*/ 738 h 926"/>
                <a:gd name="T40" fmla="*/ 85 w 647"/>
                <a:gd name="T41" fmla="*/ 779 h 926"/>
                <a:gd name="T42" fmla="*/ 112 w 647"/>
                <a:gd name="T43" fmla="*/ 816 h 926"/>
                <a:gd name="T44" fmla="*/ 142 w 647"/>
                <a:gd name="T45" fmla="*/ 847 h 926"/>
                <a:gd name="T46" fmla="*/ 173 w 647"/>
                <a:gd name="T47" fmla="*/ 873 h 926"/>
                <a:gd name="T48" fmla="*/ 189 w 647"/>
                <a:gd name="T49" fmla="*/ 884 h 926"/>
                <a:gd name="T50" fmla="*/ 204 w 647"/>
                <a:gd name="T51" fmla="*/ 893 h 926"/>
                <a:gd name="T52" fmla="*/ 220 w 647"/>
                <a:gd name="T53" fmla="*/ 900 h 926"/>
                <a:gd name="T54" fmla="*/ 237 w 647"/>
                <a:gd name="T55" fmla="*/ 907 h 926"/>
                <a:gd name="T56" fmla="*/ 256 w 647"/>
                <a:gd name="T57" fmla="*/ 912 h 926"/>
                <a:gd name="T58" fmla="*/ 276 w 647"/>
                <a:gd name="T59" fmla="*/ 916 h 926"/>
                <a:gd name="T60" fmla="*/ 296 w 647"/>
                <a:gd name="T61" fmla="*/ 921 h 926"/>
                <a:gd name="T62" fmla="*/ 318 w 647"/>
                <a:gd name="T63" fmla="*/ 926 h 926"/>
                <a:gd name="T64" fmla="*/ 341 w 647"/>
                <a:gd name="T65" fmla="*/ 924 h 926"/>
                <a:gd name="T66" fmla="*/ 365 w 647"/>
                <a:gd name="T67" fmla="*/ 921 h 926"/>
                <a:gd name="T68" fmla="*/ 388 w 647"/>
                <a:gd name="T69" fmla="*/ 915 h 926"/>
                <a:gd name="T70" fmla="*/ 413 w 647"/>
                <a:gd name="T71" fmla="*/ 907 h 926"/>
                <a:gd name="T72" fmla="*/ 436 w 647"/>
                <a:gd name="T73" fmla="*/ 897 h 926"/>
                <a:gd name="T74" fmla="*/ 458 w 647"/>
                <a:gd name="T75" fmla="*/ 884 h 926"/>
                <a:gd name="T76" fmla="*/ 480 w 647"/>
                <a:gd name="T77" fmla="*/ 869 h 926"/>
                <a:gd name="T78" fmla="*/ 501 w 647"/>
                <a:gd name="T79" fmla="*/ 852 h 926"/>
                <a:gd name="T80" fmla="*/ 521 w 647"/>
                <a:gd name="T81" fmla="*/ 832 h 926"/>
                <a:gd name="T82" fmla="*/ 539 w 647"/>
                <a:gd name="T83" fmla="*/ 809 h 926"/>
                <a:gd name="T84" fmla="*/ 556 w 647"/>
                <a:gd name="T85" fmla="*/ 785 h 926"/>
                <a:gd name="T86" fmla="*/ 572 w 647"/>
                <a:gd name="T87" fmla="*/ 757 h 926"/>
                <a:gd name="T88" fmla="*/ 584 w 647"/>
                <a:gd name="T89" fmla="*/ 729 h 926"/>
                <a:gd name="T90" fmla="*/ 596 w 647"/>
                <a:gd name="T91" fmla="*/ 696 h 926"/>
                <a:gd name="T92" fmla="*/ 605 w 647"/>
                <a:gd name="T93" fmla="*/ 662 h 926"/>
                <a:gd name="T94" fmla="*/ 611 w 647"/>
                <a:gd name="T95" fmla="*/ 625 h 926"/>
                <a:gd name="T96" fmla="*/ 619 w 647"/>
                <a:gd name="T97" fmla="*/ 593 h 926"/>
                <a:gd name="T98" fmla="*/ 626 w 647"/>
                <a:gd name="T99" fmla="*/ 558 h 926"/>
                <a:gd name="T100" fmla="*/ 633 w 647"/>
                <a:gd name="T101" fmla="*/ 521 h 926"/>
                <a:gd name="T102" fmla="*/ 637 w 647"/>
                <a:gd name="T103" fmla="*/ 482 h 926"/>
                <a:gd name="T104" fmla="*/ 642 w 647"/>
                <a:gd name="T105" fmla="*/ 440 h 926"/>
                <a:gd name="T106" fmla="*/ 644 w 647"/>
                <a:gd name="T107" fmla="*/ 395 h 926"/>
                <a:gd name="T108" fmla="*/ 647 w 647"/>
                <a:gd name="T109" fmla="*/ 348 h 926"/>
                <a:gd name="T110" fmla="*/ 647 w 647"/>
                <a:gd name="T111" fmla="*/ 298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47" h="926">
                  <a:moveTo>
                    <a:pt x="647" y="298"/>
                  </a:moveTo>
                  <a:lnTo>
                    <a:pt x="647" y="288"/>
                  </a:lnTo>
                  <a:lnTo>
                    <a:pt x="647" y="276"/>
                  </a:lnTo>
                  <a:lnTo>
                    <a:pt x="647" y="265"/>
                  </a:lnTo>
                  <a:lnTo>
                    <a:pt x="647" y="252"/>
                  </a:lnTo>
                  <a:lnTo>
                    <a:pt x="359" y="253"/>
                  </a:lnTo>
                  <a:lnTo>
                    <a:pt x="359" y="0"/>
                  </a:lnTo>
                  <a:lnTo>
                    <a:pt x="267" y="0"/>
                  </a:lnTo>
                  <a:lnTo>
                    <a:pt x="267" y="246"/>
                  </a:lnTo>
                  <a:lnTo>
                    <a:pt x="226" y="247"/>
                  </a:lnTo>
                  <a:lnTo>
                    <a:pt x="229" y="245"/>
                  </a:lnTo>
                  <a:lnTo>
                    <a:pt x="10" y="243"/>
                  </a:lnTo>
                  <a:lnTo>
                    <a:pt x="7" y="268"/>
                  </a:lnTo>
                  <a:lnTo>
                    <a:pt x="1" y="335"/>
                  </a:lnTo>
                  <a:lnTo>
                    <a:pt x="0" y="432"/>
                  </a:lnTo>
                  <a:lnTo>
                    <a:pt x="10" y="546"/>
                  </a:lnTo>
                  <a:lnTo>
                    <a:pt x="15" y="597"/>
                  </a:lnTo>
                  <a:lnTo>
                    <a:pt x="27" y="647"/>
                  </a:lnTo>
                  <a:lnTo>
                    <a:pt x="42" y="694"/>
                  </a:lnTo>
                  <a:lnTo>
                    <a:pt x="61" y="738"/>
                  </a:lnTo>
                  <a:lnTo>
                    <a:pt x="85" y="779"/>
                  </a:lnTo>
                  <a:lnTo>
                    <a:pt x="112" y="816"/>
                  </a:lnTo>
                  <a:lnTo>
                    <a:pt x="142" y="847"/>
                  </a:lnTo>
                  <a:lnTo>
                    <a:pt x="173" y="873"/>
                  </a:lnTo>
                  <a:lnTo>
                    <a:pt x="189" y="884"/>
                  </a:lnTo>
                  <a:lnTo>
                    <a:pt x="204" y="893"/>
                  </a:lnTo>
                  <a:lnTo>
                    <a:pt x="220" y="900"/>
                  </a:lnTo>
                  <a:lnTo>
                    <a:pt x="237" y="907"/>
                  </a:lnTo>
                  <a:lnTo>
                    <a:pt x="256" y="912"/>
                  </a:lnTo>
                  <a:lnTo>
                    <a:pt x="276" y="916"/>
                  </a:lnTo>
                  <a:lnTo>
                    <a:pt x="296" y="921"/>
                  </a:lnTo>
                  <a:lnTo>
                    <a:pt x="318" y="926"/>
                  </a:lnTo>
                  <a:lnTo>
                    <a:pt x="341" y="924"/>
                  </a:lnTo>
                  <a:lnTo>
                    <a:pt x="365" y="921"/>
                  </a:lnTo>
                  <a:lnTo>
                    <a:pt x="388" y="915"/>
                  </a:lnTo>
                  <a:lnTo>
                    <a:pt x="413" y="907"/>
                  </a:lnTo>
                  <a:lnTo>
                    <a:pt x="436" y="897"/>
                  </a:lnTo>
                  <a:lnTo>
                    <a:pt x="458" y="884"/>
                  </a:lnTo>
                  <a:lnTo>
                    <a:pt x="480" y="869"/>
                  </a:lnTo>
                  <a:lnTo>
                    <a:pt x="501" y="852"/>
                  </a:lnTo>
                  <a:lnTo>
                    <a:pt x="521" y="832"/>
                  </a:lnTo>
                  <a:lnTo>
                    <a:pt x="539" y="809"/>
                  </a:lnTo>
                  <a:lnTo>
                    <a:pt x="556" y="785"/>
                  </a:lnTo>
                  <a:lnTo>
                    <a:pt x="572" y="757"/>
                  </a:lnTo>
                  <a:lnTo>
                    <a:pt x="584" y="729"/>
                  </a:lnTo>
                  <a:lnTo>
                    <a:pt x="596" y="696"/>
                  </a:lnTo>
                  <a:lnTo>
                    <a:pt x="605" y="662"/>
                  </a:lnTo>
                  <a:lnTo>
                    <a:pt x="611" y="625"/>
                  </a:lnTo>
                  <a:lnTo>
                    <a:pt x="619" y="593"/>
                  </a:lnTo>
                  <a:lnTo>
                    <a:pt x="626" y="558"/>
                  </a:lnTo>
                  <a:lnTo>
                    <a:pt x="633" y="521"/>
                  </a:lnTo>
                  <a:lnTo>
                    <a:pt x="637" y="482"/>
                  </a:lnTo>
                  <a:lnTo>
                    <a:pt x="642" y="440"/>
                  </a:lnTo>
                  <a:lnTo>
                    <a:pt x="644" y="395"/>
                  </a:lnTo>
                  <a:lnTo>
                    <a:pt x="647" y="348"/>
                  </a:lnTo>
                  <a:lnTo>
                    <a:pt x="647" y="298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  <p:sp>
          <p:nvSpPr>
            <p:cNvPr id="1031" name="Freeform 31"/>
            <p:cNvSpPr>
              <a:spLocks/>
            </p:cNvSpPr>
            <p:nvPr/>
          </p:nvSpPr>
          <p:spPr bwMode="auto">
            <a:xfrm>
              <a:off x="3087" y="2040"/>
              <a:ext cx="20" cy="2"/>
            </a:xfrm>
            <a:custGeom>
              <a:avLst/>
              <a:gdLst>
                <a:gd name="T0" fmla="*/ 39 w 39"/>
                <a:gd name="T1" fmla="*/ 2 h 3"/>
                <a:gd name="T2" fmla="*/ 34 w 39"/>
                <a:gd name="T3" fmla="*/ 2 h 3"/>
                <a:gd name="T4" fmla="*/ 30 w 39"/>
                <a:gd name="T5" fmla="*/ 1 h 3"/>
                <a:gd name="T6" fmla="*/ 25 w 39"/>
                <a:gd name="T7" fmla="*/ 1 h 3"/>
                <a:gd name="T8" fmla="*/ 21 w 39"/>
                <a:gd name="T9" fmla="*/ 1 h 3"/>
                <a:gd name="T10" fmla="*/ 15 w 39"/>
                <a:gd name="T11" fmla="*/ 0 h 3"/>
                <a:gd name="T12" fmla="*/ 10 w 39"/>
                <a:gd name="T13" fmla="*/ 0 h 3"/>
                <a:gd name="T14" fmla="*/ 6 w 39"/>
                <a:gd name="T15" fmla="*/ 0 h 3"/>
                <a:gd name="T16" fmla="*/ 1 w 39"/>
                <a:gd name="T17" fmla="*/ 0 h 3"/>
                <a:gd name="T18" fmla="*/ 1 w 39"/>
                <a:gd name="T19" fmla="*/ 1 h 3"/>
                <a:gd name="T20" fmla="*/ 1 w 39"/>
                <a:gd name="T21" fmla="*/ 1 h 3"/>
                <a:gd name="T22" fmla="*/ 0 w 39"/>
                <a:gd name="T23" fmla="*/ 2 h 3"/>
                <a:gd name="T24" fmla="*/ 0 w 39"/>
                <a:gd name="T25" fmla="*/ 3 h 3"/>
                <a:gd name="T26" fmla="*/ 4 w 39"/>
                <a:gd name="T27" fmla="*/ 3 h 3"/>
                <a:gd name="T28" fmla="*/ 8 w 39"/>
                <a:gd name="T29" fmla="*/ 2 h 3"/>
                <a:gd name="T30" fmla="*/ 12 w 39"/>
                <a:gd name="T31" fmla="*/ 2 h 3"/>
                <a:gd name="T32" fmla="*/ 18 w 39"/>
                <a:gd name="T33" fmla="*/ 2 h 3"/>
                <a:gd name="T34" fmla="*/ 23 w 39"/>
                <a:gd name="T35" fmla="*/ 2 h 3"/>
                <a:gd name="T36" fmla="*/ 27 w 39"/>
                <a:gd name="T37" fmla="*/ 2 h 3"/>
                <a:gd name="T38" fmla="*/ 33 w 39"/>
                <a:gd name="T39" fmla="*/ 2 h 3"/>
                <a:gd name="T40" fmla="*/ 39 w 39"/>
                <a:gd name="T4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">
                  <a:moveTo>
                    <a:pt x="39" y="2"/>
                  </a:moveTo>
                  <a:lnTo>
                    <a:pt x="34" y="2"/>
                  </a:lnTo>
                  <a:lnTo>
                    <a:pt x="30" y="1"/>
                  </a:lnTo>
                  <a:lnTo>
                    <a:pt x="25" y="1"/>
                  </a:lnTo>
                  <a:lnTo>
                    <a:pt x="21" y="1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4" y="3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8" y="2"/>
                  </a:lnTo>
                  <a:lnTo>
                    <a:pt x="23" y="2"/>
                  </a:lnTo>
                  <a:lnTo>
                    <a:pt x="27" y="2"/>
                  </a:lnTo>
                  <a:lnTo>
                    <a:pt x="33" y="2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293" y="5661248"/>
            <a:ext cx="2158411" cy="99694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29" y="4188857"/>
            <a:ext cx="414380" cy="93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764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737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41526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2" y="273050"/>
            <a:ext cx="4285324" cy="1162050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7089907" cy="639631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5362" y="1435102"/>
            <a:ext cx="4285324" cy="520749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3256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ue Ba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052736"/>
          </a:xfrm>
          <a:solidFill>
            <a:schemeClr val="tx2"/>
          </a:solidFill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124744"/>
            <a:ext cx="11521280" cy="554461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1784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 Bar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52736"/>
          </a:xfrm>
          <a:solidFill>
            <a:schemeClr val="tx2"/>
          </a:solidFill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2060848"/>
            <a:ext cx="11521280" cy="460851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3"/>
          </p:nvPr>
        </p:nvSpPr>
        <p:spPr>
          <a:xfrm>
            <a:off x="335360" y="1124747"/>
            <a:ext cx="11521280" cy="834107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chemeClr val="tx2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5298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 Bar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52736"/>
          </a:xfrm>
          <a:solidFill>
            <a:schemeClr val="tx2"/>
          </a:solidFill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3712" y="1124744"/>
            <a:ext cx="8352928" cy="554461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34433" y="1124744"/>
            <a:ext cx="3073400" cy="4248944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34433" y="5445128"/>
            <a:ext cx="3073400" cy="1223963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Picture details go here</a:t>
            </a:r>
          </a:p>
        </p:txBody>
      </p:sp>
    </p:spTree>
    <p:extLst>
      <p:ext uri="{BB962C8B-B14F-4D97-AF65-F5344CB8AC3E}">
        <p14:creationId xmlns:p14="http://schemas.microsoft.com/office/powerpoint/2010/main" val="2068921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79"/>
            <a:ext cx="12192000" cy="1080120"/>
          </a:xfrm>
          <a:solidFill>
            <a:schemeClr val="tx2"/>
          </a:solidFill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5360" y="1124744"/>
            <a:ext cx="5659040" cy="554461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24744"/>
            <a:ext cx="5659040" cy="554461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8283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ue Bar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120"/>
          </a:xfrm>
          <a:solidFill>
            <a:schemeClr val="tx2"/>
          </a:solidFill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577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4895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2204864"/>
            <a:ext cx="11521280" cy="446449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3"/>
          </p:nvPr>
        </p:nvSpPr>
        <p:spPr>
          <a:xfrm>
            <a:off x="335360" y="1340771"/>
            <a:ext cx="11521280" cy="834107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chemeClr val="tx2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4325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360" y="188640"/>
            <a:ext cx="1152128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Title goes here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360" y="1340768"/>
            <a:ext cx="11521280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Content goes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554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4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  <p:sldLayoutId id="2147483743" r:id="rId18"/>
    <p:sldLayoutId id="2147483742" r:id="rId19"/>
    <p:sldLayoutId id="2147483744" r:id="rId20"/>
    <p:sldLayoutId id="2147483737" r:id="rId21"/>
    <p:sldLayoutId id="2147483738" r:id="rId22"/>
    <p:sldLayoutId id="2147483739" r:id="rId2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q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q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organisations/uk-commission-for-employment-and-skills" TargetMode="External"/><Relationship Id="rId2" Type="http://schemas.openxmlformats.org/officeDocument/2006/relationships/hyperlink" Target="mailto:Hayley.limmer@ukces.org.uk" TargetMode="Externa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uploads/system/uploads/attachment_data/file/416998/15.03.25._Energy_SLMI_-_evidence_report.pdf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335360" y="786384"/>
            <a:ext cx="11521280" cy="2814067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Sector insights</a:t>
            </a:r>
            <a:br>
              <a:rPr lang="en-GB" b="1" dirty="0" smtClean="0"/>
            </a:br>
            <a:r>
              <a:rPr lang="en-GB" b="1" dirty="0" smtClean="0"/>
              <a:t>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4400" dirty="0" smtClean="0"/>
              <a:t>Skills and performance challenges in the energy sector </a:t>
            </a:r>
            <a:endParaRPr lang="en-GB" dirty="0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Strategic Labour Market Intelligence - 2015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66107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future will see increased skills demands within the key professions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7295404" y="5477460"/>
            <a:ext cx="4741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accent5"/>
                </a:solidFill>
              </a:rPr>
              <a:t>New technologies, such as smart grids, will require new technical skills</a:t>
            </a:r>
            <a:endParaRPr lang="en-GB" sz="1400" b="1" dirty="0">
              <a:solidFill>
                <a:schemeClr val="accent5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r="1841"/>
          <a:stretch/>
        </p:blipFill>
        <p:spPr>
          <a:xfrm>
            <a:off x="371226" y="3269715"/>
            <a:ext cx="783337" cy="13689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7682" y="1389941"/>
            <a:ext cx="891570" cy="14104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16954" y="4548841"/>
            <a:ext cx="866661" cy="13620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91208" y="3333566"/>
            <a:ext cx="863999" cy="12715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67887" y="1313818"/>
            <a:ext cx="837735" cy="1486621"/>
          </a:xfrm>
          <a:prstGeom prst="rect">
            <a:avLst/>
          </a:prstGeom>
        </p:spPr>
      </p:pic>
      <p:cxnSp>
        <p:nvCxnSpPr>
          <p:cNvPr id="15" name="Elbow Connector 14"/>
          <p:cNvCxnSpPr>
            <a:endCxn id="19" idx="1"/>
          </p:cNvCxnSpPr>
          <p:nvPr/>
        </p:nvCxnSpPr>
        <p:spPr>
          <a:xfrm flipV="1">
            <a:off x="1151872" y="1640187"/>
            <a:ext cx="560631" cy="12066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>
            <a:off x="1137223" y="2225107"/>
            <a:ext cx="599383" cy="18293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712503" y="1378577"/>
            <a:ext cx="3923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accent5"/>
                </a:solidFill>
              </a:rPr>
              <a:t>Continued demand for individuals with sector knowledge and record of delivery</a:t>
            </a:r>
            <a:endParaRPr lang="en-GB" sz="1400" b="1" dirty="0">
              <a:solidFill>
                <a:schemeClr val="accent5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12503" y="2099461"/>
            <a:ext cx="3923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accent5"/>
                </a:solidFill>
              </a:rPr>
              <a:t>Increasing emphasis on delivering projects strictly within budget</a:t>
            </a:r>
            <a:endParaRPr lang="en-GB" sz="1400" b="1" dirty="0">
              <a:solidFill>
                <a:schemeClr val="accent5"/>
              </a:solidFill>
            </a:endParaRPr>
          </a:p>
        </p:txBody>
      </p:sp>
      <p:cxnSp>
        <p:nvCxnSpPr>
          <p:cNvPr id="23" name="Elbow Connector 22"/>
          <p:cNvCxnSpPr>
            <a:endCxn id="27" idx="3"/>
          </p:cNvCxnSpPr>
          <p:nvPr/>
        </p:nvCxnSpPr>
        <p:spPr>
          <a:xfrm rot="10800000" flipV="1">
            <a:off x="10343547" y="2095191"/>
            <a:ext cx="651270" cy="39815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/>
          <p:nvPr/>
        </p:nvCxnSpPr>
        <p:spPr>
          <a:xfrm rot="10800000">
            <a:off x="10343547" y="1577376"/>
            <a:ext cx="681560" cy="30472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420171" y="1271030"/>
            <a:ext cx="39233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 smtClean="0">
                <a:solidFill>
                  <a:schemeClr val="accent5"/>
                </a:solidFill>
              </a:rPr>
              <a:t>Demand will continue to outstrip supply, and will be met with investment in young people and overseas recruitment</a:t>
            </a:r>
            <a:endParaRPr lang="en-GB" sz="1400" b="1" dirty="0">
              <a:solidFill>
                <a:schemeClr val="accent5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60219" y="2124011"/>
            <a:ext cx="40833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 smtClean="0">
                <a:solidFill>
                  <a:schemeClr val="accent5"/>
                </a:solidFill>
              </a:rPr>
              <a:t>More complex projects will require greater collaborative and project-management skills</a:t>
            </a:r>
            <a:endParaRPr lang="en-GB" sz="1400" b="1" dirty="0">
              <a:solidFill>
                <a:schemeClr val="accent5"/>
              </a:solidFill>
            </a:endParaRPr>
          </a:p>
        </p:txBody>
      </p:sp>
      <p:cxnSp>
        <p:nvCxnSpPr>
          <p:cNvPr id="29" name="Elbow Connector 28"/>
          <p:cNvCxnSpPr>
            <a:endCxn id="35" idx="1"/>
          </p:cNvCxnSpPr>
          <p:nvPr/>
        </p:nvCxnSpPr>
        <p:spPr>
          <a:xfrm flipV="1">
            <a:off x="1076949" y="3592035"/>
            <a:ext cx="692603" cy="7394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/>
          <p:nvPr/>
        </p:nvCxnSpPr>
        <p:spPr>
          <a:xfrm>
            <a:off x="1068532" y="4000588"/>
            <a:ext cx="717659" cy="25502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769552" y="3222703"/>
            <a:ext cx="41373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accent5"/>
                </a:solidFill>
              </a:rPr>
              <a:t>Pressure to keep up with change in a more complex sector – negotiating intricate contracts</a:t>
            </a:r>
            <a:endParaRPr lang="en-GB" sz="1400" b="1" dirty="0">
              <a:solidFill>
                <a:schemeClr val="accent5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802957" y="3943587"/>
            <a:ext cx="41373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accent5"/>
                </a:solidFill>
              </a:rPr>
              <a:t>A more competitive energy market with more providers will require stronger sales and technical knowledge</a:t>
            </a:r>
            <a:endParaRPr lang="en-GB" sz="1400" b="1" dirty="0">
              <a:solidFill>
                <a:schemeClr val="accent5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353591" y="3223660"/>
            <a:ext cx="3923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 smtClean="0">
                <a:solidFill>
                  <a:schemeClr val="accent5"/>
                </a:solidFill>
              </a:rPr>
              <a:t>Infrastructure investment means more acute shortages, especially in renewables </a:t>
            </a:r>
            <a:endParaRPr lang="en-GB" sz="1400" b="1" dirty="0">
              <a:solidFill>
                <a:schemeClr val="accent5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201365" y="4010309"/>
            <a:ext cx="41557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 smtClean="0">
                <a:solidFill>
                  <a:schemeClr val="accent5"/>
                </a:solidFill>
              </a:rPr>
              <a:t>Ongoing technological changes will require new IT and technical skills around e.g.. </a:t>
            </a:r>
            <a:r>
              <a:rPr lang="en-GB" sz="1400" b="1" smtClean="0">
                <a:solidFill>
                  <a:schemeClr val="accent5"/>
                </a:solidFill>
              </a:rPr>
              <a:t>smart meters</a:t>
            </a:r>
            <a:endParaRPr lang="en-GB" sz="1400" b="1" dirty="0">
              <a:solidFill>
                <a:schemeClr val="accent5"/>
              </a:solidFill>
            </a:endParaRPr>
          </a:p>
        </p:txBody>
      </p:sp>
      <p:cxnSp>
        <p:nvCxnSpPr>
          <p:cNvPr id="48" name="Elbow Connector 47"/>
          <p:cNvCxnSpPr/>
          <p:nvPr/>
        </p:nvCxnSpPr>
        <p:spPr>
          <a:xfrm rot="10800000">
            <a:off x="10373837" y="3501538"/>
            <a:ext cx="681560" cy="30472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/>
          <p:nvPr/>
        </p:nvCxnSpPr>
        <p:spPr>
          <a:xfrm rot="10800000" flipV="1">
            <a:off x="10373837" y="4154483"/>
            <a:ext cx="651270" cy="18925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lbow Connector 66"/>
          <p:cNvCxnSpPr/>
          <p:nvPr/>
        </p:nvCxnSpPr>
        <p:spPr>
          <a:xfrm rot="10800000" flipV="1">
            <a:off x="4716379" y="5312751"/>
            <a:ext cx="919500" cy="32114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145599" y="5480004"/>
            <a:ext cx="4850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accent5"/>
                </a:solidFill>
              </a:rPr>
              <a:t>Demand for lines workers is global, and will scale with international infrastructure investment</a:t>
            </a:r>
            <a:endParaRPr lang="en-GB" sz="1400" b="1" dirty="0">
              <a:solidFill>
                <a:schemeClr val="accent5"/>
              </a:solidFill>
            </a:endParaRPr>
          </a:p>
        </p:txBody>
      </p:sp>
      <p:cxnSp>
        <p:nvCxnSpPr>
          <p:cNvPr id="71" name="Elbow Connector 70"/>
          <p:cNvCxnSpPr/>
          <p:nvPr/>
        </p:nvCxnSpPr>
        <p:spPr>
          <a:xfrm>
            <a:off x="6447668" y="5312751"/>
            <a:ext cx="874155" cy="33775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1" y="6386472"/>
            <a:ext cx="12191999" cy="33855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Across the sector, demand for </a:t>
            </a:r>
            <a:r>
              <a:rPr lang="en-GB" sz="1600" b="1" dirty="0" smtClean="0">
                <a:solidFill>
                  <a:schemeClr val="bg1"/>
                </a:solidFill>
              </a:rPr>
              <a:t>more specialised technical skills </a:t>
            </a:r>
            <a:r>
              <a:rPr lang="en-GB" sz="1600" dirty="0" smtClean="0">
                <a:solidFill>
                  <a:schemeClr val="bg1"/>
                </a:solidFill>
              </a:rPr>
              <a:t>and </a:t>
            </a:r>
            <a:r>
              <a:rPr lang="en-GB" sz="1600" b="1" dirty="0" smtClean="0">
                <a:solidFill>
                  <a:schemeClr val="bg1"/>
                </a:solidFill>
              </a:rPr>
              <a:t>better communications skills </a:t>
            </a:r>
            <a:r>
              <a:rPr lang="en-GB" sz="1600" dirty="0" smtClean="0">
                <a:solidFill>
                  <a:schemeClr val="bg1"/>
                </a:solidFill>
              </a:rPr>
              <a:t>is predicted to increase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0" y="2765918"/>
            <a:ext cx="1543652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tx2"/>
                </a:solidFill>
              </a:rPr>
              <a:t>Project/change manager</a:t>
            </a:r>
            <a:endParaRPr lang="en-GB" sz="1200" b="1" dirty="0">
              <a:solidFill>
                <a:schemeClr val="tx2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0992568" y="2824536"/>
            <a:ext cx="859531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solidFill>
                  <a:schemeClr val="tx2"/>
                </a:solidFill>
              </a:rPr>
              <a:t>Engineer</a:t>
            </a:r>
            <a:endParaRPr lang="en-GB" sz="1200" b="1" dirty="0">
              <a:solidFill>
                <a:schemeClr val="tx2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1641" y="4653382"/>
            <a:ext cx="1543652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tx2"/>
                </a:solidFill>
              </a:rPr>
              <a:t>Sales/marketing manager</a:t>
            </a:r>
            <a:endParaRPr lang="en-GB" sz="1200" b="1" dirty="0">
              <a:solidFill>
                <a:schemeClr val="tx2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0921811" y="4625397"/>
            <a:ext cx="1001043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solidFill>
                  <a:schemeClr val="tx2"/>
                </a:solidFill>
              </a:rPr>
              <a:t>Technician</a:t>
            </a:r>
            <a:endParaRPr lang="en-GB" sz="1200" b="1" dirty="0">
              <a:solidFill>
                <a:schemeClr val="tx2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085051" y="5902670"/>
            <a:ext cx="1930465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solidFill>
                  <a:schemeClr val="tx2"/>
                </a:solidFill>
              </a:rPr>
              <a:t>Overhead lines worker</a:t>
            </a:r>
            <a:endParaRPr lang="en-GB" sz="1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89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ounded Rectangle 95"/>
          <p:cNvSpPr/>
          <p:nvPr/>
        </p:nvSpPr>
        <p:spPr>
          <a:xfrm>
            <a:off x="6070966" y="1267416"/>
            <a:ext cx="6022355" cy="5349921"/>
          </a:xfrm>
          <a:prstGeom prst="roundRect">
            <a:avLst>
              <a:gd name="adj" fmla="val 1464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5974684" y="1136396"/>
            <a:ext cx="5429636" cy="400110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In employer interviews in the sector…</a:t>
            </a:r>
            <a:endParaRPr lang="en-GB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NOS are used, but awareness is limited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48571" y="1305191"/>
            <a:ext cx="539937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accent5"/>
                </a:solidFill>
              </a:rPr>
              <a:t>National Occupational Standards </a:t>
            </a:r>
            <a:r>
              <a:rPr lang="en-GB" sz="1600" dirty="0"/>
              <a:t>(NOS) describe the knowledge, skills and understanding an individual needs to be competent at a </a:t>
            </a:r>
            <a:r>
              <a:rPr lang="en-GB" sz="1600" dirty="0" smtClean="0"/>
              <a:t>job </a:t>
            </a:r>
          </a:p>
          <a:p>
            <a:pPr algn="ctr"/>
            <a:endParaRPr lang="en-GB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48571" y="2219914"/>
            <a:ext cx="53213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There are </a:t>
            </a:r>
            <a:r>
              <a:rPr lang="en-GB" sz="1400" b="1" dirty="0" smtClean="0"/>
              <a:t>27</a:t>
            </a:r>
            <a:r>
              <a:rPr lang="en-GB" sz="1400" dirty="0" smtClean="0"/>
              <a:t> NOS suites which specifically relate to  occupations in the energy sector (and a wider range of NOS of relevance to the sector)</a:t>
            </a:r>
            <a:endParaRPr lang="en-GB" sz="1400" dirty="0"/>
          </a:p>
        </p:txBody>
      </p:sp>
      <p:grpSp>
        <p:nvGrpSpPr>
          <p:cNvPr id="94" name="Group 93"/>
          <p:cNvGrpSpPr/>
          <p:nvPr/>
        </p:nvGrpSpPr>
        <p:grpSpPr>
          <a:xfrm>
            <a:off x="-1694356" y="2993713"/>
            <a:ext cx="6999874" cy="2167087"/>
            <a:chOff x="-2063462" y="2905656"/>
            <a:chExt cx="6999874" cy="2167087"/>
          </a:xfrm>
        </p:grpSpPr>
        <p:grpSp>
          <p:nvGrpSpPr>
            <p:cNvPr id="30" name="Group 29"/>
            <p:cNvGrpSpPr/>
            <p:nvPr/>
          </p:nvGrpSpPr>
          <p:grpSpPr>
            <a:xfrm>
              <a:off x="-2063462" y="3106301"/>
              <a:ext cx="6352328" cy="1966442"/>
              <a:chOff x="4778062" y="1330345"/>
              <a:chExt cx="6946098" cy="2417408"/>
            </a:xfrm>
          </p:grpSpPr>
          <p:graphicFrame>
            <p:nvGraphicFramePr>
              <p:cNvPr id="12" name="Chart 11"/>
              <p:cNvGraphicFramePr/>
              <p:nvPr>
                <p:extLst>
                  <p:ext uri="{D42A27DB-BD31-4B8C-83A1-F6EECF244321}">
                    <p14:modId xmlns:p14="http://schemas.microsoft.com/office/powerpoint/2010/main" val="3090890279"/>
                  </p:ext>
                </p:extLst>
              </p:nvPr>
            </p:nvGraphicFramePr>
            <p:xfrm>
              <a:off x="4778062" y="1330345"/>
              <a:ext cx="6946098" cy="241740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14" name="TextBox 13"/>
              <p:cNvSpPr txBox="1"/>
              <p:nvPr/>
            </p:nvSpPr>
            <p:spPr>
              <a:xfrm>
                <a:off x="8452813" y="2177958"/>
                <a:ext cx="42511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b="1" dirty="0" smtClean="0">
                    <a:solidFill>
                      <a:schemeClr val="bg1"/>
                    </a:solidFill>
                    <a:latin typeface="+mj-lt"/>
                  </a:rPr>
                  <a:t>14</a:t>
                </a:r>
                <a:endParaRPr lang="en-GB" sz="16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903335" y="2859641"/>
                <a:ext cx="3048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b="1" dirty="0" smtClean="0">
                    <a:solidFill>
                      <a:schemeClr val="bg1"/>
                    </a:solidFill>
                    <a:latin typeface="+mj-lt"/>
                  </a:rPr>
                  <a:t>5</a:t>
                </a:r>
                <a:endParaRPr lang="en-GB" sz="16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506237" y="2424534"/>
                <a:ext cx="3048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b="1" dirty="0" smtClean="0">
                    <a:solidFill>
                      <a:schemeClr val="bg1"/>
                    </a:solidFill>
                    <a:latin typeface="+mj-lt"/>
                  </a:rPr>
                  <a:t>5</a:t>
                </a:r>
                <a:endParaRPr lang="en-GB" sz="16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7903335" y="1670550"/>
                <a:ext cx="3048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b="1" dirty="0" smtClean="0">
                    <a:solidFill>
                      <a:schemeClr val="bg1"/>
                    </a:solidFill>
                    <a:latin typeface="+mj-lt"/>
                  </a:rPr>
                  <a:t>3</a:t>
                </a:r>
                <a:endParaRPr lang="en-GB" sz="16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271341" y="1543898"/>
                <a:ext cx="3048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b="1" dirty="0" smtClean="0">
                    <a:solidFill>
                      <a:schemeClr val="accent4"/>
                    </a:solidFill>
                    <a:latin typeface="+mj-lt"/>
                  </a:rPr>
                  <a:t>1</a:t>
                </a:r>
                <a:endParaRPr lang="en-GB" sz="1600" b="1" dirty="0">
                  <a:solidFill>
                    <a:schemeClr val="accent4"/>
                  </a:solidFill>
                  <a:latin typeface="+mj-lt"/>
                </a:endParaRP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2829229" y="3478101"/>
              <a:ext cx="2107183" cy="1390025"/>
              <a:chOff x="9960565" y="1738635"/>
              <a:chExt cx="2107183" cy="1390025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9968935" y="1824326"/>
                <a:ext cx="152446" cy="128789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9960565" y="2384260"/>
                <a:ext cx="152446" cy="128789"/>
              </a:xfrm>
              <a:prstGeom prst="rect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9960565" y="2106195"/>
                <a:ext cx="152446" cy="128789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9960565" y="2644278"/>
                <a:ext cx="152446" cy="128789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9960565" y="2895553"/>
                <a:ext cx="152446" cy="12878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0121381" y="1738635"/>
                <a:ext cx="8931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b="1" dirty="0" smtClean="0"/>
                  <a:t>Nuclear</a:t>
                </a:r>
                <a:endParaRPr lang="en-GB" sz="1400" b="1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0113011" y="2554785"/>
                <a:ext cx="119936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b="1" dirty="0" smtClean="0"/>
                  <a:t>Oil and Gas</a:t>
                </a:r>
                <a:endParaRPr lang="en-GB" sz="1400" b="1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0113011" y="2024069"/>
                <a:ext cx="10823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b="1" dirty="0" smtClean="0"/>
                  <a:t>Electricity</a:t>
                </a:r>
                <a:endParaRPr lang="en-GB" sz="1400" b="1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0113011" y="2294767"/>
                <a:ext cx="11669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b="1" dirty="0" smtClean="0"/>
                  <a:t>Renewable</a:t>
                </a:r>
                <a:endParaRPr lang="en-GB" sz="1400" b="1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0121381" y="2820883"/>
                <a:ext cx="194636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b="1" dirty="0" smtClean="0"/>
                  <a:t>Occupation-Specific</a:t>
                </a:r>
                <a:endParaRPr lang="en-GB" sz="1400" b="1" dirty="0"/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1354707" y="2905656"/>
              <a:ext cx="20309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smtClean="0"/>
                <a:t>NOS Suites by sector</a:t>
              </a:r>
              <a:endParaRPr lang="en-GB" sz="1400" b="1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31840" y="5447786"/>
            <a:ext cx="512400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NOS are used most frequently in the sector in preparing </a:t>
            </a:r>
            <a:r>
              <a:rPr lang="en-GB" sz="1400" b="1" dirty="0" smtClean="0"/>
              <a:t>job descriptions</a:t>
            </a:r>
            <a:r>
              <a:rPr lang="en-GB" sz="1400" b="1" dirty="0" smtClean="0">
                <a:solidFill>
                  <a:schemeClr val="accent5"/>
                </a:solidFill>
              </a:rPr>
              <a:t> </a:t>
            </a:r>
            <a:r>
              <a:rPr lang="en-GB" sz="1400" dirty="0" smtClean="0"/>
              <a:t>and </a:t>
            </a:r>
            <a:r>
              <a:rPr lang="en-GB" sz="1400" b="1" dirty="0" smtClean="0"/>
              <a:t>competency frameworks</a:t>
            </a:r>
          </a:p>
          <a:p>
            <a:pPr algn="ctr"/>
            <a:r>
              <a:rPr lang="en-GB" sz="1400" dirty="0" smtClean="0"/>
              <a:t>In this context, they can be highly valued.</a:t>
            </a:r>
          </a:p>
          <a:p>
            <a:pPr algn="ctr"/>
            <a:r>
              <a:rPr lang="en-GB" sz="1400" dirty="0" smtClean="0"/>
              <a:t>However, there is limited awareness of NOS and their uses among smaller companies.</a:t>
            </a:r>
            <a:endParaRPr lang="en-GB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7507198" y="1828837"/>
            <a:ext cx="45754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of employers using competency frameworks based in NOS, said they had never heard of NOS – there is </a:t>
            </a:r>
            <a:r>
              <a:rPr lang="en-GB" sz="1400" b="1" dirty="0" smtClean="0">
                <a:solidFill>
                  <a:schemeClr val="accent4"/>
                </a:solidFill>
              </a:rPr>
              <a:t>a lack of awareness of NOS among users</a:t>
            </a:r>
            <a:r>
              <a:rPr lang="en-GB" sz="1400" dirty="0" smtClean="0"/>
              <a:t>.</a:t>
            </a:r>
            <a:endParaRPr lang="en-GB" sz="1400" dirty="0"/>
          </a:p>
        </p:txBody>
      </p:sp>
      <p:sp>
        <p:nvSpPr>
          <p:cNvPr id="50" name="TextBox 49"/>
          <p:cNvSpPr txBox="1"/>
          <p:nvPr/>
        </p:nvSpPr>
        <p:spPr>
          <a:xfrm>
            <a:off x="7489261" y="2965139"/>
            <a:ext cx="44391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stated that NOS can be </a:t>
            </a:r>
            <a:r>
              <a:rPr lang="en-GB" sz="1400" b="1" dirty="0" smtClean="0">
                <a:solidFill>
                  <a:schemeClr val="accent4"/>
                </a:solidFill>
              </a:rPr>
              <a:t>too generic</a:t>
            </a:r>
            <a:r>
              <a:rPr lang="en-GB" sz="1400" b="1" dirty="0" smtClean="0"/>
              <a:t>.</a:t>
            </a:r>
            <a:endParaRPr lang="en-GB" b="1" dirty="0"/>
          </a:p>
        </p:txBody>
      </p:sp>
      <p:grpSp>
        <p:nvGrpSpPr>
          <p:cNvPr id="67" name="Group 66"/>
          <p:cNvGrpSpPr/>
          <p:nvPr/>
        </p:nvGrpSpPr>
        <p:grpSpPr>
          <a:xfrm>
            <a:off x="6559359" y="1812741"/>
            <a:ext cx="846703" cy="769833"/>
            <a:chOff x="6749143" y="1807251"/>
            <a:chExt cx="846703" cy="769833"/>
          </a:xfrm>
        </p:grpSpPr>
        <p:grpSp>
          <p:nvGrpSpPr>
            <p:cNvPr id="66" name="Group 65"/>
            <p:cNvGrpSpPr/>
            <p:nvPr/>
          </p:nvGrpSpPr>
          <p:grpSpPr>
            <a:xfrm>
              <a:off x="6749143" y="1807251"/>
              <a:ext cx="827314" cy="769833"/>
              <a:chOff x="6749143" y="1807251"/>
              <a:chExt cx="827314" cy="769833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6749143" y="1807251"/>
                <a:ext cx="827314" cy="769833"/>
              </a:xfrm>
              <a:prstGeom prst="roundRect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100" b="1" dirty="0"/>
              </a:p>
            </p:txBody>
          </p:sp>
          <p:sp>
            <p:nvSpPr>
              <p:cNvPr id="51" name="Rounded Rectangle 50"/>
              <p:cNvSpPr/>
              <p:nvPr/>
            </p:nvSpPr>
            <p:spPr>
              <a:xfrm>
                <a:off x="6749143" y="2305093"/>
                <a:ext cx="252000" cy="252000"/>
              </a:xfrm>
              <a:prstGeom prst="roundRect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b="1" dirty="0"/>
              </a:p>
            </p:txBody>
          </p:sp>
        </p:grpSp>
        <p:sp>
          <p:nvSpPr>
            <p:cNvPr id="60" name="Rectangle 59"/>
            <p:cNvSpPr/>
            <p:nvPr/>
          </p:nvSpPr>
          <p:spPr>
            <a:xfrm>
              <a:off x="6939897" y="1964261"/>
              <a:ext cx="6559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b="1" dirty="0">
                  <a:solidFill>
                    <a:schemeClr val="bg1"/>
                  </a:solidFill>
                </a:rPr>
                <a:t>10%</a:t>
              </a:r>
            </a:p>
          </p:txBody>
        </p:sp>
      </p:grpSp>
      <p:sp>
        <p:nvSpPr>
          <p:cNvPr id="49" name="Rounded Rectangle 48"/>
          <p:cNvSpPr/>
          <p:nvPr/>
        </p:nvSpPr>
        <p:spPr>
          <a:xfrm>
            <a:off x="6196417" y="3467431"/>
            <a:ext cx="598281" cy="451640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ounded Rectangle 60"/>
          <p:cNvSpPr/>
          <p:nvPr/>
        </p:nvSpPr>
        <p:spPr>
          <a:xfrm>
            <a:off x="6196417" y="2993713"/>
            <a:ext cx="598281" cy="45164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/>
          </a:p>
        </p:txBody>
      </p:sp>
      <p:sp>
        <p:nvSpPr>
          <p:cNvPr id="62" name="Rounded Rectangle 61"/>
          <p:cNvSpPr/>
          <p:nvPr/>
        </p:nvSpPr>
        <p:spPr>
          <a:xfrm>
            <a:off x="6794698" y="2993713"/>
            <a:ext cx="598281" cy="45164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2/3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489261" y="3301276"/>
            <a:ext cx="4593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Often, company-specific standards and frameworks are used in isolation from each other.</a:t>
            </a:r>
            <a:endParaRPr lang="en-GB" sz="1400" dirty="0"/>
          </a:p>
        </p:txBody>
      </p:sp>
      <p:sp>
        <p:nvSpPr>
          <p:cNvPr id="69" name="Rounded Rectangle 68"/>
          <p:cNvSpPr/>
          <p:nvPr/>
        </p:nvSpPr>
        <p:spPr>
          <a:xfrm>
            <a:off x="6790470" y="4221814"/>
            <a:ext cx="598281" cy="45164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1/3</a:t>
            </a:r>
            <a:endParaRPr lang="en-GB" sz="1600" b="1" dirty="0"/>
          </a:p>
        </p:txBody>
      </p:sp>
      <p:sp>
        <p:nvSpPr>
          <p:cNvPr id="70" name="Rounded Rectangle 69"/>
          <p:cNvSpPr/>
          <p:nvPr/>
        </p:nvSpPr>
        <p:spPr>
          <a:xfrm rot="10800000">
            <a:off x="6794698" y="4695532"/>
            <a:ext cx="598281" cy="451640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/>
          </a:p>
        </p:txBody>
      </p:sp>
      <p:sp>
        <p:nvSpPr>
          <p:cNvPr id="71" name="Rounded Rectangle 70"/>
          <p:cNvSpPr/>
          <p:nvPr/>
        </p:nvSpPr>
        <p:spPr>
          <a:xfrm rot="10800000">
            <a:off x="6196417" y="4695532"/>
            <a:ext cx="598281" cy="451640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7562645" y="4197507"/>
            <a:ext cx="43282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suggested that changes in the sector have left some NOS for engineers and technicians outdated.</a:t>
            </a:r>
            <a:endParaRPr lang="en-GB" sz="1400" dirty="0"/>
          </a:p>
        </p:txBody>
      </p:sp>
      <p:sp>
        <p:nvSpPr>
          <p:cNvPr id="74" name="Rounded Rectangle 73"/>
          <p:cNvSpPr/>
          <p:nvPr/>
        </p:nvSpPr>
        <p:spPr>
          <a:xfrm>
            <a:off x="6790470" y="5394437"/>
            <a:ext cx="598281" cy="45164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2/3</a:t>
            </a:r>
            <a:endParaRPr lang="en-GB" sz="1600" b="1" dirty="0"/>
          </a:p>
        </p:txBody>
      </p:sp>
      <p:sp>
        <p:nvSpPr>
          <p:cNvPr id="75" name="Rounded Rectangle 74"/>
          <p:cNvSpPr/>
          <p:nvPr/>
        </p:nvSpPr>
        <p:spPr>
          <a:xfrm rot="10800000">
            <a:off x="6192189" y="5394437"/>
            <a:ext cx="598281" cy="45164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/>
          </a:p>
        </p:txBody>
      </p:sp>
      <p:sp>
        <p:nvSpPr>
          <p:cNvPr id="79" name="Rounded Rectangle 78"/>
          <p:cNvSpPr/>
          <p:nvPr/>
        </p:nvSpPr>
        <p:spPr>
          <a:xfrm>
            <a:off x="6790470" y="5846077"/>
            <a:ext cx="598281" cy="451640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/>
          </a:p>
        </p:txBody>
      </p:sp>
      <p:sp>
        <p:nvSpPr>
          <p:cNvPr id="81" name="TextBox 80"/>
          <p:cNvSpPr txBox="1"/>
          <p:nvPr/>
        </p:nvSpPr>
        <p:spPr>
          <a:xfrm>
            <a:off x="7562645" y="5394437"/>
            <a:ext cx="4109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would be open to helping to develop new </a:t>
            </a:r>
            <a:r>
              <a:rPr lang="en-GB" sz="1400" dirty="0"/>
              <a:t>NOS </a:t>
            </a:r>
            <a:endParaRPr lang="en-GB" sz="1400" dirty="0" smtClean="0"/>
          </a:p>
          <a:p>
            <a:r>
              <a:rPr lang="en-GB" sz="1400" dirty="0" smtClean="0"/>
              <a:t>if </a:t>
            </a:r>
            <a:r>
              <a:rPr lang="en-GB" sz="1400" dirty="0"/>
              <a:t>there were a </a:t>
            </a:r>
            <a:r>
              <a:rPr lang="en-GB" sz="1400" b="1" dirty="0">
                <a:solidFill>
                  <a:schemeClr val="accent4"/>
                </a:solidFill>
              </a:rPr>
              <a:t>clear business benefit</a:t>
            </a:r>
            <a:r>
              <a:rPr lang="en-GB" sz="1400" dirty="0" smtClean="0"/>
              <a:t>.</a:t>
            </a:r>
            <a:endParaRPr lang="en-GB" sz="1400" dirty="0"/>
          </a:p>
        </p:txBody>
      </p:sp>
      <p:cxnSp>
        <p:nvCxnSpPr>
          <p:cNvPr id="93" name="Straight Connector 92"/>
          <p:cNvCxnSpPr/>
          <p:nvPr/>
        </p:nvCxnSpPr>
        <p:spPr>
          <a:xfrm flipV="1">
            <a:off x="5722282" y="1052736"/>
            <a:ext cx="0" cy="5805264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113" name="Group 112"/>
          <p:cNvGrpSpPr/>
          <p:nvPr/>
        </p:nvGrpSpPr>
        <p:grpSpPr>
          <a:xfrm>
            <a:off x="-1733574" y="3228562"/>
            <a:ext cx="6352328" cy="1966442"/>
            <a:chOff x="4778062" y="1385107"/>
            <a:chExt cx="6946098" cy="2417408"/>
          </a:xfrm>
        </p:grpSpPr>
        <p:graphicFrame>
          <p:nvGraphicFramePr>
            <p:cNvPr id="114" name="Chart 113"/>
            <p:cNvGraphicFramePr/>
            <p:nvPr>
              <p:extLst>
                <p:ext uri="{D42A27DB-BD31-4B8C-83A1-F6EECF244321}">
                  <p14:modId xmlns:p14="http://schemas.microsoft.com/office/powerpoint/2010/main" val="3063381258"/>
                </p:ext>
              </p:extLst>
            </p:nvPr>
          </p:nvGraphicFramePr>
          <p:xfrm>
            <a:off x="4778062" y="1385107"/>
            <a:ext cx="6946098" cy="24174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15" name="TextBox 114"/>
            <p:cNvSpPr txBox="1"/>
            <p:nvPr/>
          </p:nvSpPr>
          <p:spPr>
            <a:xfrm>
              <a:off x="8452813" y="2177958"/>
              <a:ext cx="4251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 smtClean="0">
                  <a:solidFill>
                    <a:schemeClr val="bg1"/>
                  </a:solidFill>
                  <a:latin typeface="+mj-lt"/>
                </a:rPr>
                <a:t>14</a:t>
              </a:r>
              <a:endParaRPr lang="en-GB" sz="16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7903335" y="2859642"/>
              <a:ext cx="3048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 smtClean="0">
                  <a:solidFill>
                    <a:schemeClr val="bg1"/>
                  </a:solidFill>
                  <a:latin typeface="+mj-lt"/>
                </a:rPr>
                <a:t>5</a:t>
              </a:r>
              <a:endParaRPr lang="en-GB" sz="16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7506237" y="2424535"/>
              <a:ext cx="3048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 smtClean="0">
                  <a:solidFill>
                    <a:schemeClr val="bg1"/>
                  </a:solidFill>
                  <a:latin typeface="+mj-lt"/>
                </a:rPr>
                <a:t>5</a:t>
              </a:r>
              <a:endParaRPr lang="en-GB" sz="16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7903335" y="1670550"/>
              <a:ext cx="3048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 smtClean="0">
                  <a:solidFill>
                    <a:schemeClr val="bg1"/>
                  </a:solidFill>
                  <a:latin typeface="+mj-lt"/>
                </a:rPr>
                <a:t>3</a:t>
              </a:r>
              <a:endParaRPr lang="en-GB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427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62403" y="2115403"/>
            <a:ext cx="12047710" cy="4612943"/>
          </a:xfrm>
          <a:prstGeom prst="roundRect">
            <a:avLst>
              <a:gd name="adj" fmla="val 1436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Sector </a:t>
            </a:r>
            <a:r>
              <a:rPr lang="en-GB" dirty="0"/>
              <a:t>skills needs must be met </a:t>
            </a:r>
            <a:r>
              <a:rPr lang="en-GB" dirty="0" smtClean="0"/>
              <a:t>so we can meet </a:t>
            </a:r>
            <a:r>
              <a:rPr lang="en-GB" dirty="0"/>
              <a:t>future energy </a:t>
            </a:r>
            <a:r>
              <a:rPr lang="en-GB" dirty="0" smtClean="0"/>
              <a:t>demand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48193" y="3550674"/>
            <a:ext cx="38545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 smtClean="0">
                <a:solidFill>
                  <a:schemeClr val="tx2"/>
                </a:solidFill>
              </a:rPr>
              <a:t>Cascade </a:t>
            </a:r>
            <a:r>
              <a:rPr lang="en-GB" b="1" dirty="0">
                <a:solidFill>
                  <a:schemeClr val="tx2"/>
                </a:solidFill>
              </a:rPr>
              <a:t>skills and knowledge from workforce on verge of retirement </a:t>
            </a:r>
            <a:r>
              <a:rPr lang="en-GB" dirty="0">
                <a:solidFill>
                  <a:schemeClr val="tx2"/>
                </a:solidFill>
              </a:rPr>
              <a:t>via internal </a:t>
            </a:r>
            <a:r>
              <a:rPr lang="en-GB" dirty="0" smtClean="0">
                <a:solidFill>
                  <a:schemeClr val="tx2"/>
                </a:solidFill>
              </a:rPr>
              <a:t>mentoring</a:t>
            </a:r>
            <a:endParaRPr lang="en-GB" dirty="0">
              <a:solidFill>
                <a:schemeClr val="tx2"/>
              </a:solidFill>
            </a:endParaRPr>
          </a:p>
          <a:p>
            <a:pPr lvl="0"/>
            <a:endParaRPr lang="en-GB" dirty="0">
              <a:solidFill>
                <a:schemeClr val="tx2"/>
              </a:solidFill>
            </a:endParaRPr>
          </a:p>
          <a:p>
            <a:pPr lvl="0"/>
            <a:r>
              <a:rPr lang="en-GB" dirty="0" smtClean="0">
                <a:solidFill>
                  <a:schemeClr val="tx2"/>
                </a:solidFill>
              </a:rPr>
              <a:t>Enable </a:t>
            </a:r>
            <a:r>
              <a:rPr lang="en-GB" b="1" dirty="0">
                <a:solidFill>
                  <a:schemeClr val="tx2"/>
                </a:solidFill>
              </a:rPr>
              <a:t>cross-fertilisation between sub-sectors </a:t>
            </a:r>
            <a:r>
              <a:rPr lang="en-GB" dirty="0">
                <a:solidFill>
                  <a:schemeClr val="tx2"/>
                </a:solidFill>
              </a:rPr>
              <a:t>to channel flow of skills rather than lose to other industries as a result of peaks and troughs in workforce </a:t>
            </a:r>
            <a:r>
              <a:rPr lang="en-GB" dirty="0" smtClean="0">
                <a:solidFill>
                  <a:schemeClr val="tx2"/>
                </a:solidFill>
              </a:rPr>
              <a:t>demand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02371" y="3241107"/>
            <a:ext cx="388051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chemeClr val="tx2"/>
                </a:solidFill>
              </a:rPr>
              <a:t>Improve careers information</a:t>
            </a:r>
            <a:r>
              <a:rPr lang="en-GB" dirty="0" smtClean="0">
                <a:solidFill>
                  <a:schemeClr val="tx2"/>
                </a:solidFill>
              </a:rPr>
              <a:t>, </a:t>
            </a:r>
            <a:r>
              <a:rPr lang="en-GB" dirty="0">
                <a:solidFill>
                  <a:schemeClr val="tx2"/>
                </a:solidFill>
              </a:rPr>
              <a:t>particularly to enhance sector visibility for young people and potential new entrants from other </a:t>
            </a:r>
            <a:r>
              <a:rPr lang="en-GB" dirty="0" smtClean="0">
                <a:solidFill>
                  <a:schemeClr val="tx2"/>
                </a:solidFill>
              </a:rPr>
              <a:t>industries</a:t>
            </a:r>
          </a:p>
          <a:p>
            <a:endParaRPr lang="en-GB" dirty="0">
              <a:solidFill>
                <a:schemeClr val="tx2"/>
              </a:solidFill>
            </a:endParaRPr>
          </a:p>
          <a:p>
            <a:r>
              <a:rPr lang="en-GB" dirty="0" smtClean="0">
                <a:solidFill>
                  <a:schemeClr val="tx2"/>
                </a:solidFill>
              </a:rPr>
              <a:t>Encourage </a:t>
            </a:r>
            <a:r>
              <a:rPr lang="en-GB" b="1" dirty="0">
                <a:solidFill>
                  <a:schemeClr val="tx2"/>
                </a:solidFill>
              </a:rPr>
              <a:t>collaboration between academia and industry </a:t>
            </a:r>
            <a:r>
              <a:rPr lang="en-GB" dirty="0">
                <a:solidFill>
                  <a:schemeClr val="tx2"/>
                </a:solidFill>
              </a:rPr>
              <a:t>so that qualifications are tailored closely to meet employer needs and reflect context of different </a:t>
            </a:r>
            <a:r>
              <a:rPr lang="en-GB" dirty="0" smtClean="0">
                <a:solidFill>
                  <a:schemeClr val="tx2"/>
                </a:solidFill>
              </a:rPr>
              <a:t>sub-sectors</a:t>
            </a:r>
            <a:endParaRPr lang="en-GB" dirty="0">
              <a:solidFill>
                <a:schemeClr val="tx2"/>
              </a:solidFill>
            </a:endParaRPr>
          </a:p>
          <a:p>
            <a:pPr lvl="0"/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66077" y="5353777"/>
            <a:ext cx="40442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GB" dirty="0"/>
          </a:p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45305" y="1314437"/>
            <a:ext cx="11885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tx2"/>
                </a:solidFill>
              </a:rPr>
              <a:t>Collaboration between employers, such as through the Energy and Efficiency Industrial Partnership, is crucial. </a:t>
            </a:r>
            <a:r>
              <a:rPr lang="en-GB" dirty="0" smtClean="0">
                <a:solidFill>
                  <a:schemeClr val="tx2"/>
                </a:solidFill>
              </a:rPr>
              <a:t>Benefits of cross-sector working include: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3984" y="2383617"/>
            <a:ext cx="3682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5"/>
                </a:solidFill>
              </a:rPr>
              <a:t>Ensuring that skills are retained by the sector</a:t>
            </a:r>
            <a:endParaRPr lang="en-GB" b="1" dirty="0">
              <a:solidFill>
                <a:schemeClr val="accent5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229600" y="3589239"/>
            <a:ext cx="38805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b="1" dirty="0" smtClean="0">
                <a:solidFill>
                  <a:schemeClr val="tx2"/>
                </a:solidFill>
              </a:rPr>
              <a:t>Identify skills shortages </a:t>
            </a:r>
            <a:r>
              <a:rPr lang="en-GB" dirty="0" smtClean="0">
                <a:solidFill>
                  <a:schemeClr val="tx2"/>
                </a:solidFill>
              </a:rPr>
              <a:t>on an industry level and </a:t>
            </a:r>
            <a:r>
              <a:rPr lang="en-GB" b="1" dirty="0" smtClean="0">
                <a:solidFill>
                  <a:schemeClr val="tx2"/>
                </a:solidFill>
              </a:rPr>
              <a:t>fund training </a:t>
            </a:r>
            <a:r>
              <a:rPr lang="en-GB" dirty="0" smtClean="0">
                <a:solidFill>
                  <a:schemeClr val="tx2"/>
                </a:solidFill>
              </a:rPr>
              <a:t>to ensure these are met</a:t>
            </a:r>
          </a:p>
          <a:p>
            <a:pPr lvl="0"/>
            <a:endParaRPr lang="en-GB" dirty="0">
              <a:solidFill>
                <a:schemeClr val="tx2"/>
              </a:solidFill>
            </a:endParaRPr>
          </a:p>
          <a:p>
            <a:r>
              <a:rPr lang="en-GB" b="1" dirty="0">
                <a:solidFill>
                  <a:schemeClr val="tx2"/>
                </a:solidFill>
              </a:rPr>
              <a:t>Collaborate to produce higher-level occupational standards </a:t>
            </a:r>
            <a:r>
              <a:rPr lang="en-GB" dirty="0">
                <a:solidFill>
                  <a:schemeClr val="tx2"/>
                </a:solidFill>
              </a:rPr>
              <a:t>that closely reflect specific sub-sector needs and plug existing gaps in </a:t>
            </a:r>
            <a:r>
              <a:rPr lang="en-GB" dirty="0" smtClean="0">
                <a:solidFill>
                  <a:schemeClr val="tx2"/>
                </a:solidFill>
              </a:rPr>
              <a:t>coverage</a:t>
            </a:r>
            <a:endParaRPr lang="en-GB" dirty="0">
              <a:solidFill>
                <a:schemeClr val="tx2"/>
              </a:solidFill>
            </a:endParaRPr>
          </a:p>
          <a:p>
            <a:pPr lvl="0"/>
            <a:r>
              <a:rPr lang="en-GB" dirty="0" smtClean="0">
                <a:solidFill>
                  <a:schemeClr val="tx2"/>
                </a:solidFill>
              </a:rPr>
              <a:t> 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98792" y="2402135"/>
            <a:ext cx="4044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5"/>
                </a:solidFill>
              </a:rPr>
              <a:t>Improving routes into the profession and upskilling</a:t>
            </a:r>
            <a:endParaRPr lang="en-GB" b="1" dirty="0">
              <a:solidFill>
                <a:schemeClr val="accent5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65825" y="2383616"/>
            <a:ext cx="4044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5"/>
                </a:solidFill>
              </a:rPr>
              <a:t>Working as an industry to identify and meet skills gaps</a:t>
            </a:r>
            <a:endParaRPr lang="en-GB" b="1" dirty="0">
              <a:solidFill>
                <a:schemeClr val="accent5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62403" y="3182800"/>
            <a:ext cx="120477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065825" y="2115403"/>
            <a:ext cx="0" cy="46129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071012" y="2115403"/>
            <a:ext cx="0" cy="46129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690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To find out more: 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info@ukces.org.uk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www.gov.uk/government/organisations/uk-commission-for-employment-and-skills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@ukces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833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166047" y="3383757"/>
            <a:ext cx="11859904" cy="262037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-82296"/>
            <a:ext cx="12192000" cy="1052736"/>
          </a:xfrm>
        </p:spPr>
        <p:txBody>
          <a:bodyPr/>
          <a:lstStyle/>
          <a:p>
            <a:r>
              <a:rPr lang="en-GB" dirty="0" smtClean="0"/>
              <a:t>About this research </a:t>
            </a:r>
            <a:endParaRPr lang="en-GB" dirty="0"/>
          </a:p>
        </p:txBody>
      </p:sp>
      <p:pic>
        <p:nvPicPr>
          <p:cNvPr id="4" name="Picture 2" descr="http://cwallpapers.mobi/wp-content/uploads/energy-savings-icon-photo-1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013" y="3976145"/>
            <a:ext cx="2703973" cy="202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52484" y="2983647"/>
            <a:ext cx="98870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tx2"/>
                </a:solidFill>
              </a:rPr>
              <a:t>It focuses on the outlook for jobs and skills in the </a:t>
            </a:r>
            <a:r>
              <a:rPr lang="en-GB" sz="2000" b="1" dirty="0" smtClean="0">
                <a:solidFill>
                  <a:schemeClr val="tx2"/>
                </a:solidFill>
              </a:rPr>
              <a:t>Energy </a:t>
            </a:r>
            <a:r>
              <a:rPr lang="en-GB" sz="2000" dirty="0" smtClean="0">
                <a:solidFill>
                  <a:schemeClr val="tx2"/>
                </a:solidFill>
              </a:rPr>
              <a:t>sector, considering:</a:t>
            </a:r>
            <a:endParaRPr lang="en-GB" sz="2000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80516" y="4193676"/>
            <a:ext cx="5580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/>
                </a:solidFill>
              </a:rPr>
              <a:t>Major trends and their future impacts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4627" y="4193676"/>
            <a:ext cx="4355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1"/>
                </a:solidFill>
              </a:rPr>
              <a:t>The current situation for jobs and skills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54591" y="1692077"/>
            <a:ext cx="12301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accent1"/>
                </a:solidFill>
                <a:latin typeface="+mj-lt"/>
              </a:rPr>
              <a:t>This research forms part of wider UKCES research into the skills and performance challenges facing key UK industries</a:t>
            </a:r>
            <a:endParaRPr lang="en-GB" sz="24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4627" y="5249839"/>
            <a:ext cx="4954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E</a:t>
            </a:r>
            <a:r>
              <a:rPr lang="en-GB" dirty="0" smtClean="0">
                <a:solidFill>
                  <a:schemeClr val="accent1"/>
                </a:solidFill>
              </a:rPr>
              <a:t>mployer perceptions of key occupations within the sector 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80516" y="5249838"/>
            <a:ext cx="4756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/>
                </a:solidFill>
              </a:rPr>
              <a:t>Use of, and engagement with, National Occupational Standards (NOS)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71231" y="6156924"/>
            <a:ext cx="94729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tx2"/>
                </a:solidFill>
              </a:rPr>
              <a:t>For full reference to the figures presented in this slide pack please consult the accompanying </a:t>
            </a:r>
            <a:r>
              <a:rPr lang="en-GB" sz="2000" dirty="0" smtClean="0">
                <a:solidFill>
                  <a:schemeClr val="tx2"/>
                </a:solidFill>
                <a:hlinkClick r:id="rId3"/>
              </a:rPr>
              <a:t>Evidence Report</a:t>
            </a:r>
            <a:r>
              <a:rPr lang="en-GB" sz="2000" dirty="0" smtClean="0">
                <a:solidFill>
                  <a:schemeClr val="tx2"/>
                </a:solidFill>
              </a:rPr>
              <a:t>: </a:t>
            </a:r>
            <a:endParaRPr lang="en-GB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96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0" y="3766457"/>
            <a:ext cx="12192001" cy="2710543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About the energy sector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96166" y="1422395"/>
            <a:ext cx="107942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  <a:latin typeface="+mj-lt"/>
              </a:rPr>
              <a:t>Energy is a vital industry in the UK economy, at the core of virtually everything we do</a:t>
            </a:r>
            <a:endParaRPr lang="en-GB" sz="2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461" y="5322425"/>
            <a:ext cx="979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tx2"/>
                </a:solidFill>
                <a:latin typeface="+mj-lt"/>
              </a:rPr>
              <a:t>£25 Billion</a:t>
            </a:r>
            <a:endParaRPr lang="en-GB" sz="16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5040" y="2577062"/>
            <a:ext cx="9436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tx2"/>
                </a:solidFill>
                <a:latin typeface="+mj-lt"/>
              </a:rPr>
              <a:t>A reliable and secure energy supply is vital for a functioning economy and society, and is a key aim of policy</a:t>
            </a:r>
            <a:endParaRPr lang="en-GB" sz="2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94046" y="4222202"/>
            <a:ext cx="4079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tx2"/>
                </a:solidFill>
              </a:rPr>
              <a:t>In 2013 the energy sector contributed </a:t>
            </a:r>
            <a:r>
              <a:rPr lang="en-GB" sz="1600" b="1" dirty="0" smtClean="0">
                <a:solidFill>
                  <a:schemeClr val="tx2"/>
                </a:solidFill>
              </a:rPr>
              <a:t>3.3% </a:t>
            </a:r>
            <a:r>
              <a:rPr lang="en-GB" sz="1600" dirty="0" smtClean="0">
                <a:solidFill>
                  <a:schemeClr val="tx2"/>
                </a:solidFill>
              </a:rPr>
              <a:t>of the UK’s GDP</a:t>
            </a:r>
            <a:endParaRPr lang="en-GB" sz="1600" dirty="0">
              <a:solidFill>
                <a:schemeClr val="tx2"/>
              </a:solidFill>
            </a:endParaRPr>
          </a:p>
        </p:txBody>
      </p:sp>
      <p:pic>
        <p:nvPicPr>
          <p:cNvPr id="1028" name="Picture 4" descr="http://images.clipartpanda.com/money-stack-png-Finance_Ecommerce_035-512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959" y="5186264"/>
            <a:ext cx="774163" cy="70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images.clipartpanda.com/money-stack-png-Finance_Ecommerce_035-512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849" y="4826345"/>
            <a:ext cx="1154525" cy="105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999438" y="5299134"/>
            <a:ext cx="895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tx2"/>
                </a:solidFill>
                <a:latin typeface="+mj-lt"/>
              </a:rPr>
              <a:t>£71 Billion</a:t>
            </a:r>
            <a:endParaRPr lang="en-GB" sz="16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9461" y="5919514"/>
            <a:ext cx="1770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tx2"/>
                </a:solidFill>
              </a:rPr>
              <a:t>In direct contributions</a:t>
            </a:r>
            <a:endParaRPr lang="en-GB" sz="1200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83991" y="5883909"/>
            <a:ext cx="19032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tx2"/>
                </a:solidFill>
              </a:rPr>
              <a:t>In indirect contributions</a:t>
            </a:r>
            <a:endParaRPr lang="en-GB" sz="1200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123554" y="5479307"/>
            <a:ext cx="1886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tx2"/>
                </a:solidFill>
              </a:rPr>
              <a:t>o</a:t>
            </a:r>
            <a:r>
              <a:rPr lang="en-GB" sz="1600" dirty="0" smtClean="0">
                <a:solidFill>
                  <a:schemeClr val="tx2"/>
                </a:solidFill>
              </a:rPr>
              <a:t>f the industrial workforce</a:t>
            </a:r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41009" y="4209861"/>
            <a:ext cx="3085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tx2"/>
                </a:solidFill>
              </a:rPr>
              <a:t>One of </a:t>
            </a:r>
            <a:r>
              <a:rPr lang="en-GB" sz="1600" b="1" dirty="0" smtClean="0">
                <a:solidFill>
                  <a:schemeClr val="tx2"/>
                </a:solidFill>
              </a:rPr>
              <a:t>the most productive sectors</a:t>
            </a:r>
            <a:r>
              <a:rPr lang="en-GB" sz="1600" dirty="0" smtClean="0">
                <a:solidFill>
                  <a:schemeClr val="tx2"/>
                </a:solidFill>
              </a:rPr>
              <a:t> by GVA per employee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58467" y="4941303"/>
            <a:ext cx="19077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>
                <a:solidFill>
                  <a:schemeClr val="tx2"/>
                </a:solidFill>
              </a:rPr>
              <a:t>Though since 2005, this has been driven down by </a:t>
            </a:r>
            <a:r>
              <a:rPr lang="en-GB" sz="1400" b="1" i="1" dirty="0" smtClean="0">
                <a:solidFill>
                  <a:schemeClr val="tx2"/>
                </a:solidFill>
              </a:rPr>
              <a:t>falling oil and gas production</a:t>
            </a:r>
            <a:endParaRPr lang="en-GB" sz="1400" b="1" i="1" dirty="0">
              <a:solidFill>
                <a:schemeClr val="tx2"/>
              </a:solidFill>
            </a:endParaRPr>
          </a:p>
        </p:txBody>
      </p:sp>
      <p:pic>
        <p:nvPicPr>
          <p:cNvPr id="1032" name="Picture 8" descr="http://www.energymarketprice.com/Products/Image/Icon/oil_icon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155" y="4612288"/>
            <a:ext cx="1548620" cy="154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8034127" y="4258718"/>
            <a:ext cx="3975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tx2"/>
                </a:solidFill>
              </a:rPr>
              <a:t>The number of energy employees has been </a:t>
            </a:r>
            <a:r>
              <a:rPr lang="en-GB" sz="1600" b="1" dirty="0" smtClean="0">
                <a:solidFill>
                  <a:schemeClr val="tx2"/>
                </a:solidFill>
              </a:rPr>
              <a:t>increasing since 2005 </a:t>
            </a:r>
            <a:r>
              <a:rPr lang="en-GB" sz="1600" dirty="0" smtClean="0">
                <a:solidFill>
                  <a:schemeClr val="tx2"/>
                </a:solidFill>
              </a:rPr>
              <a:t>to</a:t>
            </a:r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392862" y="4893010"/>
            <a:ext cx="17363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tx2"/>
                </a:solidFill>
                <a:latin typeface="+mj-lt"/>
              </a:rPr>
              <a:t>169,000 people</a:t>
            </a:r>
            <a:endParaRPr lang="en-GB" sz="16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28" name="Picture 6" descr="&quot;Crowd&quot; by Shane Holley"/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04" y="4948215"/>
            <a:ext cx="1507748" cy="120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0482677" y="4934550"/>
            <a:ext cx="11737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chemeClr val="accent5"/>
                </a:solidFill>
                <a:latin typeface="+mj-lt"/>
              </a:rPr>
              <a:t>6.2%</a:t>
            </a:r>
            <a:endParaRPr lang="en-GB" sz="3200" dirty="0">
              <a:solidFill>
                <a:schemeClr val="accent5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4104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Sub-sectors and key occupations in scope of this research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03257" y="1282056"/>
            <a:ext cx="10779994" cy="1456768"/>
          </a:xfrm>
        </p:spPr>
        <p:txBody>
          <a:bodyPr>
            <a:normAutofit/>
          </a:bodyPr>
          <a:lstStyle/>
          <a:p>
            <a:pPr lvl="0" algn="ctr"/>
            <a:r>
              <a:rPr lang="en-GB" sz="2000" b="1" dirty="0">
                <a:solidFill>
                  <a:schemeClr val="accent1"/>
                </a:solidFill>
              </a:rPr>
              <a:t>Sub-sectors</a:t>
            </a:r>
            <a:r>
              <a:rPr lang="en-GB" sz="2000" dirty="0">
                <a:solidFill>
                  <a:schemeClr val="accent1"/>
                </a:solidFill>
              </a:rPr>
              <a:t> </a:t>
            </a:r>
            <a:r>
              <a:rPr lang="en-GB" sz="2000" dirty="0" smtClean="0">
                <a:solidFill>
                  <a:schemeClr val="accent1"/>
                </a:solidFill>
              </a:rPr>
              <a:t>considered in this </a:t>
            </a:r>
            <a:r>
              <a:rPr lang="en-GB" sz="2000" dirty="0">
                <a:solidFill>
                  <a:schemeClr val="accent1"/>
                </a:solidFill>
              </a:rPr>
              <a:t>research have been selected predominantly because of their </a:t>
            </a:r>
            <a:r>
              <a:rPr lang="en-GB" sz="2000" b="1" dirty="0">
                <a:solidFill>
                  <a:schemeClr val="accent1"/>
                </a:solidFill>
              </a:rPr>
              <a:t>current and future importance to the supply chain</a:t>
            </a:r>
            <a:r>
              <a:rPr lang="en-GB" sz="2000" dirty="0">
                <a:solidFill>
                  <a:schemeClr val="accent1"/>
                </a:solidFill>
              </a:rPr>
              <a:t>, and </a:t>
            </a:r>
            <a:r>
              <a:rPr lang="en-GB" sz="2000" dirty="0" smtClean="0">
                <a:solidFill>
                  <a:schemeClr val="accent1"/>
                </a:solidFill>
              </a:rPr>
              <a:t>their </a:t>
            </a:r>
            <a:r>
              <a:rPr lang="en-GB" sz="2000" b="1" dirty="0" smtClean="0">
                <a:solidFill>
                  <a:schemeClr val="accent1"/>
                </a:solidFill>
              </a:rPr>
              <a:t>scope</a:t>
            </a:r>
            <a:r>
              <a:rPr lang="en-GB" sz="2000" dirty="0" smtClean="0">
                <a:solidFill>
                  <a:schemeClr val="accent1"/>
                </a:solidFill>
              </a:rPr>
              <a:t>: </a:t>
            </a:r>
          </a:p>
          <a:p>
            <a:pPr lvl="0" algn="ctr"/>
            <a:r>
              <a:rPr lang="en-GB" sz="2000" b="1" dirty="0" smtClean="0">
                <a:solidFill>
                  <a:schemeClr val="accent1"/>
                </a:solidFill>
              </a:rPr>
              <a:t> </a:t>
            </a:r>
          </a:p>
          <a:p>
            <a:pPr algn="ctr"/>
            <a:endParaRPr lang="en-GB" sz="2000" b="1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27379" y="3816615"/>
            <a:ext cx="12064621" cy="1865657"/>
          </a:xfrm>
        </p:spPr>
        <p:txBody>
          <a:bodyPr>
            <a:normAutofit/>
          </a:bodyPr>
          <a:lstStyle/>
          <a:p>
            <a:pPr algn="ctr"/>
            <a:r>
              <a:rPr lang="en-GB" sz="2000" dirty="0">
                <a:solidFill>
                  <a:schemeClr val="accent1"/>
                </a:solidFill>
              </a:rPr>
              <a:t>This </a:t>
            </a:r>
            <a:r>
              <a:rPr lang="en-GB" sz="2000" dirty="0" smtClean="0">
                <a:solidFill>
                  <a:schemeClr val="accent1"/>
                </a:solidFill>
              </a:rPr>
              <a:t>research focused </a:t>
            </a:r>
            <a:r>
              <a:rPr lang="en-GB" sz="2000" dirty="0">
                <a:solidFill>
                  <a:schemeClr val="accent1"/>
                </a:solidFill>
              </a:rPr>
              <a:t>upon </a:t>
            </a:r>
            <a:r>
              <a:rPr lang="en-GB" sz="2000" b="1" dirty="0">
                <a:solidFill>
                  <a:schemeClr val="accent1"/>
                </a:solidFill>
              </a:rPr>
              <a:t>a selected number of key occupations</a:t>
            </a:r>
            <a:r>
              <a:rPr lang="en-GB" sz="2000" dirty="0">
                <a:solidFill>
                  <a:schemeClr val="accent1"/>
                </a:solidFill>
              </a:rPr>
              <a:t> in order to yield richer </a:t>
            </a:r>
            <a:r>
              <a:rPr lang="en-GB" sz="2000" dirty="0" smtClean="0">
                <a:solidFill>
                  <a:schemeClr val="accent1"/>
                </a:solidFill>
              </a:rPr>
              <a:t>and more </a:t>
            </a:r>
            <a:r>
              <a:rPr lang="en-GB" sz="2000" dirty="0">
                <a:solidFill>
                  <a:schemeClr val="accent1"/>
                </a:solidFill>
              </a:rPr>
              <a:t>in-depth </a:t>
            </a:r>
            <a:r>
              <a:rPr lang="en-GB" sz="2000" dirty="0" smtClean="0">
                <a:solidFill>
                  <a:schemeClr val="accent1"/>
                </a:solidFill>
              </a:rPr>
              <a:t>insights. 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980" y="2102496"/>
            <a:ext cx="1527452" cy="12700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040" y="2183557"/>
            <a:ext cx="1116500" cy="12700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071" y="2254908"/>
            <a:ext cx="1395242" cy="11659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75" y="2087569"/>
            <a:ext cx="933370" cy="11932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/>
          <a:srcRect r="1841"/>
          <a:stretch/>
        </p:blipFill>
        <p:spPr>
          <a:xfrm>
            <a:off x="4012050" y="4566739"/>
            <a:ext cx="921365" cy="16101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3531" y="4572000"/>
            <a:ext cx="1048669" cy="165903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28253" y="4565868"/>
            <a:ext cx="1019371" cy="160205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97163" y="4672269"/>
            <a:ext cx="1016239" cy="149565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41182" y="4565868"/>
            <a:ext cx="985348" cy="174857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9595170" y="6318711"/>
            <a:ext cx="10839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chemeClr val="tx2"/>
                </a:solidFill>
              </a:rPr>
              <a:t>Engineer</a:t>
            </a:r>
            <a:endParaRPr lang="en-GB" sz="1600" b="1" dirty="0">
              <a:solidFill>
                <a:schemeClr val="tx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76301" y="6188762"/>
            <a:ext cx="1955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tx2"/>
                </a:solidFill>
              </a:rPr>
              <a:t>Sales/Marketing Manager</a:t>
            </a:r>
            <a:endParaRPr lang="en-GB" sz="1600" b="1" dirty="0">
              <a:solidFill>
                <a:schemeClr val="tx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00075" y="6231034"/>
            <a:ext cx="1955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tx2"/>
                </a:solidFill>
              </a:rPr>
              <a:t>Project/Change Manager</a:t>
            </a:r>
            <a:endParaRPr lang="en-GB" sz="1600" b="1" dirty="0">
              <a:solidFill>
                <a:schemeClr val="tx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419767" y="6186352"/>
            <a:ext cx="1955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tx2"/>
                </a:solidFill>
              </a:rPr>
              <a:t>Overhead lines worker</a:t>
            </a:r>
            <a:endParaRPr lang="en-GB" sz="1600" b="1" dirty="0">
              <a:solidFill>
                <a:schemeClr val="tx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33979" y="6366065"/>
            <a:ext cx="12748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chemeClr val="tx2"/>
                </a:solidFill>
              </a:rPr>
              <a:t>Technician</a:t>
            </a:r>
            <a:endParaRPr lang="en-GB" sz="1600" b="1" dirty="0">
              <a:solidFill>
                <a:schemeClr val="tx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700054" y="3006464"/>
            <a:ext cx="14116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chemeClr val="accent1"/>
                </a:solidFill>
              </a:rPr>
              <a:t>Renewables</a:t>
            </a:r>
            <a:endParaRPr lang="en-GB" sz="1600" b="1" dirty="0">
              <a:solidFill>
                <a:schemeClr val="accent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754576" y="3017093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chemeClr val="accent1"/>
                </a:solidFill>
              </a:rPr>
              <a:t>Electricity</a:t>
            </a:r>
            <a:endParaRPr lang="en-GB" sz="1600" b="1" dirty="0">
              <a:solidFill>
                <a:schemeClr val="accent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055751" y="2781675"/>
            <a:ext cx="1098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accent1"/>
                </a:solidFill>
              </a:rPr>
              <a:t>Oil and Gas</a:t>
            </a:r>
            <a:endParaRPr lang="en-GB" sz="1600" b="1" dirty="0">
              <a:solidFill>
                <a:schemeClr val="accent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690398" y="2937435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chemeClr val="accent1"/>
                </a:solidFill>
              </a:rPr>
              <a:t>Nuclear</a:t>
            </a:r>
            <a:endParaRPr lang="en-GB" sz="1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09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Policy, technological and market developments are set to change the face of the sector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8942" y="1197201"/>
            <a:ext cx="5907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The UK has several commitments to reduce carbon emissions against 1990 levels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1840" y="3833794"/>
            <a:ext cx="55186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/>
                </a:solidFill>
              </a:rPr>
              <a:t>Supporting this, government has stared a programme of </a:t>
            </a:r>
            <a:r>
              <a:rPr lang="en-GB" b="1" dirty="0" smtClean="0">
                <a:solidFill>
                  <a:schemeClr val="accent1"/>
                </a:solidFill>
              </a:rPr>
              <a:t>Electricity Market Reform (EMR):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/>
                </a:solidFill>
              </a:rPr>
              <a:t>i</a:t>
            </a:r>
            <a:r>
              <a:rPr lang="en-GB" dirty="0" smtClean="0">
                <a:solidFill>
                  <a:schemeClr val="accent1"/>
                </a:solidFill>
              </a:rPr>
              <a:t>ntended to reduce carbon emissions whilst building capacity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/>
                </a:solidFill>
              </a:rPr>
              <a:t>i</a:t>
            </a:r>
            <a:r>
              <a:rPr lang="en-GB" dirty="0" smtClean="0">
                <a:solidFill>
                  <a:schemeClr val="accent1"/>
                </a:solidFill>
              </a:rPr>
              <a:t>ncludes incentives for renewable and low-carbon energy</a:t>
            </a:r>
          </a:p>
          <a:p>
            <a:endParaRPr lang="en-GB" dirty="0" smtClean="0">
              <a:solidFill>
                <a:schemeClr val="accent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31840" y="5612789"/>
            <a:ext cx="58146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The Department for Energy and Climate Change believes EMR will result in £110 billion being </a:t>
            </a:r>
            <a:r>
              <a:rPr lang="en-GB" dirty="0" smtClean="0">
                <a:solidFill>
                  <a:schemeClr val="accent1"/>
                </a:solidFill>
              </a:rPr>
              <a:t>generated for the economy </a:t>
            </a:r>
            <a:endParaRPr lang="en-GB" dirty="0">
              <a:solidFill>
                <a:schemeClr val="accent1"/>
              </a:solidFill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1435060" y="1778002"/>
            <a:ext cx="4485564" cy="1976002"/>
            <a:chOff x="5056742" y="4643878"/>
            <a:chExt cx="4253071" cy="2843389"/>
          </a:xfrm>
        </p:grpSpPr>
        <p:graphicFrame>
          <p:nvGraphicFramePr>
            <p:cNvPr id="41" name="Chart 40"/>
            <p:cNvGraphicFramePr/>
            <p:nvPr>
              <p:extLst>
                <p:ext uri="{D42A27DB-BD31-4B8C-83A1-F6EECF244321}">
                  <p14:modId xmlns:p14="http://schemas.microsoft.com/office/powerpoint/2010/main" val="1825659262"/>
                </p:ext>
              </p:extLst>
            </p:nvPr>
          </p:nvGraphicFramePr>
          <p:xfrm>
            <a:off x="5056742" y="4643878"/>
            <a:ext cx="4253071" cy="284338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6" name="TextBox 35"/>
            <p:cNvSpPr txBox="1"/>
            <p:nvPr/>
          </p:nvSpPr>
          <p:spPr>
            <a:xfrm>
              <a:off x="5577796" y="4995833"/>
              <a:ext cx="1620895" cy="4871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solidFill>
                    <a:schemeClr val="bg1"/>
                  </a:solidFill>
                  <a:latin typeface="+mj-lt"/>
                </a:rPr>
                <a:t>1990 levels</a:t>
              </a:r>
              <a:endParaRPr lang="en-GB" sz="16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577796" y="5385261"/>
              <a:ext cx="175156" cy="4871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GB" sz="16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577796" y="5818483"/>
              <a:ext cx="175156" cy="4871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GB" sz="16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172250" y="6246880"/>
              <a:ext cx="2365426" cy="4871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solidFill>
                    <a:schemeClr val="accent1"/>
                  </a:solidFill>
                  <a:latin typeface="+mj-lt"/>
                </a:rPr>
                <a:t>2050 – down 80%</a:t>
              </a:r>
              <a:endParaRPr lang="en-GB" sz="1600" dirty="0">
                <a:solidFill>
                  <a:schemeClr val="accent1"/>
                </a:solidFill>
                <a:latin typeface="+mj-lt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75122" y="2264992"/>
            <a:ext cx="1765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accent1"/>
                </a:solidFill>
              </a:rPr>
              <a:t>UK Emissions Targets</a:t>
            </a:r>
            <a:endParaRPr lang="en-GB" sz="1600" b="1" dirty="0">
              <a:solidFill>
                <a:schemeClr val="accent1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6096000" y="1038798"/>
            <a:ext cx="0" cy="5819202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577840" y="1197201"/>
            <a:ext cx="5385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1"/>
                </a:solidFill>
              </a:rPr>
              <a:t>The energy market is set to become </a:t>
            </a:r>
            <a:r>
              <a:rPr lang="en-GB" b="1" dirty="0" smtClean="0">
                <a:solidFill>
                  <a:schemeClr val="accent1"/>
                </a:solidFill>
              </a:rPr>
              <a:t>more distributed </a:t>
            </a:r>
            <a:r>
              <a:rPr lang="en-GB" dirty="0" smtClean="0">
                <a:solidFill>
                  <a:schemeClr val="accent1"/>
                </a:solidFill>
              </a:rPr>
              <a:t>and </a:t>
            </a:r>
            <a:r>
              <a:rPr lang="en-GB" b="1" dirty="0" smtClean="0">
                <a:solidFill>
                  <a:schemeClr val="accent1"/>
                </a:solidFill>
              </a:rPr>
              <a:t>more competitive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199935" y="2164677"/>
            <a:ext cx="4928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1"/>
                </a:solidFill>
              </a:rPr>
              <a:t>More electricity generators and suppliers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276731" y="3076874"/>
            <a:ext cx="4344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1"/>
                </a:solidFill>
              </a:rPr>
              <a:t>More smaller-scale, local generation</a:t>
            </a:r>
            <a:endParaRPr lang="en-GB" b="1" dirty="0">
              <a:solidFill>
                <a:schemeClr val="accent1"/>
              </a:solidFill>
            </a:endParaRPr>
          </a:p>
        </p:txBody>
      </p:sp>
      <p:pic>
        <p:nvPicPr>
          <p:cNvPr id="1028" name="Picture 4" descr="https://cdn4.iconfinder.com/data/icons/real-estate-2-3/512/power_supply-512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530" y="2822714"/>
            <a:ext cx="668731" cy="66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6334468" y="4057370"/>
            <a:ext cx="55628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1"/>
                </a:solidFill>
              </a:rPr>
              <a:t>Smart meters </a:t>
            </a:r>
            <a:r>
              <a:rPr lang="en-GB" dirty="0" smtClean="0">
                <a:solidFill>
                  <a:schemeClr val="accent1"/>
                </a:solidFill>
              </a:rPr>
              <a:t>will allow customers to regulate their own energy use</a:t>
            </a:r>
          </a:p>
          <a:p>
            <a:endParaRPr lang="en-GB" dirty="0" smtClean="0">
              <a:solidFill>
                <a:schemeClr val="accent1"/>
              </a:solidFill>
            </a:endParaRPr>
          </a:p>
          <a:p>
            <a:r>
              <a:rPr lang="en-GB" b="1" dirty="0" smtClean="0">
                <a:solidFill>
                  <a:schemeClr val="accent1"/>
                </a:solidFill>
              </a:rPr>
              <a:t>Smart grids </a:t>
            </a:r>
            <a:r>
              <a:rPr lang="en-GB" dirty="0" smtClean="0">
                <a:solidFill>
                  <a:schemeClr val="accent1"/>
                </a:solidFill>
              </a:rPr>
              <a:t>will need to be built to accommodate renewable and domestic energy generators</a:t>
            </a:r>
            <a:endParaRPr lang="en-GB" dirty="0">
              <a:solidFill>
                <a:schemeClr val="accent1"/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6420206" y="1981603"/>
            <a:ext cx="774797" cy="752660"/>
            <a:chOff x="6420206" y="2307702"/>
            <a:chExt cx="774797" cy="752660"/>
          </a:xfrm>
        </p:grpSpPr>
        <p:pic>
          <p:nvPicPr>
            <p:cNvPr id="1026" name="Picture 2" descr="https://cdn4.iconfinder.com/data/icons/electricity/500/Energy_lightning_power_electric_electricity-512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0959" y="2636318"/>
              <a:ext cx="424044" cy="424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2" descr="https://cdn4.iconfinder.com/data/icons/electricity/500/Energy_lightning_power_electric_electricity-512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0206" y="2636318"/>
              <a:ext cx="424044" cy="424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2" descr="https://cdn4.iconfinder.com/data/icons/electricity/500/Energy_lightning_power_electric_electricity-512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5583" y="2307702"/>
              <a:ext cx="424044" cy="424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5" name="TextBox 54"/>
          <p:cNvSpPr txBox="1"/>
          <p:nvPr/>
        </p:nvSpPr>
        <p:spPr>
          <a:xfrm>
            <a:off x="6285717" y="5660914"/>
            <a:ext cx="5601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Around </a:t>
            </a:r>
            <a:r>
              <a:rPr lang="en-GB" b="1" dirty="0">
                <a:solidFill>
                  <a:schemeClr val="accent1"/>
                </a:solidFill>
              </a:rPr>
              <a:t>£200 billion of investment </a:t>
            </a:r>
            <a:r>
              <a:rPr lang="en-GB" dirty="0">
                <a:solidFill>
                  <a:schemeClr val="accent1"/>
                </a:solidFill>
              </a:rPr>
              <a:t>is planned for </a:t>
            </a:r>
            <a:r>
              <a:rPr lang="en-GB" dirty="0" smtClean="0">
                <a:solidFill>
                  <a:schemeClr val="accent1"/>
                </a:solidFill>
              </a:rPr>
              <a:t>projects </a:t>
            </a:r>
            <a:r>
              <a:rPr lang="en-GB" dirty="0">
                <a:solidFill>
                  <a:schemeClr val="accent1"/>
                </a:solidFill>
              </a:rPr>
              <a:t>in the electricity market from 2014 onwards </a:t>
            </a:r>
          </a:p>
        </p:txBody>
      </p:sp>
    </p:spTree>
    <p:extLst>
      <p:ext uri="{BB962C8B-B14F-4D97-AF65-F5344CB8AC3E}">
        <p14:creationId xmlns:p14="http://schemas.microsoft.com/office/powerpoint/2010/main" val="289286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These national drivers affect the sub-sectors differently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2" y="2712393"/>
            <a:ext cx="896608" cy="9582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778" y="4967066"/>
            <a:ext cx="1010464" cy="8444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697" y="2714686"/>
            <a:ext cx="749545" cy="95828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0" y="1901485"/>
            <a:ext cx="12206000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However, not all sectors are predicted to experience growth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7257" y="3747378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tx2"/>
                </a:solidFill>
              </a:rPr>
              <a:t>Nuclear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83119" y="3749341"/>
            <a:ext cx="1561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tx2"/>
                </a:solidFill>
              </a:rPr>
              <a:t>Renewables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83119" y="5860232"/>
            <a:ext cx="1304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tx2"/>
                </a:solidFill>
              </a:rPr>
              <a:t>Oil and Gas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91666" y="2552544"/>
            <a:ext cx="39609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chemeClr val="accent5"/>
                </a:solidFill>
              </a:rPr>
              <a:t>10-13 new plants </a:t>
            </a:r>
            <a:r>
              <a:rPr lang="en-GB" sz="1600" dirty="0" smtClean="0">
                <a:solidFill>
                  <a:schemeClr val="tx2"/>
                </a:solidFill>
              </a:rPr>
              <a:t>planned by 2030, to replace retiring reactors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2"/>
                </a:solidFill>
              </a:rPr>
              <a:t>16 </a:t>
            </a:r>
            <a:r>
              <a:rPr lang="en-GB" sz="1600" dirty="0" err="1" smtClean="0">
                <a:solidFill>
                  <a:schemeClr val="tx2"/>
                </a:solidFill>
              </a:rPr>
              <a:t>GWe</a:t>
            </a:r>
            <a:r>
              <a:rPr lang="en-GB" sz="1600" dirty="0" smtClean="0">
                <a:solidFill>
                  <a:schemeClr val="tx2"/>
                </a:solidFill>
              </a:rPr>
              <a:t> of new capacity in pipeline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chemeClr val="accent5"/>
                </a:solidFill>
              </a:rPr>
              <a:t>Low-carbon energy aims </a:t>
            </a:r>
            <a:r>
              <a:rPr lang="en-GB" sz="1600" dirty="0" smtClean="0">
                <a:solidFill>
                  <a:schemeClr val="tx2"/>
                </a:solidFill>
              </a:rPr>
              <a:t>mean nuclear could contribute </a:t>
            </a:r>
            <a:r>
              <a:rPr lang="en-GB" sz="1600" b="1" dirty="0" smtClean="0">
                <a:solidFill>
                  <a:schemeClr val="accent5"/>
                </a:solidFill>
              </a:rPr>
              <a:t>40-50%</a:t>
            </a:r>
            <a:r>
              <a:rPr lang="en-GB" sz="1600" dirty="0" smtClean="0">
                <a:solidFill>
                  <a:schemeClr val="tx2"/>
                </a:solidFill>
              </a:rPr>
              <a:t> of the energy mix by 2050</a:t>
            </a:r>
          </a:p>
          <a:p>
            <a:endParaRPr lang="en-GB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7949388" y="2558105"/>
            <a:ext cx="396095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chemeClr val="accent5"/>
                </a:solidFill>
              </a:rPr>
              <a:t>£7.4 billion </a:t>
            </a:r>
            <a:r>
              <a:rPr lang="en-GB" sz="1600" dirty="0" smtClean="0">
                <a:solidFill>
                  <a:schemeClr val="tx2"/>
                </a:solidFill>
              </a:rPr>
              <a:t>invested in 2013</a:t>
            </a:r>
            <a:r>
              <a:rPr lang="en-GB" sz="1600" dirty="0" smtClean="0">
                <a:solidFill>
                  <a:schemeClr val="accent5"/>
                </a:solidFill>
              </a:rPr>
              <a:t>: </a:t>
            </a:r>
            <a:r>
              <a:rPr lang="en-GB" sz="1600" b="1" dirty="0" smtClean="0">
                <a:solidFill>
                  <a:schemeClr val="accent5"/>
                </a:solidFill>
              </a:rPr>
              <a:t>half of the total investment in 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2"/>
                </a:solidFill>
              </a:rPr>
              <a:t>33,000 more jobs forecast in Northern Ireland, and 40,000 in Scotland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2"/>
                </a:solidFill>
              </a:rPr>
              <a:t>Growth has </a:t>
            </a:r>
            <a:r>
              <a:rPr lang="en-GB" sz="1600" b="1" dirty="0" smtClean="0">
                <a:solidFill>
                  <a:schemeClr val="accent5"/>
                </a:solidFill>
              </a:rPr>
              <a:t>potential to add billions in value</a:t>
            </a:r>
            <a:r>
              <a:rPr lang="en-GB" sz="1600" b="1" dirty="0" smtClean="0">
                <a:solidFill>
                  <a:schemeClr val="tx2"/>
                </a:solidFill>
              </a:rPr>
              <a:t> </a:t>
            </a:r>
            <a:r>
              <a:rPr lang="en-GB" sz="1600" dirty="0" smtClean="0">
                <a:solidFill>
                  <a:schemeClr val="tx2"/>
                </a:solidFill>
              </a:rPr>
              <a:t>to the UK economy</a:t>
            </a:r>
          </a:p>
          <a:p>
            <a:endParaRPr lang="en-GB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7833129" y="4657329"/>
            <a:ext cx="40772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2"/>
                </a:solidFill>
              </a:rPr>
              <a:t>Currently meeting 75% of UK’s energy demand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</a:rPr>
              <a:t>D</a:t>
            </a:r>
            <a:r>
              <a:rPr lang="en-GB" sz="1600" dirty="0" smtClean="0">
                <a:solidFill>
                  <a:schemeClr val="tx2"/>
                </a:solidFill>
              </a:rPr>
              <a:t>espite high investment, </a:t>
            </a:r>
            <a:r>
              <a:rPr lang="en-GB" sz="1600" b="1" dirty="0" smtClean="0">
                <a:solidFill>
                  <a:schemeClr val="accent5"/>
                </a:solidFill>
              </a:rPr>
              <a:t>new fields are getting harder to find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2"/>
                </a:solidFill>
              </a:rPr>
              <a:t>Production </a:t>
            </a:r>
            <a:r>
              <a:rPr lang="en-GB" sz="1600" b="1" dirty="0" smtClean="0">
                <a:solidFill>
                  <a:schemeClr val="accent5"/>
                </a:solidFill>
              </a:rPr>
              <a:t>down 50% since </a:t>
            </a:r>
            <a:r>
              <a:rPr lang="en-GB" sz="1600" b="1" dirty="0" smtClean="0">
                <a:solidFill>
                  <a:schemeClr val="accent5"/>
                </a:solidFill>
              </a:rPr>
              <a:t>1999</a:t>
            </a:r>
            <a:endParaRPr lang="en-GB" sz="1600" b="1" dirty="0" smtClean="0">
              <a:solidFill>
                <a:schemeClr val="accent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2"/>
                </a:solidFill>
              </a:rPr>
              <a:t>Falling oil prices have led to</a:t>
            </a:r>
            <a:r>
              <a:rPr lang="en-GB" sz="1600" dirty="0" smtClean="0">
                <a:solidFill>
                  <a:schemeClr val="accent5"/>
                </a:solidFill>
              </a:rPr>
              <a:t> </a:t>
            </a:r>
            <a:r>
              <a:rPr lang="en-GB" sz="1600" b="1" dirty="0" smtClean="0">
                <a:solidFill>
                  <a:schemeClr val="accent5"/>
                </a:solidFill>
              </a:rPr>
              <a:t>job losses and future uncertainty</a:t>
            </a:r>
            <a:r>
              <a:rPr lang="en-GB" sz="1600" b="1" dirty="0" smtClean="0">
                <a:solidFill>
                  <a:schemeClr val="tx2"/>
                </a:solidFill>
              </a:rPr>
              <a:t>, </a:t>
            </a:r>
            <a:r>
              <a:rPr lang="en-GB" sz="1600" dirty="0" smtClean="0">
                <a:solidFill>
                  <a:schemeClr val="tx2"/>
                </a:solidFill>
              </a:rPr>
              <a:t>with exploration reduced</a:t>
            </a:r>
            <a:endParaRPr lang="en-GB" sz="1600" b="1" dirty="0" smtClean="0">
              <a:solidFill>
                <a:schemeClr val="tx2"/>
              </a:solidFill>
            </a:endParaRPr>
          </a:p>
          <a:p>
            <a:endParaRPr lang="en-GB" sz="1600" dirty="0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0" y="4458781"/>
            <a:ext cx="12226302" cy="63389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611674" y="1334463"/>
            <a:ext cx="496597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tx2"/>
                </a:solidFill>
              </a:rPr>
              <a:t>In future, demand for energy is set to rise</a:t>
            </a:r>
            <a:endParaRPr lang="en-GB" b="1" dirty="0">
              <a:solidFill>
                <a:schemeClr val="tx2"/>
              </a:solidFill>
            </a:endParaRPr>
          </a:p>
        </p:txBody>
      </p:sp>
      <p:cxnSp>
        <p:nvCxnSpPr>
          <p:cNvPr id="6" name="Straight Connector 5"/>
          <p:cNvCxnSpPr>
            <a:stCxn id="18" idx="2"/>
          </p:cNvCxnSpPr>
          <p:nvPr/>
        </p:nvCxnSpPr>
        <p:spPr>
          <a:xfrm flipH="1">
            <a:off x="6094663" y="2270817"/>
            <a:ext cx="8337" cy="4587183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17" y="4967066"/>
            <a:ext cx="1058490" cy="880147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6149" y="5935342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tx2"/>
                </a:solidFill>
              </a:rPr>
              <a:t>Electricity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91666" y="4695319"/>
            <a:ext cx="39609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</a:rPr>
              <a:t>I</a:t>
            </a:r>
            <a:r>
              <a:rPr lang="en-GB" sz="1600" dirty="0" smtClean="0">
                <a:solidFill>
                  <a:schemeClr val="tx2"/>
                </a:solidFill>
              </a:rPr>
              <a:t>nvestment of </a:t>
            </a:r>
            <a:r>
              <a:rPr lang="en-GB" sz="1600" b="1" dirty="0" smtClean="0">
                <a:solidFill>
                  <a:schemeClr val="accent5"/>
                </a:solidFill>
              </a:rPr>
              <a:t>£100 billion </a:t>
            </a:r>
            <a:r>
              <a:rPr lang="en-GB" sz="1600" dirty="0" smtClean="0">
                <a:solidFill>
                  <a:schemeClr val="tx2"/>
                </a:solidFill>
              </a:rPr>
              <a:t>needed to upgrade the energy grid by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chemeClr val="accent5"/>
                </a:solidFill>
              </a:rPr>
              <a:t>Large-scale infrastructure investment </a:t>
            </a:r>
            <a:r>
              <a:rPr lang="en-GB" sz="1600" dirty="0" smtClean="0">
                <a:solidFill>
                  <a:schemeClr val="tx2"/>
                </a:solidFill>
              </a:rPr>
              <a:t>expected to accommodate renewable energy supplier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chemeClr val="accent5"/>
                </a:solidFill>
              </a:rPr>
              <a:t>Government policy </a:t>
            </a:r>
            <a:r>
              <a:rPr lang="en-GB" sz="1600" dirty="0" smtClean="0">
                <a:solidFill>
                  <a:schemeClr val="tx2"/>
                </a:solidFill>
              </a:rPr>
              <a:t>is likely to create incentives for this</a:t>
            </a: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86376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Energy faces endemic, sector-wide skills shortages</a:t>
            </a:r>
            <a:endParaRPr lang="en-GB" dirty="0"/>
          </a:p>
        </p:txBody>
      </p:sp>
      <p:sp>
        <p:nvSpPr>
          <p:cNvPr id="30" name="Rounded Rectangle 29"/>
          <p:cNvSpPr/>
          <p:nvPr/>
        </p:nvSpPr>
        <p:spPr>
          <a:xfrm>
            <a:off x="-1" y="1279447"/>
            <a:ext cx="12162669" cy="15330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9208" y="1331023"/>
            <a:ext cx="10034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1"/>
                </a:solidFill>
              </a:rPr>
              <a:t>Engineering and technical skills are in high demand, and short supply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8042" y="1845465"/>
            <a:ext cx="11385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1"/>
                </a:solidFill>
              </a:rPr>
              <a:t>Project management skills, previously undervalued, are now at a massive premium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7475" y="2356440"/>
            <a:ext cx="1056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1"/>
                </a:solidFill>
              </a:rPr>
              <a:t>Remote sites and unsociable working practices put many off overhead lines work</a:t>
            </a:r>
          </a:p>
        </p:txBody>
      </p:sp>
      <p:graphicFrame>
        <p:nvGraphicFramePr>
          <p:cNvPr id="28" name="Chart 27"/>
          <p:cNvGraphicFramePr/>
          <p:nvPr>
            <p:extLst>
              <p:ext uri="{D42A27DB-BD31-4B8C-83A1-F6EECF244321}">
                <p14:modId xmlns:p14="http://schemas.microsoft.com/office/powerpoint/2010/main" val="334012106"/>
              </p:ext>
            </p:extLst>
          </p:nvPr>
        </p:nvGraphicFramePr>
        <p:xfrm>
          <a:off x="3428836" y="3882551"/>
          <a:ext cx="2487111" cy="2420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263627" y="4062382"/>
            <a:ext cx="34277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accent5"/>
                </a:solidFill>
              </a:rPr>
              <a:t>36% </a:t>
            </a:r>
            <a:r>
              <a:rPr lang="en-GB" sz="1600" dirty="0" smtClean="0">
                <a:solidFill>
                  <a:schemeClr val="tx2"/>
                </a:solidFill>
              </a:rPr>
              <a:t>of employers in the electricity, gas and water sector reported at least one hard-to fill vacancy</a:t>
            </a:r>
          </a:p>
          <a:p>
            <a:endParaRPr lang="en-GB" sz="1600" dirty="0"/>
          </a:p>
          <a:p>
            <a:r>
              <a:rPr lang="en-GB" sz="1600" b="1" dirty="0" smtClean="0">
                <a:solidFill>
                  <a:schemeClr val="accent5"/>
                </a:solidFill>
              </a:rPr>
              <a:t>31% </a:t>
            </a:r>
            <a:r>
              <a:rPr lang="en-GB" sz="1600" dirty="0">
                <a:solidFill>
                  <a:schemeClr val="tx2"/>
                </a:solidFill>
              </a:rPr>
              <a:t>of employers with </a:t>
            </a:r>
            <a:r>
              <a:rPr lang="en-GB" sz="1600" dirty="0" smtClean="0">
                <a:solidFill>
                  <a:schemeClr val="tx2"/>
                </a:solidFill>
              </a:rPr>
              <a:t>vacancies,</a:t>
            </a:r>
            <a:endParaRPr lang="en-GB" sz="1600" dirty="0">
              <a:solidFill>
                <a:schemeClr val="tx2"/>
              </a:solidFill>
            </a:endParaRPr>
          </a:p>
          <a:p>
            <a:r>
              <a:rPr lang="en-GB" sz="1600" dirty="0" smtClean="0">
                <a:solidFill>
                  <a:schemeClr val="tx2"/>
                </a:solidFill>
              </a:rPr>
              <a:t>reported </a:t>
            </a:r>
            <a:r>
              <a:rPr lang="en-GB" sz="1600" dirty="0" smtClean="0">
                <a:solidFill>
                  <a:schemeClr val="tx2"/>
                </a:solidFill>
              </a:rPr>
              <a:t>at least one skills shortage </a:t>
            </a:r>
            <a:r>
              <a:rPr lang="en-GB" sz="1600" dirty="0" smtClean="0">
                <a:solidFill>
                  <a:schemeClr val="tx2"/>
                </a:solidFill>
              </a:rPr>
              <a:t>vacancy</a:t>
            </a:r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3167327"/>
            <a:ext cx="12162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There is </a:t>
            </a:r>
            <a:r>
              <a:rPr lang="en-GB" b="1" dirty="0" smtClean="0">
                <a:solidFill>
                  <a:schemeClr val="tx2"/>
                </a:solidFill>
              </a:rPr>
              <a:t>cross-sector</a:t>
            </a:r>
            <a:r>
              <a:rPr lang="en-GB" dirty="0" smtClean="0">
                <a:solidFill>
                  <a:schemeClr val="tx2"/>
                </a:solidFill>
              </a:rPr>
              <a:t>, </a:t>
            </a:r>
            <a:r>
              <a:rPr lang="en-GB" b="1" dirty="0" smtClean="0">
                <a:solidFill>
                  <a:schemeClr val="tx2"/>
                </a:solidFill>
              </a:rPr>
              <a:t>national</a:t>
            </a:r>
            <a:r>
              <a:rPr lang="en-GB" dirty="0" smtClean="0">
                <a:solidFill>
                  <a:schemeClr val="tx2"/>
                </a:solidFill>
              </a:rPr>
              <a:t>, and </a:t>
            </a:r>
            <a:r>
              <a:rPr lang="en-GB" b="1" dirty="0" smtClean="0">
                <a:solidFill>
                  <a:schemeClr val="tx2"/>
                </a:solidFill>
              </a:rPr>
              <a:t>international</a:t>
            </a:r>
            <a:r>
              <a:rPr lang="en-GB" dirty="0" smtClean="0">
                <a:solidFill>
                  <a:schemeClr val="tx2"/>
                </a:solidFill>
              </a:rPr>
              <a:t> demand for the required skills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868538" y="4020409"/>
            <a:ext cx="30709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accent5"/>
                </a:solidFill>
              </a:rPr>
              <a:t>50% </a:t>
            </a:r>
            <a:r>
              <a:rPr lang="en-GB" sz="1600" dirty="0" smtClean="0">
                <a:solidFill>
                  <a:schemeClr val="tx2"/>
                </a:solidFill>
              </a:rPr>
              <a:t>of employers with hard-to-fill vacancies reported that shortage of the required skills was a factor</a:t>
            </a:r>
          </a:p>
          <a:p>
            <a:endParaRPr lang="en-GB" sz="1600" dirty="0"/>
          </a:p>
          <a:p>
            <a:r>
              <a:rPr lang="en-GB" sz="1600" dirty="0" smtClean="0">
                <a:solidFill>
                  <a:schemeClr val="tx2"/>
                </a:solidFill>
              </a:rPr>
              <a:t>Of these</a:t>
            </a:r>
            <a:r>
              <a:rPr lang="en-GB" sz="1600" dirty="0" smtClean="0"/>
              <a:t>, </a:t>
            </a:r>
            <a:r>
              <a:rPr lang="en-GB" sz="1600" b="1" dirty="0" smtClean="0">
                <a:solidFill>
                  <a:schemeClr val="accent5"/>
                </a:solidFill>
              </a:rPr>
              <a:t>44%</a:t>
            </a:r>
            <a:r>
              <a:rPr lang="en-GB" sz="1600" dirty="0" smtClean="0"/>
              <a:t> </a:t>
            </a:r>
            <a:r>
              <a:rPr lang="en-GB" sz="1600" dirty="0" smtClean="0">
                <a:solidFill>
                  <a:schemeClr val="tx2"/>
                </a:solidFill>
              </a:rPr>
              <a:t>reported a need to outsource work as a consequence</a:t>
            </a:r>
            <a:endParaRPr lang="en-GB" sz="1600" dirty="0">
              <a:solidFill>
                <a:schemeClr val="tx2"/>
              </a:solidFill>
            </a:endParaRPr>
          </a:p>
        </p:txBody>
      </p:sp>
      <p:graphicFrame>
        <p:nvGraphicFramePr>
          <p:cNvPr id="38" name="Chart 37"/>
          <p:cNvGraphicFramePr/>
          <p:nvPr>
            <p:extLst>
              <p:ext uri="{D42A27DB-BD31-4B8C-83A1-F6EECF244321}">
                <p14:modId xmlns:p14="http://schemas.microsoft.com/office/powerpoint/2010/main" val="398565661"/>
              </p:ext>
            </p:extLst>
          </p:nvPr>
        </p:nvGraphicFramePr>
        <p:xfrm>
          <a:off x="6385970" y="3880734"/>
          <a:ext cx="2487111" cy="2420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2" name="Straight Connector 41"/>
          <p:cNvCxnSpPr/>
          <p:nvPr/>
        </p:nvCxnSpPr>
        <p:spPr>
          <a:xfrm>
            <a:off x="29332" y="3661898"/>
            <a:ext cx="12162668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-1" y="6437364"/>
            <a:ext cx="12162669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2010 projections suggest 1,000 new recruits are needed every year to meet expected demand to 2025</a:t>
            </a:r>
          </a:p>
        </p:txBody>
      </p:sp>
    </p:spTree>
    <p:extLst>
      <p:ext uri="{BB962C8B-B14F-4D97-AF65-F5344CB8AC3E}">
        <p14:creationId xmlns:p14="http://schemas.microsoft.com/office/powerpoint/2010/main" val="397050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Shortfalls in succession planning and recruitment exacerbate the skills deficit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367645" y="1524380"/>
            <a:ext cx="11161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tx2"/>
                </a:solidFill>
              </a:rPr>
              <a:t>Energy suffers disproportionately from an aging workforce:  </a:t>
            </a:r>
            <a:r>
              <a:rPr lang="en-GB" sz="1600" dirty="0" smtClean="0"/>
              <a:t>research </a:t>
            </a:r>
            <a:r>
              <a:rPr lang="en-GB" sz="1600" dirty="0"/>
              <a:t>from 2011 suggests that </a:t>
            </a:r>
            <a:r>
              <a:rPr lang="en-GB" sz="1600" b="1" dirty="0">
                <a:solidFill>
                  <a:schemeClr val="accent5"/>
                </a:solidFill>
              </a:rPr>
              <a:t>70%</a:t>
            </a:r>
            <a:r>
              <a:rPr lang="en-GB" sz="1600" dirty="0"/>
              <a:t> of the existing nuclear workforce will have retired by 2025</a:t>
            </a:r>
          </a:p>
          <a:p>
            <a:endParaRPr lang="en-GB" sz="1600" b="1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7645" y="2227971"/>
            <a:ext cx="11453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tx2"/>
                </a:solidFill>
              </a:rPr>
              <a:t>Training a worker to standard can take several years: </a:t>
            </a:r>
            <a:r>
              <a:rPr lang="en-GB" sz="1600" dirty="0" smtClean="0"/>
              <a:t>and university </a:t>
            </a:r>
            <a:r>
              <a:rPr lang="en-GB" sz="1600" dirty="0"/>
              <a:t>or college education is </a:t>
            </a:r>
            <a:r>
              <a:rPr lang="en-GB" sz="1600" dirty="0" smtClean="0"/>
              <a:t>not a </a:t>
            </a:r>
            <a:r>
              <a:rPr lang="en-GB" sz="1600" dirty="0"/>
              <a:t>substitute for experience in technical occupations</a:t>
            </a:r>
          </a:p>
          <a:p>
            <a:endParaRPr lang="en-GB" sz="1600" b="1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7644" y="2953938"/>
            <a:ext cx="11939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tx2"/>
                </a:solidFill>
              </a:rPr>
              <a:t>The sector struggles to attract women and young people:  </a:t>
            </a:r>
            <a:r>
              <a:rPr lang="en-GB" sz="1600" dirty="0"/>
              <a:t>o</a:t>
            </a:r>
            <a:r>
              <a:rPr lang="en-GB" sz="1600" dirty="0" smtClean="0"/>
              <a:t>nly </a:t>
            </a:r>
            <a:r>
              <a:rPr lang="en-GB" sz="1600" b="1" dirty="0" smtClean="0">
                <a:solidFill>
                  <a:schemeClr val="accent5"/>
                </a:solidFill>
              </a:rPr>
              <a:t>19%</a:t>
            </a:r>
            <a:r>
              <a:rPr lang="en-GB" sz="1600" dirty="0" smtClean="0"/>
              <a:t> </a:t>
            </a:r>
            <a:r>
              <a:rPr lang="en-GB" sz="1600" dirty="0"/>
              <a:t>of workers in the sector are women, whilst there </a:t>
            </a:r>
            <a:endParaRPr lang="en-GB" sz="1600" dirty="0" smtClean="0"/>
          </a:p>
          <a:p>
            <a:r>
              <a:rPr lang="en-GB" sz="1600" dirty="0" smtClean="0"/>
              <a:t>are </a:t>
            </a:r>
            <a:r>
              <a:rPr lang="en-GB" sz="1600" dirty="0"/>
              <a:t>widespread concerns that it is not visible or attractive to the young</a:t>
            </a:r>
            <a:endParaRPr lang="en-GB" sz="1600" b="1" dirty="0"/>
          </a:p>
          <a:p>
            <a:pPr algn="ctr"/>
            <a:endParaRPr lang="en-GB" sz="1600" b="1" dirty="0">
              <a:solidFill>
                <a:schemeClr val="tx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51371" y="5430495"/>
            <a:ext cx="39406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</a:rPr>
              <a:t>E</a:t>
            </a:r>
            <a:r>
              <a:rPr lang="en-GB" sz="1600" dirty="0" smtClean="0">
                <a:solidFill>
                  <a:schemeClr val="accent1"/>
                </a:solidFill>
              </a:rPr>
              <a:t>ngineering and technical skills command a </a:t>
            </a:r>
            <a:r>
              <a:rPr lang="en-GB" sz="1600" b="1" dirty="0" smtClean="0">
                <a:solidFill>
                  <a:schemeClr val="accent5"/>
                </a:solidFill>
              </a:rPr>
              <a:t>premium</a:t>
            </a:r>
            <a:r>
              <a:rPr lang="en-GB" sz="1600" dirty="0" smtClean="0">
                <a:solidFill>
                  <a:schemeClr val="accent1"/>
                </a:solidFill>
              </a:rPr>
              <a:t> that can be hard for smaller employers to meet.</a:t>
            </a:r>
          </a:p>
          <a:p>
            <a:endParaRPr lang="en-GB" sz="1600" dirty="0">
              <a:solidFill>
                <a:schemeClr val="accent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7548" y="5465020"/>
            <a:ext cx="35132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chemeClr val="accent1"/>
                </a:solidFill>
              </a:rPr>
              <a:t>Skilled project managers can charge day-rates of up to </a:t>
            </a:r>
            <a:endParaRPr lang="en-GB" sz="1600" dirty="0">
              <a:solidFill>
                <a:schemeClr val="accent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00857" y="5640852"/>
            <a:ext cx="909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accent5"/>
                </a:solidFill>
                <a:latin typeface="+mj-lt"/>
              </a:rPr>
              <a:t>£900</a:t>
            </a:r>
            <a:endParaRPr lang="en-GB" sz="2400" dirty="0">
              <a:solidFill>
                <a:schemeClr val="accent5"/>
              </a:solidFill>
              <a:latin typeface="+mj-lt"/>
            </a:endParaRPr>
          </a:p>
        </p:txBody>
      </p:sp>
      <p:pic>
        <p:nvPicPr>
          <p:cNvPr id="1028" name="Picture 4" descr="https://cdn2.iconfinder.com/data/icons/windows-8-metro-style/512/coins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480" y="5716802"/>
            <a:ext cx="915792" cy="97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cons.iconarchive.com/icons/icons8/ios7/256/Ecommerce-Price-Tag-Pound-icon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3335" y="6001701"/>
            <a:ext cx="789373" cy="789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4604828" y="5430195"/>
            <a:ext cx="36758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accent5"/>
                </a:solidFill>
              </a:rPr>
              <a:t>40%</a:t>
            </a:r>
            <a:r>
              <a:rPr lang="en-GB" sz="1600" dirty="0" smtClean="0">
                <a:solidFill>
                  <a:schemeClr val="accent1"/>
                </a:solidFill>
              </a:rPr>
              <a:t> of employers interviewed reported increasing their spend on recruitment to fill a tough </a:t>
            </a:r>
          </a:p>
          <a:p>
            <a:r>
              <a:rPr lang="en-GB" sz="1600" dirty="0" smtClean="0">
                <a:solidFill>
                  <a:schemeClr val="accent1"/>
                </a:solidFill>
              </a:rPr>
              <a:t>vacancy</a:t>
            </a:r>
            <a:endParaRPr lang="en-GB" sz="1600" dirty="0">
              <a:solidFill>
                <a:schemeClr val="accent1"/>
              </a:solidFill>
            </a:endParaRPr>
          </a:p>
        </p:txBody>
      </p:sp>
      <p:pic>
        <p:nvPicPr>
          <p:cNvPr id="1032" name="Picture 8" descr="http://freeflaticons.net/wp-content/uploads/2014/09/line-copy-1411132580kng84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799" y="5964443"/>
            <a:ext cx="859677" cy="85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367643" y="3667068"/>
            <a:ext cx="11321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tx2"/>
                </a:solidFill>
              </a:rPr>
              <a:t>STEM graduates are not drawn to the sector: </a:t>
            </a:r>
            <a:r>
              <a:rPr lang="en-GB" sz="1600" dirty="0"/>
              <a:t>Around </a:t>
            </a:r>
            <a:r>
              <a:rPr lang="en-GB" sz="1600" b="1" dirty="0">
                <a:solidFill>
                  <a:schemeClr val="accent5"/>
                </a:solidFill>
              </a:rPr>
              <a:t>60%</a:t>
            </a:r>
            <a:r>
              <a:rPr lang="en-GB" sz="1600" dirty="0"/>
              <a:t> of employers interviewed reported a shortage of graduates studying STEM subjects</a:t>
            </a:r>
          </a:p>
          <a:p>
            <a:pPr algn="ctr"/>
            <a:endParaRPr lang="en-GB" sz="1600" b="1" dirty="0">
              <a:solidFill>
                <a:schemeClr val="tx2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654822"/>
            <a:ext cx="12192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745188" y="4819739"/>
            <a:ext cx="6617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tx2"/>
                </a:solidFill>
              </a:rPr>
              <a:t>Skills shortages carry an immediate cost to the industry</a:t>
            </a:r>
            <a:endParaRPr lang="en-GB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86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101843" y="3593183"/>
            <a:ext cx="5065548" cy="3128888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5453896" y="3609750"/>
            <a:ext cx="6652371" cy="3122436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65420"/>
          </a:xfrm>
        </p:spPr>
        <p:txBody>
          <a:bodyPr>
            <a:normAutofit fontScale="90000"/>
          </a:bodyPr>
          <a:lstStyle/>
          <a:p>
            <a:r>
              <a:rPr lang="en-GB" dirty="0"/>
              <a:t>There are a mixture of opportunities and challenges with regards to training in the sector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3135" y="1109907"/>
            <a:ext cx="4541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tx2"/>
                </a:solidFill>
              </a:rPr>
              <a:t>Training is important in the energy industry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9405" y="30341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691542" y="53380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34211" y="3959885"/>
            <a:ext cx="2451523" cy="1378195"/>
            <a:chOff x="285780" y="991802"/>
            <a:chExt cx="2388358" cy="1337482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9635" t="61264" r="32952" b="23134"/>
            <a:stretch/>
          </p:blipFill>
          <p:spPr>
            <a:xfrm>
              <a:off x="285780" y="991802"/>
              <a:ext cx="2388358" cy="1337482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1151983" y="1880664"/>
              <a:ext cx="6559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chemeClr val="accent5"/>
                  </a:solidFill>
                </a:rPr>
                <a:t>71%</a:t>
              </a:r>
              <a:endParaRPr lang="en-GB" b="1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78614" y="5364257"/>
            <a:ext cx="20275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chemeClr val="tx2"/>
                </a:solidFill>
              </a:rPr>
              <a:t>of employers surveyed invested internally in training and development of staff to build skills</a:t>
            </a:r>
            <a:endParaRPr lang="en-GB" sz="1200" dirty="0">
              <a:solidFill>
                <a:schemeClr val="tx2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601169" y="4039808"/>
            <a:ext cx="2650035" cy="1400366"/>
            <a:chOff x="9432215" y="1025370"/>
            <a:chExt cx="2620371" cy="1405720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9337" t="61423" r="31559" b="22179"/>
            <a:stretch/>
          </p:blipFill>
          <p:spPr>
            <a:xfrm>
              <a:off x="9432215" y="1025370"/>
              <a:ext cx="2620371" cy="1405720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10367198" y="1870910"/>
              <a:ext cx="6559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chemeClr val="accent5"/>
                  </a:solidFill>
                </a:rPr>
                <a:t>50%</a:t>
              </a:r>
              <a:endParaRPr lang="en-GB" b="1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2795890" y="5320574"/>
            <a:ext cx="2091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chemeClr val="tx2"/>
                </a:solidFill>
              </a:rPr>
              <a:t>of employers interviewed train recruits with limited sector experience to beat skills shortages</a:t>
            </a:r>
            <a:endParaRPr lang="en-GB" sz="1200" dirty="0">
              <a:solidFill>
                <a:schemeClr val="tx2"/>
              </a:solidFill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770" t="43273" r="41509" b="38259"/>
          <a:stretch/>
        </p:blipFill>
        <p:spPr>
          <a:xfrm>
            <a:off x="5677358" y="3870054"/>
            <a:ext cx="2156347" cy="1583140"/>
          </a:xfrm>
          <a:prstGeom prst="rect">
            <a:avLst/>
          </a:prstGeom>
        </p:spPr>
      </p:pic>
      <p:grpSp>
        <p:nvGrpSpPr>
          <p:cNvPr id="56" name="Group 55"/>
          <p:cNvGrpSpPr/>
          <p:nvPr/>
        </p:nvGrpSpPr>
        <p:grpSpPr>
          <a:xfrm>
            <a:off x="7780789" y="5099928"/>
            <a:ext cx="4222084" cy="1631359"/>
            <a:chOff x="10024518" y="6348505"/>
            <a:chExt cx="4222084" cy="1631359"/>
          </a:xfrm>
        </p:grpSpPr>
        <p:graphicFrame>
          <p:nvGraphicFramePr>
            <p:cNvPr id="50" name="Chart 49"/>
            <p:cNvGraphicFramePr/>
            <p:nvPr>
              <p:extLst>
                <p:ext uri="{D42A27DB-BD31-4B8C-83A1-F6EECF244321}">
                  <p14:modId xmlns:p14="http://schemas.microsoft.com/office/powerpoint/2010/main" val="119347551"/>
                </p:ext>
              </p:extLst>
            </p:nvPr>
          </p:nvGraphicFramePr>
          <p:xfrm>
            <a:off x="10024518" y="6348505"/>
            <a:ext cx="2326185" cy="163135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53" name="TextBox 52"/>
            <p:cNvSpPr txBox="1"/>
            <p:nvPr/>
          </p:nvSpPr>
          <p:spPr>
            <a:xfrm>
              <a:off x="11901140" y="6759994"/>
              <a:ext cx="23454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 smtClean="0">
                  <a:solidFill>
                    <a:schemeClr val="accent5"/>
                  </a:solidFill>
                </a:rPr>
                <a:t>20%</a:t>
              </a:r>
              <a:r>
                <a:rPr lang="en-GB" sz="1200" b="1" dirty="0" smtClean="0"/>
                <a:t> </a:t>
              </a:r>
              <a:r>
                <a:rPr lang="en-GB" sz="1200" dirty="0" smtClean="0">
                  <a:solidFill>
                    <a:schemeClr val="tx2"/>
                  </a:solidFill>
                </a:rPr>
                <a:t>of employers interviewed said there are not enough courses available to train required technical skills</a:t>
              </a:r>
              <a:endParaRPr lang="en-GB" sz="12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794081" y="3645059"/>
            <a:ext cx="2326185" cy="1631359"/>
            <a:chOff x="9511142" y="5163732"/>
            <a:chExt cx="2326185" cy="1631359"/>
          </a:xfrm>
        </p:grpSpPr>
        <p:graphicFrame>
          <p:nvGraphicFramePr>
            <p:cNvPr id="49" name="Chart 48"/>
            <p:cNvGraphicFramePr/>
            <p:nvPr>
              <p:extLst>
                <p:ext uri="{D42A27DB-BD31-4B8C-83A1-F6EECF244321}">
                  <p14:modId xmlns:p14="http://schemas.microsoft.com/office/powerpoint/2010/main" val="263332107"/>
                </p:ext>
              </p:extLst>
            </p:nvPr>
          </p:nvGraphicFramePr>
          <p:xfrm>
            <a:off x="9511142" y="5163732"/>
            <a:ext cx="2326185" cy="163135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54" name="TextBox 1"/>
            <p:cNvSpPr txBox="1"/>
            <p:nvPr/>
          </p:nvSpPr>
          <p:spPr>
            <a:xfrm>
              <a:off x="10048331" y="5657987"/>
              <a:ext cx="914400" cy="914400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800" b="1" dirty="0" smtClean="0">
                  <a:solidFill>
                    <a:schemeClr val="bg1"/>
                  </a:solidFill>
                </a:rPr>
                <a:t>75% </a:t>
              </a:r>
              <a:endParaRPr lang="en-GB" sz="1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5" name="Rectangle 54"/>
          <p:cNvSpPr/>
          <p:nvPr/>
        </p:nvSpPr>
        <p:spPr>
          <a:xfrm>
            <a:off x="9657899" y="3882482"/>
            <a:ext cx="22138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 smtClean="0">
                <a:solidFill>
                  <a:schemeClr val="accent5"/>
                </a:solidFill>
              </a:rPr>
              <a:t>75% </a:t>
            </a:r>
            <a:r>
              <a:rPr lang="en-GB" sz="1200" dirty="0" smtClean="0">
                <a:solidFill>
                  <a:schemeClr val="tx2"/>
                </a:solidFill>
              </a:rPr>
              <a:t>of </a:t>
            </a:r>
            <a:r>
              <a:rPr lang="en-GB" sz="1200" dirty="0">
                <a:solidFill>
                  <a:schemeClr val="tx2"/>
                </a:solidFill>
              </a:rPr>
              <a:t>renewable energy employers interviewed stated that the renewables energy market in the UK is </a:t>
            </a:r>
            <a:r>
              <a:rPr lang="en-GB" sz="1200" dirty="0" smtClean="0">
                <a:solidFill>
                  <a:schemeClr val="tx2"/>
                </a:solidFill>
              </a:rPr>
              <a:t>unstable due to </a:t>
            </a:r>
            <a:r>
              <a:rPr lang="en-GB" sz="1200" dirty="0">
                <a:solidFill>
                  <a:schemeClr val="tx2"/>
                </a:solidFill>
              </a:rPr>
              <a:t>a lack of consistent </a:t>
            </a:r>
            <a:r>
              <a:rPr lang="en-GB" sz="1200" dirty="0" smtClean="0">
                <a:solidFill>
                  <a:schemeClr val="tx2"/>
                </a:solidFill>
              </a:rPr>
              <a:t>policies</a:t>
            </a:r>
            <a:r>
              <a:rPr lang="en-GB" sz="12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749074" y="5621114"/>
            <a:ext cx="2012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accent5"/>
                </a:solidFill>
              </a:rPr>
              <a:t>One in ten</a:t>
            </a:r>
            <a:r>
              <a:rPr lang="en-GB" sz="1200" b="1" dirty="0" smtClean="0">
                <a:solidFill>
                  <a:schemeClr val="tx2"/>
                </a:solidFill>
              </a:rPr>
              <a:t> </a:t>
            </a:r>
            <a:r>
              <a:rPr lang="en-GB" sz="1200" dirty="0" smtClean="0">
                <a:solidFill>
                  <a:schemeClr val="tx2"/>
                </a:solidFill>
              </a:rPr>
              <a:t>energy employees is self-employed, up from </a:t>
            </a:r>
            <a:r>
              <a:rPr lang="en-GB" sz="1200" b="1" dirty="0" smtClean="0">
                <a:solidFill>
                  <a:schemeClr val="accent5"/>
                </a:solidFill>
              </a:rPr>
              <a:t>6%</a:t>
            </a:r>
            <a:r>
              <a:rPr lang="en-GB" sz="1200" dirty="0" smtClean="0"/>
              <a:t> </a:t>
            </a:r>
            <a:r>
              <a:rPr lang="en-GB" sz="1200" dirty="0" smtClean="0">
                <a:solidFill>
                  <a:schemeClr val="tx2"/>
                </a:solidFill>
              </a:rPr>
              <a:t>in 2000</a:t>
            </a:r>
            <a:endParaRPr lang="en-GB" sz="1200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68260" y="1518320"/>
            <a:ext cx="5846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Uncertainty about policy and the future direction of the sector can limit investment</a:t>
            </a:r>
            <a:endParaRPr lang="en-GB" sz="1600" b="1" dirty="0"/>
          </a:p>
        </p:txBody>
      </p:sp>
      <p:sp>
        <p:nvSpPr>
          <p:cNvPr id="8" name="Rectangle 7"/>
          <p:cNvSpPr/>
          <p:nvPr/>
        </p:nvSpPr>
        <p:spPr>
          <a:xfrm>
            <a:off x="8497853" y="1074820"/>
            <a:ext cx="1265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tx2"/>
                </a:solidFill>
              </a:rPr>
              <a:t>However: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50886" y="2754797"/>
            <a:ext cx="6056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Formal qualifications and courses are often either not available or not suitable to prepare workers practically</a:t>
            </a:r>
            <a:endParaRPr lang="en-GB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5750886" y="2108207"/>
            <a:ext cx="6266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An increasingly mobile, self-employed workforce discourages employer investment in people</a:t>
            </a:r>
            <a:endParaRPr lang="en-GB" sz="16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5321535" y="965420"/>
            <a:ext cx="17573" cy="589258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28025" y="1927779"/>
            <a:ext cx="4762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There is considerable investment in in-house training and job-specific training</a:t>
            </a:r>
            <a:endParaRPr lang="en-GB" sz="1600" dirty="0"/>
          </a:p>
        </p:txBody>
      </p:sp>
      <p:sp>
        <p:nvSpPr>
          <p:cNvPr id="63" name="TextBox 62"/>
          <p:cNvSpPr txBox="1"/>
          <p:nvPr/>
        </p:nvSpPr>
        <p:spPr>
          <a:xfrm>
            <a:off x="128025" y="2679638"/>
            <a:ext cx="4762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Gaps in technical and engineering skills can be filled by recruiting from other sectors and offering sector-specific training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7695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KCES 2014">
  <a:themeElements>
    <a:clrScheme name="Custom 2">
      <a:dk1>
        <a:sysClr val="windowText" lastClr="000000"/>
      </a:dk1>
      <a:lt1>
        <a:sysClr val="window" lastClr="FFFFFF"/>
      </a:lt1>
      <a:dk2>
        <a:srgbClr val="233A75"/>
      </a:dk2>
      <a:lt2>
        <a:srgbClr val="CFC4C3"/>
      </a:lt2>
      <a:accent1>
        <a:srgbClr val="233A75"/>
      </a:accent1>
      <a:accent2>
        <a:srgbClr val="836DB0"/>
      </a:accent2>
      <a:accent3>
        <a:srgbClr val="E8503E"/>
      </a:accent3>
      <a:accent4>
        <a:srgbClr val="E31A52"/>
      </a:accent4>
      <a:accent5>
        <a:srgbClr val="12BFD6"/>
      </a:accent5>
      <a:accent6>
        <a:srgbClr val="2B79BD"/>
      </a:accent6>
      <a:hlink>
        <a:srgbClr val="0080FF"/>
      </a:hlink>
      <a:folHlink>
        <a:srgbClr val="5EAEFF"/>
      </a:folHlink>
    </a:clrScheme>
    <a:fontScheme name="Custom 1">
      <a:majorFont>
        <a:latin typeface="Open Sans Extrabold"/>
        <a:ea typeface="ヒラギノ角ゴ ProN W3"/>
        <a:cs typeface="ヒラギノ角ゴ ProN W3"/>
      </a:majorFont>
      <a:minorFont>
        <a:latin typeface="Open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40C175E2-8868-49B8-8B25-51F74955746D}" vid="{83DEDEA8-9866-4D5D-8516-C85A411B1E7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2518</TotalTime>
  <Words>1670</Words>
  <Application>Microsoft Office PowerPoint</Application>
  <PresentationFormat>Widescreen</PresentationFormat>
  <Paragraphs>187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Open Sans</vt:lpstr>
      <vt:lpstr>Open Sans Extrabold</vt:lpstr>
      <vt:lpstr>Open Sans Semibold</vt:lpstr>
      <vt:lpstr>Wingdings</vt:lpstr>
      <vt:lpstr>ヒラギノ角ゴ ProN W3</vt:lpstr>
      <vt:lpstr>UKCES 2014</vt:lpstr>
      <vt:lpstr>Sector insights   Skills and performance challenges in the energy sector </vt:lpstr>
      <vt:lpstr>About this research </vt:lpstr>
      <vt:lpstr>About the energy sector </vt:lpstr>
      <vt:lpstr>Sub-sectors and key occupations in scope of this research</vt:lpstr>
      <vt:lpstr>Policy, technological and market developments are set to change the face of the sector</vt:lpstr>
      <vt:lpstr>These national drivers affect the sub-sectors differently</vt:lpstr>
      <vt:lpstr>Energy faces endemic, sector-wide skills shortages</vt:lpstr>
      <vt:lpstr>Shortfalls in succession planning and recruitment exacerbate the skills deficit</vt:lpstr>
      <vt:lpstr>There are a mixture of opportunities and challenges with regards to training in the sector</vt:lpstr>
      <vt:lpstr>The future will see increased skills demands within the key professions</vt:lpstr>
      <vt:lpstr>NOS are used, but awareness is limited</vt:lpstr>
      <vt:lpstr>Sector skills needs must be met so we can meet future energy demand</vt:lpstr>
      <vt:lpstr>To find out more: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Hayley Limmer</dc:creator>
  <cp:lastModifiedBy>Hayley Limmer</cp:lastModifiedBy>
  <cp:revision>168</cp:revision>
  <dcterms:created xsi:type="dcterms:W3CDTF">2015-01-22T10:37:15Z</dcterms:created>
  <dcterms:modified xsi:type="dcterms:W3CDTF">2015-08-06T13:00:44Z</dcterms:modified>
</cp:coreProperties>
</file>